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0" r:id="rId1"/>
  </p:sldMasterIdLst>
  <p:notesMasterIdLst>
    <p:notesMasterId r:id="rId55"/>
  </p:notesMasterIdLst>
  <p:sldIdLst>
    <p:sldId id="371" r:id="rId2"/>
    <p:sldId id="528" r:id="rId3"/>
    <p:sldId id="529" r:id="rId4"/>
    <p:sldId id="530" r:id="rId5"/>
    <p:sldId id="531" r:id="rId6"/>
    <p:sldId id="532" r:id="rId7"/>
    <p:sldId id="538" r:id="rId8"/>
    <p:sldId id="539" r:id="rId9"/>
    <p:sldId id="540" r:id="rId10"/>
    <p:sldId id="541" r:id="rId11"/>
    <p:sldId id="542" r:id="rId12"/>
    <p:sldId id="543" r:id="rId13"/>
    <p:sldId id="544" r:id="rId14"/>
    <p:sldId id="533" r:id="rId15"/>
    <p:sldId id="534" r:id="rId16"/>
    <p:sldId id="535" r:id="rId17"/>
    <p:sldId id="536" r:id="rId18"/>
    <p:sldId id="537" r:id="rId19"/>
    <p:sldId id="406" r:id="rId20"/>
    <p:sldId id="509" r:id="rId21"/>
    <p:sldId id="407" r:id="rId22"/>
    <p:sldId id="373" r:id="rId23"/>
    <p:sldId id="408" r:id="rId24"/>
    <p:sldId id="409" r:id="rId25"/>
    <p:sldId id="374" r:id="rId26"/>
    <p:sldId id="411" r:id="rId27"/>
    <p:sldId id="436" r:id="rId28"/>
    <p:sldId id="380" r:id="rId29"/>
    <p:sldId id="381" r:id="rId30"/>
    <p:sldId id="382" r:id="rId31"/>
    <p:sldId id="414" r:id="rId32"/>
    <p:sldId id="415" r:id="rId33"/>
    <p:sldId id="506" r:id="rId34"/>
    <p:sldId id="431" r:id="rId35"/>
    <p:sldId id="432" r:id="rId36"/>
    <p:sldId id="444" r:id="rId37"/>
    <p:sldId id="526" r:id="rId38"/>
    <p:sldId id="545" r:id="rId39"/>
    <p:sldId id="429" r:id="rId40"/>
    <p:sldId id="507" r:id="rId41"/>
    <p:sldId id="546" r:id="rId42"/>
    <p:sldId id="550" r:id="rId43"/>
    <p:sldId id="551" r:id="rId44"/>
    <p:sldId id="552" r:id="rId45"/>
    <p:sldId id="553" r:id="rId46"/>
    <p:sldId id="554" r:id="rId47"/>
    <p:sldId id="556" r:id="rId48"/>
    <p:sldId id="557" r:id="rId49"/>
    <p:sldId id="558" r:id="rId50"/>
    <p:sldId id="549" r:id="rId51"/>
    <p:sldId id="555" r:id="rId52"/>
    <p:sldId id="547" r:id="rId53"/>
    <p:sldId id="548" r:id="rId54"/>
  </p:sldIdLst>
  <p:sldSz cx="9144000" cy="6858000" type="screen4x3"/>
  <p:notesSz cx="6858000" cy="9144000"/>
  <p:defaultTextStyle>
    <a:defPPr>
      <a:defRPr lang="en-US"/>
    </a:defPPr>
    <a:lvl1pPr algn="l" rtl="0" fontAlgn="base">
      <a:spcBef>
        <a:spcPct val="0"/>
      </a:spcBef>
      <a:spcAft>
        <a:spcPct val="0"/>
      </a:spcAft>
      <a:defRPr sz="2600" kern="1200">
        <a:solidFill>
          <a:schemeClr val="tx1"/>
        </a:solidFill>
        <a:latin typeface="Arial" charset="0"/>
        <a:ea typeface="+mn-ea"/>
        <a:cs typeface="+mn-cs"/>
      </a:defRPr>
    </a:lvl1pPr>
    <a:lvl2pPr marL="457200" algn="l" rtl="0" fontAlgn="base">
      <a:spcBef>
        <a:spcPct val="0"/>
      </a:spcBef>
      <a:spcAft>
        <a:spcPct val="0"/>
      </a:spcAft>
      <a:defRPr sz="2600" kern="1200">
        <a:solidFill>
          <a:schemeClr val="tx1"/>
        </a:solidFill>
        <a:latin typeface="Arial" charset="0"/>
        <a:ea typeface="+mn-ea"/>
        <a:cs typeface="+mn-cs"/>
      </a:defRPr>
    </a:lvl2pPr>
    <a:lvl3pPr marL="914400" algn="l" rtl="0" fontAlgn="base">
      <a:spcBef>
        <a:spcPct val="0"/>
      </a:spcBef>
      <a:spcAft>
        <a:spcPct val="0"/>
      </a:spcAft>
      <a:defRPr sz="2600" kern="1200">
        <a:solidFill>
          <a:schemeClr val="tx1"/>
        </a:solidFill>
        <a:latin typeface="Arial" charset="0"/>
        <a:ea typeface="+mn-ea"/>
        <a:cs typeface="+mn-cs"/>
      </a:defRPr>
    </a:lvl3pPr>
    <a:lvl4pPr marL="1371600" algn="l" rtl="0" fontAlgn="base">
      <a:spcBef>
        <a:spcPct val="0"/>
      </a:spcBef>
      <a:spcAft>
        <a:spcPct val="0"/>
      </a:spcAft>
      <a:defRPr sz="2600" kern="1200">
        <a:solidFill>
          <a:schemeClr val="tx1"/>
        </a:solidFill>
        <a:latin typeface="Arial" charset="0"/>
        <a:ea typeface="+mn-ea"/>
        <a:cs typeface="+mn-cs"/>
      </a:defRPr>
    </a:lvl4pPr>
    <a:lvl5pPr marL="1828800" algn="l" rtl="0" fontAlgn="base">
      <a:spcBef>
        <a:spcPct val="0"/>
      </a:spcBef>
      <a:spcAft>
        <a:spcPct val="0"/>
      </a:spcAft>
      <a:defRPr sz="2600" kern="1200">
        <a:solidFill>
          <a:schemeClr val="tx1"/>
        </a:solidFill>
        <a:latin typeface="Arial" charset="0"/>
        <a:ea typeface="+mn-ea"/>
        <a:cs typeface="+mn-cs"/>
      </a:defRPr>
    </a:lvl5pPr>
    <a:lvl6pPr marL="2286000" algn="l" defTabSz="914400" rtl="0" eaLnBrk="1" latinLnBrk="0" hangingPunct="1">
      <a:defRPr sz="2600" kern="1200">
        <a:solidFill>
          <a:schemeClr val="tx1"/>
        </a:solidFill>
        <a:latin typeface="Arial" charset="0"/>
        <a:ea typeface="+mn-ea"/>
        <a:cs typeface="+mn-cs"/>
      </a:defRPr>
    </a:lvl6pPr>
    <a:lvl7pPr marL="2743200" algn="l" defTabSz="914400" rtl="0" eaLnBrk="1" latinLnBrk="0" hangingPunct="1">
      <a:defRPr sz="2600" kern="1200">
        <a:solidFill>
          <a:schemeClr val="tx1"/>
        </a:solidFill>
        <a:latin typeface="Arial" charset="0"/>
        <a:ea typeface="+mn-ea"/>
        <a:cs typeface="+mn-cs"/>
      </a:defRPr>
    </a:lvl7pPr>
    <a:lvl8pPr marL="3200400" algn="l" defTabSz="914400" rtl="0" eaLnBrk="1" latinLnBrk="0" hangingPunct="1">
      <a:defRPr sz="2600" kern="1200">
        <a:solidFill>
          <a:schemeClr val="tx1"/>
        </a:solidFill>
        <a:latin typeface="Arial" charset="0"/>
        <a:ea typeface="+mn-ea"/>
        <a:cs typeface="+mn-cs"/>
      </a:defRPr>
    </a:lvl8pPr>
    <a:lvl9pPr marL="3657600" algn="l" defTabSz="914400" rtl="0" eaLnBrk="1" latinLnBrk="0" hangingPunct="1">
      <a:defRPr sz="2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8000"/>
    <a:srgbClr val="0000FF"/>
    <a:srgbClr val="FF3300"/>
    <a:srgbClr val="FF0000"/>
    <a:srgbClr val="0066FF"/>
    <a:srgbClr val="005C00"/>
    <a:srgbClr val="66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50" autoAdjust="0"/>
    <p:restoredTop sz="94660"/>
  </p:normalViewPr>
  <p:slideViewPr>
    <p:cSldViewPr>
      <p:cViewPr varScale="1">
        <p:scale>
          <a:sx n="62" d="100"/>
          <a:sy n="62" d="100"/>
        </p:scale>
        <p:origin x="-121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46.wmf"/><Relationship Id="rId2" Type="http://schemas.openxmlformats.org/officeDocument/2006/relationships/image" Target="../media/image44.wmf"/><Relationship Id="rId1" Type="http://schemas.openxmlformats.org/officeDocument/2006/relationships/image" Target="../media/image43.wmf"/><Relationship Id="rId6" Type="http://schemas.openxmlformats.org/officeDocument/2006/relationships/image" Target="../media/image45.wmf"/><Relationship Id="rId5" Type="http://schemas.openxmlformats.org/officeDocument/2006/relationships/image" Target="../media/image28.wmf"/><Relationship Id="rId4" Type="http://schemas.openxmlformats.org/officeDocument/2006/relationships/image" Target="../media/image2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 Id="rId4" Type="http://schemas.openxmlformats.org/officeDocument/2006/relationships/image" Target="../media/image5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2.wmf"/><Relationship Id="rId7" Type="http://schemas.openxmlformats.org/officeDocument/2006/relationships/image" Target="../media/image66.wmf"/><Relationship Id="rId2" Type="http://schemas.openxmlformats.org/officeDocument/2006/relationships/image" Target="../media/image61.wmf"/><Relationship Id="rId1" Type="http://schemas.openxmlformats.org/officeDocument/2006/relationships/image" Target="../media/image60.wmf"/><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image" Target="../media/image69.wmf"/><Relationship Id="rId7" Type="http://schemas.openxmlformats.org/officeDocument/2006/relationships/image" Target="../media/image73.wmf"/><Relationship Id="rId2" Type="http://schemas.openxmlformats.org/officeDocument/2006/relationships/image" Target="../media/image68.wmf"/><Relationship Id="rId1" Type="http://schemas.openxmlformats.org/officeDocument/2006/relationships/image" Target="../media/image67.wmf"/><Relationship Id="rId6" Type="http://schemas.openxmlformats.org/officeDocument/2006/relationships/image" Target="../media/image72.wmf"/><Relationship Id="rId5" Type="http://schemas.openxmlformats.org/officeDocument/2006/relationships/image" Target="../media/image71.wmf"/><Relationship Id="rId4"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 Id="rId5" Type="http://schemas.openxmlformats.org/officeDocument/2006/relationships/image" Target="../media/image86.wmf"/><Relationship Id="rId4" Type="http://schemas.openxmlformats.org/officeDocument/2006/relationships/image" Target="../media/image8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 Id="rId5" Type="http://schemas.openxmlformats.org/officeDocument/2006/relationships/image" Target="../media/image86.wmf"/><Relationship Id="rId4" Type="http://schemas.openxmlformats.org/officeDocument/2006/relationships/image" Target="../media/image8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 Id="rId4"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 Id="rId5" Type="http://schemas.openxmlformats.org/officeDocument/2006/relationships/image" Target="../media/image42.wmf"/><Relationship Id="rId4"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161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E1698D67-3884-416F-8C2D-C45962F4057D}" type="slidenum">
              <a:rPr lang="en-US"/>
              <a:pPr>
                <a:defRPr/>
              </a:pPr>
              <a:t>‹#›</a:t>
            </a:fld>
            <a:endParaRPr lang="en-US"/>
          </a:p>
        </p:txBody>
      </p:sp>
    </p:spTree>
    <p:extLst>
      <p:ext uri="{BB962C8B-B14F-4D97-AF65-F5344CB8AC3E}">
        <p14:creationId xmlns:p14="http://schemas.microsoft.com/office/powerpoint/2010/main" val="29585830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78463" y="0"/>
            <a:ext cx="3665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7782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1C333C23-665C-4BF8-B56F-36252896C5F6}" type="slidenum">
              <a:rPr lang="en-US" altLang="en-US"/>
              <a:pPr>
                <a:defRPr/>
              </a:pPr>
              <a:t>‹#›</a:t>
            </a:fld>
            <a:endParaRPr lang="en-US" altLang="en-US"/>
          </a:p>
        </p:txBody>
      </p:sp>
    </p:spTree>
    <p:extLst>
      <p:ext uri="{BB962C8B-B14F-4D97-AF65-F5344CB8AC3E}">
        <p14:creationId xmlns:p14="http://schemas.microsoft.com/office/powerpoint/2010/main" val="371267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DF7D68-34E8-466C-A855-5EC13805F41D}" type="slidenum">
              <a:rPr lang="en-US" altLang="en-US"/>
              <a:pPr>
                <a:defRPr/>
              </a:pPr>
              <a:t>‹#›</a:t>
            </a:fld>
            <a:endParaRPr lang="en-US" altLang="en-US"/>
          </a:p>
        </p:txBody>
      </p:sp>
    </p:spTree>
    <p:extLst>
      <p:ext uri="{BB962C8B-B14F-4D97-AF65-F5344CB8AC3E}">
        <p14:creationId xmlns:p14="http://schemas.microsoft.com/office/powerpoint/2010/main" val="427693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5663AA3-14BE-478C-AFFA-0CD6E8F407D7}" type="slidenum">
              <a:rPr lang="en-US" altLang="en-US"/>
              <a:pPr>
                <a:defRPr/>
              </a:pPr>
              <a:t>‹#›</a:t>
            </a:fld>
            <a:endParaRPr lang="en-US" altLang="en-US"/>
          </a:p>
        </p:txBody>
      </p:sp>
    </p:spTree>
    <p:extLst>
      <p:ext uri="{BB962C8B-B14F-4D97-AF65-F5344CB8AC3E}">
        <p14:creationId xmlns:p14="http://schemas.microsoft.com/office/powerpoint/2010/main" val="427549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AB57B02-3ECB-4AB8-A789-231128A5292A}" type="slidenum">
              <a:rPr lang="en-US" altLang="en-US"/>
              <a:pPr>
                <a:defRPr/>
              </a:pPr>
              <a:t>‹#›</a:t>
            </a:fld>
            <a:endParaRPr lang="en-US" altLang="en-US"/>
          </a:p>
        </p:txBody>
      </p:sp>
    </p:spTree>
    <p:extLst>
      <p:ext uri="{BB962C8B-B14F-4D97-AF65-F5344CB8AC3E}">
        <p14:creationId xmlns:p14="http://schemas.microsoft.com/office/powerpoint/2010/main" val="289845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C3ECA203-CBDA-42B7-AEAA-8D2840ECD90D}" type="slidenum">
              <a:rPr lang="en-US" altLang="en-US"/>
              <a:pPr>
                <a:defRPr/>
              </a:pPr>
              <a:t>‹#›</a:t>
            </a:fld>
            <a:endParaRPr lang="en-US" altLang="en-US"/>
          </a:p>
        </p:txBody>
      </p:sp>
    </p:spTree>
    <p:extLst>
      <p:ext uri="{BB962C8B-B14F-4D97-AF65-F5344CB8AC3E}">
        <p14:creationId xmlns:p14="http://schemas.microsoft.com/office/powerpoint/2010/main" val="1668067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E074FBE-F17C-47A3-847A-B926C6DA2FA8}" type="slidenum">
              <a:rPr lang="en-US" altLang="en-US"/>
              <a:pPr>
                <a:defRPr/>
              </a:pPr>
              <a:t>‹#›</a:t>
            </a:fld>
            <a:endParaRPr lang="en-US" altLang="en-US"/>
          </a:p>
        </p:txBody>
      </p:sp>
    </p:spTree>
    <p:extLst>
      <p:ext uri="{BB962C8B-B14F-4D97-AF65-F5344CB8AC3E}">
        <p14:creationId xmlns:p14="http://schemas.microsoft.com/office/powerpoint/2010/main" val="3740375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F5C06F5-0A2C-432D-99A6-B27DF0FF9751}" type="slidenum">
              <a:rPr lang="en-US" altLang="en-US"/>
              <a:pPr>
                <a:defRPr/>
              </a:pPr>
              <a:t>‹#›</a:t>
            </a:fld>
            <a:endParaRPr lang="en-US" altLang="en-US"/>
          </a:p>
        </p:txBody>
      </p:sp>
    </p:spTree>
    <p:extLst>
      <p:ext uri="{BB962C8B-B14F-4D97-AF65-F5344CB8AC3E}">
        <p14:creationId xmlns:p14="http://schemas.microsoft.com/office/powerpoint/2010/main" val="419708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B089012-C7C2-4357-BF26-FBBA9FCDE319}" type="slidenum">
              <a:rPr lang="en-US" altLang="en-US"/>
              <a:pPr>
                <a:defRPr/>
              </a:pPr>
              <a:t>‹#›</a:t>
            </a:fld>
            <a:endParaRPr lang="en-US" altLang="en-US"/>
          </a:p>
        </p:txBody>
      </p:sp>
    </p:spTree>
    <p:extLst>
      <p:ext uri="{BB962C8B-B14F-4D97-AF65-F5344CB8AC3E}">
        <p14:creationId xmlns:p14="http://schemas.microsoft.com/office/powerpoint/2010/main" val="2259657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E165F97-C1D7-4551-80BA-5A07D1FA92F4}" type="slidenum">
              <a:rPr lang="en-US" altLang="en-US"/>
              <a:pPr>
                <a:defRPr/>
              </a:pPr>
              <a:t>‹#›</a:t>
            </a:fld>
            <a:endParaRPr lang="en-US" altLang="en-US"/>
          </a:p>
        </p:txBody>
      </p:sp>
    </p:spTree>
    <p:extLst>
      <p:ext uri="{BB962C8B-B14F-4D97-AF65-F5344CB8AC3E}">
        <p14:creationId xmlns:p14="http://schemas.microsoft.com/office/powerpoint/2010/main" val="4119378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A7EB09F-5687-4F75-8621-9A473EAB7454}" type="slidenum">
              <a:rPr lang="en-US" altLang="en-US"/>
              <a:pPr>
                <a:defRPr/>
              </a:pPr>
              <a:t>‹#›</a:t>
            </a:fld>
            <a:endParaRPr lang="en-US" altLang="en-US"/>
          </a:p>
        </p:txBody>
      </p:sp>
    </p:spTree>
    <p:extLst>
      <p:ext uri="{BB962C8B-B14F-4D97-AF65-F5344CB8AC3E}">
        <p14:creationId xmlns:p14="http://schemas.microsoft.com/office/powerpoint/2010/main" val="12250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E0ABF42-5C2E-4BD7-B32A-E7406C3EF498}" type="slidenum">
              <a:rPr lang="en-US" altLang="en-US"/>
              <a:pPr>
                <a:defRPr/>
              </a:pPr>
              <a:t>‹#›</a:t>
            </a:fld>
            <a:endParaRPr lang="en-US" altLang="en-US"/>
          </a:p>
        </p:txBody>
      </p:sp>
    </p:spTree>
    <p:extLst>
      <p:ext uri="{BB962C8B-B14F-4D97-AF65-F5344CB8AC3E}">
        <p14:creationId xmlns:p14="http://schemas.microsoft.com/office/powerpoint/2010/main" val="1926392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C72DF1A-955C-4AB3-8C57-D1E29ADE64D8}" type="slidenum">
              <a:rPr lang="en-US" altLang="en-US"/>
              <a:pPr>
                <a:defRPr/>
              </a:pPr>
              <a:t>‹#›</a:t>
            </a:fld>
            <a:endParaRPr lang="en-US" altLang="en-US"/>
          </a:p>
        </p:txBody>
      </p:sp>
    </p:spTree>
    <p:extLst>
      <p:ext uri="{BB962C8B-B14F-4D97-AF65-F5344CB8AC3E}">
        <p14:creationId xmlns:p14="http://schemas.microsoft.com/office/powerpoint/2010/main" val="560377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15F6466-21C6-4496-8318-39E8F6D766B5}" type="slidenum">
              <a:rPr lang="en-US" altLang="en-US"/>
              <a:pPr>
                <a:defRPr/>
              </a:pPr>
              <a:t>‹#›</a:t>
            </a:fld>
            <a:endParaRPr lang="en-US" altLang="en-US"/>
          </a:p>
        </p:txBody>
      </p:sp>
    </p:spTree>
    <p:extLst>
      <p:ext uri="{BB962C8B-B14F-4D97-AF65-F5344CB8AC3E}">
        <p14:creationId xmlns:p14="http://schemas.microsoft.com/office/powerpoint/2010/main" val="2257178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2156540-11EC-42C5-8DE8-D250C3365F1D}" type="slidenum">
              <a:rPr lang="en-US" altLang="en-US"/>
              <a:pPr>
                <a:defRPr/>
              </a:pPr>
              <a:t>‹#›</a:t>
            </a:fld>
            <a:endParaRPr lang="en-US" altLang="en-US"/>
          </a:p>
        </p:txBody>
      </p:sp>
    </p:spTree>
    <p:extLst>
      <p:ext uri="{BB962C8B-B14F-4D97-AF65-F5344CB8AC3E}">
        <p14:creationId xmlns:p14="http://schemas.microsoft.com/office/powerpoint/2010/main" val="196432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98E5D84-FC59-4E4A-ADBB-8B150BF2776E}" type="slidenum">
              <a:rPr lang="en-US" altLang="en-US"/>
              <a:pPr>
                <a:defRPr/>
              </a:pPr>
              <a:t>‹#›</a:t>
            </a:fld>
            <a:endParaRPr lang="en-US" altLang="en-US"/>
          </a:p>
        </p:txBody>
      </p:sp>
    </p:spTree>
    <p:extLst>
      <p:ext uri="{BB962C8B-B14F-4D97-AF65-F5344CB8AC3E}">
        <p14:creationId xmlns:p14="http://schemas.microsoft.com/office/powerpoint/2010/main" val="310051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6804"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endParaRPr lang="en-US" altLang="en-US"/>
          </a:p>
        </p:txBody>
      </p:sp>
      <p:sp>
        <p:nvSpPr>
          <p:cNvPr id="7680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76806"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45FFF6F3-02EF-4A9B-A5D1-AC5A612C72F8}" type="slidenum">
              <a:rPr lang="en-US" altLang="en-US"/>
              <a:pPr>
                <a:defRPr/>
              </a:pPr>
              <a:t>‹#›</a:t>
            </a:fld>
            <a:endParaRPr lang="en-US" altLang="en-US"/>
          </a:p>
        </p:txBody>
      </p:sp>
      <p:sp>
        <p:nvSpPr>
          <p:cNvPr id="1031" name="Freeform 7"/>
          <p:cNvSpPr>
            <a:spLocks noChangeArrowheads="1"/>
          </p:cNvSpPr>
          <p:nvPr/>
        </p:nvSpPr>
        <p:spPr bwMode="auto">
          <a:xfrm>
            <a:off x="381000" y="228600"/>
            <a:ext cx="8229600" cy="609600"/>
          </a:xfrm>
          <a:custGeom>
            <a:avLst/>
            <a:gdLst>
              <a:gd name="T0" fmla="*/ 0 w 1000"/>
              <a:gd name="T1" fmla="*/ 3716121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33" name="Picture 9"/>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615238" y="0"/>
            <a:ext cx="1524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620000" y="5757863"/>
            <a:ext cx="152400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Text Box 11"/>
          <p:cNvSpPr txBox="1">
            <a:spLocks noChangeArrowheads="1"/>
          </p:cNvSpPr>
          <p:nvPr userDrawn="1"/>
        </p:nvSpPr>
        <p:spPr bwMode="auto">
          <a:xfrm>
            <a:off x="8077200" y="617220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defRPr/>
            </a:pPr>
            <a:r>
              <a:rPr lang="en-US" sz="2400" smtClean="0">
                <a:latin typeface="Times" charset="0"/>
              </a:rPr>
              <a:t>#</a:t>
            </a:r>
          </a:p>
        </p:txBody>
      </p:sp>
    </p:spTree>
  </p:cSld>
  <p:clrMap bg1="lt1" tx1="dk1" bg2="lt2" tx2="dk2" accent1="accent1" accent2="accent2" accent3="accent3" accent4="accent4" accent5="accent5" accent6="accent6" hlink="hlink" folHlink="folHlink"/>
  <p:sldLayoutIdLst>
    <p:sldLayoutId id="2147483727"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28.wmf"/><Relationship Id="rId18" Type="http://schemas.openxmlformats.org/officeDocument/2006/relationships/image" Target="../media/image49.png"/><Relationship Id="rId3" Type="http://schemas.openxmlformats.org/officeDocument/2006/relationships/image" Target="../media/image33.png"/><Relationship Id="rId7" Type="http://schemas.openxmlformats.org/officeDocument/2006/relationships/image" Target="../media/image25.wmf"/><Relationship Id="rId12" Type="http://schemas.openxmlformats.org/officeDocument/2006/relationships/oleObject" Target="../embeddings/oleObject17.bin"/><Relationship Id="rId17" Type="http://schemas.openxmlformats.org/officeDocument/2006/relationships/image" Target="../media/image30.wmf"/><Relationship Id="rId2" Type="http://schemas.openxmlformats.org/officeDocument/2006/relationships/slideLayout" Target="../slideLayouts/slideLayout2.xml"/><Relationship Id="rId16" Type="http://schemas.openxmlformats.org/officeDocument/2006/relationships/oleObject" Target="../embeddings/oleObject19.bin"/><Relationship Id="rId20" Type="http://schemas.openxmlformats.org/officeDocument/2006/relationships/image" Target="../media/image55.png"/><Relationship Id="rId1" Type="http://schemas.openxmlformats.org/officeDocument/2006/relationships/vmlDrawing" Target="../drawings/vmlDrawing6.vml"/><Relationship Id="rId6" Type="http://schemas.openxmlformats.org/officeDocument/2006/relationships/oleObject" Target="../embeddings/oleObject14.bin"/><Relationship Id="rId11" Type="http://schemas.openxmlformats.org/officeDocument/2006/relationships/image" Target="../media/image27.wmf"/><Relationship Id="rId5" Type="http://schemas.openxmlformats.org/officeDocument/2006/relationships/image" Target="../media/image24.wmf"/><Relationship Id="rId15" Type="http://schemas.openxmlformats.org/officeDocument/2006/relationships/image" Target="../media/image29.wmf"/><Relationship Id="rId10" Type="http://schemas.openxmlformats.org/officeDocument/2006/relationships/oleObject" Target="../embeddings/oleObject16.bin"/><Relationship Id="rId19" Type="http://schemas.openxmlformats.org/officeDocument/2006/relationships/image" Target="../media/image54.png"/><Relationship Id="rId4" Type="http://schemas.openxmlformats.org/officeDocument/2006/relationships/oleObject" Target="../embeddings/oleObject13.bin"/><Relationship Id="rId9" Type="http://schemas.openxmlformats.org/officeDocument/2006/relationships/image" Target="../media/image26.wmf"/><Relationship Id="rId14" Type="http://schemas.openxmlformats.org/officeDocument/2006/relationships/oleObject" Target="../embeddings/oleObject18.bin"/></Relationships>
</file>

<file path=ppt/slides/_rels/slide11.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5.wmf"/><Relationship Id="rId5" Type="http://schemas.openxmlformats.org/officeDocument/2006/relationships/oleObject" Target="../embeddings/oleObject21.bin"/><Relationship Id="rId10" Type="http://schemas.openxmlformats.org/officeDocument/2006/relationships/image" Target="../media/image60.png"/><Relationship Id="rId4" Type="http://schemas.openxmlformats.org/officeDocument/2006/relationships/image" Target="../media/image34.wmf"/><Relationship Id="rId9" Type="http://schemas.openxmlformats.org/officeDocument/2006/relationships/image" Target="../media/image53.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image" Target="../media/image50.png"/><Relationship Id="rId7" Type="http://schemas.openxmlformats.org/officeDocument/2006/relationships/image" Target="../media/image35.wmf"/><Relationship Id="rId12"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4.bin"/><Relationship Id="rId11" Type="http://schemas.openxmlformats.org/officeDocument/2006/relationships/image" Target="../media/image37.wmf"/><Relationship Id="rId5" Type="http://schemas.openxmlformats.org/officeDocument/2006/relationships/image" Target="../media/image34.wmf"/><Relationship Id="rId10" Type="http://schemas.openxmlformats.org/officeDocument/2006/relationships/oleObject" Target="../embeddings/oleObject26.bin"/><Relationship Id="rId4" Type="http://schemas.openxmlformats.org/officeDocument/2006/relationships/oleObject" Target="../embeddings/oleObject23.bin"/><Relationship Id="rId9" Type="http://schemas.openxmlformats.org/officeDocument/2006/relationships/image" Target="../media/image36.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42.wmf"/><Relationship Id="rId18" Type="http://schemas.openxmlformats.org/officeDocument/2006/relationships/image" Target="../media/image52.png"/><Relationship Id="rId3" Type="http://schemas.openxmlformats.org/officeDocument/2006/relationships/oleObject" Target="../embeddings/oleObject27.bin"/><Relationship Id="rId7" Type="http://schemas.openxmlformats.org/officeDocument/2006/relationships/image" Target="../media/image69.png"/><Relationship Id="rId12" Type="http://schemas.openxmlformats.org/officeDocument/2006/relationships/oleObject" Target="../embeddings/oleObject31.bin"/><Relationship Id="rId17" Type="http://schemas.openxmlformats.org/officeDocument/2006/relationships/image" Target="../media/image48.png"/><Relationship Id="rId2" Type="http://schemas.openxmlformats.org/officeDocument/2006/relationships/slideLayout" Target="../slideLayouts/slideLayout2.xml"/><Relationship Id="rId16" Type="http://schemas.openxmlformats.org/officeDocument/2006/relationships/image" Target="../media/image72.png"/><Relationship Id="rId20" Type="http://schemas.openxmlformats.org/officeDocument/2006/relationships/image" Target="../media/image57.png"/><Relationship Id="rId1" Type="http://schemas.openxmlformats.org/officeDocument/2006/relationships/vmlDrawing" Target="../drawings/vmlDrawing9.vml"/><Relationship Id="rId6" Type="http://schemas.openxmlformats.org/officeDocument/2006/relationships/image" Target="../media/image39.wmf"/><Relationship Id="rId11" Type="http://schemas.openxmlformats.org/officeDocument/2006/relationships/image" Target="../media/image41.wmf"/><Relationship Id="rId5" Type="http://schemas.openxmlformats.org/officeDocument/2006/relationships/oleObject" Target="../embeddings/oleObject28.bin"/><Relationship Id="rId15" Type="http://schemas.openxmlformats.org/officeDocument/2006/relationships/image" Target="../media/image71.png"/><Relationship Id="rId10" Type="http://schemas.openxmlformats.org/officeDocument/2006/relationships/oleObject" Target="../embeddings/oleObject30.bin"/><Relationship Id="rId19" Type="http://schemas.openxmlformats.org/officeDocument/2006/relationships/image" Target="../media/image56.png"/><Relationship Id="rId4" Type="http://schemas.openxmlformats.org/officeDocument/2006/relationships/image" Target="../media/image38.wmf"/><Relationship Id="rId9" Type="http://schemas.openxmlformats.org/officeDocument/2006/relationships/image" Target="../media/image40.wmf"/><Relationship Id="rId14" Type="http://schemas.openxmlformats.org/officeDocument/2006/relationships/image" Target="../media/image70.png"/></Relationships>
</file>

<file path=ppt/slides/_rels/slide1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30.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18.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28.wmf"/><Relationship Id="rId17" Type="http://schemas.openxmlformats.org/officeDocument/2006/relationships/image" Target="../media/image73.png"/><Relationship Id="rId2" Type="http://schemas.openxmlformats.org/officeDocument/2006/relationships/slideLayout" Target="../slideLayouts/slideLayout2.xml"/><Relationship Id="rId16" Type="http://schemas.openxmlformats.org/officeDocument/2006/relationships/image" Target="../media/image46.wmf"/><Relationship Id="rId1" Type="http://schemas.openxmlformats.org/officeDocument/2006/relationships/vmlDrawing" Target="../drawings/vmlDrawing10.vml"/><Relationship Id="rId6" Type="http://schemas.openxmlformats.org/officeDocument/2006/relationships/image" Target="../media/image44.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27.wmf"/><Relationship Id="rId4" Type="http://schemas.openxmlformats.org/officeDocument/2006/relationships/image" Target="../media/image43.wmf"/><Relationship Id="rId9" Type="http://schemas.openxmlformats.org/officeDocument/2006/relationships/oleObject" Target="../embeddings/oleObject35.bin"/><Relationship Id="rId14" Type="http://schemas.openxmlformats.org/officeDocument/2006/relationships/image" Target="../media/image45.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1.bin"/><Relationship Id="rId13" Type="http://schemas.openxmlformats.org/officeDocument/2006/relationships/image" Target="../media/image50.wmf"/><Relationship Id="rId3" Type="http://schemas.openxmlformats.org/officeDocument/2006/relationships/image" Target="../media/image84.png"/><Relationship Id="rId7" Type="http://schemas.openxmlformats.org/officeDocument/2006/relationships/image" Target="../media/image48.wmf"/><Relationship Id="rId12" Type="http://schemas.openxmlformats.org/officeDocument/2006/relationships/oleObject" Target="../embeddings/oleObject42.bin"/><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oleObject" Target="../embeddings/oleObject40.bin"/><Relationship Id="rId11" Type="http://schemas.openxmlformats.org/officeDocument/2006/relationships/image" Target="../media/image59.png"/><Relationship Id="rId5" Type="http://schemas.openxmlformats.org/officeDocument/2006/relationships/image" Target="../media/image47.wmf"/><Relationship Id="rId15" Type="http://schemas.openxmlformats.org/officeDocument/2006/relationships/image" Target="../media/image88.png"/><Relationship Id="rId10" Type="http://schemas.openxmlformats.org/officeDocument/2006/relationships/image" Target="../media/image78.png"/><Relationship Id="rId4" Type="http://schemas.openxmlformats.org/officeDocument/2006/relationships/oleObject" Target="../embeddings/oleObject39.bin"/><Relationship Id="rId9" Type="http://schemas.openxmlformats.org/officeDocument/2006/relationships/image" Target="../media/image49.wmf"/><Relationship Id="rId14" Type="http://schemas.openxmlformats.org/officeDocument/2006/relationships/image" Target="../media/image80.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7.png"/><Relationship Id="rId7" Type="http://schemas.openxmlformats.org/officeDocument/2006/relationships/image" Target="../media/image5.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wmf"/><Relationship Id="rId4" Type="http://schemas.openxmlformats.org/officeDocument/2006/relationships/oleObject" Target="../embeddings/oleObject1.bin"/><Relationship Id="rId9" Type="http://schemas.openxmlformats.org/officeDocument/2006/relationships/image" Target="../media/image6.wmf"/></Relationships>
</file>

<file path=ppt/slides/_rels/slide2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oleObject" Target="../embeddings/oleObject43.bin"/><Relationship Id="rId7" Type="http://schemas.openxmlformats.org/officeDocument/2006/relationships/image" Target="../media/image89.pn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50.wmf"/><Relationship Id="rId5" Type="http://schemas.openxmlformats.org/officeDocument/2006/relationships/oleObject" Target="../embeddings/oleObject44.bin"/><Relationship Id="rId4" Type="http://schemas.openxmlformats.org/officeDocument/2006/relationships/image" Target="../media/image49.wmf"/><Relationship Id="rId9" Type="http://schemas.openxmlformats.org/officeDocument/2006/relationships/image" Target="../media/image91.png"/></Relationships>
</file>

<file path=ppt/slides/_rels/slide2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image" Target="../media/image63.wmf"/><Relationship Id="rId18" Type="http://schemas.openxmlformats.org/officeDocument/2006/relationships/oleObject" Target="../embeddings/oleObject51.bin"/><Relationship Id="rId3" Type="http://schemas.openxmlformats.org/officeDocument/2006/relationships/image" Target="../media/image113.png"/><Relationship Id="rId7" Type="http://schemas.openxmlformats.org/officeDocument/2006/relationships/image" Target="../media/image60.wmf"/><Relationship Id="rId12" Type="http://schemas.openxmlformats.org/officeDocument/2006/relationships/oleObject" Target="../embeddings/oleObject48.bin"/><Relationship Id="rId17" Type="http://schemas.openxmlformats.org/officeDocument/2006/relationships/image" Target="../media/image65.wmf"/><Relationship Id="rId2" Type="http://schemas.openxmlformats.org/officeDocument/2006/relationships/slideLayout" Target="../slideLayouts/slideLayout4.xml"/><Relationship Id="rId16" Type="http://schemas.openxmlformats.org/officeDocument/2006/relationships/oleObject" Target="../embeddings/oleObject50.bin"/><Relationship Id="rId1" Type="http://schemas.openxmlformats.org/officeDocument/2006/relationships/vmlDrawing" Target="../drawings/vmlDrawing13.vml"/><Relationship Id="rId6" Type="http://schemas.openxmlformats.org/officeDocument/2006/relationships/oleObject" Target="../embeddings/oleObject45.bin"/><Relationship Id="rId11" Type="http://schemas.openxmlformats.org/officeDocument/2006/relationships/image" Target="../media/image62.wmf"/><Relationship Id="rId5" Type="http://schemas.openxmlformats.org/officeDocument/2006/relationships/image" Target="../media/image108.png"/><Relationship Id="rId15" Type="http://schemas.openxmlformats.org/officeDocument/2006/relationships/image" Target="../media/image64.wmf"/><Relationship Id="rId10" Type="http://schemas.openxmlformats.org/officeDocument/2006/relationships/oleObject" Target="../embeddings/oleObject47.bin"/><Relationship Id="rId19" Type="http://schemas.openxmlformats.org/officeDocument/2006/relationships/image" Target="../media/image66.wmf"/><Relationship Id="rId4" Type="http://schemas.openxmlformats.org/officeDocument/2006/relationships/image" Target="../media/image106.png"/><Relationship Id="rId9" Type="http://schemas.openxmlformats.org/officeDocument/2006/relationships/image" Target="../media/image61.wmf"/><Relationship Id="rId14" Type="http://schemas.openxmlformats.org/officeDocument/2006/relationships/oleObject" Target="../embeddings/oleObject49.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54.bin"/><Relationship Id="rId13" Type="http://schemas.openxmlformats.org/officeDocument/2006/relationships/image" Target="../media/image71.wmf"/><Relationship Id="rId18" Type="http://schemas.openxmlformats.org/officeDocument/2006/relationships/oleObject" Target="../embeddings/oleObject59.bin"/><Relationship Id="rId3" Type="http://schemas.openxmlformats.org/officeDocument/2006/relationships/image" Target="../media/image124.png"/><Relationship Id="rId7" Type="http://schemas.openxmlformats.org/officeDocument/2006/relationships/image" Target="../media/image68.wmf"/><Relationship Id="rId12" Type="http://schemas.openxmlformats.org/officeDocument/2006/relationships/oleObject" Target="../embeddings/oleObject56.bin"/><Relationship Id="rId17" Type="http://schemas.openxmlformats.org/officeDocument/2006/relationships/image" Target="../media/image73.wmf"/><Relationship Id="rId2" Type="http://schemas.openxmlformats.org/officeDocument/2006/relationships/slideLayout" Target="../slideLayouts/slideLayout2.xml"/><Relationship Id="rId16" Type="http://schemas.openxmlformats.org/officeDocument/2006/relationships/oleObject" Target="../embeddings/oleObject58.bin"/><Relationship Id="rId1" Type="http://schemas.openxmlformats.org/officeDocument/2006/relationships/vmlDrawing" Target="../drawings/vmlDrawing14.vml"/><Relationship Id="rId6" Type="http://schemas.openxmlformats.org/officeDocument/2006/relationships/oleObject" Target="../embeddings/oleObject53.bin"/><Relationship Id="rId11" Type="http://schemas.openxmlformats.org/officeDocument/2006/relationships/image" Target="../media/image70.wmf"/><Relationship Id="rId5" Type="http://schemas.openxmlformats.org/officeDocument/2006/relationships/image" Target="../media/image67.wmf"/><Relationship Id="rId15" Type="http://schemas.openxmlformats.org/officeDocument/2006/relationships/image" Target="../media/image72.wmf"/><Relationship Id="rId10" Type="http://schemas.openxmlformats.org/officeDocument/2006/relationships/oleObject" Target="../embeddings/oleObject55.bin"/><Relationship Id="rId19" Type="http://schemas.openxmlformats.org/officeDocument/2006/relationships/image" Target="../media/image74.wmf"/><Relationship Id="rId4" Type="http://schemas.openxmlformats.org/officeDocument/2006/relationships/oleObject" Target="../embeddings/oleObject52.bin"/><Relationship Id="rId9" Type="http://schemas.openxmlformats.org/officeDocument/2006/relationships/image" Target="../media/image69.wmf"/><Relationship Id="rId14" Type="http://schemas.openxmlformats.org/officeDocument/2006/relationships/oleObject" Target="../embeddings/oleObject57.bin"/></Relationships>
</file>

<file path=ppt/slides/_rels/slide27.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80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5.wmf"/><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png"/><Relationship Id="rId4" Type="http://schemas.openxmlformats.org/officeDocument/2006/relationships/oleObject" Target="../embeddings/oleObject4.bin"/><Relationship Id="rId9" Type="http://schemas.openxmlformats.org/officeDocument/2006/relationships/image" Target="../media/image6.wmf"/></Relationships>
</file>

<file path=ppt/slides/_rels/slide3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62.bin"/><Relationship Id="rId3" Type="http://schemas.openxmlformats.org/officeDocument/2006/relationships/image" Target="../media/image78.jpeg"/><Relationship Id="rId7" Type="http://schemas.openxmlformats.org/officeDocument/2006/relationships/image" Target="../media/image76.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61.bin"/><Relationship Id="rId5" Type="http://schemas.openxmlformats.org/officeDocument/2006/relationships/image" Target="../media/image75.wmf"/><Relationship Id="rId10" Type="http://schemas.openxmlformats.org/officeDocument/2006/relationships/image" Target="../media/image122.png"/><Relationship Id="rId4" Type="http://schemas.openxmlformats.org/officeDocument/2006/relationships/oleObject" Target="../embeddings/oleObject60.bin"/><Relationship Id="rId9" Type="http://schemas.openxmlformats.org/officeDocument/2006/relationships/image" Target="../media/image77.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63.bin"/><Relationship Id="rId7" Type="http://schemas.openxmlformats.org/officeDocument/2006/relationships/oleObject" Target="../embeddings/oleObject65.bin"/><Relationship Id="rId12" Type="http://schemas.openxmlformats.org/officeDocument/2006/relationships/image" Target="../media/image86.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83.wmf"/><Relationship Id="rId11" Type="http://schemas.openxmlformats.org/officeDocument/2006/relationships/oleObject" Target="../embeddings/oleObject67.bin"/><Relationship Id="rId5" Type="http://schemas.openxmlformats.org/officeDocument/2006/relationships/oleObject" Target="../embeddings/oleObject64.bin"/><Relationship Id="rId10" Type="http://schemas.openxmlformats.org/officeDocument/2006/relationships/image" Target="../media/image85.wmf"/><Relationship Id="rId4" Type="http://schemas.openxmlformats.org/officeDocument/2006/relationships/image" Target="../media/image82.wmf"/><Relationship Id="rId9" Type="http://schemas.openxmlformats.org/officeDocument/2006/relationships/oleObject" Target="../embeddings/oleObject66.bin"/></Relationships>
</file>

<file path=ppt/slides/_rels/slide38.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86.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83.wmf"/><Relationship Id="rId11" Type="http://schemas.openxmlformats.org/officeDocument/2006/relationships/oleObject" Target="../embeddings/oleObject72.bin"/><Relationship Id="rId5" Type="http://schemas.openxmlformats.org/officeDocument/2006/relationships/oleObject" Target="../embeddings/oleObject69.bin"/><Relationship Id="rId10" Type="http://schemas.openxmlformats.org/officeDocument/2006/relationships/image" Target="../media/image85.wmf"/><Relationship Id="rId4" Type="http://schemas.openxmlformats.org/officeDocument/2006/relationships/image" Target="../media/image82.wmf"/><Relationship Id="rId9" Type="http://schemas.openxmlformats.org/officeDocument/2006/relationships/oleObject" Target="../embeddings/oleObject71.bin"/></Relationships>
</file>

<file path=ppt/slides/_rels/slide3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8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wmf"/></Relationships>
</file>

<file path=ppt/slides/_rels/slide4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30.png"/><Relationship Id="rId3" Type="http://schemas.openxmlformats.org/officeDocument/2006/relationships/image" Target="../media/image13.png"/><Relationship Id="rId7" Type="http://schemas.openxmlformats.org/officeDocument/2006/relationships/image" Target="../media/image8.wmf"/><Relationship Id="rId12"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0.wmf"/><Relationship Id="rId5" Type="http://schemas.openxmlformats.org/officeDocument/2006/relationships/image" Target="../media/image28.png"/><Relationship Id="rId10" Type="http://schemas.openxmlformats.org/officeDocument/2006/relationships/oleObject" Target="../embeddings/oleObject10.bin"/><Relationship Id="rId4" Type="http://schemas.openxmlformats.org/officeDocument/2006/relationships/image" Target="../media/image27.png"/><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31.png"/><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wmf"/><Relationship Id="rId5" Type="http://schemas.openxmlformats.org/officeDocument/2006/relationships/oleObject" Target="../embeddings/oleObject11.bin"/><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4.png"/><Relationship Id="rId7" Type="http://schemas.openxmlformats.org/officeDocument/2006/relationships/image" Target="../media/image41.pn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26.png"/><Relationship Id="rId4" Type="http://schemas.openxmlformats.org/officeDocument/2006/relationships/image" Target="../media/image35.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356152D2-69C6-405D-8881-4684E4BB1F0E}" type="slidenum">
              <a:rPr lang="en-US" altLang="en-US"/>
              <a:pPr>
                <a:defRPr/>
              </a:pPr>
              <a:t>1</a:t>
            </a:fld>
            <a:endParaRPr lang="en-US" altLang="en-US"/>
          </a:p>
        </p:txBody>
      </p:sp>
      <p:sp>
        <p:nvSpPr>
          <p:cNvPr id="188418" name="Text Box 2"/>
          <p:cNvSpPr txBox="1">
            <a:spLocks noChangeArrowheads="1"/>
          </p:cNvSpPr>
          <p:nvPr/>
        </p:nvSpPr>
        <p:spPr bwMode="auto">
          <a:xfrm>
            <a:off x="0" y="1708150"/>
            <a:ext cx="914400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2" algn="ctr" eaLnBrk="1" hangingPunct="1"/>
            <a:endParaRPr lang="en-US" sz="2800">
              <a:solidFill>
                <a:srgbClr val="008000"/>
              </a:solidFill>
              <a:cs typeface="Arial" charset="0"/>
            </a:endParaRPr>
          </a:p>
          <a:p>
            <a:pPr eaLnBrk="1" hangingPunct="1"/>
            <a:r>
              <a:rPr lang="en-US" sz="2800" i="1" smtClean="0">
                <a:solidFill>
                  <a:schemeClr val="tx2"/>
                </a:solidFill>
                <a:cs typeface="Arial" charset="0"/>
              </a:rPr>
              <a:t>+ </a:t>
            </a:r>
            <a:r>
              <a:rPr lang="vi-VN" sz="2800" i="1">
                <a:solidFill>
                  <a:schemeClr val="tx2"/>
                </a:solidFill>
                <a:cs typeface="Arial" charset="0"/>
              </a:rPr>
              <a:t>Vectơ chính và mômen chính của hệ lực không </a:t>
            </a:r>
            <a:r>
              <a:rPr lang="vi-VN" sz="2800" i="1" smtClean="0">
                <a:solidFill>
                  <a:schemeClr val="tx2"/>
                </a:solidFill>
                <a:cs typeface="Arial" charset="0"/>
              </a:rPr>
              <a:t>gian</a:t>
            </a:r>
            <a:endParaRPr lang="en-US" sz="2800" i="1" smtClean="0">
              <a:solidFill>
                <a:schemeClr val="tx2"/>
              </a:solidFill>
              <a:cs typeface="Arial" charset="0"/>
            </a:endParaRPr>
          </a:p>
          <a:p>
            <a:pPr eaLnBrk="1" hangingPunct="1"/>
            <a:r>
              <a:rPr lang="vi-VN" sz="2800" i="1" smtClean="0">
                <a:solidFill>
                  <a:schemeClr val="tx2"/>
                </a:solidFill>
                <a:cs typeface="Arial" charset="0"/>
              </a:rPr>
              <a:t> </a:t>
            </a:r>
            <a:endParaRPr lang="en-US" sz="2800" i="1" smtClean="0">
              <a:solidFill>
                <a:schemeClr val="tx2"/>
              </a:solidFill>
              <a:cs typeface="Arial" charset="0"/>
            </a:endParaRPr>
          </a:p>
          <a:p>
            <a:pPr eaLnBrk="1" hangingPunct="1"/>
            <a:r>
              <a:rPr lang="en-US" sz="2800" i="1" smtClean="0">
                <a:solidFill>
                  <a:schemeClr val="tx2"/>
                </a:solidFill>
                <a:cs typeface="Arial" charset="0"/>
              </a:rPr>
              <a:t>+ </a:t>
            </a:r>
            <a:r>
              <a:rPr lang="en-US" sz="2800" i="1">
                <a:solidFill>
                  <a:schemeClr val="tx2"/>
                </a:solidFill>
                <a:cs typeface="Arial" charset="0"/>
              </a:rPr>
              <a:t>Thu gọn hệ lực không gian.</a:t>
            </a:r>
          </a:p>
          <a:p>
            <a:pPr eaLnBrk="1" hangingPunct="1"/>
            <a:endParaRPr lang="en-US" sz="2800" i="1">
              <a:solidFill>
                <a:schemeClr val="tx2"/>
              </a:solidFill>
              <a:cs typeface="Arial" charset="0"/>
            </a:endParaRPr>
          </a:p>
          <a:p>
            <a:pPr eaLnBrk="1" hangingPunct="1"/>
            <a:r>
              <a:rPr lang="en-US" sz="2800" i="1">
                <a:solidFill>
                  <a:schemeClr val="tx2"/>
                </a:solidFill>
                <a:cs typeface="Arial" charset="0"/>
              </a:rPr>
              <a:t>+ </a:t>
            </a:r>
            <a:r>
              <a:rPr lang="en-US" sz="2800" i="1" smtClean="0">
                <a:solidFill>
                  <a:schemeClr val="tx2"/>
                </a:solidFill>
                <a:cs typeface="Arial" charset="0"/>
              </a:rPr>
              <a:t>Điều kiện </a:t>
            </a:r>
            <a:r>
              <a:rPr lang="en-US" sz="2800" i="1">
                <a:solidFill>
                  <a:schemeClr val="tx2"/>
                </a:solidFill>
                <a:cs typeface="Arial" charset="0"/>
              </a:rPr>
              <a:t>cân bằng </a:t>
            </a:r>
            <a:r>
              <a:rPr lang="vi-VN" sz="2800" i="1">
                <a:solidFill>
                  <a:schemeClr val="tx2"/>
                </a:solidFill>
                <a:cs typeface="Arial" charset="0"/>
              </a:rPr>
              <a:t>và các phương trình cân </a:t>
            </a:r>
            <a:r>
              <a:rPr lang="vi-VN" sz="2800" i="1" smtClean="0">
                <a:solidFill>
                  <a:schemeClr val="tx2"/>
                </a:solidFill>
                <a:cs typeface="Arial" charset="0"/>
              </a:rPr>
              <a:t>bằng</a:t>
            </a:r>
            <a:r>
              <a:rPr lang="en-US" sz="2800" i="1" smtClean="0">
                <a:solidFill>
                  <a:schemeClr val="tx2"/>
                </a:solidFill>
                <a:cs typeface="Arial" charset="0"/>
              </a:rPr>
              <a:t>. </a:t>
            </a:r>
            <a:endParaRPr lang="en-US" sz="2800" i="1">
              <a:solidFill>
                <a:schemeClr val="tx2"/>
              </a:solidFill>
              <a:cs typeface="Arial" charset="0"/>
            </a:endParaRPr>
          </a:p>
          <a:p>
            <a:pPr eaLnBrk="1" hangingPunct="1">
              <a:spcBef>
                <a:spcPct val="50000"/>
              </a:spcBef>
            </a:pPr>
            <a:endParaRPr lang="en-US" sz="2800">
              <a:solidFill>
                <a:schemeClr val="tx2"/>
              </a:solidFill>
              <a:cs typeface="Arial" charset="0"/>
            </a:endParaRPr>
          </a:p>
        </p:txBody>
      </p:sp>
      <p:sp>
        <p:nvSpPr>
          <p:cNvPr id="188419" name="Text Box 3"/>
          <p:cNvSpPr txBox="1">
            <a:spLocks noChangeArrowheads="1"/>
          </p:cNvSpPr>
          <p:nvPr/>
        </p:nvSpPr>
        <p:spPr bwMode="auto">
          <a:xfrm>
            <a:off x="395288" y="476250"/>
            <a:ext cx="7777162"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2" algn="ctr" eaLnBrk="1" hangingPunct="1"/>
            <a:r>
              <a:rPr lang="en-US" sz="2800" b="1">
                <a:solidFill>
                  <a:srgbClr val="0000FF"/>
                </a:solidFill>
                <a:cs typeface="Arial" charset="0"/>
              </a:rPr>
              <a:t>Chương </a:t>
            </a:r>
            <a:r>
              <a:rPr lang="en-US" sz="2800" b="1" smtClean="0">
                <a:solidFill>
                  <a:srgbClr val="0000FF"/>
                </a:solidFill>
                <a:cs typeface="Arial" charset="0"/>
              </a:rPr>
              <a:t>3</a:t>
            </a:r>
            <a:endParaRPr lang="en-US" sz="2800" b="1">
              <a:solidFill>
                <a:srgbClr val="0000FF"/>
              </a:solidFill>
              <a:cs typeface="Arial" charset="0"/>
            </a:endParaRPr>
          </a:p>
          <a:p>
            <a:pPr lvl="2" eaLnBrk="1" hangingPunct="1"/>
            <a:endParaRPr lang="en-US" sz="2800" b="1">
              <a:solidFill>
                <a:srgbClr val="0000FF"/>
              </a:solidFill>
              <a:cs typeface="Arial" charset="0"/>
            </a:endParaRPr>
          </a:p>
          <a:p>
            <a:pPr lvl="2" algn="ctr" eaLnBrk="1" hangingPunct="1"/>
            <a:r>
              <a:rPr lang="en-US" sz="2800" b="1" smtClean="0">
                <a:solidFill>
                  <a:srgbClr val="0000FF"/>
                </a:solidFill>
                <a:cs typeface="Arial" charset="0"/>
              </a:rPr>
              <a:t>HỆ </a:t>
            </a:r>
            <a:r>
              <a:rPr lang="en-US" sz="2800" b="1">
                <a:solidFill>
                  <a:srgbClr val="0000FF"/>
                </a:solidFill>
                <a:cs typeface="Arial" charset="0"/>
              </a:rPr>
              <a:t>LỰC KHÔNG GIAN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Effect transition="in" filter="wheel(4)">
                                      <p:cBhvr>
                                        <p:cTn id="7" dur="500"/>
                                        <p:tgtEl>
                                          <p:spTgt spid="188419">
                                            <p:txEl>
                                              <p:pRg st="0" end="0"/>
                                            </p:txEl>
                                          </p:spTgt>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188419">
                                            <p:txEl>
                                              <p:pRg st="2" end="2"/>
                                            </p:txEl>
                                          </p:spTgt>
                                        </p:tgtEl>
                                        <p:attrNameLst>
                                          <p:attrName>style.visibility</p:attrName>
                                        </p:attrNameLst>
                                      </p:cBhvr>
                                      <p:to>
                                        <p:strVal val="visible"/>
                                      </p:to>
                                    </p:set>
                                    <p:animEffect transition="in" filter="checkerboard(across)">
                                      <p:cBhvr>
                                        <p:cTn id="11" dur="500"/>
                                        <p:tgtEl>
                                          <p:spTgt spid="188419">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188418">
                                            <p:txEl>
                                              <p:pRg st="1" end="1"/>
                                            </p:txEl>
                                          </p:spTgt>
                                        </p:tgtEl>
                                        <p:attrNameLst>
                                          <p:attrName>style.visibility</p:attrName>
                                        </p:attrNameLst>
                                      </p:cBhvr>
                                      <p:to>
                                        <p:strVal val="visible"/>
                                      </p:to>
                                    </p:set>
                                    <p:animEffect transition="in" filter="wipe(down)">
                                      <p:cBhvr>
                                        <p:cTn id="16" dur="145">
                                          <p:stCondLst>
                                            <p:cond delay="0"/>
                                          </p:stCondLst>
                                        </p:cTn>
                                        <p:tgtEl>
                                          <p:spTgt spid="188418">
                                            <p:txEl>
                                              <p:pRg st="1" end="1"/>
                                            </p:txEl>
                                          </p:spTgt>
                                        </p:tgtEl>
                                      </p:cBhvr>
                                    </p:animEffect>
                                    <p:anim calcmode="lin" valueType="num">
                                      <p:cBhvr>
                                        <p:cTn id="17" dur="456" tmFilter="0,0; 0.14,0.36; 0.43,0.73; 0.71,0.91; 1.0,1.0">
                                          <p:stCondLst>
                                            <p:cond delay="0"/>
                                          </p:stCondLst>
                                        </p:cTn>
                                        <p:tgtEl>
                                          <p:spTgt spid="188418">
                                            <p:txEl>
                                              <p:pRg st="1" end="1"/>
                                            </p:txEl>
                                          </p:spTgt>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188418">
                                            <p:txEl>
                                              <p:pRg st="1" end="1"/>
                                            </p:txEl>
                                          </p:spTgt>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188418">
                                            <p:txEl>
                                              <p:pRg st="1" end="1"/>
                                            </p:txEl>
                                          </p:spTgt>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188418">
                                            <p:txEl>
                                              <p:pRg st="1" end="1"/>
                                            </p:txEl>
                                          </p:spTgt>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188418">
                                            <p:txEl>
                                              <p:pRg st="1" end="1"/>
                                            </p:txEl>
                                          </p:spTgt>
                                        </p:tgtEl>
                                        <p:attrNameLst>
                                          <p:attrName>ppt_y</p:attrName>
                                        </p:attrNameLst>
                                      </p:cBhvr>
                                      <p:tavLst>
                                        <p:tav tm="0" fmla="#ppt_y-sin(pi*$)/81">
                                          <p:val>
                                            <p:fltVal val="0"/>
                                          </p:val>
                                        </p:tav>
                                        <p:tav tm="100000">
                                          <p:val>
                                            <p:fltVal val="1"/>
                                          </p:val>
                                        </p:tav>
                                      </p:tavLst>
                                    </p:anim>
                                    <p:animScale>
                                      <p:cBhvr>
                                        <p:cTn id="22" dur="7">
                                          <p:stCondLst>
                                            <p:cond delay="163"/>
                                          </p:stCondLst>
                                        </p:cTn>
                                        <p:tgtEl>
                                          <p:spTgt spid="188418">
                                            <p:txEl>
                                              <p:pRg st="1" end="1"/>
                                            </p:txEl>
                                          </p:spTgt>
                                        </p:tgtEl>
                                      </p:cBhvr>
                                      <p:to x="100000" y="60000"/>
                                    </p:animScale>
                                    <p:animScale>
                                      <p:cBhvr>
                                        <p:cTn id="23" dur="42" decel="50000">
                                          <p:stCondLst>
                                            <p:cond delay="169"/>
                                          </p:stCondLst>
                                        </p:cTn>
                                        <p:tgtEl>
                                          <p:spTgt spid="188418">
                                            <p:txEl>
                                              <p:pRg st="1" end="1"/>
                                            </p:txEl>
                                          </p:spTgt>
                                        </p:tgtEl>
                                      </p:cBhvr>
                                      <p:to x="100000" y="100000"/>
                                    </p:animScale>
                                    <p:animScale>
                                      <p:cBhvr>
                                        <p:cTn id="24" dur="7">
                                          <p:stCondLst>
                                            <p:cond delay="328"/>
                                          </p:stCondLst>
                                        </p:cTn>
                                        <p:tgtEl>
                                          <p:spTgt spid="188418">
                                            <p:txEl>
                                              <p:pRg st="1" end="1"/>
                                            </p:txEl>
                                          </p:spTgt>
                                        </p:tgtEl>
                                      </p:cBhvr>
                                      <p:to x="100000" y="80000"/>
                                    </p:animScale>
                                    <p:animScale>
                                      <p:cBhvr>
                                        <p:cTn id="25" dur="42" decel="50000">
                                          <p:stCondLst>
                                            <p:cond delay="335"/>
                                          </p:stCondLst>
                                        </p:cTn>
                                        <p:tgtEl>
                                          <p:spTgt spid="188418">
                                            <p:txEl>
                                              <p:pRg st="1" end="1"/>
                                            </p:txEl>
                                          </p:spTgt>
                                        </p:tgtEl>
                                      </p:cBhvr>
                                      <p:to x="100000" y="100000"/>
                                    </p:animScale>
                                    <p:animScale>
                                      <p:cBhvr>
                                        <p:cTn id="26" dur="7">
                                          <p:stCondLst>
                                            <p:cond delay="411"/>
                                          </p:stCondLst>
                                        </p:cTn>
                                        <p:tgtEl>
                                          <p:spTgt spid="188418">
                                            <p:txEl>
                                              <p:pRg st="1" end="1"/>
                                            </p:txEl>
                                          </p:spTgt>
                                        </p:tgtEl>
                                      </p:cBhvr>
                                      <p:to x="100000" y="90000"/>
                                    </p:animScale>
                                    <p:animScale>
                                      <p:cBhvr>
                                        <p:cTn id="27" dur="42" decel="50000">
                                          <p:stCondLst>
                                            <p:cond delay="417"/>
                                          </p:stCondLst>
                                        </p:cTn>
                                        <p:tgtEl>
                                          <p:spTgt spid="188418">
                                            <p:txEl>
                                              <p:pRg st="1" end="1"/>
                                            </p:txEl>
                                          </p:spTgt>
                                        </p:tgtEl>
                                      </p:cBhvr>
                                      <p:to x="100000" y="100000"/>
                                    </p:animScale>
                                    <p:animScale>
                                      <p:cBhvr>
                                        <p:cTn id="28" dur="7">
                                          <p:stCondLst>
                                            <p:cond delay="452"/>
                                          </p:stCondLst>
                                        </p:cTn>
                                        <p:tgtEl>
                                          <p:spTgt spid="188418">
                                            <p:txEl>
                                              <p:pRg st="1" end="1"/>
                                            </p:txEl>
                                          </p:spTgt>
                                        </p:tgtEl>
                                      </p:cBhvr>
                                      <p:to x="100000" y="95000"/>
                                    </p:animScale>
                                    <p:animScale>
                                      <p:cBhvr>
                                        <p:cTn id="29" dur="42" decel="50000">
                                          <p:stCondLst>
                                            <p:cond delay="459"/>
                                          </p:stCondLst>
                                        </p:cTn>
                                        <p:tgtEl>
                                          <p:spTgt spid="188418">
                                            <p:txEl>
                                              <p:pRg st="1" end="1"/>
                                            </p:txEl>
                                          </p:spTgt>
                                        </p:tgtEl>
                                      </p:cBhvr>
                                      <p:to x="100000" y="100000"/>
                                    </p:animScale>
                                  </p:childTnLst>
                                </p:cTn>
                              </p:par>
                            </p:childTnLst>
                          </p:cTn>
                        </p:par>
                        <p:par>
                          <p:cTn id="30" fill="hold" nodeType="withGroup">
                            <p:stCondLst>
                              <p:cond delay="500"/>
                            </p:stCondLst>
                            <p:childTnLst>
                              <p:par>
                                <p:cTn id="31" presetID="26" presetClass="entr" presetSubtype="0" fill="hold" nodeType="afterEffect">
                                  <p:stCondLst>
                                    <p:cond delay="0"/>
                                  </p:stCondLst>
                                  <p:childTnLst>
                                    <p:set>
                                      <p:cBhvr>
                                        <p:cTn id="32" dur="1" fill="hold">
                                          <p:stCondLst>
                                            <p:cond delay="0"/>
                                          </p:stCondLst>
                                        </p:cTn>
                                        <p:tgtEl>
                                          <p:spTgt spid="188418">
                                            <p:txEl>
                                              <p:pRg st="3" end="3"/>
                                            </p:txEl>
                                          </p:spTgt>
                                        </p:tgtEl>
                                        <p:attrNameLst>
                                          <p:attrName>style.visibility</p:attrName>
                                        </p:attrNameLst>
                                      </p:cBhvr>
                                      <p:to>
                                        <p:strVal val="visible"/>
                                      </p:to>
                                    </p:set>
                                    <p:animEffect transition="in" filter="wipe(down)">
                                      <p:cBhvr>
                                        <p:cTn id="33" dur="145">
                                          <p:stCondLst>
                                            <p:cond delay="0"/>
                                          </p:stCondLst>
                                        </p:cTn>
                                        <p:tgtEl>
                                          <p:spTgt spid="188418">
                                            <p:txEl>
                                              <p:pRg st="3" end="3"/>
                                            </p:txEl>
                                          </p:spTgt>
                                        </p:tgtEl>
                                      </p:cBhvr>
                                    </p:animEffect>
                                    <p:anim calcmode="lin" valueType="num">
                                      <p:cBhvr>
                                        <p:cTn id="34" dur="456" tmFilter="0,0; 0.14,0.36; 0.43,0.73; 0.71,0.91; 1.0,1.0">
                                          <p:stCondLst>
                                            <p:cond delay="0"/>
                                          </p:stCondLst>
                                        </p:cTn>
                                        <p:tgtEl>
                                          <p:spTgt spid="188418">
                                            <p:txEl>
                                              <p:pRg st="3" end="3"/>
                                            </p:txEl>
                                          </p:spTgt>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188418">
                                            <p:txEl>
                                              <p:pRg st="3" end="3"/>
                                            </p:txEl>
                                          </p:spTgt>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188418">
                                            <p:txEl>
                                              <p:pRg st="3" end="3"/>
                                            </p:txEl>
                                          </p:spTgt>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188418">
                                            <p:txEl>
                                              <p:pRg st="3" end="3"/>
                                            </p:txEl>
                                          </p:spTgt>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188418">
                                            <p:txEl>
                                              <p:pRg st="3" end="3"/>
                                            </p:txEl>
                                          </p:spTgt>
                                        </p:tgtEl>
                                        <p:attrNameLst>
                                          <p:attrName>ppt_y</p:attrName>
                                        </p:attrNameLst>
                                      </p:cBhvr>
                                      <p:tavLst>
                                        <p:tav tm="0" fmla="#ppt_y-sin(pi*$)/81">
                                          <p:val>
                                            <p:fltVal val="0"/>
                                          </p:val>
                                        </p:tav>
                                        <p:tav tm="100000">
                                          <p:val>
                                            <p:fltVal val="1"/>
                                          </p:val>
                                        </p:tav>
                                      </p:tavLst>
                                    </p:anim>
                                    <p:animScale>
                                      <p:cBhvr>
                                        <p:cTn id="39" dur="7">
                                          <p:stCondLst>
                                            <p:cond delay="163"/>
                                          </p:stCondLst>
                                        </p:cTn>
                                        <p:tgtEl>
                                          <p:spTgt spid="188418">
                                            <p:txEl>
                                              <p:pRg st="3" end="3"/>
                                            </p:txEl>
                                          </p:spTgt>
                                        </p:tgtEl>
                                      </p:cBhvr>
                                      <p:to x="100000" y="60000"/>
                                    </p:animScale>
                                    <p:animScale>
                                      <p:cBhvr>
                                        <p:cTn id="40" dur="42" decel="50000">
                                          <p:stCondLst>
                                            <p:cond delay="169"/>
                                          </p:stCondLst>
                                        </p:cTn>
                                        <p:tgtEl>
                                          <p:spTgt spid="188418">
                                            <p:txEl>
                                              <p:pRg st="3" end="3"/>
                                            </p:txEl>
                                          </p:spTgt>
                                        </p:tgtEl>
                                      </p:cBhvr>
                                      <p:to x="100000" y="100000"/>
                                    </p:animScale>
                                    <p:animScale>
                                      <p:cBhvr>
                                        <p:cTn id="41" dur="7">
                                          <p:stCondLst>
                                            <p:cond delay="328"/>
                                          </p:stCondLst>
                                        </p:cTn>
                                        <p:tgtEl>
                                          <p:spTgt spid="188418">
                                            <p:txEl>
                                              <p:pRg st="3" end="3"/>
                                            </p:txEl>
                                          </p:spTgt>
                                        </p:tgtEl>
                                      </p:cBhvr>
                                      <p:to x="100000" y="80000"/>
                                    </p:animScale>
                                    <p:animScale>
                                      <p:cBhvr>
                                        <p:cTn id="42" dur="42" decel="50000">
                                          <p:stCondLst>
                                            <p:cond delay="335"/>
                                          </p:stCondLst>
                                        </p:cTn>
                                        <p:tgtEl>
                                          <p:spTgt spid="188418">
                                            <p:txEl>
                                              <p:pRg st="3" end="3"/>
                                            </p:txEl>
                                          </p:spTgt>
                                        </p:tgtEl>
                                      </p:cBhvr>
                                      <p:to x="100000" y="100000"/>
                                    </p:animScale>
                                    <p:animScale>
                                      <p:cBhvr>
                                        <p:cTn id="43" dur="7">
                                          <p:stCondLst>
                                            <p:cond delay="411"/>
                                          </p:stCondLst>
                                        </p:cTn>
                                        <p:tgtEl>
                                          <p:spTgt spid="188418">
                                            <p:txEl>
                                              <p:pRg st="3" end="3"/>
                                            </p:txEl>
                                          </p:spTgt>
                                        </p:tgtEl>
                                      </p:cBhvr>
                                      <p:to x="100000" y="90000"/>
                                    </p:animScale>
                                    <p:animScale>
                                      <p:cBhvr>
                                        <p:cTn id="44" dur="42" decel="50000">
                                          <p:stCondLst>
                                            <p:cond delay="417"/>
                                          </p:stCondLst>
                                        </p:cTn>
                                        <p:tgtEl>
                                          <p:spTgt spid="188418">
                                            <p:txEl>
                                              <p:pRg st="3" end="3"/>
                                            </p:txEl>
                                          </p:spTgt>
                                        </p:tgtEl>
                                      </p:cBhvr>
                                      <p:to x="100000" y="100000"/>
                                    </p:animScale>
                                    <p:animScale>
                                      <p:cBhvr>
                                        <p:cTn id="45" dur="7">
                                          <p:stCondLst>
                                            <p:cond delay="452"/>
                                          </p:stCondLst>
                                        </p:cTn>
                                        <p:tgtEl>
                                          <p:spTgt spid="188418">
                                            <p:txEl>
                                              <p:pRg st="3" end="3"/>
                                            </p:txEl>
                                          </p:spTgt>
                                        </p:tgtEl>
                                      </p:cBhvr>
                                      <p:to x="100000" y="95000"/>
                                    </p:animScale>
                                    <p:animScale>
                                      <p:cBhvr>
                                        <p:cTn id="46" dur="42" decel="50000">
                                          <p:stCondLst>
                                            <p:cond delay="459"/>
                                          </p:stCondLst>
                                        </p:cTn>
                                        <p:tgtEl>
                                          <p:spTgt spid="188418">
                                            <p:txEl>
                                              <p:pRg st="3" end="3"/>
                                            </p:txEl>
                                          </p:spTgt>
                                        </p:tgtEl>
                                      </p:cBhvr>
                                      <p:to x="100000" y="100000"/>
                                    </p:animScale>
                                  </p:childTnLst>
                                </p:cTn>
                              </p:par>
                            </p:childTnLst>
                          </p:cTn>
                        </p:par>
                        <p:par>
                          <p:cTn id="47" fill="hold" nodeType="afterGroup">
                            <p:stCondLst>
                              <p:cond delay="1000"/>
                            </p:stCondLst>
                            <p:childTnLst>
                              <p:par>
                                <p:cTn id="48" presetID="52" presetClass="entr" presetSubtype="0" fill="hold" nodeType="afterEffect">
                                  <p:stCondLst>
                                    <p:cond delay="0"/>
                                  </p:stCondLst>
                                  <p:childTnLst>
                                    <p:set>
                                      <p:cBhvr>
                                        <p:cTn id="49" dur="1" fill="hold">
                                          <p:stCondLst>
                                            <p:cond delay="0"/>
                                          </p:stCondLst>
                                        </p:cTn>
                                        <p:tgtEl>
                                          <p:spTgt spid="188418">
                                            <p:txEl>
                                              <p:pRg st="5" end="5"/>
                                            </p:txEl>
                                          </p:spTgt>
                                        </p:tgtEl>
                                        <p:attrNameLst>
                                          <p:attrName>style.visibility</p:attrName>
                                        </p:attrNameLst>
                                      </p:cBhvr>
                                      <p:to>
                                        <p:strVal val="visible"/>
                                      </p:to>
                                    </p:set>
                                    <p:animScale>
                                      <p:cBhvr>
                                        <p:cTn id="50" dur="500" decel="50000" fill="hold">
                                          <p:stCondLst>
                                            <p:cond delay="0"/>
                                          </p:stCondLst>
                                        </p:cTn>
                                        <p:tgtEl>
                                          <p:spTgt spid="188418">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8418">
                                            <p:txEl>
                                              <p:pRg st="5" end="5"/>
                                            </p:txEl>
                                          </p:spTgt>
                                        </p:tgtEl>
                                        <p:attrNameLst>
                                          <p:attrName>ppt_x</p:attrName>
                                          <p:attrName>ppt_y</p:attrName>
                                        </p:attrNameLst>
                                      </p:cBhvr>
                                    </p:animMotion>
                                    <p:animEffect transition="in" filter="fade">
                                      <p:cBhvr>
                                        <p:cTn id="52" dur="500"/>
                                        <p:tgtEl>
                                          <p:spTgt spid="1884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758" name="Picture 62" descr="PPP_CFRAM_CLP_Simpleframe_gr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075" y="2251075"/>
            <a:ext cx="4860925"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Slide Number Placeholder 5"/>
          <p:cNvSpPr>
            <a:spLocks noGrp="1"/>
          </p:cNvSpPr>
          <p:nvPr>
            <p:ph type="sldNum" sz="quarter" idx="12"/>
          </p:nvPr>
        </p:nvSpPr>
        <p:spPr/>
        <p:txBody>
          <a:bodyPr/>
          <a:lstStyle/>
          <a:p>
            <a:pPr>
              <a:defRPr/>
            </a:pPr>
            <a:fld id="{88EC5BC1-999D-4163-8815-196D40C37A98}" type="slidenum">
              <a:rPr lang="en-US" altLang="en-US"/>
              <a:pPr>
                <a:defRPr/>
              </a:pPr>
              <a:t>10</a:t>
            </a:fld>
            <a:endParaRPr lang="en-US" altLang="en-US"/>
          </a:p>
        </p:txBody>
      </p:sp>
      <p:sp>
        <p:nvSpPr>
          <p:cNvPr id="157698" name="Rectangle 2"/>
          <p:cNvSpPr>
            <a:spLocks noGrp="1" noChangeArrowheads="1"/>
          </p:cNvSpPr>
          <p:nvPr>
            <p:ph type="title"/>
          </p:nvPr>
        </p:nvSpPr>
        <p:spPr>
          <a:xfrm>
            <a:off x="482600" y="798513"/>
            <a:ext cx="8229600" cy="614362"/>
          </a:xfrm>
        </p:spPr>
        <p:txBody>
          <a:bodyPr/>
          <a:lstStyle/>
          <a:p>
            <a:pPr eaLnBrk="1" hangingPunct="1"/>
            <a:r>
              <a:rPr lang="en-US" sz="2800" b="1" smtClean="0">
                <a:solidFill>
                  <a:srgbClr val="0000FF"/>
                </a:solidFill>
                <a:latin typeface="Arial" charset="0"/>
              </a:rPr>
              <a:t>Ví dụ 1.1</a:t>
            </a:r>
          </a:p>
        </p:txBody>
      </p:sp>
      <p:sp>
        <p:nvSpPr>
          <p:cNvPr id="24580" name="Rectangle 3"/>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57700" name="Group 4"/>
          <p:cNvGrpSpPr>
            <a:grpSpLocks/>
          </p:cNvGrpSpPr>
          <p:nvPr/>
        </p:nvGrpSpPr>
        <p:grpSpPr bwMode="auto">
          <a:xfrm>
            <a:off x="5213350" y="2528888"/>
            <a:ext cx="3462338" cy="3302000"/>
            <a:chOff x="2935" y="842"/>
            <a:chExt cx="2181" cy="2080"/>
          </a:xfrm>
        </p:grpSpPr>
        <p:sp>
          <p:nvSpPr>
            <p:cNvPr id="24600" name="Text Box 5"/>
            <p:cNvSpPr txBox="1">
              <a:spLocks noChangeAspect="1" noChangeArrowheads="1"/>
            </p:cNvSpPr>
            <p:nvPr/>
          </p:nvSpPr>
          <p:spPr bwMode="auto">
            <a:xfrm>
              <a:off x="3587" y="1926"/>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A</a:t>
              </a:r>
              <a:endParaRPr lang="en-US" sz="2800"/>
            </a:p>
          </p:txBody>
        </p:sp>
        <p:grpSp>
          <p:nvGrpSpPr>
            <p:cNvPr id="24601" name="Group 6"/>
            <p:cNvGrpSpPr>
              <a:grpSpLocks noChangeAspect="1"/>
            </p:cNvGrpSpPr>
            <p:nvPr/>
          </p:nvGrpSpPr>
          <p:grpSpPr bwMode="auto">
            <a:xfrm>
              <a:off x="3485" y="1242"/>
              <a:ext cx="1190" cy="1192"/>
              <a:chOff x="3597" y="1797"/>
              <a:chExt cx="2160" cy="2163"/>
            </a:xfrm>
          </p:grpSpPr>
          <p:sp>
            <p:nvSpPr>
              <p:cNvPr id="24633" name="AutoShape 7"/>
              <p:cNvSpPr>
                <a:spLocks noChangeAspect="1" noChangeArrowheads="1"/>
              </p:cNvSpPr>
              <p:nvPr/>
            </p:nvSpPr>
            <p:spPr bwMode="auto">
              <a:xfrm>
                <a:off x="3597" y="1797"/>
                <a:ext cx="2160" cy="2160"/>
              </a:xfrm>
              <a:prstGeom prst="cube">
                <a:avLst>
                  <a:gd name="adj" fmla="val 25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34" name="Line 8"/>
              <p:cNvSpPr>
                <a:spLocks noChangeAspect="1" noChangeShapeType="1"/>
              </p:cNvSpPr>
              <p:nvPr/>
            </p:nvSpPr>
            <p:spPr bwMode="auto">
              <a:xfrm>
                <a:off x="4140" y="1797"/>
                <a:ext cx="0" cy="162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635" name="Line 9"/>
              <p:cNvSpPr>
                <a:spLocks noChangeAspect="1" noChangeShapeType="1"/>
              </p:cNvSpPr>
              <p:nvPr/>
            </p:nvSpPr>
            <p:spPr bwMode="auto">
              <a:xfrm>
                <a:off x="4140" y="3420"/>
                <a:ext cx="161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636" name="Line 10"/>
              <p:cNvSpPr>
                <a:spLocks noChangeAspect="1" noChangeShapeType="1"/>
              </p:cNvSpPr>
              <p:nvPr/>
            </p:nvSpPr>
            <p:spPr bwMode="auto">
              <a:xfrm flipH="1">
                <a:off x="3600" y="3420"/>
                <a:ext cx="540" cy="5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4602" name="Text Box 11"/>
            <p:cNvSpPr txBox="1">
              <a:spLocks noChangeAspect="1" noChangeArrowheads="1"/>
            </p:cNvSpPr>
            <p:nvPr/>
          </p:nvSpPr>
          <p:spPr bwMode="auto">
            <a:xfrm>
              <a:off x="4639" y="1941"/>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D</a:t>
              </a:r>
              <a:endParaRPr lang="en-US" sz="2800"/>
            </a:p>
          </p:txBody>
        </p:sp>
        <p:sp>
          <p:nvSpPr>
            <p:cNvPr id="24603" name="Text Box 12"/>
            <p:cNvSpPr txBox="1">
              <a:spLocks noChangeAspect="1" noChangeArrowheads="1"/>
            </p:cNvSpPr>
            <p:nvPr/>
          </p:nvSpPr>
          <p:spPr bwMode="auto">
            <a:xfrm>
              <a:off x="4306" y="2391"/>
              <a:ext cx="297"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C</a:t>
              </a:r>
              <a:endParaRPr lang="en-US" sz="2800"/>
            </a:p>
          </p:txBody>
        </p:sp>
        <p:sp>
          <p:nvSpPr>
            <p:cNvPr id="24604" name="Text Box 13"/>
            <p:cNvSpPr txBox="1">
              <a:spLocks noChangeAspect="1" noChangeArrowheads="1"/>
            </p:cNvSpPr>
            <p:nvPr/>
          </p:nvSpPr>
          <p:spPr bwMode="auto">
            <a:xfrm>
              <a:off x="3263" y="2304"/>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B</a:t>
              </a:r>
              <a:endParaRPr lang="en-US" sz="2800"/>
            </a:p>
          </p:txBody>
        </p:sp>
        <p:sp>
          <p:nvSpPr>
            <p:cNvPr id="24605" name="Text Box 14"/>
            <p:cNvSpPr txBox="1">
              <a:spLocks noChangeAspect="1" noChangeArrowheads="1"/>
            </p:cNvSpPr>
            <p:nvPr/>
          </p:nvSpPr>
          <p:spPr bwMode="auto">
            <a:xfrm>
              <a:off x="3553" y="1061"/>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A'</a:t>
              </a:r>
              <a:endParaRPr lang="en-US" sz="2800"/>
            </a:p>
          </p:txBody>
        </p:sp>
        <p:sp>
          <p:nvSpPr>
            <p:cNvPr id="24606" name="Text Box 15"/>
            <p:cNvSpPr txBox="1">
              <a:spLocks noChangeAspect="1" noChangeArrowheads="1"/>
            </p:cNvSpPr>
            <p:nvPr/>
          </p:nvSpPr>
          <p:spPr bwMode="auto">
            <a:xfrm>
              <a:off x="4622" y="1061"/>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D'</a:t>
              </a:r>
              <a:endParaRPr lang="en-US" sz="2800"/>
            </a:p>
          </p:txBody>
        </p:sp>
        <p:sp>
          <p:nvSpPr>
            <p:cNvPr id="24607" name="Text Box 16"/>
            <p:cNvSpPr txBox="1">
              <a:spLocks noChangeAspect="1" noChangeArrowheads="1"/>
            </p:cNvSpPr>
            <p:nvPr/>
          </p:nvSpPr>
          <p:spPr bwMode="auto">
            <a:xfrm>
              <a:off x="4351" y="1448"/>
              <a:ext cx="29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C'</a:t>
              </a:r>
              <a:endParaRPr lang="en-US" sz="2800"/>
            </a:p>
          </p:txBody>
        </p:sp>
        <p:sp>
          <p:nvSpPr>
            <p:cNvPr id="24608" name="Text Box 17"/>
            <p:cNvSpPr txBox="1">
              <a:spLocks noChangeAspect="1" noChangeArrowheads="1"/>
            </p:cNvSpPr>
            <p:nvPr/>
          </p:nvSpPr>
          <p:spPr bwMode="auto">
            <a:xfrm>
              <a:off x="3279" y="1436"/>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B'</a:t>
              </a:r>
              <a:endParaRPr lang="en-US" sz="2800"/>
            </a:p>
          </p:txBody>
        </p:sp>
        <p:sp>
          <p:nvSpPr>
            <p:cNvPr id="24609" name="Line 18"/>
            <p:cNvSpPr>
              <a:spLocks noChangeAspect="1" noChangeShapeType="1"/>
            </p:cNvSpPr>
            <p:nvPr/>
          </p:nvSpPr>
          <p:spPr bwMode="auto">
            <a:xfrm flipH="1">
              <a:off x="3088" y="2427"/>
              <a:ext cx="397" cy="3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0" name="Line 19"/>
            <p:cNvSpPr>
              <a:spLocks noChangeAspect="1" noChangeShapeType="1"/>
            </p:cNvSpPr>
            <p:nvPr/>
          </p:nvSpPr>
          <p:spPr bwMode="auto">
            <a:xfrm>
              <a:off x="4675" y="2137"/>
              <a:ext cx="2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1" name="Line 20"/>
            <p:cNvSpPr>
              <a:spLocks noChangeAspect="1" noChangeShapeType="1"/>
            </p:cNvSpPr>
            <p:nvPr/>
          </p:nvSpPr>
          <p:spPr bwMode="auto">
            <a:xfrm>
              <a:off x="3782" y="947"/>
              <a:ext cx="0"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2" name="Text Box 21"/>
            <p:cNvSpPr txBox="1">
              <a:spLocks noChangeAspect="1" noChangeArrowheads="1"/>
            </p:cNvSpPr>
            <p:nvPr/>
          </p:nvSpPr>
          <p:spPr bwMode="auto">
            <a:xfrm>
              <a:off x="4818" y="2074"/>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y</a:t>
              </a:r>
              <a:endParaRPr lang="en-US" sz="2800"/>
            </a:p>
          </p:txBody>
        </p:sp>
        <p:sp>
          <p:nvSpPr>
            <p:cNvPr id="24613" name="Text Box 22"/>
            <p:cNvSpPr txBox="1">
              <a:spLocks noChangeAspect="1" noChangeArrowheads="1"/>
            </p:cNvSpPr>
            <p:nvPr/>
          </p:nvSpPr>
          <p:spPr bwMode="auto">
            <a:xfrm>
              <a:off x="3745" y="842"/>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z</a:t>
              </a:r>
              <a:endParaRPr lang="en-US" sz="3200"/>
            </a:p>
          </p:txBody>
        </p:sp>
        <p:sp>
          <p:nvSpPr>
            <p:cNvPr id="24614" name="Text Box 23"/>
            <p:cNvSpPr txBox="1">
              <a:spLocks noChangeAspect="1" noChangeArrowheads="1"/>
            </p:cNvSpPr>
            <p:nvPr/>
          </p:nvSpPr>
          <p:spPr bwMode="auto">
            <a:xfrm>
              <a:off x="2935" y="2625"/>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x</a:t>
              </a:r>
              <a:endParaRPr lang="en-US" sz="2800"/>
            </a:p>
          </p:txBody>
        </p:sp>
        <p:sp>
          <p:nvSpPr>
            <p:cNvPr id="24615" name="Line 24"/>
            <p:cNvSpPr>
              <a:spLocks noChangeAspect="1" noChangeShapeType="1"/>
            </p:cNvSpPr>
            <p:nvPr/>
          </p:nvSpPr>
          <p:spPr bwMode="auto">
            <a:xfrm>
              <a:off x="3782" y="2137"/>
              <a:ext cx="19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616" name="Line 25"/>
            <p:cNvSpPr>
              <a:spLocks noChangeAspect="1" noChangeShapeType="1"/>
            </p:cNvSpPr>
            <p:nvPr/>
          </p:nvSpPr>
          <p:spPr bwMode="auto">
            <a:xfrm>
              <a:off x="3782" y="1938"/>
              <a:ext cx="0" cy="199"/>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617" name="Line 26"/>
            <p:cNvSpPr>
              <a:spLocks noChangeAspect="1" noChangeShapeType="1"/>
            </p:cNvSpPr>
            <p:nvPr/>
          </p:nvSpPr>
          <p:spPr bwMode="auto">
            <a:xfrm flipH="1">
              <a:off x="3584" y="2137"/>
              <a:ext cx="198" cy="1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618" name="Text Box 27"/>
            <p:cNvSpPr txBox="1">
              <a:spLocks noChangeAspect="1" noChangeArrowheads="1"/>
            </p:cNvSpPr>
            <p:nvPr/>
          </p:nvSpPr>
          <p:spPr bwMode="auto">
            <a:xfrm>
              <a:off x="3602" y="2173"/>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4619" name="Text Box 28"/>
            <p:cNvSpPr txBox="1">
              <a:spLocks noChangeAspect="1" noChangeArrowheads="1"/>
            </p:cNvSpPr>
            <p:nvPr/>
          </p:nvSpPr>
          <p:spPr bwMode="auto">
            <a:xfrm>
              <a:off x="3859" y="1894"/>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4620" name="Line 29"/>
            <p:cNvSpPr>
              <a:spLocks noChangeAspect="1" noChangeShapeType="1"/>
            </p:cNvSpPr>
            <p:nvPr/>
          </p:nvSpPr>
          <p:spPr bwMode="auto">
            <a:xfrm>
              <a:off x="3782" y="1244"/>
              <a:ext cx="595" cy="2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21" name="Line 30"/>
            <p:cNvSpPr>
              <a:spLocks noChangeAspect="1" noChangeShapeType="1"/>
            </p:cNvSpPr>
            <p:nvPr/>
          </p:nvSpPr>
          <p:spPr bwMode="auto">
            <a:xfrm>
              <a:off x="4109" y="1403"/>
              <a:ext cx="264" cy="132"/>
            </a:xfrm>
            <a:prstGeom prst="line">
              <a:avLst/>
            </a:prstGeom>
            <a:noFill/>
            <a:ln w="38100">
              <a:solidFill>
                <a:srgbClr val="005C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622" name="Line 31"/>
            <p:cNvSpPr>
              <a:spLocks noChangeAspect="1" noChangeShapeType="1"/>
            </p:cNvSpPr>
            <p:nvPr/>
          </p:nvSpPr>
          <p:spPr bwMode="auto">
            <a:xfrm flipV="1">
              <a:off x="4675" y="1740"/>
              <a:ext cx="1" cy="39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623" name="Line 32"/>
            <p:cNvSpPr>
              <a:spLocks noChangeAspect="1" noChangeShapeType="1"/>
            </p:cNvSpPr>
            <p:nvPr/>
          </p:nvSpPr>
          <p:spPr bwMode="auto">
            <a:xfrm>
              <a:off x="3385" y="2137"/>
              <a:ext cx="397"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624" name="Line 33"/>
            <p:cNvSpPr>
              <a:spLocks noChangeAspect="1" noChangeShapeType="1"/>
            </p:cNvSpPr>
            <p:nvPr/>
          </p:nvSpPr>
          <p:spPr bwMode="auto">
            <a:xfrm>
              <a:off x="3782" y="2137"/>
              <a:ext cx="595"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25" name="Text Box 34"/>
            <p:cNvSpPr txBox="1">
              <a:spLocks noChangeAspect="1" noChangeArrowheads="1"/>
            </p:cNvSpPr>
            <p:nvPr/>
          </p:nvSpPr>
          <p:spPr bwMode="auto">
            <a:xfrm>
              <a:off x="4624" y="1592"/>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4626" name="Text Box 35"/>
            <p:cNvSpPr txBox="1">
              <a:spLocks noChangeAspect="1" noChangeArrowheads="1"/>
            </p:cNvSpPr>
            <p:nvPr/>
          </p:nvSpPr>
          <p:spPr bwMode="auto">
            <a:xfrm>
              <a:off x="4076" y="1186"/>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4627" name="Text Box 36"/>
            <p:cNvSpPr txBox="1">
              <a:spLocks noChangeAspect="1" noChangeArrowheads="1"/>
            </p:cNvSpPr>
            <p:nvPr/>
          </p:nvSpPr>
          <p:spPr bwMode="auto">
            <a:xfrm>
              <a:off x="4487" y="2187"/>
              <a:ext cx="19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a:t>a</a:t>
              </a:r>
              <a:endParaRPr lang="en-US" sz="2800"/>
            </a:p>
          </p:txBody>
        </p:sp>
        <p:graphicFrame>
          <p:nvGraphicFramePr>
            <p:cNvPr id="24628" name="Object 37"/>
            <p:cNvGraphicFramePr>
              <a:graphicFrameLocks noChangeAspect="1"/>
            </p:cNvGraphicFramePr>
            <p:nvPr/>
          </p:nvGraphicFramePr>
          <p:xfrm>
            <a:off x="4719" y="1700"/>
            <a:ext cx="195" cy="301"/>
          </p:xfrm>
          <a:graphic>
            <a:graphicData uri="http://schemas.openxmlformats.org/presentationml/2006/ole">
              <mc:AlternateContent xmlns:mc="http://schemas.openxmlformats.org/markup-compatibility/2006">
                <mc:Choice xmlns:v="urn:schemas-microsoft-com:vml" Requires="v">
                  <p:oleObj spid="_x0000_s187917" name="Equation" r:id="rId4" imgW="164957" imgH="253780" progId="Equation.DSMT4">
                    <p:embed/>
                  </p:oleObj>
                </mc:Choice>
                <mc:Fallback>
                  <p:oleObj name="Equation" r:id="rId4" imgW="164957" imgH="2537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9" y="1700"/>
                          <a:ext cx="195"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629" name="Object 38"/>
            <p:cNvGraphicFramePr>
              <a:graphicFrameLocks noChangeAspect="1"/>
            </p:cNvGraphicFramePr>
            <p:nvPr/>
          </p:nvGraphicFramePr>
          <p:xfrm>
            <a:off x="4198" y="1240"/>
            <a:ext cx="191" cy="274"/>
          </p:xfrm>
          <a:graphic>
            <a:graphicData uri="http://schemas.openxmlformats.org/presentationml/2006/ole">
              <mc:AlternateContent xmlns:mc="http://schemas.openxmlformats.org/markup-compatibility/2006">
                <mc:Choice xmlns:v="urn:schemas-microsoft-com:vml" Requires="v">
                  <p:oleObj spid="_x0000_s187918" name="Equation" r:id="rId6" imgW="177569" imgH="253670" progId="Equation.DSMT4">
                    <p:embed/>
                  </p:oleObj>
                </mc:Choice>
                <mc:Fallback>
                  <p:oleObj name="Equation" r:id="rId6" imgW="177569" imgH="25367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8" y="1240"/>
                          <a:ext cx="19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630" name="Object 39"/>
            <p:cNvGraphicFramePr>
              <a:graphicFrameLocks noChangeAspect="1"/>
            </p:cNvGraphicFramePr>
            <p:nvPr/>
          </p:nvGraphicFramePr>
          <p:xfrm>
            <a:off x="3666" y="2148"/>
            <a:ext cx="189" cy="278"/>
          </p:xfrm>
          <a:graphic>
            <a:graphicData uri="http://schemas.openxmlformats.org/presentationml/2006/ole">
              <mc:AlternateContent xmlns:mc="http://schemas.openxmlformats.org/markup-compatibility/2006">
                <mc:Choice xmlns:v="urn:schemas-microsoft-com:vml" Requires="v">
                  <p:oleObj spid="_x0000_s187919" name="Equation" r:id="rId8" imgW="152334" imgH="228501" progId="Equation.DSMT4">
                    <p:embed/>
                  </p:oleObj>
                </mc:Choice>
                <mc:Fallback>
                  <p:oleObj name="Equation" r:id="rId8" imgW="152334" imgH="228501"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66" y="2148"/>
                          <a:ext cx="189"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631" name="Object 40"/>
            <p:cNvGraphicFramePr>
              <a:graphicFrameLocks noChangeAspect="1"/>
            </p:cNvGraphicFramePr>
            <p:nvPr/>
          </p:nvGraphicFramePr>
          <p:xfrm>
            <a:off x="3885" y="1845"/>
            <a:ext cx="207" cy="303"/>
          </p:xfrm>
          <a:graphic>
            <a:graphicData uri="http://schemas.openxmlformats.org/presentationml/2006/ole">
              <mc:AlternateContent xmlns:mc="http://schemas.openxmlformats.org/markup-compatibility/2006">
                <mc:Choice xmlns:v="urn:schemas-microsoft-com:vml" Requires="v">
                  <p:oleObj spid="_x0000_s187920" name="Equation" r:id="rId10" imgW="164957" imgH="241091" progId="Equation.DSMT4">
                    <p:embed/>
                  </p:oleObj>
                </mc:Choice>
                <mc:Fallback>
                  <p:oleObj name="Equation" r:id="rId10" imgW="164957" imgH="241091"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85" y="1845"/>
                          <a:ext cx="207" cy="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632" name="Object 41"/>
            <p:cNvGraphicFramePr>
              <a:graphicFrameLocks noChangeAspect="1"/>
            </p:cNvGraphicFramePr>
            <p:nvPr/>
          </p:nvGraphicFramePr>
          <p:xfrm>
            <a:off x="3595" y="1700"/>
            <a:ext cx="178" cy="266"/>
          </p:xfrm>
          <a:graphic>
            <a:graphicData uri="http://schemas.openxmlformats.org/presentationml/2006/ole">
              <mc:AlternateContent xmlns:mc="http://schemas.openxmlformats.org/markup-compatibility/2006">
                <mc:Choice xmlns:v="urn:schemas-microsoft-com:vml" Requires="v">
                  <p:oleObj spid="_x0000_s187921" name="Equation" r:id="rId12" imgW="152334" imgH="228501" progId="Equation.DSMT4">
                    <p:embed/>
                  </p:oleObj>
                </mc:Choice>
                <mc:Fallback>
                  <p:oleObj name="Equation" r:id="rId12" imgW="152334" imgH="228501"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95" y="1700"/>
                          <a:ext cx="178"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57739" name="Group 43"/>
          <p:cNvGrpSpPr>
            <a:grpSpLocks/>
          </p:cNvGrpSpPr>
          <p:nvPr/>
        </p:nvGrpSpPr>
        <p:grpSpPr bwMode="auto">
          <a:xfrm>
            <a:off x="4658333" y="4352925"/>
            <a:ext cx="1893887" cy="568325"/>
            <a:chOff x="2565" y="2003"/>
            <a:chExt cx="1193" cy="358"/>
          </a:xfrm>
        </p:grpSpPr>
        <p:grpSp>
          <p:nvGrpSpPr>
            <p:cNvPr id="24595" name="Group 44"/>
            <p:cNvGrpSpPr>
              <a:grpSpLocks/>
            </p:cNvGrpSpPr>
            <p:nvPr/>
          </p:nvGrpSpPr>
          <p:grpSpPr bwMode="auto">
            <a:xfrm>
              <a:off x="2965" y="2136"/>
              <a:ext cx="793" cy="225"/>
              <a:chOff x="2965" y="2136"/>
              <a:chExt cx="793" cy="225"/>
            </a:xfrm>
          </p:grpSpPr>
          <p:sp>
            <p:nvSpPr>
              <p:cNvPr id="24597" name="Line 45"/>
              <p:cNvSpPr>
                <a:spLocks noChangeAspect="1" noChangeShapeType="1"/>
              </p:cNvSpPr>
              <p:nvPr/>
            </p:nvSpPr>
            <p:spPr bwMode="auto">
              <a:xfrm flipH="1">
                <a:off x="2965" y="2148"/>
                <a:ext cx="793" cy="198"/>
              </a:xfrm>
              <a:prstGeom prst="line">
                <a:avLst/>
              </a:prstGeom>
              <a:noFill/>
              <a:ln w="38100">
                <a:solidFill>
                  <a:srgbClr val="005C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98" name="Arc 46"/>
              <p:cNvSpPr>
                <a:spLocks noChangeAspect="1"/>
              </p:cNvSpPr>
              <p:nvPr/>
            </p:nvSpPr>
            <p:spPr bwMode="auto">
              <a:xfrm rot="7061390" flipH="1">
                <a:off x="3071" y="2236"/>
                <a:ext cx="128" cy="122"/>
              </a:xfrm>
              <a:custGeom>
                <a:avLst/>
                <a:gdLst>
                  <a:gd name="T0" fmla="*/ 0 w 42415"/>
                  <a:gd name="T1" fmla="*/ 0 h 40378"/>
                  <a:gd name="T2" fmla="*/ 0 w 42415"/>
                  <a:gd name="T3" fmla="*/ 0 h 40378"/>
                  <a:gd name="T4" fmla="*/ 0 w 42415"/>
                  <a:gd name="T5" fmla="*/ 0 h 40378"/>
                  <a:gd name="T6" fmla="*/ 0 60000 65536"/>
                  <a:gd name="T7" fmla="*/ 0 60000 65536"/>
                  <a:gd name="T8" fmla="*/ 0 60000 65536"/>
                </a:gdLst>
                <a:ahLst/>
                <a:cxnLst>
                  <a:cxn ang="T6">
                    <a:pos x="T0" y="T1"/>
                  </a:cxn>
                  <a:cxn ang="T7">
                    <a:pos x="T2" y="T3"/>
                  </a:cxn>
                  <a:cxn ang="T8">
                    <a:pos x="T4" y="T5"/>
                  </a:cxn>
                </a:cxnLst>
                <a:rect l="0" t="0" r="r" b="b"/>
                <a:pathLst>
                  <a:path w="42415" h="40378" fill="none" extrusionOk="0">
                    <a:moveTo>
                      <a:pt x="-1" y="15830"/>
                    </a:moveTo>
                    <a:cubicBezTo>
                      <a:pt x="2592" y="6476"/>
                      <a:pt x="11107" y="-1"/>
                      <a:pt x="20815" y="0"/>
                    </a:cubicBezTo>
                    <a:cubicBezTo>
                      <a:pt x="32744" y="0"/>
                      <a:pt x="42415" y="9670"/>
                      <a:pt x="42415" y="21600"/>
                    </a:cubicBezTo>
                    <a:cubicBezTo>
                      <a:pt x="42415" y="29368"/>
                      <a:pt x="38243" y="36539"/>
                      <a:pt x="31489" y="40378"/>
                    </a:cubicBezTo>
                  </a:path>
                  <a:path w="42415" h="40378" stroke="0" extrusionOk="0">
                    <a:moveTo>
                      <a:pt x="-1" y="15830"/>
                    </a:moveTo>
                    <a:cubicBezTo>
                      <a:pt x="2592" y="6476"/>
                      <a:pt x="11107" y="-1"/>
                      <a:pt x="20815" y="0"/>
                    </a:cubicBezTo>
                    <a:cubicBezTo>
                      <a:pt x="32744" y="0"/>
                      <a:pt x="42415" y="9670"/>
                      <a:pt x="42415" y="21600"/>
                    </a:cubicBezTo>
                    <a:cubicBezTo>
                      <a:pt x="42415" y="29368"/>
                      <a:pt x="38243" y="36539"/>
                      <a:pt x="31489" y="40378"/>
                    </a:cubicBezTo>
                    <a:lnTo>
                      <a:pt x="20815" y="21600"/>
                    </a:lnTo>
                    <a:lnTo>
                      <a:pt x="-1" y="15830"/>
                    </a:lnTo>
                    <a:close/>
                  </a:path>
                </a:pathLst>
              </a:custGeom>
              <a:noFill/>
              <a:ln w="38100">
                <a:solidFill>
                  <a:srgbClr val="005C00"/>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99" name="Arc 47"/>
              <p:cNvSpPr>
                <a:spLocks noChangeAspect="1"/>
              </p:cNvSpPr>
              <p:nvPr/>
            </p:nvSpPr>
            <p:spPr bwMode="auto">
              <a:xfrm rot="10667115">
                <a:off x="3606" y="2136"/>
                <a:ext cx="38" cy="3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aphicFrame>
          <p:nvGraphicFramePr>
            <p:cNvPr id="24596" name="Object 48"/>
            <p:cNvGraphicFramePr>
              <a:graphicFrameLocks noChangeAspect="1"/>
            </p:cNvGraphicFramePr>
            <p:nvPr>
              <p:extLst>
                <p:ext uri="{D42A27DB-BD31-4B8C-83A1-F6EECF244321}">
                  <p14:modId xmlns:p14="http://schemas.microsoft.com/office/powerpoint/2010/main" val="26588226"/>
                </p:ext>
              </p:extLst>
            </p:nvPr>
          </p:nvGraphicFramePr>
          <p:xfrm>
            <a:off x="2565" y="2003"/>
            <a:ext cx="581" cy="351"/>
          </p:xfrm>
          <a:graphic>
            <a:graphicData uri="http://schemas.openxmlformats.org/presentationml/2006/ole">
              <mc:AlternateContent xmlns:mc="http://schemas.openxmlformats.org/markup-compatibility/2006">
                <mc:Choice xmlns:v="urn:schemas-microsoft-com:vml" Requires="v">
                  <p:oleObj spid="_x0000_s187922" name="Equation" r:id="rId14" imgW="507780" imgH="304668" progId="Equation.DSMT4">
                    <p:embed/>
                  </p:oleObj>
                </mc:Choice>
                <mc:Fallback>
                  <p:oleObj name="Equation" r:id="rId14" imgW="507780" imgH="304668"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65" y="2003"/>
                          <a:ext cx="581" cy="351"/>
                        </a:xfrm>
                        <a:prstGeom prst="rect">
                          <a:avLst/>
                        </a:prstGeom>
                        <a:noFill/>
                        <a:ln>
                          <a:noFill/>
                        </a:ln>
                        <a:extLst/>
                      </p:spPr>
                    </p:pic>
                  </p:oleObj>
                </mc:Fallback>
              </mc:AlternateContent>
            </a:graphicData>
          </a:graphic>
        </p:graphicFrame>
      </p:grpSp>
      <p:grpSp>
        <p:nvGrpSpPr>
          <p:cNvPr id="157745" name="Group 49"/>
          <p:cNvGrpSpPr>
            <a:grpSpLocks/>
          </p:cNvGrpSpPr>
          <p:nvPr/>
        </p:nvGrpSpPr>
        <p:grpSpPr bwMode="auto">
          <a:xfrm>
            <a:off x="5856841" y="4586310"/>
            <a:ext cx="973137" cy="1082675"/>
            <a:chOff x="3203" y="2269"/>
            <a:chExt cx="613" cy="682"/>
          </a:xfrm>
        </p:grpSpPr>
        <p:sp>
          <p:nvSpPr>
            <p:cNvPr id="24592" name="Line 50"/>
            <p:cNvSpPr>
              <a:spLocks noChangeAspect="1" noChangeShapeType="1"/>
            </p:cNvSpPr>
            <p:nvPr/>
          </p:nvSpPr>
          <p:spPr bwMode="auto">
            <a:xfrm flipH="1">
              <a:off x="3255" y="2269"/>
              <a:ext cx="397" cy="39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93" name="Arc 51"/>
            <p:cNvSpPr>
              <a:spLocks noChangeAspect="1"/>
            </p:cNvSpPr>
            <p:nvPr/>
          </p:nvSpPr>
          <p:spPr bwMode="auto">
            <a:xfrm rot="4376232" flipH="1">
              <a:off x="3288" y="2514"/>
              <a:ext cx="128" cy="122"/>
            </a:xfrm>
            <a:custGeom>
              <a:avLst/>
              <a:gdLst>
                <a:gd name="T0" fmla="*/ 0 w 42415"/>
                <a:gd name="T1" fmla="*/ 0 h 40378"/>
                <a:gd name="T2" fmla="*/ 0 w 42415"/>
                <a:gd name="T3" fmla="*/ 0 h 40378"/>
                <a:gd name="T4" fmla="*/ 0 w 42415"/>
                <a:gd name="T5" fmla="*/ 0 h 40378"/>
                <a:gd name="T6" fmla="*/ 0 60000 65536"/>
                <a:gd name="T7" fmla="*/ 0 60000 65536"/>
                <a:gd name="T8" fmla="*/ 0 60000 65536"/>
              </a:gdLst>
              <a:ahLst/>
              <a:cxnLst>
                <a:cxn ang="T6">
                  <a:pos x="T0" y="T1"/>
                </a:cxn>
                <a:cxn ang="T7">
                  <a:pos x="T2" y="T3"/>
                </a:cxn>
                <a:cxn ang="T8">
                  <a:pos x="T4" y="T5"/>
                </a:cxn>
              </a:cxnLst>
              <a:rect l="0" t="0" r="r" b="b"/>
              <a:pathLst>
                <a:path w="42415" h="40378" fill="none" extrusionOk="0">
                  <a:moveTo>
                    <a:pt x="-1" y="15830"/>
                  </a:moveTo>
                  <a:cubicBezTo>
                    <a:pt x="2592" y="6476"/>
                    <a:pt x="11107" y="-1"/>
                    <a:pt x="20815" y="0"/>
                  </a:cubicBezTo>
                  <a:cubicBezTo>
                    <a:pt x="32744" y="0"/>
                    <a:pt x="42415" y="9670"/>
                    <a:pt x="42415" y="21600"/>
                  </a:cubicBezTo>
                  <a:cubicBezTo>
                    <a:pt x="42415" y="29368"/>
                    <a:pt x="38243" y="36539"/>
                    <a:pt x="31489" y="40378"/>
                  </a:cubicBezTo>
                </a:path>
                <a:path w="42415" h="40378" stroke="0" extrusionOk="0">
                  <a:moveTo>
                    <a:pt x="-1" y="15830"/>
                  </a:moveTo>
                  <a:cubicBezTo>
                    <a:pt x="2592" y="6476"/>
                    <a:pt x="11107" y="-1"/>
                    <a:pt x="20815" y="0"/>
                  </a:cubicBezTo>
                  <a:cubicBezTo>
                    <a:pt x="32744" y="0"/>
                    <a:pt x="42415" y="9670"/>
                    <a:pt x="42415" y="21600"/>
                  </a:cubicBezTo>
                  <a:cubicBezTo>
                    <a:pt x="42415" y="29368"/>
                    <a:pt x="38243" y="36539"/>
                    <a:pt x="31489" y="40378"/>
                  </a:cubicBezTo>
                  <a:lnTo>
                    <a:pt x="20815" y="21600"/>
                  </a:lnTo>
                  <a:lnTo>
                    <a:pt x="-1" y="15830"/>
                  </a:lnTo>
                  <a:close/>
                </a:path>
              </a:pathLst>
            </a:custGeom>
            <a:noFill/>
            <a:ln w="38100">
              <a:solidFill>
                <a:srgbClr val="FF0000"/>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en-US"/>
            </a:p>
          </p:txBody>
        </p:sp>
        <p:graphicFrame>
          <p:nvGraphicFramePr>
            <p:cNvPr id="24594" name="Object 52"/>
            <p:cNvGraphicFramePr>
              <a:graphicFrameLocks noChangeAspect="1"/>
            </p:cNvGraphicFramePr>
            <p:nvPr/>
          </p:nvGraphicFramePr>
          <p:xfrm>
            <a:off x="3203" y="2571"/>
            <a:ext cx="613" cy="380"/>
          </p:xfrm>
          <a:graphic>
            <a:graphicData uri="http://schemas.openxmlformats.org/presentationml/2006/ole">
              <mc:AlternateContent xmlns:mc="http://schemas.openxmlformats.org/markup-compatibility/2006">
                <mc:Choice xmlns:v="urn:schemas-microsoft-com:vml" Requires="v">
                  <p:oleObj spid="_x0000_s187923" name="Equation" r:id="rId16" imgW="494870" imgH="304536" progId="Equation.DSMT4">
                    <p:embed/>
                  </p:oleObj>
                </mc:Choice>
                <mc:Fallback>
                  <p:oleObj name="Equation" r:id="rId16" imgW="494870" imgH="304536"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03" y="2571"/>
                          <a:ext cx="613"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mc:AlternateContent xmlns:mc="http://schemas.openxmlformats.org/markup-compatibility/2006" xmlns:a14="http://schemas.microsoft.com/office/drawing/2010/main">
        <mc:Choice Requires="a14">
          <p:sp>
            <p:nvSpPr>
              <p:cNvPr id="24590" name="Rectangle 54"/>
              <p:cNvSpPr>
                <a:spLocks noChangeArrowheads="1"/>
              </p:cNvSpPr>
              <p:nvPr/>
            </p:nvSpPr>
            <p:spPr bwMode="auto">
              <a:xfrm>
                <a:off x="482600" y="1379624"/>
                <a:ext cx="7872413" cy="134126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gn="just"/>
                <a:r>
                  <a:rPr lang="en-US" smtClean="0">
                    <a:cs typeface="Times New Roman" pitchFamily="18" charset="0"/>
                  </a:rPr>
                  <a:t>Khối hình lập phương cạnh a, chịu tác dụng của </a:t>
                </a:r>
                <a:r>
                  <a:rPr lang="en-US">
                    <a:cs typeface="Times New Roman" pitchFamily="18" charset="0"/>
                  </a:rPr>
                  <a:t>các </a:t>
                </a:r>
                <a:r>
                  <a:rPr lang="en-US" smtClean="0">
                    <a:cs typeface="Times New Roman" pitchFamily="18" charset="0"/>
                  </a:rPr>
                  <a:t>lực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𝑭</m:t>
                            </m:r>
                          </m:e>
                        </m:acc>
                      </m:e>
                      <m:sub>
                        <m:r>
                          <a:rPr lang="en-US" b="1" i="1" smtClean="0">
                            <a:solidFill>
                              <a:srgbClr val="FF0000"/>
                            </a:solidFill>
                            <a:latin typeface="Cambria Math"/>
                            <a:cs typeface="Times New Roman" pitchFamily="18" charset="0"/>
                          </a:rPr>
                          <m:t>𝟏</m:t>
                        </m:r>
                      </m:sub>
                    </m:sSub>
                    <m:r>
                      <a:rPr lang="en-US" b="1" i="1" smtClean="0">
                        <a:solidFill>
                          <a:srgbClr val="FF0000"/>
                        </a:solidFill>
                        <a:latin typeface="Cambria Math"/>
                        <a:cs typeface="Times New Roman" pitchFamily="18" charset="0"/>
                      </a:rPr>
                      <m:t>,</m:t>
                    </m:r>
                    <m:sSub>
                      <m:sSubPr>
                        <m:ctrlPr>
                          <a:rPr lang="en-US" b="1" i="1" smtClean="0">
                            <a:solidFill>
                              <a:srgbClr val="CC00CC"/>
                            </a:solidFill>
                            <a:latin typeface="Cambria Math"/>
                            <a:cs typeface="Times New Roman" pitchFamily="18" charset="0"/>
                          </a:rPr>
                        </m:ctrlPr>
                      </m:sSubPr>
                      <m:e>
                        <m:acc>
                          <m:accPr>
                            <m:chr m:val="⃗"/>
                            <m:ctrlPr>
                              <a:rPr lang="en-US" b="1" i="1" smtClean="0">
                                <a:solidFill>
                                  <a:srgbClr val="CC00CC"/>
                                </a:solidFill>
                                <a:latin typeface="Cambria Math"/>
                                <a:cs typeface="Times New Roman" pitchFamily="18" charset="0"/>
                              </a:rPr>
                            </m:ctrlPr>
                          </m:accPr>
                          <m:e>
                            <m:r>
                              <a:rPr lang="en-US" b="1" i="1" smtClean="0">
                                <a:solidFill>
                                  <a:srgbClr val="CC00CC"/>
                                </a:solidFill>
                                <a:latin typeface="Cambria Math"/>
                                <a:cs typeface="Times New Roman" pitchFamily="18" charset="0"/>
                              </a:rPr>
                              <m:t>𝑭</m:t>
                            </m:r>
                          </m:e>
                        </m:acc>
                      </m:e>
                      <m:sub>
                        <m:r>
                          <a:rPr lang="en-US" b="1" i="1" smtClean="0">
                            <a:solidFill>
                              <a:srgbClr val="CC00CC"/>
                            </a:solidFill>
                            <a:latin typeface="Cambria Math"/>
                            <a:cs typeface="Times New Roman" pitchFamily="18" charset="0"/>
                          </a:rPr>
                          <m:t>𝟐</m:t>
                        </m:r>
                      </m:sub>
                    </m:sSub>
                    <m:r>
                      <a:rPr lang="en-US" b="0" i="0" smtClean="0">
                        <a:solidFill>
                          <a:srgbClr val="FF0000"/>
                        </a:solidFill>
                        <a:latin typeface="Cambria Math"/>
                        <a:cs typeface="Times New Roman" pitchFamily="18" charset="0"/>
                      </a:rPr>
                      <m:t> </m:t>
                    </m:r>
                  </m:oMath>
                </a14:m>
                <a:r>
                  <a:rPr lang="en-US" smtClean="0">
                    <a:cs typeface="Times New Roman" pitchFamily="18" charset="0"/>
                  </a:rPr>
                  <a:t>như </a:t>
                </a:r>
                <a:r>
                  <a:rPr lang="en-US">
                    <a:cs typeface="Times New Roman" pitchFamily="18" charset="0"/>
                  </a:rPr>
                  <a:t>hình vẽ.</a:t>
                </a:r>
                <a:r>
                  <a:rPr lang="en-US"/>
                  <a:t> Tìm các véc tơ mômen của các lực đó đối với đỉnh </a:t>
                </a:r>
                <a:r>
                  <a:rPr lang="en-US" i="1"/>
                  <a:t>A</a:t>
                </a:r>
                <a:r>
                  <a:rPr lang="en-US" smtClean="0"/>
                  <a:t>.</a:t>
                </a:r>
                <a:endParaRPr lang="en-US"/>
              </a:p>
            </p:txBody>
          </p:sp>
        </mc:Choice>
        <mc:Fallback xmlns="">
          <p:sp>
            <p:nvSpPr>
              <p:cNvPr id="24590" name="Rectangle 54"/>
              <p:cNvSpPr>
                <a:spLocks noRot="1" noChangeAspect="1" noMove="1" noResize="1" noEditPoints="1" noAdjustHandles="1" noChangeArrowheads="1" noChangeShapeType="1" noTextEdit="1"/>
              </p:cNvSpPr>
              <p:nvPr/>
            </p:nvSpPr>
            <p:spPr bwMode="auto">
              <a:xfrm>
                <a:off x="482600" y="1379624"/>
                <a:ext cx="7872413" cy="1341265"/>
              </a:xfrm>
              <a:prstGeom prst="rect">
                <a:avLst/>
              </a:prstGeom>
              <a:blipFill rotWithShape="1">
                <a:blip r:embed="rId18"/>
                <a:stretch>
                  <a:fillRect l="-1316" t="-3636" r="-1393" b="-109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57754" name="Text Box 58"/>
          <p:cNvSpPr txBox="1">
            <a:spLocks noChangeArrowheads="1"/>
          </p:cNvSpPr>
          <p:nvPr/>
        </p:nvSpPr>
        <p:spPr bwMode="auto">
          <a:xfrm>
            <a:off x="482600" y="2687638"/>
            <a:ext cx="1574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b="1">
                <a:solidFill>
                  <a:srgbClr val="0000FF"/>
                </a:solidFill>
              </a:rPr>
              <a:t>Đáp số:</a:t>
            </a:r>
          </a:p>
        </p:txBody>
      </p:sp>
      <p:sp>
        <p:nvSpPr>
          <p:cNvPr id="24588" name="Text Box 61"/>
          <p:cNvSpPr txBox="1">
            <a:spLocks noChangeArrowheads="1"/>
          </p:cNvSpPr>
          <p:nvPr/>
        </p:nvSpPr>
        <p:spPr bwMode="auto">
          <a:xfrm>
            <a:off x="431800" y="296863"/>
            <a:ext cx="79565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8000"/>
                </a:solidFill>
              </a:rPr>
              <a:t>1.2.1. </a:t>
            </a:r>
            <a:r>
              <a:rPr lang="en-US" sz="2800" b="1">
                <a:solidFill>
                  <a:srgbClr val="006600"/>
                </a:solidFill>
              </a:rPr>
              <a:t>Mômen của lực đối với một điểm </a:t>
            </a:r>
            <a:r>
              <a:rPr lang="en-US" b="1">
                <a:solidFill>
                  <a:srgbClr val="FF0066"/>
                </a:solidFill>
                <a:latin typeface=".VnTime" pitchFamily="34" charset="0"/>
              </a:rPr>
              <a:t>	</a:t>
            </a:r>
          </a:p>
        </p:txBody>
      </p:sp>
      <mc:AlternateContent xmlns:mc="http://schemas.openxmlformats.org/markup-compatibility/2006" xmlns:a14="http://schemas.microsoft.com/office/drawing/2010/main">
        <mc:Choice Requires="a14">
          <p:sp>
            <p:nvSpPr>
              <p:cNvPr id="2" name="TextBox 1"/>
              <p:cNvSpPr txBox="1"/>
              <p:nvPr/>
            </p:nvSpPr>
            <p:spPr>
              <a:xfrm>
                <a:off x="660492" y="3248980"/>
                <a:ext cx="3061416"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𝑨</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e>
                      </m:d>
                      <m:r>
                        <a:rPr lang="en-US" b="1" i="1" smtClean="0">
                          <a:solidFill>
                            <a:srgbClr val="FF0000"/>
                          </a:solidFill>
                          <a:latin typeface="Cambria Math"/>
                        </a:rPr>
                        <m:t>=</m:t>
                      </m:r>
                      <m:d>
                        <m:dPr>
                          <m:ctrlPr>
                            <a:rPr lang="en-US" b="1" i="1" smtClean="0">
                              <a:solidFill>
                                <a:srgbClr val="FF0000"/>
                              </a:solidFill>
                              <a:latin typeface="Cambria Math"/>
                            </a:rPr>
                          </m:ctrlPr>
                        </m:dPr>
                        <m:e>
                          <m:r>
                            <a:rPr lang="en-US" b="1" i="1" smtClean="0">
                              <a:solidFill>
                                <a:srgbClr val="FF0000"/>
                              </a:solidFill>
                              <a:latin typeface="Cambria Math"/>
                            </a:rPr>
                            <m:t>𝒂</m:t>
                          </m:r>
                          <m:sSub>
                            <m:sSubPr>
                              <m:ctrlPr>
                                <a:rPr lang="en-US" b="1" i="1" smtClean="0">
                                  <a:solidFill>
                                    <a:srgbClr val="FF0000"/>
                                  </a:solidFill>
                                  <a:latin typeface="Cambria Math"/>
                                </a:rPr>
                              </m:ctrlPr>
                            </m:sSubPr>
                            <m:e>
                              <m:r>
                                <a:rPr lang="en-US" b="1" i="1" smtClean="0">
                                  <a:solidFill>
                                    <a:srgbClr val="FF0000"/>
                                  </a:solidFill>
                                  <a:latin typeface="Cambria Math"/>
                                </a:rPr>
                                <m:t>𝑭</m:t>
                              </m:r>
                            </m:e>
                            <m:sub>
                              <m:r>
                                <a:rPr lang="en-US" b="1" i="1" smtClean="0">
                                  <a:solidFill>
                                    <a:srgbClr val="FF0000"/>
                                  </a:solidFill>
                                  <a:latin typeface="Cambria Math"/>
                                </a:rPr>
                                <m:t>𝟏</m:t>
                              </m:r>
                            </m:sub>
                          </m:sSub>
                        </m:e>
                      </m:d>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𝒙</m:t>
                          </m:r>
                        </m:sub>
                      </m:sSub>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660492" y="3248980"/>
                <a:ext cx="3061416" cy="573170"/>
              </a:xfrm>
              <a:prstGeom prst="rect">
                <a:avLst/>
              </a:prstGeom>
              <a:blipFill rotWithShape="1">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TextBox 61"/>
              <p:cNvSpPr txBox="1"/>
              <p:nvPr/>
            </p:nvSpPr>
            <p:spPr>
              <a:xfrm>
                <a:off x="431800" y="3825044"/>
                <a:ext cx="3978275" cy="2371227"/>
              </a:xfrm>
              <a:prstGeom prst="rect">
                <a:avLst/>
              </a:prstGeom>
              <a:noFill/>
            </p:spPr>
            <p:txBody>
              <a:bodyPr wrap="square" rtlCol="0">
                <a:spAutoFit/>
              </a:bodyPr>
              <a:lstStyle/>
              <a:p>
                <a:pPr algn="just"/>
                <a14:m>
                  <m:oMathPara xmlns:m="http://schemas.openxmlformats.org/officeDocument/2006/math">
                    <m:oMathParaPr>
                      <m:jc m:val="centerGroup"/>
                    </m:oMathParaPr>
                    <m:oMath xmlns:m="http://schemas.openxmlformats.org/officeDocument/2006/math">
                      <m:sSub>
                        <m:sSubPr>
                          <m:ctrlPr>
                            <a:rPr lang="en-US" b="1" i="1" smtClean="0">
                              <a:solidFill>
                                <a:srgbClr val="CC00CC"/>
                              </a:solidFill>
                              <a:latin typeface="Cambria Math"/>
                            </a:rPr>
                          </m:ctrlPr>
                        </m:sSubPr>
                        <m:e>
                          <m:acc>
                            <m:accPr>
                              <m:chr m:val="⃗"/>
                              <m:ctrlPr>
                                <a:rPr lang="en-US" b="1" i="1" smtClean="0">
                                  <a:solidFill>
                                    <a:srgbClr val="CC00CC"/>
                                  </a:solidFill>
                                  <a:latin typeface="Cambria Math"/>
                                </a:rPr>
                              </m:ctrlPr>
                            </m:accPr>
                            <m:e>
                              <m:r>
                                <a:rPr lang="en-US" b="1" i="1" smtClean="0">
                                  <a:solidFill>
                                    <a:srgbClr val="CC00CC"/>
                                  </a:solidFill>
                                  <a:latin typeface="Cambria Math"/>
                                </a:rPr>
                                <m:t>𝒎</m:t>
                              </m:r>
                            </m:e>
                          </m:acc>
                        </m:e>
                        <m:sub>
                          <m:r>
                            <a:rPr lang="en-US" b="1" i="1" smtClean="0">
                              <a:solidFill>
                                <a:srgbClr val="CC00CC"/>
                              </a:solidFill>
                              <a:latin typeface="Cambria Math"/>
                            </a:rPr>
                            <m:t>𝑨</m:t>
                          </m:r>
                        </m:sub>
                      </m:sSub>
                      <m:d>
                        <m:dPr>
                          <m:ctrlPr>
                            <a:rPr lang="en-US" b="1" i="1" smtClean="0">
                              <a:solidFill>
                                <a:srgbClr val="CC00CC"/>
                              </a:solidFill>
                              <a:latin typeface="Cambria Math"/>
                            </a:rPr>
                          </m:ctrlPr>
                        </m:dPr>
                        <m:e>
                          <m:sSub>
                            <m:sSubPr>
                              <m:ctrlPr>
                                <a:rPr lang="en-US" b="1" i="1" smtClean="0">
                                  <a:solidFill>
                                    <a:srgbClr val="CC00CC"/>
                                  </a:solidFill>
                                  <a:latin typeface="Cambria Math"/>
                                </a:rPr>
                              </m:ctrlPr>
                            </m:sSubPr>
                            <m:e>
                              <m:acc>
                                <m:accPr>
                                  <m:chr m:val="⃗"/>
                                  <m:ctrlPr>
                                    <a:rPr lang="en-US" b="1" i="1" smtClean="0">
                                      <a:solidFill>
                                        <a:srgbClr val="CC00CC"/>
                                      </a:solidFill>
                                      <a:latin typeface="Cambria Math"/>
                                    </a:rPr>
                                  </m:ctrlPr>
                                </m:accPr>
                                <m:e>
                                  <m:r>
                                    <a:rPr lang="en-US" b="1" i="1" smtClean="0">
                                      <a:solidFill>
                                        <a:srgbClr val="CC00CC"/>
                                      </a:solidFill>
                                      <a:latin typeface="Cambria Math"/>
                                    </a:rPr>
                                    <m:t>𝑭</m:t>
                                  </m:r>
                                </m:e>
                              </m:acc>
                            </m:e>
                            <m:sub>
                              <m:r>
                                <a:rPr lang="en-US" b="1" i="1" smtClean="0">
                                  <a:solidFill>
                                    <a:srgbClr val="CC00CC"/>
                                  </a:solidFill>
                                  <a:latin typeface="Cambria Math"/>
                                </a:rPr>
                                <m:t>𝟐</m:t>
                              </m:r>
                            </m:sub>
                          </m:sSub>
                        </m:e>
                      </m:d>
                      <m:r>
                        <a:rPr lang="en-US" b="1" i="1" smtClean="0">
                          <a:solidFill>
                            <a:srgbClr val="CC00CC"/>
                          </a:solidFill>
                          <a:latin typeface="Cambria Math"/>
                        </a:rPr>
                        <m:t>=</m:t>
                      </m:r>
                      <m:d>
                        <m:dPr>
                          <m:ctrlPr>
                            <a:rPr lang="en-US" b="1" i="1" smtClean="0">
                              <a:solidFill>
                                <a:srgbClr val="CC00CC"/>
                              </a:solidFill>
                              <a:latin typeface="Cambria Math"/>
                            </a:rPr>
                          </m:ctrlPr>
                        </m:dPr>
                        <m:e>
                          <m:f>
                            <m:fPr>
                              <m:ctrlPr>
                                <a:rPr lang="en-US" b="1" i="1" smtClean="0">
                                  <a:solidFill>
                                    <a:srgbClr val="CC00CC"/>
                                  </a:solidFill>
                                  <a:latin typeface="Cambria Math"/>
                                </a:rPr>
                              </m:ctrlPr>
                            </m:fPr>
                            <m:num>
                              <m:r>
                                <a:rPr lang="en-US" b="1" i="1" smtClean="0">
                                  <a:solidFill>
                                    <a:srgbClr val="CC00CC"/>
                                  </a:solidFill>
                                  <a:latin typeface="Cambria Math"/>
                                </a:rPr>
                                <m:t>𝒂</m:t>
                              </m:r>
                              <m:rad>
                                <m:radPr>
                                  <m:degHide m:val="on"/>
                                  <m:ctrlPr>
                                    <a:rPr lang="en-US" b="1" i="1" smtClean="0">
                                      <a:solidFill>
                                        <a:srgbClr val="CC00CC"/>
                                      </a:solidFill>
                                      <a:latin typeface="Cambria Math"/>
                                    </a:rPr>
                                  </m:ctrlPr>
                                </m:radPr>
                                <m:deg/>
                                <m:e>
                                  <m:r>
                                    <a:rPr lang="en-US" b="1" i="1" smtClean="0">
                                      <a:solidFill>
                                        <a:srgbClr val="CC00CC"/>
                                      </a:solidFill>
                                      <a:latin typeface="Cambria Math"/>
                                    </a:rPr>
                                    <m:t>𝟐</m:t>
                                  </m:r>
                                </m:e>
                              </m:rad>
                            </m:num>
                            <m:den>
                              <m:r>
                                <a:rPr lang="en-US" b="1" i="1" smtClean="0">
                                  <a:solidFill>
                                    <a:srgbClr val="CC00CC"/>
                                  </a:solidFill>
                                  <a:latin typeface="Cambria Math"/>
                                </a:rPr>
                                <m:t>𝟐</m:t>
                              </m:r>
                            </m:den>
                          </m:f>
                          <m:sSub>
                            <m:sSubPr>
                              <m:ctrlPr>
                                <a:rPr lang="en-US" b="1" i="1" smtClean="0">
                                  <a:solidFill>
                                    <a:srgbClr val="CC00CC"/>
                                  </a:solidFill>
                                  <a:latin typeface="Cambria Math"/>
                                </a:rPr>
                              </m:ctrlPr>
                            </m:sSubPr>
                            <m:e>
                              <m:r>
                                <a:rPr lang="en-US" b="1" i="1" smtClean="0">
                                  <a:solidFill>
                                    <a:srgbClr val="CC00CC"/>
                                  </a:solidFill>
                                  <a:latin typeface="Cambria Math"/>
                                </a:rPr>
                                <m:t>𝑭</m:t>
                              </m:r>
                            </m:e>
                            <m:sub>
                              <m:r>
                                <a:rPr lang="en-US" b="1" i="1" smtClean="0">
                                  <a:solidFill>
                                    <a:srgbClr val="CC00CC"/>
                                  </a:solidFill>
                                  <a:latin typeface="Cambria Math"/>
                                </a:rPr>
                                <m:t>𝟐</m:t>
                              </m:r>
                            </m:sub>
                          </m:sSub>
                        </m:e>
                      </m:d>
                      <m:sSub>
                        <m:sSubPr>
                          <m:ctrlPr>
                            <a:rPr lang="en-US" b="1" i="1" smtClean="0">
                              <a:solidFill>
                                <a:srgbClr val="CC00CC"/>
                              </a:solidFill>
                              <a:latin typeface="Cambria Math"/>
                            </a:rPr>
                          </m:ctrlPr>
                        </m:sSubPr>
                        <m:e>
                          <m:acc>
                            <m:accPr>
                              <m:chr m:val="⃗"/>
                              <m:ctrlPr>
                                <a:rPr lang="en-US" b="1" i="1" smtClean="0">
                                  <a:solidFill>
                                    <a:srgbClr val="CC00CC"/>
                                  </a:solidFill>
                                  <a:latin typeface="Cambria Math"/>
                                </a:rPr>
                              </m:ctrlPr>
                            </m:accPr>
                            <m:e>
                              <m:r>
                                <a:rPr lang="en-US" b="1" i="1" smtClean="0">
                                  <a:solidFill>
                                    <a:srgbClr val="CC00CC"/>
                                  </a:solidFill>
                                  <a:latin typeface="Cambria Math"/>
                                </a:rPr>
                                <m:t>𝒆</m:t>
                              </m:r>
                            </m:e>
                          </m:acc>
                        </m:e>
                        <m:sub>
                          <m:r>
                            <a:rPr lang="en-US" b="1" i="1" smtClean="0">
                              <a:solidFill>
                                <a:srgbClr val="CC00CC"/>
                              </a:solidFill>
                              <a:latin typeface="Cambria Math"/>
                            </a:rPr>
                            <m:t>𝒙</m:t>
                          </m:r>
                        </m:sub>
                      </m:sSub>
                      <m:r>
                        <a:rPr lang="en-US" b="1" i="1" smtClean="0">
                          <a:solidFill>
                            <a:srgbClr val="CC00CC"/>
                          </a:solidFill>
                          <a:latin typeface="Cambria Math"/>
                        </a:rPr>
                        <m:t>−</m:t>
                      </m:r>
                      <m:d>
                        <m:dPr>
                          <m:ctrlPr>
                            <a:rPr lang="en-US" b="1" i="1" smtClean="0">
                              <a:solidFill>
                                <a:srgbClr val="CC00CC"/>
                              </a:solidFill>
                              <a:latin typeface="Cambria Math"/>
                            </a:rPr>
                          </m:ctrlPr>
                        </m:dPr>
                        <m:e>
                          <m:f>
                            <m:fPr>
                              <m:ctrlPr>
                                <a:rPr lang="en-US" b="1" i="1" smtClean="0">
                                  <a:solidFill>
                                    <a:srgbClr val="CC00CC"/>
                                  </a:solidFill>
                                  <a:latin typeface="Cambria Math"/>
                                </a:rPr>
                              </m:ctrlPr>
                            </m:fPr>
                            <m:num>
                              <m:r>
                                <a:rPr lang="en-US" b="1" i="1" smtClean="0">
                                  <a:solidFill>
                                    <a:srgbClr val="CC00CC"/>
                                  </a:solidFill>
                                  <a:latin typeface="Cambria Math"/>
                                </a:rPr>
                                <m:t>𝒂</m:t>
                              </m:r>
                              <m:rad>
                                <m:radPr>
                                  <m:degHide m:val="on"/>
                                  <m:ctrlPr>
                                    <a:rPr lang="en-US" b="1" i="1" smtClean="0">
                                      <a:solidFill>
                                        <a:srgbClr val="CC00CC"/>
                                      </a:solidFill>
                                      <a:latin typeface="Cambria Math"/>
                                    </a:rPr>
                                  </m:ctrlPr>
                                </m:radPr>
                                <m:deg/>
                                <m:e>
                                  <m:r>
                                    <a:rPr lang="en-US" b="1" i="1" smtClean="0">
                                      <a:solidFill>
                                        <a:srgbClr val="CC00CC"/>
                                      </a:solidFill>
                                      <a:latin typeface="Cambria Math"/>
                                    </a:rPr>
                                    <m:t>𝟐</m:t>
                                  </m:r>
                                </m:e>
                              </m:rad>
                            </m:num>
                            <m:den>
                              <m:r>
                                <a:rPr lang="en-US" b="1" i="1" smtClean="0">
                                  <a:solidFill>
                                    <a:srgbClr val="CC00CC"/>
                                  </a:solidFill>
                                  <a:latin typeface="Cambria Math"/>
                                </a:rPr>
                                <m:t>𝟐</m:t>
                              </m:r>
                            </m:den>
                          </m:f>
                          <m:sSub>
                            <m:sSubPr>
                              <m:ctrlPr>
                                <a:rPr lang="en-US" b="1" i="1" smtClean="0">
                                  <a:solidFill>
                                    <a:srgbClr val="CC00CC"/>
                                  </a:solidFill>
                                  <a:latin typeface="Cambria Math"/>
                                </a:rPr>
                              </m:ctrlPr>
                            </m:sSubPr>
                            <m:e>
                              <m:r>
                                <a:rPr lang="en-US" b="1" i="1" smtClean="0">
                                  <a:solidFill>
                                    <a:srgbClr val="CC00CC"/>
                                  </a:solidFill>
                                  <a:latin typeface="Cambria Math"/>
                                </a:rPr>
                                <m:t>𝑭</m:t>
                              </m:r>
                            </m:e>
                            <m:sub>
                              <m:r>
                                <a:rPr lang="en-US" b="1" i="1" smtClean="0">
                                  <a:solidFill>
                                    <a:srgbClr val="CC00CC"/>
                                  </a:solidFill>
                                  <a:latin typeface="Cambria Math"/>
                                </a:rPr>
                                <m:t>𝟐</m:t>
                              </m:r>
                            </m:sub>
                          </m:sSub>
                        </m:e>
                      </m:d>
                      <m:sSub>
                        <m:sSubPr>
                          <m:ctrlPr>
                            <a:rPr lang="en-US" b="1" i="1" smtClean="0">
                              <a:solidFill>
                                <a:srgbClr val="CC00CC"/>
                              </a:solidFill>
                              <a:latin typeface="Cambria Math"/>
                            </a:rPr>
                          </m:ctrlPr>
                        </m:sSubPr>
                        <m:e>
                          <m:acc>
                            <m:accPr>
                              <m:chr m:val="⃗"/>
                              <m:ctrlPr>
                                <a:rPr lang="en-US" b="1" i="1" smtClean="0">
                                  <a:solidFill>
                                    <a:srgbClr val="CC00CC"/>
                                  </a:solidFill>
                                  <a:latin typeface="Cambria Math"/>
                                </a:rPr>
                              </m:ctrlPr>
                            </m:accPr>
                            <m:e>
                              <m:r>
                                <a:rPr lang="en-US" b="1" i="1" smtClean="0">
                                  <a:solidFill>
                                    <a:srgbClr val="CC00CC"/>
                                  </a:solidFill>
                                  <a:latin typeface="Cambria Math"/>
                                </a:rPr>
                                <m:t>𝒆</m:t>
                              </m:r>
                            </m:e>
                          </m:acc>
                        </m:e>
                        <m:sub>
                          <m:r>
                            <a:rPr lang="en-US" b="1" i="1" smtClean="0">
                              <a:solidFill>
                                <a:srgbClr val="CC00CC"/>
                              </a:solidFill>
                              <a:latin typeface="Cambria Math"/>
                            </a:rPr>
                            <m:t>𝒚</m:t>
                          </m:r>
                        </m:sub>
                      </m:sSub>
                    </m:oMath>
                  </m:oMathPara>
                </a14:m>
                <a:endParaRPr lang="en-US" b="1">
                  <a:solidFill>
                    <a:srgbClr val="CC00CC"/>
                  </a:solidFill>
                </a:endParaRPr>
              </a:p>
            </p:txBody>
          </p:sp>
        </mc:Choice>
        <mc:Fallback xmlns="">
          <p:sp>
            <p:nvSpPr>
              <p:cNvPr id="62" name="TextBox 61"/>
              <p:cNvSpPr txBox="1">
                <a:spLocks noRot="1" noChangeAspect="1" noMove="1" noResize="1" noEditPoints="1" noAdjustHandles="1" noChangeArrowheads="1" noChangeShapeType="1" noTextEdit="1"/>
              </p:cNvSpPr>
              <p:nvPr/>
            </p:nvSpPr>
            <p:spPr>
              <a:xfrm>
                <a:off x="431800" y="3825044"/>
                <a:ext cx="3978275" cy="2371227"/>
              </a:xfrm>
              <a:prstGeom prst="rect">
                <a:avLst/>
              </a:prstGeom>
              <a:blipFill rotWithShape="1">
                <a:blip r:embed="rId2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884029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4590"/>
                                        </p:tgtEl>
                                        <p:attrNameLst>
                                          <p:attrName>style.visibility</p:attrName>
                                        </p:attrNameLst>
                                      </p:cBhvr>
                                      <p:to>
                                        <p:strVal val="visible"/>
                                      </p:to>
                                    </p:set>
                                    <p:animEffect transition="in" filter="barn(inVertical)">
                                      <p:cBhvr>
                                        <p:cTn id="7" dur="500"/>
                                        <p:tgtEl>
                                          <p:spTgt spid="24590"/>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157700"/>
                                        </p:tgtEl>
                                        <p:attrNameLst>
                                          <p:attrName>style.visibility</p:attrName>
                                        </p:attrNameLst>
                                      </p:cBhvr>
                                      <p:to>
                                        <p:strVal val="visible"/>
                                      </p:to>
                                    </p:set>
                                    <p:animEffect transition="in" filter="wedge">
                                      <p:cBhvr>
                                        <p:cTn id="11" dur="500"/>
                                        <p:tgtEl>
                                          <p:spTgt spid="157700"/>
                                        </p:tgtEl>
                                      </p:cBhvr>
                                    </p:animEffect>
                                  </p:childTnLst>
                                </p:cTn>
                              </p:par>
                            </p:childTnLst>
                          </p:cTn>
                        </p:par>
                        <p:par>
                          <p:cTn id="12" fill="hold" nodeType="afterGroup">
                            <p:stCondLst>
                              <p:cond delay="1000"/>
                            </p:stCondLst>
                            <p:childTnLst>
                              <p:par>
                                <p:cTn id="13" presetID="4" presetClass="entr" presetSubtype="16" fill="hold" nodeType="afterEffect">
                                  <p:stCondLst>
                                    <p:cond delay="0"/>
                                  </p:stCondLst>
                                  <p:childTnLst>
                                    <p:set>
                                      <p:cBhvr>
                                        <p:cTn id="14" dur="1" fill="hold">
                                          <p:stCondLst>
                                            <p:cond delay="0"/>
                                          </p:stCondLst>
                                        </p:cTn>
                                        <p:tgtEl>
                                          <p:spTgt spid="157758"/>
                                        </p:tgtEl>
                                        <p:attrNameLst>
                                          <p:attrName>style.visibility</p:attrName>
                                        </p:attrNameLst>
                                      </p:cBhvr>
                                      <p:to>
                                        <p:strVal val="visible"/>
                                      </p:to>
                                    </p:set>
                                    <p:animEffect transition="in" filter="box(in)">
                                      <p:cBhvr>
                                        <p:cTn id="15" dur="500"/>
                                        <p:tgtEl>
                                          <p:spTgt spid="15775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7" presetClass="entr" presetSubtype="4" fill="hold" nodeType="clickEffect">
                                  <p:stCondLst>
                                    <p:cond delay="0"/>
                                  </p:stCondLst>
                                  <p:childTnLst>
                                    <p:set>
                                      <p:cBhvr>
                                        <p:cTn id="19" dur="1" fill="hold">
                                          <p:stCondLst>
                                            <p:cond delay="0"/>
                                          </p:stCondLst>
                                        </p:cTn>
                                        <p:tgtEl>
                                          <p:spTgt spid="157745"/>
                                        </p:tgtEl>
                                        <p:attrNameLst>
                                          <p:attrName>style.visibility</p:attrName>
                                        </p:attrNameLst>
                                      </p:cBhvr>
                                      <p:to>
                                        <p:strVal val="visible"/>
                                      </p:to>
                                    </p:set>
                                    <p:anim calcmode="lin" valueType="num">
                                      <p:cBhvr additive="base">
                                        <p:cTn id="20" dur="500" fill="hold"/>
                                        <p:tgtEl>
                                          <p:spTgt spid="157745"/>
                                        </p:tgtEl>
                                        <p:attrNameLst>
                                          <p:attrName>ppt_x</p:attrName>
                                        </p:attrNameLst>
                                      </p:cBhvr>
                                      <p:tavLst>
                                        <p:tav tm="0">
                                          <p:val>
                                            <p:strVal val="#ppt_x"/>
                                          </p:val>
                                        </p:tav>
                                        <p:tav tm="100000">
                                          <p:val>
                                            <p:strVal val="#ppt_x"/>
                                          </p:val>
                                        </p:tav>
                                      </p:tavLst>
                                    </p:anim>
                                    <p:anim calcmode="lin" valueType="num">
                                      <p:cBhvr additive="base">
                                        <p:cTn id="21" dur="500" fill="hold"/>
                                        <p:tgtEl>
                                          <p:spTgt spid="157745"/>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57754"/>
                                        </p:tgtEl>
                                        <p:attrNameLst>
                                          <p:attrName>style.visibility</p:attrName>
                                        </p:attrNameLst>
                                      </p:cBhvr>
                                      <p:to>
                                        <p:strVal val="visible"/>
                                      </p:to>
                                    </p:set>
                                    <p:animEffect transition="in" filter="box(in)">
                                      <p:cBhvr>
                                        <p:cTn id="26" dur="500"/>
                                        <p:tgtEl>
                                          <p:spTgt spid="157754"/>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7" presetClass="entr" presetSubtype="4" fill="hold" nodeType="clickEffect">
                                  <p:stCondLst>
                                    <p:cond delay="0"/>
                                  </p:stCondLst>
                                  <p:childTnLst>
                                    <p:set>
                                      <p:cBhvr>
                                        <p:cTn id="34" dur="1" fill="hold">
                                          <p:stCondLst>
                                            <p:cond delay="0"/>
                                          </p:stCondLst>
                                        </p:cTn>
                                        <p:tgtEl>
                                          <p:spTgt spid="157739"/>
                                        </p:tgtEl>
                                        <p:attrNameLst>
                                          <p:attrName>style.visibility</p:attrName>
                                        </p:attrNameLst>
                                      </p:cBhvr>
                                      <p:to>
                                        <p:strVal val="visible"/>
                                      </p:to>
                                    </p:set>
                                    <p:anim calcmode="lin" valueType="num">
                                      <p:cBhvr additive="base">
                                        <p:cTn id="35" dur="500" fill="hold"/>
                                        <p:tgtEl>
                                          <p:spTgt spid="157739"/>
                                        </p:tgtEl>
                                        <p:attrNameLst>
                                          <p:attrName>ppt_x</p:attrName>
                                        </p:attrNameLst>
                                      </p:cBhvr>
                                      <p:tavLst>
                                        <p:tav tm="0">
                                          <p:val>
                                            <p:strVal val="#ppt_x"/>
                                          </p:val>
                                        </p:tav>
                                        <p:tav tm="100000">
                                          <p:val>
                                            <p:strVal val="#ppt_x"/>
                                          </p:val>
                                        </p:tav>
                                      </p:tavLst>
                                    </p:anim>
                                    <p:anim calcmode="lin" valueType="num">
                                      <p:cBhvr additive="base">
                                        <p:cTn id="36" dur="500" fill="hold"/>
                                        <p:tgtEl>
                                          <p:spTgt spid="15773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0" grpId="0"/>
      <p:bldP spid="157754" grpId="0"/>
      <p:bldP spid="2"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5"/>
          <p:cNvSpPr>
            <a:spLocks noGrp="1"/>
          </p:cNvSpPr>
          <p:nvPr>
            <p:ph type="sldNum" sz="quarter" idx="12"/>
          </p:nvPr>
        </p:nvSpPr>
        <p:spPr/>
        <p:txBody>
          <a:bodyPr/>
          <a:lstStyle/>
          <a:p>
            <a:pPr>
              <a:defRPr/>
            </a:pPr>
            <a:fld id="{C994A942-5E47-4134-83B2-C430EFE2260F}" type="slidenum">
              <a:rPr lang="en-US" altLang="en-US"/>
              <a:pPr>
                <a:defRPr/>
              </a:pPr>
              <a:t>11</a:t>
            </a:fld>
            <a:endParaRPr lang="en-US" altLang="en-US"/>
          </a:p>
        </p:txBody>
      </p:sp>
      <p:sp>
        <p:nvSpPr>
          <p:cNvPr id="158723" name="Rectangle 3"/>
          <p:cNvSpPr>
            <a:spLocks noChangeArrowheads="1"/>
          </p:cNvSpPr>
          <p:nvPr/>
        </p:nvSpPr>
        <p:spPr bwMode="auto">
          <a:xfrm>
            <a:off x="615950" y="974537"/>
            <a:ext cx="783431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t>	Mô men của lực đối với một trục </a:t>
            </a:r>
            <a:r>
              <a:rPr lang="en-US" i="1"/>
              <a:t>đặc trưng cho tác dụng của lực làm vật quay quanh trục đó.</a:t>
            </a:r>
            <a:r>
              <a:rPr lang="en-US"/>
              <a:t> </a:t>
            </a:r>
          </a:p>
        </p:txBody>
      </p:sp>
      <p:sp>
        <p:nvSpPr>
          <p:cNvPr id="158724" name="Text Box 4"/>
          <p:cNvSpPr txBox="1">
            <a:spLocks noChangeArrowheads="1"/>
          </p:cNvSpPr>
          <p:nvPr/>
        </p:nvSpPr>
        <p:spPr bwMode="auto">
          <a:xfrm>
            <a:off x="541338" y="441325"/>
            <a:ext cx="7756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smtClean="0">
                <a:solidFill>
                  <a:srgbClr val="008000"/>
                </a:solidFill>
              </a:rPr>
              <a:t>1.2.2. </a:t>
            </a:r>
            <a:r>
              <a:rPr lang="en-US" sz="2800" b="1">
                <a:solidFill>
                  <a:srgbClr val="006600"/>
                </a:solidFill>
              </a:rPr>
              <a:t>Mômen của lực đối với một </a:t>
            </a:r>
            <a:r>
              <a:rPr lang="en-US" sz="2800" b="1" smtClean="0">
                <a:solidFill>
                  <a:srgbClr val="006600"/>
                </a:solidFill>
              </a:rPr>
              <a:t>trục</a:t>
            </a:r>
            <a:endParaRPr lang="en-US" sz="2800" b="1">
              <a:solidFill>
                <a:srgbClr val="006600"/>
              </a:solidFill>
            </a:endParaRPr>
          </a:p>
        </p:txBody>
      </p:sp>
      <p:grpSp>
        <p:nvGrpSpPr>
          <p:cNvPr id="158725" name="Group 5"/>
          <p:cNvGrpSpPr>
            <a:grpSpLocks/>
          </p:cNvGrpSpPr>
          <p:nvPr/>
        </p:nvGrpSpPr>
        <p:grpSpPr bwMode="auto">
          <a:xfrm>
            <a:off x="5492625" y="2125663"/>
            <a:ext cx="3471863" cy="2954337"/>
            <a:chOff x="3021" y="1797"/>
            <a:chExt cx="2187" cy="1861"/>
          </a:xfrm>
        </p:grpSpPr>
        <p:sp>
          <p:nvSpPr>
            <p:cNvPr id="25616" name="AutoShape 6"/>
            <p:cNvSpPr>
              <a:spLocks noChangeAspect="1" noChangeArrowheads="1"/>
            </p:cNvSpPr>
            <p:nvPr/>
          </p:nvSpPr>
          <p:spPr bwMode="auto">
            <a:xfrm>
              <a:off x="3021" y="2773"/>
              <a:ext cx="2187" cy="885"/>
            </a:xfrm>
            <a:prstGeom prst="parallelogram">
              <a:avLst>
                <a:gd name="adj" fmla="val 61780"/>
              </a:avLst>
            </a:prstGeom>
            <a:solidFill>
              <a:srgbClr val="99CC00"/>
            </a:solidFill>
            <a:ln w="19050">
              <a:solidFill>
                <a:srgbClr val="000000"/>
              </a:solidFill>
              <a:miter lim="800000"/>
              <a:headEnd/>
              <a:tailEnd/>
            </a:ln>
          </p:spPr>
          <p:txBody>
            <a:bodyPr/>
            <a:lstStyle/>
            <a:p>
              <a:endParaRPr lang="en-US"/>
            </a:p>
          </p:txBody>
        </p:sp>
        <p:graphicFrame>
          <p:nvGraphicFramePr>
            <p:cNvPr id="25617" name="Object 7"/>
            <p:cNvGraphicFramePr>
              <a:graphicFrameLocks noChangeAspect="1"/>
            </p:cNvGraphicFramePr>
            <p:nvPr/>
          </p:nvGraphicFramePr>
          <p:xfrm>
            <a:off x="3151" y="3453"/>
            <a:ext cx="196" cy="196"/>
          </p:xfrm>
          <a:graphic>
            <a:graphicData uri="http://schemas.openxmlformats.org/presentationml/2006/ole">
              <mc:AlternateContent xmlns:mc="http://schemas.openxmlformats.org/markup-compatibility/2006">
                <mc:Choice xmlns:v="urn:schemas-microsoft-com:vml" Requires="v">
                  <p:oleObj spid="_x0000_s173721" name="Equation" r:id="rId3" imgW="139700" imgH="139700" progId="Equation.3">
                    <p:embed/>
                  </p:oleObj>
                </mc:Choice>
                <mc:Fallback>
                  <p:oleObj name="Equation" r:id="rId3" imgW="139700" imgH="139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1" y="3453"/>
                          <a:ext cx="196"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18" name="Line 8"/>
            <p:cNvSpPr>
              <a:spLocks noChangeAspect="1" noChangeShapeType="1"/>
            </p:cNvSpPr>
            <p:nvPr/>
          </p:nvSpPr>
          <p:spPr bwMode="auto">
            <a:xfrm rot="-8848172">
              <a:off x="4128" y="2347"/>
              <a:ext cx="642" cy="205"/>
            </a:xfrm>
            <a:prstGeom prst="line">
              <a:avLst/>
            </a:prstGeom>
            <a:noFill/>
            <a:ln w="57150">
              <a:solidFill>
                <a:srgbClr val="0000FF"/>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25619" name="Line 9"/>
            <p:cNvSpPr>
              <a:spLocks noChangeAspect="1" noChangeShapeType="1"/>
            </p:cNvSpPr>
            <p:nvPr/>
          </p:nvSpPr>
          <p:spPr bwMode="auto">
            <a:xfrm rot="21461683" flipH="1">
              <a:off x="4636" y="2729"/>
              <a:ext cx="46" cy="614"/>
            </a:xfrm>
            <a:prstGeom prst="line">
              <a:avLst/>
            </a:prstGeom>
            <a:noFill/>
            <a:ln w="19050">
              <a:solidFill>
                <a:srgbClr val="FF00FF"/>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5620" name="Line 10"/>
            <p:cNvSpPr>
              <a:spLocks noChangeAspect="1" noChangeShapeType="1"/>
            </p:cNvSpPr>
            <p:nvPr/>
          </p:nvSpPr>
          <p:spPr bwMode="auto">
            <a:xfrm>
              <a:off x="4235" y="2250"/>
              <a:ext cx="0" cy="855"/>
            </a:xfrm>
            <a:prstGeom prst="line">
              <a:avLst/>
            </a:prstGeom>
            <a:noFill/>
            <a:ln w="19050">
              <a:solidFill>
                <a:srgbClr val="FF00FF"/>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5621" name="Line 11"/>
            <p:cNvSpPr>
              <a:spLocks noChangeAspect="1" noChangeShapeType="1"/>
            </p:cNvSpPr>
            <p:nvPr/>
          </p:nvSpPr>
          <p:spPr bwMode="auto">
            <a:xfrm flipV="1">
              <a:off x="3520" y="1807"/>
              <a:ext cx="0" cy="1398"/>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25622" name="Line 12"/>
            <p:cNvSpPr>
              <a:spLocks noChangeAspect="1" noChangeShapeType="1"/>
            </p:cNvSpPr>
            <p:nvPr/>
          </p:nvSpPr>
          <p:spPr bwMode="auto">
            <a:xfrm rot="-286021">
              <a:off x="3520" y="3180"/>
              <a:ext cx="1074" cy="19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23" name="Text Box 13"/>
            <p:cNvSpPr txBox="1">
              <a:spLocks noChangeAspect="1" noChangeArrowheads="1"/>
            </p:cNvSpPr>
            <p:nvPr/>
          </p:nvSpPr>
          <p:spPr bwMode="auto">
            <a:xfrm>
              <a:off x="3982" y="2845"/>
              <a:ext cx="48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b="1">
                <a:latin typeface=".VnTimeH" pitchFamily="34" charset="0"/>
              </a:endParaRPr>
            </a:p>
          </p:txBody>
        </p:sp>
        <p:sp>
          <p:nvSpPr>
            <p:cNvPr id="25624" name="Text Box 14"/>
            <p:cNvSpPr txBox="1">
              <a:spLocks noChangeAspect="1" noChangeArrowheads="1"/>
            </p:cNvSpPr>
            <p:nvPr/>
          </p:nvSpPr>
          <p:spPr bwMode="auto">
            <a:xfrm>
              <a:off x="3546" y="1797"/>
              <a:ext cx="3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latin typeface=".VnTimeH" pitchFamily="34" charset="0"/>
                  <a:sym typeface="Symbol" pitchFamily="18" charset="2"/>
                </a:rPr>
                <a:t></a:t>
              </a:r>
              <a:endParaRPr lang="en-US" sz="3200" b="1">
                <a:latin typeface=".VnTimeH" pitchFamily="34" charset="0"/>
              </a:endParaRPr>
            </a:p>
          </p:txBody>
        </p:sp>
        <p:sp>
          <p:nvSpPr>
            <p:cNvPr id="25625" name="Text Box 15"/>
            <p:cNvSpPr txBox="1">
              <a:spLocks noChangeAspect="1" noChangeArrowheads="1"/>
            </p:cNvSpPr>
            <p:nvPr/>
          </p:nvSpPr>
          <p:spPr bwMode="auto">
            <a:xfrm>
              <a:off x="3320" y="3172"/>
              <a:ext cx="379"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latin typeface=".VnTimeH" pitchFamily="34" charset="0"/>
                </a:rPr>
                <a:t>O</a:t>
              </a:r>
            </a:p>
          </p:txBody>
        </p:sp>
        <p:sp>
          <p:nvSpPr>
            <p:cNvPr id="25626" name="Text Box 16"/>
            <p:cNvSpPr txBox="1">
              <a:spLocks noChangeAspect="1" noChangeArrowheads="1"/>
            </p:cNvSpPr>
            <p:nvPr/>
          </p:nvSpPr>
          <p:spPr bwMode="auto">
            <a:xfrm>
              <a:off x="4646" y="2523"/>
              <a:ext cx="336"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p>
          </p:txBody>
        </p:sp>
        <p:sp>
          <p:nvSpPr>
            <p:cNvPr id="25627" name="Line 17"/>
            <p:cNvSpPr>
              <a:spLocks noChangeAspect="1" noChangeShapeType="1"/>
            </p:cNvSpPr>
            <p:nvPr/>
          </p:nvSpPr>
          <p:spPr bwMode="auto">
            <a:xfrm rot="-10771505">
              <a:off x="4208" y="3051"/>
              <a:ext cx="441" cy="2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28" name="Line 18"/>
            <p:cNvSpPr>
              <a:spLocks noChangeAspect="1" noChangeShapeType="1"/>
            </p:cNvSpPr>
            <p:nvPr/>
          </p:nvSpPr>
          <p:spPr bwMode="auto">
            <a:xfrm flipH="1">
              <a:off x="3520" y="3076"/>
              <a:ext cx="688" cy="127"/>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29" name="Text Box 19"/>
            <p:cNvSpPr txBox="1">
              <a:spLocks noChangeAspect="1" noChangeArrowheads="1"/>
            </p:cNvSpPr>
            <p:nvPr/>
          </p:nvSpPr>
          <p:spPr bwMode="auto">
            <a:xfrm>
              <a:off x="4096" y="1974"/>
              <a:ext cx="336"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p>
          </p:txBody>
        </p:sp>
        <p:sp>
          <p:nvSpPr>
            <p:cNvPr id="25630" name="Text Box 20"/>
            <p:cNvSpPr txBox="1">
              <a:spLocks noChangeAspect="1" noChangeArrowheads="1"/>
            </p:cNvSpPr>
            <p:nvPr/>
          </p:nvSpPr>
          <p:spPr bwMode="auto">
            <a:xfrm>
              <a:off x="4429" y="3325"/>
              <a:ext cx="33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A'</a:t>
              </a:r>
            </a:p>
          </p:txBody>
        </p:sp>
        <p:sp>
          <p:nvSpPr>
            <p:cNvPr id="25631" name="Text Box 21"/>
            <p:cNvSpPr txBox="1">
              <a:spLocks noChangeAspect="1" noChangeArrowheads="1"/>
            </p:cNvSpPr>
            <p:nvPr/>
          </p:nvSpPr>
          <p:spPr bwMode="auto">
            <a:xfrm>
              <a:off x="4027" y="2751"/>
              <a:ext cx="319"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r>
                <a:rPr lang="en-US" sz="2000" baseline="30000"/>
                <a:t>'</a:t>
              </a:r>
              <a:endParaRPr lang="en-US" sz="2000" b="1"/>
            </a:p>
          </p:txBody>
        </p:sp>
        <p:sp>
          <p:nvSpPr>
            <p:cNvPr id="25632" name="Oval 22"/>
            <p:cNvSpPr>
              <a:spLocks noChangeAspect="1" noChangeArrowheads="1"/>
            </p:cNvSpPr>
            <p:nvPr/>
          </p:nvSpPr>
          <p:spPr bwMode="auto">
            <a:xfrm>
              <a:off x="3490" y="3160"/>
              <a:ext cx="66" cy="66"/>
            </a:xfrm>
            <a:prstGeom prst="ellipse">
              <a:avLst/>
            </a:prstGeom>
            <a:solidFill>
              <a:srgbClr val="FFFF00"/>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5633" name="Object 23"/>
            <p:cNvGraphicFramePr>
              <a:graphicFrameLocks noChangeAspect="1"/>
            </p:cNvGraphicFramePr>
            <p:nvPr/>
          </p:nvGraphicFramePr>
          <p:xfrm>
            <a:off x="4484" y="2238"/>
            <a:ext cx="196" cy="248"/>
          </p:xfrm>
          <a:graphic>
            <a:graphicData uri="http://schemas.openxmlformats.org/presentationml/2006/ole">
              <mc:AlternateContent xmlns:mc="http://schemas.openxmlformats.org/markup-compatibility/2006">
                <mc:Choice xmlns:v="urn:schemas-microsoft-com:vml" Requires="v">
                  <p:oleObj spid="_x0000_s173722" name="Equation" r:id="rId5" imgW="139579" imgH="177646" progId="Equation.DSMT4">
                    <p:embed/>
                  </p:oleObj>
                </mc:Choice>
                <mc:Fallback>
                  <p:oleObj name="Equation" r:id="rId5" imgW="139579" imgH="17764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4" y="2238"/>
                          <a:ext cx="196"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634" name="Object 24"/>
            <p:cNvGraphicFramePr>
              <a:graphicFrameLocks noChangeAspect="1"/>
            </p:cNvGraphicFramePr>
            <p:nvPr/>
          </p:nvGraphicFramePr>
          <p:xfrm>
            <a:off x="4318" y="2911"/>
            <a:ext cx="225" cy="224"/>
          </p:xfrm>
          <a:graphic>
            <a:graphicData uri="http://schemas.openxmlformats.org/presentationml/2006/ole">
              <mc:AlternateContent xmlns:mc="http://schemas.openxmlformats.org/markup-compatibility/2006">
                <mc:Choice xmlns:v="urn:schemas-microsoft-com:vml" Requires="v">
                  <p:oleObj spid="_x0000_s173723" name="Equation" r:id="rId7" imgW="177492" imgH="177492" progId="Equation.DSMT4">
                    <p:embed/>
                  </p:oleObj>
                </mc:Choice>
                <mc:Fallback>
                  <p:oleObj name="Equation" r:id="rId7" imgW="177492" imgH="177492"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8" y="2911"/>
                          <a:ext cx="225"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35" name="Line 25"/>
            <p:cNvSpPr>
              <a:spLocks noChangeAspect="1" noChangeShapeType="1"/>
            </p:cNvSpPr>
            <p:nvPr/>
          </p:nvSpPr>
          <p:spPr bwMode="auto">
            <a:xfrm rot="-10771505">
              <a:off x="3758" y="2765"/>
              <a:ext cx="441" cy="276"/>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36" name="Line 26"/>
            <p:cNvSpPr>
              <a:spLocks noChangeAspect="1" noChangeShapeType="1"/>
            </p:cNvSpPr>
            <p:nvPr/>
          </p:nvSpPr>
          <p:spPr bwMode="auto">
            <a:xfrm rot="-10771505">
              <a:off x="3788" y="2889"/>
              <a:ext cx="72" cy="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37" name="Line 27"/>
            <p:cNvSpPr>
              <a:spLocks noChangeShapeType="1"/>
            </p:cNvSpPr>
            <p:nvPr/>
          </p:nvSpPr>
          <p:spPr bwMode="auto">
            <a:xfrm flipV="1">
              <a:off x="3533" y="2813"/>
              <a:ext cx="315"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38" name="Line 28"/>
            <p:cNvSpPr>
              <a:spLocks noChangeShapeType="1"/>
            </p:cNvSpPr>
            <p:nvPr/>
          </p:nvSpPr>
          <p:spPr bwMode="auto">
            <a:xfrm flipV="1">
              <a:off x="3845" y="2862"/>
              <a:ext cx="63" cy="7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39" name="Text Box 29"/>
            <p:cNvSpPr txBox="1">
              <a:spLocks noChangeAspect="1" noChangeArrowheads="1"/>
            </p:cNvSpPr>
            <p:nvPr/>
          </p:nvSpPr>
          <p:spPr bwMode="auto">
            <a:xfrm>
              <a:off x="3533" y="2789"/>
              <a:ext cx="33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d'</a:t>
              </a:r>
            </a:p>
          </p:txBody>
        </p:sp>
      </p:grpSp>
      <mc:AlternateContent xmlns:mc="http://schemas.openxmlformats.org/markup-compatibility/2006" xmlns:a14="http://schemas.microsoft.com/office/drawing/2010/main">
        <mc:Choice Requires="a14">
          <p:sp>
            <p:nvSpPr>
              <p:cNvPr id="25613" name="Text Box 35"/>
              <p:cNvSpPr txBox="1">
                <a:spLocks noChangeArrowheads="1"/>
              </p:cNvSpPr>
              <p:nvPr/>
            </p:nvSpPr>
            <p:spPr bwMode="auto">
              <a:xfrm>
                <a:off x="0" y="1854200"/>
                <a:ext cx="5460899" cy="39684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b="1" smtClean="0">
                    <a:latin typeface="Times New Roman" pitchFamily="18" charset="0"/>
                    <a:cs typeface="Times New Roman" pitchFamily="18" charset="0"/>
                  </a:rPr>
                  <a:t>Định nghĩa: </a:t>
                </a:r>
                <a:r>
                  <a:rPr lang="en-US">
                    <a:latin typeface="Times New Roman" pitchFamily="18" charset="0"/>
                    <a:cs typeface="Times New Roman" pitchFamily="18" charset="0"/>
                  </a:rPr>
                  <a:t>Mômen của lực</a:t>
                </a:r>
                <a:r>
                  <a:rPr lang="en-US" smtClean="0">
                    <a:latin typeface="Times New Roman" pitchFamily="18" charset="0"/>
                    <a:cs typeface="Times New Roman" pitchFamily="18" charset="0"/>
                  </a:rPr>
                  <a:t> </a:t>
                </a:r>
                <a14:m>
                  <m:oMath xmlns:m="http://schemas.openxmlformats.org/officeDocument/2006/math">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r>
                      <a:rPr lang="en-US" b="0" i="0" smtClean="0">
                        <a:solidFill>
                          <a:srgbClr val="0000FF"/>
                        </a:solidFill>
                        <a:latin typeface="Cambria Math"/>
                      </a:rPr>
                      <m:t> </m:t>
                    </m:r>
                  </m:oMath>
                </a14:m>
                <a:r>
                  <a:rPr lang="en-US" smtClean="0">
                    <a:latin typeface="Times New Roman" pitchFamily="18" charset="0"/>
                    <a:cs typeface="Times New Roman" pitchFamily="18" charset="0"/>
                  </a:rPr>
                  <a:t>đối </a:t>
                </a:r>
                <a:r>
                  <a:rPr lang="en-US">
                    <a:latin typeface="Times New Roman" pitchFamily="18" charset="0"/>
                    <a:cs typeface="Times New Roman" pitchFamily="18" charset="0"/>
                  </a:rPr>
                  <a:t>với </a:t>
                </a:r>
                <a:r>
                  <a:rPr lang="en-US" smtClean="0">
                    <a:latin typeface="Times New Roman" pitchFamily="18" charset="0"/>
                    <a:cs typeface="Times New Roman" pitchFamily="18" charset="0"/>
                  </a:rPr>
                  <a:t>trục ∆</a:t>
                </a:r>
                <a:r>
                  <a:rPr lang="en-US">
                    <a:latin typeface="Times New Roman" pitchFamily="18" charset="0"/>
                    <a:cs typeface="Times New Roman" pitchFamily="18" charset="0"/>
                  </a:rPr>
                  <a:t>, ký hiệu là </a:t>
                </a:r>
                <a14:m>
                  <m:oMath xmlns:m="http://schemas.openxmlformats.org/officeDocument/2006/math">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𝒎</m:t>
                            </m:r>
                          </m:e>
                        </m:acc>
                      </m:e>
                      <m:sub>
                        <m:r>
                          <a:rPr lang="en-US" b="1" i="1" smtClean="0">
                            <a:solidFill>
                              <a:srgbClr val="FF0000"/>
                            </a:solidFill>
                            <a:latin typeface="Cambria Math"/>
                            <a:ea typeface="Cambria Math"/>
                            <a:cs typeface="Arial" charset="0"/>
                          </a:rPr>
                          <m:t>∆</m:t>
                        </m:r>
                      </m:sub>
                    </m:sSub>
                    <m:d>
                      <m:dPr>
                        <m:ctrlPr>
                          <a:rPr lang="en-US" b="1" i="1" smtClean="0">
                            <a:solidFill>
                              <a:srgbClr val="FF0000"/>
                            </a:solidFill>
                            <a:latin typeface="Cambria Math"/>
                            <a:cs typeface="Arial" charset="0"/>
                          </a:rPr>
                        </m:ctrlPr>
                      </m:dPr>
                      <m:e>
                        <m:acc>
                          <m:accPr>
                            <m:chr m:val="⃗"/>
                            <m:ctrlPr>
                              <a:rPr lang="en-US" b="1" i="1" smtClean="0">
                                <a:solidFill>
                                  <a:srgbClr val="0000FF"/>
                                </a:solidFill>
                                <a:latin typeface="Cambria Math"/>
                                <a:cs typeface="Arial" charset="0"/>
                              </a:rPr>
                            </m:ctrlPr>
                          </m:accPr>
                          <m:e>
                            <m:r>
                              <a:rPr lang="en-US" b="1" i="1" smtClean="0">
                                <a:solidFill>
                                  <a:srgbClr val="0000FF"/>
                                </a:solidFill>
                                <a:latin typeface="Cambria Math"/>
                                <a:cs typeface="Arial" charset="0"/>
                              </a:rPr>
                              <m:t>𝑭</m:t>
                            </m:r>
                          </m:e>
                        </m:acc>
                      </m:e>
                    </m:d>
                  </m:oMath>
                </a14:m>
                <a:r>
                  <a:rPr lang="en-US" smtClean="0">
                    <a:latin typeface="Times New Roman" pitchFamily="18" charset="0"/>
                    <a:cs typeface="Times New Roman" pitchFamily="18" charset="0"/>
                  </a:rPr>
                  <a:t> </a:t>
                </a:r>
                <a:r>
                  <a:rPr lang="en-US">
                    <a:latin typeface="Times New Roman" pitchFamily="18" charset="0"/>
                    <a:cs typeface="Times New Roman" pitchFamily="18" charset="0"/>
                  </a:rPr>
                  <a:t>là </a:t>
                </a:r>
                <a:r>
                  <a:rPr lang="en-US" b="1">
                    <a:solidFill>
                      <a:srgbClr val="0000FF"/>
                    </a:solidFill>
                    <a:latin typeface="Times New Roman" pitchFamily="18" charset="0"/>
                    <a:cs typeface="Times New Roman" pitchFamily="18" charset="0"/>
                  </a:rPr>
                  <a:t>số đại sô</a:t>
                </a:r>
                <a:r>
                  <a:rPr lang="en-US" u="sng">
                    <a:solidFill>
                      <a:srgbClr val="0000FF"/>
                    </a:solidFill>
                    <a:latin typeface="Times New Roman" pitchFamily="18" charset="0"/>
                    <a:cs typeface="Times New Roman" pitchFamily="18" charset="0"/>
                  </a:rPr>
                  <a:t>́</a:t>
                </a:r>
                <a:r>
                  <a:rPr lang="en-US">
                    <a:latin typeface="Times New Roman" pitchFamily="18" charset="0"/>
                    <a:cs typeface="Times New Roman" pitchFamily="18" charset="0"/>
                  </a:rPr>
                  <a:t> bằng tích hình </a:t>
                </a:r>
                <a:r>
                  <a:rPr lang="en-US" smtClean="0">
                    <a:latin typeface="Times New Roman" pitchFamily="18" charset="0"/>
                    <a:cs typeface="Times New Roman" pitchFamily="18" charset="0"/>
                  </a:rPr>
                  <a:t>chiếu </a:t>
                </a:r>
                <a14:m>
                  <m:oMath xmlns:m="http://schemas.openxmlformats.org/officeDocument/2006/math">
                    <m:sSup>
                      <m:sSupPr>
                        <m:ctrlPr>
                          <a:rPr lang="en-US" b="1" i="1" smtClean="0">
                            <a:solidFill>
                              <a:srgbClr val="FF0000"/>
                            </a:solidFill>
                            <a:latin typeface="Cambria Math"/>
                            <a:cs typeface="Arial" charset="0"/>
                          </a:rPr>
                        </m:ctrlPr>
                      </m:sSup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p>
                        <m:r>
                          <a:rPr lang="en-US" b="1" i="1" smtClean="0">
                            <a:solidFill>
                              <a:srgbClr val="FF0000"/>
                            </a:solidFill>
                            <a:latin typeface="Cambria Math"/>
                            <a:cs typeface="Arial" charset="0"/>
                          </a:rPr>
                          <m:t>′</m:t>
                        </m:r>
                      </m:sup>
                    </m:sSup>
                  </m:oMath>
                </a14:m>
                <a:r>
                  <a:rPr lang="en-US" smtClean="0">
                    <a:latin typeface="Times New Roman" pitchFamily="18" charset="0"/>
                    <a:cs typeface="Times New Roman" pitchFamily="18" charset="0"/>
                  </a:rPr>
                  <a:t> của </a:t>
                </a:r>
                <a14:m>
                  <m:oMath xmlns:m="http://schemas.openxmlformats.org/officeDocument/2006/math">
                    <m:acc>
                      <m:accPr>
                        <m:chr m:val="⃗"/>
                        <m:ctrlPr>
                          <a:rPr lang="en-US" b="1" i="1" smtClean="0">
                            <a:solidFill>
                              <a:srgbClr val="0000FF"/>
                            </a:solidFill>
                            <a:latin typeface="Cambria Math"/>
                            <a:cs typeface="Arial" charset="0"/>
                          </a:rPr>
                        </m:ctrlPr>
                      </m:accPr>
                      <m:e>
                        <m:r>
                          <a:rPr lang="en-US" b="1" i="1" smtClean="0">
                            <a:solidFill>
                              <a:srgbClr val="0000FF"/>
                            </a:solidFill>
                            <a:latin typeface="Cambria Math"/>
                            <a:cs typeface="Arial" charset="0"/>
                          </a:rPr>
                          <m:t>𝑭</m:t>
                        </m:r>
                      </m:e>
                    </m:acc>
                  </m:oMath>
                </a14:m>
                <a:r>
                  <a:rPr lang="en-US" smtClean="0">
                    <a:latin typeface="Times New Roman" pitchFamily="18" charset="0"/>
                    <a:cs typeface="Times New Roman" pitchFamily="18" charset="0"/>
                  </a:rPr>
                  <a:t> lên </a:t>
                </a:r>
                <a:r>
                  <a:rPr lang="en-US">
                    <a:latin typeface="Times New Roman" pitchFamily="18" charset="0"/>
                    <a:cs typeface="Times New Roman" pitchFamily="18" charset="0"/>
                  </a:rPr>
                  <a:t>mặt phẳng </a:t>
                </a:r>
                <a:r>
                  <a:rPr lang="el-GR">
                    <a:latin typeface="Times New Roman" pitchFamily="18" charset="0"/>
                    <a:cs typeface="Times New Roman" pitchFamily="18" charset="0"/>
                  </a:rPr>
                  <a:t>π</a:t>
                </a:r>
                <a:r>
                  <a:rPr lang="en-US">
                    <a:latin typeface="Times New Roman" pitchFamily="18" charset="0"/>
                    <a:cs typeface="Times New Roman" pitchFamily="18" charset="0"/>
                  </a:rPr>
                  <a:t> vuông góc với trục ∆ và khoảng cách d' từ giao điểm O của trục ∆ với mặt phẳng </a:t>
                </a:r>
                <a:r>
                  <a:rPr lang="el-GR">
                    <a:latin typeface="Times New Roman" pitchFamily="18" charset="0"/>
                    <a:cs typeface="Times New Roman" pitchFamily="18" charset="0"/>
                  </a:rPr>
                  <a:t>π</a:t>
                </a:r>
                <a:r>
                  <a:rPr lang="en-US">
                    <a:latin typeface="Times New Roman" pitchFamily="18" charset="0"/>
                    <a:cs typeface="Times New Roman" pitchFamily="18" charset="0"/>
                  </a:rPr>
                  <a:t> </a:t>
                </a:r>
                <a:r>
                  <a:rPr lang="en-US" smtClean="0">
                    <a:latin typeface="Times New Roman" pitchFamily="18" charset="0"/>
                    <a:cs typeface="Times New Roman" pitchFamily="18" charset="0"/>
                  </a:rPr>
                  <a:t>đến </a:t>
                </a:r>
                <a14:m>
                  <m:oMath xmlns:m="http://schemas.openxmlformats.org/officeDocument/2006/math">
                    <m:sSup>
                      <m:sSupPr>
                        <m:ctrlPr>
                          <a:rPr lang="en-US" b="1" i="1" smtClean="0">
                            <a:solidFill>
                              <a:srgbClr val="FF0000"/>
                            </a:solidFill>
                            <a:latin typeface="Cambria Math"/>
                            <a:cs typeface="Arial" charset="0"/>
                          </a:rPr>
                        </m:ctrlPr>
                      </m:sSup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p>
                        <m:r>
                          <a:rPr lang="en-US" b="1" i="1" smtClean="0">
                            <a:solidFill>
                              <a:srgbClr val="FF0000"/>
                            </a:solidFill>
                            <a:latin typeface="Cambria Math"/>
                            <a:cs typeface="Arial" charset="0"/>
                          </a:rPr>
                          <m:t>′</m:t>
                        </m:r>
                      </m:sup>
                    </m:sSup>
                  </m:oMath>
                </a14:m>
                <a:r>
                  <a:rPr lang="en-US" smtClean="0">
                    <a:latin typeface="Times New Roman" pitchFamily="18" charset="0"/>
                    <a:cs typeface="Times New Roman" pitchFamily="18" charset="0"/>
                  </a:rPr>
                  <a:t>, lấy</a:t>
                </a:r>
                <a:r>
                  <a:rPr lang="en-US" b="1" smtClean="0">
                    <a:latin typeface="Times New Roman" pitchFamily="18" charset="0"/>
                    <a:cs typeface="Times New Roman" pitchFamily="18" charset="0"/>
                  </a:rPr>
                  <a:t> </a:t>
                </a:r>
                <a:r>
                  <a:rPr lang="en-US" b="1">
                    <a:solidFill>
                      <a:srgbClr val="0000FF"/>
                    </a:solidFill>
                    <a:latin typeface="Times New Roman" pitchFamily="18" charset="0"/>
                    <a:cs typeface="Times New Roman" pitchFamily="18" charset="0"/>
                  </a:rPr>
                  <a:t>dấu cộng nếu </a:t>
                </a:r>
                <a14:m>
                  <m:oMath xmlns:m="http://schemas.openxmlformats.org/officeDocument/2006/math">
                    <m:sSup>
                      <m:sSupPr>
                        <m:ctrlPr>
                          <a:rPr lang="en-US" b="1" i="1" smtClean="0">
                            <a:solidFill>
                              <a:srgbClr val="FF0000"/>
                            </a:solidFill>
                            <a:latin typeface="Cambria Math"/>
                            <a:cs typeface="Arial" charset="0"/>
                          </a:rPr>
                        </m:ctrlPr>
                      </m:sSup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p>
                        <m:r>
                          <a:rPr lang="en-US" b="1" i="1" smtClean="0">
                            <a:solidFill>
                              <a:srgbClr val="FF0000"/>
                            </a:solidFill>
                            <a:latin typeface="Cambria Math"/>
                            <a:cs typeface="Arial" charset="0"/>
                          </a:rPr>
                          <m:t>′</m:t>
                        </m:r>
                      </m:sup>
                    </m:sSup>
                    <m:r>
                      <a:rPr lang="en-US" b="1" i="1" smtClean="0">
                        <a:solidFill>
                          <a:srgbClr val="FF0000"/>
                        </a:solidFill>
                        <a:latin typeface="Cambria Math"/>
                        <a:cs typeface="Arial" charset="0"/>
                      </a:rPr>
                      <m:t> </m:t>
                    </m:r>
                  </m:oMath>
                </a14:m>
                <a:r>
                  <a:rPr lang="en-US" b="1">
                    <a:solidFill>
                      <a:srgbClr val="0000FF"/>
                    </a:solidFill>
                    <a:latin typeface="Times New Roman" pitchFamily="18" charset="0"/>
                    <a:cs typeface="Times New Roman" pitchFamily="18" charset="0"/>
                  </a:rPr>
                  <a:t>quay xung quanh O theo chiều ngược chiều kim đồng hồ</a:t>
                </a:r>
                <a:r>
                  <a:rPr lang="en-US">
                    <a:latin typeface="Times New Roman" pitchFamily="18" charset="0"/>
                    <a:cs typeface="Times New Roman" pitchFamily="18" charset="0"/>
                  </a:rPr>
                  <a:t> </a:t>
                </a:r>
                <a:r>
                  <a:rPr lang="en-US" smtClean="0">
                    <a:latin typeface="Times New Roman" pitchFamily="18" charset="0"/>
                    <a:cs typeface="Times New Roman" pitchFamily="18" charset="0"/>
                  </a:rPr>
                  <a:t>(ngược lại → dấu </a:t>
                </a:r>
                <a:r>
                  <a:rPr lang="en-US">
                    <a:latin typeface="Times New Roman" pitchFamily="18" charset="0"/>
                    <a:cs typeface="Times New Roman" pitchFamily="18" charset="0"/>
                  </a:rPr>
                  <a:t>trừ).  </a:t>
                </a:r>
                <a:endParaRPr lang="en-US" b="1">
                  <a:latin typeface="Times New Roman" pitchFamily="18" charset="0"/>
                  <a:cs typeface="Times New Roman" pitchFamily="18" charset="0"/>
                </a:endParaRPr>
              </a:p>
            </p:txBody>
          </p:sp>
        </mc:Choice>
        <mc:Fallback xmlns="">
          <p:sp>
            <p:nvSpPr>
              <p:cNvPr id="25613" name="Text Box 35"/>
              <p:cNvSpPr txBox="1">
                <a:spLocks noRot="1" noChangeAspect="1" noMove="1" noResize="1" noEditPoints="1" noAdjustHandles="1" noChangeArrowheads="1" noChangeShapeType="1" noTextEdit="1"/>
              </p:cNvSpPr>
              <p:nvPr/>
            </p:nvSpPr>
            <p:spPr bwMode="auto">
              <a:xfrm>
                <a:off x="0" y="1854200"/>
                <a:ext cx="5460899" cy="3968459"/>
              </a:xfrm>
              <a:prstGeom prst="rect">
                <a:avLst/>
              </a:prstGeom>
              <a:blipFill rotWithShape="1">
                <a:blip r:embed="rId9"/>
                <a:stretch>
                  <a:fillRect l="-1897" t="-154" r="-3571" b="-291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58760" name="Text Box 40"/>
          <p:cNvSpPr txBox="1">
            <a:spLocks noChangeArrowheads="1"/>
          </p:cNvSpPr>
          <p:nvPr/>
        </p:nvSpPr>
        <p:spPr bwMode="auto">
          <a:xfrm>
            <a:off x="6048573" y="5667688"/>
            <a:ext cx="255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solidFill>
                  <a:srgbClr val="FF0000"/>
                </a:solidFill>
              </a:rPr>
              <a:t>(= 0 khi nào</a:t>
            </a:r>
            <a:r>
              <a:rPr lang="en-US" sz="2400" smtClean="0">
                <a:solidFill>
                  <a:srgbClr val="FF0000"/>
                </a:solidFill>
              </a:rPr>
              <a:t>?</a:t>
            </a:r>
            <a:r>
              <a:rPr lang="vi-VN" sz="2400" smtClean="0">
                <a:solidFill>
                  <a:srgbClr val="FF0000"/>
                </a:solidFill>
              </a:rPr>
              <a:t>)</a:t>
            </a:r>
            <a:endParaRPr lang="vi-VN" sz="2400">
              <a:solidFill>
                <a:srgbClr val="FF0000"/>
              </a:solidFill>
            </a:endParaRPr>
          </a:p>
        </p:txBody>
      </p:sp>
      <mc:AlternateContent xmlns:mc="http://schemas.openxmlformats.org/markup-compatibility/2006" xmlns:a14="http://schemas.microsoft.com/office/drawing/2010/main">
        <mc:Choice Requires="a14">
          <p:sp>
            <p:nvSpPr>
              <p:cNvPr id="2" name="Rectangle 1"/>
              <p:cNvSpPr/>
              <p:nvPr/>
            </p:nvSpPr>
            <p:spPr>
              <a:xfrm>
                <a:off x="3223242" y="5591269"/>
                <a:ext cx="2869119" cy="61003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cs typeface="Arial" charset="0"/>
                            </a:rPr>
                          </m:ctrlPr>
                        </m:sSubPr>
                        <m:e>
                          <m:acc>
                            <m:accPr>
                              <m:chr m:val="̅"/>
                              <m:ctrlPr>
                                <a:rPr lang="en-US" sz="2800" b="1" i="1" smtClean="0">
                                  <a:solidFill>
                                    <a:srgbClr val="FF0000"/>
                                  </a:solidFill>
                                  <a:latin typeface="Cambria Math"/>
                                  <a:cs typeface="Arial" charset="0"/>
                                </a:rPr>
                              </m:ctrlPr>
                            </m:accPr>
                            <m:e>
                              <m:r>
                                <a:rPr lang="en-US" sz="2800" b="1" i="1" smtClean="0">
                                  <a:solidFill>
                                    <a:srgbClr val="FF0000"/>
                                  </a:solidFill>
                                  <a:latin typeface="Cambria Math"/>
                                  <a:cs typeface="Arial" charset="0"/>
                                </a:rPr>
                                <m:t>𝒎</m:t>
                              </m:r>
                            </m:e>
                          </m:acc>
                        </m:e>
                        <m:sub>
                          <m:r>
                            <a:rPr lang="en-US" sz="2800" b="1" i="1" smtClean="0">
                              <a:solidFill>
                                <a:srgbClr val="FF0000"/>
                              </a:solidFill>
                              <a:latin typeface="Cambria Math"/>
                              <a:ea typeface="Cambria Math"/>
                              <a:cs typeface="Arial" charset="0"/>
                            </a:rPr>
                            <m:t>∆</m:t>
                          </m:r>
                        </m:sub>
                      </m:sSub>
                      <m:d>
                        <m:dPr>
                          <m:ctrlPr>
                            <a:rPr lang="en-US" sz="2800" b="1" i="1" smtClean="0">
                              <a:solidFill>
                                <a:srgbClr val="FF0000"/>
                              </a:solidFill>
                              <a:latin typeface="Cambria Math"/>
                              <a:cs typeface="Arial" charset="0"/>
                            </a:rPr>
                          </m:ctrlPr>
                        </m:dPr>
                        <m:e>
                          <m:acc>
                            <m:accPr>
                              <m:chr m:val="⃗"/>
                              <m:ctrlPr>
                                <a:rPr lang="en-US" sz="2800" b="1" i="1" smtClean="0">
                                  <a:solidFill>
                                    <a:srgbClr val="0000FF"/>
                                  </a:solidFill>
                                  <a:latin typeface="Cambria Math"/>
                                  <a:cs typeface="Arial" charset="0"/>
                                </a:rPr>
                              </m:ctrlPr>
                            </m:accPr>
                            <m:e>
                              <m:r>
                                <a:rPr lang="en-US" sz="2800" b="1" i="1" smtClean="0">
                                  <a:solidFill>
                                    <a:srgbClr val="0000FF"/>
                                  </a:solidFill>
                                  <a:latin typeface="Cambria Math"/>
                                  <a:cs typeface="Arial" charset="0"/>
                                </a:rPr>
                                <m:t>𝑭</m:t>
                              </m:r>
                            </m:e>
                          </m:acc>
                        </m:e>
                      </m:d>
                      <m:r>
                        <a:rPr lang="en-US" sz="2800" b="1" i="1" smtClean="0">
                          <a:solidFill>
                            <a:schemeClr val="tx1"/>
                          </a:solidFill>
                          <a:latin typeface="Cambria Math"/>
                          <a:cs typeface="Arial" charset="0"/>
                        </a:rPr>
                        <m:t>=</m:t>
                      </m:r>
                      <m:r>
                        <a:rPr lang="en-US" sz="2800" b="1" i="1" smtClean="0">
                          <a:solidFill>
                            <a:schemeClr val="tx1"/>
                          </a:solidFill>
                          <a:latin typeface="Cambria Math"/>
                          <a:ea typeface="Cambria Math"/>
                          <a:cs typeface="Arial" charset="0"/>
                        </a:rPr>
                        <m:t>±</m:t>
                      </m:r>
                      <m:sSup>
                        <m:sSupPr>
                          <m:ctrlPr>
                            <a:rPr lang="en-US" sz="2800" b="1" i="1" smtClean="0">
                              <a:solidFill>
                                <a:srgbClr val="FF0000"/>
                              </a:solidFill>
                              <a:latin typeface="Cambria Math"/>
                              <a:ea typeface="Cambria Math"/>
                              <a:cs typeface="Arial" charset="0"/>
                            </a:rPr>
                          </m:ctrlPr>
                        </m:sSupPr>
                        <m:e>
                          <m:r>
                            <a:rPr lang="en-US" sz="2800" b="1" i="1" smtClean="0">
                              <a:solidFill>
                                <a:srgbClr val="FF0000"/>
                              </a:solidFill>
                              <a:latin typeface="Cambria Math"/>
                              <a:ea typeface="Cambria Math"/>
                              <a:cs typeface="Arial" charset="0"/>
                            </a:rPr>
                            <m:t>𝑭</m:t>
                          </m:r>
                        </m:e>
                        <m:sup>
                          <m:r>
                            <a:rPr lang="en-US" sz="2800" b="1" i="1" smtClean="0">
                              <a:solidFill>
                                <a:srgbClr val="FF0000"/>
                              </a:solidFill>
                              <a:latin typeface="Cambria Math"/>
                              <a:ea typeface="Cambria Math"/>
                              <a:cs typeface="Arial" charset="0"/>
                            </a:rPr>
                            <m:t>′</m:t>
                          </m:r>
                        </m:sup>
                      </m:sSup>
                      <m:r>
                        <a:rPr lang="en-US" sz="2800" b="1" i="1" smtClean="0">
                          <a:solidFill>
                            <a:schemeClr val="tx1"/>
                          </a:solidFill>
                          <a:latin typeface="Cambria Math"/>
                          <a:ea typeface="Cambria Math"/>
                          <a:cs typeface="Arial" charset="0"/>
                        </a:rPr>
                        <m:t>.</m:t>
                      </m:r>
                      <m:r>
                        <a:rPr lang="en-US" sz="2800" b="1" i="1" smtClean="0">
                          <a:solidFill>
                            <a:schemeClr val="tx1"/>
                          </a:solidFill>
                          <a:latin typeface="Cambria Math"/>
                          <a:ea typeface="Cambria Math"/>
                          <a:cs typeface="Arial" charset="0"/>
                        </a:rPr>
                        <m:t>𝒅</m:t>
                      </m:r>
                      <m:r>
                        <a:rPr lang="en-US" sz="2800" b="1" i="1" smtClean="0">
                          <a:solidFill>
                            <a:schemeClr val="tx1"/>
                          </a:solidFill>
                          <a:latin typeface="Cambria Math"/>
                          <a:ea typeface="Cambria Math"/>
                          <a:cs typeface="Arial" charset="0"/>
                        </a:rPr>
                        <m:t>′</m:t>
                      </m:r>
                    </m:oMath>
                  </m:oMathPara>
                </a14:m>
                <a:endParaRPr lang="en-US"/>
              </a:p>
            </p:txBody>
          </p:sp>
        </mc:Choice>
        <mc:Fallback xmlns="">
          <p:sp>
            <p:nvSpPr>
              <p:cNvPr id="2" name="Rectangle 1"/>
              <p:cNvSpPr>
                <a:spLocks noRot="1" noChangeAspect="1" noMove="1" noResize="1" noEditPoints="1" noAdjustHandles="1" noChangeArrowheads="1" noChangeShapeType="1" noTextEdit="1"/>
              </p:cNvSpPr>
              <p:nvPr/>
            </p:nvSpPr>
            <p:spPr>
              <a:xfrm>
                <a:off x="3223242" y="5591269"/>
                <a:ext cx="2869119" cy="610039"/>
              </a:xfrm>
              <a:prstGeom prst="rect">
                <a:avLst/>
              </a:prstGeom>
              <a:blipFill rotWithShape="1">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314556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8723"/>
                                        </p:tgtEl>
                                        <p:attrNameLst>
                                          <p:attrName>style.visibility</p:attrName>
                                        </p:attrNameLst>
                                      </p:cBhvr>
                                      <p:to>
                                        <p:strVal val="visible"/>
                                      </p:to>
                                    </p:set>
                                    <p:anim calcmode="lin" valueType="num">
                                      <p:cBhvr additive="base">
                                        <p:cTn id="7" dur="500" fill="hold"/>
                                        <p:tgtEl>
                                          <p:spTgt spid="158723"/>
                                        </p:tgtEl>
                                        <p:attrNameLst>
                                          <p:attrName>ppt_x</p:attrName>
                                        </p:attrNameLst>
                                      </p:cBhvr>
                                      <p:tavLst>
                                        <p:tav tm="0">
                                          <p:val>
                                            <p:strVal val="#ppt_x"/>
                                          </p:val>
                                        </p:tav>
                                        <p:tav tm="100000">
                                          <p:val>
                                            <p:strVal val="#ppt_x"/>
                                          </p:val>
                                        </p:tav>
                                      </p:tavLst>
                                    </p:anim>
                                    <p:anim calcmode="lin" valueType="num">
                                      <p:cBhvr additive="base">
                                        <p:cTn id="8" dur="500" fill="hold"/>
                                        <p:tgtEl>
                                          <p:spTgt spid="1587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58725"/>
                                        </p:tgtEl>
                                        <p:attrNameLst>
                                          <p:attrName>style.visibility</p:attrName>
                                        </p:attrNameLst>
                                      </p:cBhvr>
                                      <p:to>
                                        <p:strVal val="visible"/>
                                      </p:to>
                                    </p:set>
                                    <p:animEffect transition="in" filter="wedge">
                                      <p:cBhvr>
                                        <p:cTn id="13" dur="500"/>
                                        <p:tgtEl>
                                          <p:spTgt spid="1587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613"/>
                                        </p:tgtEl>
                                        <p:attrNameLst>
                                          <p:attrName>style.visibility</p:attrName>
                                        </p:attrNameLst>
                                      </p:cBhvr>
                                      <p:to>
                                        <p:strVal val="visible"/>
                                      </p:to>
                                    </p:set>
                                    <p:animEffect transition="in" filter="wipe(left)">
                                      <p:cBhvr>
                                        <p:cTn id="18" dur="500"/>
                                        <p:tgtEl>
                                          <p:spTgt spid="25613"/>
                                        </p:tgtEl>
                                      </p:cBhvr>
                                    </p:animEffect>
                                  </p:childTnLst>
                                </p:cTn>
                              </p:par>
                            </p:childTnLst>
                          </p:cTn>
                        </p:par>
                      </p:childTnLst>
                    </p:cTn>
                  </p:par>
                  <p:par>
                    <p:cTn id="19" fill="hold">
                      <p:stCondLst>
                        <p:cond delay="indefinite"/>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58760"/>
                                        </p:tgtEl>
                                        <p:attrNameLst>
                                          <p:attrName>style.visibility</p:attrName>
                                        </p:attrNameLst>
                                      </p:cBhvr>
                                      <p:to>
                                        <p:strVal val="visible"/>
                                      </p:to>
                                    </p:set>
                                    <p:anim calcmode="lin" valueType="num">
                                      <p:cBhvr additive="base">
                                        <p:cTn id="28" dur="500" fill="hold"/>
                                        <p:tgtEl>
                                          <p:spTgt spid="158760"/>
                                        </p:tgtEl>
                                        <p:attrNameLst>
                                          <p:attrName>ppt_x</p:attrName>
                                        </p:attrNameLst>
                                      </p:cBhvr>
                                      <p:tavLst>
                                        <p:tav tm="0">
                                          <p:val>
                                            <p:strVal val="1+#ppt_w/2"/>
                                          </p:val>
                                        </p:tav>
                                        <p:tav tm="100000">
                                          <p:val>
                                            <p:strVal val="#ppt_x"/>
                                          </p:val>
                                        </p:tav>
                                      </p:tavLst>
                                    </p:anim>
                                    <p:anim calcmode="lin" valueType="num">
                                      <p:cBhvr additive="base">
                                        <p:cTn id="29" dur="500" fill="hold"/>
                                        <p:tgtEl>
                                          <p:spTgt spid="1587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p:bldP spid="25613" grpId="0"/>
      <p:bldP spid="158760"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750" name="Text Box 6"/>
              <p:cNvSpPr txBox="1">
                <a:spLocks noChangeArrowheads="1"/>
              </p:cNvSpPr>
              <p:nvPr/>
            </p:nvSpPr>
            <p:spPr bwMode="auto">
              <a:xfrm>
                <a:off x="577850" y="1933845"/>
                <a:ext cx="4786313" cy="222330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20000"/>
                  </a:lnSpc>
                  <a:spcBef>
                    <a:spcPct val="50000"/>
                  </a:spcBef>
                </a:pPr>
                <a:r>
                  <a:rPr lang="en-US" sz="2800"/>
                  <a:t>	Mômen của lực </a:t>
                </a:r>
                <a14:m>
                  <m:oMath xmlns:m="http://schemas.openxmlformats.org/officeDocument/2006/math">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oMath>
                </a14:m>
                <a:r>
                  <a:rPr lang="en-US" sz="2800"/>
                  <a:t> </a:t>
                </a:r>
                <a:r>
                  <a:rPr lang="en-US" sz="2800" smtClean="0"/>
                  <a:t>đối </a:t>
                </a:r>
                <a:r>
                  <a:rPr lang="en-US" sz="2800"/>
                  <a:t>với trục </a:t>
                </a:r>
                <a:r>
                  <a:rPr lang="en-US" sz="2800" b="1">
                    <a:cs typeface="Arial" charset="0"/>
                  </a:rPr>
                  <a:t>∆</a:t>
                </a:r>
                <a:r>
                  <a:rPr lang="en-US" sz="2800">
                    <a:cs typeface="Arial" charset="0"/>
                  </a:rPr>
                  <a:t> đi qua diểm </a:t>
                </a:r>
                <a:r>
                  <a:rPr lang="en-US" sz="2800" b="1">
                    <a:cs typeface="Arial" charset="0"/>
                  </a:rPr>
                  <a:t>O</a:t>
                </a:r>
                <a:r>
                  <a:rPr lang="en-US" sz="2800">
                    <a:cs typeface="Arial" charset="0"/>
                  </a:rPr>
                  <a:t> là hình chiếu </a:t>
                </a:r>
                <a:r>
                  <a:rPr lang="en-US" sz="2800" smtClean="0">
                    <a:cs typeface="Arial" charset="0"/>
                  </a:rPr>
                  <a:t>mômen của </a:t>
                </a:r>
                <a:r>
                  <a:rPr lang="en-US" sz="2800">
                    <a:cs typeface="Arial" charset="0"/>
                  </a:rPr>
                  <a:t>nó đối với điểm </a:t>
                </a:r>
                <a:r>
                  <a:rPr lang="en-US" sz="2800" b="1" smtClean="0">
                    <a:cs typeface="Arial" charset="0"/>
                  </a:rPr>
                  <a:t>O</a:t>
                </a:r>
                <a:r>
                  <a:rPr lang="en-US" sz="2800" smtClean="0">
                    <a:cs typeface="Arial" charset="0"/>
                  </a:rPr>
                  <a:t> lên trục </a:t>
                </a:r>
                <a:r>
                  <a:rPr lang="en-US" sz="2800" b="1" smtClean="0">
                    <a:cs typeface="Arial" charset="0"/>
                  </a:rPr>
                  <a:t>∆</a:t>
                </a:r>
                <a:r>
                  <a:rPr lang="en-US" sz="2800" smtClean="0">
                    <a:cs typeface="Arial" charset="0"/>
                  </a:rPr>
                  <a:t> .</a:t>
                </a:r>
                <a:endParaRPr lang="en-US" sz="2800">
                  <a:cs typeface="Arial" charset="0"/>
                </a:endParaRPr>
              </a:p>
            </p:txBody>
          </p:sp>
        </mc:Choice>
        <mc:Fallback xmlns="">
          <p:sp>
            <p:nvSpPr>
              <p:cNvPr id="159750" name="Text Box 6"/>
              <p:cNvSpPr txBox="1">
                <a:spLocks noRot="1" noChangeAspect="1" noMove="1" noResize="1" noEditPoints="1" noAdjustHandles="1" noChangeArrowheads="1" noChangeShapeType="1" noTextEdit="1"/>
              </p:cNvSpPr>
              <p:nvPr/>
            </p:nvSpPr>
            <p:spPr bwMode="auto">
              <a:xfrm>
                <a:off x="577850" y="1933845"/>
                <a:ext cx="4786313" cy="2223301"/>
              </a:xfrm>
              <a:prstGeom prst="rect">
                <a:avLst/>
              </a:prstGeom>
              <a:blipFill rotWithShape="1">
                <a:blip r:embed="rId3"/>
                <a:stretch>
                  <a:fillRect l="-2675" r="-4713" b="-438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7" name="Slide Number Placeholder 5"/>
          <p:cNvSpPr>
            <a:spLocks noGrp="1"/>
          </p:cNvSpPr>
          <p:nvPr>
            <p:ph type="sldNum" sz="quarter" idx="12"/>
          </p:nvPr>
        </p:nvSpPr>
        <p:spPr/>
        <p:txBody>
          <a:bodyPr/>
          <a:lstStyle/>
          <a:p>
            <a:pPr>
              <a:defRPr/>
            </a:pPr>
            <a:fld id="{A50A136F-0401-453E-8D2D-8FEA2B2BC827}" type="slidenum">
              <a:rPr lang="en-US" altLang="en-US"/>
              <a:pPr>
                <a:defRPr/>
              </a:pPr>
              <a:t>12</a:t>
            </a:fld>
            <a:endParaRPr lang="en-US" altLang="en-US"/>
          </a:p>
        </p:txBody>
      </p:sp>
      <p:sp>
        <p:nvSpPr>
          <p:cNvPr id="159747" name="Text Box 3"/>
          <p:cNvSpPr txBox="1">
            <a:spLocks noChangeArrowheads="1"/>
          </p:cNvSpPr>
          <p:nvPr/>
        </p:nvSpPr>
        <p:spPr bwMode="auto">
          <a:xfrm>
            <a:off x="495300" y="260350"/>
            <a:ext cx="7569200"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ts val="600"/>
              </a:spcBef>
              <a:spcAft>
                <a:spcPts val="600"/>
              </a:spcAft>
            </a:pPr>
            <a:r>
              <a:rPr lang="en-US" sz="2800" b="1" smtClean="0">
                <a:solidFill>
                  <a:srgbClr val="0000FF"/>
                </a:solidFill>
              </a:rPr>
              <a:t>Định </a:t>
            </a:r>
            <a:r>
              <a:rPr lang="en-US" sz="2800" b="1">
                <a:solidFill>
                  <a:srgbClr val="0000FF"/>
                </a:solidFill>
              </a:rPr>
              <a:t>lý liên hệ giữa mô men của lực đối với một điểm và mô men của lực đối với một trục.</a:t>
            </a:r>
          </a:p>
        </p:txBody>
      </p:sp>
      <p:grpSp>
        <p:nvGrpSpPr>
          <p:cNvPr id="159781" name="Group 37"/>
          <p:cNvGrpSpPr>
            <a:grpSpLocks/>
          </p:cNvGrpSpPr>
          <p:nvPr/>
        </p:nvGrpSpPr>
        <p:grpSpPr bwMode="auto">
          <a:xfrm>
            <a:off x="5016946" y="2598738"/>
            <a:ext cx="4019550" cy="2954337"/>
            <a:chOff x="2937" y="1339"/>
            <a:chExt cx="2532" cy="1861"/>
          </a:xfrm>
        </p:grpSpPr>
        <p:grpSp>
          <p:nvGrpSpPr>
            <p:cNvPr id="26632" name="Group 8"/>
            <p:cNvGrpSpPr>
              <a:grpSpLocks/>
            </p:cNvGrpSpPr>
            <p:nvPr/>
          </p:nvGrpSpPr>
          <p:grpSpPr bwMode="auto">
            <a:xfrm>
              <a:off x="3282" y="1339"/>
              <a:ext cx="2187" cy="1861"/>
              <a:chOff x="3021" y="1797"/>
              <a:chExt cx="2187" cy="1861"/>
            </a:xfrm>
          </p:grpSpPr>
          <p:sp>
            <p:nvSpPr>
              <p:cNvPr id="26637" name="AutoShape 9"/>
              <p:cNvSpPr>
                <a:spLocks noChangeAspect="1" noChangeArrowheads="1"/>
              </p:cNvSpPr>
              <p:nvPr/>
            </p:nvSpPr>
            <p:spPr bwMode="auto">
              <a:xfrm>
                <a:off x="3021" y="2773"/>
                <a:ext cx="2187" cy="885"/>
              </a:xfrm>
              <a:prstGeom prst="parallelogram">
                <a:avLst>
                  <a:gd name="adj" fmla="val 61780"/>
                </a:avLst>
              </a:prstGeom>
              <a:solidFill>
                <a:srgbClr val="99CC00"/>
              </a:solidFill>
              <a:ln w="19050">
                <a:solidFill>
                  <a:srgbClr val="000000"/>
                </a:solidFill>
                <a:miter lim="800000"/>
                <a:headEnd/>
                <a:tailEnd/>
              </a:ln>
            </p:spPr>
            <p:txBody>
              <a:bodyPr/>
              <a:lstStyle/>
              <a:p>
                <a:endParaRPr lang="en-US"/>
              </a:p>
            </p:txBody>
          </p:sp>
          <p:graphicFrame>
            <p:nvGraphicFramePr>
              <p:cNvPr id="26638" name="Object 10"/>
              <p:cNvGraphicFramePr>
                <a:graphicFrameLocks noChangeAspect="1"/>
              </p:cNvGraphicFramePr>
              <p:nvPr/>
            </p:nvGraphicFramePr>
            <p:xfrm>
              <a:off x="3151" y="3453"/>
              <a:ext cx="196" cy="196"/>
            </p:xfrm>
            <a:graphic>
              <a:graphicData uri="http://schemas.openxmlformats.org/presentationml/2006/ole">
                <mc:AlternateContent xmlns:mc="http://schemas.openxmlformats.org/markup-compatibility/2006">
                  <mc:Choice xmlns:v="urn:schemas-microsoft-com:vml" Requires="v">
                    <p:oleObj spid="_x0000_s174962" name="Equation" r:id="rId4" imgW="139700" imgH="139700" progId="Equation.3">
                      <p:embed/>
                    </p:oleObj>
                  </mc:Choice>
                  <mc:Fallback>
                    <p:oleObj name="Equation" r:id="rId4" imgW="139700" imgH="1397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1" y="3453"/>
                            <a:ext cx="196"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39" name="Line 11"/>
              <p:cNvSpPr>
                <a:spLocks noChangeAspect="1" noChangeShapeType="1"/>
              </p:cNvSpPr>
              <p:nvPr/>
            </p:nvSpPr>
            <p:spPr bwMode="auto">
              <a:xfrm rot="-8848172">
                <a:off x="4128" y="2347"/>
                <a:ext cx="642" cy="205"/>
              </a:xfrm>
              <a:prstGeom prst="line">
                <a:avLst/>
              </a:prstGeom>
              <a:noFill/>
              <a:ln w="57150">
                <a:solidFill>
                  <a:srgbClr val="0000FF"/>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26640" name="Line 12"/>
              <p:cNvSpPr>
                <a:spLocks noChangeAspect="1" noChangeShapeType="1"/>
              </p:cNvSpPr>
              <p:nvPr/>
            </p:nvSpPr>
            <p:spPr bwMode="auto">
              <a:xfrm rot="21461683" flipH="1">
                <a:off x="4636" y="2729"/>
                <a:ext cx="46" cy="614"/>
              </a:xfrm>
              <a:prstGeom prst="line">
                <a:avLst/>
              </a:prstGeom>
              <a:noFill/>
              <a:ln w="19050">
                <a:solidFill>
                  <a:srgbClr val="FF00FF"/>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6641" name="Line 13"/>
              <p:cNvSpPr>
                <a:spLocks noChangeAspect="1" noChangeShapeType="1"/>
              </p:cNvSpPr>
              <p:nvPr/>
            </p:nvSpPr>
            <p:spPr bwMode="auto">
              <a:xfrm>
                <a:off x="4235" y="2250"/>
                <a:ext cx="0" cy="855"/>
              </a:xfrm>
              <a:prstGeom prst="line">
                <a:avLst/>
              </a:prstGeom>
              <a:noFill/>
              <a:ln w="19050">
                <a:solidFill>
                  <a:srgbClr val="FF00FF"/>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6642" name="Line 14"/>
              <p:cNvSpPr>
                <a:spLocks noChangeAspect="1" noChangeShapeType="1"/>
              </p:cNvSpPr>
              <p:nvPr/>
            </p:nvSpPr>
            <p:spPr bwMode="auto">
              <a:xfrm flipV="1">
                <a:off x="3520" y="1807"/>
                <a:ext cx="0" cy="1398"/>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26643" name="Line 15"/>
              <p:cNvSpPr>
                <a:spLocks noChangeAspect="1" noChangeShapeType="1"/>
              </p:cNvSpPr>
              <p:nvPr/>
            </p:nvSpPr>
            <p:spPr bwMode="auto">
              <a:xfrm rot="-286021">
                <a:off x="3520" y="3180"/>
                <a:ext cx="1074" cy="19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4" name="Text Box 16"/>
              <p:cNvSpPr txBox="1">
                <a:spLocks noChangeAspect="1" noChangeArrowheads="1"/>
              </p:cNvSpPr>
              <p:nvPr/>
            </p:nvSpPr>
            <p:spPr bwMode="auto">
              <a:xfrm>
                <a:off x="3982" y="2845"/>
                <a:ext cx="48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b="1">
                  <a:latin typeface=".VnTimeH" pitchFamily="34" charset="0"/>
                </a:endParaRPr>
              </a:p>
            </p:txBody>
          </p:sp>
          <p:sp>
            <p:nvSpPr>
              <p:cNvPr id="26645" name="Text Box 17"/>
              <p:cNvSpPr txBox="1">
                <a:spLocks noChangeAspect="1" noChangeArrowheads="1"/>
              </p:cNvSpPr>
              <p:nvPr/>
            </p:nvSpPr>
            <p:spPr bwMode="auto">
              <a:xfrm>
                <a:off x="3546" y="1797"/>
                <a:ext cx="3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latin typeface=".VnTimeH" pitchFamily="34" charset="0"/>
                    <a:sym typeface="Symbol" pitchFamily="18" charset="2"/>
                  </a:rPr>
                  <a:t></a:t>
                </a:r>
                <a:endParaRPr lang="en-US" sz="3200" b="1">
                  <a:latin typeface=".VnTimeH" pitchFamily="34" charset="0"/>
                </a:endParaRPr>
              </a:p>
            </p:txBody>
          </p:sp>
          <p:sp>
            <p:nvSpPr>
              <p:cNvPr id="26646" name="Text Box 18"/>
              <p:cNvSpPr txBox="1">
                <a:spLocks noChangeAspect="1" noChangeArrowheads="1"/>
              </p:cNvSpPr>
              <p:nvPr/>
            </p:nvSpPr>
            <p:spPr bwMode="auto">
              <a:xfrm>
                <a:off x="3320" y="3172"/>
                <a:ext cx="379"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latin typeface=".VnTimeH" pitchFamily="34" charset="0"/>
                  </a:rPr>
                  <a:t>O</a:t>
                </a:r>
              </a:p>
            </p:txBody>
          </p:sp>
          <p:sp>
            <p:nvSpPr>
              <p:cNvPr id="26647" name="Text Box 19"/>
              <p:cNvSpPr txBox="1">
                <a:spLocks noChangeAspect="1" noChangeArrowheads="1"/>
              </p:cNvSpPr>
              <p:nvPr/>
            </p:nvSpPr>
            <p:spPr bwMode="auto">
              <a:xfrm>
                <a:off x="4646" y="2523"/>
                <a:ext cx="336"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A</a:t>
                </a:r>
              </a:p>
            </p:txBody>
          </p:sp>
          <p:sp>
            <p:nvSpPr>
              <p:cNvPr id="26648" name="Line 20"/>
              <p:cNvSpPr>
                <a:spLocks noChangeAspect="1" noChangeShapeType="1"/>
              </p:cNvSpPr>
              <p:nvPr/>
            </p:nvSpPr>
            <p:spPr bwMode="auto">
              <a:xfrm rot="-10771505">
                <a:off x="4208" y="3051"/>
                <a:ext cx="441" cy="2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49" name="Line 21"/>
              <p:cNvSpPr>
                <a:spLocks noChangeAspect="1" noChangeShapeType="1"/>
              </p:cNvSpPr>
              <p:nvPr/>
            </p:nvSpPr>
            <p:spPr bwMode="auto">
              <a:xfrm flipH="1">
                <a:off x="3520" y="3076"/>
                <a:ext cx="688" cy="127"/>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50" name="Text Box 22"/>
              <p:cNvSpPr txBox="1">
                <a:spLocks noChangeAspect="1" noChangeArrowheads="1"/>
              </p:cNvSpPr>
              <p:nvPr/>
            </p:nvSpPr>
            <p:spPr bwMode="auto">
              <a:xfrm>
                <a:off x="4096" y="1974"/>
                <a:ext cx="336"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p>
            </p:txBody>
          </p:sp>
          <p:sp>
            <p:nvSpPr>
              <p:cNvPr id="26651" name="Text Box 23"/>
              <p:cNvSpPr txBox="1">
                <a:spLocks noChangeAspect="1" noChangeArrowheads="1"/>
              </p:cNvSpPr>
              <p:nvPr/>
            </p:nvSpPr>
            <p:spPr bwMode="auto">
              <a:xfrm>
                <a:off x="4429" y="3325"/>
                <a:ext cx="33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A'</a:t>
                </a:r>
              </a:p>
            </p:txBody>
          </p:sp>
          <p:sp>
            <p:nvSpPr>
              <p:cNvPr id="26652" name="Text Box 24"/>
              <p:cNvSpPr txBox="1">
                <a:spLocks noChangeAspect="1" noChangeArrowheads="1"/>
              </p:cNvSpPr>
              <p:nvPr/>
            </p:nvSpPr>
            <p:spPr bwMode="auto">
              <a:xfrm>
                <a:off x="4027" y="2751"/>
                <a:ext cx="319"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B</a:t>
                </a:r>
                <a:r>
                  <a:rPr lang="en-US" sz="2000" baseline="30000"/>
                  <a:t>'</a:t>
                </a:r>
                <a:endParaRPr lang="en-US" sz="2000" b="1"/>
              </a:p>
            </p:txBody>
          </p:sp>
          <p:sp>
            <p:nvSpPr>
              <p:cNvPr id="26653" name="Oval 25"/>
              <p:cNvSpPr>
                <a:spLocks noChangeAspect="1" noChangeArrowheads="1"/>
              </p:cNvSpPr>
              <p:nvPr/>
            </p:nvSpPr>
            <p:spPr bwMode="auto">
              <a:xfrm>
                <a:off x="3490" y="3160"/>
                <a:ext cx="66" cy="66"/>
              </a:xfrm>
              <a:prstGeom prst="ellipse">
                <a:avLst/>
              </a:prstGeom>
              <a:solidFill>
                <a:srgbClr val="FFFF00"/>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6654" name="Object 26"/>
              <p:cNvGraphicFramePr>
                <a:graphicFrameLocks noChangeAspect="1"/>
              </p:cNvGraphicFramePr>
              <p:nvPr/>
            </p:nvGraphicFramePr>
            <p:xfrm>
              <a:off x="4484" y="2238"/>
              <a:ext cx="196" cy="248"/>
            </p:xfrm>
            <a:graphic>
              <a:graphicData uri="http://schemas.openxmlformats.org/presentationml/2006/ole">
                <mc:AlternateContent xmlns:mc="http://schemas.openxmlformats.org/markup-compatibility/2006">
                  <mc:Choice xmlns:v="urn:schemas-microsoft-com:vml" Requires="v">
                    <p:oleObj spid="_x0000_s174963" name="Equation" r:id="rId6" imgW="139579" imgH="177646" progId="Equation.DSMT4">
                      <p:embed/>
                    </p:oleObj>
                  </mc:Choice>
                  <mc:Fallback>
                    <p:oleObj name="Equation" r:id="rId6" imgW="139579" imgH="177646"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4" y="2238"/>
                            <a:ext cx="196"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655" name="Object 27"/>
              <p:cNvGraphicFramePr>
                <a:graphicFrameLocks noChangeAspect="1"/>
              </p:cNvGraphicFramePr>
              <p:nvPr/>
            </p:nvGraphicFramePr>
            <p:xfrm>
              <a:off x="4318" y="2911"/>
              <a:ext cx="225" cy="224"/>
            </p:xfrm>
            <a:graphic>
              <a:graphicData uri="http://schemas.openxmlformats.org/presentationml/2006/ole">
                <mc:AlternateContent xmlns:mc="http://schemas.openxmlformats.org/markup-compatibility/2006">
                  <mc:Choice xmlns:v="urn:schemas-microsoft-com:vml" Requires="v">
                    <p:oleObj spid="_x0000_s174964" name="Equation" r:id="rId8" imgW="177492" imgH="177492" progId="Equation.DSMT4">
                      <p:embed/>
                    </p:oleObj>
                  </mc:Choice>
                  <mc:Fallback>
                    <p:oleObj name="Equation" r:id="rId8" imgW="177492" imgH="177492"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8" y="2911"/>
                            <a:ext cx="225"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56" name="Line 28"/>
              <p:cNvSpPr>
                <a:spLocks noChangeAspect="1" noChangeShapeType="1"/>
              </p:cNvSpPr>
              <p:nvPr/>
            </p:nvSpPr>
            <p:spPr bwMode="auto">
              <a:xfrm rot="-10771505">
                <a:off x="3758" y="2765"/>
                <a:ext cx="441" cy="276"/>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57" name="Line 29"/>
              <p:cNvSpPr>
                <a:spLocks noChangeAspect="1" noChangeShapeType="1"/>
              </p:cNvSpPr>
              <p:nvPr/>
            </p:nvSpPr>
            <p:spPr bwMode="auto">
              <a:xfrm rot="-10771505">
                <a:off x="3788" y="2889"/>
                <a:ext cx="72" cy="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8" name="Line 30"/>
              <p:cNvSpPr>
                <a:spLocks noChangeShapeType="1"/>
              </p:cNvSpPr>
              <p:nvPr/>
            </p:nvSpPr>
            <p:spPr bwMode="auto">
              <a:xfrm flipV="1">
                <a:off x="3533" y="2813"/>
                <a:ext cx="315"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9" name="Line 31"/>
              <p:cNvSpPr>
                <a:spLocks noChangeShapeType="1"/>
              </p:cNvSpPr>
              <p:nvPr/>
            </p:nvSpPr>
            <p:spPr bwMode="auto">
              <a:xfrm flipV="1">
                <a:off x="3845" y="2862"/>
                <a:ext cx="63" cy="7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60" name="Text Box 32"/>
              <p:cNvSpPr txBox="1">
                <a:spLocks noChangeAspect="1" noChangeArrowheads="1"/>
              </p:cNvSpPr>
              <p:nvPr/>
            </p:nvSpPr>
            <p:spPr bwMode="auto">
              <a:xfrm>
                <a:off x="3533" y="2789"/>
                <a:ext cx="33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d'</a:t>
                </a:r>
              </a:p>
            </p:txBody>
          </p:sp>
        </p:grpSp>
        <p:sp>
          <p:nvSpPr>
            <p:cNvPr id="26633" name="Text Box 33"/>
            <p:cNvSpPr txBox="1">
              <a:spLocks noChangeArrowheads="1"/>
            </p:cNvSpPr>
            <p:nvPr/>
          </p:nvSpPr>
          <p:spPr bwMode="auto">
            <a:xfrm>
              <a:off x="2937" y="1854"/>
              <a:ext cx="737"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b="1">
                <a:latin typeface=".VnTimeH" pitchFamily="34" charset="0"/>
              </a:endParaRPr>
            </a:p>
          </p:txBody>
        </p:sp>
        <p:sp>
          <p:nvSpPr>
            <p:cNvPr id="26634" name="Line 34"/>
            <p:cNvSpPr>
              <a:spLocks noChangeShapeType="1"/>
            </p:cNvSpPr>
            <p:nvPr/>
          </p:nvSpPr>
          <p:spPr bwMode="auto">
            <a:xfrm flipH="1" flipV="1">
              <a:off x="3369" y="2218"/>
              <a:ext cx="405" cy="526"/>
            </a:xfrm>
            <a:prstGeom prst="line">
              <a:avLst/>
            </a:prstGeom>
            <a:noFill/>
            <a:ln w="38100">
              <a:solidFill>
                <a:srgbClr val="0000FF"/>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graphicFrame>
          <p:nvGraphicFramePr>
            <p:cNvPr id="26635" name="Object 35"/>
            <p:cNvGraphicFramePr>
              <a:graphicFrameLocks noChangeAspect="1"/>
            </p:cNvGraphicFramePr>
            <p:nvPr/>
          </p:nvGraphicFramePr>
          <p:xfrm>
            <a:off x="2960" y="1948"/>
            <a:ext cx="562" cy="311"/>
          </p:xfrm>
          <a:graphic>
            <a:graphicData uri="http://schemas.openxmlformats.org/presentationml/2006/ole">
              <mc:AlternateContent xmlns:mc="http://schemas.openxmlformats.org/markup-compatibility/2006">
                <mc:Choice xmlns:v="urn:schemas-microsoft-com:vml" Requires="v">
                  <p:oleObj spid="_x0000_s174965" name="Equation" r:id="rId10" imgW="457002" imgH="253890" progId="Equation.DSMT4">
                    <p:embed/>
                  </p:oleObj>
                </mc:Choice>
                <mc:Fallback>
                  <p:oleObj name="Equation" r:id="rId10" imgW="457002" imgH="25389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60" y="1948"/>
                          <a:ext cx="562"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36" name="Line 36"/>
            <p:cNvSpPr>
              <a:spLocks noChangeShapeType="1"/>
            </p:cNvSpPr>
            <p:nvPr/>
          </p:nvSpPr>
          <p:spPr bwMode="auto">
            <a:xfrm>
              <a:off x="3385" y="2238"/>
              <a:ext cx="387"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mc:AlternateContent xmlns:mc="http://schemas.openxmlformats.org/markup-compatibility/2006" xmlns:a14="http://schemas.microsoft.com/office/drawing/2010/main">
        <mc:Choice Requires="a14">
          <p:sp>
            <p:nvSpPr>
              <p:cNvPr id="38" name="Rectangle 37"/>
              <p:cNvSpPr/>
              <p:nvPr/>
            </p:nvSpPr>
            <p:spPr>
              <a:xfrm>
                <a:off x="971600" y="4187113"/>
                <a:ext cx="3734227" cy="61003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cs typeface="Arial" charset="0"/>
                            </a:rPr>
                          </m:ctrlPr>
                        </m:sSubPr>
                        <m:e>
                          <m:acc>
                            <m:accPr>
                              <m:chr m:val="̅"/>
                              <m:ctrlPr>
                                <a:rPr lang="en-US" sz="2800" b="1" i="1" smtClean="0">
                                  <a:solidFill>
                                    <a:srgbClr val="FF0000"/>
                                  </a:solidFill>
                                  <a:latin typeface="Cambria Math"/>
                                  <a:cs typeface="Arial" charset="0"/>
                                </a:rPr>
                              </m:ctrlPr>
                            </m:accPr>
                            <m:e>
                              <m:r>
                                <a:rPr lang="en-US" sz="2800" b="1" i="1" smtClean="0">
                                  <a:solidFill>
                                    <a:srgbClr val="FF0000"/>
                                  </a:solidFill>
                                  <a:latin typeface="Cambria Math"/>
                                  <a:cs typeface="Arial" charset="0"/>
                                </a:rPr>
                                <m:t>𝒎</m:t>
                              </m:r>
                            </m:e>
                          </m:acc>
                        </m:e>
                        <m:sub>
                          <m:r>
                            <a:rPr lang="en-US" sz="2800" b="1" i="1" smtClean="0">
                              <a:solidFill>
                                <a:srgbClr val="FF0000"/>
                              </a:solidFill>
                              <a:latin typeface="Cambria Math"/>
                              <a:ea typeface="Cambria Math"/>
                              <a:cs typeface="Arial" charset="0"/>
                            </a:rPr>
                            <m:t>∆</m:t>
                          </m:r>
                        </m:sub>
                      </m:sSub>
                      <m:d>
                        <m:dPr>
                          <m:ctrlPr>
                            <a:rPr lang="en-US" sz="2800" b="1" i="1" smtClean="0">
                              <a:solidFill>
                                <a:srgbClr val="FF0000"/>
                              </a:solidFill>
                              <a:latin typeface="Cambria Math"/>
                              <a:cs typeface="Arial" charset="0"/>
                            </a:rPr>
                          </m:ctrlPr>
                        </m:dPr>
                        <m:e>
                          <m:acc>
                            <m:accPr>
                              <m:chr m:val="⃗"/>
                              <m:ctrlPr>
                                <a:rPr lang="en-US" sz="2800" b="1" i="1" smtClean="0">
                                  <a:solidFill>
                                    <a:srgbClr val="0000FF"/>
                                  </a:solidFill>
                                  <a:latin typeface="Cambria Math"/>
                                  <a:cs typeface="Arial" charset="0"/>
                                </a:rPr>
                              </m:ctrlPr>
                            </m:accPr>
                            <m:e>
                              <m:r>
                                <a:rPr lang="en-US" sz="2800" b="1" i="1" smtClean="0">
                                  <a:solidFill>
                                    <a:srgbClr val="0000FF"/>
                                  </a:solidFill>
                                  <a:latin typeface="Cambria Math"/>
                                  <a:cs typeface="Arial" charset="0"/>
                                </a:rPr>
                                <m:t>𝑭</m:t>
                              </m:r>
                            </m:e>
                          </m:acc>
                        </m:e>
                      </m:d>
                      <m:r>
                        <a:rPr lang="en-US" sz="2800" b="1" i="1" smtClean="0">
                          <a:solidFill>
                            <a:schemeClr val="tx1"/>
                          </a:solidFill>
                          <a:latin typeface="Cambria Math"/>
                          <a:cs typeface="Arial" charset="0"/>
                        </a:rPr>
                        <m:t>=</m:t>
                      </m:r>
                      <m:sSub>
                        <m:sSubPr>
                          <m:ctrlPr>
                            <a:rPr lang="en-US" sz="2800" b="1" i="1" smtClean="0">
                              <a:solidFill>
                                <a:schemeClr val="tx1"/>
                              </a:solidFill>
                              <a:latin typeface="Cambria Math"/>
                              <a:ea typeface="Cambria Math"/>
                              <a:cs typeface="Arial" charset="0"/>
                            </a:rPr>
                          </m:ctrlPr>
                        </m:sSubPr>
                        <m:e>
                          <m:r>
                            <a:rPr lang="en-US" sz="2800" b="1" i="1" smtClean="0">
                              <a:solidFill>
                                <a:schemeClr val="tx1"/>
                              </a:solidFill>
                              <a:latin typeface="Cambria Math"/>
                              <a:ea typeface="Cambria Math"/>
                              <a:cs typeface="Arial" charset="0"/>
                            </a:rPr>
                            <m:t>𝒉𝒄</m:t>
                          </m:r>
                        </m:e>
                        <m:sub>
                          <m:r>
                            <a:rPr lang="en-US" sz="2800" b="1" i="1" smtClean="0">
                              <a:solidFill>
                                <a:schemeClr val="tx1"/>
                              </a:solidFill>
                              <a:latin typeface="Cambria Math"/>
                              <a:ea typeface="Cambria Math"/>
                              <a:cs typeface="Arial" charset="0"/>
                            </a:rPr>
                            <m:t>∆</m:t>
                          </m:r>
                        </m:sub>
                      </m:sSub>
                      <m:d>
                        <m:dPr>
                          <m:begChr m:val="["/>
                          <m:endChr m:val="]"/>
                          <m:ctrlPr>
                            <a:rPr lang="en-US" sz="2800" b="1" i="1" smtClean="0">
                              <a:solidFill>
                                <a:schemeClr val="tx1"/>
                              </a:solidFill>
                              <a:latin typeface="Cambria Math"/>
                              <a:ea typeface="Cambria Math"/>
                              <a:cs typeface="Arial" charset="0"/>
                            </a:rPr>
                          </m:ctrlPr>
                        </m:dPr>
                        <m:e>
                          <m:sSub>
                            <m:sSubPr>
                              <m:ctrlPr>
                                <a:rPr lang="en-US" sz="2800" b="1" i="1" smtClean="0">
                                  <a:solidFill>
                                    <a:srgbClr val="0000FF"/>
                                  </a:solidFill>
                                  <a:latin typeface="Cambria Math"/>
                                  <a:ea typeface="Cambria Math"/>
                                  <a:cs typeface="Arial" charset="0"/>
                                </a:rPr>
                              </m:ctrlPr>
                            </m:sSubPr>
                            <m:e>
                              <m:acc>
                                <m:accPr>
                                  <m:chr m:val="⃗"/>
                                  <m:ctrlPr>
                                    <a:rPr lang="en-US" sz="2800" b="1" i="1" smtClean="0">
                                      <a:solidFill>
                                        <a:srgbClr val="0000FF"/>
                                      </a:solidFill>
                                      <a:latin typeface="Cambria Math"/>
                                      <a:ea typeface="Cambria Math"/>
                                      <a:cs typeface="Arial" charset="0"/>
                                    </a:rPr>
                                  </m:ctrlPr>
                                </m:accPr>
                                <m:e>
                                  <m:r>
                                    <a:rPr lang="en-US" sz="2800" b="1" i="1" smtClean="0">
                                      <a:solidFill>
                                        <a:srgbClr val="0000FF"/>
                                      </a:solidFill>
                                      <a:latin typeface="Cambria Math"/>
                                      <a:ea typeface="Cambria Math"/>
                                      <a:cs typeface="Arial" charset="0"/>
                                    </a:rPr>
                                    <m:t>𝒎</m:t>
                                  </m:r>
                                </m:e>
                              </m:acc>
                            </m:e>
                            <m:sub>
                              <m:r>
                                <a:rPr lang="en-US" sz="2800" b="1" i="1" smtClean="0">
                                  <a:solidFill>
                                    <a:srgbClr val="0000FF"/>
                                  </a:solidFill>
                                  <a:latin typeface="Cambria Math"/>
                                  <a:ea typeface="Cambria Math"/>
                                  <a:cs typeface="Arial" charset="0"/>
                                </a:rPr>
                                <m:t>𝑶</m:t>
                              </m:r>
                            </m:sub>
                          </m:sSub>
                          <m:d>
                            <m:dPr>
                              <m:ctrlPr>
                                <a:rPr lang="en-US" sz="2800" b="1" i="1" smtClean="0">
                                  <a:solidFill>
                                    <a:srgbClr val="0000FF"/>
                                  </a:solidFill>
                                  <a:latin typeface="Cambria Math"/>
                                  <a:ea typeface="Cambria Math"/>
                                  <a:cs typeface="Arial" charset="0"/>
                                </a:rPr>
                              </m:ctrlPr>
                            </m:dPr>
                            <m:e>
                              <m:acc>
                                <m:accPr>
                                  <m:chr m:val="⃗"/>
                                  <m:ctrlPr>
                                    <a:rPr lang="en-US" sz="2800" b="1" i="1" smtClean="0">
                                      <a:solidFill>
                                        <a:srgbClr val="0000FF"/>
                                      </a:solidFill>
                                      <a:latin typeface="Cambria Math"/>
                                      <a:ea typeface="Cambria Math"/>
                                      <a:cs typeface="Arial" charset="0"/>
                                    </a:rPr>
                                  </m:ctrlPr>
                                </m:accPr>
                                <m:e>
                                  <m:r>
                                    <a:rPr lang="en-US" sz="2800" b="1" i="1" smtClean="0">
                                      <a:solidFill>
                                        <a:srgbClr val="0000FF"/>
                                      </a:solidFill>
                                      <a:latin typeface="Cambria Math"/>
                                      <a:ea typeface="Cambria Math"/>
                                      <a:cs typeface="Arial" charset="0"/>
                                    </a:rPr>
                                    <m:t>𝑭</m:t>
                                  </m:r>
                                </m:e>
                              </m:acc>
                            </m:e>
                          </m:d>
                        </m:e>
                      </m:d>
                    </m:oMath>
                  </m:oMathPara>
                </a14:m>
                <a:endParaRPr lang="en-US"/>
              </a:p>
            </p:txBody>
          </p:sp>
        </mc:Choice>
        <mc:Fallback xmlns="">
          <p:sp>
            <p:nvSpPr>
              <p:cNvPr id="38" name="Rectangle 37"/>
              <p:cNvSpPr>
                <a:spLocks noRot="1" noChangeAspect="1" noMove="1" noResize="1" noEditPoints="1" noAdjustHandles="1" noChangeArrowheads="1" noChangeShapeType="1" noTextEdit="1"/>
              </p:cNvSpPr>
              <p:nvPr/>
            </p:nvSpPr>
            <p:spPr>
              <a:xfrm>
                <a:off x="971600" y="4187113"/>
                <a:ext cx="3734227" cy="610039"/>
              </a:xfrm>
              <a:prstGeom prst="rect">
                <a:avLst/>
              </a:prstGeom>
              <a:blipFill rotWithShape="1">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261210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dissolve">
                                      <p:cBhvr>
                                        <p:cTn id="7" dur="500"/>
                                        <p:tgtEl>
                                          <p:spTgt spid="159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9750"/>
                                        </p:tgtEl>
                                        <p:attrNameLst>
                                          <p:attrName>style.visibility</p:attrName>
                                        </p:attrNameLst>
                                      </p:cBhvr>
                                      <p:to>
                                        <p:strVal val="visible"/>
                                      </p:to>
                                    </p:set>
                                    <p:animEffect transition="in" filter="blinds(horizontal)">
                                      <p:cBhvr>
                                        <p:cTn id="12" dur="500"/>
                                        <p:tgtEl>
                                          <p:spTgt spid="15975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9781"/>
                                        </p:tgtEl>
                                        <p:attrNameLst>
                                          <p:attrName>style.visibility</p:attrName>
                                        </p:attrNameLst>
                                      </p:cBhvr>
                                      <p:to>
                                        <p:strVal val="visible"/>
                                      </p:to>
                                    </p:set>
                                    <p:animEffect transition="in" filter="diamond(in)">
                                      <p:cBhvr>
                                        <p:cTn id="17" dur="500"/>
                                        <p:tgtEl>
                                          <p:spTgt spid="159781"/>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0"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772" name="Group 4"/>
          <p:cNvGrpSpPr>
            <a:grpSpLocks/>
          </p:cNvGrpSpPr>
          <p:nvPr/>
        </p:nvGrpSpPr>
        <p:grpSpPr bwMode="auto">
          <a:xfrm>
            <a:off x="7688708" y="5062538"/>
            <a:ext cx="1347788" cy="541337"/>
            <a:chOff x="4450" y="3203"/>
            <a:chExt cx="849" cy="341"/>
          </a:xfrm>
        </p:grpSpPr>
        <p:sp>
          <p:nvSpPr>
            <p:cNvPr id="27716" name="Line 5"/>
            <p:cNvSpPr>
              <a:spLocks noChangeAspect="1" noChangeShapeType="1"/>
            </p:cNvSpPr>
            <p:nvPr/>
          </p:nvSpPr>
          <p:spPr bwMode="auto">
            <a:xfrm rot="2723784">
              <a:off x="4553" y="3166"/>
              <a:ext cx="1" cy="208"/>
            </a:xfrm>
            <a:prstGeom prst="line">
              <a:avLst/>
            </a:prstGeom>
            <a:noFill/>
            <a:ln w="38100">
              <a:solidFill>
                <a:srgbClr val="0066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27717" name="Object 6"/>
            <p:cNvGraphicFramePr>
              <a:graphicFrameLocks noChangeAspect="1"/>
            </p:cNvGraphicFramePr>
            <p:nvPr/>
          </p:nvGraphicFramePr>
          <p:xfrm>
            <a:off x="4621" y="3203"/>
            <a:ext cx="678" cy="341"/>
          </p:xfrm>
          <a:graphic>
            <a:graphicData uri="http://schemas.openxmlformats.org/presentationml/2006/ole">
              <mc:AlternateContent xmlns:mc="http://schemas.openxmlformats.org/markup-compatibility/2006">
                <mc:Choice xmlns:v="urn:schemas-microsoft-com:vml" Requires="v">
                  <p:oleObj spid="_x0000_s190547" name="Equation" r:id="rId3" imgW="520474" imgH="266584" progId="Equation.DSMT4">
                    <p:embed/>
                  </p:oleObj>
                </mc:Choice>
                <mc:Fallback>
                  <p:oleObj name="Equation" r:id="rId3" imgW="520474" imgH="266584"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1" y="3203"/>
                          <a:ext cx="67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0" name="Slide Number Placeholder 5"/>
          <p:cNvSpPr>
            <a:spLocks noGrp="1"/>
          </p:cNvSpPr>
          <p:nvPr>
            <p:ph type="sldNum" sz="quarter" idx="12"/>
          </p:nvPr>
        </p:nvSpPr>
        <p:spPr/>
        <p:txBody>
          <a:bodyPr/>
          <a:lstStyle/>
          <a:p>
            <a:pPr>
              <a:defRPr/>
            </a:pPr>
            <a:fld id="{DF84A76D-B162-4896-BB40-6D9DE09D7AEB}" type="slidenum">
              <a:rPr lang="en-US" altLang="en-US"/>
              <a:pPr>
                <a:defRPr/>
              </a:pPr>
              <a:t>13</a:t>
            </a:fld>
            <a:endParaRPr lang="en-US" altLang="en-US"/>
          </a:p>
        </p:txBody>
      </p:sp>
      <p:sp>
        <p:nvSpPr>
          <p:cNvPr id="160770" name="Line 2"/>
          <p:cNvSpPr>
            <a:spLocks noChangeAspect="1" noChangeShapeType="1"/>
          </p:cNvSpPr>
          <p:nvPr/>
        </p:nvSpPr>
        <p:spPr bwMode="auto">
          <a:xfrm rot="2723784">
            <a:off x="7843489" y="4356894"/>
            <a:ext cx="1588" cy="330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71" name="Line 3"/>
          <p:cNvSpPr>
            <a:spLocks noChangeAspect="1" noChangeShapeType="1"/>
          </p:cNvSpPr>
          <p:nvPr/>
        </p:nvSpPr>
        <p:spPr bwMode="auto">
          <a:xfrm>
            <a:off x="7968108" y="4425950"/>
            <a:ext cx="1588" cy="660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60775" name="Group 7"/>
          <p:cNvGrpSpPr>
            <a:grpSpLocks/>
          </p:cNvGrpSpPr>
          <p:nvPr/>
        </p:nvGrpSpPr>
        <p:grpSpPr bwMode="auto">
          <a:xfrm>
            <a:off x="7296596" y="4365625"/>
            <a:ext cx="438150" cy="925513"/>
            <a:chOff x="4184" y="2039"/>
            <a:chExt cx="276" cy="583"/>
          </a:xfrm>
        </p:grpSpPr>
        <p:sp>
          <p:nvSpPr>
            <p:cNvPr id="27713" name="Line 8"/>
            <p:cNvSpPr>
              <a:spLocks noChangeAspect="1" noChangeShapeType="1"/>
            </p:cNvSpPr>
            <p:nvPr/>
          </p:nvSpPr>
          <p:spPr bwMode="auto">
            <a:xfrm>
              <a:off x="4459" y="2206"/>
              <a:ext cx="1" cy="416"/>
            </a:xfrm>
            <a:prstGeom prst="line">
              <a:avLst/>
            </a:prstGeom>
            <a:noFill/>
            <a:ln w="381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714" name="Text Box 9"/>
            <p:cNvSpPr txBox="1">
              <a:spLocks noChangeAspect="1" noChangeArrowheads="1"/>
            </p:cNvSpPr>
            <p:nvPr/>
          </p:nvSpPr>
          <p:spPr bwMode="auto">
            <a:xfrm>
              <a:off x="4184" y="2058"/>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graphicFrame>
          <p:nvGraphicFramePr>
            <p:cNvPr id="27715" name="Object 10"/>
            <p:cNvGraphicFramePr>
              <a:graphicFrameLocks noChangeAspect="1"/>
            </p:cNvGraphicFramePr>
            <p:nvPr/>
          </p:nvGraphicFramePr>
          <p:xfrm>
            <a:off x="4221" y="2039"/>
            <a:ext cx="198" cy="260"/>
          </p:xfrm>
          <a:graphic>
            <a:graphicData uri="http://schemas.openxmlformats.org/presentationml/2006/ole">
              <mc:AlternateContent xmlns:mc="http://schemas.openxmlformats.org/markup-compatibility/2006">
                <mc:Choice xmlns:v="urn:schemas-microsoft-com:vml" Requires="v">
                  <p:oleObj spid="_x0000_s190548" name="Equation" r:id="rId5" imgW="152268" imgH="203024" progId="Equation.DSMT4">
                    <p:embed/>
                  </p:oleObj>
                </mc:Choice>
                <mc:Fallback>
                  <p:oleObj name="Equation" r:id="rId5" imgW="152268" imgH="20302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1" y="2039"/>
                          <a:ext cx="198"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mc:AlternateContent xmlns:mc="http://schemas.openxmlformats.org/markup-compatibility/2006" xmlns:a14="http://schemas.microsoft.com/office/drawing/2010/main">
        <mc:Choice Requires="a14">
          <p:sp>
            <p:nvSpPr>
              <p:cNvPr id="27712" name="Rectangle 13"/>
              <p:cNvSpPr>
                <a:spLocks noChangeArrowheads="1"/>
              </p:cNvSpPr>
              <p:nvPr/>
            </p:nvSpPr>
            <p:spPr bwMode="auto">
              <a:xfrm>
                <a:off x="592138" y="1295400"/>
                <a:ext cx="7796212" cy="127952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gn="just"/>
                <a:r>
                  <a:rPr lang="en-US" sz="2400" i="1" smtClean="0"/>
                  <a:t>	</a:t>
                </a:r>
                <a:r>
                  <a:rPr lang="en-US" sz="2400" i="1"/>
                  <a:t>Cho </a:t>
                </a:r>
                <a:r>
                  <a:rPr lang="en-US" sz="2400" i="1" smtClean="0"/>
                  <a:t>lực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r>
                      <a:rPr lang="en-US" sz="2400" b="1" i="1" smtClean="0">
                        <a:latin typeface="Cambria Math"/>
                      </a:rPr>
                      <m:t>,</m:t>
                    </m:r>
                    <m:sSub>
                      <m:sSubPr>
                        <m:ctrlPr>
                          <a:rPr lang="en-US" sz="2400" b="1" i="1" smtClean="0">
                            <a:solidFill>
                              <a:srgbClr val="CC00CC"/>
                            </a:solidFill>
                            <a:latin typeface="Cambria Math"/>
                          </a:rPr>
                        </m:ctrlPr>
                      </m:sSubPr>
                      <m:e>
                        <m:acc>
                          <m:accPr>
                            <m:chr m:val="⃗"/>
                            <m:ctrlPr>
                              <a:rPr lang="en-US" sz="2400" b="1" i="1" smtClean="0">
                                <a:solidFill>
                                  <a:srgbClr val="CC00CC"/>
                                </a:solidFill>
                                <a:latin typeface="Cambria Math"/>
                              </a:rPr>
                            </m:ctrlPr>
                          </m:accPr>
                          <m:e>
                            <m:r>
                              <a:rPr lang="en-US" sz="2400" b="1" i="1" smtClean="0">
                                <a:solidFill>
                                  <a:srgbClr val="CC00CC"/>
                                </a:solidFill>
                                <a:latin typeface="Cambria Math"/>
                              </a:rPr>
                              <m:t>𝑭</m:t>
                            </m:r>
                          </m:e>
                        </m:acc>
                      </m:e>
                      <m:sub>
                        <m:r>
                          <a:rPr lang="en-US" sz="2400" b="1" i="1" smtClean="0">
                            <a:solidFill>
                              <a:srgbClr val="CC00CC"/>
                            </a:solidFill>
                            <a:latin typeface="Cambria Math"/>
                          </a:rPr>
                          <m:t>𝟐</m:t>
                        </m:r>
                      </m:sub>
                    </m:sSub>
                  </m:oMath>
                </a14:m>
                <a:r>
                  <a:rPr lang="en-US" sz="2400" i="1" smtClean="0">
                    <a:cs typeface="Times New Roman" pitchFamily="18" charset="0"/>
                  </a:rPr>
                  <a:t> tác </a:t>
                </a:r>
                <a:r>
                  <a:rPr lang="en-US" sz="2400" i="1">
                    <a:cs typeface="Times New Roman" pitchFamily="18" charset="0"/>
                  </a:rPr>
                  <a:t>dụng vào khối lập phương, cạnh a, điểm đặt tại đỉnh A. Tìm mô men của các lực đó đối với trục ba trục tọa độ.</a:t>
                </a:r>
              </a:p>
            </p:txBody>
          </p:sp>
        </mc:Choice>
        <mc:Fallback xmlns="">
          <p:sp>
            <p:nvSpPr>
              <p:cNvPr id="27712" name="Rectangle 13"/>
              <p:cNvSpPr>
                <a:spLocks noRot="1" noChangeAspect="1" noMove="1" noResize="1" noEditPoints="1" noAdjustHandles="1" noChangeArrowheads="1" noChangeShapeType="1" noTextEdit="1"/>
              </p:cNvSpPr>
              <p:nvPr/>
            </p:nvSpPr>
            <p:spPr bwMode="auto">
              <a:xfrm>
                <a:off x="592138" y="1295400"/>
                <a:ext cx="7796212" cy="1279525"/>
              </a:xfrm>
              <a:prstGeom prst="rect">
                <a:avLst/>
              </a:prstGeom>
              <a:blipFill rotWithShape="1">
                <a:blip r:embed="rId7"/>
                <a:stretch>
                  <a:fillRect l="-1173" r="-2346" b="-95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60782" name="Text Box 14"/>
          <p:cNvSpPr txBox="1">
            <a:spLocks noChangeArrowheads="1"/>
          </p:cNvSpPr>
          <p:nvPr/>
        </p:nvSpPr>
        <p:spPr bwMode="auto">
          <a:xfrm>
            <a:off x="747713" y="812800"/>
            <a:ext cx="23796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a:solidFill>
                  <a:srgbClr val="005C00"/>
                </a:solidFill>
              </a:rPr>
              <a:t>Ví dụ 1.2</a:t>
            </a:r>
          </a:p>
        </p:txBody>
      </p:sp>
      <p:sp>
        <p:nvSpPr>
          <p:cNvPr id="27660" name="Rectangle 18"/>
          <p:cNvSpPr>
            <a:spLocks noChangeArrowheads="1"/>
          </p:cNvSpPr>
          <p:nvPr/>
        </p:nvSpPr>
        <p:spPr bwMode="auto">
          <a:xfrm>
            <a:off x="-228600" y="1336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0787" name="Text Box 19"/>
          <p:cNvSpPr txBox="1">
            <a:spLocks noChangeArrowheads="1"/>
          </p:cNvSpPr>
          <p:nvPr/>
        </p:nvSpPr>
        <p:spPr bwMode="auto">
          <a:xfrm>
            <a:off x="654050" y="2584450"/>
            <a:ext cx="1766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b="1">
                <a:solidFill>
                  <a:srgbClr val="006600"/>
                </a:solidFill>
              </a:rPr>
              <a:t>Đáp số</a:t>
            </a:r>
          </a:p>
        </p:txBody>
      </p:sp>
      <p:grpSp>
        <p:nvGrpSpPr>
          <p:cNvPr id="160838" name="Group 70"/>
          <p:cNvGrpSpPr>
            <a:grpSpLocks/>
          </p:cNvGrpSpPr>
          <p:nvPr/>
        </p:nvGrpSpPr>
        <p:grpSpPr bwMode="auto">
          <a:xfrm>
            <a:off x="5821808" y="2889250"/>
            <a:ext cx="3035300" cy="2770188"/>
            <a:chOff x="3432" y="1525"/>
            <a:chExt cx="1912" cy="1745"/>
          </a:xfrm>
        </p:grpSpPr>
        <p:grpSp>
          <p:nvGrpSpPr>
            <p:cNvPr id="27665" name="Group 65"/>
            <p:cNvGrpSpPr>
              <a:grpSpLocks/>
            </p:cNvGrpSpPr>
            <p:nvPr/>
          </p:nvGrpSpPr>
          <p:grpSpPr bwMode="auto">
            <a:xfrm>
              <a:off x="3432" y="1525"/>
              <a:ext cx="1912" cy="1745"/>
              <a:chOff x="3432" y="1525"/>
              <a:chExt cx="1912" cy="1745"/>
            </a:xfrm>
          </p:grpSpPr>
          <p:grpSp>
            <p:nvGrpSpPr>
              <p:cNvPr id="27670" name="Group 20"/>
              <p:cNvGrpSpPr>
                <a:grpSpLocks/>
              </p:cNvGrpSpPr>
              <p:nvPr/>
            </p:nvGrpSpPr>
            <p:grpSpPr bwMode="auto">
              <a:xfrm>
                <a:off x="3432" y="1525"/>
                <a:ext cx="1912" cy="1745"/>
                <a:chOff x="3411" y="1552"/>
                <a:chExt cx="1912" cy="1745"/>
              </a:xfrm>
            </p:grpSpPr>
            <p:sp>
              <p:nvSpPr>
                <p:cNvPr id="27673" name="Line 21"/>
                <p:cNvSpPr>
                  <a:spLocks noChangeShapeType="1"/>
                </p:cNvSpPr>
                <p:nvPr/>
              </p:nvSpPr>
              <p:spPr bwMode="auto">
                <a:xfrm>
                  <a:off x="4015" y="1918"/>
                  <a:ext cx="581" cy="116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7674" name="Group 22"/>
                <p:cNvGrpSpPr>
                  <a:grpSpLocks/>
                </p:cNvGrpSpPr>
                <p:nvPr/>
              </p:nvGrpSpPr>
              <p:grpSpPr bwMode="auto">
                <a:xfrm>
                  <a:off x="3411" y="1552"/>
                  <a:ext cx="1912" cy="1745"/>
                  <a:chOff x="3411" y="1552"/>
                  <a:chExt cx="1912" cy="1745"/>
                </a:xfrm>
              </p:grpSpPr>
              <p:grpSp>
                <p:nvGrpSpPr>
                  <p:cNvPr id="27675" name="Group 23"/>
                  <p:cNvGrpSpPr>
                    <a:grpSpLocks/>
                  </p:cNvGrpSpPr>
                  <p:nvPr/>
                </p:nvGrpSpPr>
                <p:grpSpPr bwMode="auto">
                  <a:xfrm>
                    <a:off x="3411" y="1552"/>
                    <a:ext cx="1912" cy="1745"/>
                    <a:chOff x="3387" y="950"/>
                    <a:chExt cx="1912" cy="1745"/>
                  </a:xfrm>
                </p:grpSpPr>
                <p:sp>
                  <p:nvSpPr>
                    <p:cNvPr id="27699" name="Line 44"/>
                    <p:cNvSpPr>
                      <a:spLocks noChangeAspect="1" noChangeShapeType="1"/>
                    </p:cNvSpPr>
                    <p:nvPr/>
                  </p:nvSpPr>
                  <p:spPr bwMode="auto">
                    <a:xfrm rot="75700" flipV="1">
                      <a:off x="4604" y="1348"/>
                      <a:ext cx="241" cy="10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3" name="Text Box 24"/>
                    <p:cNvSpPr txBox="1">
                      <a:spLocks noChangeAspect="1" noChangeArrowheads="1"/>
                    </p:cNvSpPr>
                    <p:nvPr/>
                  </p:nvSpPr>
                  <p:spPr bwMode="auto">
                    <a:xfrm>
                      <a:off x="3751" y="2026"/>
                      <a:ext cx="291"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O</a:t>
                      </a:r>
                      <a:endParaRPr lang="en-US" sz="3200"/>
                    </a:p>
                  </p:txBody>
                </p:sp>
                <p:grpSp>
                  <p:nvGrpSpPr>
                    <p:cNvPr id="27684" name="Group 25"/>
                    <p:cNvGrpSpPr>
                      <a:grpSpLocks noChangeAspect="1"/>
                    </p:cNvGrpSpPr>
                    <p:nvPr/>
                  </p:nvGrpSpPr>
                  <p:grpSpPr bwMode="auto">
                    <a:xfrm>
                      <a:off x="3699" y="1332"/>
                      <a:ext cx="1168" cy="1136"/>
                      <a:chOff x="3597" y="1797"/>
                      <a:chExt cx="2160" cy="2163"/>
                    </a:xfrm>
                  </p:grpSpPr>
                  <p:sp>
                    <p:nvSpPr>
                      <p:cNvPr id="27703" name="AutoShape 26"/>
                      <p:cNvSpPr>
                        <a:spLocks noChangeAspect="1" noChangeArrowheads="1"/>
                      </p:cNvSpPr>
                      <p:nvPr/>
                    </p:nvSpPr>
                    <p:spPr bwMode="auto">
                      <a:xfrm>
                        <a:off x="3597" y="1797"/>
                        <a:ext cx="2160" cy="2160"/>
                      </a:xfrm>
                      <a:prstGeom prst="cube">
                        <a:avLst>
                          <a:gd name="adj" fmla="val 25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704" name="Line 27"/>
                      <p:cNvSpPr>
                        <a:spLocks noChangeAspect="1" noChangeShapeType="1"/>
                      </p:cNvSpPr>
                      <p:nvPr/>
                    </p:nvSpPr>
                    <p:spPr bwMode="auto">
                      <a:xfrm>
                        <a:off x="4140" y="1797"/>
                        <a:ext cx="0" cy="162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7705" name="Line 28"/>
                      <p:cNvSpPr>
                        <a:spLocks noChangeAspect="1" noChangeShapeType="1"/>
                      </p:cNvSpPr>
                      <p:nvPr/>
                    </p:nvSpPr>
                    <p:spPr bwMode="auto">
                      <a:xfrm>
                        <a:off x="4140" y="3420"/>
                        <a:ext cx="161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7706" name="Line 29"/>
                      <p:cNvSpPr>
                        <a:spLocks noChangeAspect="1" noChangeShapeType="1"/>
                      </p:cNvSpPr>
                      <p:nvPr/>
                    </p:nvSpPr>
                    <p:spPr bwMode="auto">
                      <a:xfrm flipH="1">
                        <a:off x="3600" y="3420"/>
                        <a:ext cx="540" cy="5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7685" name="Text Box 30"/>
                    <p:cNvSpPr txBox="1">
                      <a:spLocks noChangeAspect="1" noChangeArrowheads="1"/>
                    </p:cNvSpPr>
                    <p:nvPr/>
                  </p:nvSpPr>
                  <p:spPr bwMode="auto">
                    <a:xfrm>
                      <a:off x="4451" y="2442"/>
                      <a:ext cx="29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A</a:t>
                      </a:r>
                      <a:endParaRPr lang="en-US" sz="3200"/>
                    </a:p>
                  </p:txBody>
                </p:sp>
                <p:sp>
                  <p:nvSpPr>
                    <p:cNvPr id="27686" name="Text Box 31"/>
                    <p:cNvSpPr txBox="1">
                      <a:spLocks noChangeAspect="1" noChangeArrowheads="1"/>
                    </p:cNvSpPr>
                    <p:nvPr/>
                  </p:nvSpPr>
                  <p:spPr bwMode="auto">
                    <a:xfrm>
                      <a:off x="3482" y="2344"/>
                      <a:ext cx="29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87" name="Text Box 32"/>
                    <p:cNvSpPr txBox="1">
                      <a:spLocks noChangeAspect="1" noChangeArrowheads="1"/>
                    </p:cNvSpPr>
                    <p:nvPr/>
                  </p:nvSpPr>
                  <p:spPr bwMode="auto">
                    <a:xfrm>
                      <a:off x="3766" y="1159"/>
                      <a:ext cx="29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88" name="Text Box 33"/>
                    <p:cNvSpPr txBox="1">
                      <a:spLocks noChangeAspect="1" noChangeArrowheads="1"/>
                    </p:cNvSpPr>
                    <p:nvPr/>
                  </p:nvSpPr>
                  <p:spPr bwMode="auto">
                    <a:xfrm>
                      <a:off x="4815" y="1159"/>
                      <a:ext cx="29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89" name="Text Box 34"/>
                    <p:cNvSpPr txBox="1">
                      <a:spLocks noChangeAspect="1" noChangeArrowheads="1"/>
                    </p:cNvSpPr>
                    <p:nvPr/>
                  </p:nvSpPr>
                  <p:spPr bwMode="auto">
                    <a:xfrm>
                      <a:off x="4537" y="1517"/>
                      <a:ext cx="29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90" name="Text Box 35"/>
                    <p:cNvSpPr txBox="1">
                      <a:spLocks noChangeAspect="1" noChangeArrowheads="1"/>
                    </p:cNvSpPr>
                    <p:nvPr/>
                  </p:nvSpPr>
                  <p:spPr bwMode="auto">
                    <a:xfrm>
                      <a:off x="3497" y="1516"/>
                      <a:ext cx="29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91" name="Line 36"/>
                    <p:cNvSpPr>
                      <a:spLocks noChangeAspect="1" noChangeShapeType="1"/>
                    </p:cNvSpPr>
                    <p:nvPr/>
                  </p:nvSpPr>
                  <p:spPr bwMode="auto">
                    <a:xfrm flipH="1">
                      <a:off x="3550" y="2449"/>
                      <a:ext cx="159" cy="1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2" name="Line 37"/>
                    <p:cNvSpPr>
                      <a:spLocks noChangeAspect="1" noChangeShapeType="1"/>
                    </p:cNvSpPr>
                    <p:nvPr/>
                  </p:nvSpPr>
                  <p:spPr bwMode="auto">
                    <a:xfrm>
                      <a:off x="3991" y="1050"/>
                      <a:ext cx="0" cy="2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3" name="Text Box 38"/>
                    <p:cNvSpPr txBox="1">
                      <a:spLocks noChangeAspect="1" noChangeArrowheads="1"/>
                    </p:cNvSpPr>
                    <p:nvPr/>
                  </p:nvSpPr>
                  <p:spPr bwMode="auto">
                    <a:xfrm>
                      <a:off x="5007" y="1930"/>
                      <a:ext cx="29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y</a:t>
                      </a:r>
                      <a:endParaRPr lang="en-US" sz="3200"/>
                    </a:p>
                  </p:txBody>
                </p:sp>
                <p:sp>
                  <p:nvSpPr>
                    <p:cNvPr id="27694" name="Text Box 39"/>
                    <p:cNvSpPr txBox="1">
                      <a:spLocks noChangeAspect="1" noChangeArrowheads="1"/>
                    </p:cNvSpPr>
                    <p:nvPr/>
                  </p:nvSpPr>
                  <p:spPr bwMode="auto">
                    <a:xfrm>
                      <a:off x="3942" y="950"/>
                      <a:ext cx="29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z</a:t>
                      </a:r>
                      <a:endParaRPr lang="en-US" sz="3200"/>
                    </a:p>
                  </p:txBody>
                </p:sp>
                <p:sp>
                  <p:nvSpPr>
                    <p:cNvPr id="27695" name="Text Box 40"/>
                    <p:cNvSpPr txBox="1">
                      <a:spLocks noChangeAspect="1" noChangeArrowheads="1"/>
                    </p:cNvSpPr>
                    <p:nvPr/>
                  </p:nvSpPr>
                  <p:spPr bwMode="auto">
                    <a:xfrm>
                      <a:off x="3387" y="2412"/>
                      <a:ext cx="29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t>x</a:t>
                      </a:r>
                      <a:endParaRPr lang="en-US" sz="3200"/>
                    </a:p>
                  </p:txBody>
                </p:sp>
                <p:sp>
                  <p:nvSpPr>
                    <p:cNvPr id="27696" name="Text Box 41"/>
                    <p:cNvSpPr txBox="1">
                      <a:spLocks noChangeAspect="1" noChangeArrowheads="1"/>
                    </p:cNvSpPr>
                    <p:nvPr/>
                  </p:nvSpPr>
                  <p:spPr bwMode="auto">
                    <a:xfrm>
                      <a:off x="3779" y="1767"/>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27697" name="Text Box 42"/>
                    <p:cNvSpPr txBox="1">
                      <a:spLocks noChangeAspect="1" noChangeArrowheads="1"/>
                    </p:cNvSpPr>
                    <p:nvPr/>
                  </p:nvSpPr>
                  <p:spPr bwMode="auto">
                    <a:xfrm>
                      <a:off x="4012" y="2442"/>
                      <a:ext cx="219"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t>a</a:t>
                      </a:r>
                      <a:endParaRPr lang="en-US" sz="3200"/>
                    </a:p>
                  </p:txBody>
                </p:sp>
                <p:sp>
                  <p:nvSpPr>
                    <p:cNvPr id="27698" name="Line 43"/>
                    <p:cNvSpPr>
                      <a:spLocks noChangeAspect="1" noChangeShapeType="1"/>
                    </p:cNvSpPr>
                    <p:nvPr/>
                  </p:nvSpPr>
                  <p:spPr bwMode="auto">
                    <a:xfrm flipH="1">
                      <a:off x="4589" y="1892"/>
                      <a:ext cx="143" cy="558"/>
                    </a:xfrm>
                    <a:prstGeom prst="line">
                      <a:avLst/>
                    </a:prstGeom>
                    <a:noFill/>
                    <a:ln w="381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700" name="Text Box 45"/>
                    <p:cNvSpPr txBox="1">
                      <a:spLocks noChangeAspect="1" noChangeArrowheads="1"/>
                    </p:cNvSpPr>
                    <p:nvPr/>
                  </p:nvSpPr>
                  <p:spPr bwMode="auto">
                    <a:xfrm>
                      <a:off x="4512" y="1662"/>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graphicFrame>
                  <p:nvGraphicFramePr>
                    <p:cNvPr id="27701" name="Object 46"/>
                    <p:cNvGraphicFramePr>
                      <a:graphicFrameLocks noChangeAspect="1"/>
                    </p:cNvGraphicFramePr>
                    <p:nvPr/>
                  </p:nvGraphicFramePr>
                  <p:xfrm>
                    <a:off x="4571" y="1655"/>
                    <a:ext cx="209" cy="258"/>
                  </p:xfrm>
                  <a:graphic>
                    <a:graphicData uri="http://schemas.openxmlformats.org/presentationml/2006/ole">
                      <mc:AlternateContent xmlns:mc="http://schemas.openxmlformats.org/markup-compatibility/2006">
                        <mc:Choice xmlns:v="urn:schemas-microsoft-com:vml" Requires="v">
                          <p:oleObj spid="_x0000_s190549" name="Equation" r:id="rId8" imgW="164957" imgH="203024" progId="Equation.DSMT4">
                            <p:embed/>
                          </p:oleObj>
                        </mc:Choice>
                        <mc:Fallback>
                          <p:oleObj name="Equation" r:id="rId8" imgW="164957" imgH="203024"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1" y="1655"/>
                                  <a:ext cx="209" cy="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702" name="Line 47"/>
                    <p:cNvSpPr>
                      <a:spLocks noChangeAspect="1" noChangeShapeType="1"/>
                    </p:cNvSpPr>
                    <p:nvPr/>
                  </p:nvSpPr>
                  <p:spPr bwMode="auto">
                    <a:xfrm>
                      <a:off x="4876" y="2184"/>
                      <a:ext cx="29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7676" name="Group 48"/>
                  <p:cNvGrpSpPr>
                    <a:grpSpLocks/>
                  </p:cNvGrpSpPr>
                  <p:nvPr/>
                </p:nvGrpSpPr>
                <p:grpSpPr bwMode="auto">
                  <a:xfrm>
                    <a:off x="4004" y="2305"/>
                    <a:ext cx="604" cy="774"/>
                    <a:chOff x="3933" y="2305"/>
                    <a:chExt cx="604" cy="774"/>
                  </a:xfrm>
                </p:grpSpPr>
                <p:sp>
                  <p:nvSpPr>
                    <p:cNvPr id="27677" name="Line 49"/>
                    <p:cNvSpPr>
                      <a:spLocks noChangeShapeType="1"/>
                    </p:cNvSpPr>
                    <p:nvPr/>
                  </p:nvSpPr>
                  <p:spPr bwMode="auto">
                    <a:xfrm>
                      <a:off x="3933" y="2777"/>
                      <a:ext cx="604" cy="30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7678" name="Group 50"/>
                    <p:cNvGrpSpPr>
                      <a:grpSpLocks/>
                    </p:cNvGrpSpPr>
                    <p:nvPr/>
                  </p:nvGrpSpPr>
                  <p:grpSpPr bwMode="auto">
                    <a:xfrm>
                      <a:off x="3944" y="2305"/>
                      <a:ext cx="580" cy="750"/>
                      <a:chOff x="3933" y="2305"/>
                      <a:chExt cx="580" cy="750"/>
                    </a:xfrm>
                  </p:grpSpPr>
                  <p:sp>
                    <p:nvSpPr>
                      <p:cNvPr id="27679" name="Line 51"/>
                      <p:cNvSpPr>
                        <a:spLocks noChangeShapeType="1"/>
                      </p:cNvSpPr>
                      <p:nvPr/>
                    </p:nvSpPr>
                    <p:spPr bwMode="auto">
                      <a:xfrm>
                        <a:off x="4150" y="2329"/>
                        <a:ext cx="363" cy="726"/>
                      </a:xfrm>
                      <a:prstGeom prst="line">
                        <a:avLst/>
                      </a:prstGeom>
                      <a:noFill/>
                      <a:ln w="38100">
                        <a:solidFill>
                          <a:srgbClr val="0000FF"/>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7680" name="Object 52"/>
                      <p:cNvGraphicFramePr>
                        <a:graphicFrameLocks noChangeAspect="1"/>
                      </p:cNvGraphicFramePr>
                      <p:nvPr/>
                    </p:nvGraphicFramePr>
                    <p:xfrm>
                      <a:off x="3933" y="2305"/>
                      <a:ext cx="232" cy="328"/>
                    </p:xfrm>
                    <a:graphic>
                      <a:graphicData uri="http://schemas.openxmlformats.org/presentationml/2006/ole">
                        <mc:AlternateContent xmlns:mc="http://schemas.openxmlformats.org/markup-compatibility/2006">
                          <mc:Choice xmlns:v="urn:schemas-microsoft-com:vml" Requires="v">
                            <p:oleObj spid="_x0000_s190550" name="Equation" r:id="rId10" imgW="177569" imgH="253670" progId="Equation.DSMT4">
                              <p:embed/>
                            </p:oleObj>
                          </mc:Choice>
                          <mc:Fallback>
                            <p:oleObj name="Equation" r:id="rId10" imgW="177569" imgH="25367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33" y="2305"/>
                                    <a:ext cx="23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681" name="Arc 53"/>
                      <p:cNvSpPr>
                        <a:spLocks noChangeAspect="1"/>
                      </p:cNvSpPr>
                      <p:nvPr/>
                    </p:nvSpPr>
                    <p:spPr bwMode="auto">
                      <a:xfrm rot="87288" flipH="1">
                        <a:off x="4366" y="2896"/>
                        <a:ext cx="52" cy="8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7682" name="Object 54"/>
                      <p:cNvGraphicFramePr>
                        <a:graphicFrameLocks noChangeAspect="1"/>
                      </p:cNvGraphicFramePr>
                      <p:nvPr/>
                    </p:nvGraphicFramePr>
                    <p:xfrm>
                      <a:off x="4210" y="2789"/>
                      <a:ext cx="199" cy="181"/>
                    </p:xfrm>
                    <a:graphic>
                      <a:graphicData uri="http://schemas.openxmlformats.org/presentationml/2006/ole">
                        <mc:AlternateContent xmlns:mc="http://schemas.openxmlformats.org/markup-compatibility/2006">
                          <mc:Choice xmlns:v="urn:schemas-microsoft-com:vml" Requires="v">
                            <p:oleObj spid="_x0000_s190551" name="Equation" r:id="rId12" imgW="152334" imgH="139639" progId="Equation.DSMT4">
                              <p:embed/>
                            </p:oleObj>
                          </mc:Choice>
                          <mc:Fallback>
                            <p:oleObj name="Equation" r:id="rId12" imgW="152334" imgH="139639"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10" y="2789"/>
                                    <a:ext cx="19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grpSp>
          <p:sp>
            <p:nvSpPr>
              <p:cNvPr id="27671" name="Text Box 63"/>
              <p:cNvSpPr txBox="1">
                <a:spLocks noChangeArrowheads="1"/>
              </p:cNvSpPr>
              <p:nvPr/>
            </p:nvSpPr>
            <p:spPr bwMode="auto">
              <a:xfrm>
                <a:off x="3660" y="3005"/>
                <a:ext cx="24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B</a:t>
                </a:r>
                <a:endParaRPr lang="vi-VN" sz="2000"/>
              </a:p>
            </p:txBody>
          </p:sp>
          <p:sp>
            <p:nvSpPr>
              <p:cNvPr id="27672" name="Text Box 64"/>
              <p:cNvSpPr txBox="1">
                <a:spLocks noChangeArrowheads="1"/>
              </p:cNvSpPr>
              <p:nvPr/>
            </p:nvSpPr>
            <p:spPr bwMode="auto">
              <a:xfrm>
                <a:off x="4878" y="2544"/>
                <a:ext cx="29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C</a:t>
                </a:r>
                <a:endParaRPr lang="vi-VN" sz="2000"/>
              </a:p>
            </p:txBody>
          </p:sp>
        </p:grpSp>
        <p:sp>
          <p:nvSpPr>
            <p:cNvPr id="27666" name="Text Box 66"/>
            <p:cNvSpPr txBox="1">
              <a:spLocks noChangeArrowheads="1"/>
            </p:cNvSpPr>
            <p:nvPr/>
          </p:nvSpPr>
          <p:spPr bwMode="auto">
            <a:xfrm>
              <a:off x="3538" y="2017"/>
              <a:ext cx="3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B'</a:t>
              </a:r>
            </a:p>
          </p:txBody>
        </p:sp>
        <p:sp>
          <p:nvSpPr>
            <p:cNvPr id="27667" name="Text Box 67"/>
            <p:cNvSpPr txBox="1">
              <a:spLocks noChangeArrowheads="1"/>
            </p:cNvSpPr>
            <p:nvPr/>
          </p:nvSpPr>
          <p:spPr bwMode="auto">
            <a:xfrm>
              <a:off x="4437" y="1979"/>
              <a:ext cx="3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A'</a:t>
              </a:r>
            </a:p>
          </p:txBody>
        </p:sp>
        <p:sp>
          <p:nvSpPr>
            <p:cNvPr id="27668" name="Text Box 68"/>
            <p:cNvSpPr txBox="1">
              <a:spLocks noChangeArrowheads="1"/>
            </p:cNvSpPr>
            <p:nvPr/>
          </p:nvSpPr>
          <p:spPr bwMode="auto">
            <a:xfrm>
              <a:off x="4850" y="1706"/>
              <a:ext cx="3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C'</a:t>
              </a:r>
            </a:p>
          </p:txBody>
        </p:sp>
        <p:sp>
          <p:nvSpPr>
            <p:cNvPr id="27669" name="Text Box 69"/>
            <p:cNvSpPr txBox="1">
              <a:spLocks noChangeArrowheads="1"/>
            </p:cNvSpPr>
            <p:nvPr/>
          </p:nvSpPr>
          <p:spPr bwMode="auto">
            <a:xfrm>
              <a:off x="3801" y="1740"/>
              <a:ext cx="3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O'</a:t>
              </a:r>
            </a:p>
          </p:txBody>
        </p:sp>
      </p:grpSp>
      <p:sp>
        <p:nvSpPr>
          <p:cNvPr id="27664" name="Text Box 71"/>
          <p:cNvSpPr txBox="1">
            <a:spLocks noChangeArrowheads="1"/>
          </p:cNvSpPr>
          <p:nvPr/>
        </p:nvSpPr>
        <p:spPr bwMode="auto">
          <a:xfrm>
            <a:off x="541338" y="296863"/>
            <a:ext cx="7756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a:solidFill>
                  <a:srgbClr val="005C00"/>
                </a:solidFill>
              </a:rPr>
              <a:t>1.2.2. Mômen của lực đối với một trục</a:t>
            </a:r>
          </a:p>
        </p:txBody>
      </p:sp>
      <mc:AlternateContent xmlns:mc="http://schemas.openxmlformats.org/markup-compatibility/2006" xmlns:a14="http://schemas.microsoft.com/office/drawing/2010/main">
        <mc:Choice Requires="a14">
          <p:sp>
            <p:nvSpPr>
              <p:cNvPr id="71" name="Rectangle 70"/>
              <p:cNvSpPr/>
              <p:nvPr/>
            </p:nvSpPr>
            <p:spPr>
              <a:xfrm>
                <a:off x="140695" y="2888940"/>
                <a:ext cx="2397066" cy="86812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chemeClr val="tx1"/>
                              </a:solidFill>
                              <a:latin typeface="Cambria Math"/>
                              <a:cs typeface="Arial" charset="0"/>
                            </a:rPr>
                          </m:ctrlPr>
                        </m:sSubPr>
                        <m:e>
                          <m:acc>
                            <m:accPr>
                              <m:chr m:val="̅"/>
                              <m:ctrlPr>
                                <a:rPr lang="en-US" sz="2400" b="1" i="1" smtClean="0">
                                  <a:solidFill>
                                    <a:schemeClr val="tx1"/>
                                  </a:solidFill>
                                  <a:latin typeface="Cambria Math"/>
                                  <a:cs typeface="Arial" charset="0"/>
                                </a:rPr>
                              </m:ctrlPr>
                            </m:accPr>
                            <m:e>
                              <m:r>
                                <a:rPr lang="en-US" sz="2400" b="1" i="1" smtClean="0">
                                  <a:solidFill>
                                    <a:schemeClr val="tx1"/>
                                  </a:solidFill>
                                  <a:latin typeface="Cambria Math"/>
                                  <a:cs typeface="Arial" charset="0"/>
                                </a:rPr>
                                <m:t>𝒎</m:t>
                              </m:r>
                            </m:e>
                          </m:acc>
                        </m:e>
                        <m:sub>
                          <m:r>
                            <a:rPr lang="en-US" sz="2400" b="1" i="1" smtClean="0">
                              <a:solidFill>
                                <a:schemeClr val="tx1"/>
                              </a:solidFill>
                              <a:latin typeface="Cambria Math"/>
                              <a:ea typeface="Cambria Math"/>
                              <a:cs typeface="Arial" charset="0"/>
                            </a:rPr>
                            <m:t>𝒙</m:t>
                          </m:r>
                        </m:sub>
                      </m:sSub>
                      <m:d>
                        <m:dPr>
                          <m:ctrlPr>
                            <a:rPr lang="en-US" sz="2400" b="1" i="1" smtClean="0">
                              <a:solidFill>
                                <a:schemeClr val="tx1"/>
                              </a:solidFill>
                              <a:latin typeface="Cambria Math"/>
                              <a:cs typeface="Arial" charset="0"/>
                            </a:rPr>
                          </m:ctrlPr>
                        </m:dPr>
                        <m:e>
                          <m:acc>
                            <m:accPr>
                              <m:chr m:val="⃗"/>
                              <m:ctrlPr>
                                <a:rPr lang="en-US" sz="2400" b="1" i="1" smtClean="0">
                                  <a:solidFill>
                                    <a:srgbClr val="FF0000"/>
                                  </a:solidFill>
                                  <a:latin typeface="Cambria Math"/>
                                  <a:cs typeface="Arial" charset="0"/>
                                </a:rPr>
                              </m:ctrlPr>
                            </m:accPr>
                            <m:e>
                              <m:r>
                                <a:rPr lang="en-US" sz="2400" b="1" i="1" smtClean="0">
                                  <a:solidFill>
                                    <a:srgbClr val="FF0000"/>
                                  </a:solidFill>
                                  <a:latin typeface="Cambria Math"/>
                                  <a:cs typeface="Arial" charset="0"/>
                                </a:rPr>
                                <m:t>𝑭</m:t>
                              </m:r>
                            </m:e>
                          </m:acc>
                        </m:e>
                      </m:d>
                      <m:r>
                        <a:rPr lang="en-US" sz="2400" b="1" i="1" smtClean="0">
                          <a:solidFill>
                            <a:schemeClr val="tx1"/>
                          </a:solidFill>
                          <a:latin typeface="Cambria Math"/>
                          <a:cs typeface="Arial" charset="0"/>
                        </a:rPr>
                        <m:t>=</m:t>
                      </m:r>
                      <m:r>
                        <a:rPr lang="en-US" sz="2400" b="1" i="1" smtClean="0">
                          <a:solidFill>
                            <a:schemeClr val="tx1"/>
                          </a:solidFill>
                          <a:latin typeface="Cambria Math"/>
                          <a:ea typeface="Cambria Math"/>
                          <a:cs typeface="Arial" charset="0"/>
                        </a:rPr>
                        <m:t>𝒂𝑭</m:t>
                      </m:r>
                      <m:f>
                        <m:fPr>
                          <m:ctrlPr>
                            <a:rPr lang="en-US" sz="2400" b="1" i="1" smtClean="0">
                              <a:solidFill>
                                <a:schemeClr val="tx1"/>
                              </a:solidFill>
                              <a:latin typeface="Cambria Math"/>
                              <a:ea typeface="Cambria Math"/>
                              <a:cs typeface="Arial" charset="0"/>
                            </a:rPr>
                          </m:ctrlPr>
                        </m:fPr>
                        <m:num>
                          <m:rad>
                            <m:radPr>
                              <m:degHide m:val="on"/>
                              <m:ctrlPr>
                                <a:rPr lang="en-US" sz="2400" b="1" i="1" smtClean="0">
                                  <a:solidFill>
                                    <a:schemeClr val="tx1"/>
                                  </a:solidFill>
                                  <a:latin typeface="Cambria Math"/>
                                  <a:ea typeface="Cambria Math"/>
                                  <a:cs typeface="Arial" charset="0"/>
                                </a:rPr>
                              </m:ctrlPr>
                            </m:radPr>
                            <m:deg/>
                            <m:e>
                              <m:r>
                                <a:rPr lang="en-US" sz="2400" b="1" i="1" smtClean="0">
                                  <a:solidFill>
                                    <a:schemeClr val="tx1"/>
                                  </a:solidFill>
                                  <a:latin typeface="Cambria Math"/>
                                  <a:ea typeface="Cambria Math"/>
                                  <a:cs typeface="Arial" charset="0"/>
                                </a:rPr>
                                <m:t>𝟐</m:t>
                              </m:r>
                            </m:e>
                          </m:rad>
                        </m:num>
                        <m:den>
                          <m:r>
                            <a:rPr lang="en-US" sz="2400" b="1" i="1" smtClean="0">
                              <a:solidFill>
                                <a:schemeClr val="tx1"/>
                              </a:solidFill>
                              <a:latin typeface="Cambria Math"/>
                              <a:ea typeface="Cambria Math"/>
                              <a:cs typeface="Arial" charset="0"/>
                            </a:rPr>
                            <m:t>𝟐</m:t>
                          </m:r>
                        </m:den>
                      </m:f>
                    </m:oMath>
                  </m:oMathPara>
                </a14:m>
                <a:endParaRPr lang="en-US" sz="2400"/>
              </a:p>
            </p:txBody>
          </p:sp>
        </mc:Choice>
        <mc:Fallback xmlns="">
          <p:sp>
            <p:nvSpPr>
              <p:cNvPr id="71" name="Rectangle 70"/>
              <p:cNvSpPr>
                <a:spLocks noRot="1" noChangeAspect="1" noMove="1" noResize="1" noEditPoints="1" noAdjustHandles="1" noChangeArrowheads="1" noChangeShapeType="1" noTextEdit="1"/>
              </p:cNvSpPr>
              <p:nvPr/>
            </p:nvSpPr>
            <p:spPr>
              <a:xfrm>
                <a:off x="140695" y="2888940"/>
                <a:ext cx="2397066" cy="868123"/>
              </a:xfrm>
              <a:prstGeom prst="rect">
                <a:avLst/>
              </a:prstGeom>
              <a:blipFill rotWithShape="1">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Rectangle 71"/>
              <p:cNvSpPr/>
              <p:nvPr/>
            </p:nvSpPr>
            <p:spPr>
              <a:xfrm>
                <a:off x="140695" y="3759163"/>
                <a:ext cx="2631105" cy="86812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chemeClr val="tx1"/>
                              </a:solidFill>
                              <a:latin typeface="Cambria Math"/>
                              <a:cs typeface="Arial" charset="0"/>
                            </a:rPr>
                          </m:ctrlPr>
                        </m:sSubPr>
                        <m:e>
                          <m:acc>
                            <m:accPr>
                              <m:chr m:val="̅"/>
                              <m:ctrlPr>
                                <a:rPr lang="en-US" sz="2400" b="1" i="1" smtClean="0">
                                  <a:solidFill>
                                    <a:schemeClr val="tx1"/>
                                  </a:solidFill>
                                  <a:latin typeface="Cambria Math"/>
                                  <a:cs typeface="Arial" charset="0"/>
                                </a:rPr>
                              </m:ctrlPr>
                            </m:accPr>
                            <m:e>
                              <m:r>
                                <a:rPr lang="en-US" sz="2400" b="1" i="1" smtClean="0">
                                  <a:solidFill>
                                    <a:schemeClr val="tx1"/>
                                  </a:solidFill>
                                  <a:latin typeface="Cambria Math"/>
                                  <a:cs typeface="Arial" charset="0"/>
                                </a:rPr>
                                <m:t>𝒎</m:t>
                              </m:r>
                            </m:e>
                          </m:acc>
                        </m:e>
                        <m:sub>
                          <m:r>
                            <a:rPr lang="en-US" sz="2400" b="1" i="1" smtClean="0">
                              <a:solidFill>
                                <a:schemeClr val="tx1"/>
                              </a:solidFill>
                              <a:latin typeface="Cambria Math"/>
                              <a:ea typeface="Cambria Math"/>
                              <a:cs typeface="Arial" charset="0"/>
                            </a:rPr>
                            <m:t>𝒚</m:t>
                          </m:r>
                        </m:sub>
                      </m:sSub>
                      <m:d>
                        <m:dPr>
                          <m:ctrlPr>
                            <a:rPr lang="en-US" sz="2400" b="1" i="1" smtClean="0">
                              <a:solidFill>
                                <a:schemeClr val="tx1"/>
                              </a:solidFill>
                              <a:latin typeface="Cambria Math"/>
                              <a:cs typeface="Arial" charset="0"/>
                            </a:rPr>
                          </m:ctrlPr>
                        </m:dPr>
                        <m:e>
                          <m:acc>
                            <m:accPr>
                              <m:chr m:val="⃗"/>
                              <m:ctrlPr>
                                <a:rPr lang="en-US" sz="2400" b="1" i="1" smtClean="0">
                                  <a:solidFill>
                                    <a:srgbClr val="FF0000"/>
                                  </a:solidFill>
                                  <a:latin typeface="Cambria Math"/>
                                  <a:cs typeface="Arial" charset="0"/>
                                </a:rPr>
                              </m:ctrlPr>
                            </m:accPr>
                            <m:e>
                              <m:r>
                                <a:rPr lang="en-US" sz="2400" b="1" i="1" smtClean="0">
                                  <a:solidFill>
                                    <a:srgbClr val="FF0000"/>
                                  </a:solidFill>
                                  <a:latin typeface="Cambria Math"/>
                                  <a:cs typeface="Arial" charset="0"/>
                                </a:rPr>
                                <m:t>𝑭</m:t>
                              </m:r>
                            </m:e>
                          </m:acc>
                        </m:e>
                      </m:d>
                      <m:r>
                        <a:rPr lang="en-US" sz="2400" b="1" i="1" smtClean="0">
                          <a:solidFill>
                            <a:schemeClr val="tx1"/>
                          </a:solidFill>
                          <a:latin typeface="Cambria Math"/>
                          <a:cs typeface="Arial" charset="0"/>
                        </a:rPr>
                        <m:t>=</m:t>
                      </m:r>
                      <m:r>
                        <a:rPr lang="en-US" sz="2400" b="1" i="1" smtClean="0">
                          <a:solidFill>
                            <a:schemeClr val="tx1"/>
                          </a:solidFill>
                          <a:latin typeface="Cambria Math"/>
                          <a:ea typeface="Cambria Math"/>
                          <a:cs typeface="Arial" charset="0"/>
                        </a:rPr>
                        <m:t>−</m:t>
                      </m:r>
                      <m:r>
                        <a:rPr lang="en-US" sz="2400" b="1" i="1" smtClean="0">
                          <a:solidFill>
                            <a:schemeClr val="tx1"/>
                          </a:solidFill>
                          <a:latin typeface="Cambria Math"/>
                          <a:ea typeface="Cambria Math"/>
                          <a:cs typeface="Arial" charset="0"/>
                        </a:rPr>
                        <m:t>𝒂𝑭</m:t>
                      </m:r>
                      <m:f>
                        <m:fPr>
                          <m:ctrlPr>
                            <a:rPr lang="en-US" sz="2400" b="1" i="1" smtClean="0">
                              <a:solidFill>
                                <a:schemeClr val="tx1"/>
                              </a:solidFill>
                              <a:latin typeface="Cambria Math"/>
                              <a:ea typeface="Cambria Math"/>
                              <a:cs typeface="Arial" charset="0"/>
                            </a:rPr>
                          </m:ctrlPr>
                        </m:fPr>
                        <m:num>
                          <m:rad>
                            <m:radPr>
                              <m:degHide m:val="on"/>
                              <m:ctrlPr>
                                <a:rPr lang="en-US" sz="2400" b="1" i="1" smtClean="0">
                                  <a:solidFill>
                                    <a:schemeClr val="tx1"/>
                                  </a:solidFill>
                                  <a:latin typeface="Cambria Math"/>
                                  <a:ea typeface="Cambria Math"/>
                                  <a:cs typeface="Arial" charset="0"/>
                                </a:rPr>
                              </m:ctrlPr>
                            </m:radPr>
                            <m:deg/>
                            <m:e>
                              <m:r>
                                <a:rPr lang="en-US" sz="2400" b="1" i="1" smtClean="0">
                                  <a:solidFill>
                                    <a:schemeClr val="tx1"/>
                                  </a:solidFill>
                                  <a:latin typeface="Cambria Math"/>
                                  <a:ea typeface="Cambria Math"/>
                                  <a:cs typeface="Arial" charset="0"/>
                                </a:rPr>
                                <m:t>𝟐</m:t>
                              </m:r>
                            </m:e>
                          </m:rad>
                        </m:num>
                        <m:den>
                          <m:r>
                            <a:rPr lang="en-US" sz="2400" b="1" i="1" smtClean="0">
                              <a:solidFill>
                                <a:schemeClr val="tx1"/>
                              </a:solidFill>
                              <a:latin typeface="Cambria Math"/>
                              <a:ea typeface="Cambria Math"/>
                              <a:cs typeface="Arial" charset="0"/>
                            </a:rPr>
                            <m:t>𝟐</m:t>
                          </m:r>
                        </m:den>
                      </m:f>
                    </m:oMath>
                  </m:oMathPara>
                </a14:m>
                <a:endParaRPr lang="en-US" sz="2400"/>
              </a:p>
            </p:txBody>
          </p:sp>
        </mc:Choice>
        <mc:Fallback xmlns="">
          <p:sp>
            <p:nvSpPr>
              <p:cNvPr id="72" name="Rectangle 71"/>
              <p:cNvSpPr>
                <a:spLocks noRot="1" noChangeAspect="1" noMove="1" noResize="1" noEditPoints="1" noAdjustHandles="1" noChangeArrowheads="1" noChangeShapeType="1" noTextEdit="1"/>
              </p:cNvSpPr>
              <p:nvPr/>
            </p:nvSpPr>
            <p:spPr>
              <a:xfrm>
                <a:off x="140695" y="3759163"/>
                <a:ext cx="2631105" cy="868123"/>
              </a:xfrm>
              <a:prstGeom prst="rect">
                <a:avLst/>
              </a:prstGeom>
              <a:blipFill rotWithShape="1">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Rectangle 72"/>
              <p:cNvSpPr/>
              <p:nvPr/>
            </p:nvSpPr>
            <p:spPr>
              <a:xfrm>
                <a:off x="140695" y="4627286"/>
                <a:ext cx="2382639" cy="86812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chemeClr val="tx1"/>
                              </a:solidFill>
                              <a:latin typeface="Cambria Math"/>
                              <a:cs typeface="Arial" charset="0"/>
                            </a:rPr>
                          </m:ctrlPr>
                        </m:sSubPr>
                        <m:e>
                          <m:acc>
                            <m:accPr>
                              <m:chr m:val="̅"/>
                              <m:ctrlPr>
                                <a:rPr lang="en-US" sz="2400" b="1" i="1" smtClean="0">
                                  <a:solidFill>
                                    <a:schemeClr val="tx1"/>
                                  </a:solidFill>
                                  <a:latin typeface="Cambria Math"/>
                                  <a:cs typeface="Arial" charset="0"/>
                                </a:rPr>
                              </m:ctrlPr>
                            </m:accPr>
                            <m:e>
                              <m:r>
                                <a:rPr lang="en-US" sz="2400" b="1" i="1" smtClean="0">
                                  <a:solidFill>
                                    <a:schemeClr val="tx1"/>
                                  </a:solidFill>
                                  <a:latin typeface="Cambria Math"/>
                                  <a:cs typeface="Arial" charset="0"/>
                                </a:rPr>
                                <m:t>𝒎</m:t>
                              </m:r>
                            </m:e>
                          </m:acc>
                        </m:e>
                        <m:sub>
                          <m:r>
                            <a:rPr lang="en-US" sz="2400" b="1" i="1" smtClean="0">
                              <a:solidFill>
                                <a:schemeClr val="tx1"/>
                              </a:solidFill>
                              <a:latin typeface="Cambria Math"/>
                              <a:ea typeface="Cambria Math"/>
                              <a:cs typeface="Arial" charset="0"/>
                            </a:rPr>
                            <m:t>𝒛</m:t>
                          </m:r>
                        </m:sub>
                      </m:sSub>
                      <m:d>
                        <m:dPr>
                          <m:ctrlPr>
                            <a:rPr lang="en-US" sz="2400" b="1" i="1" smtClean="0">
                              <a:solidFill>
                                <a:schemeClr val="tx1"/>
                              </a:solidFill>
                              <a:latin typeface="Cambria Math"/>
                              <a:cs typeface="Arial" charset="0"/>
                            </a:rPr>
                          </m:ctrlPr>
                        </m:dPr>
                        <m:e>
                          <m:acc>
                            <m:accPr>
                              <m:chr m:val="⃗"/>
                              <m:ctrlPr>
                                <a:rPr lang="en-US" sz="2400" b="1" i="1" smtClean="0">
                                  <a:solidFill>
                                    <a:srgbClr val="FF0000"/>
                                  </a:solidFill>
                                  <a:latin typeface="Cambria Math"/>
                                  <a:cs typeface="Arial" charset="0"/>
                                </a:rPr>
                              </m:ctrlPr>
                            </m:accPr>
                            <m:e>
                              <m:r>
                                <a:rPr lang="en-US" sz="2400" b="1" i="1" smtClean="0">
                                  <a:solidFill>
                                    <a:srgbClr val="FF0000"/>
                                  </a:solidFill>
                                  <a:latin typeface="Cambria Math"/>
                                  <a:cs typeface="Arial" charset="0"/>
                                </a:rPr>
                                <m:t>𝑭</m:t>
                              </m:r>
                            </m:e>
                          </m:acc>
                        </m:e>
                      </m:d>
                      <m:r>
                        <a:rPr lang="en-US" sz="2400" b="1" i="1" smtClean="0">
                          <a:solidFill>
                            <a:schemeClr val="tx1"/>
                          </a:solidFill>
                          <a:latin typeface="Cambria Math"/>
                          <a:cs typeface="Arial" charset="0"/>
                        </a:rPr>
                        <m:t>=</m:t>
                      </m:r>
                      <m:r>
                        <a:rPr lang="en-US" sz="2400" b="1" i="1" smtClean="0">
                          <a:solidFill>
                            <a:schemeClr val="tx1"/>
                          </a:solidFill>
                          <a:latin typeface="Cambria Math"/>
                          <a:ea typeface="Cambria Math"/>
                          <a:cs typeface="Arial" charset="0"/>
                        </a:rPr>
                        <m:t>𝒂𝑭</m:t>
                      </m:r>
                      <m:f>
                        <m:fPr>
                          <m:ctrlPr>
                            <a:rPr lang="en-US" sz="2400" b="1" i="1" smtClean="0">
                              <a:solidFill>
                                <a:schemeClr val="tx1"/>
                              </a:solidFill>
                              <a:latin typeface="Cambria Math"/>
                              <a:ea typeface="Cambria Math"/>
                              <a:cs typeface="Arial" charset="0"/>
                            </a:rPr>
                          </m:ctrlPr>
                        </m:fPr>
                        <m:num>
                          <m:rad>
                            <m:radPr>
                              <m:degHide m:val="on"/>
                              <m:ctrlPr>
                                <a:rPr lang="en-US" sz="2400" b="1" i="1" smtClean="0">
                                  <a:solidFill>
                                    <a:schemeClr val="tx1"/>
                                  </a:solidFill>
                                  <a:latin typeface="Cambria Math"/>
                                  <a:ea typeface="Cambria Math"/>
                                  <a:cs typeface="Arial" charset="0"/>
                                </a:rPr>
                              </m:ctrlPr>
                            </m:radPr>
                            <m:deg/>
                            <m:e>
                              <m:r>
                                <a:rPr lang="en-US" sz="2400" b="1" i="1" smtClean="0">
                                  <a:solidFill>
                                    <a:schemeClr val="tx1"/>
                                  </a:solidFill>
                                  <a:latin typeface="Cambria Math"/>
                                  <a:ea typeface="Cambria Math"/>
                                  <a:cs typeface="Arial" charset="0"/>
                                </a:rPr>
                                <m:t>𝟐</m:t>
                              </m:r>
                            </m:e>
                          </m:rad>
                        </m:num>
                        <m:den>
                          <m:r>
                            <a:rPr lang="en-US" sz="2400" b="1" i="1" smtClean="0">
                              <a:solidFill>
                                <a:schemeClr val="tx1"/>
                              </a:solidFill>
                              <a:latin typeface="Cambria Math"/>
                              <a:ea typeface="Cambria Math"/>
                              <a:cs typeface="Arial" charset="0"/>
                            </a:rPr>
                            <m:t>𝟐</m:t>
                          </m:r>
                        </m:den>
                      </m:f>
                    </m:oMath>
                  </m:oMathPara>
                </a14:m>
                <a:endParaRPr lang="en-US" sz="2400"/>
              </a:p>
            </p:txBody>
          </p:sp>
        </mc:Choice>
        <mc:Fallback xmlns="">
          <p:sp>
            <p:nvSpPr>
              <p:cNvPr id="73" name="Rectangle 72"/>
              <p:cNvSpPr>
                <a:spLocks noRot="1" noChangeAspect="1" noMove="1" noResize="1" noEditPoints="1" noAdjustHandles="1" noChangeArrowheads="1" noChangeShapeType="1" noTextEdit="1"/>
              </p:cNvSpPr>
              <p:nvPr/>
            </p:nvSpPr>
            <p:spPr>
              <a:xfrm>
                <a:off x="140695" y="4627286"/>
                <a:ext cx="2382639" cy="868123"/>
              </a:xfrm>
              <a:prstGeom prst="rect">
                <a:avLst/>
              </a:prstGeom>
              <a:blipFill rotWithShape="1">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Rectangle 73"/>
              <p:cNvSpPr/>
              <p:nvPr/>
            </p:nvSpPr>
            <p:spPr>
              <a:xfrm>
                <a:off x="2987824" y="3133582"/>
                <a:ext cx="3028393" cy="53604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𝒎</m:t>
                              </m:r>
                            </m:e>
                          </m:acc>
                        </m:e>
                        <m:sub>
                          <m:r>
                            <a:rPr lang="en-US" sz="2400" b="1" i="1" smtClean="0">
                              <a:solidFill>
                                <a:srgbClr val="0000FF"/>
                              </a:solidFill>
                              <a:latin typeface="Cambria Math"/>
                              <a:ea typeface="Cambria Math"/>
                              <a:cs typeface="Arial" charset="0"/>
                            </a:rPr>
                            <m:t>𝒙</m:t>
                          </m:r>
                        </m:sub>
                      </m:sSub>
                      <m:d>
                        <m:dPr>
                          <m:ctrlPr>
                            <a:rPr lang="en-US" sz="2400" b="1" i="1" smtClean="0">
                              <a:solidFill>
                                <a:srgbClr val="0000FF"/>
                              </a:solidFill>
                              <a:latin typeface="Cambria Math"/>
                              <a:cs typeface="Arial" charset="0"/>
                            </a:rPr>
                          </m:ctrlPr>
                        </m:dPr>
                        <m:e>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𝑭</m:t>
                                  </m:r>
                                </m:e>
                              </m:acc>
                            </m:e>
                            <m:sub>
                              <m:r>
                                <a:rPr lang="en-US" sz="2400" b="1" i="1" smtClean="0">
                                  <a:solidFill>
                                    <a:srgbClr val="0000FF"/>
                                  </a:solidFill>
                                  <a:latin typeface="Cambria Math"/>
                                  <a:cs typeface="Arial" charset="0"/>
                                </a:rPr>
                                <m:t>𝟐</m:t>
                              </m:r>
                            </m:sub>
                          </m:sSub>
                        </m:e>
                      </m:d>
                      <m:r>
                        <a:rPr lang="en-US" sz="2400" b="1" i="1" smtClean="0">
                          <a:solidFill>
                            <a:srgbClr val="0000FF"/>
                          </a:solidFill>
                          <a:latin typeface="Cambria Math"/>
                          <a:cs typeface="Arial" charset="0"/>
                        </a:rPr>
                        <m:t>=</m:t>
                      </m:r>
                      <m:sSub>
                        <m:sSubPr>
                          <m:ctrlPr>
                            <a:rPr lang="en-US" sz="2400" b="1" i="1" smtClean="0">
                              <a:solidFill>
                                <a:srgbClr val="0000FF"/>
                              </a:solidFill>
                              <a:latin typeface="Cambria Math"/>
                              <a:cs typeface="Arial" charset="0"/>
                            </a:rPr>
                          </m:ctrlPr>
                        </m:sSubPr>
                        <m:e>
                          <m:r>
                            <a:rPr lang="en-US" sz="2400" b="1" i="1" smtClean="0">
                              <a:solidFill>
                                <a:srgbClr val="0000FF"/>
                              </a:solidFill>
                              <a:latin typeface="Cambria Math"/>
                              <a:cs typeface="Arial" charset="0"/>
                            </a:rPr>
                            <m:t>𝑭</m:t>
                          </m:r>
                        </m:e>
                        <m:sub>
                          <m:r>
                            <a:rPr lang="en-US" sz="2400" b="1" i="1" smtClean="0">
                              <a:solidFill>
                                <a:srgbClr val="0000FF"/>
                              </a:solidFill>
                              <a:latin typeface="Cambria Math"/>
                              <a:cs typeface="Arial" charset="0"/>
                            </a:rPr>
                            <m:t>𝟐</m:t>
                          </m:r>
                        </m:sub>
                      </m:sSub>
                      <m:r>
                        <a:rPr lang="en-US" sz="2400" b="1" i="1" smtClean="0">
                          <a:solidFill>
                            <a:srgbClr val="0000FF"/>
                          </a:solidFill>
                          <a:latin typeface="Cambria Math"/>
                          <a:ea typeface="Cambria Math"/>
                          <a:cs typeface="Arial" charset="0"/>
                        </a:rPr>
                        <m:t>𝒂</m:t>
                      </m:r>
                      <m:func>
                        <m:funcPr>
                          <m:ctrlPr>
                            <a:rPr lang="en-US" sz="2400" b="1" i="1" smtClean="0">
                              <a:solidFill>
                                <a:srgbClr val="0000FF"/>
                              </a:solidFill>
                              <a:latin typeface="Cambria Math"/>
                              <a:ea typeface="Cambria Math"/>
                              <a:cs typeface="Arial" charset="0"/>
                            </a:rPr>
                          </m:ctrlPr>
                        </m:funcPr>
                        <m:fName>
                          <m:r>
                            <m:rPr>
                              <m:sty m:val="p"/>
                            </m:rPr>
                            <a:rPr lang="en-US" sz="2400" b="0" i="0" smtClean="0">
                              <a:solidFill>
                                <a:srgbClr val="0000FF"/>
                              </a:solidFill>
                              <a:latin typeface="Cambria Math"/>
                              <a:ea typeface="Cambria Math"/>
                              <a:cs typeface="Arial" charset="0"/>
                            </a:rPr>
                            <m:t>sin</m:t>
                          </m:r>
                        </m:fName>
                        <m:e>
                          <m:r>
                            <a:rPr lang="en-US" sz="2400" b="0" i="1" smtClean="0">
                              <a:solidFill>
                                <a:srgbClr val="0000FF"/>
                              </a:solidFill>
                              <a:latin typeface="Cambria Math"/>
                              <a:ea typeface="Cambria Math"/>
                              <a:cs typeface="Arial" charset="0"/>
                            </a:rPr>
                            <m:t>𝜶</m:t>
                          </m:r>
                        </m:e>
                      </m:func>
                    </m:oMath>
                  </m:oMathPara>
                </a14:m>
                <a:endParaRPr lang="en-US" sz="2400">
                  <a:solidFill>
                    <a:srgbClr val="0000FF"/>
                  </a:solidFill>
                </a:endParaRPr>
              </a:p>
            </p:txBody>
          </p:sp>
        </mc:Choice>
        <mc:Fallback xmlns="">
          <p:sp>
            <p:nvSpPr>
              <p:cNvPr id="74" name="Rectangle 73"/>
              <p:cNvSpPr>
                <a:spLocks noRot="1" noChangeAspect="1" noMove="1" noResize="1" noEditPoints="1" noAdjustHandles="1" noChangeArrowheads="1" noChangeShapeType="1" noTextEdit="1"/>
              </p:cNvSpPr>
              <p:nvPr/>
            </p:nvSpPr>
            <p:spPr>
              <a:xfrm>
                <a:off x="2987824" y="3133582"/>
                <a:ext cx="3028393" cy="536044"/>
              </a:xfrm>
              <a:prstGeom prst="rect">
                <a:avLst/>
              </a:prstGeom>
              <a:blipFill rotWithShape="1">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Rectangle 74"/>
              <p:cNvSpPr/>
              <p:nvPr/>
            </p:nvSpPr>
            <p:spPr>
              <a:xfrm>
                <a:off x="2987824" y="3728148"/>
                <a:ext cx="3187091" cy="54880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𝒎</m:t>
                              </m:r>
                            </m:e>
                          </m:acc>
                        </m:e>
                        <m:sub>
                          <m:r>
                            <a:rPr lang="en-US" sz="2400" b="1" i="1" smtClean="0">
                              <a:solidFill>
                                <a:srgbClr val="0000FF"/>
                              </a:solidFill>
                              <a:latin typeface="Cambria Math"/>
                              <a:ea typeface="Cambria Math"/>
                              <a:cs typeface="Arial" charset="0"/>
                            </a:rPr>
                            <m:t>𝒚</m:t>
                          </m:r>
                        </m:sub>
                      </m:sSub>
                      <m:d>
                        <m:dPr>
                          <m:ctrlPr>
                            <a:rPr lang="en-US" sz="2400" b="1" i="1" smtClean="0">
                              <a:solidFill>
                                <a:srgbClr val="0000FF"/>
                              </a:solidFill>
                              <a:latin typeface="Cambria Math"/>
                              <a:cs typeface="Arial" charset="0"/>
                            </a:rPr>
                          </m:ctrlPr>
                        </m:dPr>
                        <m:e>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𝑭</m:t>
                                  </m:r>
                                </m:e>
                              </m:acc>
                            </m:e>
                            <m:sub>
                              <m:r>
                                <a:rPr lang="en-US" sz="2400" b="1" i="1" smtClean="0">
                                  <a:solidFill>
                                    <a:srgbClr val="0000FF"/>
                                  </a:solidFill>
                                  <a:latin typeface="Cambria Math"/>
                                  <a:cs typeface="Arial" charset="0"/>
                                </a:rPr>
                                <m:t>𝟐</m:t>
                              </m:r>
                            </m:sub>
                          </m:sSub>
                        </m:e>
                      </m:d>
                      <m:r>
                        <a:rPr lang="en-US" sz="2400" b="1" i="1" smtClean="0">
                          <a:solidFill>
                            <a:srgbClr val="0000FF"/>
                          </a:solidFill>
                          <a:latin typeface="Cambria Math"/>
                          <a:cs typeface="Arial" charset="0"/>
                        </a:rPr>
                        <m:t>=</m:t>
                      </m:r>
                      <m:sSub>
                        <m:sSubPr>
                          <m:ctrlPr>
                            <a:rPr lang="en-US" sz="2400" b="1" i="1" smtClean="0">
                              <a:solidFill>
                                <a:srgbClr val="0000FF"/>
                              </a:solidFill>
                              <a:latin typeface="Cambria Math"/>
                              <a:cs typeface="Arial" charset="0"/>
                            </a:rPr>
                          </m:ctrlPr>
                        </m:sSubPr>
                        <m:e>
                          <m:r>
                            <a:rPr lang="en-US" sz="2400" b="1" i="1" smtClean="0">
                              <a:solidFill>
                                <a:srgbClr val="0000FF"/>
                              </a:solidFill>
                              <a:latin typeface="Cambria Math"/>
                              <a:cs typeface="Arial" charset="0"/>
                            </a:rPr>
                            <m:t>−</m:t>
                          </m:r>
                          <m:r>
                            <a:rPr lang="en-US" sz="2400" b="1" i="1" smtClean="0">
                              <a:solidFill>
                                <a:srgbClr val="0000FF"/>
                              </a:solidFill>
                              <a:latin typeface="Cambria Math"/>
                              <a:cs typeface="Arial" charset="0"/>
                            </a:rPr>
                            <m:t>𝑭</m:t>
                          </m:r>
                        </m:e>
                        <m:sub>
                          <m:r>
                            <a:rPr lang="en-US" sz="2400" b="1" i="1" smtClean="0">
                              <a:solidFill>
                                <a:srgbClr val="0000FF"/>
                              </a:solidFill>
                              <a:latin typeface="Cambria Math"/>
                              <a:cs typeface="Arial" charset="0"/>
                            </a:rPr>
                            <m:t>𝟐</m:t>
                          </m:r>
                        </m:sub>
                      </m:sSub>
                      <m:r>
                        <a:rPr lang="en-US" sz="2400" b="1" i="1" smtClean="0">
                          <a:solidFill>
                            <a:srgbClr val="0000FF"/>
                          </a:solidFill>
                          <a:latin typeface="Cambria Math"/>
                          <a:ea typeface="Cambria Math"/>
                          <a:cs typeface="Arial" charset="0"/>
                        </a:rPr>
                        <m:t>𝒂</m:t>
                      </m:r>
                      <m:func>
                        <m:funcPr>
                          <m:ctrlPr>
                            <a:rPr lang="en-US" sz="2400" b="1" i="1" smtClean="0">
                              <a:solidFill>
                                <a:srgbClr val="0000FF"/>
                              </a:solidFill>
                              <a:latin typeface="Cambria Math"/>
                              <a:ea typeface="Cambria Math"/>
                              <a:cs typeface="Arial" charset="0"/>
                            </a:rPr>
                          </m:ctrlPr>
                        </m:funcPr>
                        <m:fName>
                          <m:r>
                            <m:rPr>
                              <m:sty m:val="p"/>
                            </m:rPr>
                            <a:rPr lang="en-US" sz="2400" b="0" i="0" smtClean="0">
                              <a:solidFill>
                                <a:srgbClr val="0000FF"/>
                              </a:solidFill>
                              <a:latin typeface="Cambria Math"/>
                              <a:ea typeface="Cambria Math"/>
                              <a:cs typeface="Arial" charset="0"/>
                            </a:rPr>
                            <m:t>sin</m:t>
                          </m:r>
                        </m:fName>
                        <m:e>
                          <m:r>
                            <a:rPr lang="en-US" sz="2400" b="0" i="1" smtClean="0">
                              <a:solidFill>
                                <a:srgbClr val="0000FF"/>
                              </a:solidFill>
                              <a:latin typeface="Cambria Math"/>
                              <a:ea typeface="Cambria Math"/>
                              <a:cs typeface="Arial" charset="0"/>
                            </a:rPr>
                            <m:t>𝜶</m:t>
                          </m:r>
                        </m:e>
                      </m:func>
                    </m:oMath>
                  </m:oMathPara>
                </a14:m>
                <a:endParaRPr lang="en-US" sz="2400">
                  <a:solidFill>
                    <a:srgbClr val="0000FF"/>
                  </a:solidFill>
                </a:endParaRPr>
              </a:p>
            </p:txBody>
          </p:sp>
        </mc:Choice>
        <mc:Fallback xmlns="">
          <p:sp>
            <p:nvSpPr>
              <p:cNvPr id="75" name="Rectangle 74"/>
              <p:cNvSpPr>
                <a:spLocks noRot="1" noChangeAspect="1" noMove="1" noResize="1" noEditPoints="1" noAdjustHandles="1" noChangeArrowheads="1" noChangeShapeType="1" noTextEdit="1"/>
              </p:cNvSpPr>
              <p:nvPr/>
            </p:nvSpPr>
            <p:spPr>
              <a:xfrm>
                <a:off x="2987824" y="3728148"/>
                <a:ext cx="3187091" cy="548805"/>
              </a:xfrm>
              <a:prstGeom prst="rect">
                <a:avLst/>
              </a:prstGeom>
              <a:blipFill rotWithShape="1">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6" name="Rectangle 75"/>
              <p:cNvSpPr/>
              <p:nvPr/>
            </p:nvSpPr>
            <p:spPr>
              <a:xfrm>
                <a:off x="2987824" y="4289920"/>
                <a:ext cx="1888722" cy="53604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𝒎</m:t>
                              </m:r>
                            </m:e>
                          </m:acc>
                        </m:e>
                        <m:sub>
                          <m:r>
                            <a:rPr lang="en-US" sz="2400" b="1" i="1" smtClean="0">
                              <a:solidFill>
                                <a:srgbClr val="0000FF"/>
                              </a:solidFill>
                              <a:latin typeface="Cambria Math"/>
                              <a:ea typeface="Cambria Math"/>
                              <a:cs typeface="Arial" charset="0"/>
                            </a:rPr>
                            <m:t>𝒛</m:t>
                          </m:r>
                        </m:sub>
                      </m:sSub>
                      <m:d>
                        <m:dPr>
                          <m:ctrlPr>
                            <a:rPr lang="en-US" sz="2400" b="1" i="1" smtClean="0">
                              <a:solidFill>
                                <a:srgbClr val="0000FF"/>
                              </a:solidFill>
                              <a:latin typeface="Cambria Math"/>
                              <a:cs typeface="Arial" charset="0"/>
                            </a:rPr>
                          </m:ctrlPr>
                        </m:dPr>
                        <m:e>
                          <m:sSub>
                            <m:sSubPr>
                              <m:ctrlPr>
                                <a:rPr lang="en-US" sz="2400" b="1" i="1" smtClean="0">
                                  <a:solidFill>
                                    <a:srgbClr val="0000FF"/>
                                  </a:solidFill>
                                  <a:latin typeface="Cambria Math"/>
                                  <a:cs typeface="Arial" charset="0"/>
                                </a:rPr>
                              </m:ctrlPr>
                            </m:sSubPr>
                            <m:e>
                              <m:acc>
                                <m:accPr>
                                  <m:chr m:val="⃗"/>
                                  <m:ctrlPr>
                                    <a:rPr lang="en-US" sz="2400" b="1" i="1" smtClean="0">
                                      <a:solidFill>
                                        <a:srgbClr val="0000FF"/>
                                      </a:solidFill>
                                      <a:latin typeface="Cambria Math"/>
                                      <a:cs typeface="Arial" charset="0"/>
                                    </a:rPr>
                                  </m:ctrlPr>
                                </m:accPr>
                                <m:e>
                                  <m:r>
                                    <a:rPr lang="en-US" sz="2400" b="1" i="1" smtClean="0">
                                      <a:solidFill>
                                        <a:srgbClr val="0000FF"/>
                                      </a:solidFill>
                                      <a:latin typeface="Cambria Math"/>
                                      <a:cs typeface="Arial" charset="0"/>
                                    </a:rPr>
                                    <m:t>𝑭</m:t>
                                  </m:r>
                                </m:e>
                              </m:acc>
                            </m:e>
                            <m:sub>
                              <m:r>
                                <a:rPr lang="en-US" sz="2400" b="1" i="1" smtClean="0">
                                  <a:solidFill>
                                    <a:srgbClr val="0000FF"/>
                                  </a:solidFill>
                                  <a:latin typeface="Cambria Math"/>
                                  <a:cs typeface="Arial" charset="0"/>
                                </a:rPr>
                                <m:t>𝟐</m:t>
                              </m:r>
                            </m:sub>
                          </m:sSub>
                        </m:e>
                      </m:d>
                      <m:r>
                        <a:rPr lang="en-US" sz="2400" b="1" i="1" smtClean="0">
                          <a:solidFill>
                            <a:srgbClr val="0000FF"/>
                          </a:solidFill>
                          <a:latin typeface="Cambria Math"/>
                          <a:cs typeface="Arial" charset="0"/>
                        </a:rPr>
                        <m:t>=</m:t>
                      </m:r>
                      <m:r>
                        <a:rPr lang="en-US" sz="2400" b="1" i="1" smtClean="0">
                          <a:solidFill>
                            <a:srgbClr val="0000FF"/>
                          </a:solidFill>
                          <a:latin typeface="Cambria Math"/>
                          <a:cs typeface="Arial" charset="0"/>
                        </a:rPr>
                        <m:t>𝟎</m:t>
                      </m:r>
                    </m:oMath>
                  </m:oMathPara>
                </a14:m>
                <a:endParaRPr lang="en-US" sz="2400">
                  <a:solidFill>
                    <a:srgbClr val="0000FF"/>
                  </a:solidFill>
                </a:endParaRPr>
              </a:p>
            </p:txBody>
          </p:sp>
        </mc:Choice>
        <mc:Fallback xmlns="">
          <p:sp>
            <p:nvSpPr>
              <p:cNvPr id="76" name="Rectangle 75"/>
              <p:cNvSpPr>
                <a:spLocks noRot="1" noChangeAspect="1" noMove="1" noResize="1" noEditPoints="1" noAdjustHandles="1" noChangeArrowheads="1" noChangeShapeType="1" noTextEdit="1"/>
              </p:cNvSpPr>
              <p:nvPr/>
            </p:nvSpPr>
            <p:spPr>
              <a:xfrm>
                <a:off x="2987824" y="4289920"/>
                <a:ext cx="1888722" cy="536044"/>
              </a:xfrm>
              <a:prstGeom prst="rect">
                <a:avLst/>
              </a:prstGeom>
              <a:blipFill rotWithShape="1">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Rectangle 76"/>
              <p:cNvSpPr/>
              <p:nvPr/>
            </p:nvSpPr>
            <p:spPr>
              <a:xfrm>
                <a:off x="2987824" y="4769945"/>
                <a:ext cx="1689437" cy="8552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2400" b="1" i="1" smtClean="0">
                              <a:solidFill>
                                <a:srgbClr val="0000FF"/>
                              </a:solidFill>
                              <a:latin typeface="Cambria Math"/>
                              <a:ea typeface="Cambria Math"/>
                              <a:cs typeface="Arial" charset="0"/>
                            </a:rPr>
                          </m:ctrlPr>
                        </m:funcPr>
                        <m:fName>
                          <m:r>
                            <m:rPr>
                              <m:sty m:val="p"/>
                            </m:rPr>
                            <a:rPr lang="en-US" sz="2400" b="0" i="0" smtClean="0">
                              <a:solidFill>
                                <a:srgbClr val="0000FF"/>
                              </a:solidFill>
                              <a:latin typeface="Cambria Math"/>
                              <a:ea typeface="Cambria Math"/>
                              <a:cs typeface="Arial" charset="0"/>
                            </a:rPr>
                            <m:t>sin</m:t>
                          </m:r>
                        </m:fName>
                        <m:e>
                          <m:r>
                            <a:rPr lang="en-US" sz="2400" b="0" i="1" smtClean="0">
                              <a:solidFill>
                                <a:srgbClr val="0000FF"/>
                              </a:solidFill>
                              <a:latin typeface="Cambria Math"/>
                              <a:ea typeface="Cambria Math"/>
                              <a:cs typeface="Arial" charset="0"/>
                            </a:rPr>
                            <m:t>𝜶</m:t>
                          </m:r>
                          <m:r>
                            <a:rPr lang="en-US" sz="2400" b="0" i="1" smtClean="0">
                              <a:solidFill>
                                <a:srgbClr val="0000FF"/>
                              </a:solidFill>
                              <a:latin typeface="Cambria Math"/>
                              <a:ea typeface="Cambria Math"/>
                              <a:cs typeface="Arial" charset="0"/>
                            </a:rPr>
                            <m:t>=</m:t>
                          </m:r>
                          <m:f>
                            <m:fPr>
                              <m:ctrlPr>
                                <a:rPr lang="en-US" sz="2400" b="0" i="1" smtClean="0">
                                  <a:solidFill>
                                    <a:srgbClr val="0000FF"/>
                                  </a:solidFill>
                                  <a:latin typeface="Cambria Math"/>
                                  <a:ea typeface="Cambria Math"/>
                                  <a:cs typeface="Arial" charset="0"/>
                                </a:rPr>
                              </m:ctrlPr>
                            </m:fPr>
                            <m:num>
                              <m:r>
                                <a:rPr lang="en-US" sz="2400" b="0" i="1" smtClean="0">
                                  <a:solidFill>
                                    <a:srgbClr val="0000FF"/>
                                  </a:solidFill>
                                  <a:latin typeface="Cambria Math"/>
                                  <a:ea typeface="Cambria Math"/>
                                  <a:cs typeface="Arial" charset="0"/>
                                </a:rPr>
                                <m:t>1</m:t>
                              </m:r>
                            </m:num>
                            <m:den>
                              <m:rad>
                                <m:radPr>
                                  <m:degHide m:val="on"/>
                                  <m:ctrlPr>
                                    <a:rPr lang="en-US" sz="2400" b="0" i="1" smtClean="0">
                                      <a:solidFill>
                                        <a:srgbClr val="0000FF"/>
                                      </a:solidFill>
                                      <a:latin typeface="Cambria Math"/>
                                      <a:ea typeface="Cambria Math"/>
                                      <a:cs typeface="Arial" charset="0"/>
                                    </a:rPr>
                                  </m:ctrlPr>
                                </m:radPr>
                                <m:deg/>
                                <m:e>
                                  <m:r>
                                    <a:rPr lang="en-US" sz="2400" b="0" i="1" smtClean="0">
                                      <a:solidFill>
                                        <a:srgbClr val="0000FF"/>
                                      </a:solidFill>
                                      <a:latin typeface="Cambria Math"/>
                                      <a:ea typeface="Cambria Math"/>
                                      <a:cs typeface="Arial" charset="0"/>
                                    </a:rPr>
                                    <m:t>3</m:t>
                                  </m:r>
                                </m:e>
                              </m:rad>
                            </m:den>
                          </m:f>
                        </m:e>
                      </m:func>
                    </m:oMath>
                  </m:oMathPara>
                </a14:m>
                <a:endParaRPr lang="en-US" sz="2400">
                  <a:solidFill>
                    <a:srgbClr val="0000FF"/>
                  </a:solidFill>
                </a:endParaRPr>
              </a:p>
            </p:txBody>
          </p:sp>
        </mc:Choice>
        <mc:Fallback xmlns="">
          <p:sp>
            <p:nvSpPr>
              <p:cNvPr id="77" name="Rectangle 76"/>
              <p:cNvSpPr>
                <a:spLocks noRot="1" noChangeAspect="1" noMove="1" noResize="1" noEditPoints="1" noAdjustHandles="1" noChangeArrowheads="1" noChangeShapeType="1" noTextEdit="1"/>
              </p:cNvSpPr>
              <p:nvPr/>
            </p:nvSpPr>
            <p:spPr>
              <a:xfrm>
                <a:off x="2987824" y="4769945"/>
                <a:ext cx="1689437" cy="855299"/>
              </a:xfrm>
              <a:prstGeom prst="rect">
                <a:avLst/>
              </a:prstGeom>
              <a:blipFill rotWithShape="1">
                <a:blip r:embed="rId2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482751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60782"/>
                                        </p:tgtEl>
                                        <p:attrNameLst>
                                          <p:attrName>style.visibility</p:attrName>
                                        </p:attrNameLst>
                                      </p:cBhvr>
                                      <p:to>
                                        <p:strVal val="visible"/>
                                      </p:to>
                                    </p:set>
                                    <p:anim calcmode="lin" valueType="num">
                                      <p:cBhvr additive="base">
                                        <p:cTn id="7" dur="500" fill="hold"/>
                                        <p:tgtEl>
                                          <p:spTgt spid="160782"/>
                                        </p:tgtEl>
                                        <p:attrNameLst>
                                          <p:attrName>ppt_x</p:attrName>
                                        </p:attrNameLst>
                                      </p:cBhvr>
                                      <p:tavLst>
                                        <p:tav tm="0">
                                          <p:val>
                                            <p:strVal val="#ppt_x"/>
                                          </p:val>
                                        </p:tav>
                                        <p:tav tm="100000">
                                          <p:val>
                                            <p:strVal val="#ppt_x"/>
                                          </p:val>
                                        </p:tav>
                                      </p:tavLst>
                                    </p:anim>
                                    <p:anim calcmode="lin" valueType="num">
                                      <p:cBhvr additive="base">
                                        <p:cTn id="8" dur="500" fill="hold"/>
                                        <p:tgtEl>
                                          <p:spTgt spid="16078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7712"/>
                                        </p:tgtEl>
                                        <p:attrNameLst>
                                          <p:attrName>style.visibility</p:attrName>
                                        </p:attrNameLst>
                                      </p:cBhvr>
                                      <p:to>
                                        <p:strVal val="visible"/>
                                      </p:to>
                                    </p:set>
                                    <p:animEffect transition="in" filter="wipe(left)">
                                      <p:cBhvr>
                                        <p:cTn id="12" dur="500"/>
                                        <p:tgtEl>
                                          <p:spTgt spid="27712"/>
                                        </p:tgtEl>
                                      </p:cBhvr>
                                    </p:animEffect>
                                  </p:childTnLst>
                                </p:cTn>
                              </p:par>
                            </p:childTnLst>
                          </p:cTn>
                        </p:par>
                        <p:par>
                          <p:cTn id="13" fill="hold" nodeType="afterGroup">
                            <p:stCondLst>
                              <p:cond delay="1000"/>
                            </p:stCondLst>
                            <p:childTnLst>
                              <p:par>
                                <p:cTn id="14" presetID="20" presetClass="entr" presetSubtype="0" fill="hold" nodeType="afterEffect">
                                  <p:stCondLst>
                                    <p:cond delay="0"/>
                                  </p:stCondLst>
                                  <p:childTnLst>
                                    <p:set>
                                      <p:cBhvr>
                                        <p:cTn id="15" dur="1" fill="hold">
                                          <p:stCondLst>
                                            <p:cond delay="0"/>
                                          </p:stCondLst>
                                        </p:cTn>
                                        <p:tgtEl>
                                          <p:spTgt spid="160838"/>
                                        </p:tgtEl>
                                        <p:attrNameLst>
                                          <p:attrName>style.visibility</p:attrName>
                                        </p:attrNameLst>
                                      </p:cBhvr>
                                      <p:to>
                                        <p:strVal val="visible"/>
                                      </p:to>
                                    </p:set>
                                    <p:animEffect transition="in" filter="wedge">
                                      <p:cBhvr>
                                        <p:cTn id="16" dur="500"/>
                                        <p:tgtEl>
                                          <p:spTgt spid="16083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60770"/>
                                        </p:tgtEl>
                                        <p:attrNameLst>
                                          <p:attrName>style.visibility</p:attrName>
                                        </p:attrNameLst>
                                      </p:cBhvr>
                                      <p:to>
                                        <p:strVal val="visible"/>
                                      </p:to>
                                    </p:set>
                                    <p:animEffect transition="in" filter="circle(in)">
                                      <p:cBhvr>
                                        <p:cTn id="21" dur="500"/>
                                        <p:tgtEl>
                                          <p:spTgt spid="160770"/>
                                        </p:tgtEl>
                                      </p:cBhvr>
                                    </p:animEffect>
                                  </p:childTnLst>
                                </p:cTn>
                              </p:par>
                            </p:childTnLst>
                          </p:cTn>
                        </p:par>
                        <p:par>
                          <p:cTn id="22" fill="hold" nodeType="afterGroup">
                            <p:stCondLst>
                              <p:cond delay="500"/>
                            </p:stCondLst>
                            <p:childTnLst>
                              <p:par>
                                <p:cTn id="23" presetID="9" presetClass="entr" presetSubtype="0" fill="hold" nodeType="afterEffect">
                                  <p:stCondLst>
                                    <p:cond delay="0"/>
                                  </p:stCondLst>
                                  <p:childTnLst>
                                    <p:set>
                                      <p:cBhvr>
                                        <p:cTn id="24" dur="1" fill="hold">
                                          <p:stCondLst>
                                            <p:cond delay="0"/>
                                          </p:stCondLst>
                                        </p:cTn>
                                        <p:tgtEl>
                                          <p:spTgt spid="160775"/>
                                        </p:tgtEl>
                                        <p:attrNameLst>
                                          <p:attrName>style.visibility</p:attrName>
                                        </p:attrNameLst>
                                      </p:cBhvr>
                                      <p:to>
                                        <p:strVal val="visible"/>
                                      </p:to>
                                    </p:set>
                                    <p:animEffect transition="in" filter="dissolve">
                                      <p:cBhvr>
                                        <p:cTn id="25" dur="500"/>
                                        <p:tgtEl>
                                          <p:spTgt spid="16077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160771"/>
                                        </p:tgtEl>
                                        <p:attrNameLst>
                                          <p:attrName>style.visibility</p:attrName>
                                        </p:attrNameLst>
                                      </p:cBhvr>
                                      <p:to>
                                        <p:strVal val="visible"/>
                                      </p:to>
                                    </p:set>
                                    <p:animEffect transition="in" filter="plus(in)">
                                      <p:cBhvr>
                                        <p:cTn id="30" dur="500"/>
                                        <p:tgtEl>
                                          <p:spTgt spid="160771"/>
                                        </p:tgtEl>
                                      </p:cBhvr>
                                    </p:animEffect>
                                  </p:childTnLst>
                                </p:cTn>
                              </p:par>
                            </p:childTnLst>
                          </p:cTn>
                        </p:par>
                        <p:par>
                          <p:cTn id="31" fill="hold" nodeType="afterGroup">
                            <p:stCondLst>
                              <p:cond delay="500"/>
                            </p:stCondLst>
                            <p:childTnLst>
                              <p:par>
                                <p:cTn id="32" presetID="9" presetClass="entr" presetSubtype="0" fill="hold" nodeType="afterEffect">
                                  <p:stCondLst>
                                    <p:cond delay="0"/>
                                  </p:stCondLst>
                                  <p:childTnLst>
                                    <p:set>
                                      <p:cBhvr>
                                        <p:cTn id="33" dur="1" fill="hold">
                                          <p:stCondLst>
                                            <p:cond delay="0"/>
                                          </p:stCondLst>
                                        </p:cTn>
                                        <p:tgtEl>
                                          <p:spTgt spid="160772"/>
                                        </p:tgtEl>
                                        <p:attrNameLst>
                                          <p:attrName>style.visibility</p:attrName>
                                        </p:attrNameLst>
                                      </p:cBhvr>
                                      <p:to>
                                        <p:strVal val="visible"/>
                                      </p:to>
                                    </p:set>
                                    <p:animEffect transition="in" filter="dissolve">
                                      <p:cBhvr>
                                        <p:cTn id="34" dur="500"/>
                                        <p:tgtEl>
                                          <p:spTgt spid="160772"/>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60787"/>
                                        </p:tgtEl>
                                        <p:attrNameLst>
                                          <p:attrName>style.visibility</p:attrName>
                                        </p:attrNameLst>
                                      </p:cBhvr>
                                      <p:to>
                                        <p:strVal val="visible"/>
                                      </p:to>
                                    </p:set>
                                    <p:animEffect transition="in" filter="wedge">
                                      <p:cBhvr>
                                        <p:cTn id="39" dur="500"/>
                                        <p:tgtEl>
                                          <p:spTgt spid="16078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barn(inVertical)">
                                      <p:cBhvr>
                                        <p:cTn id="44" dur="500"/>
                                        <p:tgtEl>
                                          <p:spTgt spid="71"/>
                                        </p:tgtEl>
                                      </p:cBhvr>
                                    </p:animEffect>
                                  </p:childTnLst>
                                </p:cTn>
                              </p:par>
                            </p:childTnLst>
                          </p:cTn>
                        </p:par>
                        <p:par>
                          <p:cTn id="45" fill="hold">
                            <p:stCondLst>
                              <p:cond delay="500"/>
                            </p:stCondLst>
                            <p:childTnLst>
                              <p:par>
                                <p:cTn id="46" presetID="16" presetClass="entr" presetSubtype="21" fill="hold" grpId="0"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barn(inVertical)">
                                      <p:cBhvr>
                                        <p:cTn id="48" dur="500"/>
                                        <p:tgtEl>
                                          <p:spTgt spid="72"/>
                                        </p:tgtEl>
                                      </p:cBhvr>
                                    </p:animEffect>
                                  </p:childTnLst>
                                </p:cTn>
                              </p:par>
                            </p:childTnLst>
                          </p:cTn>
                        </p:par>
                        <p:par>
                          <p:cTn id="49" fill="hold">
                            <p:stCondLst>
                              <p:cond delay="1000"/>
                            </p:stCondLst>
                            <p:childTnLst>
                              <p:par>
                                <p:cTn id="50" presetID="16" presetClass="entr" presetSubtype="21"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barn(inVertical)">
                                      <p:cBhvr>
                                        <p:cTn id="52" dur="500"/>
                                        <p:tgtEl>
                                          <p:spTgt spid="7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barn(inVertical)">
                                      <p:cBhvr>
                                        <p:cTn id="57" dur="500"/>
                                        <p:tgtEl>
                                          <p:spTgt spid="74"/>
                                        </p:tgtEl>
                                      </p:cBhvr>
                                    </p:animEffect>
                                  </p:childTnLst>
                                </p:cTn>
                              </p:par>
                            </p:childTnLst>
                          </p:cTn>
                        </p:par>
                        <p:par>
                          <p:cTn id="58" fill="hold">
                            <p:stCondLst>
                              <p:cond delay="500"/>
                            </p:stCondLst>
                            <p:childTnLst>
                              <p:par>
                                <p:cTn id="59" presetID="16" presetClass="entr" presetSubtype="21"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barn(inVertical)">
                                      <p:cBhvr>
                                        <p:cTn id="61" dur="500"/>
                                        <p:tgtEl>
                                          <p:spTgt spid="75"/>
                                        </p:tgtEl>
                                      </p:cBhvr>
                                    </p:animEffect>
                                  </p:childTnLst>
                                </p:cTn>
                              </p:par>
                            </p:childTnLst>
                          </p:cTn>
                        </p:par>
                        <p:par>
                          <p:cTn id="62" fill="hold">
                            <p:stCondLst>
                              <p:cond delay="1000"/>
                            </p:stCondLst>
                            <p:childTnLst>
                              <p:par>
                                <p:cTn id="63" presetID="16" presetClass="entr" presetSubtype="21"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barn(inVertical)">
                                      <p:cBhvr>
                                        <p:cTn id="65" dur="500"/>
                                        <p:tgtEl>
                                          <p:spTgt spid="76"/>
                                        </p:tgtEl>
                                      </p:cBhvr>
                                    </p:animEffect>
                                  </p:childTnLst>
                                </p:cTn>
                              </p:par>
                            </p:childTnLst>
                          </p:cTn>
                        </p:par>
                        <p:par>
                          <p:cTn id="66" fill="hold">
                            <p:stCondLst>
                              <p:cond delay="1500"/>
                            </p:stCondLst>
                            <p:childTnLst>
                              <p:par>
                                <p:cTn id="67" presetID="16" presetClass="entr" presetSubtype="21"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barn(inVertical)">
                                      <p:cBhvr>
                                        <p:cTn id="6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animBg="1"/>
      <p:bldP spid="160771" grpId="0" animBg="1"/>
      <p:bldP spid="27712" grpId="0"/>
      <p:bldP spid="160782" grpId="0"/>
      <p:bldP spid="160787" grpId="0"/>
      <p:bldP spid="71" grpId="0"/>
      <p:bldP spid="72" grpId="0"/>
      <p:bldP spid="73" grpId="0"/>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pPr>
              <a:defRPr/>
            </a:pPr>
            <a:fld id="{9FE9A59B-1322-4BD4-8B7D-3302A1465BC7}" type="slidenum">
              <a:rPr lang="en-US" altLang="en-US"/>
              <a:pPr>
                <a:defRPr/>
              </a:pPr>
              <a:t>14</a:t>
            </a:fld>
            <a:endParaRPr lang="en-US" altLang="en-US"/>
          </a:p>
        </p:txBody>
      </p:sp>
      <p:sp>
        <p:nvSpPr>
          <p:cNvPr id="3379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33802" name="Text Box 2"/>
              <p:cNvSpPr txBox="1">
                <a:spLocks noChangeArrowheads="1"/>
              </p:cNvSpPr>
              <p:nvPr/>
            </p:nvSpPr>
            <p:spPr bwMode="auto">
              <a:xfrm>
                <a:off x="431800" y="1223963"/>
                <a:ext cx="8172450" cy="167957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smtClean="0">
                    <a:solidFill>
                      <a:srgbClr val="0000FF"/>
                    </a:solidFill>
                  </a:rPr>
                  <a:t>Định </a:t>
                </a:r>
                <a:r>
                  <a:rPr lang="en-US" sz="2400" b="1">
                    <a:solidFill>
                      <a:srgbClr val="0000FF"/>
                    </a:solidFill>
                  </a:rPr>
                  <a:t>nghĩa:</a:t>
                </a:r>
              </a:p>
              <a:p>
                <a:pPr algn="just" eaLnBrk="1" hangingPunct="1"/>
                <a:r>
                  <a:rPr lang="en-US" sz="2400" smtClean="0"/>
                  <a:t>  </a:t>
                </a:r>
                <a:r>
                  <a:rPr lang="en-US" sz="2400" i="1" smtClean="0"/>
                  <a:t>Mômen </a:t>
                </a:r>
                <a:r>
                  <a:rPr lang="en-US" sz="2400" i="1"/>
                  <a:t>chính của hệ lực không gian đối với tâm O, ký hiệu </a:t>
                </a:r>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𝑴</m:t>
                            </m:r>
                          </m:e>
                        </m:acc>
                      </m:e>
                      <m:sub>
                        <m:r>
                          <a:rPr lang="en-US" sz="2400" b="1" i="1" smtClean="0">
                            <a:solidFill>
                              <a:srgbClr val="FF0000"/>
                            </a:solidFill>
                            <a:latin typeface="Cambria Math"/>
                          </a:rPr>
                          <m:t>𝑶</m:t>
                        </m:r>
                      </m:sub>
                    </m:sSub>
                  </m:oMath>
                </a14:m>
                <a:r>
                  <a:rPr lang="en-US" sz="2400" i="1" smtClean="0"/>
                  <a:t> là </a:t>
                </a:r>
                <a:r>
                  <a:rPr lang="en-US" sz="2400" i="1"/>
                  <a:t>một vectơ bằng tổng hình học các vectơ mômen của các lực thuộc hệ lực đối với tâm O:</a:t>
                </a:r>
                <a:r>
                  <a:rPr lang="en-US">
                    <a:solidFill>
                      <a:srgbClr val="FFFF00"/>
                    </a:solidFill>
                    <a:latin typeface="Times New Roman" pitchFamily="18" charset="0"/>
                    <a:cs typeface="Times New Roman" pitchFamily="18" charset="0"/>
                  </a:rPr>
                  <a:t> </a:t>
                </a:r>
              </a:p>
            </p:txBody>
          </p:sp>
        </mc:Choice>
        <mc:Fallback xmlns="">
          <p:sp>
            <p:nvSpPr>
              <p:cNvPr id="33802" name="Text Box 2"/>
              <p:cNvSpPr txBox="1">
                <a:spLocks noRot="1" noChangeAspect="1" noMove="1" noResize="1" noEditPoints="1" noAdjustHandles="1" noChangeArrowheads="1" noChangeShapeType="1" noTextEdit="1"/>
              </p:cNvSpPr>
              <p:nvPr/>
            </p:nvSpPr>
            <p:spPr bwMode="auto">
              <a:xfrm>
                <a:off x="431800" y="1223963"/>
                <a:ext cx="8172450" cy="1679575"/>
              </a:xfrm>
              <a:prstGeom prst="rect">
                <a:avLst/>
              </a:prstGeom>
              <a:blipFill rotWithShape="1">
                <a:blip r:embed="rId2"/>
                <a:stretch>
                  <a:fillRect l="-1194" t="-2545" r="-1119" b="-54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379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379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3849" name="Rectangle 9"/>
          <p:cNvSpPr>
            <a:spLocks noChangeArrowheads="1"/>
          </p:cNvSpPr>
          <p:nvPr/>
        </p:nvSpPr>
        <p:spPr bwMode="auto">
          <a:xfrm>
            <a:off x="647700" y="296863"/>
            <a:ext cx="74168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smtClean="0">
                <a:solidFill>
                  <a:srgbClr val="005C00"/>
                </a:solidFill>
              </a:rPr>
              <a:t>1.2.3 </a:t>
            </a:r>
            <a:r>
              <a:rPr lang="en-US" b="1">
                <a:solidFill>
                  <a:srgbClr val="005C00"/>
                </a:solidFill>
              </a:rPr>
              <a:t>Mômen chính của hệ lực không gian </a:t>
            </a:r>
          </a:p>
          <a:p>
            <a:pPr algn="just"/>
            <a:r>
              <a:rPr lang="en-US" b="1" smtClean="0">
                <a:solidFill>
                  <a:srgbClr val="005C00"/>
                </a:solidFill>
              </a:rPr>
              <a:t>   đối </a:t>
            </a:r>
            <a:r>
              <a:rPr lang="en-US" b="1">
                <a:solidFill>
                  <a:srgbClr val="005C00"/>
                </a:solidFill>
              </a:rPr>
              <a:t>với một </a:t>
            </a:r>
            <a:r>
              <a:rPr lang="en-US" b="1" smtClean="0">
                <a:solidFill>
                  <a:srgbClr val="005C00"/>
                </a:solidFill>
              </a:rPr>
              <a:t>điểm</a:t>
            </a:r>
            <a:endParaRPr lang="en-US" b="1">
              <a:solidFill>
                <a:srgbClr val="005C00"/>
              </a:solidFill>
              <a:latin typeface=".VnTime" pitchFamily="34" charset="0"/>
            </a:endParaRPr>
          </a:p>
        </p:txBody>
      </p:sp>
      <p:sp>
        <p:nvSpPr>
          <p:cNvPr id="163851" name="Text Box 11"/>
          <p:cNvSpPr txBox="1">
            <a:spLocks noChangeArrowheads="1"/>
          </p:cNvSpPr>
          <p:nvPr/>
        </p:nvSpPr>
        <p:spPr bwMode="auto">
          <a:xfrm>
            <a:off x="468313" y="4032250"/>
            <a:ext cx="817245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smtClean="0">
                <a:solidFill>
                  <a:srgbClr val="0000FF"/>
                </a:solidFill>
              </a:rPr>
              <a:t>Cách </a:t>
            </a:r>
            <a:r>
              <a:rPr lang="en-US" sz="2400" b="1">
                <a:solidFill>
                  <a:srgbClr val="0000FF"/>
                </a:solidFill>
              </a:rPr>
              <a:t>xác định</a:t>
            </a:r>
          </a:p>
          <a:p>
            <a:pPr lvl="1" eaLnBrk="1" hangingPunct="1"/>
            <a:r>
              <a:rPr lang="en-US" sz="2400" i="1"/>
              <a:t> 	a. </a:t>
            </a:r>
            <a:r>
              <a:rPr lang="en-US" sz="2400">
                <a:solidFill>
                  <a:srgbClr val="005C00"/>
                </a:solidFill>
              </a:rPr>
              <a:t>Phương pháp vẽ</a:t>
            </a:r>
          </a:p>
          <a:p>
            <a:pPr algn="just" eaLnBrk="1" hangingPunct="1"/>
            <a:r>
              <a:rPr lang="en-US" sz="2400" i="1"/>
              <a:t>	Mômen chính của hệ lực đối với một tâm bằng vectơ khép kín của đa giác vectơ mômen.</a:t>
            </a:r>
          </a:p>
          <a:p>
            <a:pPr lvl="1" eaLnBrk="1" hangingPunct="1"/>
            <a:r>
              <a:rPr lang="en-US" sz="2400" i="1"/>
              <a:t> 	b. </a:t>
            </a:r>
            <a:r>
              <a:rPr lang="en-US" sz="2400">
                <a:solidFill>
                  <a:srgbClr val="005C00"/>
                </a:solidFill>
              </a:rPr>
              <a:t>Phương pháp chiếu</a:t>
            </a:r>
          </a:p>
        </p:txBody>
      </p:sp>
      <mc:AlternateContent xmlns:mc="http://schemas.openxmlformats.org/markup-compatibility/2006" xmlns:a14="http://schemas.microsoft.com/office/drawing/2010/main">
        <mc:Choice Requires="a14">
          <p:sp>
            <p:nvSpPr>
              <p:cNvPr id="2" name="TextBox 1"/>
              <p:cNvSpPr txBox="1"/>
              <p:nvPr/>
            </p:nvSpPr>
            <p:spPr>
              <a:xfrm>
                <a:off x="2195736" y="2868676"/>
                <a:ext cx="493590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𝑴</m:t>
                              </m:r>
                            </m:e>
                          </m:acc>
                        </m:e>
                        <m:sub>
                          <m:r>
                            <a:rPr lang="en-US" b="1" i="1" smtClean="0">
                              <a:solidFill>
                                <a:srgbClr val="FF0000"/>
                              </a:solidFill>
                              <a:latin typeface="Cambria Math"/>
                            </a:rPr>
                            <m:t>𝑶</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d>
                        </m:e>
                      </m:nary>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e>
                            <m:sub>
                              <m:r>
                                <a:rPr lang="en-US" b="1" i="1" smtClean="0">
                                  <a:solidFill>
                                    <a:srgbClr val="FF0000"/>
                                  </a:solidFill>
                                  <a:latin typeface="Cambria Math"/>
                                </a:rPr>
                                <m:t>𝒌</m:t>
                              </m:r>
                            </m:sub>
                          </m:sSub>
                          <m:r>
                            <a:rPr lang="en-US" b="1" i="1" smtClean="0">
                              <a:solidFill>
                                <a:srgbClr val="FF0000"/>
                              </a:solidFill>
                              <a:latin typeface="Cambria Math"/>
                              <a:ea typeface="Cambria Math"/>
                            </a:rPr>
                            <m:t>∧</m:t>
                          </m:r>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𝒌</m:t>
                              </m:r>
                            </m:sub>
                          </m:sSub>
                        </m:e>
                      </m:nary>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195736" y="2868676"/>
                <a:ext cx="4935903" cy="1182824"/>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780325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163849">
                                            <p:txEl>
                                              <p:pRg st="0" end="0"/>
                                            </p:txEl>
                                          </p:spTgt>
                                        </p:tgtEl>
                                        <p:attrNameLst>
                                          <p:attrName>style.visibility</p:attrName>
                                        </p:attrNameLst>
                                      </p:cBhvr>
                                      <p:to>
                                        <p:strVal val="visible"/>
                                      </p:to>
                                    </p:set>
                                    <p:anim calcmode="lin" valueType="num">
                                      <p:cBhvr>
                                        <p:cTn id="7" dur="500" fill="hold"/>
                                        <p:tgtEl>
                                          <p:spTgt spid="1638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384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63849">
                                            <p:txEl>
                                              <p:pRg st="0" end="0"/>
                                            </p:txEl>
                                          </p:spTgt>
                                        </p:tgtEl>
                                      </p:cBhvr>
                                    </p:animEffect>
                                  </p:childTnLst>
                                </p:cTn>
                              </p:par>
                            </p:childTnLst>
                          </p:cTn>
                        </p:par>
                        <p:par>
                          <p:cTn id="10" fill="hold" nodeType="with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163849">
                                            <p:txEl>
                                              <p:pRg st="1" end="1"/>
                                            </p:txEl>
                                          </p:spTgt>
                                        </p:tgtEl>
                                        <p:attrNameLst>
                                          <p:attrName>style.visibility</p:attrName>
                                        </p:attrNameLst>
                                      </p:cBhvr>
                                      <p:to>
                                        <p:strVal val="visible"/>
                                      </p:to>
                                    </p:set>
                                    <p:anim calcmode="lin" valueType="num">
                                      <p:cBhvr>
                                        <p:cTn id="13" dur="500" fill="hold"/>
                                        <p:tgtEl>
                                          <p:spTgt spid="16384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63849">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163849">
                                            <p:txEl>
                                              <p:pRg st="1" end="1"/>
                                            </p:txEl>
                                          </p:spTgt>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3802"/>
                                        </p:tgtEl>
                                        <p:attrNameLst>
                                          <p:attrName>style.visibility</p:attrName>
                                        </p:attrNameLst>
                                      </p:cBhvr>
                                      <p:to>
                                        <p:strVal val="visible"/>
                                      </p:to>
                                    </p:set>
                                    <p:animEffect transition="in" filter="barn(inVertical)">
                                      <p:cBhvr>
                                        <p:cTn id="20" dur="500"/>
                                        <p:tgtEl>
                                          <p:spTgt spid="33802"/>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63851"/>
                                        </p:tgtEl>
                                        <p:attrNameLst>
                                          <p:attrName>style.visibility</p:attrName>
                                        </p:attrNameLst>
                                      </p:cBhvr>
                                      <p:to>
                                        <p:strVal val="visible"/>
                                      </p:to>
                                    </p:set>
                                    <p:animEffect transition="in" filter="diamond(in)">
                                      <p:cBhvr>
                                        <p:cTn id="29" dur="500"/>
                                        <p:tgtEl>
                                          <p:spTgt spid="163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2" grpId="0"/>
      <p:bldP spid="163851"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pPr>
              <a:defRPr/>
            </a:pPr>
            <a:fld id="{5BE12AC2-6C29-42CC-BA5E-EC927930AA0A}" type="slidenum">
              <a:rPr lang="en-US" altLang="en-US"/>
              <a:pPr>
                <a:defRPr/>
              </a:pPr>
              <a:t>15</a:t>
            </a:fld>
            <a:endParaRPr lang="en-US" altLang="en-US"/>
          </a:p>
        </p:txBody>
      </p:sp>
      <p:sp>
        <p:nvSpPr>
          <p:cNvPr id="206853" name="Text Box 5"/>
          <p:cNvSpPr txBox="1">
            <a:spLocks noChangeArrowheads="1"/>
          </p:cNvSpPr>
          <p:nvPr/>
        </p:nvSpPr>
        <p:spPr bwMode="auto">
          <a:xfrm>
            <a:off x="647700" y="2312988"/>
            <a:ext cx="771842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a:t>	Các thành phần của vectơ mô men chính theo các trục toạ độ Đề các:</a:t>
            </a:r>
          </a:p>
        </p:txBody>
      </p:sp>
      <p:sp>
        <p:nvSpPr>
          <p:cNvPr id="34821" name="Rectangle 11"/>
          <p:cNvSpPr>
            <a:spLocks noChangeArrowheads="1"/>
          </p:cNvSpPr>
          <p:nvPr/>
        </p:nvSpPr>
        <p:spPr bwMode="auto">
          <a:xfrm>
            <a:off x="647700" y="296863"/>
            <a:ext cx="74168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a:solidFill>
                  <a:srgbClr val="005C00"/>
                </a:solidFill>
              </a:rPr>
              <a:t>1.2.3 Mômen chính của hệ lực không gian </a:t>
            </a:r>
          </a:p>
          <a:p>
            <a:pPr algn="just"/>
            <a:r>
              <a:rPr lang="en-US" b="1" smtClean="0">
                <a:solidFill>
                  <a:srgbClr val="005C00"/>
                </a:solidFill>
              </a:rPr>
              <a:t>   </a:t>
            </a:r>
            <a:r>
              <a:rPr lang="en-US" b="1">
                <a:solidFill>
                  <a:srgbClr val="005C00"/>
                </a:solidFill>
              </a:rPr>
              <a:t>đối với một điểm</a:t>
            </a:r>
            <a:endParaRPr lang="en-US" b="1">
              <a:solidFill>
                <a:srgbClr val="005C00"/>
              </a:solidFill>
              <a:latin typeface=".VnTime" pitchFamily="34" charset="0"/>
            </a:endParaRPr>
          </a:p>
        </p:txBody>
      </p:sp>
      <p:sp>
        <p:nvSpPr>
          <p:cNvPr id="34822" name="Text Box 12"/>
          <p:cNvSpPr txBox="1">
            <a:spLocks noChangeArrowheads="1"/>
          </p:cNvSpPr>
          <p:nvPr/>
        </p:nvSpPr>
        <p:spPr bwMode="auto">
          <a:xfrm>
            <a:off x="215900" y="1233488"/>
            <a:ext cx="482441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r>
              <a:rPr lang="en-US" i="1">
                <a:solidFill>
                  <a:srgbClr val="005C00"/>
                </a:solidFill>
              </a:rPr>
              <a:t>b. </a:t>
            </a:r>
            <a:r>
              <a:rPr lang="en-US">
                <a:solidFill>
                  <a:srgbClr val="005C00"/>
                </a:solidFill>
              </a:rPr>
              <a:t>Phương pháp chiếu</a:t>
            </a:r>
          </a:p>
        </p:txBody>
      </p:sp>
      <mc:AlternateContent xmlns:mc="http://schemas.openxmlformats.org/markup-compatibility/2006" xmlns:a14="http://schemas.microsoft.com/office/drawing/2010/main">
        <mc:Choice Requires="a14">
          <p:sp>
            <p:nvSpPr>
              <p:cNvPr id="2" name="TextBox 1"/>
              <p:cNvSpPr txBox="1"/>
              <p:nvPr/>
            </p:nvSpPr>
            <p:spPr>
              <a:xfrm>
                <a:off x="2613362" y="1736812"/>
                <a:ext cx="3657283" cy="5869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𝑴</m:t>
                              </m:r>
                            </m:e>
                          </m:acc>
                        </m:e>
                        <m:sub>
                          <m:r>
                            <a:rPr lang="en-US" b="1" i="1" smtClean="0">
                              <a:solidFill>
                                <a:srgbClr val="0000FF"/>
                              </a:solidFill>
                              <a:latin typeface="Cambria Math"/>
                            </a:rPr>
                            <m:t>𝑶</m:t>
                          </m:r>
                        </m:sub>
                      </m:sSub>
                      <m:r>
                        <a:rPr lang="en-US" b="1" i="1" smtClean="0">
                          <a:solidFill>
                            <a:srgbClr val="0000FF"/>
                          </a:solidFill>
                          <a:latin typeface="Cambria Math"/>
                        </a:rPr>
                        <m:t>=</m:t>
                      </m:r>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r>
                                <a:rPr lang="en-US" b="1" i="1" smtClean="0">
                                  <a:solidFill>
                                    <a:srgbClr val="0000FF"/>
                                  </a:solidFill>
                                  <a:latin typeface="Cambria Math"/>
                                </a:rPr>
                                <m:t>𝑴</m:t>
                              </m:r>
                            </m:e>
                            <m:sub>
                              <m:r>
                                <a:rPr lang="en-US" b="1" i="1" smtClean="0">
                                  <a:solidFill>
                                    <a:srgbClr val="0000FF"/>
                                  </a:solidFill>
                                  <a:latin typeface="Cambria Math"/>
                                </a:rPr>
                                <m:t>𝑶𝒙</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𝑴</m:t>
                              </m:r>
                            </m:e>
                            <m:sub>
                              <m:r>
                                <a:rPr lang="en-US" b="1" i="1" smtClean="0">
                                  <a:solidFill>
                                    <a:srgbClr val="0000FF"/>
                                  </a:solidFill>
                                  <a:latin typeface="Cambria Math"/>
                                </a:rPr>
                                <m:t>𝑶𝒚</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𝑴</m:t>
                              </m:r>
                            </m:e>
                            <m:sub>
                              <m:r>
                                <a:rPr lang="en-US" b="1" i="1" smtClean="0">
                                  <a:solidFill>
                                    <a:srgbClr val="0000FF"/>
                                  </a:solidFill>
                                  <a:latin typeface="Cambria Math"/>
                                </a:rPr>
                                <m:t>𝑶𝒛</m:t>
                              </m:r>
                            </m:sub>
                          </m:sSub>
                        </m:e>
                      </m:d>
                    </m:oMath>
                  </m:oMathPara>
                </a14:m>
                <a:endParaRPr lang="en-US" b="1">
                  <a:solidFill>
                    <a:srgbClr val="0000FF"/>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613362" y="1736812"/>
                <a:ext cx="3657283" cy="586956"/>
              </a:xfrm>
              <a:prstGeom prst="rect">
                <a:avLst/>
              </a:prstGeom>
              <a:blipFill rotWithShape="1">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1349072" y="3176972"/>
                <a:ext cx="6185860" cy="299909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𝑴</m:t>
                          </m:r>
                        </m:e>
                        <m:sub>
                          <m:r>
                            <a:rPr lang="en-US" b="1" i="1" smtClean="0">
                              <a:solidFill>
                                <a:srgbClr val="0000FF"/>
                              </a:solidFill>
                              <a:latin typeface="Cambria Math"/>
                            </a:rPr>
                            <m:t>𝑶𝒙</m:t>
                          </m:r>
                        </m:sub>
                      </m:sSub>
                      <m:r>
                        <a:rPr lang="en-US" b="1" i="1" smtClean="0">
                          <a:solidFill>
                            <a:srgbClr val="0000FF"/>
                          </a:solidFill>
                          <a:latin typeface="Cambria Math"/>
                        </a:rPr>
                        <m:t>=</m:t>
                      </m:r>
                      <m:nary>
                        <m:naryPr>
                          <m:chr m:val="∑"/>
                          <m:subHide m:val="on"/>
                          <m:supHide m:val="on"/>
                          <m:ctrlPr>
                            <a:rPr lang="en-US" b="1" i="1" smtClean="0">
                              <a:solidFill>
                                <a:srgbClr val="0000FF"/>
                              </a:solidFill>
                              <a:latin typeface="Cambria Math"/>
                            </a:rPr>
                          </m:ctrlPr>
                        </m:naryPr>
                        <m:sub/>
                        <m:sup/>
                        <m:e>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smtClean="0">
                                  <a:solidFill>
                                    <a:srgbClr val="0000FF"/>
                                  </a:solidFill>
                                  <a:latin typeface="Cambria Math"/>
                                </a:rPr>
                                <m:t>𝑶𝒙</m:t>
                              </m:r>
                            </m:sub>
                          </m:sSub>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𝒌</m:t>
                                  </m:r>
                                </m:sub>
                              </m:sSub>
                            </m:e>
                          </m:d>
                        </m:e>
                      </m:nary>
                      <m:r>
                        <a:rPr lang="en-US" b="1" i="1" smtClean="0">
                          <a:solidFill>
                            <a:srgbClr val="0000FF"/>
                          </a:solidFill>
                          <a:latin typeface="Cambria Math"/>
                        </a:rPr>
                        <m:t>=</m:t>
                      </m:r>
                      <m:nary>
                        <m:naryPr>
                          <m:chr m:val="∑"/>
                          <m:subHide m:val="on"/>
                          <m:supHide m:val="on"/>
                          <m:ctrlPr>
                            <a:rPr lang="en-US" b="1" i="1" smtClean="0">
                              <a:solidFill>
                                <a:srgbClr val="0000FF"/>
                              </a:solidFill>
                              <a:latin typeface="Cambria Math"/>
                            </a:rPr>
                          </m:ctrlPr>
                        </m:naryPr>
                        <m:sub/>
                        <m:sup/>
                        <m:e>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r>
                                    <a:rPr lang="en-US" b="1" i="1" smtClean="0">
                                      <a:solidFill>
                                        <a:srgbClr val="0000FF"/>
                                      </a:solidFill>
                                      <a:latin typeface="Cambria Math"/>
                                    </a:rPr>
                                    <m:t>𝒚</m:t>
                                  </m:r>
                                </m:e>
                                <m:sub>
                                  <m:r>
                                    <a:rPr lang="en-US" b="1" i="1" smtClean="0">
                                      <a:solidFill>
                                        <a:srgbClr val="0000FF"/>
                                      </a:solidFill>
                                      <a:latin typeface="Cambria Math"/>
                                    </a:rPr>
                                    <m:t>𝒌</m:t>
                                  </m:r>
                                </m:sub>
                              </m:sSub>
                              <m:sSub>
                                <m:sSubPr>
                                  <m:ctrlPr>
                                    <a:rPr lang="en-US" b="1" i="1" smtClean="0">
                                      <a:solidFill>
                                        <a:srgbClr val="0000FF"/>
                                      </a:solidFill>
                                      <a:latin typeface="Cambria Math"/>
                                    </a:rPr>
                                  </m:ctrlPr>
                                </m:sSubPr>
                                <m:e>
                                  <m:r>
                                    <a:rPr lang="en-US" b="1" i="1" smtClean="0">
                                      <a:solidFill>
                                        <a:srgbClr val="0000FF"/>
                                      </a:solidFill>
                                      <a:latin typeface="Cambria Math"/>
                                    </a:rPr>
                                    <m:t>𝒁</m:t>
                                  </m:r>
                                </m:e>
                                <m:sub>
                                  <m:r>
                                    <a:rPr lang="en-US" b="1" i="1" smtClean="0">
                                      <a:solidFill>
                                        <a:srgbClr val="0000FF"/>
                                      </a:solidFill>
                                      <a:latin typeface="Cambria Math"/>
                                    </a:rPr>
                                    <m:t>𝒌</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𝒛</m:t>
                                  </m:r>
                                </m:e>
                                <m:sub>
                                  <m:r>
                                    <a:rPr lang="en-US" b="1" i="1" smtClean="0">
                                      <a:solidFill>
                                        <a:srgbClr val="0000FF"/>
                                      </a:solidFill>
                                      <a:latin typeface="Cambria Math"/>
                                    </a:rPr>
                                    <m:t>𝒌</m:t>
                                  </m:r>
                                </m:sub>
                              </m:sSub>
                              <m:sSub>
                                <m:sSubPr>
                                  <m:ctrlPr>
                                    <a:rPr lang="en-US" b="1" i="1" smtClean="0">
                                      <a:solidFill>
                                        <a:srgbClr val="0000FF"/>
                                      </a:solidFill>
                                      <a:latin typeface="Cambria Math"/>
                                    </a:rPr>
                                  </m:ctrlPr>
                                </m:sSubPr>
                                <m:e>
                                  <m:r>
                                    <a:rPr lang="en-US" b="1" i="1" smtClean="0">
                                      <a:solidFill>
                                        <a:srgbClr val="0000FF"/>
                                      </a:solidFill>
                                      <a:latin typeface="Cambria Math"/>
                                    </a:rPr>
                                    <m:t>𝒀</m:t>
                                  </m:r>
                                </m:e>
                                <m:sub>
                                  <m:r>
                                    <a:rPr lang="en-US" b="1" i="1" smtClean="0">
                                      <a:solidFill>
                                        <a:srgbClr val="0000FF"/>
                                      </a:solidFill>
                                      <a:latin typeface="Cambria Math"/>
                                    </a:rPr>
                                    <m:t>𝒌</m:t>
                                  </m:r>
                                </m:sub>
                              </m:sSub>
                            </m:e>
                          </m:d>
                        </m:e>
                      </m:nary>
                    </m:oMath>
                  </m:oMathPara>
                </a14:m>
                <a:endParaRPr lang="en-US" b="1" smtClean="0">
                  <a:solidFill>
                    <a:srgbClr val="0000FF"/>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m:t>
                          </m:r>
                          <m:r>
                            <a:rPr lang="en-US" b="1" i="1" smtClean="0">
                              <a:solidFill>
                                <a:srgbClr val="0000FF"/>
                              </a:solidFill>
                              <a:latin typeface="Cambria Math"/>
                            </a:rPr>
                            <m:t>𝒚</m:t>
                          </m:r>
                        </m:sub>
                      </m:sSub>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a:solidFill>
                                    <a:srgbClr val="0000FF"/>
                                  </a:solidFill>
                                  <a:latin typeface="Cambria Math"/>
                                </a:rPr>
                                <m:t>𝑶</m:t>
                              </m:r>
                              <m:r>
                                <a:rPr lang="en-US" b="1" i="1" smtClean="0">
                                  <a:solidFill>
                                    <a:srgbClr val="0000FF"/>
                                  </a:solidFill>
                                  <a:latin typeface="Cambria Math"/>
                                </a:rPr>
                                <m:t>𝒚</m:t>
                              </m:r>
                            </m:sub>
                          </m:sSub>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𝒌</m:t>
                                  </m:r>
                                </m:sub>
                              </m:sSub>
                            </m:e>
                          </m:d>
                        </m:e>
                      </m:nary>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smtClean="0">
                                      <a:solidFill>
                                        <a:srgbClr val="0000FF"/>
                                      </a:solidFill>
                                      <a:latin typeface="Cambria Math"/>
                                    </a:rPr>
                                    <m:t>𝒛</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smtClean="0">
                                      <a:solidFill>
                                        <a:srgbClr val="0000FF"/>
                                      </a:solidFill>
                                      <a:latin typeface="Cambria Math"/>
                                    </a:rPr>
                                    <m:t>𝑿</m:t>
                                  </m:r>
                                </m:e>
                                <m:sub>
                                  <m:r>
                                    <a:rPr lang="en-US" b="1" i="1">
                                      <a:solidFill>
                                        <a:srgbClr val="0000FF"/>
                                      </a:solidFill>
                                      <a:latin typeface="Cambria Math"/>
                                    </a:rPr>
                                    <m:t>𝒌</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smtClean="0">
                                      <a:solidFill>
                                        <a:srgbClr val="0000FF"/>
                                      </a:solidFill>
                                      <a:latin typeface="Cambria Math"/>
                                    </a:rPr>
                                    <m:t>𝒙</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smtClean="0">
                                      <a:solidFill>
                                        <a:srgbClr val="0000FF"/>
                                      </a:solidFill>
                                      <a:latin typeface="Cambria Math"/>
                                    </a:rPr>
                                    <m:t>𝒁</m:t>
                                  </m:r>
                                </m:e>
                                <m:sub>
                                  <m:r>
                                    <a:rPr lang="en-US" b="1" i="1">
                                      <a:solidFill>
                                        <a:srgbClr val="0000FF"/>
                                      </a:solidFill>
                                      <a:latin typeface="Cambria Math"/>
                                    </a:rPr>
                                    <m:t>𝒌</m:t>
                                  </m:r>
                                </m:sub>
                              </m:sSub>
                            </m:e>
                          </m:d>
                        </m:e>
                      </m:nary>
                    </m:oMath>
                  </m:oMathPara>
                </a14:m>
                <a:endParaRPr lang="en-US" b="1" smtClean="0">
                  <a:solidFill>
                    <a:srgbClr val="0000FF"/>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m:t>
                          </m:r>
                          <m:r>
                            <a:rPr lang="en-US" b="1" i="1" smtClean="0">
                              <a:solidFill>
                                <a:srgbClr val="0000FF"/>
                              </a:solidFill>
                              <a:latin typeface="Cambria Math"/>
                            </a:rPr>
                            <m:t>𝒛</m:t>
                          </m:r>
                        </m:sub>
                      </m:sSub>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a:solidFill>
                                    <a:srgbClr val="0000FF"/>
                                  </a:solidFill>
                                  <a:latin typeface="Cambria Math"/>
                                </a:rPr>
                                <m:t>𝑶</m:t>
                              </m:r>
                              <m:r>
                                <a:rPr lang="en-US" b="1" i="1" smtClean="0">
                                  <a:solidFill>
                                    <a:srgbClr val="0000FF"/>
                                  </a:solidFill>
                                  <a:latin typeface="Cambria Math"/>
                                </a:rPr>
                                <m:t>𝒛</m:t>
                              </m:r>
                            </m:sub>
                          </m:sSub>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𝒌</m:t>
                                  </m:r>
                                </m:sub>
                              </m:sSub>
                            </m:e>
                          </m:d>
                        </m:e>
                      </m:nary>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smtClean="0">
                                      <a:solidFill>
                                        <a:srgbClr val="0000FF"/>
                                      </a:solidFill>
                                      <a:latin typeface="Cambria Math"/>
                                    </a:rPr>
                                    <m:t>𝒙</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smtClean="0">
                                      <a:solidFill>
                                        <a:srgbClr val="0000FF"/>
                                      </a:solidFill>
                                      <a:latin typeface="Cambria Math"/>
                                    </a:rPr>
                                    <m:t>𝒀</m:t>
                                  </m:r>
                                </m:e>
                                <m:sub>
                                  <m:r>
                                    <a:rPr lang="en-US" b="1" i="1">
                                      <a:solidFill>
                                        <a:srgbClr val="0000FF"/>
                                      </a:solidFill>
                                      <a:latin typeface="Cambria Math"/>
                                    </a:rPr>
                                    <m:t>𝒌</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smtClean="0">
                                      <a:solidFill>
                                        <a:srgbClr val="0000FF"/>
                                      </a:solidFill>
                                      <a:latin typeface="Cambria Math"/>
                                    </a:rPr>
                                    <m:t>𝒚</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smtClean="0">
                                      <a:solidFill>
                                        <a:srgbClr val="0000FF"/>
                                      </a:solidFill>
                                      <a:latin typeface="Cambria Math"/>
                                    </a:rPr>
                                    <m:t>𝒁</m:t>
                                  </m:r>
                                </m:e>
                                <m:sub>
                                  <m:r>
                                    <a:rPr lang="en-US" b="1" i="1">
                                      <a:solidFill>
                                        <a:srgbClr val="0000FF"/>
                                      </a:solidFill>
                                      <a:latin typeface="Cambria Math"/>
                                    </a:rPr>
                                    <m:t>𝒌</m:t>
                                  </m:r>
                                </m:sub>
                              </m:sSub>
                            </m:e>
                          </m:d>
                        </m:e>
                      </m:nary>
                    </m:oMath>
                  </m:oMathPara>
                </a14:m>
                <a:endParaRPr lang="en-US" b="1">
                  <a:solidFill>
                    <a:srgbClr val="0000FF"/>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349072" y="3176972"/>
                <a:ext cx="6185860" cy="2999091"/>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40474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853"/>
                                        </p:tgtEl>
                                        <p:attrNameLst>
                                          <p:attrName>style.visibility</p:attrName>
                                        </p:attrNameLst>
                                      </p:cBhvr>
                                      <p:to>
                                        <p:strVal val="visible"/>
                                      </p:to>
                                    </p:set>
                                    <p:animEffect transition="in" filter="blinds(horizontal)">
                                      <p:cBhvr>
                                        <p:cTn id="7" dur="500"/>
                                        <p:tgtEl>
                                          <p:spTgt spid="20685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3"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660F4F1C-E806-47B6-B5B2-15138DEC5C36}" type="slidenum">
              <a:rPr lang="en-US" altLang="en-US"/>
              <a:pPr>
                <a:defRPr/>
              </a:pPr>
              <a:t>16</a:t>
            </a:fld>
            <a:endParaRPr lang="en-US" altLang="en-US"/>
          </a:p>
        </p:txBody>
      </p:sp>
      <p:sp>
        <p:nvSpPr>
          <p:cNvPr id="35843" name="Text Box 2"/>
          <p:cNvSpPr txBox="1">
            <a:spLocks noChangeArrowheads="1"/>
          </p:cNvSpPr>
          <p:nvPr/>
        </p:nvSpPr>
        <p:spPr bwMode="auto">
          <a:xfrm>
            <a:off x="719138" y="1017588"/>
            <a:ext cx="15128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Ví dụ 1:</a:t>
            </a:r>
          </a:p>
        </p:txBody>
      </p:sp>
      <p:sp>
        <p:nvSpPr>
          <p:cNvPr id="35844" name="Text Box 3"/>
          <p:cNvSpPr txBox="1">
            <a:spLocks noChangeArrowheads="1"/>
          </p:cNvSpPr>
          <p:nvPr/>
        </p:nvSpPr>
        <p:spPr bwMode="auto">
          <a:xfrm>
            <a:off x="2232025" y="1030288"/>
            <a:ext cx="5653088"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Cho hệ lực gồm ba lực, trong đó: </a:t>
            </a:r>
          </a:p>
        </p:txBody>
      </p:sp>
      <p:sp>
        <p:nvSpPr>
          <p:cNvPr id="360455" name="Text Box 7"/>
          <p:cNvSpPr txBox="1">
            <a:spLocks noChangeArrowheads="1"/>
          </p:cNvSpPr>
          <p:nvPr/>
        </p:nvSpPr>
        <p:spPr bwMode="auto">
          <a:xfrm>
            <a:off x="900113" y="4221242"/>
            <a:ext cx="1765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Bài giải:</a:t>
            </a:r>
          </a:p>
        </p:txBody>
      </p:sp>
      <p:sp>
        <p:nvSpPr>
          <p:cNvPr id="360457" name="Text Box 9"/>
          <p:cNvSpPr txBox="1">
            <a:spLocks noChangeArrowheads="1"/>
          </p:cNvSpPr>
          <p:nvPr/>
        </p:nvSpPr>
        <p:spPr bwMode="auto">
          <a:xfrm>
            <a:off x="862013" y="4783178"/>
            <a:ext cx="78501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Ta có các véc tơ định vị của các lực so với điểm O:</a:t>
            </a:r>
          </a:p>
        </p:txBody>
      </p:sp>
      <mc:AlternateContent xmlns:mc="http://schemas.openxmlformats.org/markup-compatibility/2006" xmlns:a14="http://schemas.microsoft.com/office/drawing/2010/main">
        <mc:Choice Requires="a14">
          <p:sp>
            <p:nvSpPr>
              <p:cNvPr id="35852" name="Text Box 11"/>
              <p:cNvSpPr txBox="1">
                <a:spLocks noChangeArrowheads="1"/>
              </p:cNvSpPr>
              <p:nvPr/>
            </p:nvSpPr>
            <p:spPr bwMode="auto">
              <a:xfrm>
                <a:off x="2232025" y="1592224"/>
                <a:ext cx="5291695" cy="143847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14:m>
                  <m:oMath xmlns:m="http://schemas.openxmlformats.org/officeDocument/2006/math">
                    <m:sSub>
                      <m:sSubPr>
                        <m:ctrlPr>
                          <a:rPr lang="en-US" b="1" i="1" smtClean="0">
                            <a:latin typeface="Cambria Math"/>
                          </a:rPr>
                        </m:ctrlPr>
                      </m:sSubPr>
                      <m:e>
                        <m:acc>
                          <m:accPr>
                            <m:chr m:val="⃗"/>
                            <m:ctrlPr>
                              <a:rPr lang="en-US" b="1" i="1" smtClean="0">
                                <a:latin typeface="Cambria Math"/>
                              </a:rPr>
                            </m:ctrlPr>
                          </m:accPr>
                          <m:e>
                            <m:r>
                              <a:rPr lang="en-US" b="1" i="1" smtClean="0">
                                <a:latin typeface="Cambria Math"/>
                              </a:rPr>
                              <m:t>𝑭</m:t>
                            </m:r>
                          </m:e>
                        </m:acc>
                      </m:e>
                      <m:sub>
                        <m:r>
                          <a:rPr lang="en-US" b="1" i="1" smtClean="0">
                            <a:latin typeface="Cambria Math"/>
                          </a:rPr>
                          <m:t>𝟏</m:t>
                        </m:r>
                      </m:sub>
                    </m:sSub>
                    <m:r>
                      <a:rPr lang="en-US" b="1" i="1" smtClean="0">
                        <a:latin typeface="Cambria Math"/>
                      </a:rPr>
                      <m:t>=</m:t>
                    </m:r>
                    <m:d>
                      <m:dPr>
                        <m:ctrlPr>
                          <a:rPr lang="en-US" b="1" i="1" smtClean="0">
                            <a:latin typeface="Cambria Math"/>
                          </a:rPr>
                        </m:ctrlPr>
                      </m:dPr>
                      <m:e>
                        <m:r>
                          <a:rPr lang="en-US" b="1" i="1" smtClean="0">
                            <a:latin typeface="Cambria Math"/>
                          </a:rPr>
                          <m:t>𝟏</m:t>
                        </m:r>
                        <m:r>
                          <a:rPr lang="en-US" b="1" i="1" smtClean="0">
                            <a:latin typeface="Cambria Math"/>
                          </a:rPr>
                          <m:t>,</m:t>
                        </m:r>
                        <m:r>
                          <a:rPr lang="en-US" b="1" i="1" smtClean="0">
                            <a:latin typeface="Cambria Math"/>
                          </a:rPr>
                          <m:t>𝟐</m:t>
                        </m:r>
                        <m:r>
                          <a:rPr lang="en-US" b="1" i="1" smtClean="0">
                            <a:latin typeface="Cambria Math"/>
                          </a:rPr>
                          <m:t>,</m:t>
                        </m:r>
                        <m:r>
                          <a:rPr lang="en-US" b="1" i="1" smtClean="0">
                            <a:latin typeface="Cambria Math"/>
                          </a:rPr>
                          <m:t>𝟑</m:t>
                        </m:r>
                      </m:e>
                    </m:d>
                  </m:oMath>
                </a14:m>
                <a:r>
                  <a:rPr lang="en-US" smtClean="0"/>
                  <a:t> đặt </a:t>
                </a:r>
                <a:r>
                  <a:rPr lang="en-US"/>
                  <a:t>tại </a:t>
                </a:r>
                <a:r>
                  <a:rPr lang="en-US" b="1" smtClean="0"/>
                  <a:t>A(2</a:t>
                </a:r>
                <a:r>
                  <a:rPr lang="en-US" b="1"/>
                  <a:t>,-1,0</a:t>
                </a:r>
                <a:r>
                  <a:rPr lang="en-US" b="1" smtClean="0"/>
                  <a:t>)</a:t>
                </a:r>
              </a:p>
              <a:p>
                <a:pPr eaLnBrk="1" hangingPunct="1">
                  <a:spcBef>
                    <a:spcPts val="0"/>
                  </a:spcBef>
                </a:pPr>
                <a14:m>
                  <m:oMath xmlns:m="http://schemas.openxmlformats.org/officeDocument/2006/math">
                    <m:sSub>
                      <m:sSubPr>
                        <m:ctrlPr>
                          <a:rPr lang="en-US" b="1" i="1">
                            <a:latin typeface="Cambria Math"/>
                          </a:rPr>
                        </m:ctrlPr>
                      </m:sSubPr>
                      <m:e>
                        <m:acc>
                          <m:accPr>
                            <m:chr m:val="⃗"/>
                            <m:ctrlPr>
                              <a:rPr lang="en-US" b="1" i="1">
                                <a:latin typeface="Cambria Math"/>
                              </a:rPr>
                            </m:ctrlPr>
                          </m:accPr>
                          <m:e>
                            <m:r>
                              <a:rPr lang="en-US" b="1" i="1">
                                <a:latin typeface="Cambria Math"/>
                              </a:rPr>
                              <m:t>𝑭</m:t>
                            </m:r>
                          </m:e>
                        </m:acc>
                      </m:e>
                      <m:sub>
                        <m:r>
                          <a:rPr lang="en-US" b="1" i="1" smtClean="0">
                            <a:latin typeface="Cambria Math"/>
                          </a:rPr>
                          <m:t>𝟐</m:t>
                        </m:r>
                      </m:sub>
                    </m:sSub>
                    <m:r>
                      <a:rPr lang="en-US" b="1" i="1">
                        <a:latin typeface="Cambria Math"/>
                      </a:rPr>
                      <m:t>=</m:t>
                    </m:r>
                    <m:d>
                      <m:dPr>
                        <m:ctrlPr>
                          <a:rPr lang="en-US" b="1" i="1">
                            <a:latin typeface="Cambria Math"/>
                          </a:rPr>
                        </m:ctrlPr>
                      </m:dPr>
                      <m:e>
                        <m:r>
                          <a:rPr lang="en-US" b="1" i="1" smtClean="0">
                            <a:latin typeface="Cambria Math"/>
                          </a:rPr>
                          <m:t>𝟒</m:t>
                        </m:r>
                        <m:r>
                          <a:rPr lang="en-US" b="1" i="1" smtClean="0">
                            <a:latin typeface="Cambria Math"/>
                          </a:rPr>
                          <m:t>,−</m:t>
                        </m:r>
                        <m:r>
                          <a:rPr lang="en-US" b="1" i="1" smtClean="0">
                            <a:latin typeface="Cambria Math"/>
                          </a:rPr>
                          <m:t>𝟓</m:t>
                        </m:r>
                        <m:r>
                          <a:rPr lang="en-US" b="1" i="1" smtClean="0">
                            <a:latin typeface="Cambria Math"/>
                          </a:rPr>
                          <m:t>,</m:t>
                        </m:r>
                        <m:r>
                          <a:rPr lang="en-US" b="1" i="1" smtClean="0">
                            <a:latin typeface="Cambria Math"/>
                          </a:rPr>
                          <m:t>𝟕</m:t>
                        </m:r>
                      </m:e>
                    </m:d>
                  </m:oMath>
                </a14:m>
                <a:r>
                  <a:rPr lang="en-US"/>
                  <a:t> đặt tại </a:t>
                </a:r>
                <a:r>
                  <a:rPr lang="en-US" b="1" smtClean="0"/>
                  <a:t>B(0,-2,0)</a:t>
                </a:r>
              </a:p>
              <a:p>
                <a:pPr eaLnBrk="1" hangingPunct="1">
                  <a:spcBef>
                    <a:spcPts val="0"/>
                  </a:spcBef>
                </a:pPr>
                <a14:m>
                  <m:oMath xmlns:m="http://schemas.openxmlformats.org/officeDocument/2006/math">
                    <m:sSub>
                      <m:sSubPr>
                        <m:ctrlPr>
                          <a:rPr lang="en-US" b="1" i="1">
                            <a:latin typeface="Cambria Math"/>
                          </a:rPr>
                        </m:ctrlPr>
                      </m:sSubPr>
                      <m:e>
                        <m:acc>
                          <m:accPr>
                            <m:chr m:val="⃗"/>
                            <m:ctrlPr>
                              <a:rPr lang="en-US" b="1" i="1">
                                <a:latin typeface="Cambria Math"/>
                              </a:rPr>
                            </m:ctrlPr>
                          </m:accPr>
                          <m:e>
                            <m:r>
                              <a:rPr lang="en-US" b="1" i="1">
                                <a:latin typeface="Cambria Math"/>
                              </a:rPr>
                              <m:t>𝑭</m:t>
                            </m:r>
                          </m:e>
                        </m:acc>
                      </m:e>
                      <m:sub>
                        <m:r>
                          <a:rPr lang="en-US" b="1" i="1" smtClean="0">
                            <a:latin typeface="Cambria Math"/>
                          </a:rPr>
                          <m:t>𝟑</m:t>
                        </m:r>
                      </m:sub>
                    </m:sSub>
                    <m:r>
                      <a:rPr lang="en-US" b="1" i="1">
                        <a:latin typeface="Cambria Math"/>
                      </a:rPr>
                      <m:t>=</m:t>
                    </m:r>
                    <m:d>
                      <m:dPr>
                        <m:ctrlPr>
                          <a:rPr lang="en-US" b="1" i="1">
                            <a:latin typeface="Cambria Math"/>
                          </a:rPr>
                        </m:ctrlPr>
                      </m:dPr>
                      <m:e>
                        <m:r>
                          <a:rPr lang="en-US" b="1" i="1" smtClean="0">
                            <a:latin typeface="Cambria Math"/>
                          </a:rPr>
                          <m:t>𝟐</m:t>
                        </m:r>
                        <m:r>
                          <a:rPr lang="en-US" b="1" i="1" smtClean="0">
                            <a:latin typeface="Cambria Math"/>
                          </a:rPr>
                          <m:t>,</m:t>
                        </m:r>
                        <m:r>
                          <a:rPr lang="en-US" b="1" i="1" smtClean="0">
                            <a:latin typeface="Cambria Math"/>
                          </a:rPr>
                          <m:t>𝟖</m:t>
                        </m:r>
                        <m:r>
                          <a:rPr lang="en-US" b="1" i="1" smtClean="0">
                            <a:latin typeface="Cambria Math"/>
                          </a:rPr>
                          <m:t>,</m:t>
                        </m:r>
                        <m:r>
                          <a:rPr lang="en-US" b="1" i="1" smtClean="0">
                            <a:latin typeface="Cambria Math"/>
                          </a:rPr>
                          <m:t>𝟏</m:t>
                        </m:r>
                      </m:e>
                    </m:d>
                  </m:oMath>
                </a14:m>
                <a:r>
                  <a:rPr lang="en-US" smtClean="0"/>
                  <a:t> đặt </a:t>
                </a:r>
                <a:r>
                  <a:rPr lang="en-US"/>
                  <a:t>tại </a:t>
                </a:r>
                <a:r>
                  <a:rPr lang="en-US" b="1" smtClean="0"/>
                  <a:t>C(3,1,2)</a:t>
                </a:r>
                <a:endParaRPr lang="en-US" b="1"/>
              </a:p>
            </p:txBody>
          </p:sp>
        </mc:Choice>
        <mc:Fallback xmlns="">
          <p:sp>
            <p:nvSpPr>
              <p:cNvPr id="35852" name="Text Box 11"/>
              <p:cNvSpPr txBox="1">
                <a:spLocks noRot="1" noChangeAspect="1" noMove="1" noResize="1" noEditPoints="1" noAdjustHandles="1" noChangeArrowheads="1" noChangeShapeType="1" noTextEdit="1"/>
              </p:cNvSpPr>
              <p:nvPr/>
            </p:nvSpPr>
            <p:spPr bwMode="auto">
              <a:xfrm>
                <a:off x="2232025" y="1592224"/>
                <a:ext cx="5291695" cy="1438471"/>
              </a:xfrm>
              <a:prstGeom prst="rect">
                <a:avLst/>
              </a:prstGeom>
              <a:blipFill rotWithShape="1">
                <a:blip r:embed="rId2"/>
                <a:stretch>
                  <a:fillRect t="-424" b="-932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5855" name="Text Box 14"/>
          <p:cNvSpPr txBox="1">
            <a:spLocks noChangeArrowheads="1"/>
          </p:cNvSpPr>
          <p:nvPr/>
        </p:nvSpPr>
        <p:spPr bwMode="auto">
          <a:xfrm>
            <a:off x="900113" y="3103681"/>
            <a:ext cx="7200900"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a:t>Xác định mômen chính của hệ lực trên đối với gốc toạ độ O.</a:t>
            </a:r>
          </a:p>
        </p:txBody>
      </p:sp>
      <p:sp>
        <p:nvSpPr>
          <p:cNvPr id="35857" name="Rectangle 16"/>
          <p:cNvSpPr>
            <a:spLocks noChangeArrowheads="1"/>
          </p:cNvSpPr>
          <p:nvPr/>
        </p:nvSpPr>
        <p:spPr bwMode="auto">
          <a:xfrm>
            <a:off x="647700" y="188913"/>
            <a:ext cx="74168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a:solidFill>
                  <a:schemeClr val="tx2"/>
                </a:solidFill>
              </a:rPr>
              <a:t>1.2.3 Mômen chính của hệ lực không gian </a:t>
            </a:r>
          </a:p>
          <a:p>
            <a:pPr algn="just"/>
            <a:r>
              <a:rPr lang="en-US" b="1" smtClean="0">
                <a:solidFill>
                  <a:schemeClr val="tx2"/>
                </a:solidFill>
              </a:rPr>
              <a:t>   </a:t>
            </a:r>
            <a:r>
              <a:rPr lang="en-US" b="1">
                <a:solidFill>
                  <a:schemeClr val="tx2"/>
                </a:solidFill>
              </a:rPr>
              <a:t>đối với một điểm</a:t>
            </a:r>
            <a:endParaRPr lang="en-US" b="1">
              <a:solidFill>
                <a:schemeClr val="tx2"/>
              </a:solidFill>
              <a:latin typeface=".VnTime" pitchFamily="34" charset="0"/>
            </a:endParaRPr>
          </a:p>
        </p:txBody>
      </p:sp>
      <mc:AlternateContent xmlns:mc="http://schemas.openxmlformats.org/markup-compatibility/2006" xmlns:a14="http://schemas.microsoft.com/office/drawing/2010/main">
        <mc:Choice Requires="a14">
          <p:sp>
            <p:nvSpPr>
              <p:cNvPr id="19" name="Text Box 11"/>
              <p:cNvSpPr txBox="1">
                <a:spLocks noChangeArrowheads="1"/>
              </p:cNvSpPr>
              <p:nvPr/>
            </p:nvSpPr>
            <p:spPr bwMode="auto">
              <a:xfrm>
                <a:off x="931418" y="5345113"/>
                <a:ext cx="7601022"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14:m>
                  <m:oMath xmlns:m="http://schemas.openxmlformats.org/officeDocument/2006/math">
                    <m:acc>
                      <m:accPr>
                        <m:chr m:val="⃗"/>
                        <m:ctrlPr>
                          <a:rPr lang="en-US" b="1" i="1" smtClean="0">
                            <a:latin typeface="Cambria Math"/>
                          </a:rPr>
                        </m:ctrlPr>
                      </m:accPr>
                      <m:e>
                        <m:r>
                          <a:rPr lang="en-US" b="1" i="1" smtClean="0">
                            <a:latin typeface="Cambria Math"/>
                          </a:rPr>
                          <m:t>𝑶𝑨</m:t>
                        </m:r>
                      </m:e>
                    </m:acc>
                    <m:r>
                      <a:rPr lang="en-US" b="1" i="1" smtClean="0">
                        <a:latin typeface="Cambria Math"/>
                      </a:rPr>
                      <m:t>=</m:t>
                    </m:r>
                    <m:d>
                      <m:dPr>
                        <m:ctrlPr>
                          <a:rPr lang="en-US" b="1" i="1" smtClean="0">
                            <a:latin typeface="Cambria Math"/>
                          </a:rPr>
                        </m:ctrlPr>
                      </m:dPr>
                      <m:e>
                        <m:r>
                          <a:rPr lang="en-US" b="1" i="1" smtClean="0">
                            <a:latin typeface="Cambria Math"/>
                          </a:rPr>
                          <m:t>𝟐</m:t>
                        </m:r>
                        <m:r>
                          <a:rPr lang="en-US" b="1" i="1" smtClean="0">
                            <a:latin typeface="Cambria Math"/>
                          </a:rPr>
                          <m:t>,−</m:t>
                        </m:r>
                        <m:r>
                          <a:rPr lang="en-US" b="1" i="1" smtClean="0">
                            <a:latin typeface="Cambria Math"/>
                          </a:rPr>
                          <m:t>𝟏</m:t>
                        </m:r>
                        <m:r>
                          <a:rPr lang="en-US" b="1" i="1" smtClean="0">
                            <a:latin typeface="Cambria Math"/>
                          </a:rPr>
                          <m:t>,</m:t>
                        </m:r>
                        <m:r>
                          <a:rPr lang="en-US" b="1" i="1" smtClean="0">
                            <a:latin typeface="Cambria Math"/>
                          </a:rPr>
                          <m:t>𝟎</m:t>
                        </m:r>
                      </m:e>
                    </m:d>
                  </m:oMath>
                </a14:m>
                <a:r>
                  <a:rPr lang="en-US" b="1" smtClean="0"/>
                  <a:t> ;</a:t>
                </a:r>
                <a14:m>
                  <m:oMath xmlns:m="http://schemas.openxmlformats.org/officeDocument/2006/math">
                    <m:r>
                      <a:rPr lang="en-US" b="1" i="0" smtClean="0">
                        <a:latin typeface="Cambria Math"/>
                      </a:rPr>
                      <m:t> </m:t>
                    </m:r>
                    <m:acc>
                      <m:accPr>
                        <m:chr m:val="⃗"/>
                        <m:ctrlPr>
                          <a:rPr lang="en-US" b="1" i="1" smtClean="0">
                            <a:latin typeface="Cambria Math"/>
                          </a:rPr>
                        </m:ctrlPr>
                      </m:accPr>
                      <m:e>
                        <m:r>
                          <a:rPr lang="en-US" b="1" i="1" smtClean="0">
                            <a:latin typeface="Cambria Math"/>
                          </a:rPr>
                          <m:t>𝑶𝑩</m:t>
                        </m:r>
                      </m:e>
                    </m:acc>
                    <m:r>
                      <a:rPr lang="en-US" b="1" i="1">
                        <a:latin typeface="Cambria Math"/>
                      </a:rPr>
                      <m:t>=</m:t>
                    </m:r>
                    <m:d>
                      <m:dPr>
                        <m:ctrlPr>
                          <a:rPr lang="en-US" b="1" i="1">
                            <a:latin typeface="Cambria Math"/>
                          </a:rPr>
                        </m:ctrlPr>
                      </m:dPr>
                      <m:e>
                        <m:r>
                          <a:rPr lang="en-US" b="1" i="1" smtClean="0">
                            <a:latin typeface="Cambria Math"/>
                          </a:rPr>
                          <m:t>𝟎</m:t>
                        </m:r>
                        <m:r>
                          <a:rPr lang="en-US" b="1" i="1" smtClean="0">
                            <a:latin typeface="Cambria Math"/>
                          </a:rPr>
                          <m:t>,−</m:t>
                        </m:r>
                        <m:r>
                          <a:rPr lang="en-US" b="1" i="1" smtClean="0">
                            <a:latin typeface="Cambria Math"/>
                          </a:rPr>
                          <m:t>𝟐</m:t>
                        </m:r>
                        <m:r>
                          <a:rPr lang="en-US" b="1" i="1" smtClean="0">
                            <a:latin typeface="Cambria Math"/>
                          </a:rPr>
                          <m:t>,</m:t>
                        </m:r>
                        <m:r>
                          <a:rPr lang="en-US" b="1" i="1" smtClean="0">
                            <a:latin typeface="Cambria Math"/>
                          </a:rPr>
                          <m:t>𝟎</m:t>
                        </m:r>
                      </m:e>
                    </m:d>
                  </m:oMath>
                </a14:m>
                <a:r>
                  <a:rPr lang="en-US" b="1" smtClean="0"/>
                  <a:t>; </a:t>
                </a:r>
                <a14:m>
                  <m:oMath xmlns:m="http://schemas.openxmlformats.org/officeDocument/2006/math">
                    <m:acc>
                      <m:accPr>
                        <m:chr m:val="⃗"/>
                        <m:ctrlPr>
                          <a:rPr lang="en-US" b="1" i="1" smtClean="0">
                            <a:latin typeface="Cambria Math"/>
                          </a:rPr>
                        </m:ctrlPr>
                      </m:accPr>
                      <m:e>
                        <m:r>
                          <a:rPr lang="en-US" b="1" i="1" smtClean="0">
                            <a:latin typeface="Cambria Math"/>
                          </a:rPr>
                          <m:t>𝑶𝑪</m:t>
                        </m:r>
                      </m:e>
                    </m:acc>
                    <m:r>
                      <a:rPr lang="en-US" b="1" i="1">
                        <a:latin typeface="Cambria Math"/>
                      </a:rPr>
                      <m:t>=</m:t>
                    </m:r>
                    <m:d>
                      <m:dPr>
                        <m:ctrlPr>
                          <a:rPr lang="en-US" b="1" i="1">
                            <a:latin typeface="Cambria Math"/>
                          </a:rPr>
                        </m:ctrlPr>
                      </m:dPr>
                      <m:e>
                        <m:r>
                          <a:rPr lang="en-US" b="1" i="1" smtClean="0">
                            <a:latin typeface="Cambria Math"/>
                          </a:rPr>
                          <m:t>𝟑</m:t>
                        </m:r>
                        <m:r>
                          <a:rPr lang="en-US" b="1" i="1" smtClean="0">
                            <a:latin typeface="Cambria Math"/>
                          </a:rPr>
                          <m:t>,</m:t>
                        </m:r>
                        <m:r>
                          <a:rPr lang="en-US" b="1" i="1" smtClean="0">
                            <a:latin typeface="Cambria Math"/>
                          </a:rPr>
                          <m:t>𝟏</m:t>
                        </m:r>
                        <m:r>
                          <a:rPr lang="en-US" b="1" i="1" smtClean="0">
                            <a:latin typeface="Cambria Math"/>
                          </a:rPr>
                          <m:t>,</m:t>
                        </m:r>
                        <m:r>
                          <a:rPr lang="en-US" b="1" i="1" smtClean="0">
                            <a:latin typeface="Cambria Math"/>
                          </a:rPr>
                          <m:t>𝟐</m:t>
                        </m:r>
                      </m:e>
                    </m:d>
                  </m:oMath>
                </a14:m>
                <a:endParaRPr lang="en-US" b="1"/>
              </a:p>
            </p:txBody>
          </p:sp>
        </mc:Choice>
        <mc:Fallback xmlns="">
          <p:sp>
            <p:nvSpPr>
              <p:cNvPr id="19" name="Text Box 11"/>
              <p:cNvSpPr txBox="1">
                <a:spLocks noRot="1" noChangeAspect="1" noMove="1" noResize="1" noEditPoints="1" noAdjustHandles="1" noChangeArrowheads="1" noChangeShapeType="1" noTextEdit="1"/>
              </p:cNvSpPr>
              <p:nvPr/>
            </p:nvSpPr>
            <p:spPr bwMode="auto">
              <a:xfrm>
                <a:off x="931418" y="5345113"/>
                <a:ext cx="7601022" cy="543610"/>
              </a:xfrm>
              <a:prstGeom prst="rect">
                <a:avLst/>
              </a:prstGeom>
              <a:blipFill rotWithShape="1">
                <a:blip r:embed="rId3"/>
                <a:stretch>
                  <a:fillRect t="-1124" b="-269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16525411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fade">
                                      <p:cBhvr>
                                        <p:cTn id="7" dur="500"/>
                                        <p:tgtEl>
                                          <p:spTgt spid="35843"/>
                                        </p:tgtEl>
                                      </p:cBhvr>
                                    </p:animEffect>
                                    <p:anim calcmode="lin" valueType="num">
                                      <p:cBhvr>
                                        <p:cTn id="8" dur="500" fill="hold"/>
                                        <p:tgtEl>
                                          <p:spTgt spid="35843"/>
                                        </p:tgtEl>
                                        <p:attrNameLst>
                                          <p:attrName>ppt_x</p:attrName>
                                        </p:attrNameLst>
                                      </p:cBhvr>
                                      <p:tavLst>
                                        <p:tav tm="0">
                                          <p:val>
                                            <p:strVal val="#ppt_x"/>
                                          </p:val>
                                        </p:tav>
                                        <p:tav tm="100000">
                                          <p:val>
                                            <p:strVal val="#ppt_x"/>
                                          </p:val>
                                        </p:tav>
                                      </p:tavLst>
                                    </p:anim>
                                    <p:anim calcmode="lin" valueType="num">
                                      <p:cBhvr>
                                        <p:cTn id="9" dur="500" fill="hold"/>
                                        <p:tgtEl>
                                          <p:spTgt spid="358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5844"/>
                                        </p:tgtEl>
                                        <p:attrNameLst>
                                          <p:attrName>style.visibility</p:attrName>
                                        </p:attrNameLst>
                                      </p:cBhvr>
                                      <p:to>
                                        <p:strVal val="visible"/>
                                      </p:to>
                                    </p:set>
                                    <p:animEffect transition="in" filter="fade">
                                      <p:cBhvr>
                                        <p:cTn id="13" dur="500"/>
                                        <p:tgtEl>
                                          <p:spTgt spid="35844"/>
                                        </p:tgtEl>
                                      </p:cBhvr>
                                    </p:animEffect>
                                    <p:anim calcmode="lin" valueType="num">
                                      <p:cBhvr>
                                        <p:cTn id="14" dur="500" fill="hold"/>
                                        <p:tgtEl>
                                          <p:spTgt spid="35844"/>
                                        </p:tgtEl>
                                        <p:attrNameLst>
                                          <p:attrName>ppt_x</p:attrName>
                                        </p:attrNameLst>
                                      </p:cBhvr>
                                      <p:tavLst>
                                        <p:tav tm="0">
                                          <p:val>
                                            <p:strVal val="#ppt_x"/>
                                          </p:val>
                                        </p:tav>
                                        <p:tav tm="100000">
                                          <p:val>
                                            <p:strVal val="#ppt_x"/>
                                          </p:val>
                                        </p:tav>
                                      </p:tavLst>
                                    </p:anim>
                                    <p:anim calcmode="lin" valueType="num">
                                      <p:cBhvr>
                                        <p:cTn id="15" dur="500" fill="hold"/>
                                        <p:tgtEl>
                                          <p:spTgt spid="358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35852"/>
                                        </p:tgtEl>
                                        <p:attrNameLst>
                                          <p:attrName>style.visibility</p:attrName>
                                        </p:attrNameLst>
                                      </p:cBhvr>
                                      <p:to>
                                        <p:strVal val="visible"/>
                                      </p:to>
                                    </p:set>
                                    <p:animEffect transition="in" filter="fade">
                                      <p:cBhvr>
                                        <p:cTn id="19" dur="500"/>
                                        <p:tgtEl>
                                          <p:spTgt spid="35852"/>
                                        </p:tgtEl>
                                      </p:cBhvr>
                                    </p:animEffect>
                                    <p:anim calcmode="lin" valueType="num">
                                      <p:cBhvr>
                                        <p:cTn id="20" dur="500" fill="hold"/>
                                        <p:tgtEl>
                                          <p:spTgt spid="35852"/>
                                        </p:tgtEl>
                                        <p:attrNameLst>
                                          <p:attrName>ppt_x</p:attrName>
                                        </p:attrNameLst>
                                      </p:cBhvr>
                                      <p:tavLst>
                                        <p:tav tm="0">
                                          <p:val>
                                            <p:strVal val="#ppt_x"/>
                                          </p:val>
                                        </p:tav>
                                        <p:tav tm="100000">
                                          <p:val>
                                            <p:strVal val="#ppt_x"/>
                                          </p:val>
                                        </p:tav>
                                      </p:tavLst>
                                    </p:anim>
                                    <p:anim calcmode="lin" valueType="num">
                                      <p:cBhvr>
                                        <p:cTn id="21" dur="500" fill="hold"/>
                                        <p:tgtEl>
                                          <p:spTgt spid="358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35855"/>
                                        </p:tgtEl>
                                        <p:attrNameLst>
                                          <p:attrName>style.visibility</p:attrName>
                                        </p:attrNameLst>
                                      </p:cBhvr>
                                      <p:to>
                                        <p:strVal val="visible"/>
                                      </p:to>
                                    </p:set>
                                    <p:animEffect transition="in" filter="fade">
                                      <p:cBhvr>
                                        <p:cTn id="25" dur="500"/>
                                        <p:tgtEl>
                                          <p:spTgt spid="35855"/>
                                        </p:tgtEl>
                                      </p:cBhvr>
                                    </p:animEffect>
                                    <p:anim calcmode="lin" valueType="num">
                                      <p:cBhvr>
                                        <p:cTn id="26" dur="500" fill="hold"/>
                                        <p:tgtEl>
                                          <p:spTgt spid="35855"/>
                                        </p:tgtEl>
                                        <p:attrNameLst>
                                          <p:attrName>ppt_x</p:attrName>
                                        </p:attrNameLst>
                                      </p:cBhvr>
                                      <p:tavLst>
                                        <p:tav tm="0">
                                          <p:val>
                                            <p:strVal val="#ppt_x"/>
                                          </p:val>
                                        </p:tav>
                                        <p:tav tm="100000">
                                          <p:val>
                                            <p:strVal val="#ppt_x"/>
                                          </p:val>
                                        </p:tav>
                                      </p:tavLst>
                                    </p:anim>
                                    <p:anim calcmode="lin" valueType="num">
                                      <p:cBhvr>
                                        <p:cTn id="27" dur="500" fill="hold"/>
                                        <p:tgtEl>
                                          <p:spTgt spid="3585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360455"/>
                                        </p:tgtEl>
                                        <p:attrNameLst>
                                          <p:attrName>style.visibility</p:attrName>
                                        </p:attrNameLst>
                                      </p:cBhvr>
                                      <p:to>
                                        <p:strVal val="visible"/>
                                      </p:to>
                                    </p:set>
                                    <p:animEffect transition="in" filter="wipe(down)">
                                      <p:cBhvr>
                                        <p:cTn id="32" dur="145">
                                          <p:stCondLst>
                                            <p:cond delay="0"/>
                                          </p:stCondLst>
                                        </p:cTn>
                                        <p:tgtEl>
                                          <p:spTgt spid="360455"/>
                                        </p:tgtEl>
                                      </p:cBhvr>
                                    </p:animEffect>
                                    <p:anim calcmode="lin" valueType="num">
                                      <p:cBhvr>
                                        <p:cTn id="33" dur="456" tmFilter="0,0; 0.14,0.36; 0.43,0.73; 0.71,0.91; 1.0,1.0">
                                          <p:stCondLst>
                                            <p:cond delay="0"/>
                                          </p:stCondLst>
                                        </p:cTn>
                                        <p:tgtEl>
                                          <p:spTgt spid="360455"/>
                                        </p:tgtEl>
                                        <p:attrNameLst>
                                          <p:attrName>ppt_x</p:attrName>
                                        </p:attrNameLst>
                                      </p:cBhvr>
                                      <p:tavLst>
                                        <p:tav tm="0">
                                          <p:val>
                                            <p:strVal val="#ppt_x-0.25"/>
                                          </p:val>
                                        </p:tav>
                                        <p:tav tm="100000">
                                          <p:val>
                                            <p:strVal val="#ppt_x"/>
                                          </p:val>
                                        </p:tav>
                                      </p:tavLst>
                                    </p:anim>
                                    <p:anim calcmode="lin" valueType="num">
                                      <p:cBhvr>
                                        <p:cTn id="34" dur="166" tmFilter="0.0,0.0; 0.25,0.07; 0.50,0.2; 0.75,0.467; 1.0,1.0">
                                          <p:stCondLst>
                                            <p:cond delay="0"/>
                                          </p:stCondLst>
                                        </p:cTn>
                                        <p:tgtEl>
                                          <p:spTgt spid="360455"/>
                                        </p:tgtEl>
                                        <p:attrNameLst>
                                          <p:attrName>ppt_y</p:attrName>
                                        </p:attrNameLst>
                                      </p:cBhvr>
                                      <p:tavLst>
                                        <p:tav tm="0" fmla="#ppt_y-sin(pi*$)/3">
                                          <p:val>
                                            <p:fltVal val="0.5"/>
                                          </p:val>
                                        </p:tav>
                                        <p:tav tm="100000">
                                          <p:val>
                                            <p:fltVal val="1"/>
                                          </p:val>
                                        </p:tav>
                                      </p:tavLst>
                                    </p:anim>
                                    <p:anim calcmode="lin" valueType="num">
                                      <p:cBhvr>
                                        <p:cTn id="35" dur="166" tmFilter="0, 0; 0.125,0.2665; 0.25,0.4; 0.375,0.465; 0.5,0.5;  0.625,0.535; 0.75,0.6; 0.875,0.7335; 1,1">
                                          <p:stCondLst>
                                            <p:cond delay="166"/>
                                          </p:stCondLst>
                                        </p:cTn>
                                        <p:tgtEl>
                                          <p:spTgt spid="360455"/>
                                        </p:tgtEl>
                                        <p:attrNameLst>
                                          <p:attrName>ppt_y</p:attrName>
                                        </p:attrNameLst>
                                      </p:cBhvr>
                                      <p:tavLst>
                                        <p:tav tm="0" fmla="#ppt_y-sin(pi*$)/9">
                                          <p:val>
                                            <p:fltVal val="0"/>
                                          </p:val>
                                        </p:tav>
                                        <p:tav tm="100000">
                                          <p:val>
                                            <p:fltVal val="1"/>
                                          </p:val>
                                        </p:tav>
                                      </p:tavLst>
                                    </p:anim>
                                    <p:anim calcmode="lin" valueType="num">
                                      <p:cBhvr>
                                        <p:cTn id="36" dur="83" tmFilter="0, 0; 0.125,0.2665; 0.25,0.4; 0.375,0.465; 0.5,0.5;  0.625,0.535; 0.75,0.6; 0.875,0.7335; 1,1">
                                          <p:stCondLst>
                                            <p:cond delay="331"/>
                                          </p:stCondLst>
                                        </p:cTn>
                                        <p:tgtEl>
                                          <p:spTgt spid="360455"/>
                                        </p:tgtEl>
                                        <p:attrNameLst>
                                          <p:attrName>ppt_y</p:attrName>
                                        </p:attrNameLst>
                                      </p:cBhvr>
                                      <p:tavLst>
                                        <p:tav tm="0" fmla="#ppt_y-sin(pi*$)/27">
                                          <p:val>
                                            <p:fltVal val="0"/>
                                          </p:val>
                                        </p:tav>
                                        <p:tav tm="100000">
                                          <p:val>
                                            <p:fltVal val="1"/>
                                          </p:val>
                                        </p:tav>
                                      </p:tavLst>
                                    </p:anim>
                                    <p:anim calcmode="lin" valueType="num">
                                      <p:cBhvr>
                                        <p:cTn id="37" dur="41" tmFilter="0, 0; 0.125,0.2665; 0.25,0.4; 0.375,0.465; 0.5,0.5;  0.625,0.535; 0.75,0.6; 0.875,0.7335; 1,1">
                                          <p:stCondLst>
                                            <p:cond delay="414"/>
                                          </p:stCondLst>
                                        </p:cTn>
                                        <p:tgtEl>
                                          <p:spTgt spid="360455"/>
                                        </p:tgtEl>
                                        <p:attrNameLst>
                                          <p:attrName>ppt_y</p:attrName>
                                        </p:attrNameLst>
                                      </p:cBhvr>
                                      <p:tavLst>
                                        <p:tav tm="0" fmla="#ppt_y-sin(pi*$)/81">
                                          <p:val>
                                            <p:fltVal val="0"/>
                                          </p:val>
                                        </p:tav>
                                        <p:tav tm="100000">
                                          <p:val>
                                            <p:fltVal val="1"/>
                                          </p:val>
                                        </p:tav>
                                      </p:tavLst>
                                    </p:anim>
                                    <p:animScale>
                                      <p:cBhvr>
                                        <p:cTn id="38" dur="7">
                                          <p:stCondLst>
                                            <p:cond delay="163"/>
                                          </p:stCondLst>
                                        </p:cTn>
                                        <p:tgtEl>
                                          <p:spTgt spid="360455"/>
                                        </p:tgtEl>
                                      </p:cBhvr>
                                      <p:to x="100000" y="60000"/>
                                    </p:animScale>
                                    <p:animScale>
                                      <p:cBhvr>
                                        <p:cTn id="39" dur="42" decel="50000">
                                          <p:stCondLst>
                                            <p:cond delay="169"/>
                                          </p:stCondLst>
                                        </p:cTn>
                                        <p:tgtEl>
                                          <p:spTgt spid="360455"/>
                                        </p:tgtEl>
                                      </p:cBhvr>
                                      <p:to x="100000" y="100000"/>
                                    </p:animScale>
                                    <p:animScale>
                                      <p:cBhvr>
                                        <p:cTn id="40" dur="7">
                                          <p:stCondLst>
                                            <p:cond delay="328"/>
                                          </p:stCondLst>
                                        </p:cTn>
                                        <p:tgtEl>
                                          <p:spTgt spid="360455"/>
                                        </p:tgtEl>
                                      </p:cBhvr>
                                      <p:to x="100000" y="80000"/>
                                    </p:animScale>
                                    <p:animScale>
                                      <p:cBhvr>
                                        <p:cTn id="41" dur="42" decel="50000">
                                          <p:stCondLst>
                                            <p:cond delay="335"/>
                                          </p:stCondLst>
                                        </p:cTn>
                                        <p:tgtEl>
                                          <p:spTgt spid="360455"/>
                                        </p:tgtEl>
                                      </p:cBhvr>
                                      <p:to x="100000" y="100000"/>
                                    </p:animScale>
                                    <p:animScale>
                                      <p:cBhvr>
                                        <p:cTn id="42" dur="7">
                                          <p:stCondLst>
                                            <p:cond delay="411"/>
                                          </p:stCondLst>
                                        </p:cTn>
                                        <p:tgtEl>
                                          <p:spTgt spid="360455"/>
                                        </p:tgtEl>
                                      </p:cBhvr>
                                      <p:to x="100000" y="90000"/>
                                    </p:animScale>
                                    <p:animScale>
                                      <p:cBhvr>
                                        <p:cTn id="43" dur="42" decel="50000">
                                          <p:stCondLst>
                                            <p:cond delay="417"/>
                                          </p:stCondLst>
                                        </p:cTn>
                                        <p:tgtEl>
                                          <p:spTgt spid="360455"/>
                                        </p:tgtEl>
                                      </p:cBhvr>
                                      <p:to x="100000" y="100000"/>
                                    </p:animScale>
                                    <p:animScale>
                                      <p:cBhvr>
                                        <p:cTn id="44" dur="7">
                                          <p:stCondLst>
                                            <p:cond delay="452"/>
                                          </p:stCondLst>
                                        </p:cTn>
                                        <p:tgtEl>
                                          <p:spTgt spid="360455"/>
                                        </p:tgtEl>
                                      </p:cBhvr>
                                      <p:to x="100000" y="95000"/>
                                    </p:animScale>
                                    <p:animScale>
                                      <p:cBhvr>
                                        <p:cTn id="45" dur="42" decel="50000">
                                          <p:stCondLst>
                                            <p:cond delay="459"/>
                                          </p:stCondLst>
                                        </p:cTn>
                                        <p:tgtEl>
                                          <p:spTgt spid="360455"/>
                                        </p:tgtEl>
                                      </p:cBhvr>
                                      <p:to x="100000" y="100000"/>
                                    </p:animScale>
                                  </p:childTnLst>
                                </p:cTn>
                              </p:par>
                            </p:childTnLst>
                          </p:cTn>
                        </p:par>
                        <p:par>
                          <p:cTn id="46" fill="hold">
                            <p:stCondLst>
                              <p:cond delay="500"/>
                            </p:stCondLst>
                            <p:childTnLst>
                              <p:par>
                                <p:cTn id="47" presetID="2" presetClass="entr" presetSubtype="4" fill="hold" grpId="0" nodeType="afterEffect">
                                  <p:stCondLst>
                                    <p:cond delay="0"/>
                                  </p:stCondLst>
                                  <p:childTnLst>
                                    <p:set>
                                      <p:cBhvr>
                                        <p:cTn id="48" dur="1" fill="hold">
                                          <p:stCondLst>
                                            <p:cond delay="0"/>
                                          </p:stCondLst>
                                        </p:cTn>
                                        <p:tgtEl>
                                          <p:spTgt spid="360457"/>
                                        </p:tgtEl>
                                        <p:attrNameLst>
                                          <p:attrName>style.visibility</p:attrName>
                                        </p:attrNameLst>
                                      </p:cBhvr>
                                      <p:to>
                                        <p:strVal val="visible"/>
                                      </p:to>
                                    </p:set>
                                    <p:anim calcmode="lin" valueType="num">
                                      <p:cBhvr additive="base">
                                        <p:cTn id="49" dur="500" fill="hold"/>
                                        <p:tgtEl>
                                          <p:spTgt spid="360457"/>
                                        </p:tgtEl>
                                        <p:attrNameLst>
                                          <p:attrName>ppt_x</p:attrName>
                                        </p:attrNameLst>
                                      </p:cBhvr>
                                      <p:tavLst>
                                        <p:tav tm="0">
                                          <p:val>
                                            <p:strVal val="#ppt_x"/>
                                          </p:val>
                                        </p:tav>
                                        <p:tav tm="100000">
                                          <p:val>
                                            <p:strVal val="#ppt_x"/>
                                          </p:val>
                                        </p:tav>
                                      </p:tavLst>
                                    </p:anim>
                                    <p:anim calcmode="lin" valueType="num">
                                      <p:cBhvr additive="base">
                                        <p:cTn id="50" dur="500" fill="hold"/>
                                        <p:tgtEl>
                                          <p:spTgt spid="36045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P spid="360455" grpId="0"/>
      <p:bldP spid="360457" grpId="0"/>
      <p:bldP spid="35852" grpId="0"/>
      <p:bldP spid="35855"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a:xfrm>
            <a:off x="6553200" y="6234440"/>
            <a:ext cx="2133600" cy="457200"/>
          </a:xfrm>
        </p:spPr>
        <p:txBody>
          <a:bodyPr/>
          <a:lstStyle/>
          <a:p>
            <a:pPr>
              <a:defRPr/>
            </a:pPr>
            <a:fld id="{0124F883-7588-432B-A85A-05D1AEFCFF7C}" type="slidenum">
              <a:rPr lang="en-US" altLang="en-US"/>
              <a:pPr>
                <a:defRPr/>
              </a:pPr>
              <a:t>17</a:t>
            </a:fld>
            <a:endParaRPr lang="en-US" altLang="en-US"/>
          </a:p>
        </p:txBody>
      </p:sp>
      <p:sp>
        <p:nvSpPr>
          <p:cNvPr id="361479" name="Text Box 7"/>
          <p:cNvSpPr txBox="1">
            <a:spLocks noChangeArrowheads="1"/>
          </p:cNvSpPr>
          <p:nvPr/>
        </p:nvSpPr>
        <p:spPr bwMode="auto">
          <a:xfrm>
            <a:off x="394221" y="1768778"/>
            <a:ext cx="255746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Áp dụng CT:</a:t>
            </a:r>
          </a:p>
        </p:txBody>
      </p:sp>
      <p:sp>
        <p:nvSpPr>
          <p:cNvPr id="361481" name="Text Box 9"/>
          <p:cNvSpPr txBox="1">
            <a:spLocks noChangeArrowheads="1"/>
          </p:cNvSpPr>
          <p:nvPr/>
        </p:nvSpPr>
        <p:spPr bwMode="auto">
          <a:xfrm>
            <a:off x="394221" y="152636"/>
            <a:ext cx="78501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Vậy các lực và các véc tơ định vị tương ứng là:</a:t>
            </a:r>
          </a:p>
        </p:txBody>
      </p:sp>
      <mc:AlternateContent xmlns:mc="http://schemas.openxmlformats.org/markup-compatibility/2006" xmlns:a14="http://schemas.microsoft.com/office/drawing/2010/main">
        <mc:Choice Requires="a14">
          <p:sp>
            <p:nvSpPr>
              <p:cNvPr id="19" name="Text Box 11"/>
              <p:cNvSpPr txBox="1">
                <a:spLocks noChangeArrowheads="1"/>
              </p:cNvSpPr>
              <p:nvPr/>
            </p:nvSpPr>
            <p:spPr bwMode="auto">
              <a:xfrm>
                <a:off x="394221" y="651362"/>
                <a:ext cx="7601022"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14:m>
                  <m:oMath xmlns:m="http://schemas.openxmlformats.org/officeDocument/2006/math">
                    <m:acc>
                      <m:accPr>
                        <m:chr m:val="⃗"/>
                        <m:ctrlPr>
                          <a:rPr lang="en-US" b="1" i="1" smtClean="0">
                            <a:latin typeface="Cambria Math"/>
                          </a:rPr>
                        </m:ctrlPr>
                      </m:accPr>
                      <m:e>
                        <m:r>
                          <a:rPr lang="en-US" b="1" i="1" smtClean="0">
                            <a:latin typeface="Cambria Math"/>
                          </a:rPr>
                          <m:t>𝑶𝑨</m:t>
                        </m:r>
                      </m:e>
                    </m:acc>
                    <m:r>
                      <a:rPr lang="en-US" b="1" i="1" smtClean="0">
                        <a:latin typeface="Cambria Math"/>
                      </a:rPr>
                      <m:t>=</m:t>
                    </m:r>
                    <m:d>
                      <m:dPr>
                        <m:ctrlPr>
                          <a:rPr lang="en-US" b="1" i="1" smtClean="0">
                            <a:latin typeface="Cambria Math"/>
                          </a:rPr>
                        </m:ctrlPr>
                      </m:dPr>
                      <m:e>
                        <m:r>
                          <a:rPr lang="en-US" b="1" i="1" smtClean="0">
                            <a:latin typeface="Cambria Math"/>
                          </a:rPr>
                          <m:t>𝟐</m:t>
                        </m:r>
                        <m:r>
                          <a:rPr lang="en-US" b="1" i="1" smtClean="0">
                            <a:latin typeface="Cambria Math"/>
                          </a:rPr>
                          <m:t>,−</m:t>
                        </m:r>
                        <m:r>
                          <a:rPr lang="en-US" b="1" i="1" smtClean="0">
                            <a:latin typeface="Cambria Math"/>
                          </a:rPr>
                          <m:t>𝟏</m:t>
                        </m:r>
                        <m:r>
                          <a:rPr lang="en-US" b="1" i="1" smtClean="0">
                            <a:latin typeface="Cambria Math"/>
                          </a:rPr>
                          <m:t>,</m:t>
                        </m:r>
                        <m:r>
                          <a:rPr lang="en-US" b="1" i="1" smtClean="0">
                            <a:latin typeface="Cambria Math"/>
                          </a:rPr>
                          <m:t>𝟎</m:t>
                        </m:r>
                      </m:e>
                    </m:d>
                  </m:oMath>
                </a14:m>
                <a:r>
                  <a:rPr lang="en-US" b="1" smtClean="0"/>
                  <a:t> ;</a:t>
                </a:r>
                <a14:m>
                  <m:oMath xmlns:m="http://schemas.openxmlformats.org/officeDocument/2006/math">
                    <m:r>
                      <a:rPr lang="en-US" b="1" i="0" smtClean="0">
                        <a:latin typeface="Cambria Math"/>
                      </a:rPr>
                      <m:t> </m:t>
                    </m:r>
                    <m:acc>
                      <m:accPr>
                        <m:chr m:val="⃗"/>
                        <m:ctrlPr>
                          <a:rPr lang="en-US" b="1" i="1" smtClean="0">
                            <a:latin typeface="Cambria Math"/>
                          </a:rPr>
                        </m:ctrlPr>
                      </m:accPr>
                      <m:e>
                        <m:r>
                          <a:rPr lang="en-US" b="1" i="1" smtClean="0">
                            <a:latin typeface="Cambria Math"/>
                          </a:rPr>
                          <m:t>𝑶𝑩</m:t>
                        </m:r>
                      </m:e>
                    </m:acc>
                    <m:r>
                      <a:rPr lang="en-US" b="1" i="1">
                        <a:latin typeface="Cambria Math"/>
                      </a:rPr>
                      <m:t>=</m:t>
                    </m:r>
                    <m:d>
                      <m:dPr>
                        <m:ctrlPr>
                          <a:rPr lang="en-US" b="1" i="1">
                            <a:latin typeface="Cambria Math"/>
                          </a:rPr>
                        </m:ctrlPr>
                      </m:dPr>
                      <m:e>
                        <m:r>
                          <a:rPr lang="en-US" b="1" i="1" smtClean="0">
                            <a:latin typeface="Cambria Math"/>
                          </a:rPr>
                          <m:t>𝟎</m:t>
                        </m:r>
                        <m:r>
                          <a:rPr lang="en-US" b="1" i="1" smtClean="0">
                            <a:latin typeface="Cambria Math"/>
                          </a:rPr>
                          <m:t>,−</m:t>
                        </m:r>
                        <m:r>
                          <a:rPr lang="en-US" b="1" i="1" smtClean="0">
                            <a:latin typeface="Cambria Math"/>
                          </a:rPr>
                          <m:t>𝟐</m:t>
                        </m:r>
                        <m:r>
                          <a:rPr lang="en-US" b="1" i="1" smtClean="0">
                            <a:latin typeface="Cambria Math"/>
                          </a:rPr>
                          <m:t>,</m:t>
                        </m:r>
                        <m:r>
                          <a:rPr lang="en-US" b="1" i="1" smtClean="0">
                            <a:latin typeface="Cambria Math"/>
                          </a:rPr>
                          <m:t>𝟎</m:t>
                        </m:r>
                      </m:e>
                    </m:d>
                  </m:oMath>
                </a14:m>
                <a:r>
                  <a:rPr lang="en-US" b="1" smtClean="0"/>
                  <a:t>; </a:t>
                </a:r>
                <a14:m>
                  <m:oMath xmlns:m="http://schemas.openxmlformats.org/officeDocument/2006/math">
                    <m:acc>
                      <m:accPr>
                        <m:chr m:val="⃗"/>
                        <m:ctrlPr>
                          <a:rPr lang="en-US" b="1" i="1" smtClean="0">
                            <a:latin typeface="Cambria Math"/>
                          </a:rPr>
                        </m:ctrlPr>
                      </m:accPr>
                      <m:e>
                        <m:r>
                          <a:rPr lang="en-US" b="1" i="1" smtClean="0">
                            <a:latin typeface="Cambria Math"/>
                          </a:rPr>
                          <m:t>𝑶𝑪</m:t>
                        </m:r>
                      </m:e>
                    </m:acc>
                    <m:r>
                      <a:rPr lang="en-US" b="1" i="1">
                        <a:latin typeface="Cambria Math"/>
                      </a:rPr>
                      <m:t>=</m:t>
                    </m:r>
                    <m:d>
                      <m:dPr>
                        <m:ctrlPr>
                          <a:rPr lang="en-US" b="1" i="1">
                            <a:latin typeface="Cambria Math"/>
                          </a:rPr>
                        </m:ctrlPr>
                      </m:dPr>
                      <m:e>
                        <m:r>
                          <a:rPr lang="en-US" b="1" i="1" smtClean="0">
                            <a:latin typeface="Cambria Math"/>
                          </a:rPr>
                          <m:t>𝟑</m:t>
                        </m:r>
                        <m:r>
                          <a:rPr lang="en-US" b="1" i="1" smtClean="0">
                            <a:latin typeface="Cambria Math"/>
                          </a:rPr>
                          <m:t>,</m:t>
                        </m:r>
                        <m:r>
                          <a:rPr lang="en-US" b="1" i="1" smtClean="0">
                            <a:latin typeface="Cambria Math"/>
                          </a:rPr>
                          <m:t>𝟏</m:t>
                        </m:r>
                        <m:r>
                          <a:rPr lang="en-US" b="1" i="1" smtClean="0">
                            <a:latin typeface="Cambria Math"/>
                          </a:rPr>
                          <m:t>,</m:t>
                        </m:r>
                        <m:r>
                          <a:rPr lang="en-US" b="1" i="1" smtClean="0">
                            <a:latin typeface="Cambria Math"/>
                          </a:rPr>
                          <m:t>𝟐</m:t>
                        </m:r>
                      </m:e>
                    </m:d>
                  </m:oMath>
                </a14:m>
                <a:endParaRPr lang="en-US" b="1"/>
              </a:p>
            </p:txBody>
          </p:sp>
        </mc:Choice>
        <mc:Fallback xmlns="">
          <p:sp>
            <p:nvSpPr>
              <p:cNvPr id="19" name="Text Box 11"/>
              <p:cNvSpPr txBox="1">
                <a:spLocks noRot="1" noChangeAspect="1" noMove="1" noResize="1" noEditPoints="1" noAdjustHandles="1" noChangeArrowheads="1" noChangeShapeType="1" noTextEdit="1"/>
              </p:cNvSpPr>
              <p:nvPr/>
            </p:nvSpPr>
            <p:spPr bwMode="auto">
              <a:xfrm>
                <a:off x="394221" y="651362"/>
                <a:ext cx="7601022" cy="543610"/>
              </a:xfrm>
              <a:prstGeom prst="rect">
                <a:avLst/>
              </a:prstGeom>
              <a:blipFill rotWithShape="1">
                <a:blip r:embed="rId2"/>
                <a:stretch>
                  <a:fillRect t="-1124" b="-269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 Box 11"/>
              <p:cNvSpPr txBox="1">
                <a:spLocks noChangeArrowheads="1"/>
              </p:cNvSpPr>
              <p:nvPr/>
            </p:nvSpPr>
            <p:spPr bwMode="auto">
              <a:xfrm>
                <a:off x="394221" y="1194972"/>
                <a:ext cx="7850187"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14:m>
                  <m:oMathPara xmlns:m="http://schemas.openxmlformats.org/officeDocument/2006/math">
                    <m:oMathParaPr>
                      <m:jc m:val="left"/>
                    </m:oMathParaPr>
                    <m:oMath xmlns:m="http://schemas.openxmlformats.org/officeDocument/2006/math">
                      <m:sSub>
                        <m:sSubPr>
                          <m:ctrlPr>
                            <a:rPr lang="en-US" b="1" i="1" smtClean="0">
                              <a:latin typeface="Cambria Math"/>
                            </a:rPr>
                          </m:ctrlPr>
                        </m:sSubPr>
                        <m:e>
                          <m:acc>
                            <m:accPr>
                              <m:chr m:val="⃗"/>
                              <m:ctrlPr>
                                <a:rPr lang="en-US" b="1" i="1" smtClean="0">
                                  <a:latin typeface="Cambria Math"/>
                                </a:rPr>
                              </m:ctrlPr>
                            </m:accPr>
                            <m:e>
                              <m:r>
                                <a:rPr lang="en-US" b="1" i="1" smtClean="0">
                                  <a:latin typeface="Cambria Math"/>
                                </a:rPr>
                                <m:t>𝑭</m:t>
                              </m:r>
                            </m:e>
                          </m:acc>
                        </m:e>
                        <m:sub>
                          <m:r>
                            <a:rPr lang="en-US" b="1" i="1" smtClean="0">
                              <a:latin typeface="Cambria Math"/>
                            </a:rPr>
                            <m:t>𝟏</m:t>
                          </m:r>
                        </m:sub>
                      </m:sSub>
                      <m:r>
                        <a:rPr lang="en-US" b="1" i="1" smtClean="0">
                          <a:latin typeface="Cambria Math"/>
                        </a:rPr>
                        <m:t>  =</m:t>
                      </m:r>
                      <m:d>
                        <m:dPr>
                          <m:ctrlPr>
                            <a:rPr lang="en-US" b="1" i="1" smtClean="0">
                              <a:latin typeface="Cambria Math"/>
                            </a:rPr>
                          </m:ctrlPr>
                        </m:dPr>
                        <m:e>
                          <m:r>
                            <a:rPr lang="en-US" b="1" i="1" smtClean="0">
                              <a:latin typeface="Cambria Math"/>
                            </a:rPr>
                            <m:t>𝟏</m:t>
                          </m:r>
                          <m:r>
                            <a:rPr lang="en-US" b="1" i="1" smtClean="0">
                              <a:latin typeface="Cambria Math"/>
                            </a:rPr>
                            <m:t>, </m:t>
                          </m:r>
                          <m:r>
                            <a:rPr lang="en-US" b="1" i="1" smtClean="0">
                              <a:latin typeface="Cambria Math"/>
                            </a:rPr>
                            <m:t>𝟐</m:t>
                          </m:r>
                          <m:r>
                            <a:rPr lang="en-US" b="1" i="1" smtClean="0">
                              <a:latin typeface="Cambria Math"/>
                            </a:rPr>
                            <m:t>,</m:t>
                          </m:r>
                          <m:r>
                            <a:rPr lang="en-US" b="1" i="1" smtClean="0">
                              <a:latin typeface="Cambria Math"/>
                            </a:rPr>
                            <m:t>𝟑</m:t>
                          </m:r>
                        </m:e>
                      </m:d>
                      <m:r>
                        <a:rPr lang="en-US" b="0" i="0" smtClean="0">
                          <a:latin typeface="Cambria Math"/>
                        </a:rPr>
                        <m:t>; </m:t>
                      </m:r>
                      <m:r>
                        <a:rPr lang="en-US" b="1" i="1" smtClean="0">
                          <a:latin typeface="Cambria Math"/>
                        </a:rPr>
                        <m:t>     </m:t>
                      </m:r>
                      <m:sSub>
                        <m:sSubPr>
                          <m:ctrlPr>
                            <a:rPr lang="en-US" b="1" i="1">
                              <a:latin typeface="Cambria Math"/>
                            </a:rPr>
                          </m:ctrlPr>
                        </m:sSubPr>
                        <m:e>
                          <m:acc>
                            <m:accPr>
                              <m:chr m:val="⃗"/>
                              <m:ctrlPr>
                                <a:rPr lang="en-US" b="1" i="1">
                                  <a:latin typeface="Cambria Math"/>
                                </a:rPr>
                              </m:ctrlPr>
                            </m:accPr>
                            <m:e>
                              <m:r>
                                <a:rPr lang="en-US" b="1" i="1">
                                  <a:latin typeface="Cambria Math"/>
                                </a:rPr>
                                <m:t>𝑭</m:t>
                              </m:r>
                            </m:e>
                          </m:acc>
                        </m:e>
                        <m:sub>
                          <m:r>
                            <a:rPr lang="en-US" b="1" i="1" smtClean="0">
                              <a:latin typeface="Cambria Math"/>
                            </a:rPr>
                            <m:t>𝟐</m:t>
                          </m:r>
                        </m:sub>
                      </m:sSub>
                      <m:r>
                        <a:rPr lang="en-US" b="1" i="1">
                          <a:latin typeface="Cambria Math"/>
                        </a:rPr>
                        <m:t>=</m:t>
                      </m:r>
                      <m:d>
                        <m:dPr>
                          <m:ctrlPr>
                            <a:rPr lang="en-US" b="1" i="1">
                              <a:latin typeface="Cambria Math"/>
                            </a:rPr>
                          </m:ctrlPr>
                        </m:dPr>
                        <m:e>
                          <m:r>
                            <a:rPr lang="en-US" b="1" i="1" smtClean="0">
                              <a:latin typeface="Cambria Math"/>
                            </a:rPr>
                            <m:t>𝟒</m:t>
                          </m:r>
                          <m:r>
                            <a:rPr lang="en-US" b="1" i="1" smtClean="0">
                              <a:latin typeface="Cambria Math"/>
                            </a:rPr>
                            <m:t>,−</m:t>
                          </m:r>
                          <m:r>
                            <a:rPr lang="en-US" b="1" i="1" smtClean="0">
                              <a:latin typeface="Cambria Math"/>
                            </a:rPr>
                            <m:t>𝟓</m:t>
                          </m:r>
                          <m:r>
                            <a:rPr lang="en-US" b="1" i="1" smtClean="0">
                              <a:latin typeface="Cambria Math"/>
                            </a:rPr>
                            <m:t>,</m:t>
                          </m:r>
                          <m:r>
                            <a:rPr lang="en-US" b="1" i="1" smtClean="0">
                              <a:latin typeface="Cambria Math"/>
                            </a:rPr>
                            <m:t>𝟕</m:t>
                          </m:r>
                        </m:e>
                      </m:d>
                      <m:r>
                        <a:rPr lang="en-US" b="0" i="0" smtClean="0">
                          <a:latin typeface="Cambria Math"/>
                        </a:rPr>
                        <m:t>;  </m:t>
                      </m:r>
                      <m:sSub>
                        <m:sSubPr>
                          <m:ctrlPr>
                            <a:rPr lang="en-US" b="1" i="1">
                              <a:latin typeface="Cambria Math"/>
                            </a:rPr>
                          </m:ctrlPr>
                        </m:sSubPr>
                        <m:e>
                          <m:acc>
                            <m:accPr>
                              <m:chr m:val="⃗"/>
                              <m:ctrlPr>
                                <a:rPr lang="en-US" b="1" i="1">
                                  <a:latin typeface="Cambria Math"/>
                                </a:rPr>
                              </m:ctrlPr>
                            </m:accPr>
                            <m:e>
                              <m:r>
                                <a:rPr lang="en-US" b="1" i="1">
                                  <a:latin typeface="Cambria Math"/>
                                </a:rPr>
                                <m:t>𝑭</m:t>
                              </m:r>
                            </m:e>
                          </m:acc>
                        </m:e>
                        <m:sub>
                          <m:r>
                            <a:rPr lang="en-US" b="1" i="1" smtClean="0">
                              <a:latin typeface="Cambria Math"/>
                            </a:rPr>
                            <m:t>𝟑</m:t>
                          </m:r>
                        </m:sub>
                      </m:sSub>
                      <m:r>
                        <a:rPr lang="en-US" b="1" i="1">
                          <a:latin typeface="Cambria Math"/>
                        </a:rPr>
                        <m:t>=</m:t>
                      </m:r>
                      <m:d>
                        <m:dPr>
                          <m:ctrlPr>
                            <a:rPr lang="en-US" b="1" i="1">
                              <a:latin typeface="Cambria Math"/>
                            </a:rPr>
                          </m:ctrlPr>
                        </m:dPr>
                        <m:e>
                          <m:r>
                            <a:rPr lang="en-US" b="1" i="1" smtClean="0">
                              <a:latin typeface="Cambria Math"/>
                            </a:rPr>
                            <m:t>𝟐</m:t>
                          </m:r>
                          <m:r>
                            <a:rPr lang="en-US" b="1" i="1" smtClean="0">
                              <a:latin typeface="Cambria Math"/>
                            </a:rPr>
                            <m:t>,</m:t>
                          </m:r>
                          <m:r>
                            <a:rPr lang="en-US" b="1" i="1" smtClean="0">
                              <a:latin typeface="Cambria Math"/>
                            </a:rPr>
                            <m:t>𝟖</m:t>
                          </m:r>
                          <m:r>
                            <a:rPr lang="en-US" b="1" i="1" smtClean="0">
                              <a:latin typeface="Cambria Math"/>
                            </a:rPr>
                            <m:t>,</m:t>
                          </m:r>
                          <m:r>
                            <a:rPr lang="en-US" b="1" i="1" smtClean="0">
                              <a:latin typeface="Cambria Math"/>
                            </a:rPr>
                            <m:t>𝟏</m:t>
                          </m:r>
                        </m:e>
                      </m:d>
                    </m:oMath>
                  </m:oMathPara>
                </a14:m>
                <a:endParaRPr lang="en-US" b="1"/>
              </a:p>
            </p:txBody>
          </p:sp>
        </mc:Choice>
        <mc:Fallback xmlns="">
          <p:sp>
            <p:nvSpPr>
              <p:cNvPr id="20" name="Text Box 11"/>
              <p:cNvSpPr txBox="1">
                <a:spLocks noRot="1" noChangeAspect="1" noMove="1" noResize="1" noEditPoints="1" noAdjustHandles="1" noChangeArrowheads="1" noChangeShapeType="1" noTextEdit="1"/>
              </p:cNvSpPr>
              <p:nvPr/>
            </p:nvSpPr>
            <p:spPr bwMode="auto">
              <a:xfrm>
                <a:off x="394221" y="1194972"/>
                <a:ext cx="7850187" cy="541046"/>
              </a:xfrm>
              <a:prstGeom prst="rect">
                <a:avLst/>
              </a:prstGeom>
              <a:blipFill rotWithShape="1">
                <a:blip r:embed="rId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394221" y="2257728"/>
                <a:ext cx="8604187" cy="2313134"/>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b="1" i="1" smtClean="0">
                              <a:solidFill>
                                <a:srgbClr val="0000FF"/>
                              </a:solidFill>
                              <a:latin typeface="Cambria Math"/>
                            </a:rPr>
                          </m:ctrlPr>
                        </m:sSubPr>
                        <m:e>
                          <m:r>
                            <a:rPr lang="en-US" b="1" i="1" smtClean="0">
                              <a:solidFill>
                                <a:srgbClr val="0000FF"/>
                              </a:solidFill>
                              <a:latin typeface="Cambria Math"/>
                            </a:rPr>
                            <m:t>𝑴</m:t>
                          </m:r>
                        </m:e>
                        <m:sub>
                          <m:r>
                            <a:rPr lang="en-US" b="1" i="1" smtClean="0">
                              <a:solidFill>
                                <a:srgbClr val="0000FF"/>
                              </a:solidFill>
                              <a:latin typeface="Cambria Math"/>
                            </a:rPr>
                            <m:t>𝑶𝒙</m:t>
                          </m:r>
                        </m:sub>
                      </m:sSub>
                      <m:r>
                        <a:rPr lang="en-US" b="1" i="1" smtClean="0">
                          <a:solidFill>
                            <a:srgbClr val="0000FF"/>
                          </a:solidFill>
                          <a:latin typeface="Cambria Math"/>
                        </a:rPr>
                        <m:t>=</m:t>
                      </m:r>
                      <m:nary>
                        <m:naryPr>
                          <m:chr m:val="∑"/>
                          <m:subHide m:val="on"/>
                          <m:supHide m:val="on"/>
                          <m:ctrlPr>
                            <a:rPr lang="en-US" b="1" i="1" smtClean="0">
                              <a:solidFill>
                                <a:srgbClr val="0000FF"/>
                              </a:solidFill>
                              <a:latin typeface="Cambria Math"/>
                            </a:rPr>
                          </m:ctrlPr>
                        </m:naryPr>
                        <m:sub/>
                        <m:sup/>
                        <m:e>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smtClean="0">
                                  <a:solidFill>
                                    <a:srgbClr val="0000FF"/>
                                  </a:solidFill>
                                  <a:latin typeface="Cambria Math"/>
                                </a:rPr>
                                <m:t>𝑶𝒙</m:t>
                              </m:r>
                            </m:sub>
                          </m:sSub>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𝒌</m:t>
                                  </m:r>
                                </m:sub>
                              </m:sSub>
                            </m:e>
                          </m:d>
                        </m:e>
                      </m:nary>
                      <m:r>
                        <a:rPr lang="en-US" b="1" i="1" smtClean="0">
                          <a:solidFill>
                            <a:srgbClr val="0000FF"/>
                          </a:solidFill>
                          <a:latin typeface="Cambria Math"/>
                        </a:rPr>
                        <m:t>=</m:t>
                      </m:r>
                      <m:nary>
                        <m:naryPr>
                          <m:chr m:val="∑"/>
                          <m:subHide m:val="on"/>
                          <m:supHide m:val="on"/>
                          <m:ctrlPr>
                            <a:rPr lang="en-US" b="1" i="1" smtClean="0">
                              <a:solidFill>
                                <a:srgbClr val="0000FF"/>
                              </a:solidFill>
                              <a:latin typeface="Cambria Math"/>
                            </a:rPr>
                          </m:ctrlPr>
                        </m:naryPr>
                        <m:sub/>
                        <m:sup/>
                        <m:e>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r>
                                    <a:rPr lang="en-US" b="1" i="1" smtClean="0">
                                      <a:solidFill>
                                        <a:srgbClr val="0000FF"/>
                                      </a:solidFill>
                                      <a:latin typeface="Cambria Math"/>
                                    </a:rPr>
                                    <m:t>𝒚</m:t>
                                  </m:r>
                                </m:e>
                                <m:sub>
                                  <m:r>
                                    <a:rPr lang="en-US" b="1" i="1" smtClean="0">
                                      <a:solidFill>
                                        <a:srgbClr val="0000FF"/>
                                      </a:solidFill>
                                      <a:latin typeface="Cambria Math"/>
                                    </a:rPr>
                                    <m:t>𝒌</m:t>
                                  </m:r>
                                </m:sub>
                              </m:sSub>
                              <m:sSub>
                                <m:sSubPr>
                                  <m:ctrlPr>
                                    <a:rPr lang="en-US" b="1" i="1" smtClean="0">
                                      <a:solidFill>
                                        <a:srgbClr val="0000FF"/>
                                      </a:solidFill>
                                      <a:latin typeface="Cambria Math"/>
                                    </a:rPr>
                                  </m:ctrlPr>
                                </m:sSubPr>
                                <m:e>
                                  <m:r>
                                    <a:rPr lang="en-US" b="1" i="1" smtClean="0">
                                      <a:solidFill>
                                        <a:srgbClr val="0000FF"/>
                                      </a:solidFill>
                                      <a:latin typeface="Cambria Math"/>
                                    </a:rPr>
                                    <m:t>𝒁</m:t>
                                  </m:r>
                                </m:e>
                                <m:sub>
                                  <m:r>
                                    <a:rPr lang="en-US" b="1" i="1" smtClean="0">
                                      <a:solidFill>
                                        <a:srgbClr val="0000FF"/>
                                      </a:solidFill>
                                      <a:latin typeface="Cambria Math"/>
                                    </a:rPr>
                                    <m:t>𝒌</m:t>
                                  </m:r>
                                </m:sub>
                              </m:sSub>
                              <m:r>
                                <a:rPr lang="en-US" b="1" i="1" smtClean="0">
                                  <a:solidFill>
                                    <a:srgbClr val="0000FF"/>
                                  </a:solidFill>
                                  <a:latin typeface="Cambria Math"/>
                                </a:rPr>
                                <m:t>−</m:t>
                              </m:r>
                              <m:sSub>
                                <m:sSubPr>
                                  <m:ctrlPr>
                                    <a:rPr lang="en-US" b="1" i="1" smtClean="0">
                                      <a:solidFill>
                                        <a:srgbClr val="0000FF"/>
                                      </a:solidFill>
                                      <a:latin typeface="Cambria Math"/>
                                    </a:rPr>
                                  </m:ctrlPr>
                                </m:sSubPr>
                                <m:e>
                                  <m:r>
                                    <a:rPr lang="en-US" b="1" i="1" smtClean="0">
                                      <a:solidFill>
                                        <a:srgbClr val="0000FF"/>
                                      </a:solidFill>
                                      <a:latin typeface="Cambria Math"/>
                                    </a:rPr>
                                    <m:t>𝒛</m:t>
                                  </m:r>
                                </m:e>
                                <m:sub>
                                  <m:r>
                                    <a:rPr lang="en-US" b="1" i="1" smtClean="0">
                                      <a:solidFill>
                                        <a:srgbClr val="0000FF"/>
                                      </a:solidFill>
                                      <a:latin typeface="Cambria Math"/>
                                    </a:rPr>
                                    <m:t>𝒌</m:t>
                                  </m:r>
                                </m:sub>
                              </m:sSub>
                              <m:sSub>
                                <m:sSubPr>
                                  <m:ctrlPr>
                                    <a:rPr lang="en-US" b="1" i="1" smtClean="0">
                                      <a:solidFill>
                                        <a:srgbClr val="0000FF"/>
                                      </a:solidFill>
                                      <a:latin typeface="Cambria Math"/>
                                    </a:rPr>
                                  </m:ctrlPr>
                                </m:sSubPr>
                                <m:e>
                                  <m:r>
                                    <a:rPr lang="en-US" b="1" i="1" smtClean="0">
                                      <a:solidFill>
                                        <a:srgbClr val="0000FF"/>
                                      </a:solidFill>
                                      <a:latin typeface="Cambria Math"/>
                                    </a:rPr>
                                    <m:t>𝒀</m:t>
                                  </m:r>
                                </m:e>
                                <m:sub>
                                  <m:r>
                                    <a:rPr lang="en-US" b="1" i="1" smtClean="0">
                                      <a:solidFill>
                                        <a:srgbClr val="0000FF"/>
                                      </a:solidFill>
                                      <a:latin typeface="Cambria Math"/>
                                    </a:rPr>
                                    <m:t>𝒌</m:t>
                                  </m:r>
                                </m:sub>
                              </m:sSub>
                            </m:e>
                          </m:d>
                        </m:e>
                      </m:nary>
                    </m:oMath>
                  </m:oMathPara>
                </a14:m>
                <a:endParaRPr lang="en-US" b="1" smtClean="0">
                  <a:solidFill>
                    <a:srgbClr val="0000FF"/>
                  </a:solidFill>
                </a:endParaRPr>
              </a:p>
              <a:p>
                <a:pPr/>
                <a14:m>
                  <m:oMathPara xmlns:m="http://schemas.openxmlformats.org/officeDocument/2006/math">
                    <m:oMathParaPr>
                      <m:jc m:val="left"/>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m:t>
                          </m:r>
                          <m:r>
                            <a:rPr lang="en-US" b="1" i="1" smtClean="0">
                              <a:solidFill>
                                <a:srgbClr val="0000FF"/>
                              </a:solidFill>
                              <a:latin typeface="Cambria Math"/>
                            </a:rPr>
                            <m:t>𝒙</m:t>
                          </m:r>
                        </m:sub>
                      </m:sSub>
                      <m:r>
                        <a:rPr lang="en-US" b="1" i="1">
                          <a:solidFill>
                            <a:srgbClr val="0000FF"/>
                          </a:solidFill>
                          <a:latin typeface="Cambria Math"/>
                        </a:rPr>
                        <m:t>=</m:t>
                      </m:r>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a:solidFill>
                                    <a:srgbClr val="0000FF"/>
                                  </a:solidFill>
                                  <a:latin typeface="Cambria Math"/>
                                </a:rPr>
                                <m:t>𝒚</m:t>
                              </m:r>
                            </m:e>
                            <m:sub>
                              <m:r>
                                <a:rPr lang="en-US" b="1" i="1" smtClean="0">
                                  <a:solidFill>
                                    <a:srgbClr val="0000FF"/>
                                  </a:solidFill>
                                  <a:latin typeface="Cambria Math"/>
                                </a:rPr>
                                <m:t>𝟏</m:t>
                              </m:r>
                            </m:sub>
                          </m:sSub>
                          <m:sSub>
                            <m:sSubPr>
                              <m:ctrlPr>
                                <a:rPr lang="en-US" b="1" i="1">
                                  <a:solidFill>
                                    <a:srgbClr val="0000FF"/>
                                  </a:solidFill>
                                  <a:latin typeface="Cambria Math"/>
                                </a:rPr>
                              </m:ctrlPr>
                            </m:sSubPr>
                            <m:e>
                              <m:r>
                                <a:rPr lang="en-US" b="1" i="1">
                                  <a:solidFill>
                                    <a:srgbClr val="0000FF"/>
                                  </a:solidFill>
                                  <a:latin typeface="Cambria Math"/>
                                </a:rPr>
                                <m:t>𝒁</m:t>
                              </m:r>
                            </m:e>
                            <m:sub>
                              <m:r>
                                <a:rPr lang="en-US" b="1" i="1" smtClean="0">
                                  <a:solidFill>
                                    <a:srgbClr val="0000FF"/>
                                  </a:solidFill>
                                  <a:latin typeface="Cambria Math"/>
                                </a:rPr>
                                <m:t>𝟏</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𝒛</m:t>
                              </m:r>
                            </m:e>
                            <m:sub>
                              <m:r>
                                <a:rPr lang="en-US" b="1" i="1" smtClean="0">
                                  <a:solidFill>
                                    <a:srgbClr val="0000FF"/>
                                  </a:solidFill>
                                  <a:latin typeface="Cambria Math"/>
                                </a:rPr>
                                <m:t>𝟏</m:t>
                              </m:r>
                            </m:sub>
                          </m:sSub>
                          <m:sSub>
                            <m:sSubPr>
                              <m:ctrlPr>
                                <a:rPr lang="en-US" b="1" i="1">
                                  <a:solidFill>
                                    <a:srgbClr val="0000FF"/>
                                  </a:solidFill>
                                  <a:latin typeface="Cambria Math"/>
                                </a:rPr>
                              </m:ctrlPr>
                            </m:sSubPr>
                            <m:e>
                              <m:r>
                                <a:rPr lang="en-US" b="1" i="1">
                                  <a:solidFill>
                                    <a:srgbClr val="0000FF"/>
                                  </a:solidFill>
                                  <a:latin typeface="Cambria Math"/>
                                </a:rPr>
                                <m:t>𝒀</m:t>
                              </m:r>
                            </m:e>
                            <m:sub>
                              <m:r>
                                <a:rPr lang="en-US" b="1" i="1" smtClean="0">
                                  <a:solidFill>
                                    <a:srgbClr val="0000FF"/>
                                  </a:solidFill>
                                  <a:latin typeface="Cambria Math"/>
                                </a:rPr>
                                <m:t>𝟏</m:t>
                              </m:r>
                            </m:sub>
                          </m:sSub>
                        </m:e>
                      </m:d>
                      <m:r>
                        <a:rPr lang="en-US" b="1" i="0" smtClean="0">
                          <a:solidFill>
                            <a:srgbClr val="0000FF"/>
                          </a:solidFill>
                          <a:latin typeface="Cambria Math"/>
                        </a:rPr>
                        <m:t>+</m:t>
                      </m:r>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a:solidFill>
                                    <a:srgbClr val="0000FF"/>
                                  </a:solidFill>
                                  <a:latin typeface="Cambria Math"/>
                                </a:rPr>
                                <m:t>𝒚</m:t>
                              </m:r>
                            </m:e>
                            <m:sub>
                              <m:r>
                                <a:rPr lang="en-US" b="1" i="1" smtClean="0">
                                  <a:solidFill>
                                    <a:srgbClr val="0000FF"/>
                                  </a:solidFill>
                                  <a:latin typeface="Cambria Math"/>
                                </a:rPr>
                                <m:t>𝟐</m:t>
                              </m:r>
                            </m:sub>
                          </m:sSub>
                          <m:sSub>
                            <m:sSubPr>
                              <m:ctrlPr>
                                <a:rPr lang="en-US" b="1" i="1">
                                  <a:solidFill>
                                    <a:srgbClr val="0000FF"/>
                                  </a:solidFill>
                                  <a:latin typeface="Cambria Math"/>
                                </a:rPr>
                              </m:ctrlPr>
                            </m:sSubPr>
                            <m:e>
                              <m:r>
                                <a:rPr lang="en-US" b="1" i="1">
                                  <a:solidFill>
                                    <a:srgbClr val="0000FF"/>
                                  </a:solidFill>
                                  <a:latin typeface="Cambria Math"/>
                                </a:rPr>
                                <m:t>𝒁</m:t>
                              </m:r>
                            </m:e>
                            <m:sub>
                              <m:r>
                                <a:rPr lang="en-US" b="1" i="1" smtClean="0">
                                  <a:solidFill>
                                    <a:srgbClr val="0000FF"/>
                                  </a:solidFill>
                                  <a:latin typeface="Cambria Math"/>
                                </a:rPr>
                                <m:t>𝟐</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𝒛</m:t>
                              </m:r>
                            </m:e>
                            <m:sub>
                              <m:r>
                                <a:rPr lang="en-US" b="1" i="1" smtClean="0">
                                  <a:solidFill>
                                    <a:srgbClr val="0000FF"/>
                                  </a:solidFill>
                                  <a:latin typeface="Cambria Math"/>
                                </a:rPr>
                                <m:t>𝟐</m:t>
                              </m:r>
                            </m:sub>
                          </m:sSub>
                          <m:sSub>
                            <m:sSubPr>
                              <m:ctrlPr>
                                <a:rPr lang="en-US" b="1" i="1">
                                  <a:solidFill>
                                    <a:srgbClr val="0000FF"/>
                                  </a:solidFill>
                                  <a:latin typeface="Cambria Math"/>
                                </a:rPr>
                              </m:ctrlPr>
                            </m:sSubPr>
                            <m:e>
                              <m:r>
                                <a:rPr lang="en-US" b="1" i="1">
                                  <a:solidFill>
                                    <a:srgbClr val="0000FF"/>
                                  </a:solidFill>
                                  <a:latin typeface="Cambria Math"/>
                                </a:rPr>
                                <m:t>𝒀</m:t>
                              </m:r>
                            </m:e>
                            <m:sub>
                              <m:r>
                                <a:rPr lang="en-US" b="1" i="1" smtClean="0">
                                  <a:solidFill>
                                    <a:srgbClr val="0000FF"/>
                                  </a:solidFill>
                                  <a:latin typeface="Cambria Math"/>
                                </a:rPr>
                                <m:t>𝟐</m:t>
                              </m:r>
                            </m:sub>
                          </m:sSub>
                        </m:e>
                      </m:d>
                      <m:r>
                        <a:rPr lang="en-US" b="1" i="0" smtClean="0">
                          <a:solidFill>
                            <a:srgbClr val="0000FF"/>
                          </a:solidFill>
                          <a:latin typeface="Cambria Math"/>
                        </a:rPr>
                        <m:t>+</m:t>
                      </m:r>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a:solidFill>
                                    <a:srgbClr val="0000FF"/>
                                  </a:solidFill>
                                  <a:latin typeface="Cambria Math"/>
                                </a:rPr>
                                <m:t>𝒚</m:t>
                              </m:r>
                            </m:e>
                            <m:sub>
                              <m:r>
                                <a:rPr lang="en-US" b="1" i="1" smtClean="0">
                                  <a:solidFill>
                                    <a:srgbClr val="0000FF"/>
                                  </a:solidFill>
                                  <a:latin typeface="Cambria Math"/>
                                </a:rPr>
                                <m:t>𝟑</m:t>
                              </m:r>
                            </m:sub>
                          </m:sSub>
                          <m:sSub>
                            <m:sSubPr>
                              <m:ctrlPr>
                                <a:rPr lang="en-US" b="1" i="1">
                                  <a:solidFill>
                                    <a:srgbClr val="0000FF"/>
                                  </a:solidFill>
                                  <a:latin typeface="Cambria Math"/>
                                </a:rPr>
                              </m:ctrlPr>
                            </m:sSubPr>
                            <m:e>
                              <m:r>
                                <a:rPr lang="en-US" b="1" i="1">
                                  <a:solidFill>
                                    <a:srgbClr val="0000FF"/>
                                  </a:solidFill>
                                  <a:latin typeface="Cambria Math"/>
                                </a:rPr>
                                <m:t>𝒁</m:t>
                              </m:r>
                            </m:e>
                            <m:sub>
                              <m:r>
                                <a:rPr lang="en-US" b="1" i="1" smtClean="0">
                                  <a:solidFill>
                                    <a:srgbClr val="0000FF"/>
                                  </a:solidFill>
                                  <a:latin typeface="Cambria Math"/>
                                </a:rPr>
                                <m:t>𝟑</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𝒛</m:t>
                              </m:r>
                            </m:e>
                            <m:sub>
                              <m:r>
                                <a:rPr lang="en-US" b="1" i="1" smtClean="0">
                                  <a:solidFill>
                                    <a:srgbClr val="0000FF"/>
                                  </a:solidFill>
                                  <a:latin typeface="Cambria Math"/>
                                </a:rPr>
                                <m:t>𝟑</m:t>
                              </m:r>
                            </m:sub>
                          </m:sSub>
                          <m:sSub>
                            <m:sSubPr>
                              <m:ctrlPr>
                                <a:rPr lang="en-US" b="1" i="1">
                                  <a:solidFill>
                                    <a:srgbClr val="0000FF"/>
                                  </a:solidFill>
                                  <a:latin typeface="Cambria Math"/>
                                </a:rPr>
                              </m:ctrlPr>
                            </m:sSubPr>
                            <m:e>
                              <m:r>
                                <a:rPr lang="en-US" b="1" i="1">
                                  <a:solidFill>
                                    <a:srgbClr val="0000FF"/>
                                  </a:solidFill>
                                  <a:latin typeface="Cambria Math"/>
                                </a:rPr>
                                <m:t>𝒀</m:t>
                              </m:r>
                            </m:e>
                            <m:sub>
                              <m:r>
                                <a:rPr lang="en-US" b="1" i="1" smtClean="0">
                                  <a:solidFill>
                                    <a:srgbClr val="0000FF"/>
                                  </a:solidFill>
                                  <a:latin typeface="Cambria Math"/>
                                </a:rPr>
                                <m:t>𝟑</m:t>
                              </m:r>
                            </m:sub>
                          </m:sSub>
                        </m:e>
                      </m:d>
                    </m:oMath>
                  </m:oMathPara>
                </a14:m>
                <a:endParaRPr lang="en-US" b="1" smtClean="0">
                  <a:solidFill>
                    <a:srgbClr val="0000FF"/>
                  </a:solidFill>
                </a:endParaRPr>
              </a:p>
              <a:p>
                <a:pPr/>
                <a14:m>
                  <m:oMathPara xmlns:m="http://schemas.openxmlformats.org/officeDocument/2006/math">
                    <m:oMathParaPr>
                      <m:jc m:val="left"/>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𝑶𝒙</m:t>
                          </m:r>
                        </m:sub>
                      </m:sSub>
                      <m:r>
                        <a:rPr lang="en-US" b="1" i="1">
                          <a:solidFill>
                            <a:srgbClr val="0000FF"/>
                          </a:solidFill>
                          <a:latin typeface="Cambria Math"/>
                        </a:rPr>
                        <m:t>=</m:t>
                      </m:r>
                      <m:d>
                        <m:dPr>
                          <m:ctrlPr>
                            <a:rPr lang="en-US" b="1" i="1">
                              <a:solidFill>
                                <a:srgbClr val="0000FF"/>
                              </a:solidFill>
                              <a:latin typeface="Cambria Math"/>
                            </a:rPr>
                          </m:ctrlPr>
                        </m:dPr>
                        <m:e>
                          <m:r>
                            <a:rPr lang="en-US" b="1" i="1" smtClean="0">
                              <a:solidFill>
                                <a:srgbClr val="0000FF"/>
                              </a:solidFill>
                              <a:latin typeface="Cambria Math"/>
                            </a:rPr>
                            <m:t>−</m:t>
                          </m:r>
                          <m:r>
                            <a:rPr lang="en-US" b="1" i="1" smtClean="0">
                              <a:solidFill>
                                <a:srgbClr val="0000FF"/>
                              </a:solidFill>
                              <a:latin typeface="Cambria Math"/>
                            </a:rPr>
                            <m:t>𝟏</m:t>
                          </m:r>
                          <m:r>
                            <a:rPr lang="en-US" b="1" i="1" smtClean="0">
                              <a:solidFill>
                                <a:srgbClr val="0000FF"/>
                              </a:solidFill>
                              <a:latin typeface="Cambria Math"/>
                            </a:rPr>
                            <m:t>.</m:t>
                          </m:r>
                          <m:r>
                            <a:rPr lang="en-US" b="1" i="1" smtClean="0">
                              <a:solidFill>
                                <a:srgbClr val="0000FF"/>
                              </a:solidFill>
                              <a:latin typeface="Cambria Math"/>
                            </a:rPr>
                            <m:t>𝟑</m:t>
                          </m:r>
                          <m:r>
                            <a:rPr lang="en-US" b="1" i="1">
                              <a:solidFill>
                                <a:srgbClr val="0000FF"/>
                              </a:solidFill>
                              <a:latin typeface="Cambria Math"/>
                            </a:rPr>
                            <m:t>−</m:t>
                          </m:r>
                          <m:r>
                            <a:rPr lang="en-US" b="1" i="1" smtClean="0">
                              <a:solidFill>
                                <a:srgbClr val="0000FF"/>
                              </a:solidFill>
                              <a:latin typeface="Cambria Math"/>
                            </a:rPr>
                            <m:t>𝟎</m:t>
                          </m:r>
                          <m:r>
                            <a:rPr lang="en-US" b="1" i="1" smtClean="0">
                              <a:solidFill>
                                <a:srgbClr val="0000FF"/>
                              </a:solidFill>
                              <a:latin typeface="Cambria Math"/>
                            </a:rPr>
                            <m:t>.</m:t>
                          </m:r>
                          <m:r>
                            <a:rPr lang="en-US" b="1" i="1" smtClean="0">
                              <a:solidFill>
                                <a:srgbClr val="0000FF"/>
                              </a:solidFill>
                              <a:latin typeface="Cambria Math"/>
                            </a:rPr>
                            <m:t>𝟐</m:t>
                          </m:r>
                        </m:e>
                      </m:d>
                      <m:r>
                        <a:rPr lang="en-US" b="1" i="0" smtClean="0">
                          <a:solidFill>
                            <a:srgbClr val="0000FF"/>
                          </a:solidFill>
                          <a:latin typeface="Cambria Math"/>
                        </a:rPr>
                        <m:t>+</m:t>
                      </m:r>
                      <m:d>
                        <m:dPr>
                          <m:ctrlPr>
                            <a:rPr lang="en-US" b="1" i="1">
                              <a:solidFill>
                                <a:srgbClr val="0000FF"/>
                              </a:solidFill>
                              <a:latin typeface="Cambria Math"/>
                            </a:rPr>
                          </m:ctrlPr>
                        </m:dPr>
                        <m:e>
                          <m:r>
                            <a:rPr lang="en-US" b="1" i="1" smtClean="0">
                              <a:solidFill>
                                <a:srgbClr val="0000FF"/>
                              </a:solidFill>
                              <a:latin typeface="Cambria Math"/>
                            </a:rPr>
                            <m:t>−</m:t>
                          </m:r>
                          <m:r>
                            <a:rPr lang="en-US" b="1" i="1" smtClean="0">
                              <a:solidFill>
                                <a:srgbClr val="0000FF"/>
                              </a:solidFill>
                              <a:latin typeface="Cambria Math"/>
                            </a:rPr>
                            <m:t>𝟐</m:t>
                          </m:r>
                          <m:r>
                            <a:rPr lang="en-US" b="1" i="1" smtClean="0">
                              <a:solidFill>
                                <a:srgbClr val="0000FF"/>
                              </a:solidFill>
                              <a:latin typeface="Cambria Math"/>
                            </a:rPr>
                            <m:t>.</m:t>
                          </m:r>
                          <m:r>
                            <a:rPr lang="en-US" b="1" i="1" smtClean="0">
                              <a:solidFill>
                                <a:srgbClr val="0000FF"/>
                              </a:solidFill>
                              <a:latin typeface="Cambria Math"/>
                            </a:rPr>
                            <m:t>𝟕</m:t>
                          </m:r>
                          <m:r>
                            <a:rPr lang="en-US" b="1" i="1">
                              <a:solidFill>
                                <a:srgbClr val="0000FF"/>
                              </a:solidFill>
                              <a:latin typeface="Cambria Math"/>
                            </a:rPr>
                            <m:t>−</m:t>
                          </m:r>
                          <m:r>
                            <a:rPr lang="en-US" b="1" i="1" smtClean="0">
                              <a:solidFill>
                                <a:srgbClr val="0000FF"/>
                              </a:solidFill>
                              <a:latin typeface="Cambria Math"/>
                            </a:rPr>
                            <m:t>𝟎</m:t>
                          </m:r>
                          <m:r>
                            <a:rPr lang="en-US" b="1" i="1" smtClean="0">
                              <a:solidFill>
                                <a:srgbClr val="0000FF"/>
                              </a:solidFill>
                              <a:latin typeface="Cambria Math"/>
                            </a:rPr>
                            <m:t>.</m:t>
                          </m:r>
                          <m:d>
                            <m:dPr>
                              <m:ctrlPr>
                                <a:rPr lang="en-US" b="1" i="1" smtClean="0">
                                  <a:solidFill>
                                    <a:srgbClr val="0000FF"/>
                                  </a:solidFill>
                                  <a:latin typeface="Cambria Math"/>
                                </a:rPr>
                              </m:ctrlPr>
                            </m:dPr>
                            <m:e>
                              <m:r>
                                <a:rPr lang="en-US" b="1" i="1" smtClean="0">
                                  <a:solidFill>
                                    <a:srgbClr val="0000FF"/>
                                  </a:solidFill>
                                  <a:latin typeface="Cambria Math"/>
                                </a:rPr>
                                <m:t>−</m:t>
                              </m:r>
                              <m:r>
                                <a:rPr lang="en-US" b="1" i="1" smtClean="0">
                                  <a:solidFill>
                                    <a:srgbClr val="0000FF"/>
                                  </a:solidFill>
                                  <a:latin typeface="Cambria Math"/>
                                </a:rPr>
                                <m:t>𝟓</m:t>
                              </m:r>
                            </m:e>
                          </m:d>
                        </m:e>
                      </m:d>
                      <m:r>
                        <a:rPr lang="en-US" b="1" i="0" smtClean="0">
                          <a:solidFill>
                            <a:srgbClr val="0000FF"/>
                          </a:solidFill>
                          <a:latin typeface="Cambria Math"/>
                        </a:rPr>
                        <m:t>+</m:t>
                      </m:r>
                      <m:d>
                        <m:dPr>
                          <m:ctrlPr>
                            <a:rPr lang="en-US" b="1" i="1">
                              <a:solidFill>
                                <a:srgbClr val="0000FF"/>
                              </a:solidFill>
                              <a:latin typeface="Cambria Math"/>
                            </a:rPr>
                          </m:ctrlPr>
                        </m:dPr>
                        <m:e>
                          <m:r>
                            <a:rPr lang="en-US" b="1" i="1" smtClean="0">
                              <a:solidFill>
                                <a:srgbClr val="0000FF"/>
                              </a:solidFill>
                              <a:latin typeface="Cambria Math"/>
                            </a:rPr>
                            <m:t>𝟏</m:t>
                          </m:r>
                          <m:r>
                            <a:rPr lang="en-US" b="1" i="1" smtClean="0">
                              <a:solidFill>
                                <a:srgbClr val="0000FF"/>
                              </a:solidFill>
                              <a:latin typeface="Cambria Math"/>
                            </a:rPr>
                            <m:t>.</m:t>
                          </m:r>
                          <m:r>
                            <a:rPr lang="en-US" b="1" i="1" smtClean="0">
                              <a:solidFill>
                                <a:srgbClr val="0000FF"/>
                              </a:solidFill>
                              <a:latin typeface="Cambria Math"/>
                            </a:rPr>
                            <m:t>𝟏</m:t>
                          </m:r>
                          <m:r>
                            <a:rPr lang="en-US" b="1" i="1">
                              <a:solidFill>
                                <a:srgbClr val="0000FF"/>
                              </a:solidFill>
                              <a:latin typeface="Cambria Math"/>
                            </a:rPr>
                            <m:t>−</m:t>
                          </m:r>
                          <m:r>
                            <a:rPr lang="en-US" b="1" i="1" smtClean="0">
                              <a:solidFill>
                                <a:srgbClr val="0000FF"/>
                              </a:solidFill>
                              <a:latin typeface="Cambria Math"/>
                            </a:rPr>
                            <m:t>𝟐</m:t>
                          </m:r>
                          <m:r>
                            <a:rPr lang="en-US" b="1" i="1" smtClean="0">
                              <a:solidFill>
                                <a:srgbClr val="0000FF"/>
                              </a:solidFill>
                              <a:latin typeface="Cambria Math"/>
                            </a:rPr>
                            <m:t>.</m:t>
                          </m:r>
                          <m:r>
                            <a:rPr lang="en-US" b="1" i="1" smtClean="0">
                              <a:solidFill>
                                <a:srgbClr val="0000FF"/>
                              </a:solidFill>
                              <a:latin typeface="Cambria Math"/>
                            </a:rPr>
                            <m:t>𝟖</m:t>
                          </m:r>
                        </m:e>
                      </m:d>
                    </m:oMath>
                  </m:oMathPara>
                </a14:m>
                <a:endParaRPr lang="en-US" b="1" smtClean="0">
                  <a:solidFill>
                    <a:srgbClr val="0000FF"/>
                  </a:solidFill>
                </a:endParaRPr>
              </a:p>
              <a:p>
                <a:pPr/>
                <a14:m>
                  <m:oMathPara xmlns:m="http://schemas.openxmlformats.org/officeDocument/2006/math">
                    <m:oMathParaPr>
                      <m:jc m:val="left"/>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m:t>
                          </m:r>
                          <m:r>
                            <a:rPr lang="en-US" b="1" i="1" smtClean="0">
                              <a:solidFill>
                                <a:srgbClr val="0000FF"/>
                              </a:solidFill>
                              <a:latin typeface="Cambria Math"/>
                            </a:rPr>
                            <m:t>𝒙</m:t>
                          </m:r>
                        </m:sub>
                      </m:sSub>
                      <m:r>
                        <a:rPr lang="en-US" b="1" i="1">
                          <a:solidFill>
                            <a:srgbClr val="0000FF"/>
                          </a:solidFill>
                          <a:latin typeface="Cambria Math"/>
                        </a:rPr>
                        <m:t>=</m:t>
                      </m:r>
                      <m:r>
                        <a:rPr lang="en-US" b="1" i="1" smtClean="0">
                          <a:solidFill>
                            <a:srgbClr val="0000FF"/>
                          </a:solidFill>
                          <a:latin typeface="Cambria Math"/>
                        </a:rPr>
                        <m:t>−</m:t>
                      </m:r>
                      <m:r>
                        <a:rPr lang="en-US" b="1" i="1" smtClean="0">
                          <a:solidFill>
                            <a:srgbClr val="0000FF"/>
                          </a:solidFill>
                          <a:latin typeface="Cambria Math"/>
                        </a:rPr>
                        <m:t>𝟑𝟐</m:t>
                      </m:r>
                    </m:oMath>
                  </m:oMathPara>
                </a14:m>
                <a:endParaRPr lang="en-US" b="1">
                  <a:solidFill>
                    <a:srgbClr val="0000FF"/>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394221" y="2257728"/>
                <a:ext cx="8604187" cy="2313134"/>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 Box 7"/>
              <p:cNvSpPr txBox="1">
                <a:spLocks noChangeArrowheads="1"/>
              </p:cNvSpPr>
              <p:nvPr/>
            </p:nvSpPr>
            <p:spPr bwMode="auto">
              <a:xfrm>
                <a:off x="394219" y="4580060"/>
                <a:ext cx="8749781" cy="243028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r>
                  <a:rPr lang="en-US" b="1" smtClean="0"/>
                  <a:t>Tương tự:</a:t>
                </a:r>
              </a:p>
              <a:p>
                <a:pPr/>
                <a14:m>
                  <m:oMathPara xmlns:m="http://schemas.openxmlformats.org/officeDocument/2006/math">
                    <m:oMathParaPr>
                      <m:jc m:val="left"/>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𝑶𝒚</m:t>
                          </m:r>
                        </m:sub>
                      </m:sSub>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a:solidFill>
                                    <a:srgbClr val="0000FF"/>
                                  </a:solidFill>
                                  <a:latin typeface="Cambria Math"/>
                                </a:rPr>
                                <m:t>𝑶𝒚</m:t>
                              </m:r>
                            </m:sub>
                          </m:sSub>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𝒌</m:t>
                                  </m:r>
                                </m:sub>
                              </m:sSub>
                            </m:e>
                          </m:d>
                        </m:e>
                      </m:nary>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a:solidFill>
                                        <a:srgbClr val="0000FF"/>
                                      </a:solidFill>
                                      <a:latin typeface="Cambria Math"/>
                                    </a:rPr>
                                    <m:t>𝒛</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a:solidFill>
                                        <a:srgbClr val="0000FF"/>
                                      </a:solidFill>
                                      <a:latin typeface="Cambria Math"/>
                                    </a:rPr>
                                    <m:t>𝑿</m:t>
                                  </m:r>
                                </m:e>
                                <m:sub>
                                  <m:r>
                                    <a:rPr lang="en-US" b="1" i="1">
                                      <a:solidFill>
                                        <a:srgbClr val="0000FF"/>
                                      </a:solidFill>
                                      <a:latin typeface="Cambria Math"/>
                                    </a:rPr>
                                    <m:t>𝒌</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𝒙</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a:solidFill>
                                        <a:srgbClr val="0000FF"/>
                                      </a:solidFill>
                                      <a:latin typeface="Cambria Math"/>
                                    </a:rPr>
                                    <m:t>𝒁</m:t>
                                  </m:r>
                                </m:e>
                                <m:sub>
                                  <m:r>
                                    <a:rPr lang="en-US" b="1" i="1">
                                      <a:solidFill>
                                        <a:srgbClr val="0000FF"/>
                                      </a:solidFill>
                                      <a:latin typeface="Cambria Math"/>
                                    </a:rPr>
                                    <m:t>𝒌</m:t>
                                  </m:r>
                                </m:sub>
                              </m:sSub>
                            </m:e>
                          </m:d>
                        </m:e>
                      </m:nary>
                      <m:r>
                        <a:rPr lang="en-US" b="1" i="1" smtClean="0">
                          <a:solidFill>
                            <a:srgbClr val="0000FF"/>
                          </a:solidFill>
                          <a:latin typeface="Cambria Math"/>
                        </a:rPr>
                        <m:t>=−</m:t>
                      </m:r>
                      <m:r>
                        <a:rPr lang="en-US" b="1" i="1" smtClean="0">
                          <a:solidFill>
                            <a:srgbClr val="0000FF"/>
                          </a:solidFill>
                          <a:latin typeface="Cambria Math"/>
                        </a:rPr>
                        <m:t>𝟓</m:t>
                      </m:r>
                    </m:oMath>
                  </m:oMathPara>
                </a14:m>
                <a:endParaRPr lang="en-US" b="1">
                  <a:solidFill>
                    <a:srgbClr val="0000FF"/>
                  </a:solidFill>
                </a:endParaRPr>
              </a:p>
              <a:p>
                <a:pPr/>
                <a14:m>
                  <m:oMathPara xmlns:m="http://schemas.openxmlformats.org/officeDocument/2006/math">
                    <m:oMathParaPr>
                      <m:jc m:val="left"/>
                    </m:oMathParaPr>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𝑴</m:t>
                          </m:r>
                        </m:e>
                        <m:sub>
                          <m:r>
                            <a:rPr lang="en-US" b="1" i="1">
                              <a:solidFill>
                                <a:srgbClr val="0000FF"/>
                              </a:solidFill>
                              <a:latin typeface="Cambria Math"/>
                            </a:rPr>
                            <m:t>𝑶𝒛</m:t>
                          </m:r>
                        </m:sub>
                      </m:sSub>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𝒎</m:t>
                                  </m:r>
                                </m:e>
                              </m:acc>
                            </m:e>
                            <m:sub>
                              <m:r>
                                <a:rPr lang="en-US" b="1" i="1">
                                  <a:solidFill>
                                    <a:srgbClr val="0000FF"/>
                                  </a:solidFill>
                                  <a:latin typeface="Cambria Math"/>
                                </a:rPr>
                                <m:t>𝑶𝒛</m:t>
                              </m:r>
                            </m:sub>
                          </m:sSub>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𝒌</m:t>
                                  </m:r>
                                </m:sub>
                              </m:sSub>
                            </m:e>
                          </m:d>
                        </m:e>
                      </m:nary>
                      <m:r>
                        <a:rPr lang="en-US" b="1" i="1">
                          <a:solidFill>
                            <a:srgbClr val="0000FF"/>
                          </a:solidFill>
                          <a:latin typeface="Cambria Math"/>
                        </a:rPr>
                        <m:t>=</m:t>
                      </m:r>
                      <m:nary>
                        <m:naryPr>
                          <m:chr m:val="∑"/>
                          <m:subHide m:val="on"/>
                          <m:supHide m:val="on"/>
                          <m:ctrlPr>
                            <a:rPr lang="en-US" b="1" i="1">
                              <a:solidFill>
                                <a:srgbClr val="0000FF"/>
                              </a:solidFill>
                              <a:latin typeface="Cambria Math"/>
                            </a:rPr>
                          </m:ctrlPr>
                        </m:naryPr>
                        <m:sub/>
                        <m:sup/>
                        <m:e>
                          <m:d>
                            <m:dPr>
                              <m:ctrlPr>
                                <a:rPr lang="en-US" b="1" i="1">
                                  <a:solidFill>
                                    <a:srgbClr val="0000FF"/>
                                  </a:solidFill>
                                  <a:latin typeface="Cambria Math"/>
                                </a:rPr>
                              </m:ctrlPr>
                            </m:dPr>
                            <m:e>
                              <m:sSub>
                                <m:sSubPr>
                                  <m:ctrlPr>
                                    <a:rPr lang="en-US" b="1" i="1">
                                      <a:solidFill>
                                        <a:srgbClr val="0000FF"/>
                                      </a:solidFill>
                                      <a:latin typeface="Cambria Math"/>
                                    </a:rPr>
                                  </m:ctrlPr>
                                </m:sSubPr>
                                <m:e>
                                  <m:r>
                                    <a:rPr lang="en-US" b="1" i="1">
                                      <a:solidFill>
                                        <a:srgbClr val="0000FF"/>
                                      </a:solidFill>
                                      <a:latin typeface="Cambria Math"/>
                                    </a:rPr>
                                    <m:t>𝒙</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a:solidFill>
                                        <a:srgbClr val="0000FF"/>
                                      </a:solidFill>
                                      <a:latin typeface="Cambria Math"/>
                                    </a:rPr>
                                    <m:t>𝒀</m:t>
                                  </m:r>
                                </m:e>
                                <m:sub>
                                  <m:r>
                                    <a:rPr lang="en-US" b="1" i="1">
                                      <a:solidFill>
                                        <a:srgbClr val="0000FF"/>
                                      </a:solidFill>
                                      <a:latin typeface="Cambria Math"/>
                                    </a:rPr>
                                    <m:t>𝒌</m:t>
                                  </m:r>
                                </m:sub>
                              </m:sSub>
                              <m:r>
                                <a:rPr lang="en-US" b="1" i="1">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𝒚</m:t>
                                  </m:r>
                                </m:e>
                                <m:sub>
                                  <m:r>
                                    <a:rPr lang="en-US" b="1" i="1">
                                      <a:solidFill>
                                        <a:srgbClr val="0000FF"/>
                                      </a:solidFill>
                                      <a:latin typeface="Cambria Math"/>
                                    </a:rPr>
                                    <m:t>𝒌</m:t>
                                  </m:r>
                                </m:sub>
                              </m:sSub>
                              <m:sSub>
                                <m:sSubPr>
                                  <m:ctrlPr>
                                    <a:rPr lang="en-US" b="1" i="1">
                                      <a:solidFill>
                                        <a:srgbClr val="0000FF"/>
                                      </a:solidFill>
                                      <a:latin typeface="Cambria Math"/>
                                    </a:rPr>
                                  </m:ctrlPr>
                                </m:sSubPr>
                                <m:e>
                                  <m:r>
                                    <a:rPr lang="en-US" b="1" i="1">
                                      <a:solidFill>
                                        <a:srgbClr val="0000FF"/>
                                      </a:solidFill>
                                      <a:latin typeface="Cambria Math"/>
                                    </a:rPr>
                                    <m:t>𝒁</m:t>
                                  </m:r>
                                </m:e>
                                <m:sub>
                                  <m:r>
                                    <a:rPr lang="en-US" b="1" i="1">
                                      <a:solidFill>
                                        <a:srgbClr val="0000FF"/>
                                      </a:solidFill>
                                      <a:latin typeface="Cambria Math"/>
                                    </a:rPr>
                                    <m:t>𝒌</m:t>
                                  </m:r>
                                </m:sub>
                              </m:sSub>
                            </m:e>
                          </m:d>
                        </m:e>
                      </m:nary>
                      <m:r>
                        <a:rPr lang="en-US" b="1" i="1" smtClean="0">
                          <a:solidFill>
                            <a:srgbClr val="0000FF"/>
                          </a:solidFill>
                          <a:latin typeface="Cambria Math"/>
                        </a:rPr>
                        <m:t>=</m:t>
                      </m:r>
                      <m:r>
                        <a:rPr lang="en-US" b="1" i="1" smtClean="0">
                          <a:solidFill>
                            <a:srgbClr val="0000FF"/>
                          </a:solidFill>
                          <a:latin typeface="Cambria Math"/>
                        </a:rPr>
                        <m:t>𝟑𝟓</m:t>
                      </m:r>
                    </m:oMath>
                  </m:oMathPara>
                </a14:m>
                <a:endParaRPr lang="en-US" b="1"/>
              </a:p>
            </p:txBody>
          </p:sp>
        </mc:Choice>
        <mc:Fallback xmlns="">
          <p:sp>
            <p:nvSpPr>
              <p:cNvPr id="8" name="Text Box 7"/>
              <p:cNvSpPr txBox="1">
                <a:spLocks noRot="1" noChangeAspect="1" noMove="1" noResize="1" noEditPoints="1" noAdjustHandles="1" noChangeArrowheads="1" noChangeShapeType="1" noTextEdit="1"/>
              </p:cNvSpPr>
              <p:nvPr/>
            </p:nvSpPr>
            <p:spPr bwMode="auto">
              <a:xfrm>
                <a:off x="394219" y="4580060"/>
                <a:ext cx="8749781" cy="2430281"/>
              </a:xfrm>
              <a:prstGeom prst="rect">
                <a:avLst/>
              </a:prstGeom>
              <a:blipFill rotWithShape="1">
                <a:blip r:embed="rId5"/>
                <a:stretch>
                  <a:fillRect l="-1254" t="-22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30927386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361479"/>
                                        </p:tgtEl>
                                        <p:attrNameLst>
                                          <p:attrName>style.visibility</p:attrName>
                                        </p:attrNameLst>
                                      </p:cBhvr>
                                      <p:to>
                                        <p:strVal val="visible"/>
                                      </p:to>
                                    </p:set>
                                    <p:animEffect transition="in" filter="wipe(down)">
                                      <p:cBhvr>
                                        <p:cTn id="19" dur="580">
                                          <p:stCondLst>
                                            <p:cond delay="0"/>
                                          </p:stCondLst>
                                        </p:cTn>
                                        <p:tgtEl>
                                          <p:spTgt spid="361479"/>
                                        </p:tgtEl>
                                      </p:cBhvr>
                                    </p:animEffect>
                                    <p:anim calcmode="lin" valueType="num">
                                      <p:cBhvr>
                                        <p:cTn id="20" dur="1822" tmFilter="0,0; 0.14,0.36; 0.43,0.73; 0.71,0.91; 1.0,1.0">
                                          <p:stCondLst>
                                            <p:cond delay="0"/>
                                          </p:stCondLst>
                                        </p:cTn>
                                        <p:tgtEl>
                                          <p:spTgt spid="36147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6147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6147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6147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61479"/>
                                        </p:tgtEl>
                                        <p:attrNameLst>
                                          <p:attrName>ppt_y</p:attrName>
                                        </p:attrNameLst>
                                      </p:cBhvr>
                                      <p:tavLst>
                                        <p:tav tm="0" fmla="#ppt_y-sin(pi*$)/81">
                                          <p:val>
                                            <p:fltVal val="0"/>
                                          </p:val>
                                        </p:tav>
                                        <p:tav tm="100000">
                                          <p:val>
                                            <p:fltVal val="1"/>
                                          </p:val>
                                        </p:tav>
                                      </p:tavLst>
                                    </p:anim>
                                    <p:animScale>
                                      <p:cBhvr>
                                        <p:cTn id="25" dur="26">
                                          <p:stCondLst>
                                            <p:cond delay="650"/>
                                          </p:stCondLst>
                                        </p:cTn>
                                        <p:tgtEl>
                                          <p:spTgt spid="361479"/>
                                        </p:tgtEl>
                                      </p:cBhvr>
                                      <p:to x="100000" y="60000"/>
                                    </p:animScale>
                                    <p:animScale>
                                      <p:cBhvr>
                                        <p:cTn id="26" dur="166" decel="50000">
                                          <p:stCondLst>
                                            <p:cond delay="676"/>
                                          </p:stCondLst>
                                        </p:cTn>
                                        <p:tgtEl>
                                          <p:spTgt spid="361479"/>
                                        </p:tgtEl>
                                      </p:cBhvr>
                                      <p:to x="100000" y="100000"/>
                                    </p:animScale>
                                    <p:animScale>
                                      <p:cBhvr>
                                        <p:cTn id="27" dur="26">
                                          <p:stCondLst>
                                            <p:cond delay="1312"/>
                                          </p:stCondLst>
                                        </p:cTn>
                                        <p:tgtEl>
                                          <p:spTgt spid="361479"/>
                                        </p:tgtEl>
                                      </p:cBhvr>
                                      <p:to x="100000" y="80000"/>
                                    </p:animScale>
                                    <p:animScale>
                                      <p:cBhvr>
                                        <p:cTn id="28" dur="166" decel="50000">
                                          <p:stCondLst>
                                            <p:cond delay="1338"/>
                                          </p:stCondLst>
                                        </p:cTn>
                                        <p:tgtEl>
                                          <p:spTgt spid="361479"/>
                                        </p:tgtEl>
                                      </p:cBhvr>
                                      <p:to x="100000" y="100000"/>
                                    </p:animScale>
                                    <p:animScale>
                                      <p:cBhvr>
                                        <p:cTn id="29" dur="26">
                                          <p:stCondLst>
                                            <p:cond delay="1642"/>
                                          </p:stCondLst>
                                        </p:cTn>
                                        <p:tgtEl>
                                          <p:spTgt spid="361479"/>
                                        </p:tgtEl>
                                      </p:cBhvr>
                                      <p:to x="100000" y="90000"/>
                                    </p:animScale>
                                    <p:animScale>
                                      <p:cBhvr>
                                        <p:cTn id="30" dur="166" decel="50000">
                                          <p:stCondLst>
                                            <p:cond delay="1668"/>
                                          </p:stCondLst>
                                        </p:cTn>
                                        <p:tgtEl>
                                          <p:spTgt spid="361479"/>
                                        </p:tgtEl>
                                      </p:cBhvr>
                                      <p:to x="100000" y="100000"/>
                                    </p:animScale>
                                    <p:animScale>
                                      <p:cBhvr>
                                        <p:cTn id="31" dur="26">
                                          <p:stCondLst>
                                            <p:cond delay="1808"/>
                                          </p:stCondLst>
                                        </p:cTn>
                                        <p:tgtEl>
                                          <p:spTgt spid="361479"/>
                                        </p:tgtEl>
                                      </p:cBhvr>
                                      <p:to x="100000" y="95000"/>
                                    </p:animScale>
                                    <p:animScale>
                                      <p:cBhvr>
                                        <p:cTn id="32" dur="166" decel="50000">
                                          <p:stCondLst>
                                            <p:cond delay="1834"/>
                                          </p:stCondLst>
                                        </p:cTn>
                                        <p:tgtEl>
                                          <p:spTgt spid="36147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xEl>
                                              <p:pRg st="0" end="0"/>
                                            </p:txEl>
                                          </p:spTgt>
                                        </p:tgtEl>
                                        <p:attrNameLst>
                                          <p:attrName>style.visibility</p:attrName>
                                        </p:attrNameLst>
                                      </p:cBhvr>
                                      <p:to>
                                        <p:strVal val="visible"/>
                                      </p:to>
                                    </p:set>
                                    <p:animEffect transition="in" filter="wipe(left)">
                                      <p:cBhvr>
                                        <p:cTn id="37" dur="500"/>
                                        <p:tgtEl>
                                          <p:spTgt spid="2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
                                            <p:txEl>
                                              <p:pRg st="1" end="1"/>
                                            </p:txEl>
                                          </p:spTgt>
                                        </p:tgtEl>
                                        <p:attrNameLst>
                                          <p:attrName>style.visibility</p:attrName>
                                        </p:attrNameLst>
                                      </p:cBhvr>
                                      <p:to>
                                        <p:strVal val="visible"/>
                                      </p:to>
                                    </p:set>
                                    <p:animEffect transition="in" filter="wipe(left)">
                                      <p:cBhvr>
                                        <p:cTn id="42" dur="500"/>
                                        <p:tgtEl>
                                          <p:spTgt spid="21">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1">
                                            <p:txEl>
                                              <p:pRg st="2" end="2"/>
                                            </p:txEl>
                                          </p:spTgt>
                                        </p:tgtEl>
                                        <p:attrNameLst>
                                          <p:attrName>style.visibility</p:attrName>
                                        </p:attrNameLst>
                                      </p:cBhvr>
                                      <p:to>
                                        <p:strVal val="visible"/>
                                      </p:to>
                                    </p:set>
                                    <p:animEffect transition="in" filter="wipe(left)">
                                      <p:cBhvr>
                                        <p:cTn id="47" dur="500"/>
                                        <p:tgtEl>
                                          <p:spTgt spid="21">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
                                            <p:txEl>
                                              <p:pRg st="3" end="3"/>
                                            </p:txEl>
                                          </p:spTgt>
                                        </p:tgtEl>
                                        <p:attrNameLst>
                                          <p:attrName>style.visibility</p:attrName>
                                        </p:attrNameLst>
                                      </p:cBhvr>
                                      <p:to>
                                        <p:strVal val="visible"/>
                                      </p:to>
                                    </p:set>
                                    <p:animEffect transition="in" filter="wipe(left)">
                                      <p:cBhvr>
                                        <p:cTn id="52" dur="500"/>
                                        <p:tgtEl>
                                          <p:spTgt spid="21">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wipe(down)">
                                      <p:cBhvr>
                                        <p:cTn id="57" dur="580">
                                          <p:stCondLst>
                                            <p:cond delay="0"/>
                                          </p:stCondLst>
                                        </p:cTn>
                                        <p:tgtEl>
                                          <p:spTgt spid="8">
                                            <p:txEl>
                                              <p:pRg st="0" end="0"/>
                                            </p:txEl>
                                          </p:spTgt>
                                        </p:tgtEl>
                                      </p:cBhvr>
                                    </p:animEffect>
                                    <p:anim calcmode="lin" valueType="num">
                                      <p:cBhvr>
                                        <p:cTn id="58"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8">
                                            <p:txEl>
                                              <p:pRg st="0" end="0"/>
                                            </p:txEl>
                                          </p:spTgt>
                                        </p:tgtEl>
                                      </p:cBhvr>
                                      <p:to x="100000" y="60000"/>
                                    </p:animScale>
                                    <p:animScale>
                                      <p:cBhvr>
                                        <p:cTn id="64" dur="166" decel="50000">
                                          <p:stCondLst>
                                            <p:cond delay="676"/>
                                          </p:stCondLst>
                                        </p:cTn>
                                        <p:tgtEl>
                                          <p:spTgt spid="8">
                                            <p:txEl>
                                              <p:pRg st="0" end="0"/>
                                            </p:txEl>
                                          </p:spTgt>
                                        </p:tgtEl>
                                      </p:cBhvr>
                                      <p:to x="100000" y="100000"/>
                                    </p:animScale>
                                    <p:animScale>
                                      <p:cBhvr>
                                        <p:cTn id="65" dur="26">
                                          <p:stCondLst>
                                            <p:cond delay="1312"/>
                                          </p:stCondLst>
                                        </p:cTn>
                                        <p:tgtEl>
                                          <p:spTgt spid="8">
                                            <p:txEl>
                                              <p:pRg st="0" end="0"/>
                                            </p:txEl>
                                          </p:spTgt>
                                        </p:tgtEl>
                                      </p:cBhvr>
                                      <p:to x="100000" y="80000"/>
                                    </p:animScale>
                                    <p:animScale>
                                      <p:cBhvr>
                                        <p:cTn id="66" dur="166" decel="50000">
                                          <p:stCondLst>
                                            <p:cond delay="1338"/>
                                          </p:stCondLst>
                                        </p:cTn>
                                        <p:tgtEl>
                                          <p:spTgt spid="8">
                                            <p:txEl>
                                              <p:pRg st="0" end="0"/>
                                            </p:txEl>
                                          </p:spTgt>
                                        </p:tgtEl>
                                      </p:cBhvr>
                                      <p:to x="100000" y="100000"/>
                                    </p:animScale>
                                    <p:animScale>
                                      <p:cBhvr>
                                        <p:cTn id="67" dur="26">
                                          <p:stCondLst>
                                            <p:cond delay="1642"/>
                                          </p:stCondLst>
                                        </p:cTn>
                                        <p:tgtEl>
                                          <p:spTgt spid="8">
                                            <p:txEl>
                                              <p:pRg st="0" end="0"/>
                                            </p:txEl>
                                          </p:spTgt>
                                        </p:tgtEl>
                                      </p:cBhvr>
                                      <p:to x="100000" y="90000"/>
                                    </p:animScale>
                                    <p:animScale>
                                      <p:cBhvr>
                                        <p:cTn id="68" dur="166" decel="50000">
                                          <p:stCondLst>
                                            <p:cond delay="1668"/>
                                          </p:stCondLst>
                                        </p:cTn>
                                        <p:tgtEl>
                                          <p:spTgt spid="8">
                                            <p:txEl>
                                              <p:pRg st="0" end="0"/>
                                            </p:txEl>
                                          </p:spTgt>
                                        </p:tgtEl>
                                      </p:cBhvr>
                                      <p:to x="100000" y="100000"/>
                                    </p:animScale>
                                    <p:animScale>
                                      <p:cBhvr>
                                        <p:cTn id="69" dur="26">
                                          <p:stCondLst>
                                            <p:cond delay="1808"/>
                                          </p:stCondLst>
                                        </p:cTn>
                                        <p:tgtEl>
                                          <p:spTgt spid="8">
                                            <p:txEl>
                                              <p:pRg st="0" end="0"/>
                                            </p:txEl>
                                          </p:spTgt>
                                        </p:tgtEl>
                                      </p:cBhvr>
                                      <p:to x="100000" y="95000"/>
                                    </p:animScale>
                                    <p:animScale>
                                      <p:cBhvr>
                                        <p:cTn id="70" dur="166" decel="50000">
                                          <p:stCondLst>
                                            <p:cond delay="1834"/>
                                          </p:stCondLst>
                                        </p:cTn>
                                        <p:tgtEl>
                                          <p:spTgt spid="8">
                                            <p:txEl>
                                              <p:pRg st="0" end="0"/>
                                            </p:txEl>
                                          </p:spTgt>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8">
                                            <p:txEl>
                                              <p:pRg st="1" end="1"/>
                                            </p:txEl>
                                          </p:spTgt>
                                        </p:tgtEl>
                                        <p:attrNameLst>
                                          <p:attrName>style.visibility</p:attrName>
                                        </p:attrNameLst>
                                      </p:cBhvr>
                                      <p:to>
                                        <p:strVal val="visible"/>
                                      </p:to>
                                    </p:set>
                                    <p:animEffect transition="in" filter="wipe(down)">
                                      <p:cBhvr>
                                        <p:cTn id="75" dur="580">
                                          <p:stCondLst>
                                            <p:cond delay="0"/>
                                          </p:stCondLst>
                                        </p:cTn>
                                        <p:tgtEl>
                                          <p:spTgt spid="8">
                                            <p:txEl>
                                              <p:pRg st="1" end="1"/>
                                            </p:txEl>
                                          </p:spTgt>
                                        </p:tgtEl>
                                      </p:cBhvr>
                                    </p:animEffect>
                                    <p:anim calcmode="lin" valueType="num">
                                      <p:cBhvr>
                                        <p:cTn id="76" dur="1822" tmFilter="0,0; 0.14,0.36; 0.43,0.73; 0.71,0.91; 1.0,1.0">
                                          <p:stCondLst>
                                            <p:cond delay="0"/>
                                          </p:stCondLst>
                                        </p:cTn>
                                        <p:tgtEl>
                                          <p:spTgt spid="8">
                                            <p:txEl>
                                              <p:pRg st="1" end="1"/>
                                            </p:txEl>
                                          </p:spTgt>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8">
                                            <p:txEl>
                                              <p:pRg st="1" end="1"/>
                                            </p:txEl>
                                          </p:spTgt>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8">
                                            <p:txEl>
                                              <p:pRg st="1" end="1"/>
                                            </p:txEl>
                                          </p:spTgt>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8">
                                            <p:txEl>
                                              <p:pRg st="1" end="1"/>
                                            </p:txEl>
                                          </p:spTgt>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8">
                                            <p:txEl>
                                              <p:pRg st="1" end="1"/>
                                            </p:txEl>
                                          </p:spTgt>
                                        </p:tgtEl>
                                        <p:attrNameLst>
                                          <p:attrName>ppt_y</p:attrName>
                                        </p:attrNameLst>
                                      </p:cBhvr>
                                      <p:tavLst>
                                        <p:tav tm="0" fmla="#ppt_y-sin(pi*$)/81">
                                          <p:val>
                                            <p:fltVal val="0"/>
                                          </p:val>
                                        </p:tav>
                                        <p:tav tm="100000">
                                          <p:val>
                                            <p:fltVal val="1"/>
                                          </p:val>
                                        </p:tav>
                                      </p:tavLst>
                                    </p:anim>
                                    <p:animScale>
                                      <p:cBhvr>
                                        <p:cTn id="81" dur="26">
                                          <p:stCondLst>
                                            <p:cond delay="650"/>
                                          </p:stCondLst>
                                        </p:cTn>
                                        <p:tgtEl>
                                          <p:spTgt spid="8">
                                            <p:txEl>
                                              <p:pRg st="1" end="1"/>
                                            </p:txEl>
                                          </p:spTgt>
                                        </p:tgtEl>
                                      </p:cBhvr>
                                      <p:to x="100000" y="60000"/>
                                    </p:animScale>
                                    <p:animScale>
                                      <p:cBhvr>
                                        <p:cTn id="82" dur="166" decel="50000">
                                          <p:stCondLst>
                                            <p:cond delay="676"/>
                                          </p:stCondLst>
                                        </p:cTn>
                                        <p:tgtEl>
                                          <p:spTgt spid="8">
                                            <p:txEl>
                                              <p:pRg st="1" end="1"/>
                                            </p:txEl>
                                          </p:spTgt>
                                        </p:tgtEl>
                                      </p:cBhvr>
                                      <p:to x="100000" y="100000"/>
                                    </p:animScale>
                                    <p:animScale>
                                      <p:cBhvr>
                                        <p:cTn id="83" dur="26">
                                          <p:stCondLst>
                                            <p:cond delay="1312"/>
                                          </p:stCondLst>
                                        </p:cTn>
                                        <p:tgtEl>
                                          <p:spTgt spid="8">
                                            <p:txEl>
                                              <p:pRg st="1" end="1"/>
                                            </p:txEl>
                                          </p:spTgt>
                                        </p:tgtEl>
                                      </p:cBhvr>
                                      <p:to x="100000" y="80000"/>
                                    </p:animScale>
                                    <p:animScale>
                                      <p:cBhvr>
                                        <p:cTn id="84" dur="166" decel="50000">
                                          <p:stCondLst>
                                            <p:cond delay="1338"/>
                                          </p:stCondLst>
                                        </p:cTn>
                                        <p:tgtEl>
                                          <p:spTgt spid="8">
                                            <p:txEl>
                                              <p:pRg st="1" end="1"/>
                                            </p:txEl>
                                          </p:spTgt>
                                        </p:tgtEl>
                                      </p:cBhvr>
                                      <p:to x="100000" y="100000"/>
                                    </p:animScale>
                                    <p:animScale>
                                      <p:cBhvr>
                                        <p:cTn id="85" dur="26">
                                          <p:stCondLst>
                                            <p:cond delay="1642"/>
                                          </p:stCondLst>
                                        </p:cTn>
                                        <p:tgtEl>
                                          <p:spTgt spid="8">
                                            <p:txEl>
                                              <p:pRg st="1" end="1"/>
                                            </p:txEl>
                                          </p:spTgt>
                                        </p:tgtEl>
                                      </p:cBhvr>
                                      <p:to x="100000" y="90000"/>
                                    </p:animScale>
                                    <p:animScale>
                                      <p:cBhvr>
                                        <p:cTn id="86" dur="166" decel="50000">
                                          <p:stCondLst>
                                            <p:cond delay="1668"/>
                                          </p:stCondLst>
                                        </p:cTn>
                                        <p:tgtEl>
                                          <p:spTgt spid="8">
                                            <p:txEl>
                                              <p:pRg st="1" end="1"/>
                                            </p:txEl>
                                          </p:spTgt>
                                        </p:tgtEl>
                                      </p:cBhvr>
                                      <p:to x="100000" y="100000"/>
                                    </p:animScale>
                                    <p:animScale>
                                      <p:cBhvr>
                                        <p:cTn id="87" dur="26">
                                          <p:stCondLst>
                                            <p:cond delay="1808"/>
                                          </p:stCondLst>
                                        </p:cTn>
                                        <p:tgtEl>
                                          <p:spTgt spid="8">
                                            <p:txEl>
                                              <p:pRg st="1" end="1"/>
                                            </p:txEl>
                                          </p:spTgt>
                                        </p:tgtEl>
                                      </p:cBhvr>
                                      <p:to x="100000" y="95000"/>
                                    </p:animScale>
                                    <p:animScale>
                                      <p:cBhvr>
                                        <p:cTn id="88" dur="166" decel="50000">
                                          <p:stCondLst>
                                            <p:cond delay="1834"/>
                                          </p:stCondLst>
                                        </p:cTn>
                                        <p:tgtEl>
                                          <p:spTgt spid="8">
                                            <p:txEl>
                                              <p:pRg st="1" end="1"/>
                                            </p:txEl>
                                          </p:spTgt>
                                        </p:tgtEl>
                                      </p:cBhvr>
                                      <p:to x="100000" y="100000"/>
                                    </p:animScale>
                                  </p:childTnLst>
                                </p:cTn>
                              </p:par>
                            </p:childTnLst>
                          </p:cTn>
                        </p:par>
                      </p:childTnLst>
                    </p:cTn>
                  </p:par>
                  <p:par>
                    <p:cTn id="89" fill="hold">
                      <p:stCondLst>
                        <p:cond delay="indefinite"/>
                      </p:stCondLst>
                      <p:childTnLst>
                        <p:par>
                          <p:cTn id="90" fill="hold">
                            <p:stCondLst>
                              <p:cond delay="0"/>
                            </p:stCondLst>
                            <p:childTnLst>
                              <p:par>
                                <p:cTn id="91" presetID="26" presetClass="entr" presetSubtype="0" fill="hold" grpId="0" nodeType="clickEffect">
                                  <p:stCondLst>
                                    <p:cond delay="0"/>
                                  </p:stCondLst>
                                  <p:childTnLst>
                                    <p:set>
                                      <p:cBhvr>
                                        <p:cTn id="92" dur="1" fill="hold">
                                          <p:stCondLst>
                                            <p:cond delay="0"/>
                                          </p:stCondLst>
                                        </p:cTn>
                                        <p:tgtEl>
                                          <p:spTgt spid="8">
                                            <p:txEl>
                                              <p:pRg st="2" end="2"/>
                                            </p:txEl>
                                          </p:spTgt>
                                        </p:tgtEl>
                                        <p:attrNameLst>
                                          <p:attrName>style.visibility</p:attrName>
                                        </p:attrNameLst>
                                      </p:cBhvr>
                                      <p:to>
                                        <p:strVal val="visible"/>
                                      </p:to>
                                    </p:set>
                                    <p:animEffect transition="in" filter="wipe(down)">
                                      <p:cBhvr>
                                        <p:cTn id="93" dur="580">
                                          <p:stCondLst>
                                            <p:cond delay="0"/>
                                          </p:stCondLst>
                                        </p:cTn>
                                        <p:tgtEl>
                                          <p:spTgt spid="8">
                                            <p:txEl>
                                              <p:pRg st="2" end="2"/>
                                            </p:txEl>
                                          </p:spTgt>
                                        </p:tgtEl>
                                      </p:cBhvr>
                                    </p:animEffect>
                                    <p:anim calcmode="lin" valueType="num">
                                      <p:cBhvr>
                                        <p:cTn id="94" dur="1822" tmFilter="0,0; 0.14,0.36; 0.43,0.73; 0.71,0.91; 1.0,1.0">
                                          <p:stCondLst>
                                            <p:cond delay="0"/>
                                          </p:stCondLst>
                                        </p:cTn>
                                        <p:tgtEl>
                                          <p:spTgt spid="8">
                                            <p:txEl>
                                              <p:pRg st="2" end="2"/>
                                            </p:txEl>
                                          </p:spTgt>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8">
                                            <p:txEl>
                                              <p:pRg st="2" end="2"/>
                                            </p:txEl>
                                          </p:spTgt>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8">
                                            <p:txEl>
                                              <p:pRg st="2" end="2"/>
                                            </p:txEl>
                                          </p:spTgt>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8">
                                            <p:txEl>
                                              <p:pRg st="2" end="2"/>
                                            </p:txEl>
                                          </p:spTgt>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8">
                                            <p:txEl>
                                              <p:pRg st="2" end="2"/>
                                            </p:txEl>
                                          </p:spTgt>
                                        </p:tgtEl>
                                        <p:attrNameLst>
                                          <p:attrName>ppt_y</p:attrName>
                                        </p:attrNameLst>
                                      </p:cBhvr>
                                      <p:tavLst>
                                        <p:tav tm="0" fmla="#ppt_y-sin(pi*$)/81">
                                          <p:val>
                                            <p:fltVal val="0"/>
                                          </p:val>
                                        </p:tav>
                                        <p:tav tm="100000">
                                          <p:val>
                                            <p:fltVal val="1"/>
                                          </p:val>
                                        </p:tav>
                                      </p:tavLst>
                                    </p:anim>
                                    <p:animScale>
                                      <p:cBhvr>
                                        <p:cTn id="99" dur="26">
                                          <p:stCondLst>
                                            <p:cond delay="650"/>
                                          </p:stCondLst>
                                        </p:cTn>
                                        <p:tgtEl>
                                          <p:spTgt spid="8">
                                            <p:txEl>
                                              <p:pRg st="2" end="2"/>
                                            </p:txEl>
                                          </p:spTgt>
                                        </p:tgtEl>
                                      </p:cBhvr>
                                      <p:to x="100000" y="60000"/>
                                    </p:animScale>
                                    <p:animScale>
                                      <p:cBhvr>
                                        <p:cTn id="100" dur="166" decel="50000">
                                          <p:stCondLst>
                                            <p:cond delay="676"/>
                                          </p:stCondLst>
                                        </p:cTn>
                                        <p:tgtEl>
                                          <p:spTgt spid="8">
                                            <p:txEl>
                                              <p:pRg st="2" end="2"/>
                                            </p:txEl>
                                          </p:spTgt>
                                        </p:tgtEl>
                                      </p:cBhvr>
                                      <p:to x="100000" y="100000"/>
                                    </p:animScale>
                                    <p:animScale>
                                      <p:cBhvr>
                                        <p:cTn id="101" dur="26">
                                          <p:stCondLst>
                                            <p:cond delay="1312"/>
                                          </p:stCondLst>
                                        </p:cTn>
                                        <p:tgtEl>
                                          <p:spTgt spid="8">
                                            <p:txEl>
                                              <p:pRg st="2" end="2"/>
                                            </p:txEl>
                                          </p:spTgt>
                                        </p:tgtEl>
                                      </p:cBhvr>
                                      <p:to x="100000" y="80000"/>
                                    </p:animScale>
                                    <p:animScale>
                                      <p:cBhvr>
                                        <p:cTn id="102" dur="166" decel="50000">
                                          <p:stCondLst>
                                            <p:cond delay="1338"/>
                                          </p:stCondLst>
                                        </p:cTn>
                                        <p:tgtEl>
                                          <p:spTgt spid="8">
                                            <p:txEl>
                                              <p:pRg st="2" end="2"/>
                                            </p:txEl>
                                          </p:spTgt>
                                        </p:tgtEl>
                                      </p:cBhvr>
                                      <p:to x="100000" y="100000"/>
                                    </p:animScale>
                                    <p:animScale>
                                      <p:cBhvr>
                                        <p:cTn id="103" dur="26">
                                          <p:stCondLst>
                                            <p:cond delay="1642"/>
                                          </p:stCondLst>
                                        </p:cTn>
                                        <p:tgtEl>
                                          <p:spTgt spid="8">
                                            <p:txEl>
                                              <p:pRg st="2" end="2"/>
                                            </p:txEl>
                                          </p:spTgt>
                                        </p:tgtEl>
                                      </p:cBhvr>
                                      <p:to x="100000" y="90000"/>
                                    </p:animScale>
                                    <p:animScale>
                                      <p:cBhvr>
                                        <p:cTn id="104" dur="166" decel="50000">
                                          <p:stCondLst>
                                            <p:cond delay="1668"/>
                                          </p:stCondLst>
                                        </p:cTn>
                                        <p:tgtEl>
                                          <p:spTgt spid="8">
                                            <p:txEl>
                                              <p:pRg st="2" end="2"/>
                                            </p:txEl>
                                          </p:spTgt>
                                        </p:tgtEl>
                                      </p:cBhvr>
                                      <p:to x="100000" y="100000"/>
                                    </p:animScale>
                                    <p:animScale>
                                      <p:cBhvr>
                                        <p:cTn id="105" dur="26">
                                          <p:stCondLst>
                                            <p:cond delay="1808"/>
                                          </p:stCondLst>
                                        </p:cTn>
                                        <p:tgtEl>
                                          <p:spTgt spid="8">
                                            <p:txEl>
                                              <p:pRg st="2" end="2"/>
                                            </p:txEl>
                                          </p:spTgt>
                                        </p:tgtEl>
                                      </p:cBhvr>
                                      <p:to x="100000" y="95000"/>
                                    </p:animScale>
                                    <p:animScale>
                                      <p:cBhvr>
                                        <p:cTn id="106" dur="166" decel="50000">
                                          <p:stCondLst>
                                            <p:cond delay="1834"/>
                                          </p:stCondLst>
                                        </p:cTn>
                                        <p:tgtEl>
                                          <p:spTgt spid="8">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9" grpId="0"/>
      <p:bldP spid="19" grpId="0"/>
      <p:bldP spid="20" grpId="0"/>
      <p:bldP spid="21" grpId="0" uiExpand="1" build="p"/>
      <p:bldP spid="8"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lide Number Placeholder 5"/>
          <p:cNvSpPr>
            <a:spLocks noGrp="1"/>
          </p:cNvSpPr>
          <p:nvPr>
            <p:ph type="sldNum" sz="quarter" idx="12"/>
          </p:nvPr>
        </p:nvSpPr>
        <p:spPr/>
        <p:txBody>
          <a:bodyPr/>
          <a:lstStyle/>
          <a:p>
            <a:pPr>
              <a:defRPr/>
            </a:pPr>
            <a:fld id="{B2B1B3A2-E30A-40FA-A2EF-A8A6589E68CE}" type="slidenum">
              <a:rPr lang="en-US" altLang="en-US"/>
              <a:pPr>
                <a:defRPr/>
              </a:pPr>
              <a:t>18</a:t>
            </a:fld>
            <a:endParaRPr lang="en-US" altLang="en-US"/>
          </a:p>
        </p:txBody>
      </p:sp>
      <p:sp>
        <p:nvSpPr>
          <p:cNvPr id="233476" name="Text Box 4"/>
          <p:cNvSpPr txBox="1">
            <a:spLocks noChangeArrowheads="1"/>
          </p:cNvSpPr>
          <p:nvPr/>
        </p:nvSpPr>
        <p:spPr bwMode="auto">
          <a:xfrm>
            <a:off x="395536" y="152636"/>
            <a:ext cx="71643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chemeClr val="tx2"/>
                </a:solidFill>
              </a:rPr>
              <a:t>Ví dụ</a:t>
            </a:r>
          </a:p>
        </p:txBody>
      </p:sp>
      <p:sp>
        <p:nvSpPr>
          <p:cNvPr id="233477" name="Text Box 5"/>
          <p:cNvSpPr txBox="1">
            <a:spLocks noChangeArrowheads="1"/>
          </p:cNvSpPr>
          <p:nvPr/>
        </p:nvSpPr>
        <p:spPr bwMode="auto">
          <a:xfrm>
            <a:off x="395536" y="584436"/>
            <a:ext cx="72009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mtClean="0"/>
              <a:t>Khối </a:t>
            </a:r>
            <a:r>
              <a:rPr lang="en-US"/>
              <a:t>hình lập phương </a:t>
            </a:r>
            <a:r>
              <a:rPr lang="en-US" smtClean="0"/>
              <a:t>cạnh a chịu </a:t>
            </a:r>
            <a:r>
              <a:rPr lang="en-US"/>
              <a:t>tác dụng của các lực như hình vẽ. Hãy tính véctơ chính và mômen chính của hệ lực đó đối với tâm A.</a:t>
            </a:r>
          </a:p>
        </p:txBody>
      </p:sp>
      <p:grpSp>
        <p:nvGrpSpPr>
          <p:cNvPr id="233521" name="Group 49"/>
          <p:cNvGrpSpPr>
            <a:grpSpLocks noChangeAspect="1"/>
          </p:cNvGrpSpPr>
          <p:nvPr/>
        </p:nvGrpSpPr>
        <p:grpSpPr bwMode="auto">
          <a:xfrm>
            <a:off x="5029796" y="1556792"/>
            <a:ext cx="4006700" cy="4267200"/>
            <a:chOff x="1859" y="1321"/>
            <a:chExt cx="2038" cy="2171"/>
          </a:xfrm>
        </p:grpSpPr>
        <p:sp>
          <p:nvSpPr>
            <p:cNvPr id="37897" name="Text Box 7"/>
            <p:cNvSpPr txBox="1">
              <a:spLocks noChangeAspect="1" noChangeArrowheads="1"/>
            </p:cNvSpPr>
            <p:nvPr/>
          </p:nvSpPr>
          <p:spPr bwMode="auto">
            <a:xfrm>
              <a:off x="2511" y="2496"/>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A</a:t>
              </a:r>
              <a:endParaRPr lang="en-US" sz="2800"/>
            </a:p>
          </p:txBody>
        </p:sp>
        <p:grpSp>
          <p:nvGrpSpPr>
            <p:cNvPr id="37898" name="Group 8"/>
            <p:cNvGrpSpPr>
              <a:grpSpLocks noChangeAspect="1"/>
            </p:cNvGrpSpPr>
            <p:nvPr/>
          </p:nvGrpSpPr>
          <p:grpSpPr bwMode="auto">
            <a:xfrm>
              <a:off x="2409" y="1812"/>
              <a:ext cx="1190" cy="1192"/>
              <a:chOff x="3597" y="1797"/>
              <a:chExt cx="2160" cy="2163"/>
            </a:xfrm>
          </p:grpSpPr>
          <p:sp>
            <p:nvSpPr>
              <p:cNvPr id="37933" name="AutoShape 9"/>
              <p:cNvSpPr>
                <a:spLocks noChangeAspect="1" noChangeArrowheads="1"/>
              </p:cNvSpPr>
              <p:nvPr/>
            </p:nvSpPr>
            <p:spPr bwMode="auto">
              <a:xfrm>
                <a:off x="3597" y="1797"/>
                <a:ext cx="2160" cy="2160"/>
              </a:xfrm>
              <a:prstGeom prst="cube">
                <a:avLst>
                  <a:gd name="adj" fmla="val 25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34" name="Line 10"/>
              <p:cNvSpPr>
                <a:spLocks noChangeAspect="1" noChangeShapeType="1"/>
              </p:cNvSpPr>
              <p:nvPr/>
            </p:nvSpPr>
            <p:spPr bwMode="auto">
              <a:xfrm>
                <a:off x="4140" y="1797"/>
                <a:ext cx="0" cy="162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7935" name="Line 11"/>
              <p:cNvSpPr>
                <a:spLocks noChangeAspect="1" noChangeShapeType="1"/>
              </p:cNvSpPr>
              <p:nvPr/>
            </p:nvSpPr>
            <p:spPr bwMode="auto">
              <a:xfrm>
                <a:off x="4140" y="3420"/>
                <a:ext cx="161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7936" name="Line 12"/>
              <p:cNvSpPr>
                <a:spLocks noChangeAspect="1" noChangeShapeType="1"/>
              </p:cNvSpPr>
              <p:nvPr/>
            </p:nvSpPr>
            <p:spPr bwMode="auto">
              <a:xfrm flipH="1">
                <a:off x="3600" y="3420"/>
                <a:ext cx="540" cy="5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7899" name="Text Box 13"/>
            <p:cNvSpPr txBox="1">
              <a:spLocks noChangeAspect="1" noChangeArrowheads="1"/>
            </p:cNvSpPr>
            <p:nvPr/>
          </p:nvSpPr>
          <p:spPr bwMode="auto">
            <a:xfrm>
              <a:off x="3563" y="2511"/>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D</a:t>
              </a:r>
              <a:endParaRPr lang="en-US" sz="2800"/>
            </a:p>
          </p:txBody>
        </p:sp>
        <p:sp>
          <p:nvSpPr>
            <p:cNvPr id="37900" name="Text Box 14"/>
            <p:cNvSpPr txBox="1">
              <a:spLocks noChangeAspect="1" noChangeArrowheads="1"/>
            </p:cNvSpPr>
            <p:nvPr/>
          </p:nvSpPr>
          <p:spPr bwMode="auto">
            <a:xfrm>
              <a:off x="3230" y="2961"/>
              <a:ext cx="297"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C</a:t>
              </a:r>
              <a:endParaRPr lang="en-US" sz="2800"/>
            </a:p>
          </p:txBody>
        </p:sp>
        <p:sp>
          <p:nvSpPr>
            <p:cNvPr id="37901" name="Text Box 15"/>
            <p:cNvSpPr txBox="1">
              <a:spLocks noChangeAspect="1" noChangeArrowheads="1"/>
            </p:cNvSpPr>
            <p:nvPr/>
          </p:nvSpPr>
          <p:spPr bwMode="auto">
            <a:xfrm>
              <a:off x="2187" y="2874"/>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B</a:t>
              </a:r>
              <a:endParaRPr lang="en-US" sz="2800"/>
            </a:p>
          </p:txBody>
        </p:sp>
        <p:sp>
          <p:nvSpPr>
            <p:cNvPr id="37902" name="Text Box 16"/>
            <p:cNvSpPr txBox="1">
              <a:spLocks noChangeAspect="1" noChangeArrowheads="1"/>
            </p:cNvSpPr>
            <p:nvPr/>
          </p:nvSpPr>
          <p:spPr bwMode="auto">
            <a:xfrm>
              <a:off x="2477" y="1631"/>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A'</a:t>
              </a:r>
              <a:endParaRPr lang="en-US" sz="2800"/>
            </a:p>
          </p:txBody>
        </p:sp>
        <p:sp>
          <p:nvSpPr>
            <p:cNvPr id="37903" name="Text Box 17"/>
            <p:cNvSpPr txBox="1">
              <a:spLocks noChangeAspect="1" noChangeArrowheads="1"/>
            </p:cNvSpPr>
            <p:nvPr/>
          </p:nvSpPr>
          <p:spPr bwMode="auto">
            <a:xfrm>
              <a:off x="3600" y="1631"/>
              <a:ext cx="202"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D'</a:t>
              </a:r>
              <a:endParaRPr lang="en-US" sz="2800"/>
            </a:p>
          </p:txBody>
        </p:sp>
        <p:sp>
          <p:nvSpPr>
            <p:cNvPr id="37904" name="Text Box 18"/>
            <p:cNvSpPr txBox="1">
              <a:spLocks noChangeAspect="1" noChangeArrowheads="1"/>
            </p:cNvSpPr>
            <p:nvPr/>
          </p:nvSpPr>
          <p:spPr bwMode="auto">
            <a:xfrm>
              <a:off x="3275" y="2018"/>
              <a:ext cx="29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C'</a:t>
              </a:r>
              <a:endParaRPr lang="en-US" sz="2800"/>
            </a:p>
          </p:txBody>
        </p:sp>
        <p:sp>
          <p:nvSpPr>
            <p:cNvPr id="37905" name="Text Box 19"/>
            <p:cNvSpPr txBox="1">
              <a:spLocks noChangeAspect="1" noChangeArrowheads="1"/>
            </p:cNvSpPr>
            <p:nvPr/>
          </p:nvSpPr>
          <p:spPr bwMode="auto">
            <a:xfrm>
              <a:off x="2203" y="2006"/>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B'</a:t>
              </a:r>
              <a:endParaRPr lang="en-US" sz="2800"/>
            </a:p>
          </p:txBody>
        </p:sp>
        <p:sp>
          <p:nvSpPr>
            <p:cNvPr id="37906" name="Line 20"/>
            <p:cNvSpPr>
              <a:spLocks noChangeAspect="1" noChangeShapeType="1"/>
            </p:cNvSpPr>
            <p:nvPr/>
          </p:nvSpPr>
          <p:spPr bwMode="auto">
            <a:xfrm flipH="1">
              <a:off x="2012" y="2997"/>
              <a:ext cx="397" cy="3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7" name="Line 21"/>
            <p:cNvSpPr>
              <a:spLocks noChangeAspect="1" noChangeShapeType="1"/>
            </p:cNvSpPr>
            <p:nvPr/>
          </p:nvSpPr>
          <p:spPr bwMode="auto">
            <a:xfrm>
              <a:off x="3599" y="2707"/>
              <a:ext cx="2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8" name="Line 22"/>
            <p:cNvSpPr>
              <a:spLocks noChangeAspect="1" noChangeShapeType="1"/>
            </p:cNvSpPr>
            <p:nvPr/>
          </p:nvSpPr>
          <p:spPr bwMode="auto">
            <a:xfrm>
              <a:off x="2706" y="1517"/>
              <a:ext cx="0"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9" name="Text Box 23"/>
            <p:cNvSpPr txBox="1">
              <a:spLocks noChangeAspect="1" noChangeArrowheads="1"/>
            </p:cNvSpPr>
            <p:nvPr/>
          </p:nvSpPr>
          <p:spPr bwMode="auto">
            <a:xfrm>
              <a:off x="3742" y="2644"/>
              <a:ext cx="155"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y</a:t>
              </a:r>
              <a:endParaRPr lang="en-US" sz="2800"/>
            </a:p>
          </p:txBody>
        </p:sp>
        <p:sp>
          <p:nvSpPr>
            <p:cNvPr id="37910" name="Text Box 24"/>
            <p:cNvSpPr txBox="1">
              <a:spLocks noChangeAspect="1" noChangeArrowheads="1"/>
            </p:cNvSpPr>
            <p:nvPr/>
          </p:nvSpPr>
          <p:spPr bwMode="auto">
            <a:xfrm>
              <a:off x="2669" y="1412"/>
              <a:ext cx="29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i="1"/>
                <a:t>z</a:t>
              </a:r>
              <a:endParaRPr lang="en-US" sz="3200"/>
            </a:p>
          </p:txBody>
        </p:sp>
        <p:sp>
          <p:nvSpPr>
            <p:cNvPr id="37911" name="Text Box 25"/>
            <p:cNvSpPr txBox="1">
              <a:spLocks noChangeAspect="1" noChangeArrowheads="1"/>
            </p:cNvSpPr>
            <p:nvPr/>
          </p:nvSpPr>
          <p:spPr bwMode="auto">
            <a:xfrm>
              <a:off x="1859" y="3195"/>
              <a:ext cx="298"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i="1"/>
                <a:t>x</a:t>
              </a:r>
              <a:endParaRPr lang="en-US" sz="2800"/>
            </a:p>
          </p:txBody>
        </p:sp>
        <p:sp>
          <p:nvSpPr>
            <p:cNvPr id="37912" name="Line 26"/>
            <p:cNvSpPr>
              <a:spLocks noChangeAspect="1" noChangeShapeType="1"/>
            </p:cNvSpPr>
            <p:nvPr/>
          </p:nvSpPr>
          <p:spPr bwMode="auto">
            <a:xfrm>
              <a:off x="2706" y="2707"/>
              <a:ext cx="19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13" name="Line 27"/>
            <p:cNvSpPr>
              <a:spLocks noChangeAspect="1" noChangeShapeType="1"/>
            </p:cNvSpPr>
            <p:nvPr/>
          </p:nvSpPr>
          <p:spPr bwMode="auto">
            <a:xfrm>
              <a:off x="2706" y="2508"/>
              <a:ext cx="0" cy="199"/>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7914" name="Line 28"/>
            <p:cNvSpPr>
              <a:spLocks noChangeAspect="1" noChangeShapeType="1"/>
            </p:cNvSpPr>
            <p:nvPr/>
          </p:nvSpPr>
          <p:spPr bwMode="auto">
            <a:xfrm flipH="1">
              <a:off x="2508" y="2707"/>
              <a:ext cx="198" cy="1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15" name="Text Box 29"/>
            <p:cNvSpPr txBox="1">
              <a:spLocks noChangeAspect="1" noChangeArrowheads="1"/>
            </p:cNvSpPr>
            <p:nvPr/>
          </p:nvSpPr>
          <p:spPr bwMode="auto">
            <a:xfrm>
              <a:off x="2526" y="2743"/>
              <a:ext cx="94"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37916" name="Text Box 30"/>
            <p:cNvSpPr txBox="1">
              <a:spLocks noChangeAspect="1" noChangeArrowheads="1"/>
            </p:cNvSpPr>
            <p:nvPr/>
          </p:nvSpPr>
          <p:spPr bwMode="auto">
            <a:xfrm>
              <a:off x="2783" y="2464"/>
              <a:ext cx="9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37917" name="Line 31"/>
            <p:cNvSpPr>
              <a:spLocks noChangeAspect="1" noChangeShapeType="1"/>
            </p:cNvSpPr>
            <p:nvPr/>
          </p:nvSpPr>
          <p:spPr bwMode="auto">
            <a:xfrm>
              <a:off x="2706" y="1814"/>
              <a:ext cx="595" cy="2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18" name="Line 32"/>
            <p:cNvSpPr>
              <a:spLocks noChangeAspect="1" noChangeShapeType="1"/>
            </p:cNvSpPr>
            <p:nvPr/>
          </p:nvSpPr>
          <p:spPr bwMode="auto">
            <a:xfrm>
              <a:off x="2721" y="1809"/>
              <a:ext cx="394" cy="197"/>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19" name="Line 33"/>
            <p:cNvSpPr>
              <a:spLocks noChangeAspect="1" noChangeShapeType="1"/>
            </p:cNvSpPr>
            <p:nvPr/>
          </p:nvSpPr>
          <p:spPr bwMode="auto">
            <a:xfrm flipV="1">
              <a:off x="3599" y="1422"/>
              <a:ext cx="1" cy="397"/>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7920" name="Line 34"/>
            <p:cNvSpPr>
              <a:spLocks noChangeAspect="1" noChangeShapeType="1"/>
            </p:cNvSpPr>
            <p:nvPr/>
          </p:nvSpPr>
          <p:spPr bwMode="auto">
            <a:xfrm>
              <a:off x="2309" y="2707"/>
              <a:ext cx="397"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7921" name="Line 35"/>
            <p:cNvSpPr>
              <a:spLocks noChangeAspect="1" noChangeShapeType="1"/>
            </p:cNvSpPr>
            <p:nvPr/>
          </p:nvSpPr>
          <p:spPr bwMode="auto">
            <a:xfrm>
              <a:off x="2706" y="2707"/>
              <a:ext cx="595"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22" name="Text Box 38"/>
            <p:cNvSpPr txBox="1">
              <a:spLocks noChangeAspect="1" noChangeArrowheads="1"/>
            </p:cNvSpPr>
            <p:nvPr/>
          </p:nvSpPr>
          <p:spPr bwMode="auto">
            <a:xfrm>
              <a:off x="3411" y="2757"/>
              <a:ext cx="158"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800"/>
                <a:t>a</a:t>
              </a:r>
              <a:endParaRPr lang="en-US" sz="2800"/>
            </a:p>
          </p:txBody>
        </p:sp>
        <p:graphicFrame>
          <p:nvGraphicFramePr>
            <p:cNvPr id="37923" name="Object 39"/>
            <p:cNvGraphicFramePr>
              <a:graphicFrameLocks noChangeAspect="1"/>
            </p:cNvGraphicFramePr>
            <p:nvPr/>
          </p:nvGraphicFramePr>
          <p:xfrm>
            <a:off x="1946" y="2077"/>
            <a:ext cx="195" cy="301"/>
          </p:xfrm>
          <a:graphic>
            <a:graphicData uri="http://schemas.openxmlformats.org/presentationml/2006/ole">
              <mc:AlternateContent xmlns:mc="http://schemas.openxmlformats.org/markup-compatibility/2006">
                <mc:Choice xmlns:v="urn:schemas-microsoft-com:vml" Requires="v">
                  <p:oleObj spid="_x0000_s183940" name="Equation" r:id="rId3" imgW="164957" imgH="253780" progId="Equation.DSMT4">
                    <p:embed/>
                  </p:oleObj>
                </mc:Choice>
                <mc:Fallback>
                  <p:oleObj name="Equation" r:id="rId3" imgW="164957"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6" y="2077"/>
                          <a:ext cx="195"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924" name="Object 40"/>
            <p:cNvGraphicFramePr>
              <a:graphicFrameLocks noChangeAspect="1"/>
            </p:cNvGraphicFramePr>
            <p:nvPr/>
          </p:nvGraphicFramePr>
          <p:xfrm>
            <a:off x="3107" y="1806"/>
            <a:ext cx="191" cy="274"/>
          </p:xfrm>
          <a:graphic>
            <a:graphicData uri="http://schemas.openxmlformats.org/presentationml/2006/ole">
              <mc:AlternateContent xmlns:mc="http://schemas.openxmlformats.org/markup-compatibility/2006">
                <mc:Choice xmlns:v="urn:schemas-microsoft-com:vml" Requires="v">
                  <p:oleObj spid="_x0000_s183941" name="Equation" r:id="rId5" imgW="177569" imgH="253670" progId="Equation.DSMT4">
                    <p:embed/>
                  </p:oleObj>
                </mc:Choice>
                <mc:Fallback>
                  <p:oleObj name="Equation" r:id="rId5"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7" y="1806"/>
                          <a:ext cx="19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5" name="Object 41"/>
            <p:cNvGraphicFramePr>
              <a:graphicFrameLocks noChangeAspect="1"/>
            </p:cNvGraphicFramePr>
            <p:nvPr/>
          </p:nvGraphicFramePr>
          <p:xfrm>
            <a:off x="2590" y="2718"/>
            <a:ext cx="189" cy="278"/>
          </p:xfrm>
          <a:graphic>
            <a:graphicData uri="http://schemas.openxmlformats.org/presentationml/2006/ole">
              <mc:AlternateContent xmlns:mc="http://schemas.openxmlformats.org/markup-compatibility/2006">
                <mc:Choice xmlns:v="urn:schemas-microsoft-com:vml" Requires="v">
                  <p:oleObj spid="_x0000_s183942" name="Equation" r:id="rId7" imgW="152334" imgH="228501" progId="Equation.DSMT4">
                    <p:embed/>
                  </p:oleObj>
                </mc:Choice>
                <mc:Fallback>
                  <p:oleObj name="Equation" r:id="rId7" imgW="152334" imgH="228501"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 y="2718"/>
                          <a:ext cx="189"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926" name="Object 42"/>
            <p:cNvGraphicFramePr>
              <a:graphicFrameLocks noChangeAspect="1"/>
            </p:cNvGraphicFramePr>
            <p:nvPr/>
          </p:nvGraphicFramePr>
          <p:xfrm>
            <a:off x="2809" y="2415"/>
            <a:ext cx="207" cy="303"/>
          </p:xfrm>
          <a:graphic>
            <a:graphicData uri="http://schemas.openxmlformats.org/presentationml/2006/ole">
              <mc:AlternateContent xmlns:mc="http://schemas.openxmlformats.org/markup-compatibility/2006">
                <mc:Choice xmlns:v="urn:schemas-microsoft-com:vml" Requires="v">
                  <p:oleObj spid="_x0000_s183943" name="Equation" r:id="rId9" imgW="164957" imgH="241091" progId="Equation.DSMT4">
                    <p:embed/>
                  </p:oleObj>
                </mc:Choice>
                <mc:Fallback>
                  <p:oleObj name="Equation" r:id="rId9" imgW="164957" imgH="241091"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9" y="2415"/>
                          <a:ext cx="207" cy="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927" name="Object 43"/>
            <p:cNvGraphicFramePr>
              <a:graphicFrameLocks noChangeAspect="1"/>
            </p:cNvGraphicFramePr>
            <p:nvPr/>
          </p:nvGraphicFramePr>
          <p:xfrm>
            <a:off x="2519" y="2270"/>
            <a:ext cx="178" cy="266"/>
          </p:xfrm>
          <a:graphic>
            <a:graphicData uri="http://schemas.openxmlformats.org/presentationml/2006/ole">
              <mc:AlternateContent xmlns:mc="http://schemas.openxmlformats.org/markup-compatibility/2006">
                <mc:Choice xmlns:v="urn:schemas-microsoft-com:vml" Requires="v">
                  <p:oleObj spid="_x0000_s183944" name="Equation" r:id="rId11" imgW="152334" imgH="228501" progId="Equation.DSMT4">
                    <p:embed/>
                  </p:oleObj>
                </mc:Choice>
                <mc:Fallback>
                  <p:oleObj name="Equation" r:id="rId11" imgW="152334" imgH="228501"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19" y="2270"/>
                          <a:ext cx="178"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928" name="Line 44"/>
            <p:cNvSpPr>
              <a:spLocks noChangeAspect="1" noChangeShapeType="1"/>
            </p:cNvSpPr>
            <p:nvPr/>
          </p:nvSpPr>
          <p:spPr bwMode="auto">
            <a:xfrm flipH="1">
              <a:off x="2154" y="2092"/>
              <a:ext cx="272" cy="272"/>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37929" name="Object 45"/>
            <p:cNvGraphicFramePr>
              <a:graphicFrameLocks noChangeAspect="1"/>
            </p:cNvGraphicFramePr>
            <p:nvPr/>
          </p:nvGraphicFramePr>
          <p:xfrm>
            <a:off x="3606" y="1321"/>
            <a:ext cx="191" cy="274"/>
          </p:xfrm>
          <a:graphic>
            <a:graphicData uri="http://schemas.openxmlformats.org/presentationml/2006/ole">
              <mc:AlternateContent xmlns:mc="http://schemas.openxmlformats.org/markup-compatibility/2006">
                <mc:Choice xmlns:v="urn:schemas-microsoft-com:vml" Requires="v">
                  <p:oleObj spid="_x0000_s183945" name="Equation" r:id="rId13" imgW="177569" imgH="253670" progId="Equation.DSMT4">
                    <p:embed/>
                  </p:oleObj>
                </mc:Choice>
                <mc:Fallback>
                  <p:oleObj name="Equation" r:id="rId13" imgW="177569" imgH="25367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06" y="1321"/>
                          <a:ext cx="19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930" name="Line 46"/>
            <p:cNvSpPr>
              <a:spLocks noChangeAspect="1" noChangeShapeType="1"/>
            </p:cNvSpPr>
            <p:nvPr/>
          </p:nvSpPr>
          <p:spPr bwMode="auto">
            <a:xfrm flipV="1">
              <a:off x="3326" y="1822"/>
              <a:ext cx="268" cy="1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31" name="Line 47"/>
            <p:cNvSpPr>
              <a:spLocks noChangeAspect="1" noChangeShapeType="1"/>
            </p:cNvSpPr>
            <p:nvPr/>
          </p:nvSpPr>
          <p:spPr bwMode="auto">
            <a:xfrm flipV="1">
              <a:off x="3311" y="2479"/>
              <a:ext cx="125" cy="52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37932" name="Object 48"/>
            <p:cNvGraphicFramePr>
              <a:graphicFrameLocks noChangeAspect="1"/>
            </p:cNvGraphicFramePr>
            <p:nvPr/>
          </p:nvGraphicFramePr>
          <p:xfrm>
            <a:off x="3415" y="2387"/>
            <a:ext cx="191" cy="274"/>
          </p:xfrm>
          <a:graphic>
            <a:graphicData uri="http://schemas.openxmlformats.org/presentationml/2006/ole">
              <mc:AlternateContent xmlns:mc="http://schemas.openxmlformats.org/markup-compatibility/2006">
                <mc:Choice xmlns:v="urn:schemas-microsoft-com:vml" Requires="v">
                  <p:oleObj spid="_x0000_s183946" name="Equation" r:id="rId15" imgW="177569" imgH="253670" progId="Equation.DSMT4">
                    <p:embed/>
                  </p:oleObj>
                </mc:Choice>
                <mc:Fallback>
                  <p:oleObj name="Equation" r:id="rId15" imgW="177569" imgH="25367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15" y="2387"/>
                          <a:ext cx="19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7895" name="Rectangle 52"/>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 name="TextBox 1"/>
              <p:cNvSpPr txBox="1"/>
              <p:nvPr/>
            </p:nvSpPr>
            <p:spPr>
              <a:xfrm>
                <a:off x="0" y="1722748"/>
                <a:ext cx="5256076" cy="5135252"/>
              </a:xfrm>
              <a:prstGeom prst="rect">
                <a:avLst/>
              </a:prstGeom>
              <a:noFill/>
            </p:spPr>
            <p:txBody>
              <a:bodyPr wrap="square" rtlCol="0">
                <a:spAutoFit/>
              </a:bodyPr>
              <a:lstStyle/>
              <a:p>
                <a:pPr algn="just"/>
                <a14:m>
                  <m:oMathPara xmlns:m="http://schemas.openxmlformats.org/officeDocument/2006/math">
                    <m:oMathParaPr>
                      <m:jc m:val="left"/>
                    </m:oMathParaPr>
                    <m:oMath xmlns:m="http://schemas.openxmlformats.org/officeDocument/2006/math">
                      <m:sSub>
                        <m:sSubPr>
                          <m:ctrlPr>
                            <a:rPr lang="en-US" b="1" i="1" smtClean="0">
                              <a:solidFill>
                                <a:schemeClr val="tx1"/>
                              </a:solidFill>
                              <a:latin typeface="Cambria Math"/>
                            </a:rPr>
                          </m:ctrlPr>
                        </m:sSubPr>
                        <m:e>
                          <m:r>
                            <a:rPr lang="en-US" b="1" i="1" smtClean="0">
                              <a:solidFill>
                                <a:schemeClr val="tx1"/>
                              </a:solidFill>
                              <a:latin typeface="Cambria Math"/>
                            </a:rPr>
                            <m:t>𝑹</m:t>
                          </m:r>
                        </m:e>
                        <m:sub>
                          <m:r>
                            <a:rPr lang="en-US" b="1" i="1" smtClean="0">
                              <a:solidFill>
                                <a:schemeClr val="tx1"/>
                              </a:solidFill>
                              <a:latin typeface="Cambria Math"/>
                            </a:rPr>
                            <m:t>𝒙</m:t>
                          </m:r>
                        </m:sub>
                      </m:sSub>
                      <m:r>
                        <a:rPr lang="en-US" b="1" i="1" smtClean="0">
                          <a:solidFill>
                            <a:schemeClr val="tx1"/>
                          </a:solidFill>
                          <a:latin typeface="Cambria Math"/>
                        </a:rPr>
                        <m:t>=</m:t>
                      </m:r>
                      <m:r>
                        <a:rPr lang="en-US" b="1" i="1" smtClean="0">
                          <a:solidFill>
                            <a:srgbClr val="CC00CC"/>
                          </a:solidFill>
                          <a:latin typeface="Cambria Math"/>
                        </a:rPr>
                        <m:t>−</m:t>
                      </m:r>
                      <m:sSub>
                        <m:sSubPr>
                          <m:ctrlPr>
                            <a:rPr lang="en-US" b="1" i="1" smtClean="0">
                              <a:solidFill>
                                <a:srgbClr val="CC00CC"/>
                              </a:solidFill>
                              <a:latin typeface="Cambria Math"/>
                            </a:rPr>
                          </m:ctrlPr>
                        </m:sSubPr>
                        <m:e>
                          <m:r>
                            <a:rPr lang="en-US" b="1" i="1" smtClean="0">
                              <a:solidFill>
                                <a:srgbClr val="CC00CC"/>
                              </a:solidFill>
                              <a:latin typeface="Cambria Math"/>
                            </a:rPr>
                            <m:t>𝑭</m:t>
                          </m:r>
                        </m:e>
                        <m:sub>
                          <m:r>
                            <a:rPr lang="en-US" b="1" i="1" smtClean="0">
                              <a:solidFill>
                                <a:srgbClr val="CC00CC"/>
                              </a:solidFill>
                              <a:latin typeface="Cambria Math"/>
                            </a:rPr>
                            <m:t>𝟏</m:t>
                          </m:r>
                        </m:sub>
                      </m:sSub>
                      <m:r>
                        <a:rPr lang="en-US" b="1" i="1" smtClean="0">
                          <a:solidFill>
                            <a:schemeClr val="tx1"/>
                          </a:solidFill>
                          <a:latin typeface="Cambria Math"/>
                        </a:rPr>
                        <m:t>+</m:t>
                      </m:r>
                      <m:f>
                        <m:fPr>
                          <m:ctrlPr>
                            <a:rPr lang="en-US" b="1" i="1" smtClean="0">
                              <a:solidFill>
                                <a:schemeClr val="tx1"/>
                              </a:solidFill>
                              <a:latin typeface="Cambria Math"/>
                            </a:rPr>
                          </m:ctrlPr>
                        </m:fPr>
                        <m:num>
                          <m:rad>
                            <m:radPr>
                              <m:degHide m:val="on"/>
                              <m:ctrlPr>
                                <a:rPr lang="en-US" b="1" i="1" smtClean="0">
                                  <a:solidFill>
                                    <a:schemeClr val="tx1"/>
                                  </a:solidFill>
                                  <a:latin typeface="Cambria Math"/>
                                </a:rPr>
                              </m:ctrlPr>
                            </m:radPr>
                            <m:deg/>
                            <m:e>
                              <m:r>
                                <a:rPr lang="en-US" b="1" i="1" smtClean="0">
                                  <a:solidFill>
                                    <a:schemeClr val="tx1"/>
                                  </a:solidFill>
                                  <a:latin typeface="Cambria Math"/>
                                </a:rPr>
                                <m:t>𝟐</m:t>
                              </m:r>
                            </m:e>
                          </m:rad>
                        </m:num>
                        <m:den>
                          <m:r>
                            <a:rPr lang="en-US" b="1" i="1" smtClean="0">
                              <a:solidFill>
                                <a:schemeClr val="tx1"/>
                              </a:solidFill>
                              <a:latin typeface="Cambria Math"/>
                            </a:rPr>
                            <m:t>𝟐</m:t>
                          </m:r>
                        </m:den>
                      </m:f>
                      <m:d>
                        <m:dPr>
                          <m:ctrlPr>
                            <a:rPr lang="en-US" b="1" i="1" smtClean="0">
                              <a:solidFill>
                                <a:schemeClr val="tx1"/>
                              </a:solidFill>
                              <a:latin typeface="Cambria Math"/>
                            </a:rPr>
                          </m:ctrlPr>
                        </m:dPr>
                        <m:e>
                          <m:sSub>
                            <m:sSubPr>
                              <m:ctrlPr>
                                <a:rPr lang="en-US" b="1" i="1" smtClean="0">
                                  <a:solidFill>
                                    <a:srgbClr val="0000FF"/>
                                  </a:solidFill>
                                  <a:latin typeface="Cambria Math"/>
                                </a:rPr>
                              </m:ctrlPr>
                            </m:sSubPr>
                            <m:e>
                              <m:r>
                                <a:rPr lang="en-US" b="1" i="1" smtClean="0">
                                  <a:solidFill>
                                    <a:srgbClr val="0000FF"/>
                                  </a:solidFill>
                                  <a:latin typeface="Cambria Math"/>
                                </a:rPr>
                                <m:t>𝑭</m:t>
                              </m:r>
                            </m:e>
                            <m:sub>
                              <m:r>
                                <a:rPr lang="en-US" b="1" i="1" smtClean="0">
                                  <a:solidFill>
                                    <a:srgbClr val="0000FF"/>
                                  </a:solidFill>
                                  <a:latin typeface="Cambria Math"/>
                                </a:rPr>
                                <m:t>𝟐</m:t>
                              </m:r>
                            </m:sub>
                          </m:sSub>
                          <m:r>
                            <a:rPr lang="en-US" b="1" i="1" smtClean="0">
                              <a:solidFill>
                                <a:schemeClr val="tx1"/>
                              </a:solidFill>
                              <a:latin typeface="Cambria Math"/>
                            </a:rPr>
                            <m:t>−</m:t>
                          </m:r>
                          <m:sSub>
                            <m:sSubPr>
                              <m:ctrlPr>
                                <a:rPr lang="en-US" b="1" i="1" smtClean="0">
                                  <a:solidFill>
                                    <a:schemeClr val="accent5">
                                      <a:lumMod val="50000"/>
                                    </a:schemeClr>
                                  </a:solidFill>
                                  <a:latin typeface="Cambria Math"/>
                                </a:rPr>
                              </m:ctrlPr>
                            </m:sSubPr>
                            <m:e>
                              <m:r>
                                <a:rPr lang="en-US" b="1" i="1" smtClean="0">
                                  <a:solidFill>
                                    <a:schemeClr val="accent5">
                                      <a:lumMod val="50000"/>
                                    </a:schemeClr>
                                  </a:solidFill>
                                  <a:latin typeface="Cambria Math"/>
                                </a:rPr>
                                <m:t>𝑭</m:t>
                              </m:r>
                            </m:e>
                            <m:sub>
                              <m:r>
                                <a:rPr lang="en-US" b="1" i="1" smtClean="0">
                                  <a:solidFill>
                                    <a:schemeClr val="accent5">
                                      <a:lumMod val="50000"/>
                                    </a:schemeClr>
                                  </a:solidFill>
                                  <a:latin typeface="Cambria Math"/>
                                </a:rPr>
                                <m:t>𝟒</m:t>
                              </m:r>
                            </m:sub>
                          </m:sSub>
                        </m:e>
                      </m:d>
                    </m:oMath>
                  </m:oMathPara>
                </a14:m>
                <a:endParaRPr lang="en-US" b="1" i="1" smtClean="0">
                  <a:solidFill>
                    <a:schemeClr val="tx1"/>
                  </a:solidFill>
                  <a:latin typeface="Cambria Math"/>
                </a:endParaRPr>
              </a:p>
              <a:p>
                <a:pPr algn="just"/>
                <a14:m>
                  <m:oMathPara xmlns:m="http://schemas.openxmlformats.org/officeDocument/2006/math">
                    <m:oMathParaPr>
                      <m:jc m:val="left"/>
                    </m:oMathParaPr>
                    <m:oMath xmlns:m="http://schemas.openxmlformats.org/officeDocument/2006/math">
                      <m:sSub>
                        <m:sSubPr>
                          <m:ctrlPr>
                            <a:rPr lang="en-US" b="1" i="1" smtClean="0">
                              <a:solidFill>
                                <a:schemeClr val="tx1"/>
                              </a:solidFill>
                              <a:latin typeface="Cambria Math"/>
                            </a:rPr>
                          </m:ctrlPr>
                        </m:sSubPr>
                        <m:e>
                          <m:r>
                            <a:rPr lang="en-US" b="1" i="1" smtClean="0">
                              <a:solidFill>
                                <a:schemeClr val="tx1"/>
                              </a:solidFill>
                              <a:latin typeface="Cambria Math"/>
                            </a:rPr>
                            <m:t>𝑹</m:t>
                          </m:r>
                        </m:e>
                        <m:sub>
                          <m:r>
                            <a:rPr lang="en-US" b="1" i="1" smtClean="0">
                              <a:solidFill>
                                <a:schemeClr val="tx1"/>
                              </a:solidFill>
                              <a:latin typeface="Cambria Math"/>
                            </a:rPr>
                            <m:t>𝒚</m:t>
                          </m:r>
                        </m:sub>
                      </m:sSub>
                      <m:r>
                        <a:rPr lang="en-US" b="1" i="1" smtClean="0">
                          <a:solidFill>
                            <a:schemeClr val="tx1"/>
                          </a:solidFill>
                          <a:latin typeface="Cambria Math"/>
                        </a:rPr>
                        <m:t>=</m:t>
                      </m:r>
                      <m:f>
                        <m:fPr>
                          <m:ctrlPr>
                            <a:rPr lang="en-US" b="1" i="1">
                              <a:solidFill>
                                <a:schemeClr val="tx1"/>
                              </a:solidFill>
                              <a:latin typeface="Cambria Math"/>
                            </a:rPr>
                          </m:ctrlPr>
                        </m:fPr>
                        <m:num>
                          <m:rad>
                            <m:radPr>
                              <m:degHide m:val="on"/>
                              <m:ctrlPr>
                                <a:rPr lang="en-US" b="1" i="1">
                                  <a:solidFill>
                                    <a:schemeClr val="tx1"/>
                                  </a:solidFill>
                                  <a:latin typeface="Cambria Math"/>
                                </a:rPr>
                              </m:ctrlPr>
                            </m:radPr>
                            <m:deg/>
                            <m:e>
                              <m:r>
                                <a:rPr lang="en-US" b="1" i="1">
                                  <a:solidFill>
                                    <a:schemeClr val="tx1"/>
                                  </a:solidFill>
                                  <a:latin typeface="Cambria Math"/>
                                </a:rPr>
                                <m:t>𝟐</m:t>
                              </m:r>
                            </m:e>
                          </m:rad>
                        </m:num>
                        <m:den>
                          <m:r>
                            <a:rPr lang="en-US" b="1" i="1">
                              <a:solidFill>
                                <a:schemeClr val="tx1"/>
                              </a:solidFill>
                              <a:latin typeface="Cambria Math"/>
                            </a:rPr>
                            <m:t>𝟐</m:t>
                          </m:r>
                        </m:den>
                      </m:f>
                      <m:sSub>
                        <m:sSubPr>
                          <m:ctrlPr>
                            <a:rPr lang="en-US" b="1" i="1" smtClean="0">
                              <a:solidFill>
                                <a:srgbClr val="0000FF"/>
                              </a:solidFill>
                              <a:latin typeface="Cambria Math"/>
                            </a:rPr>
                          </m:ctrlPr>
                        </m:sSubPr>
                        <m:e>
                          <m:r>
                            <a:rPr lang="en-US" b="1" i="1" smtClean="0">
                              <a:solidFill>
                                <a:srgbClr val="0000FF"/>
                              </a:solidFill>
                              <a:latin typeface="Cambria Math"/>
                            </a:rPr>
                            <m:t>𝑭</m:t>
                          </m:r>
                        </m:e>
                        <m:sub>
                          <m:r>
                            <a:rPr lang="en-US" b="1" i="1" smtClean="0">
                              <a:solidFill>
                                <a:srgbClr val="0000FF"/>
                              </a:solidFill>
                              <a:latin typeface="Cambria Math"/>
                            </a:rPr>
                            <m:t>𝟐</m:t>
                          </m:r>
                        </m:sub>
                      </m:sSub>
                    </m:oMath>
                  </m:oMathPara>
                </a14:m>
                <a:endParaRPr lang="en-US" b="1" smtClean="0">
                  <a:solidFill>
                    <a:schemeClr val="tx1"/>
                  </a:solidFill>
                </a:endParaRPr>
              </a:p>
              <a:p>
                <a:pPr algn="just"/>
                <a14:m>
                  <m:oMathPara xmlns:m="http://schemas.openxmlformats.org/officeDocument/2006/math">
                    <m:oMathParaPr>
                      <m:jc m:val="left"/>
                    </m:oMathParaPr>
                    <m:oMath xmlns:m="http://schemas.openxmlformats.org/officeDocument/2006/math">
                      <m:sSub>
                        <m:sSubPr>
                          <m:ctrlPr>
                            <a:rPr lang="en-US" b="1" i="1">
                              <a:solidFill>
                                <a:schemeClr val="tx1"/>
                              </a:solidFill>
                              <a:latin typeface="Cambria Math"/>
                            </a:rPr>
                          </m:ctrlPr>
                        </m:sSubPr>
                        <m:e>
                          <m:r>
                            <a:rPr lang="en-US" b="1" i="1">
                              <a:solidFill>
                                <a:schemeClr val="tx1"/>
                              </a:solidFill>
                              <a:latin typeface="Cambria Math"/>
                            </a:rPr>
                            <m:t>𝑹</m:t>
                          </m:r>
                        </m:e>
                        <m:sub>
                          <m:r>
                            <a:rPr lang="en-US" b="1" i="1" smtClean="0">
                              <a:solidFill>
                                <a:schemeClr val="tx1"/>
                              </a:solidFill>
                              <a:latin typeface="Cambria Math"/>
                            </a:rPr>
                            <m:t>𝒛</m:t>
                          </m:r>
                        </m:sub>
                      </m:sSub>
                      <m:r>
                        <a:rPr lang="en-US" b="1" i="1">
                          <a:solidFill>
                            <a:schemeClr val="tx1"/>
                          </a:solidFill>
                          <a:latin typeface="Cambria Math"/>
                        </a:rPr>
                        <m:t>=</m:t>
                      </m:r>
                      <m:r>
                        <a:rPr lang="en-US" b="1" i="1" smtClean="0">
                          <a:solidFill>
                            <a:srgbClr val="FF0000"/>
                          </a:solidFill>
                          <a:latin typeface="Cambria Math"/>
                        </a:rPr>
                        <m:t>−</m:t>
                      </m:r>
                      <m:sSub>
                        <m:sSubPr>
                          <m:ctrlPr>
                            <a:rPr lang="en-US" b="1" i="1">
                              <a:solidFill>
                                <a:srgbClr val="FF0000"/>
                              </a:solidFill>
                              <a:latin typeface="Cambria Math"/>
                            </a:rPr>
                          </m:ctrlPr>
                        </m:sSubPr>
                        <m:e>
                          <m:r>
                            <a:rPr lang="en-US" b="1" i="1">
                              <a:solidFill>
                                <a:srgbClr val="FF0000"/>
                              </a:solidFill>
                              <a:latin typeface="Cambria Math"/>
                            </a:rPr>
                            <m:t>𝑭</m:t>
                          </m:r>
                        </m:e>
                        <m:sub>
                          <m:r>
                            <a:rPr lang="en-US" b="1" i="1" smtClean="0">
                              <a:solidFill>
                                <a:srgbClr val="FF0000"/>
                              </a:solidFill>
                              <a:latin typeface="Cambria Math"/>
                            </a:rPr>
                            <m:t>𝟑</m:t>
                          </m:r>
                        </m:sub>
                      </m:sSub>
                      <m:r>
                        <a:rPr lang="en-US" b="1" i="1">
                          <a:solidFill>
                            <a:schemeClr val="tx1"/>
                          </a:solidFill>
                          <a:latin typeface="Cambria Math"/>
                        </a:rPr>
                        <m:t>+</m:t>
                      </m:r>
                      <m:f>
                        <m:fPr>
                          <m:ctrlPr>
                            <a:rPr lang="en-US" b="1" i="1">
                              <a:solidFill>
                                <a:schemeClr val="tx1"/>
                              </a:solidFill>
                              <a:latin typeface="Cambria Math"/>
                            </a:rPr>
                          </m:ctrlPr>
                        </m:fPr>
                        <m:num>
                          <m:rad>
                            <m:radPr>
                              <m:degHide m:val="on"/>
                              <m:ctrlPr>
                                <a:rPr lang="en-US" b="1" i="1">
                                  <a:solidFill>
                                    <a:schemeClr val="tx1"/>
                                  </a:solidFill>
                                  <a:latin typeface="Cambria Math"/>
                                </a:rPr>
                              </m:ctrlPr>
                            </m:radPr>
                            <m:deg/>
                            <m:e>
                              <m:r>
                                <a:rPr lang="en-US" b="1" i="1">
                                  <a:solidFill>
                                    <a:schemeClr val="tx1"/>
                                  </a:solidFill>
                                  <a:latin typeface="Cambria Math"/>
                                </a:rPr>
                                <m:t>𝟐</m:t>
                              </m:r>
                            </m:e>
                          </m:rad>
                        </m:num>
                        <m:den>
                          <m:r>
                            <a:rPr lang="en-US" b="1" i="1">
                              <a:solidFill>
                                <a:schemeClr val="tx1"/>
                              </a:solidFill>
                              <a:latin typeface="Cambria Math"/>
                            </a:rPr>
                            <m:t>𝟐</m:t>
                          </m:r>
                        </m:den>
                      </m:f>
                      <m:sSub>
                        <m:sSubPr>
                          <m:ctrlPr>
                            <a:rPr lang="en-US" b="1" i="1" smtClean="0">
                              <a:solidFill>
                                <a:schemeClr val="accent5">
                                  <a:lumMod val="50000"/>
                                </a:schemeClr>
                              </a:solidFill>
                              <a:latin typeface="Cambria Math"/>
                            </a:rPr>
                          </m:ctrlPr>
                        </m:sSubPr>
                        <m:e>
                          <m:r>
                            <a:rPr lang="en-US" b="1" i="1">
                              <a:solidFill>
                                <a:schemeClr val="accent5">
                                  <a:lumMod val="50000"/>
                                </a:schemeClr>
                              </a:solidFill>
                              <a:latin typeface="Cambria Math"/>
                            </a:rPr>
                            <m:t>𝑭</m:t>
                          </m:r>
                        </m:e>
                        <m:sub>
                          <m:r>
                            <a:rPr lang="en-US" b="1" i="1">
                              <a:solidFill>
                                <a:schemeClr val="accent5">
                                  <a:lumMod val="50000"/>
                                </a:schemeClr>
                              </a:solidFill>
                              <a:latin typeface="Cambria Math"/>
                            </a:rPr>
                            <m:t>𝟒</m:t>
                          </m:r>
                        </m:sub>
                      </m:sSub>
                    </m:oMath>
                  </m:oMathPara>
                </a14:m>
                <a:endParaRPr lang="en-US" b="1" smtClean="0">
                  <a:solidFill>
                    <a:schemeClr val="tx1"/>
                  </a:solidFill>
                </a:endParaRPr>
              </a:p>
              <a:p>
                <a:pPr algn="just"/>
                <a14:m>
                  <m:oMathPara xmlns:m="http://schemas.openxmlformats.org/officeDocument/2006/math">
                    <m:oMathParaPr>
                      <m:jc m:val="left"/>
                    </m:oMathParaPr>
                    <m:oMath xmlns:m="http://schemas.openxmlformats.org/officeDocument/2006/math">
                      <m:sSub>
                        <m:sSubPr>
                          <m:ctrlPr>
                            <a:rPr lang="en-US" b="1" i="1">
                              <a:solidFill>
                                <a:schemeClr val="tx1"/>
                              </a:solidFill>
                              <a:latin typeface="Cambria Math"/>
                            </a:rPr>
                          </m:ctrlPr>
                        </m:sSubPr>
                        <m:e>
                          <m:r>
                            <a:rPr lang="en-US" b="1" i="1">
                              <a:solidFill>
                                <a:schemeClr val="tx1"/>
                              </a:solidFill>
                              <a:latin typeface="Cambria Math"/>
                            </a:rPr>
                            <m:t>𝑴</m:t>
                          </m:r>
                        </m:e>
                        <m:sub>
                          <m:r>
                            <a:rPr lang="en-US" b="1" i="1">
                              <a:solidFill>
                                <a:schemeClr val="tx1"/>
                              </a:solidFill>
                              <a:latin typeface="Cambria Math"/>
                            </a:rPr>
                            <m:t>𝑨𝒙</m:t>
                          </m:r>
                        </m:sub>
                      </m:sSub>
                      <m:r>
                        <a:rPr lang="en-US" b="1" i="1">
                          <a:solidFill>
                            <a:schemeClr val="tx1"/>
                          </a:solidFill>
                          <a:latin typeface="Cambria Math"/>
                        </a:rPr>
                        <m:t>=</m:t>
                      </m:r>
                      <m:f>
                        <m:fPr>
                          <m:ctrlPr>
                            <a:rPr lang="en-US" b="1" i="1">
                              <a:solidFill>
                                <a:schemeClr val="tx1"/>
                              </a:solidFill>
                              <a:latin typeface="Cambria Math"/>
                            </a:rPr>
                          </m:ctrlPr>
                        </m:fPr>
                        <m:num>
                          <m:rad>
                            <m:radPr>
                              <m:degHide m:val="on"/>
                              <m:ctrlPr>
                                <a:rPr lang="en-US" b="1" i="1">
                                  <a:solidFill>
                                    <a:schemeClr val="tx1"/>
                                  </a:solidFill>
                                  <a:latin typeface="Cambria Math"/>
                                </a:rPr>
                              </m:ctrlPr>
                            </m:radPr>
                            <m:deg/>
                            <m:e>
                              <m:r>
                                <a:rPr lang="en-US" b="1" i="1">
                                  <a:solidFill>
                                    <a:schemeClr val="tx1"/>
                                  </a:solidFill>
                                  <a:latin typeface="Cambria Math"/>
                                </a:rPr>
                                <m:t>𝟐</m:t>
                              </m:r>
                            </m:e>
                          </m:rad>
                        </m:num>
                        <m:den>
                          <m:r>
                            <a:rPr lang="en-US" b="1" i="1">
                              <a:solidFill>
                                <a:schemeClr val="tx1"/>
                              </a:solidFill>
                              <a:latin typeface="Cambria Math"/>
                            </a:rPr>
                            <m:t>𝟐</m:t>
                          </m:r>
                        </m:den>
                      </m:f>
                      <m:d>
                        <m:dPr>
                          <m:ctrlPr>
                            <a:rPr lang="en-US" b="1" i="1">
                              <a:solidFill>
                                <a:schemeClr val="tx1"/>
                              </a:solidFill>
                              <a:latin typeface="Cambria Math"/>
                            </a:rPr>
                          </m:ctrlPr>
                        </m:dPr>
                        <m:e>
                          <m:r>
                            <a:rPr lang="en-US" b="1" i="1" smtClean="0">
                              <a:solidFill>
                                <a:srgbClr val="0000FF"/>
                              </a:solidFill>
                              <a:latin typeface="Cambria Math"/>
                            </a:rPr>
                            <m:t>−</m:t>
                          </m:r>
                          <m:sSub>
                            <m:sSubPr>
                              <m:ctrlPr>
                                <a:rPr lang="en-US" b="1" i="1">
                                  <a:solidFill>
                                    <a:srgbClr val="0000FF"/>
                                  </a:solidFill>
                                  <a:latin typeface="Cambria Math"/>
                                </a:rPr>
                              </m:ctrlPr>
                            </m:sSubPr>
                            <m:e>
                              <m:r>
                                <a:rPr lang="en-US" b="1" i="1">
                                  <a:solidFill>
                                    <a:srgbClr val="0000FF"/>
                                  </a:solidFill>
                                  <a:latin typeface="Cambria Math"/>
                                </a:rPr>
                                <m:t>𝑭</m:t>
                              </m:r>
                            </m:e>
                            <m:sub>
                              <m:r>
                                <a:rPr lang="en-US" b="1" i="1">
                                  <a:solidFill>
                                    <a:srgbClr val="0000FF"/>
                                  </a:solidFill>
                                  <a:latin typeface="Cambria Math"/>
                                </a:rPr>
                                <m:t>𝟐</m:t>
                              </m:r>
                            </m:sub>
                          </m:sSub>
                          <m:r>
                            <a:rPr lang="en-US" b="1" i="1">
                              <a:solidFill>
                                <a:schemeClr val="tx1"/>
                              </a:solidFill>
                              <a:latin typeface="Cambria Math"/>
                            </a:rPr>
                            <m:t>+</m:t>
                          </m:r>
                          <m:sSub>
                            <m:sSubPr>
                              <m:ctrlPr>
                                <a:rPr lang="en-US" b="1" i="1" smtClean="0">
                                  <a:solidFill>
                                    <a:schemeClr val="accent5">
                                      <a:lumMod val="50000"/>
                                    </a:schemeClr>
                                  </a:solidFill>
                                  <a:latin typeface="Cambria Math"/>
                                </a:rPr>
                              </m:ctrlPr>
                            </m:sSubPr>
                            <m:e>
                              <m:r>
                                <a:rPr lang="en-US" b="1" i="1">
                                  <a:solidFill>
                                    <a:schemeClr val="accent5">
                                      <a:lumMod val="50000"/>
                                    </a:schemeClr>
                                  </a:solidFill>
                                  <a:latin typeface="Cambria Math"/>
                                </a:rPr>
                                <m:t>𝑭</m:t>
                              </m:r>
                            </m:e>
                            <m:sub>
                              <m:r>
                                <a:rPr lang="en-US" b="1" i="1">
                                  <a:solidFill>
                                    <a:schemeClr val="accent5">
                                      <a:lumMod val="50000"/>
                                    </a:schemeClr>
                                  </a:solidFill>
                                  <a:latin typeface="Cambria Math"/>
                                </a:rPr>
                                <m:t>𝟒</m:t>
                              </m:r>
                            </m:sub>
                          </m:sSub>
                        </m:e>
                      </m:d>
                      <m:r>
                        <a:rPr lang="en-US" b="1" i="1">
                          <a:solidFill>
                            <a:schemeClr val="tx1"/>
                          </a:solidFill>
                          <a:latin typeface="Cambria Math"/>
                        </a:rPr>
                        <m:t>.</m:t>
                      </m:r>
                      <m:r>
                        <a:rPr lang="en-US" b="1" i="1">
                          <a:solidFill>
                            <a:schemeClr val="tx1"/>
                          </a:solidFill>
                          <a:latin typeface="Cambria Math"/>
                        </a:rPr>
                        <m:t>𝒂</m:t>
                      </m:r>
                      <m:r>
                        <a:rPr lang="en-US" b="1" i="1" smtClean="0">
                          <a:solidFill>
                            <a:srgbClr val="FF0000"/>
                          </a:solidFill>
                          <a:latin typeface="Cambria Math"/>
                        </a:rPr>
                        <m:t>−</m:t>
                      </m:r>
                      <m:sSub>
                        <m:sSubPr>
                          <m:ctrlPr>
                            <a:rPr lang="en-US" b="1" i="1">
                              <a:solidFill>
                                <a:srgbClr val="FF0000"/>
                              </a:solidFill>
                              <a:latin typeface="Cambria Math"/>
                            </a:rPr>
                          </m:ctrlPr>
                        </m:sSubPr>
                        <m:e>
                          <m:r>
                            <a:rPr lang="en-US" b="1" i="1">
                              <a:solidFill>
                                <a:srgbClr val="FF0000"/>
                              </a:solidFill>
                              <a:latin typeface="Cambria Math"/>
                            </a:rPr>
                            <m:t>𝑭</m:t>
                          </m:r>
                        </m:e>
                        <m:sub>
                          <m:r>
                            <a:rPr lang="en-US" b="1" i="1">
                              <a:solidFill>
                                <a:srgbClr val="FF0000"/>
                              </a:solidFill>
                              <a:latin typeface="Cambria Math"/>
                            </a:rPr>
                            <m:t>𝟑</m:t>
                          </m:r>
                        </m:sub>
                      </m:sSub>
                      <m:r>
                        <a:rPr lang="en-US" b="1" i="1">
                          <a:solidFill>
                            <a:schemeClr val="tx1"/>
                          </a:solidFill>
                          <a:latin typeface="Cambria Math"/>
                        </a:rPr>
                        <m:t>.</m:t>
                      </m:r>
                      <m:r>
                        <a:rPr lang="en-US" b="1" i="1">
                          <a:solidFill>
                            <a:schemeClr val="tx1"/>
                          </a:solidFill>
                          <a:latin typeface="Cambria Math"/>
                        </a:rPr>
                        <m:t>𝒂</m:t>
                      </m:r>
                    </m:oMath>
                  </m:oMathPara>
                </a14:m>
                <a:endParaRPr lang="en-US" b="1" i="1">
                  <a:solidFill>
                    <a:schemeClr val="tx1"/>
                  </a:solidFill>
                  <a:latin typeface="Cambria Math"/>
                </a:endParaRPr>
              </a:p>
              <a:p>
                <a:pPr algn="just"/>
                <a14:m>
                  <m:oMathPara xmlns:m="http://schemas.openxmlformats.org/officeDocument/2006/math">
                    <m:oMathParaPr>
                      <m:jc m:val="left"/>
                    </m:oMathParaPr>
                    <m:oMath xmlns:m="http://schemas.openxmlformats.org/officeDocument/2006/math">
                      <m:sSub>
                        <m:sSubPr>
                          <m:ctrlPr>
                            <a:rPr lang="en-US" b="1" i="1">
                              <a:solidFill>
                                <a:schemeClr val="tx1"/>
                              </a:solidFill>
                              <a:latin typeface="Cambria Math"/>
                            </a:rPr>
                          </m:ctrlPr>
                        </m:sSubPr>
                        <m:e>
                          <m:r>
                            <a:rPr lang="en-US" b="1" i="1">
                              <a:solidFill>
                                <a:schemeClr val="tx1"/>
                              </a:solidFill>
                              <a:latin typeface="Cambria Math"/>
                            </a:rPr>
                            <m:t>𝑴</m:t>
                          </m:r>
                        </m:e>
                        <m:sub>
                          <m:r>
                            <a:rPr lang="en-US" b="1" i="1">
                              <a:solidFill>
                                <a:schemeClr val="tx1"/>
                              </a:solidFill>
                              <a:latin typeface="Cambria Math"/>
                            </a:rPr>
                            <m:t>𝑨𝒚</m:t>
                          </m:r>
                        </m:sub>
                      </m:sSub>
                      <m:r>
                        <a:rPr lang="en-US" b="1" i="1">
                          <a:solidFill>
                            <a:schemeClr val="tx1"/>
                          </a:solidFill>
                          <a:latin typeface="Cambria Math"/>
                        </a:rPr>
                        <m:t>=</m:t>
                      </m:r>
                      <m:r>
                        <a:rPr lang="en-US" b="1" i="1" smtClean="0">
                          <a:solidFill>
                            <a:srgbClr val="CC00CC"/>
                          </a:solidFill>
                          <a:latin typeface="Cambria Math"/>
                        </a:rPr>
                        <m:t>−</m:t>
                      </m:r>
                      <m:sSub>
                        <m:sSubPr>
                          <m:ctrlPr>
                            <a:rPr lang="en-US" b="1" i="1">
                              <a:solidFill>
                                <a:srgbClr val="CC00CC"/>
                              </a:solidFill>
                              <a:latin typeface="Cambria Math"/>
                            </a:rPr>
                          </m:ctrlPr>
                        </m:sSubPr>
                        <m:e>
                          <m:r>
                            <a:rPr lang="en-US" b="1" i="1">
                              <a:solidFill>
                                <a:srgbClr val="CC00CC"/>
                              </a:solidFill>
                              <a:latin typeface="Cambria Math"/>
                            </a:rPr>
                            <m:t>𝑭</m:t>
                          </m:r>
                        </m:e>
                        <m:sub>
                          <m:r>
                            <a:rPr lang="en-US" b="1" i="1">
                              <a:solidFill>
                                <a:srgbClr val="CC00CC"/>
                              </a:solidFill>
                              <a:latin typeface="Cambria Math"/>
                            </a:rPr>
                            <m:t>𝟏</m:t>
                          </m:r>
                        </m:sub>
                      </m:sSub>
                      <m:r>
                        <a:rPr lang="en-US" b="1" i="1">
                          <a:solidFill>
                            <a:schemeClr val="tx1"/>
                          </a:solidFill>
                          <a:latin typeface="Cambria Math"/>
                        </a:rPr>
                        <m:t>.</m:t>
                      </m:r>
                      <m:r>
                        <a:rPr lang="en-US" b="1" i="1">
                          <a:solidFill>
                            <a:schemeClr val="tx1"/>
                          </a:solidFill>
                          <a:latin typeface="Cambria Math"/>
                        </a:rPr>
                        <m:t>𝒂</m:t>
                      </m:r>
                      <m:r>
                        <a:rPr lang="en-US" b="1" i="1">
                          <a:solidFill>
                            <a:schemeClr val="tx1"/>
                          </a:solidFill>
                          <a:latin typeface="Cambria Math"/>
                        </a:rPr>
                        <m:t>+</m:t>
                      </m:r>
                      <m:f>
                        <m:fPr>
                          <m:ctrlPr>
                            <a:rPr lang="en-US" b="1" i="1">
                              <a:solidFill>
                                <a:schemeClr val="tx1"/>
                              </a:solidFill>
                              <a:latin typeface="Cambria Math"/>
                            </a:rPr>
                          </m:ctrlPr>
                        </m:fPr>
                        <m:num>
                          <m:rad>
                            <m:radPr>
                              <m:degHide m:val="on"/>
                              <m:ctrlPr>
                                <a:rPr lang="en-US" b="1" i="1">
                                  <a:solidFill>
                                    <a:schemeClr val="tx1"/>
                                  </a:solidFill>
                                  <a:latin typeface="Cambria Math"/>
                                </a:rPr>
                              </m:ctrlPr>
                            </m:radPr>
                            <m:deg/>
                            <m:e>
                              <m:r>
                                <a:rPr lang="en-US" b="1" i="1">
                                  <a:solidFill>
                                    <a:schemeClr val="tx1"/>
                                  </a:solidFill>
                                  <a:latin typeface="Cambria Math"/>
                                </a:rPr>
                                <m:t>𝟐</m:t>
                              </m:r>
                            </m:e>
                          </m:rad>
                        </m:num>
                        <m:den>
                          <m:r>
                            <a:rPr lang="en-US" b="1" i="1">
                              <a:solidFill>
                                <a:schemeClr val="tx1"/>
                              </a:solidFill>
                              <a:latin typeface="Cambria Math"/>
                            </a:rPr>
                            <m:t>𝟐</m:t>
                          </m:r>
                        </m:den>
                      </m:f>
                      <m:d>
                        <m:dPr>
                          <m:ctrlPr>
                            <a:rPr lang="en-US" b="1" i="1">
                              <a:solidFill>
                                <a:schemeClr val="tx1"/>
                              </a:solidFill>
                              <a:latin typeface="Cambria Math"/>
                            </a:rPr>
                          </m:ctrlPr>
                        </m:dPr>
                        <m:e>
                          <m:sSub>
                            <m:sSubPr>
                              <m:ctrlPr>
                                <a:rPr lang="en-US" b="1" i="1" smtClean="0">
                                  <a:solidFill>
                                    <a:srgbClr val="0000FF"/>
                                  </a:solidFill>
                                  <a:latin typeface="Cambria Math"/>
                                </a:rPr>
                              </m:ctrlPr>
                            </m:sSubPr>
                            <m:e>
                              <m:r>
                                <a:rPr lang="en-US" b="1" i="1">
                                  <a:solidFill>
                                    <a:srgbClr val="0000FF"/>
                                  </a:solidFill>
                                  <a:latin typeface="Cambria Math"/>
                                </a:rPr>
                                <m:t>𝑭</m:t>
                              </m:r>
                            </m:e>
                            <m:sub>
                              <m:r>
                                <a:rPr lang="en-US" b="1" i="1">
                                  <a:solidFill>
                                    <a:srgbClr val="0000FF"/>
                                  </a:solidFill>
                                  <a:latin typeface="Cambria Math"/>
                                </a:rPr>
                                <m:t>𝟐</m:t>
                              </m:r>
                            </m:sub>
                          </m:sSub>
                          <m:r>
                            <a:rPr lang="en-US" b="1" i="1">
                              <a:solidFill>
                                <a:schemeClr val="tx1"/>
                              </a:solidFill>
                              <a:latin typeface="Cambria Math"/>
                            </a:rPr>
                            <m:t>−</m:t>
                          </m:r>
                          <m:sSub>
                            <m:sSubPr>
                              <m:ctrlPr>
                                <a:rPr lang="en-US" b="1" i="1" smtClean="0">
                                  <a:solidFill>
                                    <a:schemeClr val="accent5">
                                      <a:lumMod val="50000"/>
                                    </a:schemeClr>
                                  </a:solidFill>
                                  <a:latin typeface="Cambria Math"/>
                                </a:rPr>
                              </m:ctrlPr>
                            </m:sSubPr>
                            <m:e>
                              <m:r>
                                <a:rPr lang="en-US" b="1" i="1">
                                  <a:solidFill>
                                    <a:schemeClr val="accent5">
                                      <a:lumMod val="50000"/>
                                    </a:schemeClr>
                                  </a:solidFill>
                                  <a:latin typeface="Cambria Math"/>
                                </a:rPr>
                                <m:t>𝑭</m:t>
                              </m:r>
                            </m:e>
                            <m:sub>
                              <m:r>
                                <a:rPr lang="en-US" b="1" i="1">
                                  <a:solidFill>
                                    <a:schemeClr val="accent5">
                                      <a:lumMod val="50000"/>
                                    </a:schemeClr>
                                  </a:solidFill>
                                  <a:latin typeface="Cambria Math"/>
                                </a:rPr>
                                <m:t>𝟒</m:t>
                              </m:r>
                            </m:sub>
                          </m:sSub>
                        </m:e>
                      </m:d>
                      <m:r>
                        <a:rPr lang="en-US" b="1" i="1">
                          <a:solidFill>
                            <a:schemeClr val="tx1"/>
                          </a:solidFill>
                          <a:latin typeface="Cambria Math"/>
                        </a:rPr>
                        <m:t>.</m:t>
                      </m:r>
                      <m:r>
                        <a:rPr lang="en-US" b="1" i="1">
                          <a:solidFill>
                            <a:schemeClr val="tx1"/>
                          </a:solidFill>
                          <a:latin typeface="Cambria Math"/>
                        </a:rPr>
                        <m:t>𝒂</m:t>
                      </m:r>
                    </m:oMath>
                  </m:oMathPara>
                </a14:m>
                <a:endParaRPr lang="en-US" b="1">
                  <a:solidFill>
                    <a:schemeClr val="tx1"/>
                  </a:solidFill>
                </a:endParaRPr>
              </a:p>
              <a:p>
                <a:pPr algn="just"/>
                <a14:m>
                  <m:oMathPara xmlns:m="http://schemas.openxmlformats.org/officeDocument/2006/math">
                    <m:oMathParaPr>
                      <m:jc m:val="left"/>
                    </m:oMathParaPr>
                    <m:oMath xmlns:m="http://schemas.openxmlformats.org/officeDocument/2006/math">
                      <m:sSub>
                        <m:sSubPr>
                          <m:ctrlPr>
                            <a:rPr lang="en-US" b="1" i="1">
                              <a:solidFill>
                                <a:schemeClr val="tx1"/>
                              </a:solidFill>
                              <a:latin typeface="Cambria Math"/>
                            </a:rPr>
                          </m:ctrlPr>
                        </m:sSubPr>
                        <m:e>
                          <m:r>
                            <a:rPr lang="en-US" b="1" i="1">
                              <a:solidFill>
                                <a:schemeClr val="tx1"/>
                              </a:solidFill>
                              <a:latin typeface="Cambria Math"/>
                            </a:rPr>
                            <m:t>𝑴</m:t>
                          </m:r>
                        </m:e>
                        <m:sub>
                          <m:r>
                            <a:rPr lang="en-US" b="1" i="1">
                              <a:solidFill>
                                <a:schemeClr val="tx1"/>
                              </a:solidFill>
                              <a:latin typeface="Cambria Math"/>
                            </a:rPr>
                            <m:t>𝑨𝒛</m:t>
                          </m:r>
                        </m:sub>
                      </m:sSub>
                      <m:r>
                        <a:rPr lang="en-US" b="1" i="1">
                          <a:solidFill>
                            <a:schemeClr val="tx1"/>
                          </a:solidFill>
                          <a:latin typeface="Cambria Math"/>
                        </a:rPr>
                        <m:t>=</m:t>
                      </m:r>
                      <m:f>
                        <m:fPr>
                          <m:ctrlPr>
                            <a:rPr lang="en-US" b="1" i="1">
                              <a:solidFill>
                                <a:schemeClr val="tx1"/>
                              </a:solidFill>
                              <a:latin typeface="Cambria Math"/>
                            </a:rPr>
                          </m:ctrlPr>
                        </m:fPr>
                        <m:num>
                          <m:rad>
                            <m:radPr>
                              <m:degHide m:val="on"/>
                              <m:ctrlPr>
                                <a:rPr lang="en-US" b="1" i="1">
                                  <a:solidFill>
                                    <a:schemeClr val="tx1"/>
                                  </a:solidFill>
                                  <a:latin typeface="Cambria Math"/>
                                </a:rPr>
                              </m:ctrlPr>
                            </m:radPr>
                            <m:deg/>
                            <m:e>
                              <m:r>
                                <a:rPr lang="en-US" b="1" i="1">
                                  <a:solidFill>
                                    <a:schemeClr val="tx1"/>
                                  </a:solidFill>
                                  <a:latin typeface="Cambria Math"/>
                                </a:rPr>
                                <m:t>𝟐</m:t>
                              </m:r>
                            </m:e>
                          </m:rad>
                        </m:num>
                        <m:den>
                          <m:r>
                            <a:rPr lang="en-US" b="1" i="1">
                              <a:solidFill>
                                <a:schemeClr val="tx1"/>
                              </a:solidFill>
                              <a:latin typeface="Cambria Math"/>
                            </a:rPr>
                            <m:t>𝟐</m:t>
                          </m:r>
                        </m:den>
                      </m:f>
                      <m:sSub>
                        <m:sSubPr>
                          <m:ctrlPr>
                            <a:rPr lang="en-US" b="1" i="1" smtClean="0">
                              <a:solidFill>
                                <a:schemeClr val="accent5">
                                  <a:lumMod val="50000"/>
                                </a:schemeClr>
                              </a:solidFill>
                              <a:latin typeface="Cambria Math"/>
                            </a:rPr>
                          </m:ctrlPr>
                        </m:sSubPr>
                        <m:e>
                          <m:r>
                            <a:rPr lang="en-US" b="1" i="1">
                              <a:solidFill>
                                <a:schemeClr val="accent5">
                                  <a:lumMod val="50000"/>
                                </a:schemeClr>
                              </a:solidFill>
                              <a:latin typeface="Cambria Math"/>
                            </a:rPr>
                            <m:t>𝑭</m:t>
                          </m:r>
                        </m:e>
                        <m:sub>
                          <m:r>
                            <a:rPr lang="en-US" b="1" i="1">
                              <a:solidFill>
                                <a:schemeClr val="accent5">
                                  <a:lumMod val="50000"/>
                                </a:schemeClr>
                              </a:solidFill>
                              <a:latin typeface="Cambria Math"/>
                            </a:rPr>
                            <m:t>𝟒</m:t>
                          </m:r>
                        </m:sub>
                      </m:sSub>
                      <m:r>
                        <a:rPr lang="en-US" b="1" i="1">
                          <a:solidFill>
                            <a:schemeClr val="tx1"/>
                          </a:solidFill>
                          <a:latin typeface="Cambria Math"/>
                        </a:rPr>
                        <m:t>.</m:t>
                      </m:r>
                      <m:r>
                        <a:rPr lang="en-US" b="1" i="1">
                          <a:solidFill>
                            <a:schemeClr val="tx1"/>
                          </a:solidFill>
                          <a:latin typeface="Cambria Math"/>
                        </a:rPr>
                        <m:t>𝒂</m:t>
                      </m:r>
                    </m:oMath>
                  </m:oMathPara>
                </a14:m>
                <a:endParaRPr lang="en-US" b="1">
                  <a:solidFill>
                    <a:schemeClr val="tx1"/>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0" y="1722748"/>
                <a:ext cx="5256076" cy="5135252"/>
              </a:xfrm>
              <a:prstGeom prst="rect">
                <a:avLst/>
              </a:prstGeom>
              <a:blipFill rotWithShape="1">
                <a:blip r:embed="rId1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77890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3476"/>
                                        </p:tgtEl>
                                        <p:attrNameLst>
                                          <p:attrName>style.visibility</p:attrName>
                                        </p:attrNameLst>
                                      </p:cBhvr>
                                      <p:to>
                                        <p:strVal val="visible"/>
                                      </p:to>
                                    </p:set>
                                    <p:animEffect transition="in" filter="dissolve">
                                      <p:cBhvr>
                                        <p:cTn id="7" dur="500"/>
                                        <p:tgtEl>
                                          <p:spTgt spid="233476"/>
                                        </p:tgtEl>
                                      </p:cBhvr>
                                    </p:animEffect>
                                  </p:childTnLst>
                                </p:cTn>
                              </p:par>
                            </p:childTnLst>
                          </p:cTn>
                        </p:par>
                        <p:par>
                          <p:cTn id="8" fill="hold" nodeType="afterGroup">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233477"/>
                                        </p:tgtEl>
                                        <p:attrNameLst>
                                          <p:attrName>style.visibility</p:attrName>
                                        </p:attrNameLst>
                                      </p:cBhvr>
                                      <p:to>
                                        <p:strVal val="visible"/>
                                      </p:to>
                                    </p:set>
                                    <p:animEffect transition="in" filter="wedge">
                                      <p:cBhvr>
                                        <p:cTn id="11" dur="500"/>
                                        <p:tgtEl>
                                          <p:spTgt spid="233477"/>
                                        </p:tgtEl>
                                      </p:cBhvr>
                                    </p:animEffect>
                                  </p:childTnLst>
                                </p:cTn>
                              </p:par>
                            </p:childTnLst>
                          </p:cTn>
                        </p:par>
                        <p:par>
                          <p:cTn id="12" fill="hold" nodeType="afterGroup">
                            <p:stCondLst>
                              <p:cond delay="1000"/>
                            </p:stCondLst>
                            <p:childTnLst>
                              <p:par>
                                <p:cTn id="13" presetID="20" presetClass="entr" presetSubtype="0" fill="hold" nodeType="afterEffect">
                                  <p:stCondLst>
                                    <p:cond delay="0"/>
                                  </p:stCondLst>
                                  <p:childTnLst>
                                    <p:set>
                                      <p:cBhvr>
                                        <p:cTn id="14" dur="1" fill="hold">
                                          <p:stCondLst>
                                            <p:cond delay="0"/>
                                          </p:stCondLst>
                                        </p:cTn>
                                        <p:tgtEl>
                                          <p:spTgt spid="233521"/>
                                        </p:tgtEl>
                                        <p:attrNameLst>
                                          <p:attrName>style.visibility</p:attrName>
                                        </p:attrNameLst>
                                      </p:cBhvr>
                                      <p:to>
                                        <p:strVal val="visible"/>
                                      </p:to>
                                    </p:set>
                                    <p:animEffect transition="in" filter="wedge">
                                      <p:cBhvr>
                                        <p:cTn id="15" dur="500"/>
                                        <p:tgtEl>
                                          <p:spTgt spid="2335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wipe(left)">
                                      <p:cBhvr>
                                        <p:cTn id="20" dur="5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left)">
                                      <p:cBhvr>
                                        <p:cTn id="25" dur="5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Effect transition="in" filter="wipe(left)">
                                      <p:cBhvr>
                                        <p:cTn id="30" dur="500"/>
                                        <p:tgtEl>
                                          <p:spTgt spid="2">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wipe(left)">
                                      <p:cBhvr>
                                        <p:cTn id="35" dur="500"/>
                                        <p:tgtEl>
                                          <p:spTgt spid="2">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wipe(left)">
                                      <p:cBhvr>
                                        <p:cTn id="40" dur="500"/>
                                        <p:tgtEl>
                                          <p:spTgt spid="2">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
                                            <p:txEl>
                                              <p:pRg st="5" end="5"/>
                                            </p:txEl>
                                          </p:spTgt>
                                        </p:tgtEl>
                                        <p:attrNameLst>
                                          <p:attrName>style.visibility</p:attrName>
                                        </p:attrNameLst>
                                      </p:cBhvr>
                                      <p:to>
                                        <p:strVal val="visible"/>
                                      </p:to>
                                    </p:set>
                                    <p:animEffect transition="in" filter="wipe(left)">
                                      <p:cBhvr>
                                        <p:cTn id="4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6" grpId="0"/>
      <p:bldP spid="233477" grpId="0"/>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8618" name="Rectangle 12"/>
              <p:cNvSpPr>
                <a:spLocks noChangeArrowheads="1"/>
              </p:cNvSpPr>
              <p:nvPr/>
            </p:nvSpPr>
            <p:spPr bwMode="auto">
              <a:xfrm>
                <a:off x="503238" y="1432741"/>
                <a:ext cx="8172450" cy="15642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gn="just" eaLnBrk="0" hangingPunct="0">
                  <a:lnSpc>
                    <a:spcPct val="120000"/>
                  </a:lnSpc>
                </a:pPr>
                <a:r>
                  <a:rPr lang="en-US" i="1">
                    <a:cs typeface="Times New Roman" pitchFamily="18" charset="0"/>
                  </a:rPr>
                  <a:t>	</a:t>
                </a:r>
                <a:r>
                  <a:rPr lang="en-US" sz="2400" i="1">
                    <a:cs typeface="Times New Roman" pitchFamily="18" charset="0"/>
                  </a:rPr>
                  <a:t> L</a:t>
                </a:r>
                <a:r>
                  <a:rPr lang="en-US" sz="2400" i="1"/>
                  <a:t>ực</a:t>
                </a:r>
                <a:r>
                  <a:rPr lang="en-US" sz="2400" i="1">
                    <a:cs typeface="Times New Roman" pitchFamily="18" charset="0"/>
                  </a:rPr>
                  <a:t> </a:t>
                </a:r>
                <a14:m>
                  <m:oMath xmlns:m="http://schemas.openxmlformats.org/officeDocument/2006/math">
                    <m:sSub>
                      <m:sSubPr>
                        <m:ctrlPr>
                          <a:rPr lang="en-US" sz="2400" b="1" i="1">
                            <a:latin typeface="Cambria Math"/>
                            <a:cs typeface="Times New Roman" pitchFamily="18" charset="0"/>
                          </a:rPr>
                        </m:ctrlPr>
                      </m:sSubPr>
                      <m:e>
                        <m:acc>
                          <m:accPr>
                            <m:chr m:val="⃗"/>
                            <m:ctrlPr>
                              <a:rPr lang="en-US" sz="2400" b="1" i="1">
                                <a:latin typeface="Cambria Math"/>
                                <a:cs typeface="Times New Roman" pitchFamily="18" charset="0"/>
                              </a:rPr>
                            </m:ctrlPr>
                          </m:accPr>
                          <m:e>
                            <m:r>
                              <a:rPr lang="en-US" sz="2400" b="1" i="1">
                                <a:latin typeface="Cambria Math"/>
                                <a:cs typeface="Times New Roman" pitchFamily="18" charset="0"/>
                              </a:rPr>
                              <m:t>𝑭</m:t>
                            </m:r>
                          </m:e>
                        </m:acc>
                      </m:e>
                      <m:sub>
                        <m:r>
                          <a:rPr lang="en-US" sz="2400" b="1" i="1">
                            <a:latin typeface="Cambria Math"/>
                            <a:cs typeface="Times New Roman" pitchFamily="18" charset="0"/>
                          </a:rPr>
                          <m:t>𝑨</m:t>
                        </m:r>
                      </m:sub>
                    </m:sSub>
                  </m:oMath>
                </a14:m>
                <a:r>
                  <a:rPr lang="en-US" sz="2400" i="1"/>
                  <a:t> đặt tại điểm A tương đương với lực </a:t>
                </a:r>
                <a14:m>
                  <m:oMath xmlns:m="http://schemas.openxmlformats.org/officeDocument/2006/math">
                    <m:sSub>
                      <m:sSubPr>
                        <m:ctrlPr>
                          <a:rPr lang="en-US" sz="2400" b="1" i="1">
                            <a:latin typeface="Cambria Math"/>
                            <a:cs typeface="Times New Roman" pitchFamily="18" charset="0"/>
                          </a:rPr>
                        </m:ctrlPr>
                      </m:sSubPr>
                      <m:e>
                        <m:acc>
                          <m:accPr>
                            <m:chr m:val="⃗"/>
                            <m:ctrlPr>
                              <a:rPr lang="en-US" sz="2400" b="1" i="1">
                                <a:latin typeface="Cambria Math"/>
                                <a:cs typeface="Times New Roman" pitchFamily="18" charset="0"/>
                              </a:rPr>
                            </m:ctrlPr>
                          </m:accPr>
                          <m:e>
                            <m:r>
                              <a:rPr lang="en-US" sz="2400" b="1" i="1">
                                <a:latin typeface="Cambria Math"/>
                                <a:cs typeface="Times New Roman" pitchFamily="18" charset="0"/>
                              </a:rPr>
                              <m:t>𝑭</m:t>
                            </m:r>
                          </m:e>
                        </m:acc>
                      </m:e>
                      <m:sub>
                        <m:r>
                          <a:rPr lang="en-US" sz="2400" b="1" i="1">
                            <a:latin typeface="Cambria Math"/>
                            <a:cs typeface="Times New Roman" pitchFamily="18" charset="0"/>
                          </a:rPr>
                          <m:t>𝑩</m:t>
                        </m:r>
                      </m:sub>
                    </m:sSub>
                  </m:oMath>
                </a14:m>
                <a:r>
                  <a:rPr lang="en-US" sz="2400" i="1"/>
                  <a:t> </a:t>
                </a:r>
                <a14:m>
                  <m:oMath xmlns:m="http://schemas.openxmlformats.org/officeDocument/2006/math">
                    <m:d>
                      <m:dPr>
                        <m:ctrlPr>
                          <a:rPr lang="en-US" sz="2400" b="1" i="1">
                            <a:latin typeface="Cambria Math"/>
                          </a:rPr>
                        </m:ctrlPr>
                      </m:dPr>
                      <m:e>
                        <m:sSub>
                          <m:sSubPr>
                            <m:ctrlPr>
                              <a:rPr lang="en-US" sz="2400" b="1" i="1">
                                <a:latin typeface="Cambria Math"/>
                              </a:rPr>
                            </m:ctrlPr>
                          </m:sSubPr>
                          <m:e>
                            <m:acc>
                              <m:accPr>
                                <m:chr m:val="⃗"/>
                                <m:ctrlPr>
                                  <a:rPr lang="en-US" sz="2400" b="1" i="1">
                                    <a:latin typeface="Cambria Math"/>
                                  </a:rPr>
                                </m:ctrlPr>
                              </m:accPr>
                              <m:e>
                                <m:r>
                                  <a:rPr lang="en-US" sz="2400" b="1" i="1">
                                    <a:latin typeface="Cambria Math"/>
                                  </a:rPr>
                                  <m:t>𝑭</m:t>
                                </m:r>
                              </m:e>
                            </m:acc>
                          </m:e>
                          <m:sub>
                            <m:r>
                              <a:rPr lang="en-US" sz="2400" b="1" i="1">
                                <a:latin typeface="Cambria Math"/>
                              </a:rPr>
                              <m:t>𝑩</m:t>
                            </m:r>
                          </m:sub>
                        </m:sSub>
                        <m:r>
                          <a:rPr lang="en-US" sz="2400" b="1" i="1">
                            <a:latin typeface="Cambria Math"/>
                          </a:rPr>
                          <m:t>=</m:t>
                        </m:r>
                        <m:sSub>
                          <m:sSubPr>
                            <m:ctrlPr>
                              <a:rPr lang="en-US" sz="2400" b="1" i="1">
                                <a:latin typeface="Cambria Math"/>
                              </a:rPr>
                            </m:ctrlPr>
                          </m:sSubPr>
                          <m:e>
                            <m:acc>
                              <m:accPr>
                                <m:chr m:val="⃗"/>
                                <m:ctrlPr>
                                  <a:rPr lang="en-US" sz="2400" b="1" i="1">
                                    <a:latin typeface="Cambria Math"/>
                                  </a:rPr>
                                </m:ctrlPr>
                              </m:accPr>
                              <m:e>
                                <m:r>
                                  <a:rPr lang="en-US" sz="2400" b="1" i="1">
                                    <a:latin typeface="Cambria Math"/>
                                  </a:rPr>
                                  <m:t>𝑭</m:t>
                                </m:r>
                              </m:e>
                            </m:acc>
                          </m:e>
                          <m:sub>
                            <m:r>
                              <a:rPr lang="en-US" sz="2400" b="1" i="1">
                                <a:latin typeface="Cambria Math"/>
                              </a:rPr>
                              <m:t>𝑨</m:t>
                            </m:r>
                          </m:sub>
                        </m:sSub>
                      </m:e>
                    </m:d>
                  </m:oMath>
                </a14:m>
                <a:r>
                  <a:rPr lang="en-US" sz="2400" i="1"/>
                  <a:t> đặt tại điểm B bất kỳ và ngẫu lực có mô men bằng mô men của </a:t>
                </a:r>
                <a14:m>
                  <m:oMath xmlns:m="http://schemas.openxmlformats.org/officeDocument/2006/math">
                    <m:sSub>
                      <m:sSubPr>
                        <m:ctrlPr>
                          <a:rPr lang="en-US" sz="2400" b="1" i="1">
                            <a:latin typeface="Cambria Math"/>
                            <a:cs typeface="Times New Roman" pitchFamily="18" charset="0"/>
                          </a:rPr>
                        </m:ctrlPr>
                      </m:sSubPr>
                      <m:e>
                        <m:acc>
                          <m:accPr>
                            <m:chr m:val="⃗"/>
                            <m:ctrlPr>
                              <a:rPr lang="en-US" sz="2400" b="1" i="1">
                                <a:latin typeface="Cambria Math"/>
                                <a:cs typeface="Times New Roman" pitchFamily="18" charset="0"/>
                              </a:rPr>
                            </m:ctrlPr>
                          </m:accPr>
                          <m:e>
                            <m:r>
                              <a:rPr lang="en-US" sz="2400" b="1" i="1">
                                <a:latin typeface="Cambria Math"/>
                                <a:cs typeface="Times New Roman" pitchFamily="18" charset="0"/>
                              </a:rPr>
                              <m:t>𝑭</m:t>
                            </m:r>
                          </m:e>
                        </m:acc>
                      </m:e>
                      <m:sub>
                        <m:r>
                          <a:rPr lang="en-US" sz="2400" b="1" i="1">
                            <a:latin typeface="Cambria Math"/>
                            <a:cs typeface="Times New Roman" pitchFamily="18" charset="0"/>
                          </a:rPr>
                          <m:t>𝑨</m:t>
                        </m:r>
                      </m:sub>
                    </m:sSub>
                  </m:oMath>
                </a14:m>
                <a:r>
                  <a:rPr lang="en-US" sz="2400" b="1" i="1"/>
                  <a:t> </a:t>
                </a:r>
                <a:r>
                  <a:rPr lang="en-US" sz="2400" i="1"/>
                  <a:t>đối với điểm B.</a:t>
                </a:r>
                <a:endParaRPr lang="en-US" i="1"/>
              </a:p>
            </p:txBody>
          </p:sp>
        </mc:Choice>
        <mc:Fallback xmlns="">
          <p:sp>
            <p:nvSpPr>
              <p:cNvPr id="68618" name="Rectangle 12"/>
              <p:cNvSpPr>
                <a:spLocks noRot="1" noChangeAspect="1" noMove="1" noResize="1" noEditPoints="1" noAdjustHandles="1" noChangeArrowheads="1" noChangeShapeType="1" noTextEdit="1"/>
              </p:cNvSpPr>
              <p:nvPr/>
            </p:nvSpPr>
            <p:spPr bwMode="auto">
              <a:xfrm>
                <a:off x="503238" y="1432741"/>
                <a:ext cx="8172450" cy="1564211"/>
              </a:xfrm>
              <a:prstGeom prst="rect">
                <a:avLst/>
              </a:prstGeom>
              <a:blipFill rotWithShape="1">
                <a:blip r:embed="rId3"/>
                <a:stretch>
                  <a:fillRect l="-1194" r="-1119" b="-70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45" name="Slide Number Placeholder 7"/>
          <p:cNvSpPr>
            <a:spLocks noGrp="1"/>
          </p:cNvSpPr>
          <p:nvPr>
            <p:ph type="sldNum" sz="quarter" idx="12"/>
          </p:nvPr>
        </p:nvSpPr>
        <p:spPr/>
        <p:txBody>
          <a:bodyPr/>
          <a:lstStyle/>
          <a:p>
            <a:pPr>
              <a:defRPr/>
            </a:pPr>
            <a:fld id="{8624DFA4-80F5-4EE4-80F4-39DDA4E9CEBA}" type="slidenum">
              <a:rPr lang="en-US" altLang="en-US"/>
              <a:pPr>
                <a:defRPr/>
              </a:pPr>
              <a:t>19</a:t>
            </a:fld>
            <a:endParaRPr lang="en-US" altLang="en-US"/>
          </a:p>
        </p:txBody>
      </p:sp>
      <p:sp>
        <p:nvSpPr>
          <p:cNvPr id="234548" name="Freeform 52"/>
          <p:cNvSpPr>
            <a:spLocks/>
          </p:cNvSpPr>
          <p:nvPr/>
        </p:nvSpPr>
        <p:spPr bwMode="auto">
          <a:xfrm rot="20281578">
            <a:off x="5233087" y="2600325"/>
            <a:ext cx="4062412" cy="3060700"/>
          </a:xfrm>
          <a:custGeom>
            <a:avLst/>
            <a:gdLst>
              <a:gd name="T0" fmla="*/ 1504532302 w 2559"/>
              <a:gd name="T1" fmla="*/ 1485172416 h 1186"/>
              <a:gd name="T2" fmla="*/ 534273059 w 2559"/>
              <a:gd name="T3" fmla="*/ 2091229727 h 1186"/>
              <a:gd name="T4" fmla="*/ 75604678 w 2559"/>
              <a:gd name="T5" fmla="*/ 2147483647 h 1186"/>
              <a:gd name="T6" fmla="*/ 990420491 w 2559"/>
              <a:gd name="T7" fmla="*/ 2147483647 h 1186"/>
              <a:gd name="T8" fmla="*/ 2147483647 w 2559"/>
              <a:gd name="T9" fmla="*/ 2147483647 h 1186"/>
              <a:gd name="T10" fmla="*/ 2147483647 w 2559"/>
              <a:gd name="T11" fmla="*/ 2147483647 h 1186"/>
              <a:gd name="T12" fmla="*/ 2147483647 w 2559"/>
              <a:gd name="T13" fmla="*/ 579416833 h 1186"/>
              <a:gd name="T14" fmla="*/ 2147483647 w 2559"/>
              <a:gd name="T15" fmla="*/ 426237314 h 1186"/>
              <a:gd name="T16" fmla="*/ 1504532302 w 2559"/>
              <a:gd name="T17" fmla="*/ 1485172416 h 1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9" h="1186">
                <a:moveTo>
                  <a:pt x="597" y="223"/>
                </a:moveTo>
                <a:cubicBezTo>
                  <a:pt x="427" y="265"/>
                  <a:pt x="307" y="235"/>
                  <a:pt x="212" y="314"/>
                </a:cubicBezTo>
                <a:cubicBezTo>
                  <a:pt x="117" y="393"/>
                  <a:pt x="0" y="574"/>
                  <a:pt x="30" y="699"/>
                </a:cubicBezTo>
                <a:cubicBezTo>
                  <a:pt x="60" y="824"/>
                  <a:pt x="110" y="994"/>
                  <a:pt x="393" y="1062"/>
                </a:cubicBezTo>
                <a:cubicBezTo>
                  <a:pt x="676" y="1130"/>
                  <a:pt x="1380" y="1186"/>
                  <a:pt x="1731" y="1107"/>
                </a:cubicBezTo>
                <a:cubicBezTo>
                  <a:pt x="2082" y="1028"/>
                  <a:pt x="2445" y="756"/>
                  <a:pt x="2502" y="586"/>
                </a:cubicBezTo>
                <a:cubicBezTo>
                  <a:pt x="2559" y="416"/>
                  <a:pt x="2283" y="174"/>
                  <a:pt x="2071" y="87"/>
                </a:cubicBezTo>
                <a:cubicBezTo>
                  <a:pt x="1859" y="0"/>
                  <a:pt x="1478" y="41"/>
                  <a:pt x="1232" y="64"/>
                </a:cubicBezTo>
                <a:cubicBezTo>
                  <a:pt x="986" y="87"/>
                  <a:pt x="767" y="181"/>
                  <a:pt x="597" y="223"/>
                </a:cubicBez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4519" name="Line 23"/>
          <p:cNvSpPr>
            <a:spLocks noChangeAspect="1" noChangeShapeType="1"/>
          </p:cNvSpPr>
          <p:nvPr/>
        </p:nvSpPr>
        <p:spPr bwMode="auto">
          <a:xfrm flipV="1">
            <a:off x="5963337" y="3768179"/>
            <a:ext cx="3067050" cy="212725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34520" name="Text Box 24"/>
          <p:cNvSpPr txBox="1">
            <a:spLocks noChangeAspect="1" noChangeArrowheads="1"/>
          </p:cNvSpPr>
          <p:nvPr/>
        </p:nvSpPr>
        <p:spPr bwMode="auto">
          <a:xfrm>
            <a:off x="6187174" y="4038054"/>
            <a:ext cx="3603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A</a:t>
            </a:r>
            <a:endParaRPr lang="en-US" sz="3600"/>
          </a:p>
        </p:txBody>
      </p:sp>
      <p:grpSp>
        <p:nvGrpSpPr>
          <p:cNvPr id="234546" name="Group 50"/>
          <p:cNvGrpSpPr>
            <a:grpSpLocks/>
          </p:cNvGrpSpPr>
          <p:nvPr/>
        </p:nvGrpSpPr>
        <p:grpSpPr bwMode="auto">
          <a:xfrm>
            <a:off x="7411137" y="4157117"/>
            <a:ext cx="1379537" cy="1300162"/>
            <a:chOff x="4309" y="2581"/>
            <a:chExt cx="869" cy="819"/>
          </a:xfrm>
        </p:grpSpPr>
        <p:sp>
          <p:nvSpPr>
            <p:cNvPr id="68650" name="Line 21"/>
            <p:cNvSpPr>
              <a:spLocks noChangeAspect="1" noChangeShapeType="1"/>
            </p:cNvSpPr>
            <p:nvPr/>
          </p:nvSpPr>
          <p:spPr bwMode="auto">
            <a:xfrm flipV="1">
              <a:off x="4355" y="2603"/>
              <a:ext cx="568" cy="401"/>
            </a:xfrm>
            <a:prstGeom prst="line">
              <a:avLst/>
            </a:prstGeom>
            <a:noFill/>
            <a:ln w="57150">
              <a:solidFill>
                <a:srgbClr val="CC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8651" name="Text Box 32"/>
            <p:cNvSpPr txBox="1">
              <a:spLocks noChangeAspect="1" noChangeArrowheads="1"/>
            </p:cNvSpPr>
            <p:nvPr/>
          </p:nvSpPr>
          <p:spPr bwMode="auto">
            <a:xfrm>
              <a:off x="4309" y="2999"/>
              <a:ext cx="227"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3600"/>
            </a:p>
          </p:txBody>
        </p:sp>
        <p:graphicFrame>
          <p:nvGraphicFramePr>
            <p:cNvPr id="68652" name="Object 33"/>
            <p:cNvGraphicFramePr>
              <a:graphicFrameLocks noChangeAspect="1"/>
            </p:cNvGraphicFramePr>
            <p:nvPr/>
          </p:nvGraphicFramePr>
          <p:xfrm>
            <a:off x="4787" y="2581"/>
            <a:ext cx="391" cy="477"/>
          </p:xfrm>
          <a:graphic>
            <a:graphicData uri="http://schemas.openxmlformats.org/presentationml/2006/ole">
              <mc:AlternateContent xmlns:mc="http://schemas.openxmlformats.org/markup-compatibility/2006">
                <mc:Choice xmlns:v="urn:schemas-microsoft-com:vml" Requires="v">
                  <p:oleObj spid="_x0000_s184669" name="Equation" r:id="rId4" imgW="228600" imgH="279400" progId="Equation.DSMT4">
                    <p:embed/>
                  </p:oleObj>
                </mc:Choice>
                <mc:Fallback>
                  <p:oleObj name="Equation" r:id="rId4" imgW="228600" imgH="279400" progId="Equation.DSMT4">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 y="2581"/>
                          <a:ext cx="391" cy="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34571" name="Group 75"/>
          <p:cNvGrpSpPr>
            <a:grpSpLocks/>
          </p:cNvGrpSpPr>
          <p:nvPr/>
        </p:nvGrpSpPr>
        <p:grpSpPr bwMode="auto">
          <a:xfrm>
            <a:off x="5645837" y="4090442"/>
            <a:ext cx="950912" cy="944562"/>
            <a:chOff x="3461" y="2319"/>
            <a:chExt cx="599" cy="595"/>
          </a:xfrm>
        </p:grpSpPr>
        <p:sp>
          <p:nvSpPr>
            <p:cNvPr id="68648" name="Line 20"/>
            <p:cNvSpPr>
              <a:spLocks noChangeAspect="1" noChangeShapeType="1"/>
            </p:cNvSpPr>
            <p:nvPr/>
          </p:nvSpPr>
          <p:spPr bwMode="auto">
            <a:xfrm flipV="1">
              <a:off x="3492" y="2513"/>
              <a:ext cx="568" cy="401"/>
            </a:xfrm>
            <a:prstGeom prst="line">
              <a:avLst/>
            </a:prstGeom>
            <a:noFill/>
            <a:ln w="57150">
              <a:solidFill>
                <a:srgbClr val="FF0000"/>
              </a:solidFill>
              <a:round/>
              <a:headEnd type="triangle" w="med" len="med"/>
              <a:tailEnd type="oval"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8649" name="Object 35"/>
            <p:cNvGraphicFramePr>
              <a:graphicFrameLocks noChangeAspect="1"/>
            </p:cNvGraphicFramePr>
            <p:nvPr/>
          </p:nvGraphicFramePr>
          <p:xfrm>
            <a:off x="3461" y="2319"/>
            <a:ext cx="326" cy="434"/>
          </p:xfrm>
          <a:graphic>
            <a:graphicData uri="http://schemas.openxmlformats.org/presentationml/2006/ole">
              <mc:AlternateContent xmlns:mc="http://schemas.openxmlformats.org/markup-compatibility/2006">
                <mc:Choice xmlns:v="urn:schemas-microsoft-com:vml" Requires="v">
                  <p:oleObj spid="_x0000_s184670" name="Equation" r:id="rId6" imgW="190417" imgH="253890" progId="Equation.DSMT4">
                    <p:embed/>
                  </p:oleObj>
                </mc:Choice>
                <mc:Fallback>
                  <p:oleObj name="Equation" r:id="rId6" imgW="190417" imgH="253890" progId="Equation.DSMT4">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1" y="2319"/>
                          <a:ext cx="326"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4544" name="Text Box 48"/>
          <p:cNvSpPr txBox="1">
            <a:spLocks noChangeArrowheads="1"/>
          </p:cNvSpPr>
          <p:nvPr/>
        </p:nvSpPr>
        <p:spPr bwMode="auto">
          <a:xfrm>
            <a:off x="503238" y="3106857"/>
            <a:ext cx="3673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Chứng minh:</a:t>
            </a:r>
          </a:p>
        </p:txBody>
      </p:sp>
      <p:grpSp>
        <p:nvGrpSpPr>
          <p:cNvPr id="234547" name="Group 51"/>
          <p:cNvGrpSpPr>
            <a:grpSpLocks/>
          </p:cNvGrpSpPr>
          <p:nvPr/>
        </p:nvGrpSpPr>
        <p:grpSpPr bwMode="auto">
          <a:xfrm>
            <a:off x="6582462" y="4828629"/>
            <a:ext cx="901700" cy="1144588"/>
            <a:chOff x="3787" y="3004"/>
            <a:chExt cx="568" cy="721"/>
          </a:xfrm>
        </p:grpSpPr>
        <p:graphicFrame>
          <p:nvGraphicFramePr>
            <p:cNvPr id="68646" name="Object 34"/>
            <p:cNvGraphicFramePr>
              <a:graphicFrameLocks noChangeAspect="1"/>
            </p:cNvGraphicFramePr>
            <p:nvPr/>
          </p:nvGraphicFramePr>
          <p:xfrm>
            <a:off x="3855" y="3291"/>
            <a:ext cx="327" cy="434"/>
          </p:xfrm>
          <a:graphic>
            <a:graphicData uri="http://schemas.openxmlformats.org/presentationml/2006/ole">
              <mc:AlternateContent xmlns:mc="http://schemas.openxmlformats.org/markup-compatibility/2006">
                <mc:Choice xmlns:v="urn:schemas-microsoft-com:vml" Requires="v">
                  <p:oleObj spid="_x0000_s184671" name="Equation" r:id="rId8" imgW="190417" imgH="253890" progId="Equation.DSMT4">
                    <p:embed/>
                  </p:oleObj>
                </mc:Choice>
                <mc:Fallback>
                  <p:oleObj name="Equation" r:id="rId8" imgW="190417" imgH="253890" progId="Equation.DSMT4">
                    <p:embed/>
                    <p:pic>
                      <p:nvPicPr>
                        <p:cNvPr id="0" name="Object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5" y="3291"/>
                          <a:ext cx="327"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47" name="Line 22"/>
            <p:cNvSpPr>
              <a:spLocks noChangeAspect="1" noChangeShapeType="1"/>
            </p:cNvSpPr>
            <p:nvPr/>
          </p:nvSpPr>
          <p:spPr bwMode="auto">
            <a:xfrm rot="10800000" flipV="1">
              <a:off x="3787" y="3004"/>
              <a:ext cx="568" cy="403"/>
            </a:xfrm>
            <a:prstGeom prst="line">
              <a:avLst/>
            </a:prstGeom>
            <a:noFill/>
            <a:ln w="5715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grpSp>
      <mc:AlternateContent xmlns:mc="http://schemas.openxmlformats.org/markup-compatibility/2006" xmlns:a14="http://schemas.microsoft.com/office/drawing/2010/main">
        <mc:Choice Requires="a14">
          <p:sp>
            <p:nvSpPr>
              <p:cNvPr id="234550" name="Text Box 54"/>
              <p:cNvSpPr txBox="1">
                <a:spLocks noChangeArrowheads="1"/>
              </p:cNvSpPr>
              <p:nvPr/>
            </p:nvSpPr>
            <p:spPr bwMode="auto">
              <a:xfrm>
                <a:off x="143508" y="3705712"/>
                <a:ext cx="6372225" cy="57573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Tại B đặt: </a:t>
                </a:r>
                <a14:m>
                  <m:oMath xmlns:m="http://schemas.openxmlformats.org/officeDocument/2006/math">
                    <m:d>
                      <m:dPr>
                        <m:ctrlPr>
                          <a:rPr lang="en-US" b="1" i="1" smtClean="0">
                            <a:solidFill>
                              <a:schemeClr val="tx1"/>
                            </a:solidFill>
                            <a:latin typeface="Cambria Math"/>
                          </a:rPr>
                        </m:ctrlPr>
                      </m:dPr>
                      <m:e>
                        <m:sSub>
                          <m:sSubPr>
                            <m:ctrlPr>
                              <a:rPr lang="en-US" b="1" i="1" smtClean="0">
                                <a:solidFill>
                                  <a:schemeClr val="tx1"/>
                                </a:solidFill>
                                <a:latin typeface="Cambria Math"/>
                              </a:rPr>
                            </m:ctrlPr>
                          </m:sSubPr>
                          <m:e>
                            <m:acc>
                              <m:accPr>
                                <m:chr m:val="⃗"/>
                                <m:ctrlPr>
                                  <a:rPr lang="en-US" b="1" i="1" smtClean="0">
                                    <a:solidFill>
                                      <a:schemeClr val="tx1"/>
                                    </a:solidFill>
                                    <a:latin typeface="Cambria Math"/>
                                  </a:rPr>
                                </m:ctrlPr>
                              </m:accPr>
                              <m:e>
                                <m:r>
                                  <a:rPr lang="en-US" b="1" i="1" smtClean="0">
                                    <a:solidFill>
                                      <a:schemeClr val="tx1"/>
                                    </a:solidFill>
                                    <a:latin typeface="Cambria Math"/>
                                  </a:rPr>
                                  <m:t>𝑭</m:t>
                                </m:r>
                              </m:e>
                            </m:acc>
                            <m:r>
                              <a:rPr lang="en-US" b="1" i="1" smtClean="0">
                                <a:solidFill>
                                  <a:schemeClr val="tx1"/>
                                </a:solidFill>
                                <a:latin typeface="Cambria Math"/>
                              </a:rPr>
                              <m:t>′</m:t>
                            </m:r>
                          </m:e>
                          <m:sub>
                            <m:r>
                              <a:rPr lang="en-US" b="1" i="1" smtClean="0">
                                <a:solidFill>
                                  <a:schemeClr val="tx1"/>
                                </a:solidFill>
                                <a:latin typeface="Cambria Math"/>
                              </a:rPr>
                              <m:t>𝑩</m:t>
                            </m:r>
                          </m:sub>
                        </m:sSub>
                        <m:r>
                          <a:rPr lang="en-US" b="1" i="1" smtClean="0">
                            <a:solidFill>
                              <a:schemeClr val="tx1"/>
                            </a:solidFill>
                            <a:latin typeface="Cambria Math"/>
                          </a:rPr>
                          <m:t>,</m:t>
                        </m:r>
                        <m:sSub>
                          <m:sSubPr>
                            <m:ctrlPr>
                              <a:rPr lang="en-US" b="1" i="1" smtClean="0">
                                <a:solidFill>
                                  <a:schemeClr val="tx1"/>
                                </a:solidFill>
                                <a:latin typeface="Cambria Math"/>
                              </a:rPr>
                            </m:ctrlPr>
                          </m:sSubPr>
                          <m:e>
                            <m:acc>
                              <m:accPr>
                                <m:chr m:val="⃗"/>
                                <m:ctrlPr>
                                  <a:rPr lang="en-US" b="1" i="1" smtClean="0">
                                    <a:solidFill>
                                      <a:schemeClr val="tx1"/>
                                    </a:solidFill>
                                    <a:latin typeface="Cambria Math"/>
                                  </a:rPr>
                                </m:ctrlPr>
                              </m:accPr>
                              <m:e>
                                <m:r>
                                  <a:rPr lang="en-US" b="1" i="1" smtClean="0">
                                    <a:solidFill>
                                      <a:schemeClr val="tx1"/>
                                    </a:solidFill>
                                    <a:latin typeface="Cambria Math"/>
                                  </a:rPr>
                                  <m:t>𝑭</m:t>
                                </m:r>
                              </m:e>
                            </m:acc>
                          </m:e>
                          <m:sub>
                            <m:r>
                              <a:rPr lang="en-US" b="1" i="1" smtClean="0">
                                <a:solidFill>
                                  <a:schemeClr val="tx1"/>
                                </a:solidFill>
                                <a:latin typeface="Cambria Math"/>
                              </a:rPr>
                              <m:t>𝑩</m:t>
                            </m:r>
                          </m:sub>
                        </m:sSub>
                      </m:e>
                    </m:d>
                    <m:r>
                      <a:rPr lang="en-US" b="1" i="1" smtClean="0">
                        <a:solidFill>
                          <a:schemeClr val="tx1"/>
                        </a:solidFill>
                        <a:latin typeface="Cambria Math"/>
                        <a:ea typeface="Cambria Math"/>
                      </a:rPr>
                      <m:t>∼</m:t>
                    </m:r>
                    <m:acc>
                      <m:accPr>
                        <m:chr m:val="⃗"/>
                        <m:ctrlPr>
                          <a:rPr lang="en-US" b="1" i="1" smtClean="0">
                            <a:solidFill>
                              <a:schemeClr val="tx1"/>
                            </a:solidFill>
                            <a:latin typeface="Cambria Math"/>
                            <a:ea typeface="Cambria Math"/>
                          </a:rPr>
                        </m:ctrlPr>
                      </m:accPr>
                      <m:e>
                        <m:r>
                          <a:rPr lang="en-US" b="1" i="1" smtClean="0">
                            <a:solidFill>
                              <a:schemeClr val="tx1"/>
                            </a:solidFill>
                            <a:latin typeface="Cambria Math"/>
                            <a:ea typeface="Cambria Math"/>
                          </a:rPr>
                          <m:t>𝟎</m:t>
                        </m:r>
                      </m:e>
                    </m:acc>
                  </m:oMath>
                </a14:m>
                <a:r>
                  <a:rPr lang="en-US" smtClean="0"/>
                  <a:t>; </a:t>
                </a:r>
                <a14:m>
                  <m:oMath xmlns:m="http://schemas.openxmlformats.org/officeDocument/2006/math">
                    <m:d>
                      <m:dPr>
                        <m:ctrlPr>
                          <a:rPr lang="en-US" b="1" i="1" smtClean="0">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𝑩</m:t>
                            </m:r>
                          </m:sub>
                        </m:sSub>
                        <m:r>
                          <a:rPr lang="en-US" b="1" i="1">
                            <a:solidFill>
                              <a:srgbClr val="FF0000"/>
                            </a:solidFill>
                            <a:latin typeface="Cambria Math"/>
                          </a:rPr>
                          <m:t>=</m:t>
                        </m:r>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e>
                    </m:d>
                  </m:oMath>
                </a14:m>
                <a:endParaRPr lang="en-US"/>
              </a:p>
            </p:txBody>
          </p:sp>
        </mc:Choice>
        <mc:Fallback xmlns="">
          <p:sp>
            <p:nvSpPr>
              <p:cNvPr id="234550" name="Text Box 54"/>
              <p:cNvSpPr txBox="1">
                <a:spLocks noRot="1" noChangeAspect="1" noMove="1" noResize="1" noEditPoints="1" noAdjustHandles="1" noChangeArrowheads="1" noChangeShapeType="1" noTextEdit="1"/>
              </p:cNvSpPr>
              <p:nvPr/>
            </p:nvSpPr>
            <p:spPr bwMode="auto">
              <a:xfrm>
                <a:off x="143508" y="3705712"/>
                <a:ext cx="6372225" cy="575735"/>
              </a:xfrm>
              <a:prstGeom prst="rect">
                <a:avLst/>
              </a:prstGeom>
              <a:blipFill rotWithShape="1">
                <a:blip r:embed="rId10"/>
                <a:stretch>
                  <a:fillRect l="-1722" t="-1064" b="-202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234551" name="Picture 55" descr="PPP_CNAVI_CLP_Button5_Rt_Blu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850" y="4568059"/>
            <a:ext cx="8255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54" name="Picture 58" descr="PPP_CNAVI_CLP_Button5_Rt_Blu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5438" y="5530304"/>
            <a:ext cx="8255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4572" name="Group 76"/>
          <p:cNvGrpSpPr>
            <a:grpSpLocks/>
          </p:cNvGrpSpPr>
          <p:nvPr/>
        </p:nvGrpSpPr>
        <p:grpSpPr bwMode="auto">
          <a:xfrm>
            <a:off x="6582462" y="2937917"/>
            <a:ext cx="1404937" cy="1979612"/>
            <a:chOff x="4051" y="1593"/>
            <a:chExt cx="885" cy="1247"/>
          </a:xfrm>
        </p:grpSpPr>
        <p:sp>
          <p:nvSpPr>
            <p:cNvPr id="68635" name="Line 29"/>
            <p:cNvSpPr>
              <a:spLocks noChangeAspect="1" noChangeShapeType="1"/>
            </p:cNvSpPr>
            <p:nvPr/>
          </p:nvSpPr>
          <p:spPr bwMode="auto">
            <a:xfrm flipH="1" flipV="1">
              <a:off x="4051" y="2516"/>
              <a:ext cx="568" cy="26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8636" name="Group 74"/>
            <p:cNvGrpSpPr>
              <a:grpSpLocks/>
            </p:cNvGrpSpPr>
            <p:nvPr/>
          </p:nvGrpSpPr>
          <p:grpSpPr bwMode="auto">
            <a:xfrm>
              <a:off x="4413" y="1593"/>
              <a:ext cx="523" cy="1247"/>
              <a:chOff x="4413" y="1593"/>
              <a:chExt cx="523" cy="1247"/>
            </a:xfrm>
          </p:grpSpPr>
          <p:sp>
            <p:nvSpPr>
              <p:cNvPr id="68637" name="Line 60"/>
              <p:cNvSpPr>
                <a:spLocks noChangeShapeType="1"/>
              </p:cNvSpPr>
              <p:nvPr/>
            </p:nvSpPr>
            <p:spPr bwMode="auto">
              <a:xfrm flipV="1">
                <a:off x="4642" y="1736"/>
                <a:ext cx="0" cy="102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8638" name="Group 64"/>
              <p:cNvGrpSpPr>
                <a:grpSpLocks/>
              </p:cNvGrpSpPr>
              <p:nvPr/>
            </p:nvGrpSpPr>
            <p:grpSpPr bwMode="auto">
              <a:xfrm>
                <a:off x="4490" y="2499"/>
                <a:ext cx="143" cy="225"/>
                <a:chOff x="4277" y="2876"/>
                <a:chExt cx="92" cy="92"/>
              </a:xfrm>
            </p:grpSpPr>
            <p:sp>
              <p:nvSpPr>
                <p:cNvPr id="68644" name="Line 61"/>
                <p:cNvSpPr>
                  <a:spLocks noChangeAspect="1" noChangeShapeType="1"/>
                </p:cNvSpPr>
                <p:nvPr/>
              </p:nvSpPr>
              <p:spPr bwMode="auto">
                <a:xfrm flipH="1" flipV="1">
                  <a:off x="4277" y="2876"/>
                  <a:ext cx="92" cy="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45" name="Line 63"/>
                <p:cNvSpPr>
                  <a:spLocks noChangeShapeType="1"/>
                </p:cNvSpPr>
                <p:nvPr/>
              </p:nvSpPr>
              <p:spPr bwMode="auto">
                <a:xfrm>
                  <a:off x="4278" y="2878"/>
                  <a:ext cx="0" cy="9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aphicFrame>
            <p:nvGraphicFramePr>
              <p:cNvPr id="68639" name="Object 65"/>
              <p:cNvGraphicFramePr>
                <a:graphicFrameLocks noChangeAspect="1"/>
              </p:cNvGraphicFramePr>
              <p:nvPr/>
            </p:nvGraphicFramePr>
            <p:xfrm>
              <a:off x="4664" y="1593"/>
              <a:ext cx="272" cy="288"/>
            </p:xfrm>
            <a:graphic>
              <a:graphicData uri="http://schemas.openxmlformats.org/presentationml/2006/ole">
                <mc:AlternateContent xmlns:mc="http://schemas.openxmlformats.org/markup-compatibility/2006">
                  <mc:Choice xmlns:v="urn:schemas-microsoft-com:vml" Requires="v">
                    <p:oleObj spid="_x0000_s184672" name="Equation" r:id="rId12" imgW="164814" imgH="177492" progId="Equation.DSMT4">
                      <p:embed/>
                    </p:oleObj>
                  </mc:Choice>
                  <mc:Fallback>
                    <p:oleObj name="Equation" r:id="rId12" imgW="164814" imgH="177492" progId="Equation.DSMT4">
                      <p:embed/>
                      <p:pic>
                        <p:nvPicPr>
                          <p:cNvPr id="0" name="Object 6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64" y="1593"/>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8640" name="Arc 66"/>
              <p:cNvSpPr>
                <a:spLocks/>
              </p:cNvSpPr>
              <p:nvPr/>
            </p:nvSpPr>
            <p:spPr bwMode="auto">
              <a:xfrm rot="7085587">
                <a:off x="4489" y="2055"/>
                <a:ext cx="311" cy="464"/>
              </a:xfrm>
              <a:custGeom>
                <a:avLst/>
                <a:gdLst>
                  <a:gd name="T0" fmla="*/ 0 w 21600"/>
                  <a:gd name="T1" fmla="*/ 0 h 28997"/>
                  <a:gd name="T2" fmla="*/ 4 w 21600"/>
                  <a:gd name="T3" fmla="*/ 7 h 28997"/>
                  <a:gd name="T4" fmla="*/ 0 w 21600"/>
                  <a:gd name="T5" fmla="*/ 6 h 28997"/>
                  <a:gd name="T6" fmla="*/ 0 60000 65536"/>
                  <a:gd name="T7" fmla="*/ 0 60000 65536"/>
                  <a:gd name="T8" fmla="*/ 0 60000 65536"/>
                </a:gdLst>
                <a:ahLst/>
                <a:cxnLst>
                  <a:cxn ang="T6">
                    <a:pos x="T0" y="T1"/>
                  </a:cxn>
                  <a:cxn ang="T7">
                    <a:pos x="T2" y="T3"/>
                  </a:cxn>
                  <a:cxn ang="T8">
                    <a:pos x="T4" y="T5"/>
                  </a:cxn>
                </a:cxnLst>
                <a:rect l="0" t="0" r="r" b="b"/>
                <a:pathLst>
                  <a:path w="21600" h="28997" fill="none" extrusionOk="0">
                    <a:moveTo>
                      <a:pt x="-1" y="0"/>
                    </a:moveTo>
                    <a:cubicBezTo>
                      <a:pt x="11929" y="0"/>
                      <a:pt x="21600" y="9670"/>
                      <a:pt x="21600" y="21600"/>
                    </a:cubicBezTo>
                    <a:cubicBezTo>
                      <a:pt x="21600" y="24123"/>
                      <a:pt x="21157" y="26626"/>
                      <a:pt x="20293" y="28996"/>
                    </a:cubicBezTo>
                  </a:path>
                  <a:path w="21600" h="28997" stroke="0" extrusionOk="0">
                    <a:moveTo>
                      <a:pt x="-1" y="0"/>
                    </a:moveTo>
                    <a:cubicBezTo>
                      <a:pt x="11929" y="0"/>
                      <a:pt x="21600" y="9670"/>
                      <a:pt x="21600" y="21600"/>
                    </a:cubicBezTo>
                    <a:cubicBezTo>
                      <a:pt x="21600" y="24123"/>
                      <a:pt x="21157" y="26626"/>
                      <a:pt x="20293" y="28996"/>
                    </a:cubicBezTo>
                    <a:lnTo>
                      <a:pt x="0" y="21600"/>
                    </a:lnTo>
                    <a:lnTo>
                      <a:pt x="-1" y="0"/>
                    </a:lnTo>
                    <a:close/>
                  </a:path>
                </a:pathLst>
              </a:custGeom>
              <a:noFill/>
              <a:ln w="28575">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8641" name="Group 73"/>
              <p:cNvGrpSpPr>
                <a:grpSpLocks/>
              </p:cNvGrpSpPr>
              <p:nvPr/>
            </p:nvGrpSpPr>
            <p:grpSpPr bwMode="auto">
              <a:xfrm>
                <a:off x="4536" y="2633"/>
                <a:ext cx="113" cy="207"/>
                <a:chOff x="4536" y="2633"/>
                <a:chExt cx="113" cy="207"/>
              </a:xfrm>
            </p:grpSpPr>
            <p:sp>
              <p:nvSpPr>
                <p:cNvPr id="68642" name="Line 71"/>
                <p:cNvSpPr>
                  <a:spLocks noChangeShapeType="1"/>
                </p:cNvSpPr>
                <p:nvPr/>
              </p:nvSpPr>
              <p:spPr bwMode="auto">
                <a:xfrm flipH="1">
                  <a:off x="4536" y="2633"/>
                  <a:ext cx="113" cy="9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8643" name="Line 72"/>
                <p:cNvSpPr>
                  <a:spLocks noChangeShapeType="1"/>
                </p:cNvSpPr>
                <p:nvPr/>
              </p:nvSpPr>
              <p:spPr bwMode="auto">
                <a:xfrm>
                  <a:off x="4536" y="2726"/>
                  <a:ext cx="0" cy="1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mc:AlternateContent xmlns:mc="http://schemas.openxmlformats.org/markup-compatibility/2006" xmlns:a14="http://schemas.microsoft.com/office/drawing/2010/main">
        <mc:Choice Requires="a14">
          <p:sp>
            <p:nvSpPr>
              <p:cNvPr id="3" name="TextBox 2"/>
              <p:cNvSpPr txBox="1"/>
              <p:nvPr/>
            </p:nvSpPr>
            <p:spPr>
              <a:xfrm>
                <a:off x="1157186" y="4391352"/>
                <a:ext cx="3224281" cy="105400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a:rPr>
                          </m:ctrlPr>
                        </m:sSubPr>
                        <m:e>
                          <m:acc>
                            <m:accPr>
                              <m:chr m:val="⃗"/>
                              <m:ctrlPr>
                                <a:rPr lang="en-US" b="1" i="1" smtClean="0">
                                  <a:solidFill>
                                    <a:schemeClr val="tx1"/>
                                  </a:solidFill>
                                  <a:latin typeface="Cambria Math"/>
                                </a:rPr>
                              </m:ctrlPr>
                            </m:accPr>
                            <m:e>
                              <m:r>
                                <a:rPr lang="en-US" b="1" i="1" smtClean="0">
                                  <a:solidFill>
                                    <a:schemeClr val="tx1"/>
                                  </a:solidFill>
                                  <a:latin typeface="Cambria Math"/>
                                </a:rPr>
                                <m:t>𝑭</m:t>
                              </m:r>
                            </m:e>
                          </m:acc>
                        </m:e>
                        <m:sub>
                          <m:r>
                            <a:rPr lang="en-US" b="1" i="1" smtClean="0">
                              <a:solidFill>
                                <a:schemeClr val="tx1"/>
                              </a:solidFill>
                              <a:latin typeface="Cambria Math"/>
                            </a:rPr>
                            <m:t>𝑨</m:t>
                          </m:r>
                        </m:sub>
                      </m:sSub>
                      <m:r>
                        <a:rPr lang="en-US" b="1" i="1" smtClean="0">
                          <a:solidFill>
                            <a:schemeClr val="tx1"/>
                          </a:solidFill>
                          <a:latin typeface="Cambria Math"/>
                          <a:ea typeface="Cambria Math"/>
                        </a:rPr>
                        <m:t>∼</m:t>
                      </m:r>
                      <m:d>
                        <m:dPr>
                          <m:ctrlPr>
                            <a:rPr lang="en-US" b="1" i="1">
                              <a:solidFill>
                                <a:schemeClr val="tx1"/>
                              </a:solidFill>
                              <a:latin typeface="Cambria Math"/>
                            </a:rPr>
                          </m:ctrlPr>
                        </m:dPr>
                        <m:e>
                          <m:sSub>
                            <m:sSubPr>
                              <m:ctrlPr>
                                <a:rPr lang="en-US" b="1" i="1">
                                  <a:solidFill>
                                    <a:schemeClr val="tx1"/>
                                  </a:solidFill>
                                  <a:latin typeface="Cambria Math"/>
                                </a:rPr>
                              </m:ctrlPr>
                            </m:sSubPr>
                            <m:e>
                              <m:sSub>
                                <m:sSubPr>
                                  <m:ctrlPr>
                                    <a:rPr lang="en-US" b="1" i="1" smtClean="0">
                                      <a:solidFill>
                                        <a:schemeClr val="tx1"/>
                                      </a:solidFill>
                                      <a:latin typeface="Cambria Math"/>
                                    </a:rPr>
                                  </m:ctrlPr>
                                </m:sSubPr>
                                <m:e>
                                  <m:acc>
                                    <m:accPr>
                                      <m:chr m:val="⃗"/>
                                      <m:ctrlPr>
                                        <a:rPr lang="en-US" b="1" i="1" smtClean="0">
                                          <a:solidFill>
                                            <a:schemeClr val="tx1"/>
                                          </a:solidFill>
                                          <a:latin typeface="Cambria Math"/>
                                        </a:rPr>
                                      </m:ctrlPr>
                                    </m:accPr>
                                    <m:e>
                                      <m:r>
                                        <a:rPr lang="en-US" b="1" i="1" smtClean="0">
                                          <a:solidFill>
                                            <a:schemeClr val="tx1"/>
                                          </a:solidFill>
                                          <a:latin typeface="Cambria Math"/>
                                        </a:rPr>
                                        <m:t>𝑭</m:t>
                                      </m:r>
                                    </m:e>
                                  </m:acc>
                                </m:e>
                                <m:sub>
                                  <m:r>
                                    <a:rPr lang="en-US" b="1" i="1" smtClean="0">
                                      <a:solidFill>
                                        <a:schemeClr val="tx1"/>
                                      </a:solidFill>
                                      <a:latin typeface="Cambria Math"/>
                                    </a:rPr>
                                    <m:t>𝑨</m:t>
                                  </m:r>
                                </m:sub>
                              </m:sSub>
                              <m:r>
                                <a:rPr lang="en-US" b="1" i="1" smtClean="0">
                                  <a:solidFill>
                                    <a:schemeClr val="tx1"/>
                                  </a:solidFill>
                                  <a:latin typeface="Cambria Math"/>
                                </a:rPr>
                                <m:t>,</m:t>
                              </m:r>
                              <m:acc>
                                <m:accPr>
                                  <m:chr m:val="⃗"/>
                                  <m:ctrlPr>
                                    <a:rPr lang="en-US" b="1" i="1">
                                      <a:solidFill>
                                        <a:schemeClr val="tx1"/>
                                      </a:solidFill>
                                      <a:latin typeface="Cambria Math"/>
                                    </a:rPr>
                                  </m:ctrlPr>
                                </m:accPr>
                                <m:e>
                                  <m:r>
                                    <a:rPr lang="en-US" b="1" i="1">
                                      <a:solidFill>
                                        <a:schemeClr val="tx1"/>
                                      </a:solidFill>
                                      <a:latin typeface="Cambria Math"/>
                                    </a:rPr>
                                    <m:t>𝑭</m:t>
                                  </m:r>
                                </m:e>
                              </m:acc>
                              <m:r>
                                <a:rPr lang="en-US" b="1" i="1">
                                  <a:solidFill>
                                    <a:schemeClr val="tx1"/>
                                  </a:solidFill>
                                  <a:latin typeface="Cambria Math"/>
                                </a:rPr>
                                <m:t>′</m:t>
                              </m:r>
                            </m:e>
                            <m:sub>
                              <m:r>
                                <a:rPr lang="en-US" b="1" i="1">
                                  <a:solidFill>
                                    <a:schemeClr val="tx1"/>
                                  </a:solidFill>
                                  <a:latin typeface="Cambria Math"/>
                                </a:rPr>
                                <m:t>𝑩</m:t>
                              </m:r>
                            </m:sub>
                          </m:sSub>
                          <m:r>
                            <a:rPr lang="en-US" b="1" i="1">
                              <a:solidFill>
                                <a:schemeClr val="tx1"/>
                              </a:solidFill>
                              <a:latin typeface="Cambria Math"/>
                            </a:rPr>
                            <m:t>,</m:t>
                          </m:r>
                          <m:sSub>
                            <m:sSubPr>
                              <m:ctrlPr>
                                <a:rPr lang="en-US" b="1" i="1">
                                  <a:solidFill>
                                    <a:schemeClr val="tx1"/>
                                  </a:solidFill>
                                  <a:latin typeface="Cambria Math"/>
                                </a:rPr>
                              </m:ctrlPr>
                            </m:sSubPr>
                            <m:e>
                              <m:acc>
                                <m:accPr>
                                  <m:chr m:val="⃗"/>
                                  <m:ctrlPr>
                                    <a:rPr lang="en-US" b="1" i="1">
                                      <a:solidFill>
                                        <a:schemeClr val="tx1"/>
                                      </a:solidFill>
                                      <a:latin typeface="Cambria Math"/>
                                    </a:rPr>
                                  </m:ctrlPr>
                                </m:accPr>
                                <m:e>
                                  <m:r>
                                    <a:rPr lang="en-US" b="1" i="1">
                                      <a:solidFill>
                                        <a:schemeClr val="tx1"/>
                                      </a:solidFill>
                                      <a:latin typeface="Cambria Math"/>
                                    </a:rPr>
                                    <m:t>𝑭</m:t>
                                  </m:r>
                                </m:e>
                              </m:acc>
                            </m:e>
                            <m:sub>
                              <m:r>
                                <a:rPr lang="en-US" b="1" i="1">
                                  <a:solidFill>
                                    <a:schemeClr val="tx1"/>
                                  </a:solidFill>
                                  <a:latin typeface="Cambria Math"/>
                                </a:rPr>
                                <m:t>𝑩</m:t>
                              </m:r>
                            </m:sub>
                          </m:sSub>
                        </m:e>
                      </m:d>
                    </m:oMath>
                  </m:oMathPara>
                </a14:m>
                <a:endParaRPr lang="en-US" smtClean="0">
                  <a:solidFill>
                    <a:schemeClr val="tx1"/>
                  </a:solidFill>
                </a:endParaRPr>
              </a:p>
              <a:p>
                <a:pPr/>
                <a14:m>
                  <m:oMathPara xmlns:m="http://schemas.openxmlformats.org/officeDocument/2006/math">
                    <m:oMathParaPr>
                      <m:jc m:val="centerGroup"/>
                    </m:oMathParaPr>
                    <m:oMath xmlns:m="http://schemas.openxmlformats.org/officeDocument/2006/math">
                      <m:sSub>
                        <m:sSubPr>
                          <m:ctrlPr>
                            <a:rPr lang="en-US" b="1" i="1">
                              <a:solidFill>
                                <a:schemeClr val="tx1"/>
                              </a:solidFill>
                              <a:latin typeface="Cambria Math"/>
                            </a:rPr>
                          </m:ctrlPr>
                        </m:sSubPr>
                        <m:e>
                          <m:acc>
                            <m:accPr>
                              <m:chr m:val="⃗"/>
                              <m:ctrlPr>
                                <a:rPr lang="en-US" b="1" i="1">
                                  <a:solidFill>
                                    <a:schemeClr val="tx1"/>
                                  </a:solidFill>
                                  <a:latin typeface="Cambria Math"/>
                                </a:rPr>
                              </m:ctrlPr>
                            </m:accPr>
                            <m:e>
                              <m:r>
                                <a:rPr lang="en-US" b="1" i="1">
                                  <a:solidFill>
                                    <a:schemeClr val="tx1"/>
                                  </a:solidFill>
                                  <a:latin typeface="Cambria Math"/>
                                </a:rPr>
                                <m:t>𝑭</m:t>
                              </m:r>
                            </m:e>
                          </m:acc>
                        </m:e>
                        <m:sub>
                          <m:r>
                            <a:rPr lang="en-US" b="1" i="1">
                              <a:solidFill>
                                <a:schemeClr val="tx1"/>
                              </a:solidFill>
                              <a:latin typeface="Cambria Math"/>
                            </a:rPr>
                            <m:t>𝑨</m:t>
                          </m:r>
                        </m:sub>
                      </m:sSub>
                      <m:r>
                        <a:rPr lang="en-US" b="1" i="1" smtClean="0">
                          <a:solidFill>
                            <a:schemeClr val="tx1"/>
                          </a:solidFill>
                          <a:latin typeface="Cambria Math"/>
                          <a:ea typeface="Cambria Math"/>
                        </a:rPr>
                        <m:t>∼</m:t>
                      </m:r>
                      <m:d>
                        <m:dPr>
                          <m:ctrlPr>
                            <a:rPr lang="en-US" b="1" i="1">
                              <a:solidFill>
                                <a:schemeClr val="tx1"/>
                              </a:solidFill>
                              <a:latin typeface="Cambria Math"/>
                            </a:rPr>
                          </m:ctrlPr>
                        </m:dPr>
                        <m:e>
                          <m:sSub>
                            <m:sSubPr>
                              <m:ctrlPr>
                                <a:rPr lang="en-US" b="1" i="1">
                                  <a:solidFill>
                                    <a:schemeClr val="tx1"/>
                                  </a:solidFill>
                                  <a:latin typeface="Cambria Math"/>
                                </a:rPr>
                              </m:ctrlPr>
                            </m:sSubPr>
                            <m:e>
                              <m:acc>
                                <m:accPr>
                                  <m:chr m:val="⃗"/>
                                  <m:ctrlPr>
                                    <a:rPr lang="en-US" b="1" i="1">
                                      <a:solidFill>
                                        <a:schemeClr val="tx1"/>
                                      </a:solidFill>
                                      <a:latin typeface="Cambria Math"/>
                                    </a:rPr>
                                  </m:ctrlPr>
                                </m:accPr>
                                <m:e>
                                  <m:r>
                                    <a:rPr lang="en-US" b="1" i="1">
                                      <a:solidFill>
                                        <a:schemeClr val="tx1"/>
                                      </a:solidFill>
                                      <a:latin typeface="Cambria Math"/>
                                    </a:rPr>
                                    <m:t>𝑭</m:t>
                                  </m:r>
                                </m:e>
                              </m:acc>
                            </m:e>
                            <m:sub>
                              <m:r>
                                <a:rPr lang="en-US" b="1" i="1">
                                  <a:solidFill>
                                    <a:schemeClr val="tx1"/>
                                  </a:solidFill>
                                  <a:latin typeface="Cambria Math"/>
                                </a:rPr>
                                <m:t>𝑩</m:t>
                              </m:r>
                            </m:sub>
                          </m:sSub>
                          <m:r>
                            <a:rPr lang="en-US" b="1" i="1" smtClean="0">
                              <a:solidFill>
                                <a:schemeClr val="tx1"/>
                              </a:solidFill>
                              <a:latin typeface="Cambria Math"/>
                            </a:rPr>
                            <m:t>,</m:t>
                          </m:r>
                          <m:d>
                            <m:dPr>
                              <m:ctrlPr>
                                <a:rPr lang="en-US" b="1" i="1" smtClean="0">
                                  <a:solidFill>
                                    <a:schemeClr val="tx1"/>
                                  </a:solidFill>
                                  <a:latin typeface="Cambria Math"/>
                                </a:rPr>
                              </m:ctrlPr>
                            </m:dPr>
                            <m:e>
                              <m:sSub>
                                <m:sSubPr>
                                  <m:ctrlPr>
                                    <a:rPr lang="en-US" b="1" i="1">
                                      <a:solidFill>
                                        <a:schemeClr val="tx1"/>
                                      </a:solidFill>
                                      <a:latin typeface="Cambria Math"/>
                                    </a:rPr>
                                  </m:ctrlPr>
                                </m:sSubPr>
                                <m:e>
                                  <m:sSub>
                                    <m:sSubPr>
                                      <m:ctrlPr>
                                        <a:rPr lang="en-US" b="1" i="1">
                                          <a:solidFill>
                                            <a:schemeClr val="tx1"/>
                                          </a:solidFill>
                                          <a:latin typeface="Cambria Math"/>
                                        </a:rPr>
                                      </m:ctrlPr>
                                    </m:sSubPr>
                                    <m:e>
                                      <m:acc>
                                        <m:accPr>
                                          <m:chr m:val="⃗"/>
                                          <m:ctrlPr>
                                            <a:rPr lang="en-US" b="1" i="1">
                                              <a:solidFill>
                                                <a:schemeClr val="tx1"/>
                                              </a:solidFill>
                                              <a:latin typeface="Cambria Math"/>
                                            </a:rPr>
                                          </m:ctrlPr>
                                        </m:accPr>
                                        <m:e>
                                          <m:r>
                                            <a:rPr lang="en-US" b="1" i="1">
                                              <a:solidFill>
                                                <a:schemeClr val="tx1"/>
                                              </a:solidFill>
                                              <a:latin typeface="Cambria Math"/>
                                            </a:rPr>
                                            <m:t>𝑭</m:t>
                                          </m:r>
                                        </m:e>
                                      </m:acc>
                                    </m:e>
                                    <m:sub>
                                      <m:r>
                                        <a:rPr lang="en-US" b="1" i="1">
                                          <a:solidFill>
                                            <a:schemeClr val="tx1"/>
                                          </a:solidFill>
                                          <a:latin typeface="Cambria Math"/>
                                        </a:rPr>
                                        <m:t>𝑨</m:t>
                                      </m:r>
                                    </m:sub>
                                  </m:sSub>
                                  <m:r>
                                    <a:rPr lang="en-US" b="1" i="1">
                                      <a:solidFill>
                                        <a:schemeClr val="tx1"/>
                                      </a:solidFill>
                                      <a:latin typeface="Cambria Math"/>
                                    </a:rPr>
                                    <m:t>,</m:t>
                                  </m:r>
                                  <m:acc>
                                    <m:accPr>
                                      <m:chr m:val="⃗"/>
                                      <m:ctrlPr>
                                        <a:rPr lang="en-US" b="1" i="1">
                                          <a:solidFill>
                                            <a:schemeClr val="tx1"/>
                                          </a:solidFill>
                                          <a:latin typeface="Cambria Math"/>
                                        </a:rPr>
                                      </m:ctrlPr>
                                    </m:accPr>
                                    <m:e>
                                      <m:r>
                                        <a:rPr lang="en-US" b="1" i="1">
                                          <a:solidFill>
                                            <a:schemeClr val="tx1"/>
                                          </a:solidFill>
                                          <a:latin typeface="Cambria Math"/>
                                        </a:rPr>
                                        <m:t>𝑭</m:t>
                                      </m:r>
                                    </m:e>
                                  </m:acc>
                                  <m:r>
                                    <a:rPr lang="en-US" b="1" i="1">
                                      <a:solidFill>
                                        <a:schemeClr val="tx1"/>
                                      </a:solidFill>
                                      <a:latin typeface="Cambria Math"/>
                                    </a:rPr>
                                    <m:t>′</m:t>
                                  </m:r>
                                </m:e>
                                <m:sub>
                                  <m:r>
                                    <a:rPr lang="en-US" b="1" i="1">
                                      <a:solidFill>
                                        <a:schemeClr val="tx1"/>
                                      </a:solidFill>
                                      <a:latin typeface="Cambria Math"/>
                                    </a:rPr>
                                    <m:t>𝑩</m:t>
                                  </m:r>
                                </m:sub>
                              </m:sSub>
                            </m:e>
                          </m:d>
                        </m:e>
                      </m:d>
                    </m:oMath>
                  </m:oMathPara>
                </a14:m>
                <a:endParaRPr lang="en-US">
                  <a:solidFill>
                    <a:schemeClr val="tx1"/>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157186" y="4391352"/>
                <a:ext cx="3224281" cy="1054006"/>
              </a:xfrm>
              <a:prstGeom prst="rect">
                <a:avLst/>
              </a:prstGeom>
              <a:blipFill rotWithShape="1">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 Box 33"/>
              <p:cNvSpPr txBox="1">
                <a:spLocks noChangeArrowheads="1"/>
              </p:cNvSpPr>
              <p:nvPr/>
            </p:nvSpPr>
            <p:spPr bwMode="auto">
              <a:xfrm>
                <a:off x="1116012" y="5555265"/>
                <a:ext cx="8027988"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𝑨</m:t>
                        </m:r>
                      </m:sub>
                    </m:sSub>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𝑩</m:t>
                            </m:r>
                          </m:sub>
                        </m:sSub>
                        <m:r>
                          <a:rPr lang="en-US" sz="2800" b="1" i="1" smtClean="0">
                            <a:solidFill>
                              <a:srgbClr val="FF0000"/>
                            </a:solidFill>
                            <a:latin typeface="Cambria Math"/>
                            <a:ea typeface="Cambria Math"/>
                          </a:rPr>
                          <m:t>,</m:t>
                        </m:r>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𝒎</m:t>
                            </m:r>
                          </m:e>
                        </m:acc>
                      </m:e>
                    </m:d>
                  </m:oMath>
                </a14:m>
                <a:r>
                  <a:rPr lang="en-US" sz="2800" smtClean="0">
                    <a:solidFill>
                      <a:srgbClr val="FF0000"/>
                    </a:solidFill>
                  </a:rPr>
                  <a:t>; </a:t>
                </a:r>
                <a14:m>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r>
                          <a:rPr lang="en-US" sz="2800" b="1" i="1" smtClean="0">
                            <a:solidFill>
                              <a:srgbClr val="FF0000"/>
                            </a:solidFill>
                            <a:latin typeface="Cambria Math"/>
                          </a:rPr>
                          <m:t>𝑩</m:t>
                        </m:r>
                      </m:sub>
                    </m:sSub>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𝑨</m:t>
                            </m:r>
                          </m:sub>
                        </m:sSub>
                      </m:e>
                    </m:d>
                  </m:oMath>
                </a14:m>
                <a:endParaRPr lang="en-US" sz="2800" b="1">
                  <a:solidFill>
                    <a:srgbClr val="FF0000"/>
                  </a:solidFill>
                </a:endParaRPr>
              </a:p>
            </p:txBody>
          </p:sp>
        </mc:Choice>
        <mc:Fallback xmlns="">
          <p:sp>
            <p:nvSpPr>
              <p:cNvPr id="49" name="Text Box 33"/>
              <p:cNvSpPr txBox="1">
                <a:spLocks noRot="1" noChangeAspect="1" noMove="1" noResize="1" noEditPoints="1" noAdjustHandles="1" noChangeArrowheads="1" noChangeShapeType="1" noTextEdit="1"/>
              </p:cNvSpPr>
              <p:nvPr/>
            </p:nvSpPr>
            <p:spPr bwMode="auto">
              <a:xfrm>
                <a:off x="1116012" y="5555265"/>
                <a:ext cx="8027988" cy="610039"/>
              </a:xfrm>
              <a:prstGeom prst="rect">
                <a:avLst/>
              </a:prstGeom>
              <a:blipFill rotWithShape="1">
                <a:blip r:embed="rId15"/>
                <a:stretch>
                  <a:fillRect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0" name="Text Box 3"/>
          <p:cNvSpPr txBox="1">
            <a:spLocks noChangeArrowheads="1"/>
          </p:cNvSpPr>
          <p:nvPr/>
        </p:nvSpPr>
        <p:spPr bwMode="auto">
          <a:xfrm>
            <a:off x="431800" y="925920"/>
            <a:ext cx="7127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2.1</a:t>
            </a:r>
            <a:r>
              <a:rPr lang="en-US" sz="2800" b="1">
                <a:solidFill>
                  <a:schemeClr val="tx2"/>
                </a:solidFill>
              </a:rPr>
              <a:t>. Định lý dời lực song song.</a:t>
            </a:r>
          </a:p>
        </p:txBody>
      </p:sp>
      <p:sp>
        <p:nvSpPr>
          <p:cNvPr id="51"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KHÔNG </a:t>
            </a:r>
            <a:r>
              <a:rPr lang="en-US" sz="2800" b="1" smtClean="0">
                <a:solidFill>
                  <a:srgbClr val="0000FF"/>
                </a:solidFill>
              </a:rPr>
              <a:t>GIAN</a:t>
            </a:r>
            <a:endParaRPr lang="en-US" sz="28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4544"/>
                                        </p:tgtEl>
                                        <p:attrNameLst>
                                          <p:attrName>style.visibility</p:attrName>
                                        </p:attrNameLst>
                                      </p:cBhvr>
                                      <p:to>
                                        <p:strVal val="visible"/>
                                      </p:to>
                                    </p:set>
                                    <p:animEffect transition="in" filter="blinds(horizontal)">
                                      <p:cBhvr>
                                        <p:cTn id="7" dur="500"/>
                                        <p:tgtEl>
                                          <p:spTgt spid="2345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4520"/>
                                        </p:tgtEl>
                                        <p:attrNameLst>
                                          <p:attrName>style.visibility</p:attrName>
                                        </p:attrNameLst>
                                      </p:cBhvr>
                                      <p:to>
                                        <p:strVal val="visible"/>
                                      </p:to>
                                    </p:set>
                                    <p:animEffect transition="in" filter="box(in)">
                                      <p:cBhvr>
                                        <p:cTn id="12" dur="500"/>
                                        <p:tgtEl>
                                          <p:spTgt spid="234520"/>
                                        </p:tgtEl>
                                      </p:cBhvr>
                                    </p:animEffect>
                                  </p:childTnLst>
                                </p:cTn>
                              </p:par>
                              <p:par>
                                <p:cTn id="13" presetID="4" presetClass="entr" presetSubtype="16" fill="hold" nodeType="withEffect">
                                  <p:stCondLst>
                                    <p:cond delay="0"/>
                                  </p:stCondLst>
                                  <p:childTnLst>
                                    <p:set>
                                      <p:cBhvr>
                                        <p:cTn id="14" dur="1" fill="hold">
                                          <p:stCondLst>
                                            <p:cond delay="0"/>
                                          </p:stCondLst>
                                        </p:cTn>
                                        <p:tgtEl>
                                          <p:spTgt spid="234571"/>
                                        </p:tgtEl>
                                        <p:attrNameLst>
                                          <p:attrName>style.visibility</p:attrName>
                                        </p:attrNameLst>
                                      </p:cBhvr>
                                      <p:to>
                                        <p:strVal val="visible"/>
                                      </p:to>
                                    </p:set>
                                    <p:animEffect transition="in" filter="box(in)">
                                      <p:cBhvr>
                                        <p:cTn id="15" dur="500"/>
                                        <p:tgtEl>
                                          <p:spTgt spid="234571"/>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234548"/>
                                        </p:tgtEl>
                                        <p:attrNameLst>
                                          <p:attrName>style.visibility</p:attrName>
                                        </p:attrNameLst>
                                      </p:cBhvr>
                                      <p:to>
                                        <p:strVal val="visible"/>
                                      </p:to>
                                    </p:set>
                                    <p:animEffect transition="in" filter="box(in)">
                                      <p:cBhvr>
                                        <p:cTn id="18" dur="500"/>
                                        <p:tgtEl>
                                          <p:spTgt spid="2345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234550"/>
                                        </p:tgtEl>
                                        <p:attrNameLst>
                                          <p:attrName>style.visibility</p:attrName>
                                        </p:attrNameLst>
                                      </p:cBhvr>
                                      <p:to>
                                        <p:strVal val="visible"/>
                                      </p:to>
                                    </p:set>
                                    <p:anim calcmode="discrete" valueType="clr">
                                      <p:cBhvr override="childStyle">
                                        <p:cTn id="23" dur="80"/>
                                        <p:tgtEl>
                                          <p:spTgt spid="234550"/>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234550"/>
                                        </p:tgtEl>
                                        <p:attrNameLst>
                                          <p:attrName>fillcolor</p:attrName>
                                        </p:attrNameLst>
                                      </p:cBhvr>
                                      <p:tavLst>
                                        <p:tav tm="0">
                                          <p:val>
                                            <p:clrVal>
                                              <a:schemeClr val="accent2"/>
                                            </p:clrVal>
                                          </p:val>
                                        </p:tav>
                                        <p:tav tm="50000">
                                          <p:val>
                                            <p:clrVal>
                                              <a:schemeClr val="hlink"/>
                                            </p:clrVal>
                                          </p:val>
                                        </p:tav>
                                      </p:tavLst>
                                    </p:anim>
                                    <p:set>
                                      <p:cBhvr>
                                        <p:cTn id="25" dur="80"/>
                                        <p:tgtEl>
                                          <p:spTgt spid="234550"/>
                                        </p:tgtEl>
                                        <p:attrNameLst>
                                          <p:attrName>fill.type</p:attrName>
                                        </p:attrNameLst>
                                      </p:cBhvr>
                                      <p:to>
                                        <p:strVal val="solid"/>
                                      </p:to>
                                    </p:set>
                                  </p:childTnLst>
                                </p:cTn>
                              </p:par>
                            </p:childTnLst>
                          </p:cTn>
                        </p:par>
                        <p:par>
                          <p:cTn id="26" fill="hold" nodeType="afterGroup">
                            <p:stCondLst>
                              <p:cond delay="1960"/>
                            </p:stCondLst>
                            <p:childTnLst>
                              <p:par>
                                <p:cTn id="27" presetID="8" presetClass="entr" presetSubtype="16" fill="hold" nodeType="afterEffect">
                                  <p:stCondLst>
                                    <p:cond delay="0"/>
                                  </p:stCondLst>
                                  <p:childTnLst>
                                    <p:set>
                                      <p:cBhvr>
                                        <p:cTn id="28" dur="1" fill="hold">
                                          <p:stCondLst>
                                            <p:cond delay="0"/>
                                          </p:stCondLst>
                                        </p:cTn>
                                        <p:tgtEl>
                                          <p:spTgt spid="234546"/>
                                        </p:tgtEl>
                                        <p:attrNameLst>
                                          <p:attrName>style.visibility</p:attrName>
                                        </p:attrNameLst>
                                      </p:cBhvr>
                                      <p:to>
                                        <p:strVal val="visible"/>
                                      </p:to>
                                    </p:set>
                                    <p:animEffect transition="in" filter="diamond(in)">
                                      <p:cBhvr>
                                        <p:cTn id="29" dur="2000"/>
                                        <p:tgtEl>
                                          <p:spTgt spid="234546"/>
                                        </p:tgtEl>
                                      </p:cBhvr>
                                    </p:animEffect>
                                  </p:childTnLst>
                                </p:cTn>
                              </p:par>
                              <p:par>
                                <p:cTn id="30" presetID="8" presetClass="entr" presetSubtype="16" fill="hold" grpId="0" nodeType="withEffect">
                                  <p:stCondLst>
                                    <p:cond delay="0"/>
                                  </p:stCondLst>
                                  <p:childTnLst>
                                    <p:set>
                                      <p:cBhvr>
                                        <p:cTn id="31" dur="1" fill="hold">
                                          <p:stCondLst>
                                            <p:cond delay="0"/>
                                          </p:stCondLst>
                                        </p:cTn>
                                        <p:tgtEl>
                                          <p:spTgt spid="234519"/>
                                        </p:tgtEl>
                                        <p:attrNameLst>
                                          <p:attrName>style.visibility</p:attrName>
                                        </p:attrNameLst>
                                      </p:cBhvr>
                                      <p:to>
                                        <p:strVal val="visible"/>
                                      </p:to>
                                    </p:set>
                                    <p:animEffect transition="in" filter="diamond(in)">
                                      <p:cBhvr>
                                        <p:cTn id="32" dur="2000"/>
                                        <p:tgtEl>
                                          <p:spTgt spid="234519"/>
                                        </p:tgtEl>
                                      </p:cBhvr>
                                    </p:animEffect>
                                  </p:childTnLst>
                                </p:cTn>
                              </p:par>
                              <p:par>
                                <p:cTn id="33" presetID="8" presetClass="entr" presetSubtype="16" fill="hold" nodeType="withEffect">
                                  <p:stCondLst>
                                    <p:cond delay="0"/>
                                  </p:stCondLst>
                                  <p:childTnLst>
                                    <p:set>
                                      <p:cBhvr>
                                        <p:cTn id="34" dur="1" fill="hold">
                                          <p:stCondLst>
                                            <p:cond delay="0"/>
                                          </p:stCondLst>
                                        </p:cTn>
                                        <p:tgtEl>
                                          <p:spTgt spid="234547"/>
                                        </p:tgtEl>
                                        <p:attrNameLst>
                                          <p:attrName>style.visibility</p:attrName>
                                        </p:attrNameLst>
                                      </p:cBhvr>
                                      <p:to>
                                        <p:strVal val="visible"/>
                                      </p:to>
                                    </p:set>
                                    <p:animEffect transition="in" filter="diamond(in)">
                                      <p:cBhvr>
                                        <p:cTn id="35" dur="2000"/>
                                        <p:tgtEl>
                                          <p:spTgt spid="23454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34551"/>
                                        </p:tgtEl>
                                        <p:attrNameLst>
                                          <p:attrName>style.visibility</p:attrName>
                                        </p:attrNameLst>
                                      </p:cBhvr>
                                      <p:to>
                                        <p:strVal val="visible"/>
                                      </p:to>
                                    </p:set>
                                    <p:animEffect transition="in" filter="blinds(horizontal)">
                                      <p:cBhvr>
                                        <p:cTn id="40" dur="500"/>
                                        <p:tgtEl>
                                          <p:spTgt spid="234551"/>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Effect transition="in" filter="wipe(left)">
                                      <p:cBhvr>
                                        <p:cTn id="44" dur="500"/>
                                        <p:tgtEl>
                                          <p:spTgt spid="3">
                                            <p:txEl>
                                              <p:pRg st="0" end="0"/>
                                            </p:txEl>
                                          </p:spTgt>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3">
                                            <p:txEl>
                                              <p:pRg st="1" end="1"/>
                                            </p:txEl>
                                          </p:spTgt>
                                        </p:tgtEl>
                                        <p:attrNameLst>
                                          <p:attrName>style.visibility</p:attrName>
                                        </p:attrNameLst>
                                      </p:cBhvr>
                                      <p:to>
                                        <p:strVal val="visible"/>
                                      </p:to>
                                    </p:set>
                                    <p:animEffect transition="in" filter="wipe(left)">
                                      <p:cBhvr>
                                        <p:cTn id="48" dur="500"/>
                                        <p:tgtEl>
                                          <p:spTgt spid="3">
                                            <p:txEl>
                                              <p:pRg st="1" end="1"/>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34554"/>
                                        </p:tgtEl>
                                        <p:attrNameLst>
                                          <p:attrName>style.visibility</p:attrName>
                                        </p:attrNameLst>
                                      </p:cBhvr>
                                      <p:to>
                                        <p:strVal val="visible"/>
                                      </p:to>
                                    </p:set>
                                    <p:animEffect transition="in" filter="blinds(horizontal)">
                                      <p:cBhvr>
                                        <p:cTn id="53" dur="500"/>
                                        <p:tgtEl>
                                          <p:spTgt spid="234554"/>
                                        </p:tgtEl>
                                      </p:cBhvr>
                                    </p:animEffect>
                                  </p:childTnLst>
                                </p:cTn>
                              </p:par>
                            </p:childTnLst>
                          </p:cTn>
                        </p:par>
                        <p:par>
                          <p:cTn id="54" fill="hold">
                            <p:stCondLst>
                              <p:cond delay="500"/>
                            </p:stCondLst>
                            <p:childTnLst>
                              <p:par>
                                <p:cTn id="55" presetID="29"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1000" fill="hold"/>
                                        <p:tgtEl>
                                          <p:spTgt spid="49"/>
                                        </p:tgtEl>
                                        <p:attrNameLst>
                                          <p:attrName>ppt_x</p:attrName>
                                        </p:attrNameLst>
                                      </p:cBhvr>
                                      <p:tavLst>
                                        <p:tav tm="0">
                                          <p:val>
                                            <p:strVal val="#ppt_x-.2"/>
                                          </p:val>
                                        </p:tav>
                                        <p:tav tm="100000">
                                          <p:val>
                                            <p:strVal val="#ppt_x"/>
                                          </p:val>
                                        </p:tav>
                                      </p:tavLst>
                                    </p:anim>
                                    <p:anim calcmode="lin" valueType="num">
                                      <p:cBhvr>
                                        <p:cTn id="58"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59" dur="1000"/>
                                        <p:tgtEl>
                                          <p:spTgt spid="49"/>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8" presetClass="entr" presetSubtype="12" fill="hold" nodeType="clickEffect">
                                  <p:stCondLst>
                                    <p:cond delay="0"/>
                                  </p:stCondLst>
                                  <p:childTnLst>
                                    <p:set>
                                      <p:cBhvr>
                                        <p:cTn id="63" dur="1" fill="hold">
                                          <p:stCondLst>
                                            <p:cond delay="0"/>
                                          </p:stCondLst>
                                        </p:cTn>
                                        <p:tgtEl>
                                          <p:spTgt spid="234572"/>
                                        </p:tgtEl>
                                        <p:attrNameLst>
                                          <p:attrName>style.visibility</p:attrName>
                                        </p:attrNameLst>
                                      </p:cBhvr>
                                      <p:to>
                                        <p:strVal val="visible"/>
                                      </p:to>
                                    </p:set>
                                    <p:animEffect transition="in" filter="strips(downLeft)">
                                      <p:cBhvr>
                                        <p:cTn id="64" dur="500"/>
                                        <p:tgtEl>
                                          <p:spTgt spid="234572"/>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4" presetClass="exit" presetSubtype="16" fill="hold" nodeType="clickEffect">
                                  <p:stCondLst>
                                    <p:cond delay="0"/>
                                  </p:stCondLst>
                                  <p:childTnLst>
                                    <p:animEffect transition="out" filter="box(in)">
                                      <p:cBhvr>
                                        <p:cTn id="68" dur="500"/>
                                        <p:tgtEl>
                                          <p:spTgt spid="234546"/>
                                        </p:tgtEl>
                                      </p:cBhvr>
                                    </p:animEffect>
                                    <p:set>
                                      <p:cBhvr>
                                        <p:cTn id="69" dur="1" fill="hold">
                                          <p:stCondLst>
                                            <p:cond delay="499"/>
                                          </p:stCondLst>
                                        </p:cTn>
                                        <p:tgtEl>
                                          <p:spTgt spid="234546"/>
                                        </p:tgtEl>
                                        <p:attrNameLst>
                                          <p:attrName>style.visibility</p:attrName>
                                        </p:attrNameLst>
                                      </p:cBhvr>
                                      <p:to>
                                        <p:strVal val="hidden"/>
                                      </p:to>
                                    </p:set>
                                  </p:childTnLst>
                                </p:cTn>
                              </p:par>
                              <p:par>
                                <p:cTn id="70" presetID="4" presetClass="exit" presetSubtype="16" fill="hold" nodeType="withEffect">
                                  <p:stCondLst>
                                    <p:cond delay="0"/>
                                  </p:stCondLst>
                                  <p:childTnLst>
                                    <p:animEffect transition="out" filter="box(in)">
                                      <p:cBhvr>
                                        <p:cTn id="71" dur="500"/>
                                        <p:tgtEl>
                                          <p:spTgt spid="234571"/>
                                        </p:tgtEl>
                                      </p:cBhvr>
                                    </p:animEffect>
                                    <p:set>
                                      <p:cBhvr>
                                        <p:cTn id="72" dur="1" fill="hold">
                                          <p:stCondLst>
                                            <p:cond delay="499"/>
                                          </p:stCondLst>
                                        </p:cTn>
                                        <p:tgtEl>
                                          <p:spTgt spid="2345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48" grpId="0" animBg="1"/>
      <p:bldP spid="234519" grpId="0" animBg="1"/>
      <p:bldP spid="234520" grpId="0"/>
      <p:bldP spid="234544" grpId="0"/>
      <p:bldP spid="234550" grpId="0"/>
      <p:bldP spid="3" grpId="0" build="p"/>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p:txBody>
          <a:bodyPr/>
          <a:lstStyle/>
          <a:p>
            <a:pPr>
              <a:defRPr/>
            </a:pPr>
            <a:fld id="{4AACF3F2-1DFE-4009-A542-15A24C960FD9}" type="slidenum">
              <a:rPr lang="en-US" altLang="en-US"/>
              <a:pPr>
                <a:defRPr/>
              </a:pPr>
              <a:t>2</a:t>
            </a:fld>
            <a:endParaRPr lang="en-US" altLang="en-US"/>
          </a:p>
        </p:txBody>
      </p:sp>
      <p:sp>
        <p:nvSpPr>
          <p:cNvPr id="161794" name="Text Box 2"/>
          <p:cNvSpPr txBox="1">
            <a:spLocks noChangeArrowheads="1"/>
          </p:cNvSpPr>
          <p:nvPr/>
        </p:nvSpPr>
        <p:spPr bwMode="auto">
          <a:xfrm>
            <a:off x="492125" y="1124744"/>
            <a:ext cx="812006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marL="800100" indent="-34290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r>
              <a:rPr lang="en-US" b="1" smtClean="0"/>
              <a:t>1.1 Vectơ chính của hệ lực không gian </a:t>
            </a:r>
          </a:p>
          <a:p>
            <a:pPr lvl="1" algn="just">
              <a:buFontTx/>
              <a:buChar char="•"/>
            </a:pPr>
            <a:r>
              <a:rPr lang="en-US" b="1">
                <a:solidFill>
                  <a:srgbClr val="0000FF"/>
                </a:solidFill>
              </a:rPr>
              <a:t>Định nghĩa:</a:t>
            </a:r>
          </a:p>
          <a:p>
            <a:pPr algn="just"/>
            <a:r>
              <a:rPr lang="en-US" b="1"/>
              <a:t>	</a:t>
            </a:r>
            <a:r>
              <a:rPr lang="en-US" b="1" smtClean="0"/>
              <a:t>  </a:t>
            </a:r>
            <a:r>
              <a:rPr lang="en-US" i="1"/>
              <a:t>Véctơ chính của hệ lực không </a:t>
            </a:r>
            <a:r>
              <a:rPr lang="en-US" i="1" smtClean="0"/>
              <a:t>gian là:</a:t>
            </a:r>
            <a:endParaRPr lang="en-US" i="1">
              <a:latin typeface=".VnTime" pitchFamily="34" charset="0"/>
              <a:cs typeface="Times New Roman" pitchFamily="18" charset="0"/>
            </a:endParaRPr>
          </a:p>
        </p:txBody>
      </p:sp>
      <p:sp>
        <p:nvSpPr>
          <p:cNvPr id="2867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1799" name="Rectangle 7"/>
          <p:cNvSpPr>
            <a:spLocks noChangeArrowheads="1"/>
          </p:cNvSpPr>
          <p:nvPr/>
        </p:nvSpPr>
        <p:spPr bwMode="auto">
          <a:xfrm>
            <a:off x="492125"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smtClean="0">
                <a:solidFill>
                  <a:srgbClr val="005C00"/>
                </a:solidFill>
              </a:rPr>
              <a:t>  CỦA </a:t>
            </a:r>
            <a:r>
              <a:rPr lang="en-US" b="1">
                <a:solidFill>
                  <a:srgbClr val="005C00"/>
                </a:solidFill>
              </a:rPr>
              <a:t>HỆ LỰC KHÔNG GIAN.</a:t>
            </a:r>
          </a:p>
        </p:txBody>
      </p:sp>
      <p:sp>
        <p:nvSpPr>
          <p:cNvPr id="161800" name="Rectangle 8"/>
          <p:cNvSpPr>
            <a:spLocks noChangeArrowheads="1"/>
          </p:cNvSpPr>
          <p:nvPr/>
        </p:nvSpPr>
        <p:spPr bwMode="auto">
          <a:xfrm>
            <a:off x="492125" y="4872642"/>
            <a:ext cx="8256588"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800100" lvl="1" indent="-342900" eaLnBrk="0" hangingPunct="0">
              <a:buFontTx/>
              <a:buChar char="•"/>
            </a:pPr>
            <a:r>
              <a:rPr lang="en-US" b="1" smtClean="0">
                <a:solidFill>
                  <a:srgbClr val="0000FF"/>
                </a:solidFill>
              </a:rPr>
              <a:t>Phương </a:t>
            </a:r>
            <a:r>
              <a:rPr lang="en-US" b="1">
                <a:solidFill>
                  <a:srgbClr val="0000FF"/>
                </a:solidFill>
              </a:rPr>
              <a:t>pháp xác định vectơ </a:t>
            </a:r>
            <a:r>
              <a:rPr lang="en-US" b="1" smtClean="0">
                <a:solidFill>
                  <a:srgbClr val="0000FF"/>
                </a:solidFill>
              </a:rPr>
              <a:t>chính</a:t>
            </a:r>
          </a:p>
          <a:p>
            <a:pPr lvl="1" eaLnBrk="0" hangingPunct="0"/>
            <a:r>
              <a:rPr lang="en-US" smtClean="0">
                <a:solidFill>
                  <a:srgbClr val="005C00"/>
                </a:solidFill>
              </a:rPr>
              <a:t>a. Phương </a:t>
            </a:r>
            <a:r>
              <a:rPr lang="en-US">
                <a:solidFill>
                  <a:srgbClr val="005C00"/>
                </a:solidFill>
              </a:rPr>
              <a:t>pháp vẽ (hình </a:t>
            </a:r>
            <a:r>
              <a:rPr lang="en-US" smtClean="0">
                <a:solidFill>
                  <a:srgbClr val="005C00"/>
                </a:solidFill>
              </a:rPr>
              <a:t>học)</a:t>
            </a:r>
            <a:endParaRPr lang="en-US" i="1">
              <a:solidFill>
                <a:srgbClr val="005C00"/>
              </a:solidFill>
            </a:endParaRPr>
          </a:p>
          <a:p>
            <a:pPr lvl="1" eaLnBrk="0" hangingPunct="0"/>
            <a:r>
              <a:rPr lang="en-US" smtClean="0">
                <a:solidFill>
                  <a:srgbClr val="005C00"/>
                </a:solidFill>
              </a:rPr>
              <a:t>b</a:t>
            </a:r>
            <a:r>
              <a:rPr lang="en-US">
                <a:solidFill>
                  <a:srgbClr val="005C00"/>
                </a:solidFill>
              </a:rPr>
              <a:t>. Phương pháp chiếu (giải tích)</a:t>
            </a:r>
            <a:endParaRPr lang="en-US">
              <a:solidFill>
                <a:srgbClr val="005C00"/>
              </a:solidFill>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TextBox 2"/>
              <p:cNvSpPr txBox="1"/>
              <p:nvPr/>
            </p:nvSpPr>
            <p:spPr>
              <a:xfrm>
                <a:off x="4097195" y="3125447"/>
                <a:ext cx="486729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a:rPr lang="en-US" b="1" i="1" smtClean="0">
                              <a:solidFill>
                                <a:srgbClr val="FF0000"/>
                              </a:solidFill>
                              <a:latin typeface="Cambria Math"/>
                            </a:rPr>
                            <m:t>=</m:t>
                          </m:r>
                          <m: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nary>
                    </m:oMath>
                  </m:oMathPara>
                </a14:m>
                <a:endParaRPr lang="en-US"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097195" y="3125447"/>
                <a:ext cx="4867293" cy="1182824"/>
              </a:xfrm>
              <a:prstGeom prst="rect">
                <a:avLst/>
              </a:prstGeom>
              <a:blipFill rotWithShape="1">
                <a:blip r:embed="rId3"/>
                <a:stretch>
                  <a:fillRect/>
                </a:stretch>
              </a:blipFill>
            </p:spPr>
            <p:txBody>
              <a:bodyPr/>
              <a:lstStyle/>
              <a:p>
                <a:r>
                  <a:rPr lang="en-US">
                    <a:noFill/>
                  </a:rPr>
                  <a:t> </a:t>
                </a:r>
              </a:p>
            </p:txBody>
          </p:sp>
        </mc:Fallback>
      </mc:AlternateContent>
      <p:grpSp>
        <p:nvGrpSpPr>
          <p:cNvPr id="8" name="Group 48"/>
          <p:cNvGrpSpPr>
            <a:grpSpLocks noChangeAspect="1"/>
          </p:cNvGrpSpPr>
          <p:nvPr/>
        </p:nvGrpSpPr>
        <p:grpSpPr bwMode="auto">
          <a:xfrm>
            <a:off x="596900" y="2588146"/>
            <a:ext cx="3692525" cy="2257425"/>
            <a:chOff x="363" y="686"/>
            <a:chExt cx="2040" cy="1247"/>
          </a:xfrm>
        </p:grpSpPr>
        <p:sp>
          <p:nvSpPr>
            <p:cNvPr id="10" name="Freeform 22"/>
            <p:cNvSpPr>
              <a:spLocks noChangeAspect="1"/>
            </p:cNvSpPr>
            <p:nvPr/>
          </p:nvSpPr>
          <p:spPr bwMode="auto">
            <a:xfrm>
              <a:off x="612" y="686"/>
              <a:ext cx="1662" cy="1133"/>
            </a:xfrm>
            <a:custGeom>
              <a:avLst/>
              <a:gdLst>
                <a:gd name="T0" fmla="*/ 147 w 1662"/>
                <a:gd name="T1" fmla="*/ 109 h 1133"/>
                <a:gd name="T2" fmla="*/ 79 w 1662"/>
                <a:gd name="T3" fmla="*/ 223 h 1133"/>
                <a:gd name="T4" fmla="*/ 79 w 1662"/>
                <a:gd name="T5" fmla="*/ 722 h 1133"/>
                <a:gd name="T6" fmla="*/ 555 w 1662"/>
                <a:gd name="T7" fmla="*/ 1039 h 1133"/>
                <a:gd name="T8" fmla="*/ 1417 w 1662"/>
                <a:gd name="T9" fmla="*/ 1039 h 1133"/>
                <a:gd name="T10" fmla="*/ 1643 w 1662"/>
                <a:gd name="T11" fmla="*/ 472 h 1133"/>
                <a:gd name="T12" fmla="*/ 1303 w 1662"/>
                <a:gd name="T13" fmla="*/ 64 h 1133"/>
                <a:gd name="T14" fmla="*/ 646 w 1662"/>
                <a:gd name="T15" fmla="*/ 87 h 1133"/>
                <a:gd name="T16" fmla="*/ 147 w 1662"/>
                <a:gd name="T17" fmla="*/ 109 h 1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62" h="1133">
                  <a:moveTo>
                    <a:pt x="147" y="109"/>
                  </a:moveTo>
                  <a:cubicBezTo>
                    <a:pt x="53" y="132"/>
                    <a:pt x="90" y="121"/>
                    <a:pt x="79" y="223"/>
                  </a:cubicBezTo>
                  <a:cubicBezTo>
                    <a:pt x="68" y="325"/>
                    <a:pt x="0" y="586"/>
                    <a:pt x="79" y="722"/>
                  </a:cubicBezTo>
                  <a:cubicBezTo>
                    <a:pt x="158" y="858"/>
                    <a:pt x="332" y="986"/>
                    <a:pt x="555" y="1039"/>
                  </a:cubicBezTo>
                  <a:cubicBezTo>
                    <a:pt x="778" y="1092"/>
                    <a:pt x="1236" y="1133"/>
                    <a:pt x="1417" y="1039"/>
                  </a:cubicBezTo>
                  <a:cubicBezTo>
                    <a:pt x="1598" y="945"/>
                    <a:pt x="1662" y="634"/>
                    <a:pt x="1643" y="472"/>
                  </a:cubicBezTo>
                  <a:cubicBezTo>
                    <a:pt x="1624" y="310"/>
                    <a:pt x="1469" y="128"/>
                    <a:pt x="1303" y="64"/>
                  </a:cubicBezTo>
                  <a:cubicBezTo>
                    <a:pt x="1137" y="0"/>
                    <a:pt x="835" y="80"/>
                    <a:pt x="646" y="87"/>
                  </a:cubicBezTo>
                  <a:cubicBezTo>
                    <a:pt x="457" y="94"/>
                    <a:pt x="241" y="86"/>
                    <a:pt x="147" y="109"/>
                  </a:cubicBezTo>
                  <a:close/>
                </a:path>
              </a:pathLst>
            </a:custGeom>
            <a:solidFill>
              <a:srgbClr val="7EE4F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32"/>
            <p:cNvSpPr>
              <a:spLocks noChangeAspect="1" noChangeShapeType="1"/>
            </p:cNvSpPr>
            <p:nvPr/>
          </p:nvSpPr>
          <p:spPr bwMode="auto">
            <a:xfrm flipV="1">
              <a:off x="703" y="1344"/>
              <a:ext cx="363" cy="317"/>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33"/>
            <p:cNvSpPr>
              <a:spLocks noChangeAspect="1" noChangeShapeType="1"/>
            </p:cNvSpPr>
            <p:nvPr/>
          </p:nvSpPr>
          <p:spPr bwMode="auto">
            <a:xfrm rot="-1476074">
              <a:off x="408" y="785"/>
              <a:ext cx="629" cy="241"/>
            </a:xfrm>
            <a:prstGeom prst="line">
              <a:avLst/>
            </a:prstGeom>
            <a:noFill/>
            <a:ln w="28575">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34"/>
            <p:cNvSpPr>
              <a:spLocks noChangeAspect="1" noChangeShapeType="1"/>
            </p:cNvSpPr>
            <p:nvPr/>
          </p:nvSpPr>
          <p:spPr bwMode="auto">
            <a:xfrm>
              <a:off x="1671" y="964"/>
              <a:ext cx="529" cy="969"/>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4" name="Object 36"/>
            <p:cNvGraphicFramePr>
              <a:graphicFrameLocks noChangeAspect="1"/>
            </p:cNvGraphicFramePr>
            <p:nvPr/>
          </p:nvGraphicFramePr>
          <p:xfrm>
            <a:off x="453" y="1412"/>
            <a:ext cx="251" cy="386"/>
          </p:xfrm>
          <a:graphic>
            <a:graphicData uri="http://schemas.openxmlformats.org/presentationml/2006/ole">
              <mc:AlternateContent xmlns:mc="http://schemas.openxmlformats.org/markup-compatibility/2006">
                <mc:Choice xmlns:v="urn:schemas-microsoft-com:vml" Requires="v">
                  <p:oleObj spid="_x0000_s179643" name="Equation" r:id="rId4" imgW="164957" imgH="253780" progId="Equation.DSMT4">
                    <p:embed/>
                  </p:oleObj>
                </mc:Choice>
                <mc:Fallback>
                  <p:oleObj name="Equation" r:id="rId4" imgW="164957" imgH="2537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 y="1412"/>
                          <a:ext cx="25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37"/>
            <p:cNvGraphicFramePr>
              <a:graphicFrameLocks noChangeAspect="1"/>
            </p:cNvGraphicFramePr>
            <p:nvPr/>
          </p:nvGraphicFramePr>
          <p:xfrm>
            <a:off x="363" y="912"/>
            <a:ext cx="270" cy="386"/>
          </p:xfrm>
          <a:graphic>
            <a:graphicData uri="http://schemas.openxmlformats.org/presentationml/2006/ole">
              <mc:AlternateContent xmlns:mc="http://schemas.openxmlformats.org/markup-compatibility/2006">
                <mc:Choice xmlns:v="urn:schemas-microsoft-com:vml" Requires="v">
                  <p:oleObj spid="_x0000_s179644" name="Equation" r:id="rId6" imgW="177569" imgH="253670" progId="Equation.DSMT4">
                    <p:embed/>
                  </p:oleObj>
                </mc:Choice>
                <mc:Fallback>
                  <p:oleObj name="Equation" r:id="rId6" imgW="177569" imgH="25367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 y="912"/>
                          <a:ext cx="27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38"/>
            <p:cNvGraphicFramePr>
              <a:graphicFrameLocks noChangeAspect="1"/>
            </p:cNvGraphicFramePr>
            <p:nvPr/>
          </p:nvGraphicFramePr>
          <p:xfrm>
            <a:off x="2132" y="1525"/>
            <a:ext cx="271" cy="386"/>
          </p:xfrm>
          <a:graphic>
            <a:graphicData uri="http://schemas.openxmlformats.org/presentationml/2006/ole">
              <mc:AlternateContent xmlns:mc="http://schemas.openxmlformats.org/markup-compatibility/2006">
                <mc:Choice xmlns:v="urn:schemas-microsoft-com:vml" Requires="v">
                  <p:oleObj spid="_x0000_s179645" name="Equation" r:id="rId8" imgW="177569" imgH="253670" progId="Equation.DSMT4">
                    <p:embed/>
                  </p:oleObj>
                </mc:Choice>
                <mc:Fallback>
                  <p:oleObj name="Equation" r:id="rId8" imgW="177569" imgH="25367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32" y="1525"/>
                          <a:ext cx="27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461445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61799">
                                            <p:txEl>
                                              <p:pRg st="0" end="0"/>
                                            </p:txEl>
                                          </p:spTgt>
                                        </p:tgtEl>
                                        <p:attrNameLst>
                                          <p:attrName>style.visibility</p:attrName>
                                        </p:attrNameLst>
                                      </p:cBhvr>
                                      <p:to>
                                        <p:strVal val="visible"/>
                                      </p:to>
                                    </p:set>
                                    <p:animEffect transition="in" filter="checkerboard(across)">
                                      <p:cBhvr>
                                        <p:cTn id="7" dur="500"/>
                                        <p:tgtEl>
                                          <p:spTgt spid="161799">
                                            <p:txEl>
                                              <p:pRg st="0" end="0"/>
                                            </p:txEl>
                                          </p:spTgt>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161799">
                                            <p:txEl>
                                              <p:pRg st="1" end="1"/>
                                            </p:txEl>
                                          </p:spTgt>
                                        </p:tgtEl>
                                        <p:attrNameLst>
                                          <p:attrName>style.visibility</p:attrName>
                                        </p:attrNameLst>
                                      </p:cBhvr>
                                      <p:to>
                                        <p:strVal val="visible"/>
                                      </p:to>
                                    </p:set>
                                    <p:animEffect transition="in" filter="checkerboard(across)">
                                      <p:cBhvr>
                                        <p:cTn id="11" dur="500"/>
                                        <p:tgtEl>
                                          <p:spTgt spid="161799">
                                            <p:txEl>
                                              <p:pRg st="1" end="1"/>
                                            </p:txEl>
                                          </p:spTgt>
                                        </p:tgtEl>
                                      </p:cBhvr>
                                    </p:animEffect>
                                  </p:childTnLst>
                                </p:cTn>
                              </p:par>
                            </p:childTnLst>
                          </p:cTn>
                        </p:par>
                        <p:par>
                          <p:cTn id="12" fill="hold" nodeType="afterGroup">
                            <p:stCondLst>
                              <p:cond delay="1000"/>
                            </p:stCondLst>
                            <p:childTnLst>
                              <p:par>
                                <p:cTn id="13" presetID="34" presetClass="entr" presetSubtype="0" fill="hold" nodeType="afterEffect">
                                  <p:stCondLst>
                                    <p:cond delay="0"/>
                                  </p:stCondLst>
                                  <p:childTnLst>
                                    <p:set>
                                      <p:cBhvr>
                                        <p:cTn id="14" dur="1" fill="hold">
                                          <p:stCondLst>
                                            <p:cond delay="0"/>
                                          </p:stCondLst>
                                        </p:cTn>
                                        <p:tgtEl>
                                          <p:spTgt spid="161794">
                                            <p:txEl>
                                              <p:pRg st="0" end="0"/>
                                            </p:txEl>
                                          </p:spTgt>
                                        </p:tgtEl>
                                        <p:attrNameLst>
                                          <p:attrName>style.visibility</p:attrName>
                                        </p:attrNameLst>
                                      </p:cBhvr>
                                      <p:to>
                                        <p:strVal val="visible"/>
                                      </p:to>
                                    </p:set>
                                    <p:anim from="(-#ppt_w/2)" to="(#ppt_x)" calcmode="lin" valueType="num">
                                      <p:cBhvr>
                                        <p:cTn id="15" dur="300" fill="hold">
                                          <p:stCondLst>
                                            <p:cond delay="0"/>
                                          </p:stCondLst>
                                        </p:cTn>
                                        <p:tgtEl>
                                          <p:spTgt spid="161794">
                                            <p:txEl>
                                              <p:pRg st="0" end="0"/>
                                            </p:txEl>
                                          </p:spTgt>
                                        </p:tgtEl>
                                        <p:attrNameLst>
                                          <p:attrName>ppt_x</p:attrName>
                                        </p:attrNameLst>
                                      </p:cBhvr>
                                    </p:anim>
                                    <p:anim from="0" to="-1.0" calcmode="lin" valueType="num">
                                      <p:cBhvr>
                                        <p:cTn id="16" dur="100" decel="50000" autoRev="1" fill="hold">
                                          <p:stCondLst>
                                            <p:cond delay="300"/>
                                          </p:stCondLst>
                                        </p:cTn>
                                        <p:tgtEl>
                                          <p:spTgt spid="161794">
                                            <p:txEl>
                                              <p:pRg st="0" end="0"/>
                                            </p:txEl>
                                          </p:spTgt>
                                        </p:tgtEl>
                                        <p:attrNameLst>
                                          <p:attrName>xshear</p:attrName>
                                        </p:attrNameLst>
                                      </p:cBhvr>
                                    </p:anim>
                                    <p:animScale>
                                      <p:cBhvr>
                                        <p:cTn id="17" dur="100" decel="100000" autoRev="1" fill="hold">
                                          <p:stCondLst>
                                            <p:cond delay="300"/>
                                          </p:stCondLst>
                                        </p:cTn>
                                        <p:tgtEl>
                                          <p:spTgt spid="161794">
                                            <p:txEl>
                                              <p:pRg st="0" end="0"/>
                                            </p:txEl>
                                          </p:spTgt>
                                        </p:tgtEl>
                                      </p:cBhvr>
                                      <p:from x="100000" y="100000"/>
                                      <p:to x="80000" y="100000"/>
                                    </p:animScale>
                                    <p:anim by="(#ppt_h/3+#ppt_w*0.1)" calcmode="lin" valueType="num">
                                      <p:cBhvr additive="sum">
                                        <p:cTn id="18" dur="100" decel="100000" autoRev="1" fill="hold">
                                          <p:stCondLst>
                                            <p:cond delay="300"/>
                                          </p:stCondLst>
                                        </p:cTn>
                                        <p:tgtEl>
                                          <p:spTgt spid="161794">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161794">
                                            <p:txEl>
                                              <p:pRg st="1" end="1"/>
                                            </p:txEl>
                                          </p:spTgt>
                                        </p:tgtEl>
                                        <p:attrNameLst>
                                          <p:attrName>style.visibility</p:attrName>
                                        </p:attrNameLst>
                                      </p:cBhvr>
                                      <p:to>
                                        <p:strVal val="visible"/>
                                      </p:to>
                                    </p:set>
                                    <p:anim from="(-#ppt_w/2)" to="(#ppt_x)" calcmode="lin" valueType="num">
                                      <p:cBhvr>
                                        <p:cTn id="23" dur="300" fill="hold">
                                          <p:stCondLst>
                                            <p:cond delay="0"/>
                                          </p:stCondLst>
                                        </p:cTn>
                                        <p:tgtEl>
                                          <p:spTgt spid="161794">
                                            <p:txEl>
                                              <p:pRg st="1" end="1"/>
                                            </p:txEl>
                                          </p:spTgt>
                                        </p:tgtEl>
                                        <p:attrNameLst>
                                          <p:attrName>ppt_x</p:attrName>
                                        </p:attrNameLst>
                                      </p:cBhvr>
                                    </p:anim>
                                    <p:anim from="0" to="-1.0" calcmode="lin" valueType="num">
                                      <p:cBhvr>
                                        <p:cTn id="24" dur="100" decel="50000" autoRev="1" fill="hold">
                                          <p:stCondLst>
                                            <p:cond delay="300"/>
                                          </p:stCondLst>
                                        </p:cTn>
                                        <p:tgtEl>
                                          <p:spTgt spid="161794">
                                            <p:txEl>
                                              <p:pRg st="1" end="1"/>
                                            </p:txEl>
                                          </p:spTgt>
                                        </p:tgtEl>
                                        <p:attrNameLst>
                                          <p:attrName>xshear</p:attrName>
                                        </p:attrNameLst>
                                      </p:cBhvr>
                                    </p:anim>
                                    <p:animScale>
                                      <p:cBhvr>
                                        <p:cTn id="25" dur="100" decel="100000" autoRev="1" fill="hold">
                                          <p:stCondLst>
                                            <p:cond delay="300"/>
                                          </p:stCondLst>
                                        </p:cTn>
                                        <p:tgtEl>
                                          <p:spTgt spid="161794">
                                            <p:txEl>
                                              <p:pRg st="1" end="1"/>
                                            </p:txEl>
                                          </p:spTgt>
                                        </p:tgtEl>
                                      </p:cBhvr>
                                      <p:from x="100000" y="100000"/>
                                      <p:to x="80000" y="100000"/>
                                    </p:animScale>
                                    <p:anim by="(#ppt_h/3+#ppt_w*0.1)" calcmode="lin" valueType="num">
                                      <p:cBhvr additive="sum">
                                        <p:cTn id="26" dur="100" decel="100000" autoRev="1" fill="hold">
                                          <p:stCondLst>
                                            <p:cond delay="300"/>
                                          </p:stCondLst>
                                        </p:cTn>
                                        <p:tgtEl>
                                          <p:spTgt spid="161794">
                                            <p:txEl>
                                              <p:pRg st="1" end="1"/>
                                            </p:txEl>
                                          </p:spTgt>
                                        </p:tgtEl>
                                        <p:attrNameLst>
                                          <p:attrName>ppt_x</p:attrName>
                                        </p:attrNameLst>
                                      </p:cBhvr>
                                    </p:anim>
                                  </p:childTnLst>
                                </p:cTn>
                              </p:par>
                            </p:childTnLst>
                          </p:cTn>
                        </p:par>
                        <p:par>
                          <p:cTn id="27" fill="hold">
                            <p:stCondLst>
                              <p:cond delay="500"/>
                            </p:stCondLst>
                            <p:childTnLst>
                              <p:par>
                                <p:cTn id="28" presetID="3"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nodeType="clickEffect">
                                  <p:stCondLst>
                                    <p:cond delay="0"/>
                                  </p:stCondLst>
                                  <p:childTnLst>
                                    <p:set>
                                      <p:cBhvr>
                                        <p:cTn id="34" dur="1" fill="hold">
                                          <p:stCondLst>
                                            <p:cond delay="0"/>
                                          </p:stCondLst>
                                        </p:cTn>
                                        <p:tgtEl>
                                          <p:spTgt spid="161794">
                                            <p:txEl>
                                              <p:pRg st="2" end="2"/>
                                            </p:txEl>
                                          </p:spTgt>
                                        </p:tgtEl>
                                        <p:attrNameLst>
                                          <p:attrName>style.visibility</p:attrName>
                                        </p:attrNameLst>
                                      </p:cBhvr>
                                      <p:to>
                                        <p:strVal val="visible"/>
                                      </p:to>
                                    </p:set>
                                    <p:anim from="(-#ppt_w/2)" to="(#ppt_x)" calcmode="lin" valueType="num">
                                      <p:cBhvr>
                                        <p:cTn id="35" dur="300" fill="hold">
                                          <p:stCondLst>
                                            <p:cond delay="0"/>
                                          </p:stCondLst>
                                        </p:cTn>
                                        <p:tgtEl>
                                          <p:spTgt spid="161794">
                                            <p:txEl>
                                              <p:pRg st="2" end="2"/>
                                            </p:txEl>
                                          </p:spTgt>
                                        </p:tgtEl>
                                        <p:attrNameLst>
                                          <p:attrName>ppt_x</p:attrName>
                                        </p:attrNameLst>
                                      </p:cBhvr>
                                    </p:anim>
                                    <p:anim from="0" to="-1.0" calcmode="lin" valueType="num">
                                      <p:cBhvr>
                                        <p:cTn id="36" dur="100" decel="50000" autoRev="1" fill="hold">
                                          <p:stCondLst>
                                            <p:cond delay="300"/>
                                          </p:stCondLst>
                                        </p:cTn>
                                        <p:tgtEl>
                                          <p:spTgt spid="161794">
                                            <p:txEl>
                                              <p:pRg st="2" end="2"/>
                                            </p:txEl>
                                          </p:spTgt>
                                        </p:tgtEl>
                                        <p:attrNameLst>
                                          <p:attrName>xshear</p:attrName>
                                        </p:attrNameLst>
                                      </p:cBhvr>
                                    </p:anim>
                                    <p:animScale>
                                      <p:cBhvr>
                                        <p:cTn id="37" dur="100" decel="100000" autoRev="1" fill="hold">
                                          <p:stCondLst>
                                            <p:cond delay="300"/>
                                          </p:stCondLst>
                                        </p:cTn>
                                        <p:tgtEl>
                                          <p:spTgt spid="161794">
                                            <p:txEl>
                                              <p:pRg st="2" end="2"/>
                                            </p:txEl>
                                          </p:spTgt>
                                        </p:tgtEl>
                                      </p:cBhvr>
                                      <p:from x="100000" y="100000"/>
                                      <p:to x="80000" y="100000"/>
                                    </p:animScale>
                                    <p:anim by="(#ppt_h/3+#ppt_w*0.1)" calcmode="lin" valueType="num">
                                      <p:cBhvr additive="sum">
                                        <p:cTn id="38" dur="100" decel="100000" autoRev="1" fill="hold">
                                          <p:stCondLst>
                                            <p:cond delay="300"/>
                                          </p:stCondLst>
                                        </p:cTn>
                                        <p:tgtEl>
                                          <p:spTgt spid="161794">
                                            <p:txEl>
                                              <p:pRg st="2" end="2"/>
                                            </p:txEl>
                                          </p:spTgt>
                                        </p:tgtEl>
                                        <p:attrNameLst>
                                          <p:attrName>ppt_x</p:attrName>
                                        </p:attrNameLst>
                                      </p:cBhvr>
                                    </p:anim>
                                  </p:childTnLst>
                                </p:cTn>
                              </p:par>
                            </p:childTnLst>
                          </p:cTn>
                        </p:par>
                        <p:par>
                          <p:cTn id="39" fill="hold" nodeType="afterGroup">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nodeType="clickEffect">
                                  <p:stCondLst>
                                    <p:cond delay="0"/>
                                  </p:stCondLst>
                                  <p:childTnLst>
                                    <p:set>
                                      <p:cBhvr>
                                        <p:cTn id="46" dur="1" fill="hold">
                                          <p:stCondLst>
                                            <p:cond delay="0"/>
                                          </p:stCondLst>
                                        </p:cTn>
                                        <p:tgtEl>
                                          <p:spTgt spid="161800">
                                            <p:txEl>
                                              <p:pRg st="0" end="0"/>
                                            </p:txEl>
                                          </p:spTgt>
                                        </p:tgtEl>
                                        <p:attrNameLst>
                                          <p:attrName>style.visibility</p:attrName>
                                        </p:attrNameLst>
                                      </p:cBhvr>
                                      <p:to>
                                        <p:strVal val="visible"/>
                                      </p:to>
                                    </p:set>
                                    <p:anim calcmode="lin" valueType="num">
                                      <p:cBhvr additive="base">
                                        <p:cTn id="47" dur="500" fill="hold"/>
                                        <p:tgtEl>
                                          <p:spTgt spid="161800">
                                            <p:txEl>
                                              <p:pRg st="0" end="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6180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161800">
                                            <p:txEl>
                                              <p:pRg st="1" end="1"/>
                                            </p:txEl>
                                          </p:spTgt>
                                        </p:tgtEl>
                                        <p:attrNameLst>
                                          <p:attrName>style.visibility</p:attrName>
                                        </p:attrNameLst>
                                      </p:cBhvr>
                                      <p:to>
                                        <p:strVal val="visible"/>
                                      </p:to>
                                    </p:set>
                                    <p:anim calcmode="lin" valueType="num">
                                      <p:cBhvr additive="base">
                                        <p:cTn id="53" dur="500" fill="hold"/>
                                        <p:tgtEl>
                                          <p:spTgt spid="161800">
                                            <p:txEl>
                                              <p:pRg st="1" end="1"/>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16180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161800">
                                            <p:txEl>
                                              <p:pRg st="2" end="2"/>
                                            </p:txEl>
                                          </p:spTgt>
                                        </p:tgtEl>
                                        <p:attrNameLst>
                                          <p:attrName>style.visibility</p:attrName>
                                        </p:attrNameLst>
                                      </p:cBhvr>
                                      <p:to>
                                        <p:strVal val="visible"/>
                                      </p:to>
                                    </p:set>
                                    <p:anim calcmode="lin" valueType="num">
                                      <p:cBhvr additive="base">
                                        <p:cTn id="59" dur="500" fill="hold"/>
                                        <p:tgtEl>
                                          <p:spTgt spid="161800">
                                            <p:txEl>
                                              <p:pRg st="2" end="2"/>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16180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3"/>
          <p:cNvSpPr>
            <a:spLocks noGrp="1"/>
          </p:cNvSpPr>
          <p:nvPr>
            <p:ph type="sldNum" sz="quarter" idx="12"/>
          </p:nvPr>
        </p:nvSpPr>
        <p:spPr/>
        <p:txBody>
          <a:bodyPr/>
          <a:lstStyle/>
          <a:p>
            <a:pPr>
              <a:defRPr/>
            </a:pPr>
            <a:fld id="{D99980FA-7B42-470D-BF41-A8B055E4E3FB}" type="slidenum">
              <a:rPr lang="en-US" altLang="en-US"/>
              <a:pPr>
                <a:defRPr/>
              </a:pPr>
              <a:t>20</a:t>
            </a:fld>
            <a:endParaRPr lang="en-US" altLang="en-US"/>
          </a:p>
        </p:txBody>
      </p:sp>
      <p:grpSp>
        <p:nvGrpSpPr>
          <p:cNvPr id="69635" name="Group 30"/>
          <p:cNvGrpSpPr>
            <a:grpSpLocks/>
          </p:cNvGrpSpPr>
          <p:nvPr/>
        </p:nvGrpSpPr>
        <p:grpSpPr bwMode="auto">
          <a:xfrm>
            <a:off x="4865688" y="2960688"/>
            <a:ext cx="4062412" cy="3132137"/>
            <a:chOff x="2812" y="1525"/>
            <a:chExt cx="2559" cy="1973"/>
          </a:xfrm>
        </p:grpSpPr>
        <p:sp>
          <p:nvSpPr>
            <p:cNvPr id="69647" name="Freeform 4"/>
            <p:cNvSpPr>
              <a:spLocks/>
            </p:cNvSpPr>
            <p:nvPr/>
          </p:nvSpPr>
          <p:spPr bwMode="auto">
            <a:xfrm rot="-1318422">
              <a:off x="2812" y="1570"/>
              <a:ext cx="2559" cy="1928"/>
            </a:xfrm>
            <a:custGeom>
              <a:avLst/>
              <a:gdLst>
                <a:gd name="T0" fmla="*/ 597 w 2559"/>
                <a:gd name="T1" fmla="*/ 590 h 1186"/>
                <a:gd name="T2" fmla="*/ 212 w 2559"/>
                <a:gd name="T3" fmla="*/ 829 h 1186"/>
                <a:gd name="T4" fmla="*/ 30 w 2559"/>
                <a:gd name="T5" fmla="*/ 1847 h 1186"/>
                <a:gd name="T6" fmla="*/ 393 w 2559"/>
                <a:gd name="T7" fmla="*/ 2806 h 1186"/>
                <a:gd name="T8" fmla="*/ 1731 w 2559"/>
                <a:gd name="T9" fmla="*/ 2926 h 1186"/>
                <a:gd name="T10" fmla="*/ 2502 w 2559"/>
                <a:gd name="T11" fmla="*/ 1549 h 1186"/>
                <a:gd name="T12" fmla="*/ 2071 w 2559"/>
                <a:gd name="T13" fmla="*/ 229 h 1186"/>
                <a:gd name="T14" fmla="*/ 1232 w 2559"/>
                <a:gd name="T15" fmla="*/ 169 h 1186"/>
                <a:gd name="T16" fmla="*/ 597 w 2559"/>
                <a:gd name="T17" fmla="*/ 590 h 1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9" h="1186">
                  <a:moveTo>
                    <a:pt x="597" y="223"/>
                  </a:moveTo>
                  <a:cubicBezTo>
                    <a:pt x="427" y="265"/>
                    <a:pt x="307" y="235"/>
                    <a:pt x="212" y="314"/>
                  </a:cubicBezTo>
                  <a:cubicBezTo>
                    <a:pt x="117" y="393"/>
                    <a:pt x="0" y="574"/>
                    <a:pt x="30" y="699"/>
                  </a:cubicBezTo>
                  <a:cubicBezTo>
                    <a:pt x="60" y="824"/>
                    <a:pt x="110" y="994"/>
                    <a:pt x="393" y="1062"/>
                  </a:cubicBezTo>
                  <a:cubicBezTo>
                    <a:pt x="676" y="1130"/>
                    <a:pt x="1380" y="1186"/>
                    <a:pt x="1731" y="1107"/>
                  </a:cubicBezTo>
                  <a:cubicBezTo>
                    <a:pt x="2082" y="1028"/>
                    <a:pt x="2445" y="756"/>
                    <a:pt x="2502" y="586"/>
                  </a:cubicBezTo>
                  <a:cubicBezTo>
                    <a:pt x="2559" y="416"/>
                    <a:pt x="2283" y="174"/>
                    <a:pt x="2071" y="87"/>
                  </a:cubicBezTo>
                  <a:cubicBezTo>
                    <a:pt x="1859" y="0"/>
                    <a:pt x="1478" y="41"/>
                    <a:pt x="1232" y="64"/>
                  </a:cubicBezTo>
                  <a:cubicBezTo>
                    <a:pt x="986" y="87"/>
                    <a:pt x="767" y="181"/>
                    <a:pt x="597" y="223"/>
                  </a:cubicBez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8" name="Line 5"/>
            <p:cNvSpPr>
              <a:spLocks noChangeAspect="1" noChangeShapeType="1"/>
            </p:cNvSpPr>
            <p:nvPr/>
          </p:nvSpPr>
          <p:spPr bwMode="auto">
            <a:xfrm flipV="1">
              <a:off x="3272" y="2048"/>
              <a:ext cx="1932" cy="134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649" name="Text Box 6"/>
            <p:cNvSpPr txBox="1">
              <a:spLocks noChangeAspect="1" noChangeArrowheads="1"/>
            </p:cNvSpPr>
            <p:nvPr/>
          </p:nvSpPr>
          <p:spPr bwMode="auto">
            <a:xfrm>
              <a:off x="4215" y="2650"/>
              <a:ext cx="227" cy="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3600"/>
            </a:p>
          </p:txBody>
        </p:sp>
        <p:graphicFrame>
          <p:nvGraphicFramePr>
            <p:cNvPr id="69650" name="Object 8"/>
            <p:cNvGraphicFramePr>
              <a:graphicFrameLocks noChangeAspect="1"/>
            </p:cNvGraphicFramePr>
            <p:nvPr/>
          </p:nvGraphicFramePr>
          <p:xfrm>
            <a:off x="3730" y="3003"/>
            <a:ext cx="327" cy="434"/>
          </p:xfrm>
          <a:graphic>
            <a:graphicData uri="http://schemas.openxmlformats.org/presentationml/2006/ole">
              <mc:AlternateContent xmlns:mc="http://schemas.openxmlformats.org/markup-compatibility/2006">
                <mc:Choice xmlns:v="urn:schemas-microsoft-com:vml" Requires="v">
                  <p:oleObj spid="_x0000_s70384" name="Equation" r:id="rId3" imgW="190417" imgH="253890" progId="Equation.DSMT4">
                    <p:embed/>
                  </p:oleObj>
                </mc:Choice>
                <mc:Fallback>
                  <p:oleObj name="Equation" r:id="rId3" imgW="190417" imgH="25389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 y="3003"/>
                          <a:ext cx="327"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651" name="Line 9"/>
            <p:cNvSpPr>
              <a:spLocks noChangeAspect="1" noChangeShapeType="1"/>
            </p:cNvSpPr>
            <p:nvPr/>
          </p:nvSpPr>
          <p:spPr bwMode="auto">
            <a:xfrm rot="10800000" flipV="1">
              <a:off x="3662" y="2716"/>
              <a:ext cx="568" cy="403"/>
            </a:xfrm>
            <a:prstGeom prst="line">
              <a:avLst/>
            </a:prstGeom>
            <a:noFill/>
            <a:ln w="5715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52" name="Line 11"/>
            <p:cNvSpPr>
              <a:spLocks noChangeAspect="1" noChangeShapeType="1"/>
            </p:cNvSpPr>
            <p:nvPr/>
          </p:nvSpPr>
          <p:spPr bwMode="auto">
            <a:xfrm flipH="1" flipV="1">
              <a:off x="3662" y="2448"/>
              <a:ext cx="568" cy="26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a:lstStyle/>
            <a:p>
              <a:endParaRPr lang="en-US"/>
            </a:p>
          </p:txBody>
        </p:sp>
        <p:sp>
          <p:nvSpPr>
            <p:cNvPr id="69653" name="Line 13"/>
            <p:cNvSpPr>
              <a:spLocks noChangeShapeType="1"/>
            </p:cNvSpPr>
            <p:nvPr/>
          </p:nvSpPr>
          <p:spPr bwMode="auto">
            <a:xfrm flipV="1">
              <a:off x="4253" y="1668"/>
              <a:ext cx="0" cy="102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9654" name="Group 14"/>
            <p:cNvGrpSpPr>
              <a:grpSpLocks/>
            </p:cNvGrpSpPr>
            <p:nvPr/>
          </p:nvGrpSpPr>
          <p:grpSpPr bwMode="auto">
            <a:xfrm>
              <a:off x="4101" y="2431"/>
              <a:ext cx="143" cy="225"/>
              <a:chOff x="4277" y="2876"/>
              <a:chExt cx="92" cy="92"/>
            </a:xfrm>
          </p:grpSpPr>
          <p:sp>
            <p:nvSpPr>
              <p:cNvPr id="69660" name="Line 15"/>
              <p:cNvSpPr>
                <a:spLocks noChangeAspect="1" noChangeShapeType="1"/>
              </p:cNvSpPr>
              <p:nvPr/>
            </p:nvSpPr>
            <p:spPr bwMode="auto">
              <a:xfrm flipH="1" flipV="1">
                <a:off x="4277" y="2876"/>
                <a:ext cx="92" cy="4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a:tailEnd/>
                  </a14:hiddenLine>
                </a:ext>
              </a:extLst>
            </p:spPr>
            <p:txBody>
              <a:bodyPr/>
              <a:lstStyle/>
              <a:p>
                <a:endParaRPr lang="en-US"/>
              </a:p>
            </p:txBody>
          </p:sp>
          <p:sp>
            <p:nvSpPr>
              <p:cNvPr id="69661" name="Line 16"/>
              <p:cNvSpPr>
                <a:spLocks noChangeShapeType="1"/>
              </p:cNvSpPr>
              <p:nvPr/>
            </p:nvSpPr>
            <p:spPr bwMode="auto">
              <a:xfrm>
                <a:off x="4278" y="2878"/>
                <a:ext cx="0" cy="9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905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aphicFrame>
          <p:nvGraphicFramePr>
            <p:cNvPr id="69655" name="Object 17"/>
            <p:cNvGraphicFramePr>
              <a:graphicFrameLocks noChangeAspect="1"/>
            </p:cNvGraphicFramePr>
            <p:nvPr/>
          </p:nvGraphicFramePr>
          <p:xfrm>
            <a:off x="4275" y="1525"/>
            <a:ext cx="272" cy="288"/>
          </p:xfrm>
          <a:graphic>
            <a:graphicData uri="http://schemas.openxmlformats.org/presentationml/2006/ole">
              <mc:AlternateContent xmlns:mc="http://schemas.openxmlformats.org/markup-compatibility/2006">
                <mc:Choice xmlns:v="urn:schemas-microsoft-com:vml" Requires="v">
                  <p:oleObj spid="_x0000_s70385" name="Equation" r:id="rId5" imgW="164814" imgH="177492" progId="Equation.DSMT4">
                    <p:embed/>
                  </p:oleObj>
                </mc:Choice>
                <mc:Fallback>
                  <p:oleObj name="Equation" r:id="rId5" imgW="164814" imgH="177492" progId="Equation.DSMT4">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5" y="1525"/>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9656" name="Arc 18"/>
            <p:cNvSpPr>
              <a:spLocks/>
            </p:cNvSpPr>
            <p:nvPr/>
          </p:nvSpPr>
          <p:spPr bwMode="auto">
            <a:xfrm rot="7085587">
              <a:off x="4100" y="1987"/>
              <a:ext cx="311" cy="464"/>
            </a:xfrm>
            <a:custGeom>
              <a:avLst/>
              <a:gdLst>
                <a:gd name="T0" fmla="*/ 0 w 21600"/>
                <a:gd name="T1" fmla="*/ 0 h 28997"/>
                <a:gd name="T2" fmla="*/ 4 w 21600"/>
                <a:gd name="T3" fmla="*/ 7 h 28997"/>
                <a:gd name="T4" fmla="*/ 0 w 21600"/>
                <a:gd name="T5" fmla="*/ 6 h 28997"/>
                <a:gd name="T6" fmla="*/ 0 60000 65536"/>
                <a:gd name="T7" fmla="*/ 0 60000 65536"/>
                <a:gd name="T8" fmla="*/ 0 60000 65536"/>
              </a:gdLst>
              <a:ahLst/>
              <a:cxnLst>
                <a:cxn ang="T6">
                  <a:pos x="T0" y="T1"/>
                </a:cxn>
                <a:cxn ang="T7">
                  <a:pos x="T2" y="T3"/>
                </a:cxn>
                <a:cxn ang="T8">
                  <a:pos x="T4" y="T5"/>
                </a:cxn>
              </a:cxnLst>
              <a:rect l="0" t="0" r="r" b="b"/>
              <a:pathLst>
                <a:path w="21600" h="28997" fill="none" extrusionOk="0">
                  <a:moveTo>
                    <a:pt x="-1" y="0"/>
                  </a:moveTo>
                  <a:cubicBezTo>
                    <a:pt x="11929" y="0"/>
                    <a:pt x="21600" y="9670"/>
                    <a:pt x="21600" y="21600"/>
                  </a:cubicBezTo>
                  <a:cubicBezTo>
                    <a:pt x="21600" y="24123"/>
                    <a:pt x="21157" y="26626"/>
                    <a:pt x="20293" y="28996"/>
                  </a:cubicBezTo>
                </a:path>
                <a:path w="21600" h="28997" stroke="0" extrusionOk="0">
                  <a:moveTo>
                    <a:pt x="-1" y="0"/>
                  </a:moveTo>
                  <a:cubicBezTo>
                    <a:pt x="11929" y="0"/>
                    <a:pt x="21600" y="9670"/>
                    <a:pt x="21600" y="21600"/>
                  </a:cubicBezTo>
                  <a:cubicBezTo>
                    <a:pt x="21600" y="24123"/>
                    <a:pt x="21157" y="26626"/>
                    <a:pt x="20293" y="28996"/>
                  </a:cubicBezTo>
                  <a:lnTo>
                    <a:pt x="0" y="21600"/>
                  </a:lnTo>
                  <a:lnTo>
                    <a:pt x="-1" y="0"/>
                  </a:lnTo>
                  <a:close/>
                </a:path>
              </a:pathLst>
            </a:custGeom>
            <a:noFill/>
            <a:ln w="28575">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9657" name="Group 19"/>
            <p:cNvGrpSpPr>
              <a:grpSpLocks/>
            </p:cNvGrpSpPr>
            <p:nvPr/>
          </p:nvGrpSpPr>
          <p:grpSpPr bwMode="auto">
            <a:xfrm>
              <a:off x="4147" y="2565"/>
              <a:ext cx="113" cy="207"/>
              <a:chOff x="4536" y="2633"/>
              <a:chExt cx="113" cy="207"/>
            </a:xfrm>
          </p:grpSpPr>
          <p:sp>
            <p:nvSpPr>
              <p:cNvPr id="69658" name="Line 20"/>
              <p:cNvSpPr>
                <a:spLocks noChangeShapeType="1"/>
              </p:cNvSpPr>
              <p:nvPr/>
            </p:nvSpPr>
            <p:spPr bwMode="auto">
              <a:xfrm flipH="1">
                <a:off x="4536" y="2633"/>
                <a:ext cx="113" cy="9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9" name="Line 21"/>
              <p:cNvSpPr>
                <a:spLocks noChangeShapeType="1"/>
              </p:cNvSpPr>
              <p:nvPr/>
            </p:nvSpPr>
            <p:spPr bwMode="auto">
              <a:xfrm>
                <a:off x="4536" y="2726"/>
                <a:ext cx="0" cy="1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9636" name="Text Box 22"/>
          <p:cNvSpPr txBox="1">
            <a:spLocks noChangeArrowheads="1"/>
          </p:cNvSpPr>
          <p:nvPr/>
        </p:nvSpPr>
        <p:spPr bwMode="auto">
          <a:xfrm>
            <a:off x="576263" y="1358406"/>
            <a:ext cx="3673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NHẬN XÉT:</a:t>
            </a:r>
          </a:p>
        </p:txBody>
      </p:sp>
      <mc:AlternateContent xmlns:mc="http://schemas.openxmlformats.org/markup-compatibility/2006" xmlns:a14="http://schemas.microsoft.com/office/drawing/2010/main">
        <mc:Choice Requires="a14">
          <p:sp>
            <p:nvSpPr>
              <p:cNvPr id="69637" name="Text Box 23"/>
              <p:cNvSpPr txBox="1">
                <a:spLocks noChangeArrowheads="1"/>
              </p:cNvSpPr>
              <p:nvPr/>
            </p:nvSpPr>
            <p:spPr bwMode="auto">
              <a:xfrm>
                <a:off x="611188" y="2006106"/>
                <a:ext cx="7777236"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t>Nếu ta có: </a:t>
                </a:r>
                <a14:m>
                  <m:oMath xmlns:m="http://schemas.openxmlformats.org/officeDocument/2006/math">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𝑩</m:t>
                        </m:r>
                      </m:sub>
                    </m:sSub>
                    <m: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𝒎</m:t>
                        </m:r>
                      </m:e>
                    </m:acc>
                  </m:oMath>
                </a14:m>
                <a:r>
                  <a:rPr lang="en-US" sz="2800" b="1" smtClean="0"/>
                  <a:t> thì: </a:t>
                </a:r>
                <a14:m>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r>
                          <a:rPr lang="en-US" sz="2800" b="1" i="1" smtClean="0">
                            <a:solidFill>
                              <a:srgbClr val="0000FF"/>
                            </a:solidFill>
                            <a:latin typeface="Cambria Math"/>
                          </a:rPr>
                          <m:t>,</m:t>
                        </m:r>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d>
                    <m:r>
                      <a:rPr lang="en-US" sz="2800" b="1" i="1" smtClean="0">
                        <a:solidFill>
                          <a:srgbClr val="0000FF"/>
                        </a:solidFill>
                        <a:latin typeface="Cambria Math"/>
                        <a:ea typeface="Cambria Math"/>
                      </a:rPr>
                      <m:t>∼</m:t>
                    </m:r>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𝑨</m:t>
                        </m:r>
                      </m:sub>
                    </m:sSub>
                  </m:oMath>
                </a14:m>
                <a:r>
                  <a:rPr lang="en-US" sz="2800" b="1" smtClean="0"/>
                  <a:t> </a:t>
                </a:r>
                <a:endParaRPr lang="en-US" sz="2800" b="1"/>
              </a:p>
            </p:txBody>
          </p:sp>
        </mc:Choice>
        <mc:Fallback xmlns="">
          <p:sp>
            <p:nvSpPr>
              <p:cNvPr id="69637" name="Text Box 23"/>
              <p:cNvSpPr txBox="1">
                <a:spLocks noRot="1" noChangeAspect="1" noMove="1" noResize="1" noEditPoints="1" noAdjustHandles="1" noChangeArrowheads="1" noChangeShapeType="1" noTextEdit="1"/>
              </p:cNvSpPr>
              <p:nvPr/>
            </p:nvSpPr>
            <p:spPr bwMode="auto">
              <a:xfrm>
                <a:off x="611188" y="2006106"/>
                <a:ext cx="7777236" cy="610039"/>
              </a:xfrm>
              <a:prstGeom prst="rect">
                <a:avLst/>
              </a:prstGeom>
              <a:blipFill rotWithShape="1">
                <a:blip r:embed="rId7"/>
                <a:stretch>
                  <a:fillRect l="-1567"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5836" name="Text Box 28"/>
              <p:cNvSpPr txBox="1">
                <a:spLocks noChangeArrowheads="1"/>
              </p:cNvSpPr>
              <p:nvPr/>
            </p:nvSpPr>
            <p:spPr bwMode="auto">
              <a:xfrm>
                <a:off x="647700" y="3001469"/>
                <a:ext cx="5652492" cy="83843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t>với: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𝑨</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oMath>
                </a14:m>
                <a:r>
                  <a:rPr lang="en-US" sz="2800" b="1" smtClean="0"/>
                  <a:t>; </a:t>
                </a:r>
                <a14:m>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𝒅</m:t>
                        </m:r>
                      </m:e>
                      <m:sub>
                        <m:r>
                          <a:rPr lang="en-US" sz="2800" b="1" i="1" smtClean="0">
                            <a:solidFill>
                              <a:srgbClr val="0000FF"/>
                            </a:solidFill>
                            <a:latin typeface="Cambria Math"/>
                          </a:rPr>
                          <m:t>𝑨</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sub>
                    </m:sSub>
                    <m:r>
                      <a:rPr lang="en-US" sz="2800" b="1" i="1" smtClean="0">
                        <a:solidFill>
                          <a:srgbClr val="0000FF"/>
                        </a:solidFill>
                        <a:latin typeface="Cambria Math"/>
                      </a:rPr>
                      <m:t>=</m:t>
                    </m:r>
                    <m:f>
                      <m:fPr>
                        <m:ctrlPr>
                          <a:rPr lang="en-US" sz="2800" b="1" i="1" smtClean="0">
                            <a:solidFill>
                              <a:srgbClr val="0000FF"/>
                            </a:solidFill>
                            <a:latin typeface="Cambria Math"/>
                          </a:rPr>
                        </m:ctrlPr>
                      </m:fPr>
                      <m:num>
                        <m:d>
                          <m:dPr>
                            <m:begChr m:val="|"/>
                            <m:endChr m:val="|"/>
                            <m:ctrlPr>
                              <a:rPr lang="en-US" sz="2800" b="1" i="1" smtClean="0">
                                <a:solidFill>
                                  <a:srgbClr val="0000FF"/>
                                </a:solidFill>
                                <a:latin typeface="Cambria Math"/>
                              </a:rPr>
                            </m:ctrlPr>
                          </m:d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d>
                      </m:num>
                      <m:den>
                        <m:d>
                          <m:dPr>
                            <m:begChr m:val="|"/>
                            <m:endChr m:val="|"/>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e>
                        </m:d>
                      </m:den>
                    </m:f>
                  </m:oMath>
                </a14:m>
                <a:endParaRPr lang="en-US" sz="2800" b="1"/>
              </a:p>
            </p:txBody>
          </p:sp>
        </mc:Choice>
        <mc:Fallback xmlns="">
          <p:sp>
            <p:nvSpPr>
              <p:cNvPr id="375836" name="Text Box 28"/>
              <p:cNvSpPr txBox="1">
                <a:spLocks noRot="1" noChangeAspect="1" noMove="1" noResize="1" noEditPoints="1" noAdjustHandles="1" noChangeArrowheads="1" noChangeShapeType="1" noTextEdit="1"/>
              </p:cNvSpPr>
              <p:nvPr/>
            </p:nvSpPr>
            <p:spPr bwMode="auto">
              <a:xfrm>
                <a:off x="647700" y="3001469"/>
                <a:ext cx="5652492" cy="838435"/>
              </a:xfrm>
              <a:prstGeom prst="rect">
                <a:avLst/>
              </a:prstGeom>
              <a:blipFill rotWithShape="1">
                <a:blip r:embed="rId8"/>
                <a:stretch>
                  <a:fillRect l="-215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5841" name="Text Box 33"/>
              <p:cNvSpPr txBox="1">
                <a:spLocks noChangeArrowheads="1"/>
              </p:cNvSpPr>
              <p:nvPr/>
            </p:nvSpPr>
            <p:spPr bwMode="auto">
              <a:xfrm>
                <a:off x="647700" y="4309569"/>
                <a:ext cx="3852863" cy="17477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sz="2800" b="1" smtClean="0"/>
                  <a:t>A có vị trí sao cho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sub>
                        <m:r>
                          <a:rPr lang="en-US" sz="2800" b="1" i="1" smtClean="0">
                            <a:solidFill>
                              <a:srgbClr val="0000FF"/>
                            </a:solidFill>
                            <a:latin typeface="Cambria Math"/>
                          </a:rPr>
                          <m:t>𝑨</m:t>
                        </m:r>
                      </m:sub>
                    </m:sSub>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e>
                    </m:d>
                  </m:oMath>
                </a14:m>
                <a:r>
                  <a:rPr lang="en-US" sz="2800" b="1" smtClean="0"/>
                  <a:t> ngược với chiều </a:t>
                </a:r>
                <a:r>
                  <a:rPr lang="en-US" sz="2800" b="1"/>
                  <a:t>của </a:t>
                </a:r>
                <a14:m>
                  <m:oMath xmlns:m="http://schemas.openxmlformats.org/officeDocument/2006/math">
                    <m:acc>
                      <m:accPr>
                        <m:chr m:val="⃗"/>
                        <m:ctrlPr>
                          <a:rPr lang="en-US" sz="2800" b="1" i="1" smtClean="0">
                            <a:solidFill>
                              <a:srgbClr val="0000FF"/>
                            </a:solidFill>
                            <a:latin typeface="Cambria Math"/>
                          </a:rPr>
                        </m:ctrlPr>
                      </m:accPr>
                      <m:e>
                        <m:r>
                          <a:rPr lang="en-US" sz="2800" b="1" i="1">
                            <a:solidFill>
                              <a:srgbClr val="0000FF"/>
                            </a:solidFill>
                            <a:latin typeface="Cambria Math"/>
                          </a:rPr>
                          <m:t>𝒎</m:t>
                        </m:r>
                      </m:e>
                    </m:acc>
                  </m:oMath>
                </a14:m>
                <a:endParaRPr lang="en-US" sz="2800" b="1"/>
              </a:p>
            </p:txBody>
          </p:sp>
        </mc:Choice>
        <mc:Fallback xmlns="">
          <p:sp>
            <p:nvSpPr>
              <p:cNvPr id="375841" name="Text Box 33"/>
              <p:cNvSpPr txBox="1">
                <a:spLocks noRot="1" noChangeAspect="1" noMove="1" noResize="1" noEditPoints="1" noAdjustHandles="1" noChangeArrowheads="1" noChangeShapeType="1" noTextEdit="1"/>
              </p:cNvSpPr>
              <p:nvPr/>
            </p:nvSpPr>
            <p:spPr bwMode="auto">
              <a:xfrm>
                <a:off x="647700" y="4309569"/>
                <a:ext cx="3852863" cy="1747723"/>
              </a:xfrm>
              <a:prstGeom prst="rect">
                <a:avLst/>
              </a:prstGeom>
              <a:blipFill rotWithShape="1">
                <a:blip r:embed="rId9"/>
                <a:stretch>
                  <a:fillRect l="-3165" t="-1394" b="-592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2" name="Text Box 3"/>
          <p:cNvSpPr txBox="1">
            <a:spLocks noChangeArrowheads="1"/>
          </p:cNvSpPr>
          <p:nvPr/>
        </p:nvSpPr>
        <p:spPr bwMode="auto">
          <a:xfrm>
            <a:off x="431800" y="925920"/>
            <a:ext cx="7127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2.1</a:t>
            </a:r>
            <a:r>
              <a:rPr lang="en-US" sz="2800" b="1">
                <a:solidFill>
                  <a:schemeClr val="tx2"/>
                </a:solidFill>
              </a:rPr>
              <a:t>. Định lý dời lực song song.</a:t>
            </a:r>
          </a:p>
        </p:txBody>
      </p:sp>
      <p:sp>
        <p:nvSpPr>
          <p:cNvPr id="33"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KHÔNG </a:t>
            </a:r>
            <a:r>
              <a:rPr lang="en-US" sz="2800" b="1" smtClean="0">
                <a:solidFill>
                  <a:srgbClr val="0000FF"/>
                </a:solidFill>
              </a:rPr>
              <a:t>GIAN</a:t>
            </a:r>
            <a:endParaRPr lang="en-US" sz="28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75836"/>
                                        </p:tgtEl>
                                        <p:attrNameLst>
                                          <p:attrName>style.visibility</p:attrName>
                                        </p:attrNameLst>
                                      </p:cBhvr>
                                      <p:to>
                                        <p:strVal val="visible"/>
                                      </p:to>
                                    </p:set>
                                    <p:animEffect transition="in" filter="box(in)">
                                      <p:cBhvr>
                                        <p:cTn id="7" dur="500"/>
                                        <p:tgtEl>
                                          <p:spTgt spid="3758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75841"/>
                                        </p:tgtEl>
                                        <p:attrNameLst>
                                          <p:attrName>style.visibility</p:attrName>
                                        </p:attrNameLst>
                                      </p:cBhvr>
                                      <p:to>
                                        <p:strVal val="visible"/>
                                      </p:to>
                                    </p:set>
                                    <p:animEffect transition="in" filter="diamond(in)">
                                      <p:cBhvr>
                                        <p:cTn id="12" dur="2000"/>
                                        <p:tgtEl>
                                          <p:spTgt spid="37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36" grpId="0"/>
      <p:bldP spid="3758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pPr>
              <a:defRPr/>
            </a:pPr>
            <a:fld id="{CBD74909-E9BA-4EE6-BD34-35EAF20512B3}" type="slidenum">
              <a:rPr lang="en-US" altLang="en-US"/>
              <a:pPr>
                <a:defRPr/>
              </a:pPr>
              <a:t>21</a:t>
            </a:fld>
            <a:endParaRPr lang="en-US" altLang="en-US"/>
          </a:p>
        </p:txBody>
      </p:sp>
      <p:sp>
        <p:nvSpPr>
          <p:cNvPr id="235524" name="Rectangle 4"/>
          <p:cNvSpPr>
            <a:spLocks noChangeArrowheads="1"/>
          </p:cNvSpPr>
          <p:nvPr/>
        </p:nvSpPr>
        <p:spPr bwMode="auto">
          <a:xfrm>
            <a:off x="465138" y="279400"/>
            <a:ext cx="357822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b="1">
                <a:solidFill>
                  <a:schemeClr val="tx2"/>
                </a:solidFill>
              </a:rPr>
              <a:t>2.2 Thu gọn hệ </a:t>
            </a:r>
            <a:r>
              <a:rPr lang="en-US" sz="2800" b="1" smtClean="0">
                <a:solidFill>
                  <a:schemeClr val="tx2"/>
                </a:solidFill>
              </a:rPr>
              <a:t>lực.</a:t>
            </a:r>
            <a:endParaRPr lang="en-US" sz="2800" b="1">
              <a:solidFill>
                <a:schemeClr val="tx2"/>
              </a:solidFill>
            </a:endParaRPr>
          </a:p>
        </p:txBody>
      </p:sp>
      <mc:AlternateContent xmlns:mc="http://schemas.openxmlformats.org/markup-compatibility/2006" xmlns:a14="http://schemas.microsoft.com/office/drawing/2010/main">
        <mc:Choice Requires="a14">
          <p:sp>
            <p:nvSpPr>
              <p:cNvPr id="235528" name="Text Box 8"/>
              <p:cNvSpPr txBox="1">
                <a:spLocks noChangeArrowheads="1"/>
              </p:cNvSpPr>
              <p:nvPr/>
            </p:nvSpPr>
            <p:spPr bwMode="auto">
              <a:xfrm>
                <a:off x="576262" y="1235684"/>
                <a:ext cx="7560133"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smtClean="0"/>
                  <a:t>Xét hệ lực không gian: </a:t>
                </a:r>
                <a14:m>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oMath>
                </a14:m>
                <a:endParaRPr lang="en-US" sz="2800" b="1"/>
              </a:p>
            </p:txBody>
          </p:sp>
        </mc:Choice>
        <mc:Fallback xmlns="">
          <p:sp>
            <p:nvSpPr>
              <p:cNvPr id="235528" name="Text Box 8"/>
              <p:cNvSpPr txBox="1">
                <a:spLocks noRot="1" noChangeAspect="1" noMove="1" noResize="1" noEditPoints="1" noAdjustHandles="1" noChangeArrowheads="1" noChangeShapeType="1" noTextEdit="1"/>
              </p:cNvSpPr>
              <p:nvPr/>
            </p:nvSpPr>
            <p:spPr bwMode="auto">
              <a:xfrm>
                <a:off x="576262" y="1235684"/>
                <a:ext cx="7560133" cy="610039"/>
              </a:xfrm>
              <a:prstGeom prst="rect">
                <a:avLst/>
              </a:prstGeom>
              <a:blipFill rotWithShape="1">
                <a:blip r:embed="rId2"/>
                <a:stretch>
                  <a:fillRect l="-1694"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35529" name="Text Box 9"/>
          <p:cNvSpPr txBox="1">
            <a:spLocks noChangeArrowheads="1"/>
          </p:cNvSpPr>
          <p:nvPr/>
        </p:nvSpPr>
        <p:spPr bwMode="auto">
          <a:xfrm>
            <a:off x="539750" y="1817780"/>
            <a:ext cx="7848600" cy="112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sz="2800"/>
              <a:t>Áp dụng định lý dời lực song song ta dời từng lực về điểm O.</a:t>
            </a:r>
          </a:p>
        </p:txBody>
      </p:sp>
      <p:sp>
        <p:nvSpPr>
          <p:cNvPr id="235537" name="Text Box 17"/>
          <p:cNvSpPr txBox="1">
            <a:spLocks noChangeArrowheads="1"/>
          </p:cNvSpPr>
          <p:nvPr/>
        </p:nvSpPr>
        <p:spPr bwMode="auto">
          <a:xfrm>
            <a:off x="576263" y="4446988"/>
            <a:ext cx="1619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a:t>Hay</a:t>
            </a:r>
          </a:p>
        </p:txBody>
      </p:sp>
      <mc:AlternateContent xmlns:mc="http://schemas.openxmlformats.org/markup-compatibility/2006" xmlns:a14="http://schemas.microsoft.com/office/drawing/2010/main">
        <mc:Choice Requires="a14">
          <p:sp>
            <p:nvSpPr>
              <p:cNvPr id="2" name="TextBox 1"/>
              <p:cNvSpPr txBox="1"/>
              <p:nvPr/>
            </p:nvSpPr>
            <p:spPr>
              <a:xfrm>
                <a:off x="465137" y="2916299"/>
                <a:ext cx="7671257" cy="1558632"/>
              </a:xfrm>
              <a:prstGeom prst="rect">
                <a:avLst/>
              </a:prstGeom>
              <a:noFill/>
            </p:spPr>
            <p:txBody>
              <a:bodyPr wrap="square" rtlCol="0">
                <a:spAutoFit/>
              </a:bodyPr>
              <a:lstStyle/>
              <a:p>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ea typeface="Cambria Math"/>
                      </a:rPr>
                      <m:t>∼</m:t>
                    </m:r>
                    <m:d>
                      <m:dPr>
                        <m:ctrlPr>
                          <a:rPr lang="en-US" sz="2800" b="1" i="1" smtClean="0">
                            <a:solidFill>
                              <a:srgbClr val="0000FF"/>
                            </a:solidFill>
                            <a:latin typeface="Cambria Math"/>
                            <a:ea typeface="Cambria Math"/>
                          </a:rPr>
                        </m:ctrlPr>
                      </m:dP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ea typeface="Cambria Math"/>
                              </a:rPr>
                              <m:t>𝟏</m:t>
                            </m:r>
                          </m:sub>
                        </m:sSub>
                        <m:r>
                          <a:rPr lang="en-US" sz="2800" b="1" i="1" smtClean="0">
                            <a:solidFill>
                              <a:srgbClr val="0000FF"/>
                            </a:solidFill>
                            <a:latin typeface="Cambria Math"/>
                            <a:ea typeface="Cambria Math"/>
                          </a:rPr>
                          <m:t>,</m:t>
                        </m:r>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𝒎</m:t>
                                </m:r>
                              </m:e>
                            </m:acc>
                          </m:e>
                          <m:sub>
                            <m:r>
                              <a:rPr lang="en-US" sz="2800" b="1" i="1" smtClean="0">
                                <a:solidFill>
                                  <a:srgbClr val="0000FF"/>
                                </a:solidFill>
                                <a:latin typeface="Cambria Math"/>
                                <a:ea typeface="Cambria Math"/>
                              </a:rPr>
                              <m:t>𝟏</m:t>
                            </m:r>
                          </m:sub>
                        </m:sSub>
                      </m:e>
                    </m:d>
                  </m:oMath>
                </a14:m>
                <a:r>
                  <a:rPr lang="en-US" sz="2800" smtClean="0"/>
                  <a:t> với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oMath>
                </a14:m>
                <a:r>
                  <a:rPr lang="en-US" sz="2800" smtClean="0"/>
                  <a:t>,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sub>
                        <m:r>
                          <a:rPr lang="en-US" sz="2800" b="1" i="1" smtClean="0">
                            <a:solidFill>
                              <a:srgbClr val="0000FF"/>
                            </a:solidFill>
                            <a:latin typeface="Cambria Math"/>
                          </a:rPr>
                          <m:t>𝑶</m:t>
                        </m:r>
                      </m:sub>
                    </m:sSub>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rPr>
                              <m:t>𝟏</m:t>
                            </m:r>
                          </m:sub>
                        </m:sSub>
                      </m:e>
                    </m:d>
                  </m:oMath>
                </a14:m>
                <a:endParaRPr lang="en-US" sz="2800" b="1" smtClean="0"/>
              </a:p>
              <a:p>
                <a:r>
                  <a:rPr lang="en-US" sz="2800" smtClean="0"/>
                  <a:t>… … …</a:t>
                </a:r>
              </a:p>
              <a:p>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smtClean="0">
                            <a:solidFill>
                              <a:srgbClr val="0000FF"/>
                            </a:solidFill>
                            <a:latin typeface="Cambria Math"/>
                          </a:rPr>
                          <m:t>𝒏</m:t>
                        </m:r>
                      </m:sub>
                    </m:sSub>
                    <m:r>
                      <a:rPr lang="en-US" sz="2800" b="1" i="1">
                        <a:solidFill>
                          <a:srgbClr val="0000FF"/>
                        </a:solidFill>
                        <a:latin typeface="Cambria Math"/>
                        <a:ea typeface="Cambria Math"/>
                      </a:rPr>
                      <m:t>∼</m:t>
                    </m:r>
                    <m:d>
                      <m:dPr>
                        <m:ctrlPr>
                          <a:rPr lang="en-US" sz="2800" b="1" i="1">
                            <a:solidFill>
                              <a:srgbClr val="0000FF"/>
                            </a:solidFill>
                            <a:latin typeface="Cambria Math"/>
                            <a:ea typeface="Cambria Math"/>
                          </a:rPr>
                        </m:ctrlPr>
                      </m:dPr>
                      <m:e>
                        <m:sSub>
                          <m:sSubPr>
                            <m:ctrlPr>
                              <a:rPr lang="en-US" sz="2800" b="1" i="1">
                                <a:solidFill>
                                  <a:srgbClr val="0000FF"/>
                                </a:solidFill>
                                <a:latin typeface="Cambria Math"/>
                                <a:ea typeface="Cambria Math"/>
                              </a:rPr>
                            </m:ctrlPr>
                          </m:sSubPr>
                          <m:e>
                            <m:acc>
                              <m:accPr>
                                <m:chr m:val="⃗"/>
                                <m:ctrlPr>
                                  <a:rPr lang="en-US" sz="2800" b="1" i="1">
                                    <a:solidFill>
                                      <a:srgbClr val="0000FF"/>
                                    </a:solidFill>
                                    <a:latin typeface="Cambria Math"/>
                                    <a:ea typeface="Cambria Math"/>
                                  </a:rPr>
                                </m:ctrlPr>
                              </m:accPr>
                              <m:e>
                                <m:r>
                                  <a:rPr lang="en-US" sz="2800" b="1" i="1">
                                    <a:solidFill>
                                      <a:srgbClr val="0000FF"/>
                                    </a:solidFill>
                                    <a:latin typeface="Cambria Math"/>
                                    <a:ea typeface="Cambria Math"/>
                                  </a:rPr>
                                  <m:t>𝑭</m:t>
                                </m:r>
                              </m:e>
                            </m:acc>
                            <m:r>
                              <a:rPr lang="en-US" sz="2800" b="1" i="1">
                                <a:solidFill>
                                  <a:srgbClr val="0000FF"/>
                                </a:solidFill>
                                <a:latin typeface="Cambria Math"/>
                              </a:rPr>
                              <m:t>′</m:t>
                            </m:r>
                          </m:e>
                          <m:sub>
                            <m:r>
                              <a:rPr lang="en-US" sz="2800" b="1" i="1" smtClean="0">
                                <a:solidFill>
                                  <a:srgbClr val="0000FF"/>
                                </a:solidFill>
                                <a:latin typeface="Cambria Math"/>
                                <a:ea typeface="Cambria Math"/>
                              </a:rPr>
                              <m:t>𝒏</m:t>
                            </m:r>
                          </m:sub>
                        </m:sSub>
                        <m:r>
                          <a:rPr lang="en-US" sz="2800" b="1" i="1">
                            <a:solidFill>
                              <a:srgbClr val="0000FF"/>
                            </a:solidFill>
                            <a:latin typeface="Cambria Math"/>
                            <a:ea typeface="Cambria Math"/>
                          </a:rPr>
                          <m:t>,</m:t>
                        </m:r>
                        <m:sSub>
                          <m:sSubPr>
                            <m:ctrlPr>
                              <a:rPr lang="en-US" sz="2800" b="1" i="1">
                                <a:solidFill>
                                  <a:srgbClr val="0000FF"/>
                                </a:solidFill>
                                <a:latin typeface="Cambria Math"/>
                                <a:ea typeface="Cambria Math"/>
                              </a:rPr>
                            </m:ctrlPr>
                          </m:sSubPr>
                          <m:e>
                            <m:acc>
                              <m:accPr>
                                <m:chr m:val="⃗"/>
                                <m:ctrlPr>
                                  <a:rPr lang="en-US" sz="2800" b="1" i="1">
                                    <a:solidFill>
                                      <a:srgbClr val="0000FF"/>
                                    </a:solidFill>
                                    <a:latin typeface="Cambria Math"/>
                                    <a:ea typeface="Cambria Math"/>
                                  </a:rPr>
                                </m:ctrlPr>
                              </m:accPr>
                              <m:e>
                                <m:r>
                                  <a:rPr lang="en-US" sz="2800" b="1" i="1">
                                    <a:solidFill>
                                      <a:srgbClr val="0000FF"/>
                                    </a:solidFill>
                                    <a:latin typeface="Cambria Math"/>
                                    <a:ea typeface="Cambria Math"/>
                                  </a:rPr>
                                  <m:t>𝒎</m:t>
                                </m:r>
                              </m:e>
                            </m:acc>
                          </m:e>
                          <m:sub>
                            <m:r>
                              <a:rPr lang="en-US" sz="2800" b="1" i="1" smtClean="0">
                                <a:solidFill>
                                  <a:srgbClr val="0000FF"/>
                                </a:solidFill>
                                <a:latin typeface="Cambria Math"/>
                                <a:ea typeface="Cambria Math"/>
                              </a:rPr>
                              <m:t>𝒏</m:t>
                            </m:r>
                          </m:sub>
                        </m:sSub>
                      </m:e>
                    </m:d>
                  </m:oMath>
                </a14:m>
                <a:r>
                  <a:rPr lang="en-US" sz="2800"/>
                  <a:t> với </a:t>
                </a:r>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r>
                          <a:rPr lang="en-US" sz="2800" b="1" i="1">
                            <a:solidFill>
                              <a:srgbClr val="0000FF"/>
                            </a:solidFill>
                            <a:latin typeface="Cambria Math"/>
                          </a:rPr>
                          <m:t>′</m:t>
                        </m:r>
                      </m:e>
                      <m:sub>
                        <m:r>
                          <a:rPr lang="en-US" sz="2800" b="1" i="1" smtClean="0">
                            <a:solidFill>
                              <a:srgbClr val="0000FF"/>
                            </a:solidFill>
                            <a:latin typeface="Cambria Math"/>
                          </a:rPr>
                          <m:t>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smtClean="0">
                            <a:solidFill>
                              <a:srgbClr val="0000FF"/>
                            </a:solidFill>
                            <a:latin typeface="Cambria Math"/>
                          </a:rPr>
                          <m:t>𝒏</m:t>
                        </m:r>
                      </m:sub>
                    </m:sSub>
                  </m:oMath>
                </a14:m>
                <a:r>
                  <a:rPr lang="en-US" sz="2800"/>
                  <a:t>, </a:t>
                </a:r>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rPr>
                          <m:t>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a:solidFill>
                              <a:srgbClr val="0000FF"/>
                            </a:solidFill>
                            <a:latin typeface="Cambria Math"/>
                          </a:rPr>
                          <m:t>𝑶</m:t>
                        </m:r>
                      </m:sub>
                    </m:sSub>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r>
                              <a:rPr lang="en-US" sz="2800" b="1" i="1">
                                <a:solidFill>
                                  <a:srgbClr val="0000FF"/>
                                </a:solidFill>
                                <a:latin typeface="Cambria Math"/>
                              </a:rPr>
                              <m:t>′</m:t>
                            </m:r>
                          </m:e>
                          <m:sub>
                            <m:r>
                              <a:rPr lang="en-US" sz="2800" b="1" i="1" smtClean="0">
                                <a:solidFill>
                                  <a:srgbClr val="0000FF"/>
                                </a:solidFill>
                                <a:latin typeface="Cambria Math"/>
                              </a:rPr>
                              <m:t>𝒏</m:t>
                            </m:r>
                          </m:sub>
                        </m:sSub>
                      </m:e>
                    </m:d>
                  </m:oMath>
                </a14:m>
                <a:endParaRPr lang="en-US" sz="2800"/>
              </a:p>
            </p:txBody>
          </p:sp>
        </mc:Choice>
        <mc:Fallback xmlns="">
          <p:sp>
            <p:nvSpPr>
              <p:cNvPr id="2" name="TextBox 1"/>
              <p:cNvSpPr txBox="1">
                <a:spLocks noRot="1" noChangeAspect="1" noMove="1" noResize="1" noEditPoints="1" noAdjustHandles="1" noChangeArrowheads="1" noChangeShapeType="1" noTextEdit="1"/>
              </p:cNvSpPr>
              <p:nvPr/>
            </p:nvSpPr>
            <p:spPr>
              <a:xfrm>
                <a:off x="465137" y="2916299"/>
                <a:ext cx="7671257" cy="1558632"/>
              </a:xfrm>
              <a:prstGeom prst="rect">
                <a:avLst/>
              </a:prstGeom>
              <a:blipFill rotWithShape="1">
                <a:blip r:embed="rId3"/>
                <a:stretch>
                  <a:fillRect l="-1589" t="-391"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Box 8"/>
              <p:cNvSpPr txBox="1">
                <a:spLocks noChangeArrowheads="1"/>
              </p:cNvSpPr>
              <p:nvPr/>
            </p:nvSpPr>
            <p:spPr bwMode="auto">
              <a:xfrm>
                <a:off x="1" y="4938157"/>
                <a:ext cx="9144000" cy="6450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𝟏</m:t>
                              </m:r>
                            </m:sub>
                          </m:sSub>
                          <m:r>
                            <a:rPr lang="en-US" sz="2400" b="1" i="1" smtClean="0">
                              <a:solidFill>
                                <a:srgbClr val="0000FF"/>
                              </a:solidFill>
                              <a:latin typeface="Cambria Math"/>
                            </a:rPr>
                            <m:t>,</m:t>
                          </m:r>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𝟐</m:t>
                              </m:r>
                            </m:sub>
                          </m:sSub>
                          <m:r>
                            <a:rPr lang="en-US" sz="2400" b="1" i="1" smtClean="0">
                              <a:solidFill>
                                <a:srgbClr val="0000FF"/>
                              </a:solidFill>
                              <a:latin typeface="Cambria Math"/>
                            </a:rPr>
                            <m:t>,…,</m:t>
                          </m:r>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𝒏</m:t>
                              </m:r>
                            </m:sub>
                          </m:sSub>
                        </m:e>
                      </m:d>
                      <m:r>
                        <a:rPr lang="en-US" sz="2400" b="1" i="1" smtClean="0">
                          <a:solidFill>
                            <a:srgbClr val="0000FF"/>
                          </a:solidFill>
                          <a:latin typeface="Cambria Math"/>
                          <a:ea typeface="Cambria Math"/>
                        </a:rPr>
                        <m:t>∼</m:t>
                      </m:r>
                      <m:d>
                        <m:dPr>
                          <m:ctrlPr>
                            <a:rPr lang="en-US" sz="2400" b="1" i="1" smtClean="0">
                              <a:solidFill>
                                <a:srgbClr val="0000FF"/>
                              </a:solidFill>
                              <a:latin typeface="Cambria Math"/>
                              <a:ea typeface="Cambria Math"/>
                            </a:rPr>
                          </m:ctrlPr>
                        </m:dPr>
                        <m:e>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𝟏</m:t>
                                  </m:r>
                                </m:sub>
                              </m:sSub>
                              <m:r>
                                <a:rPr lang="en-US" sz="2400" b="1" i="1">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𝟐</m:t>
                                  </m:r>
                                </m:sub>
                              </m:sSub>
                              <m:r>
                                <a:rPr lang="en-US" sz="2400" b="1" i="1">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𝒏</m:t>
                                  </m:r>
                                </m:sub>
                              </m:sSub>
                            </m:e>
                          </m:d>
                          <m:r>
                            <m:rPr>
                              <m:nor/>
                            </m:rPr>
                            <a:rPr lang="en-US" sz="2400" b="1"/>
                            <m:t> </m:t>
                          </m:r>
                          <m:r>
                            <a:rPr lang="en-US" sz="2400" b="1" i="1" smtClean="0">
                              <a:latin typeface="Cambria Math"/>
                            </a:rPr>
                            <m:t>;</m:t>
                          </m:r>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𝒎</m:t>
                                      </m:r>
                                    </m:e>
                                  </m:acc>
                                </m:e>
                                <m:sub>
                                  <m:r>
                                    <a:rPr lang="en-US" sz="2400" b="1" i="1" smtClean="0">
                                      <a:solidFill>
                                        <a:srgbClr val="0000FF"/>
                                      </a:solidFill>
                                      <a:latin typeface="Cambria Math"/>
                                    </a:rPr>
                                    <m:t>𝑶</m:t>
                                  </m:r>
                                </m:sub>
                              </m:sSub>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𝟏</m:t>
                                      </m:r>
                                    </m:sub>
                                  </m:sSub>
                                </m:e>
                              </m:d>
                              <m:r>
                                <a:rPr lang="en-US" sz="2400" b="1" i="1" smtClean="0">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𝒎</m:t>
                                      </m:r>
                                    </m:e>
                                  </m:acc>
                                </m:e>
                                <m:sub>
                                  <m:r>
                                    <a:rPr lang="en-US" sz="2400" b="1" i="1">
                                      <a:solidFill>
                                        <a:srgbClr val="0000FF"/>
                                      </a:solidFill>
                                      <a:latin typeface="Cambria Math"/>
                                    </a:rPr>
                                    <m:t>𝑶</m:t>
                                  </m:r>
                                </m:sub>
                              </m:sSub>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smtClean="0">
                                          <a:solidFill>
                                            <a:srgbClr val="0000FF"/>
                                          </a:solidFill>
                                          <a:latin typeface="Cambria Math"/>
                                        </a:rPr>
                                        <m:t>𝟐</m:t>
                                      </m:r>
                                    </m:sub>
                                  </m:sSub>
                                </m:e>
                              </m:d>
                              <m:r>
                                <a:rPr lang="en-US" sz="2400" b="1" i="1" smtClean="0">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𝒎</m:t>
                                      </m:r>
                                    </m:e>
                                  </m:acc>
                                </m:e>
                                <m:sub>
                                  <m:r>
                                    <a:rPr lang="en-US" sz="2400" b="1" i="1">
                                      <a:solidFill>
                                        <a:srgbClr val="0000FF"/>
                                      </a:solidFill>
                                      <a:latin typeface="Cambria Math"/>
                                    </a:rPr>
                                    <m:t>𝑶</m:t>
                                  </m:r>
                                </m:sub>
                              </m:sSub>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smtClean="0">
                                          <a:solidFill>
                                            <a:srgbClr val="0000FF"/>
                                          </a:solidFill>
                                          <a:latin typeface="Cambria Math"/>
                                        </a:rPr>
                                        <m:t>𝒏</m:t>
                                      </m:r>
                                    </m:sub>
                                  </m:sSub>
                                </m:e>
                              </m:d>
                            </m:e>
                          </m:d>
                        </m:e>
                      </m:d>
                    </m:oMath>
                  </m:oMathPara>
                </a14:m>
                <a:endParaRPr lang="en-US" sz="2400" b="1"/>
              </a:p>
            </p:txBody>
          </p:sp>
        </mc:Choice>
        <mc:Fallback xmlns="">
          <p:sp>
            <p:nvSpPr>
              <p:cNvPr id="15" name="Text Box 8"/>
              <p:cNvSpPr txBox="1">
                <a:spLocks noRot="1" noChangeAspect="1" noMove="1" noResize="1" noEditPoints="1" noAdjustHandles="1" noChangeArrowheads="1" noChangeShapeType="1" noTextEdit="1"/>
              </p:cNvSpPr>
              <p:nvPr/>
            </p:nvSpPr>
            <p:spPr bwMode="auto">
              <a:xfrm>
                <a:off x="1" y="4938157"/>
                <a:ext cx="9144000" cy="645048"/>
              </a:xfrm>
              <a:prstGeom prst="rect">
                <a:avLst/>
              </a:prstGeom>
              <a:blipFill rotWithShape="1">
                <a:blip r:embed="rId4"/>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 Box 8"/>
              <p:cNvSpPr txBox="1">
                <a:spLocks noChangeArrowheads="1"/>
              </p:cNvSpPr>
              <p:nvPr/>
            </p:nvSpPr>
            <p:spPr bwMode="auto">
              <a:xfrm>
                <a:off x="1" y="5555265"/>
                <a:ext cx="914400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r>
                        <a:rPr lang="en-US" sz="2800" b="1" i="1" smtClean="0">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𝑹</m:t>
                                  </m:r>
                                </m:e>
                              </m:acc>
                            </m:e>
                            <m:sub>
                              <m:r>
                                <a:rPr lang="en-US" sz="2800" b="1" i="1" smtClean="0">
                                  <a:solidFill>
                                    <a:srgbClr val="0000FF"/>
                                  </a:solidFill>
                                  <a:latin typeface="Cambria Math"/>
                                </a:rPr>
                                <m:t>𝑶</m:t>
                              </m:r>
                            </m:sub>
                          </m:sSub>
                          <m:r>
                            <a:rPr lang="en-US" sz="2800" b="1" i="1">
                              <a:solidFill>
                                <a:srgbClr val="0000FF"/>
                              </a:solidFill>
                              <a:latin typeface="Cambria Math"/>
                            </a:rPr>
                            <m:t>,</m:t>
                          </m:r>
                          <m:r>
                            <a:rPr lang="en-US" sz="2800" b="1" i="1" smtClean="0">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𝑴</m:t>
                                  </m:r>
                                </m:e>
                              </m:acc>
                            </m:e>
                            <m:sub>
                              <m:r>
                                <a:rPr lang="en-US" sz="2800" b="1" i="1" smtClean="0">
                                  <a:solidFill>
                                    <a:srgbClr val="0000FF"/>
                                  </a:solidFill>
                                  <a:latin typeface="Cambria Math"/>
                                </a:rPr>
                                <m:t>𝑶</m:t>
                              </m:r>
                            </m:sub>
                          </m:sSub>
                        </m:e>
                      </m:d>
                    </m:oMath>
                  </m:oMathPara>
                </a14:m>
                <a:endParaRPr lang="en-US" sz="2800" b="1"/>
              </a:p>
            </p:txBody>
          </p:sp>
        </mc:Choice>
        <mc:Fallback xmlns="">
          <p:sp>
            <p:nvSpPr>
              <p:cNvPr id="16" name="Text Box 8"/>
              <p:cNvSpPr txBox="1">
                <a:spLocks noRot="1" noChangeAspect="1" noMove="1" noResize="1" noEditPoints="1" noAdjustHandles="1" noChangeArrowheads="1" noChangeShapeType="1" noTextEdit="1"/>
              </p:cNvSpPr>
              <p:nvPr/>
            </p:nvSpPr>
            <p:spPr bwMode="auto">
              <a:xfrm>
                <a:off x="1" y="5555265"/>
                <a:ext cx="9144000" cy="610039"/>
              </a:xfrm>
              <a:prstGeom prst="rect">
                <a:avLst/>
              </a:prstGeom>
              <a:blipFill rotWithShape="1">
                <a:blip r:embed="rId5"/>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7" name="Rectangle 13"/>
          <p:cNvSpPr>
            <a:spLocks noChangeArrowheads="1"/>
          </p:cNvSpPr>
          <p:nvPr/>
        </p:nvSpPr>
        <p:spPr bwMode="auto">
          <a:xfrm>
            <a:off x="436562" y="774677"/>
            <a:ext cx="57759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2.2.1. Thu gọn hệ lực về một tâm</a:t>
            </a:r>
            <a:endParaRPr lang="en-US" sz="2800" b="1">
              <a:solidFill>
                <a:srgbClr val="008000"/>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5524"/>
                                        </p:tgtEl>
                                        <p:attrNameLst>
                                          <p:attrName>style.visibility</p:attrName>
                                        </p:attrNameLst>
                                      </p:cBhvr>
                                      <p:to>
                                        <p:strVal val="visible"/>
                                      </p:to>
                                    </p:set>
                                    <p:anim calcmode="discrete" valueType="clr">
                                      <p:cBhvr override="childStyle">
                                        <p:cTn id="7" dur="80"/>
                                        <p:tgtEl>
                                          <p:spTgt spid="2355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5524"/>
                                        </p:tgtEl>
                                        <p:attrNameLst>
                                          <p:attrName>fillcolor</p:attrName>
                                        </p:attrNameLst>
                                      </p:cBhvr>
                                      <p:tavLst>
                                        <p:tav tm="0">
                                          <p:val>
                                            <p:clrVal>
                                              <a:schemeClr val="accent2"/>
                                            </p:clrVal>
                                          </p:val>
                                        </p:tav>
                                        <p:tav tm="50000">
                                          <p:val>
                                            <p:clrVal>
                                              <a:schemeClr val="hlink"/>
                                            </p:clrVal>
                                          </p:val>
                                        </p:tav>
                                      </p:tavLst>
                                    </p:anim>
                                    <p:set>
                                      <p:cBhvr>
                                        <p:cTn id="9" dur="80"/>
                                        <p:tgtEl>
                                          <p:spTgt spid="235524"/>
                                        </p:tgtEl>
                                        <p:attrNameLst>
                                          <p:attrName>fill.type</p:attrName>
                                        </p:attrNameLst>
                                      </p:cBhvr>
                                      <p:to>
                                        <p:strVal val="solid"/>
                                      </p:to>
                                    </p:set>
                                  </p:childTnLst>
                                </p:cTn>
                              </p:par>
                            </p:childTnLst>
                          </p:cTn>
                        </p:par>
                      </p:childTnLst>
                    </p:cTn>
                  </p:par>
                  <p:par>
                    <p:cTn id="10" fill="hold">
                      <p:stCondLst>
                        <p:cond delay="indefinite"/>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checkerboard(across)">
                                      <p:cBhvr>
                                        <p:cTn id="14" dur="500"/>
                                        <p:tgtEl>
                                          <p:spTgt spid="17">
                                            <p:txEl>
                                              <p:pRg st="0" end="0"/>
                                            </p:txEl>
                                          </p:spTgt>
                                        </p:tgtEl>
                                      </p:cBhvr>
                                    </p:animEffect>
                                  </p:childTnLst>
                                </p:cTn>
                              </p:par>
                            </p:childTnLst>
                          </p:cTn>
                        </p:par>
                        <p:par>
                          <p:cTn id="15" fill="hold">
                            <p:stCondLst>
                              <p:cond delay="500"/>
                            </p:stCondLst>
                            <p:childTnLst>
                              <p:par>
                                <p:cTn id="16" presetID="3" presetClass="entr" presetSubtype="10" fill="hold" grpId="0" nodeType="afterEffect">
                                  <p:stCondLst>
                                    <p:cond delay="0"/>
                                  </p:stCondLst>
                                  <p:childTnLst>
                                    <p:set>
                                      <p:cBhvr>
                                        <p:cTn id="17" dur="1" fill="hold">
                                          <p:stCondLst>
                                            <p:cond delay="0"/>
                                          </p:stCondLst>
                                        </p:cTn>
                                        <p:tgtEl>
                                          <p:spTgt spid="235528"/>
                                        </p:tgtEl>
                                        <p:attrNameLst>
                                          <p:attrName>style.visibility</p:attrName>
                                        </p:attrNameLst>
                                      </p:cBhvr>
                                      <p:to>
                                        <p:strVal val="visible"/>
                                      </p:to>
                                    </p:set>
                                    <p:animEffect transition="in" filter="blinds(horizontal)">
                                      <p:cBhvr>
                                        <p:cTn id="18" dur="500"/>
                                        <p:tgtEl>
                                          <p:spTgt spid="23552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235529"/>
                                        </p:tgtEl>
                                        <p:attrNameLst>
                                          <p:attrName>style.visibility</p:attrName>
                                        </p:attrNameLst>
                                      </p:cBhvr>
                                      <p:to>
                                        <p:strVal val="visible"/>
                                      </p:to>
                                    </p:set>
                                    <p:anim calcmode="discrete" valueType="clr">
                                      <p:cBhvr override="childStyle">
                                        <p:cTn id="23" dur="80"/>
                                        <p:tgtEl>
                                          <p:spTgt spid="235529"/>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235529"/>
                                        </p:tgtEl>
                                        <p:attrNameLst>
                                          <p:attrName>fillcolor</p:attrName>
                                        </p:attrNameLst>
                                      </p:cBhvr>
                                      <p:tavLst>
                                        <p:tav tm="0">
                                          <p:val>
                                            <p:clrVal>
                                              <a:schemeClr val="accent2"/>
                                            </p:clrVal>
                                          </p:val>
                                        </p:tav>
                                        <p:tav tm="50000">
                                          <p:val>
                                            <p:clrVal>
                                              <a:schemeClr val="hlink"/>
                                            </p:clrVal>
                                          </p:val>
                                        </p:tav>
                                      </p:tavLst>
                                    </p:anim>
                                    <p:set>
                                      <p:cBhvr>
                                        <p:cTn id="25" dur="80"/>
                                        <p:tgtEl>
                                          <p:spTgt spid="235529"/>
                                        </p:tgtEl>
                                        <p:attrNameLst>
                                          <p:attrName>fill.type</p:attrName>
                                        </p:attrNameLst>
                                      </p:cBhvr>
                                      <p:to>
                                        <p:strVal val="solid"/>
                                      </p:to>
                                    </p:set>
                                  </p:childTnLst>
                                </p:cTn>
                              </p:par>
                            </p:childTnLst>
                          </p:cTn>
                        </p:par>
                        <p:par>
                          <p:cTn id="26" fill="hold" nodeType="afterGroup">
                            <p:stCondLst>
                              <p:cond delay="188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235537"/>
                                        </p:tgtEl>
                                        <p:attrNameLst>
                                          <p:attrName>style.visibility</p:attrName>
                                        </p:attrNameLst>
                                      </p:cBhvr>
                                      <p:to>
                                        <p:strVal val="visible"/>
                                      </p:to>
                                    </p:set>
                                    <p:animEffect transition="in" filter="box(in)">
                                      <p:cBhvr>
                                        <p:cTn id="34" dur="500"/>
                                        <p:tgtEl>
                                          <p:spTgt spid="235537"/>
                                        </p:tgtEl>
                                      </p:cBhvr>
                                    </p:animEffect>
                                  </p:childTnLst>
                                </p:cTn>
                              </p:par>
                            </p:childTnLst>
                          </p:cTn>
                        </p:par>
                        <p:par>
                          <p:cTn id="35" fill="hold">
                            <p:stCondLst>
                              <p:cond delay="500"/>
                            </p:stCondLst>
                            <p:childTnLst>
                              <p:par>
                                <p:cTn id="36" presetID="3" presetClass="entr" presetSubtype="1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8" grpId="0"/>
      <p:bldP spid="235529" grpId="0"/>
      <p:bldP spid="235537" grpId="0"/>
      <p:bldP spid="2"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6"/>
          <p:cNvSpPr>
            <a:spLocks noGrp="1"/>
          </p:cNvSpPr>
          <p:nvPr>
            <p:ph type="sldNum" sz="quarter" idx="12"/>
          </p:nvPr>
        </p:nvSpPr>
        <p:spPr/>
        <p:txBody>
          <a:bodyPr/>
          <a:lstStyle/>
          <a:p>
            <a:pPr>
              <a:defRPr/>
            </a:pPr>
            <a:fld id="{2EAE477B-3250-4195-9DDC-E7FE21D0C02D}" type="slidenum">
              <a:rPr lang="en-US" altLang="en-US"/>
              <a:pPr>
                <a:defRPr/>
              </a:pPr>
              <a:t>22</a:t>
            </a:fld>
            <a:endParaRPr lang="en-US" altLang="en-US"/>
          </a:p>
        </p:txBody>
      </p:sp>
      <p:sp>
        <p:nvSpPr>
          <p:cNvPr id="71683"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6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71686" name="Text Box 10"/>
              <p:cNvSpPr txBox="1">
                <a:spLocks noChangeArrowheads="1"/>
              </p:cNvSpPr>
              <p:nvPr/>
            </p:nvSpPr>
            <p:spPr bwMode="auto">
              <a:xfrm>
                <a:off x="539750" y="1147894"/>
                <a:ext cx="8101013" cy="22451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30000"/>
                  </a:lnSpc>
                </a:pPr>
                <a:r>
                  <a:rPr lang="en-US" smtClean="0"/>
                  <a:t>	Vậy hệ lực không gian bất kỳ tương đương với một lực </a:t>
                </a:r>
                <a14:m>
                  <m:oMath xmlns:m="http://schemas.openxmlformats.org/officeDocument/2006/math">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𝑹</m:t>
                            </m:r>
                          </m:e>
                        </m:acc>
                      </m:e>
                      <m:sub>
                        <m:r>
                          <a:rPr lang="en-US" b="1" i="1" smtClean="0">
                            <a:solidFill>
                              <a:srgbClr val="0000FF"/>
                            </a:solidFill>
                            <a:latin typeface="Cambria Math"/>
                          </a:rPr>
                          <m:t>𝑶</m:t>
                        </m:r>
                      </m:sub>
                    </m:sSub>
                  </m:oMath>
                </a14:m>
                <a:r>
                  <a:rPr lang="en-US" smtClean="0"/>
                  <a:t> đặt </a:t>
                </a:r>
                <a:r>
                  <a:rPr lang="en-US"/>
                  <a:t>tại O và một mômen ngẫu </a:t>
                </a:r>
                <a:r>
                  <a:rPr lang="en-US" smtClean="0"/>
                  <a:t>lực </a:t>
                </a:r>
                <a14:m>
                  <m:oMath xmlns:m="http://schemas.openxmlformats.org/officeDocument/2006/math">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𝑴</m:t>
                            </m:r>
                          </m:e>
                        </m:acc>
                      </m:e>
                      <m:sub>
                        <m:r>
                          <a:rPr lang="en-US" b="1" i="1" smtClean="0">
                            <a:solidFill>
                              <a:srgbClr val="0000FF"/>
                            </a:solidFill>
                            <a:latin typeface="Cambria Math"/>
                          </a:rPr>
                          <m:t>𝑶</m:t>
                        </m:r>
                      </m:sub>
                    </m:sSub>
                  </m:oMath>
                </a14:m>
                <a:r>
                  <a:rPr lang="en-US" smtClean="0"/>
                  <a:t>. </a:t>
                </a:r>
                <a:r>
                  <a:rPr lang="en-US"/>
                  <a:t>Lực </a:t>
                </a:r>
                <a14:m>
                  <m:oMath xmlns:m="http://schemas.openxmlformats.org/officeDocument/2006/math">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𝑹</m:t>
                            </m:r>
                          </m:e>
                        </m:acc>
                      </m:e>
                      <m:sub>
                        <m:r>
                          <a:rPr lang="en-US" b="1" i="1">
                            <a:solidFill>
                              <a:srgbClr val="0000FF"/>
                            </a:solidFill>
                            <a:latin typeface="Cambria Math"/>
                          </a:rPr>
                          <m:t>𝑶</m:t>
                        </m:r>
                      </m:sub>
                    </m:sSub>
                    <m:r>
                      <a:rPr lang="en-US" b="1" i="1">
                        <a:solidFill>
                          <a:srgbClr val="0000FF"/>
                        </a:solidFill>
                        <a:latin typeface="Cambria Math"/>
                      </a:rPr>
                      <m:t> </m:t>
                    </m:r>
                  </m:oMath>
                </a14:m>
                <a:r>
                  <a:rPr lang="en-US"/>
                  <a:t>bằng véctơ chính của hệ, còn </a:t>
                </a:r>
                <a14:m>
                  <m:oMath xmlns:m="http://schemas.openxmlformats.org/officeDocument/2006/math">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𝑴</m:t>
                            </m:r>
                          </m:e>
                        </m:acc>
                      </m:e>
                      <m:sub>
                        <m:r>
                          <a:rPr lang="en-US" b="1" i="1">
                            <a:solidFill>
                              <a:srgbClr val="0000FF"/>
                            </a:solidFill>
                            <a:latin typeface="Cambria Math"/>
                          </a:rPr>
                          <m:t>𝑶</m:t>
                        </m:r>
                      </m:sub>
                    </m:sSub>
                  </m:oMath>
                </a14:m>
                <a:r>
                  <a:rPr lang="en-US" smtClean="0"/>
                  <a:t> </a:t>
                </a:r>
                <a:r>
                  <a:rPr lang="en-US"/>
                  <a:t>bằng mômen chính của hệ đối với điểm O.</a:t>
                </a:r>
              </a:p>
            </p:txBody>
          </p:sp>
        </mc:Choice>
        <mc:Fallback xmlns="">
          <p:sp>
            <p:nvSpPr>
              <p:cNvPr id="71686" name="Text Box 10"/>
              <p:cNvSpPr txBox="1">
                <a:spLocks noRot="1" noChangeAspect="1" noMove="1" noResize="1" noEditPoints="1" noAdjustHandles="1" noChangeArrowheads="1" noChangeShapeType="1" noTextEdit="1"/>
              </p:cNvSpPr>
              <p:nvPr/>
            </p:nvSpPr>
            <p:spPr bwMode="auto">
              <a:xfrm>
                <a:off x="539750" y="1147894"/>
                <a:ext cx="8101013" cy="2245102"/>
              </a:xfrm>
              <a:prstGeom prst="rect">
                <a:avLst/>
              </a:prstGeom>
              <a:blipFill rotWithShape="1">
                <a:blip r:embed="rId2"/>
                <a:stretch>
                  <a:fillRect l="-1355" r="-1054" b="-542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Box 8"/>
              <p:cNvSpPr txBox="1">
                <a:spLocks noChangeArrowheads="1"/>
              </p:cNvSpPr>
              <p:nvPr/>
            </p:nvSpPr>
            <p:spPr bwMode="auto">
              <a:xfrm>
                <a:off x="18256" y="3323882"/>
                <a:ext cx="9144000" cy="57317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𝟏</m:t>
                              </m:r>
                            </m:sub>
                          </m:sSub>
                          <m:r>
                            <a:rPr lang="en-US" b="1" i="1" smtClean="0">
                              <a:solidFill>
                                <a:srgbClr val="0000FF"/>
                              </a:solidFill>
                              <a:latin typeface="Cambria Math"/>
                            </a:rPr>
                            <m:t>,</m:t>
                          </m:r>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𝟐</m:t>
                              </m:r>
                            </m:sub>
                          </m:sSub>
                          <m:r>
                            <a:rPr lang="en-US" b="1" i="1" smtClean="0">
                              <a:solidFill>
                                <a:srgbClr val="0000FF"/>
                              </a:solidFill>
                              <a:latin typeface="Cambria Math"/>
                            </a:rPr>
                            <m:t>,…,</m:t>
                          </m:r>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𝒏</m:t>
                              </m:r>
                            </m:sub>
                          </m:sSub>
                        </m:e>
                      </m:d>
                      <m:r>
                        <a:rPr lang="en-US" b="1" i="1" smtClean="0">
                          <a:solidFill>
                            <a:srgbClr val="0000FF"/>
                          </a:solidFill>
                          <a:latin typeface="Cambria Math"/>
                          <a:ea typeface="Cambria Math"/>
                        </a:rPr>
                        <m:t>∼</m:t>
                      </m:r>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smtClean="0">
                                      <a:solidFill>
                                        <a:srgbClr val="0000FF"/>
                                      </a:solidFill>
                                      <a:latin typeface="Cambria Math"/>
                                    </a:rPr>
                                    <m:t>𝑹</m:t>
                                  </m:r>
                                </m:e>
                              </m:acc>
                            </m:e>
                            <m:sub>
                              <m:r>
                                <a:rPr lang="en-US" b="1" i="1" smtClean="0">
                                  <a:solidFill>
                                    <a:srgbClr val="0000FF"/>
                                  </a:solidFill>
                                  <a:latin typeface="Cambria Math"/>
                                </a:rPr>
                                <m:t>𝑶</m:t>
                              </m:r>
                            </m:sub>
                          </m:sSub>
                          <m:r>
                            <a:rPr lang="en-US" b="1" i="1">
                              <a:solidFill>
                                <a:srgbClr val="0000FF"/>
                              </a:solidFill>
                              <a:latin typeface="Cambria Math"/>
                            </a:rPr>
                            <m:t>,</m:t>
                          </m:r>
                          <m:r>
                            <a:rPr lang="en-US" b="1" i="1" smtClean="0">
                              <a:solidFill>
                                <a:srgbClr val="0000FF"/>
                              </a:solidFill>
                              <a:latin typeface="Cambria Math"/>
                            </a:rPr>
                            <m:t> </m:t>
                          </m:r>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smtClean="0">
                                      <a:solidFill>
                                        <a:srgbClr val="0000FF"/>
                                      </a:solidFill>
                                      <a:latin typeface="Cambria Math"/>
                                    </a:rPr>
                                    <m:t>𝑴</m:t>
                                  </m:r>
                                </m:e>
                              </m:acc>
                            </m:e>
                            <m:sub>
                              <m:r>
                                <a:rPr lang="en-US" b="1" i="1" smtClean="0">
                                  <a:solidFill>
                                    <a:srgbClr val="0000FF"/>
                                  </a:solidFill>
                                  <a:latin typeface="Cambria Math"/>
                                </a:rPr>
                                <m:t>𝑶</m:t>
                              </m:r>
                            </m:sub>
                          </m:sSub>
                        </m:e>
                      </m:d>
                    </m:oMath>
                  </m:oMathPara>
                </a14:m>
                <a:endParaRPr lang="en-US" b="1"/>
              </a:p>
            </p:txBody>
          </p:sp>
        </mc:Choice>
        <mc:Fallback xmlns="">
          <p:sp>
            <p:nvSpPr>
              <p:cNvPr id="15" name="Text Box 8"/>
              <p:cNvSpPr txBox="1">
                <a:spLocks noRot="1" noChangeAspect="1" noMove="1" noResize="1" noEditPoints="1" noAdjustHandles="1" noChangeArrowheads="1" noChangeShapeType="1" noTextEdit="1"/>
              </p:cNvSpPr>
              <p:nvPr/>
            </p:nvSpPr>
            <p:spPr bwMode="auto">
              <a:xfrm>
                <a:off x="18256" y="3323882"/>
                <a:ext cx="9144000" cy="573170"/>
              </a:xfrm>
              <a:prstGeom prst="rect">
                <a:avLst/>
              </a:prstGeom>
              <a:blipFill rotWithShape="1">
                <a:blip r:embed="rId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2642800" y="3891989"/>
                <a:ext cx="2911374" cy="22733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smtClean="0">
                                  <a:solidFill>
                                    <a:srgbClr val="FF0000"/>
                                  </a:solidFill>
                                  <a:latin typeface="Cambria Math"/>
                                </a:rPr>
                                <m:t>𝑹</m:t>
                              </m:r>
                            </m:e>
                          </m:acc>
                        </m:e>
                        <m:sub>
                          <m:r>
                            <a:rPr lang="en-US" b="1" i="1">
                              <a:solidFill>
                                <a:srgbClr val="FF0000"/>
                              </a:solidFill>
                              <a:latin typeface="Cambria Math"/>
                            </a:rPr>
                            <m:t>𝑶</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𝒌</m:t>
                              </m:r>
                            </m:sub>
                          </m:sSub>
                        </m:e>
                      </m:nary>
                    </m:oMath>
                  </m:oMathPara>
                </a14:m>
                <a:endParaRPr lang="en-US" b="1" smtClean="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𝑴</m:t>
                              </m:r>
                            </m:e>
                          </m:acc>
                        </m:e>
                        <m:sub>
                          <m:r>
                            <a:rPr lang="en-US" b="1" i="1">
                              <a:solidFill>
                                <a:srgbClr val="FF0000"/>
                              </a:solidFill>
                              <a:latin typeface="Cambria Math"/>
                            </a:rPr>
                            <m:t>𝑶</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𝒎</m:t>
                                  </m:r>
                                </m:e>
                              </m:acc>
                            </m:e>
                            <m:sub>
                              <m:r>
                                <a:rPr lang="en-US" b="1" i="1">
                                  <a:solidFill>
                                    <a:srgbClr val="FF0000"/>
                                  </a:solidFill>
                                  <a:latin typeface="Cambria Math"/>
                                </a:rPr>
                                <m:t>𝑶</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𝒌</m:t>
                                  </m:r>
                                </m:sub>
                              </m:sSub>
                            </m:e>
                          </m:d>
                        </m:e>
                      </m:nary>
                    </m:oMath>
                  </m:oMathPara>
                </a14:m>
                <a:endParaRPr lang="en-US" b="1">
                  <a:solidFill>
                    <a:srgbClr val="FF0000"/>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2642800" y="3891989"/>
                <a:ext cx="2911374" cy="2273315"/>
              </a:xfrm>
              <a:prstGeom prst="rect">
                <a:avLst/>
              </a:prstGeom>
              <a:blipFill rotWithShape="1">
                <a:blip r:embed="rId4"/>
                <a:stretch>
                  <a:fillRect/>
                </a:stretch>
              </a:blipFill>
            </p:spPr>
            <p:txBody>
              <a:bodyPr/>
              <a:lstStyle/>
              <a:p>
                <a:r>
                  <a:rPr lang="en-US">
                    <a:noFill/>
                  </a:rPr>
                  <a:t> </a:t>
                </a:r>
              </a:p>
            </p:txBody>
          </p:sp>
        </mc:Fallback>
      </mc:AlternateContent>
      <p:sp>
        <p:nvSpPr>
          <p:cNvPr id="19" name="Rectangle 4"/>
          <p:cNvSpPr>
            <a:spLocks noChangeArrowheads="1"/>
          </p:cNvSpPr>
          <p:nvPr/>
        </p:nvSpPr>
        <p:spPr bwMode="auto">
          <a:xfrm>
            <a:off x="465138" y="279400"/>
            <a:ext cx="357822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b="1">
                <a:solidFill>
                  <a:schemeClr val="tx2"/>
                </a:solidFill>
              </a:rPr>
              <a:t>2.2 Thu gọn hệ </a:t>
            </a:r>
            <a:r>
              <a:rPr lang="en-US" sz="2800" b="1" smtClean="0">
                <a:solidFill>
                  <a:schemeClr val="tx2"/>
                </a:solidFill>
              </a:rPr>
              <a:t>lực.</a:t>
            </a:r>
            <a:endParaRPr lang="en-US" sz="2800" b="1">
              <a:solidFill>
                <a:schemeClr val="tx2"/>
              </a:solidFill>
            </a:endParaRPr>
          </a:p>
        </p:txBody>
      </p:sp>
      <p:sp>
        <p:nvSpPr>
          <p:cNvPr id="20" name="Rectangle 13"/>
          <p:cNvSpPr>
            <a:spLocks noChangeArrowheads="1"/>
          </p:cNvSpPr>
          <p:nvPr/>
        </p:nvSpPr>
        <p:spPr bwMode="auto">
          <a:xfrm>
            <a:off x="436562" y="774677"/>
            <a:ext cx="57759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2.2.1 Thu gọn hệ lực về một tâm</a:t>
            </a:r>
            <a:endParaRPr lang="en-US" sz="2800" b="1">
              <a:solidFill>
                <a:srgbClr val="008000"/>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686"/>
                                        </p:tgtEl>
                                        <p:attrNameLst>
                                          <p:attrName>style.visibility</p:attrName>
                                        </p:attrNameLst>
                                      </p:cBhvr>
                                      <p:to>
                                        <p:strVal val="visible"/>
                                      </p:to>
                                    </p:set>
                                    <p:animEffect transition="in" filter="checkerboard(across)">
                                      <p:cBhvr>
                                        <p:cTn id="7" dur="500"/>
                                        <p:tgtEl>
                                          <p:spTgt spid="716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wipe(left)">
                                      <p:cBhvr>
                                        <p:cTn id="16" dur="500"/>
                                        <p:tgtEl>
                                          <p:spTgt spid="16">
                                            <p:txEl>
                                              <p:pRg st="0" end="0"/>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wipe(left)">
                                      <p:cBhvr>
                                        <p:cTn id="20"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p:bldP spid="15" grpId="0"/>
      <p:bldP spid="1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0E7C862D-1F32-4F48-B3BD-2CD4E76853B7}" type="slidenum">
              <a:rPr lang="en-US" altLang="en-US"/>
              <a:pPr>
                <a:defRPr/>
              </a:pPr>
              <a:t>23</a:t>
            </a:fld>
            <a:endParaRPr lang="en-US" altLang="en-US"/>
          </a:p>
        </p:txBody>
      </p:sp>
      <mc:AlternateContent xmlns:mc="http://schemas.openxmlformats.org/markup-compatibility/2006" xmlns:a14="http://schemas.microsoft.com/office/drawing/2010/main">
        <mc:Choice Requires="a14">
          <p:sp>
            <p:nvSpPr>
              <p:cNvPr id="236554" name="Text Box 10"/>
              <p:cNvSpPr txBox="1">
                <a:spLocks noChangeArrowheads="1"/>
              </p:cNvSpPr>
              <p:nvPr/>
            </p:nvSpPr>
            <p:spPr bwMode="auto">
              <a:xfrm>
                <a:off x="611188" y="1331149"/>
                <a:ext cx="7379034"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a:t>Xét hệ lực không gian</a:t>
                </a:r>
                <a:r>
                  <a:rPr lang="en-US" sz="2800" smtClean="0"/>
                  <a:t>: </a:t>
                </a:r>
                <a14:m>
                  <m:oMath xmlns:m="http://schemas.openxmlformats.org/officeDocument/2006/math">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oMath>
                </a14:m>
                <a:endParaRPr lang="en-US" sz="2800"/>
              </a:p>
            </p:txBody>
          </p:sp>
        </mc:Choice>
        <mc:Fallback xmlns="">
          <p:sp>
            <p:nvSpPr>
              <p:cNvPr id="236554" name="Text Box 10"/>
              <p:cNvSpPr txBox="1">
                <a:spLocks noRot="1" noChangeAspect="1" noMove="1" noResize="1" noEditPoints="1" noAdjustHandles="1" noChangeArrowheads="1" noChangeShapeType="1" noTextEdit="1"/>
              </p:cNvSpPr>
              <p:nvPr/>
            </p:nvSpPr>
            <p:spPr bwMode="auto">
              <a:xfrm>
                <a:off x="611188" y="1331149"/>
                <a:ext cx="7379034" cy="610039"/>
              </a:xfrm>
              <a:prstGeom prst="rect">
                <a:avLst/>
              </a:prstGeom>
              <a:blipFill rotWithShape="1">
                <a:blip r:embed="rId2"/>
                <a:stretch>
                  <a:fillRect l="-1652"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36558" name="Text Box 14"/>
          <p:cNvSpPr txBox="1">
            <a:spLocks noChangeArrowheads="1"/>
          </p:cNvSpPr>
          <p:nvPr/>
        </p:nvSpPr>
        <p:spPr bwMode="auto">
          <a:xfrm>
            <a:off x="611188" y="1974440"/>
            <a:ext cx="57594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a:t>Ta thu gọn hệ lực này về O và O':</a:t>
            </a:r>
          </a:p>
        </p:txBody>
      </p:sp>
      <mc:AlternateContent xmlns:mc="http://schemas.openxmlformats.org/markup-compatibility/2006" xmlns:a14="http://schemas.microsoft.com/office/drawing/2010/main">
        <mc:Choice Requires="a14">
          <p:sp>
            <p:nvSpPr>
              <p:cNvPr id="236561" name="Text Box 17"/>
              <p:cNvSpPr txBox="1">
                <a:spLocks noChangeArrowheads="1"/>
              </p:cNvSpPr>
              <p:nvPr/>
            </p:nvSpPr>
            <p:spPr bwMode="auto">
              <a:xfrm>
                <a:off x="611188" y="4315387"/>
                <a:ext cx="8533320" cy="10409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r>
                  <a:rPr lang="en-US" sz="2800" smtClean="0"/>
                  <a:t>Mặt khác:</a:t>
                </a:r>
              </a:p>
              <a:p>
                <a:pPr eaLnBrk="1" hangingPunct="1">
                  <a:spcBef>
                    <a:spcPts val="0"/>
                  </a:spcBef>
                </a:pPr>
                <a14:m>
                  <m:oMath xmlns:m="http://schemas.openxmlformats.org/officeDocument/2006/math">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𝑹</m:t>
                                </m:r>
                              </m:e>
                            </m:acc>
                          </m:e>
                          <m:sub>
                            <m:sSup>
                              <m:sSupPr>
                                <m:ctrlPr>
                                  <a:rPr lang="en-US" sz="2800" b="1" i="1" smtClean="0">
                                    <a:solidFill>
                                      <a:srgbClr val="0000FF"/>
                                    </a:solidFill>
                                    <a:latin typeface="Cambria Math"/>
                                  </a:rPr>
                                </m:ctrlPr>
                              </m:sSupPr>
                              <m:e>
                                <m:r>
                                  <a:rPr lang="en-US" sz="2800" b="1" i="1" smtClean="0">
                                    <a:solidFill>
                                      <a:srgbClr val="0000FF"/>
                                    </a:solidFill>
                                    <a:latin typeface="Cambria Math"/>
                                  </a:rPr>
                                  <m:t>𝑶</m:t>
                                </m:r>
                              </m:e>
                              <m:sup>
                                <m:r>
                                  <a:rPr lang="en-US" sz="2800" b="1" i="1" smtClean="0">
                                    <a:solidFill>
                                      <a:srgbClr val="0000FF"/>
                                    </a:solidFill>
                                    <a:latin typeface="Cambria Math"/>
                                  </a:rPr>
                                  <m:t>′</m:t>
                                </m:r>
                              </m:sup>
                            </m:sSup>
                          </m:sub>
                        </m:sSub>
                        <m:r>
                          <a:rPr lang="en-US" sz="2800" b="1" i="1">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sSup>
                              <m:sSupPr>
                                <m:ctrlPr>
                                  <a:rPr lang="en-US" sz="2800" b="1" i="1" smtClean="0">
                                    <a:solidFill>
                                      <a:srgbClr val="0000FF"/>
                                    </a:solidFill>
                                    <a:latin typeface="Cambria Math"/>
                                  </a:rPr>
                                </m:ctrlPr>
                              </m:sSupPr>
                              <m:e>
                                <m:r>
                                  <a:rPr lang="en-US" sz="2800" b="1" i="1" smtClean="0">
                                    <a:solidFill>
                                      <a:srgbClr val="0000FF"/>
                                    </a:solidFill>
                                    <a:latin typeface="Cambria Math"/>
                                  </a:rPr>
                                  <m:t>𝑶</m:t>
                                </m:r>
                              </m:e>
                              <m:sup>
                                <m:r>
                                  <a:rPr lang="en-US" sz="2800" b="1" i="1" smtClean="0">
                                    <a:solidFill>
                                      <a:srgbClr val="0000FF"/>
                                    </a:solidFill>
                                    <a:latin typeface="Cambria Math"/>
                                  </a:rPr>
                                  <m:t>′</m:t>
                                </m:r>
                              </m:sup>
                            </m:sSup>
                          </m:sub>
                        </m:sSub>
                      </m:e>
                    </m:d>
                  </m:oMath>
                </a14:m>
                <a:r>
                  <a:rPr lang="en-US" sz="2800" smtClean="0"/>
                  <a:t>;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r>
                      <a:rPr lang="en-US" sz="2800" b="1" i="1" smtClean="0">
                        <a:solidFill>
                          <a:srgbClr val="FF0000"/>
                        </a:solidFill>
                        <a:latin typeface="Cambria Math"/>
                      </a:rPr>
                      <m:t>=</m:t>
                    </m:r>
                    <m:nary>
                      <m:naryPr>
                        <m:chr m:val="∑"/>
                        <m:ctrlPr>
                          <a:rPr lang="en-US" sz="2800" b="1" i="1" smtClean="0">
                            <a:solidFill>
                              <a:srgbClr val="FF0000"/>
                            </a:solidFill>
                            <a:latin typeface="Cambria Math"/>
                          </a:rPr>
                        </m:ctrlPr>
                      </m:naryPr>
                      <m:sub>
                        <m:r>
                          <m:rPr>
                            <m:brk m:alnAt="23"/>
                          </m:rPr>
                          <a:rPr lang="en-US" sz="2800" b="1" i="1" smtClean="0">
                            <a:solidFill>
                              <a:srgbClr val="FF0000"/>
                            </a:solidFill>
                            <a:latin typeface="Cambria Math"/>
                          </a:rPr>
                          <m:t>𝒌</m:t>
                        </m:r>
                        <m:r>
                          <m:rPr>
                            <m:brk m:alnAt="23"/>
                          </m:rPr>
                          <a:rPr lang="en-US" sz="2800" b="1" i="1" smtClean="0">
                            <a:solidFill>
                              <a:srgbClr val="FF0000"/>
                            </a:solidFill>
                            <a:latin typeface="Cambria Math"/>
                          </a:rPr>
                          <m:t>=</m:t>
                        </m:r>
                        <m:r>
                          <m:rPr>
                            <m:brk m:alnAt="23"/>
                          </m:rPr>
                          <a:rPr lang="en-US" sz="2800" b="1" i="1" smtClean="0">
                            <a:solidFill>
                              <a:srgbClr val="FF0000"/>
                            </a:solidFill>
                            <a:latin typeface="Cambria Math"/>
                          </a:rPr>
                          <m:t>𝟏</m:t>
                        </m:r>
                      </m:sub>
                      <m:sup>
                        <m:r>
                          <a:rPr lang="en-US" sz="2800" b="1" i="1" smtClean="0">
                            <a:solidFill>
                              <a:srgbClr val="FF0000"/>
                            </a:solidFill>
                            <a:latin typeface="Cambria Math"/>
                          </a:rPr>
                          <m:t>𝒏</m:t>
                        </m:r>
                      </m:sup>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𝒌</m:t>
                                </m:r>
                              </m:sub>
                            </m:sSub>
                          </m:e>
                        </m:d>
                      </m:e>
                    </m:nary>
                  </m:oMath>
                </a14:m>
                <a:endParaRPr lang="en-US" sz="2800" b="1"/>
              </a:p>
            </p:txBody>
          </p:sp>
        </mc:Choice>
        <mc:Fallback xmlns="">
          <p:sp>
            <p:nvSpPr>
              <p:cNvPr id="236561" name="Text Box 17"/>
              <p:cNvSpPr txBox="1">
                <a:spLocks noRot="1" noChangeAspect="1" noMove="1" noResize="1" noEditPoints="1" noAdjustHandles="1" noChangeArrowheads="1" noChangeShapeType="1" noTextEdit="1"/>
              </p:cNvSpPr>
              <p:nvPr/>
            </p:nvSpPr>
            <p:spPr bwMode="auto">
              <a:xfrm>
                <a:off x="611188" y="4315387"/>
                <a:ext cx="8533320" cy="1040926"/>
              </a:xfrm>
              <a:prstGeom prst="rect">
                <a:avLst/>
              </a:prstGeom>
              <a:blipFill rotWithShape="1">
                <a:blip r:embed="rId3"/>
                <a:stretch>
                  <a:fillRect l="-1429" t="-5848" b="-1228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6563" name="Text Box 19"/>
              <p:cNvSpPr txBox="1">
                <a:spLocks noChangeArrowheads="1"/>
              </p:cNvSpPr>
              <p:nvPr/>
            </p:nvSpPr>
            <p:spPr bwMode="auto">
              <a:xfrm>
                <a:off x="611188" y="3691909"/>
                <a:ext cx="5436976" cy="5902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smtClean="0"/>
                  <a:t>trong đó: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sub>
                        <m:r>
                          <a:rPr lang="en-US" sz="2800" b="1" i="1" smtClean="0">
                            <a:solidFill>
                              <a:srgbClr val="FF0000"/>
                            </a:solidFill>
                            <a:latin typeface="Cambria Math"/>
                          </a:rPr>
                          <m:t>𝑶</m:t>
                        </m:r>
                      </m:sub>
                    </m:sSub>
                    <m:r>
                      <a:rPr lang="en-US" sz="2800" b="1" i="1" smtClean="0">
                        <a:solidFill>
                          <a:srgbClr val="FF0000"/>
                        </a:solidFill>
                        <a:latin typeface="Cambria Math"/>
                      </a:rPr>
                      <m:t>=</m:t>
                    </m:r>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oMath>
                </a14:m>
                <a:endParaRPr lang="en-US" sz="2800" b="1"/>
              </a:p>
            </p:txBody>
          </p:sp>
        </mc:Choice>
        <mc:Fallback xmlns="">
          <p:sp>
            <p:nvSpPr>
              <p:cNvPr id="236563" name="Text Box 19"/>
              <p:cNvSpPr txBox="1">
                <a:spLocks noRot="1" noChangeAspect="1" noMove="1" noResize="1" noEditPoints="1" noAdjustHandles="1" noChangeArrowheads="1" noChangeShapeType="1" noTextEdit="1"/>
              </p:cNvSpPr>
              <p:nvPr/>
            </p:nvSpPr>
            <p:spPr bwMode="auto">
              <a:xfrm>
                <a:off x="611188" y="3691909"/>
                <a:ext cx="5436976" cy="590226"/>
              </a:xfrm>
              <a:prstGeom prst="rect">
                <a:avLst/>
              </a:prstGeom>
              <a:blipFill rotWithShape="1">
                <a:blip r:embed="rId4"/>
                <a:stretch>
                  <a:fillRect l="-2242" t="-1042" b="-2708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6571" name="Text Box 27"/>
              <p:cNvSpPr txBox="1">
                <a:spLocks noChangeArrowheads="1"/>
              </p:cNvSpPr>
              <p:nvPr/>
            </p:nvSpPr>
            <p:spPr bwMode="auto">
              <a:xfrm>
                <a:off x="611188" y="5389563"/>
                <a:ext cx="583302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t>Suy ra: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𝑴</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oMath>
                </a14:m>
                <a:endParaRPr lang="en-US" sz="2800" b="1"/>
              </a:p>
            </p:txBody>
          </p:sp>
        </mc:Choice>
        <mc:Fallback xmlns="">
          <p:sp>
            <p:nvSpPr>
              <p:cNvPr id="236571" name="Text Box 27"/>
              <p:cNvSpPr txBox="1">
                <a:spLocks noRot="1" noChangeAspect="1" noMove="1" noResize="1" noEditPoints="1" noAdjustHandles="1" noChangeArrowheads="1" noChangeShapeType="1" noTextEdit="1"/>
              </p:cNvSpPr>
              <p:nvPr/>
            </p:nvSpPr>
            <p:spPr bwMode="auto">
              <a:xfrm>
                <a:off x="611188" y="5389563"/>
                <a:ext cx="5833020" cy="610039"/>
              </a:xfrm>
              <a:prstGeom prst="rect">
                <a:avLst/>
              </a:prstGeom>
              <a:blipFill rotWithShape="1">
                <a:blip r:embed="rId5"/>
                <a:stretch>
                  <a:fillRect l="-2090"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7" name="Rectangle 4"/>
          <p:cNvSpPr>
            <a:spLocks noChangeArrowheads="1"/>
          </p:cNvSpPr>
          <p:nvPr/>
        </p:nvSpPr>
        <p:spPr bwMode="auto">
          <a:xfrm>
            <a:off x="465138" y="279400"/>
            <a:ext cx="357822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b="1">
                <a:solidFill>
                  <a:schemeClr val="tx2"/>
                </a:solidFill>
              </a:rPr>
              <a:t>2.2 Thu gọn hệ </a:t>
            </a:r>
            <a:r>
              <a:rPr lang="en-US" sz="2800" b="1" smtClean="0">
                <a:solidFill>
                  <a:schemeClr val="tx2"/>
                </a:solidFill>
              </a:rPr>
              <a:t>lực.</a:t>
            </a:r>
            <a:endParaRPr lang="en-US" sz="2800" b="1">
              <a:solidFill>
                <a:schemeClr val="tx2"/>
              </a:solidFill>
            </a:endParaRPr>
          </a:p>
        </p:txBody>
      </p:sp>
      <p:sp>
        <p:nvSpPr>
          <p:cNvPr id="18" name="Rectangle 13"/>
          <p:cNvSpPr>
            <a:spLocks noChangeArrowheads="1"/>
          </p:cNvSpPr>
          <p:nvPr/>
        </p:nvSpPr>
        <p:spPr bwMode="auto">
          <a:xfrm>
            <a:off x="436562" y="774677"/>
            <a:ext cx="47564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2.2.2 </a:t>
            </a:r>
            <a:r>
              <a:rPr lang="vi-VN" sz="2800" b="1">
                <a:solidFill>
                  <a:srgbClr val="008000"/>
                </a:solidFill>
                <a:cs typeface="Times New Roman" pitchFamily="18" charset="0"/>
              </a:rPr>
              <a:t>Biến đổi tâm thu gọn</a:t>
            </a:r>
            <a:endParaRPr lang="en-US" sz="2800" b="1">
              <a:solidFill>
                <a:srgbClr val="008000"/>
              </a:solidFill>
              <a:cs typeface="Times New Roman" pitchFamily="18" charset="0"/>
            </a:endParaRPr>
          </a:p>
        </p:txBody>
      </p:sp>
      <mc:AlternateContent xmlns:mc="http://schemas.openxmlformats.org/markup-compatibility/2006" xmlns:a14="http://schemas.microsoft.com/office/drawing/2010/main">
        <mc:Choice Requires="a14">
          <p:sp>
            <p:nvSpPr>
              <p:cNvPr id="19" name="Text Box 8"/>
              <p:cNvSpPr txBox="1">
                <a:spLocks noChangeArrowheads="1"/>
              </p:cNvSpPr>
              <p:nvPr/>
            </p:nvSpPr>
            <p:spPr bwMode="auto">
              <a:xfrm>
                <a:off x="-13491" y="2530912"/>
                <a:ext cx="9144000" cy="11277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r>
                        <a:rPr lang="en-US" sz="2800" b="1" i="1" smtClean="0">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𝑹</m:t>
                                  </m:r>
                                </m:e>
                              </m:acc>
                            </m:e>
                            <m:sub>
                              <m:r>
                                <a:rPr lang="en-US" sz="2800" b="1" i="1" smtClean="0">
                                  <a:solidFill>
                                    <a:srgbClr val="0000FF"/>
                                  </a:solidFill>
                                  <a:latin typeface="Cambria Math"/>
                                </a:rPr>
                                <m:t>𝑶</m:t>
                              </m:r>
                            </m:sub>
                          </m:sSub>
                          <m:r>
                            <a:rPr lang="en-US" sz="2800" b="1" i="1">
                              <a:solidFill>
                                <a:srgbClr val="0000FF"/>
                              </a:solidFill>
                              <a:latin typeface="Cambria Math"/>
                            </a:rPr>
                            <m:t>,</m:t>
                          </m:r>
                          <m:r>
                            <a:rPr lang="en-US" sz="2800" b="1" i="1" smtClean="0">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𝑴</m:t>
                                  </m:r>
                                </m:e>
                              </m:acc>
                            </m:e>
                            <m:sub>
                              <m:r>
                                <a:rPr lang="en-US" sz="2800" b="1" i="1" smtClean="0">
                                  <a:solidFill>
                                    <a:srgbClr val="0000FF"/>
                                  </a:solidFill>
                                  <a:latin typeface="Cambria Math"/>
                                </a:rPr>
                                <m:t>𝑶</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𝑹</m:t>
                                  </m:r>
                                </m:e>
                              </m:acc>
                            </m:e>
                            <m:sub>
                              <m:sSup>
                                <m:sSupPr>
                                  <m:ctrlPr>
                                    <a:rPr lang="en-US" sz="2800" b="1" i="1">
                                      <a:solidFill>
                                        <a:srgbClr val="0000FF"/>
                                      </a:solidFill>
                                      <a:latin typeface="Cambria Math"/>
                                    </a:rPr>
                                  </m:ctrlPr>
                                </m:sSupPr>
                                <m:e>
                                  <m:r>
                                    <a:rPr lang="en-US" sz="2800" b="1" i="1">
                                      <a:solidFill>
                                        <a:srgbClr val="0000FF"/>
                                      </a:solidFill>
                                      <a:latin typeface="Cambria Math"/>
                                    </a:rPr>
                                    <m:t>𝑶</m:t>
                                  </m:r>
                                </m:e>
                                <m:sup>
                                  <m:r>
                                    <a:rPr lang="en-US" sz="2800" b="1" i="1">
                                      <a:solidFill>
                                        <a:srgbClr val="0000FF"/>
                                      </a:solidFill>
                                      <a:latin typeface="Cambria Math"/>
                                    </a:rPr>
                                    <m:t>′</m:t>
                                  </m:r>
                                </m:sup>
                              </m:sSup>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e>
                            <m:sub>
                              <m:sSup>
                                <m:sSupPr>
                                  <m:ctrlPr>
                                    <a:rPr lang="en-US" sz="2800" b="1" i="1" smtClean="0">
                                      <a:solidFill>
                                        <a:srgbClr val="0000FF"/>
                                      </a:solidFill>
                                      <a:latin typeface="Cambria Math"/>
                                    </a:rPr>
                                  </m:ctrlPr>
                                </m:sSupPr>
                                <m:e>
                                  <m:r>
                                    <a:rPr lang="en-US" sz="2800" b="1" i="1" smtClean="0">
                                      <a:solidFill>
                                        <a:srgbClr val="0000FF"/>
                                      </a:solidFill>
                                      <a:latin typeface="Cambria Math"/>
                                    </a:rPr>
                                    <m:t>𝑶</m:t>
                                  </m:r>
                                </m:e>
                                <m:sup>
                                  <m:r>
                                    <a:rPr lang="en-US" sz="2800" b="1" i="1" smtClean="0">
                                      <a:solidFill>
                                        <a:srgbClr val="0000FF"/>
                                      </a:solidFill>
                                      <a:latin typeface="Cambria Math"/>
                                    </a:rPr>
                                    <m:t>′</m:t>
                                  </m:r>
                                </m:sup>
                              </m:sSup>
                            </m:sub>
                          </m:sSub>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𝑹</m:t>
                                      </m:r>
                                    </m:e>
                                  </m:acc>
                                </m:e>
                                <m:sub>
                                  <m:r>
                                    <a:rPr lang="en-US" sz="2800" b="1" i="1" smtClean="0">
                                      <a:solidFill>
                                        <a:srgbClr val="0000FF"/>
                                      </a:solidFill>
                                      <a:latin typeface="Cambria Math"/>
                                    </a:rPr>
                                    <m:t>𝑶</m:t>
                                  </m:r>
                                </m:sub>
                              </m:sSub>
                            </m:e>
                          </m:d>
                          <m:r>
                            <a:rPr lang="en-US" sz="2800" b="1" i="1">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r>
                                <a:rPr lang="en-US" sz="2800" b="1" i="1">
                                  <a:solidFill>
                                    <a:srgbClr val="0000FF"/>
                                  </a:solidFill>
                                  <a:latin typeface="Cambria Math"/>
                                </a:rPr>
                                <m:t>𝑶</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𝑹</m:t>
                                  </m:r>
                                </m:e>
                              </m:acc>
                            </m:e>
                            <m:sub>
                              <m:sSup>
                                <m:sSupPr>
                                  <m:ctrlPr>
                                    <a:rPr lang="en-US" sz="2800" b="1" i="1">
                                      <a:solidFill>
                                        <a:srgbClr val="0000FF"/>
                                      </a:solidFill>
                                      <a:latin typeface="Cambria Math"/>
                                    </a:rPr>
                                  </m:ctrlPr>
                                </m:sSupPr>
                                <m:e>
                                  <m:r>
                                    <a:rPr lang="en-US" sz="2800" b="1" i="1">
                                      <a:solidFill>
                                        <a:srgbClr val="0000FF"/>
                                      </a:solidFill>
                                      <a:latin typeface="Cambria Math"/>
                                    </a:rPr>
                                    <m:t>𝑶</m:t>
                                  </m:r>
                                </m:e>
                                <m:sup>
                                  <m:r>
                                    <a:rPr lang="en-US" sz="2800" b="1" i="1">
                                      <a:solidFill>
                                        <a:srgbClr val="0000FF"/>
                                      </a:solidFill>
                                      <a:latin typeface="Cambria Math"/>
                                    </a:rPr>
                                    <m:t>′</m:t>
                                  </m:r>
                                </m:sup>
                              </m:sSup>
                            </m:sub>
                          </m:sSub>
                          <m:r>
                            <a:rPr lang="en-US" sz="2800" b="1" i="1">
                              <a:solidFill>
                                <a:srgbClr val="0000FF"/>
                              </a:solidFill>
                              <a:latin typeface="Cambria Math"/>
                            </a:rPr>
                            <m:t>,</m:t>
                          </m:r>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e>
                      </m:d>
                    </m:oMath>
                  </m:oMathPara>
                </a14:m>
                <a:endParaRPr lang="en-US" sz="2800" b="1"/>
              </a:p>
            </p:txBody>
          </p:sp>
        </mc:Choice>
        <mc:Fallback xmlns="">
          <p:sp>
            <p:nvSpPr>
              <p:cNvPr id="19" name="Text Box 8"/>
              <p:cNvSpPr txBox="1">
                <a:spLocks noRot="1" noChangeAspect="1" noMove="1" noResize="1" noEditPoints="1" noAdjustHandles="1" noChangeArrowheads="1" noChangeShapeType="1" noTextEdit="1"/>
              </p:cNvSpPr>
              <p:nvPr/>
            </p:nvSpPr>
            <p:spPr bwMode="auto">
              <a:xfrm>
                <a:off x="-13491" y="2530912"/>
                <a:ext cx="9144000" cy="1127745"/>
              </a:xfrm>
              <a:prstGeom prst="rect">
                <a:avLst/>
              </a:prstGeom>
              <a:blipFill rotWithShape="1">
                <a:blip r:embed="rId6"/>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6554"/>
                                        </p:tgtEl>
                                        <p:attrNameLst>
                                          <p:attrName>style.visibility</p:attrName>
                                        </p:attrNameLst>
                                      </p:cBhvr>
                                      <p:to>
                                        <p:strVal val="visible"/>
                                      </p:to>
                                    </p:set>
                                    <p:animEffect transition="in" filter="blinds(horizontal)">
                                      <p:cBhvr>
                                        <p:cTn id="10" dur="500"/>
                                        <p:tgtEl>
                                          <p:spTgt spid="23655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236558"/>
                                        </p:tgtEl>
                                        <p:attrNameLst>
                                          <p:attrName>style.visibility</p:attrName>
                                        </p:attrNameLst>
                                      </p:cBhvr>
                                      <p:to>
                                        <p:strVal val="visible"/>
                                      </p:to>
                                    </p:set>
                                    <p:anim calcmode="discrete" valueType="clr">
                                      <p:cBhvr override="childStyle">
                                        <p:cTn id="15" dur="80"/>
                                        <p:tgtEl>
                                          <p:spTgt spid="236558"/>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236558"/>
                                        </p:tgtEl>
                                        <p:attrNameLst>
                                          <p:attrName>fillcolor</p:attrName>
                                        </p:attrNameLst>
                                      </p:cBhvr>
                                      <p:tavLst>
                                        <p:tav tm="0">
                                          <p:val>
                                            <p:clrVal>
                                              <a:schemeClr val="accent2"/>
                                            </p:clrVal>
                                          </p:val>
                                        </p:tav>
                                        <p:tav tm="50000">
                                          <p:val>
                                            <p:clrVal>
                                              <a:schemeClr val="hlink"/>
                                            </p:clrVal>
                                          </p:val>
                                        </p:tav>
                                      </p:tavLst>
                                    </p:anim>
                                    <p:set>
                                      <p:cBhvr>
                                        <p:cTn id="17" dur="80"/>
                                        <p:tgtEl>
                                          <p:spTgt spid="236558"/>
                                        </p:tgtEl>
                                        <p:attrNameLst>
                                          <p:attrName>fill.type</p:attrName>
                                        </p:attrNameLst>
                                      </p:cBhvr>
                                      <p:to>
                                        <p:strVal val="solid"/>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236563"/>
                                        </p:tgtEl>
                                        <p:attrNameLst>
                                          <p:attrName>style.visibility</p:attrName>
                                        </p:attrNameLst>
                                      </p:cBhvr>
                                      <p:to>
                                        <p:strVal val="visible"/>
                                      </p:to>
                                    </p:set>
                                    <p:anim calcmode="lin" valueType="num">
                                      <p:cBhvr>
                                        <p:cTn id="27" dur="1000" fill="hold"/>
                                        <p:tgtEl>
                                          <p:spTgt spid="236563"/>
                                        </p:tgtEl>
                                        <p:attrNameLst>
                                          <p:attrName>ppt_x</p:attrName>
                                        </p:attrNameLst>
                                      </p:cBhvr>
                                      <p:tavLst>
                                        <p:tav tm="0">
                                          <p:val>
                                            <p:strVal val="#ppt_x-.2"/>
                                          </p:val>
                                        </p:tav>
                                        <p:tav tm="100000">
                                          <p:val>
                                            <p:strVal val="#ppt_x"/>
                                          </p:val>
                                        </p:tav>
                                      </p:tavLst>
                                    </p:anim>
                                    <p:anim calcmode="lin" valueType="num">
                                      <p:cBhvr>
                                        <p:cTn id="28" dur="1000" fill="hold"/>
                                        <p:tgtEl>
                                          <p:spTgt spid="236563"/>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3656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36561"/>
                                        </p:tgtEl>
                                        <p:attrNameLst>
                                          <p:attrName>style.visibility</p:attrName>
                                        </p:attrNameLst>
                                      </p:cBhvr>
                                      <p:to>
                                        <p:strVal val="visible"/>
                                      </p:to>
                                    </p:set>
                                    <p:animEffect transition="in" filter="blinds(horizontal)">
                                      <p:cBhvr>
                                        <p:cTn id="34" dur="500"/>
                                        <p:tgtEl>
                                          <p:spTgt spid="236561"/>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236571"/>
                                        </p:tgtEl>
                                        <p:attrNameLst>
                                          <p:attrName>style.visibility</p:attrName>
                                        </p:attrNameLst>
                                      </p:cBhvr>
                                      <p:to>
                                        <p:strVal val="visible"/>
                                      </p:to>
                                    </p:set>
                                    <p:animEffect transition="in" filter="strips(downRight)">
                                      <p:cBhvr>
                                        <p:cTn id="39" dur="3000"/>
                                        <p:tgtEl>
                                          <p:spTgt spid="236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4" grpId="0"/>
      <p:bldP spid="236558" grpId="0"/>
      <p:bldP spid="236561" grpId="0"/>
      <p:bldP spid="236563" grpId="0"/>
      <p:bldP spid="236571"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3435FA78-CEF4-4358-93E8-50257BCC7A87}" type="slidenum">
              <a:rPr lang="en-US" altLang="en-US"/>
              <a:pPr>
                <a:defRPr/>
              </a:pPr>
              <a:t>24</a:t>
            </a:fld>
            <a:endParaRPr lang="en-US" altLang="en-US"/>
          </a:p>
        </p:txBody>
      </p:sp>
      <p:sp>
        <p:nvSpPr>
          <p:cNvPr id="237572" name="Text Box 4"/>
          <p:cNvSpPr txBox="1">
            <a:spLocks noChangeArrowheads="1"/>
          </p:cNvSpPr>
          <p:nvPr/>
        </p:nvSpPr>
        <p:spPr bwMode="auto">
          <a:xfrm>
            <a:off x="468313" y="260350"/>
            <a:ext cx="7956550"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a:t>	Vậy khi thay đổi tâm thu gọn ta được một lực đặt ở tâm mới, có giá trị không đổi (bằng véctơ chính), còn ngẫu lực mới có liên hệ với ngẫu lực thu gọn ban đầu theo biểu thức:</a:t>
            </a:r>
          </a:p>
        </p:txBody>
      </p:sp>
      <p:sp>
        <p:nvSpPr>
          <p:cNvPr id="237574" name="Rectangle 6"/>
          <p:cNvSpPr>
            <a:spLocks noChangeArrowheads="1"/>
          </p:cNvSpPr>
          <p:nvPr/>
        </p:nvSpPr>
        <p:spPr bwMode="auto">
          <a:xfrm>
            <a:off x="468313" y="2978832"/>
            <a:ext cx="73356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rgbClr val="008000"/>
                </a:solidFill>
                <a:cs typeface="Times New Roman" pitchFamily="18" charset="0"/>
              </a:rPr>
              <a:t>2.2.3 Các bất biến của </a:t>
            </a:r>
            <a:r>
              <a:rPr lang="en-US" sz="2800" b="1" smtClean="0">
                <a:solidFill>
                  <a:srgbClr val="008000"/>
                </a:solidFill>
                <a:cs typeface="Times New Roman" pitchFamily="18" charset="0"/>
              </a:rPr>
              <a:t>hệ lực </a:t>
            </a:r>
            <a:r>
              <a:rPr lang="en-US" sz="2800" b="1">
                <a:solidFill>
                  <a:srgbClr val="008000"/>
                </a:solidFill>
                <a:cs typeface="Times New Roman" pitchFamily="18" charset="0"/>
              </a:rPr>
              <a:t>không gian.</a:t>
            </a:r>
          </a:p>
        </p:txBody>
      </p:sp>
      <p:sp>
        <p:nvSpPr>
          <p:cNvPr id="237575" name="Text Box 7"/>
          <p:cNvSpPr txBox="1">
            <a:spLocks noChangeArrowheads="1"/>
          </p:cNvSpPr>
          <p:nvPr/>
        </p:nvSpPr>
        <p:spPr bwMode="auto">
          <a:xfrm>
            <a:off x="468313" y="3475978"/>
            <a:ext cx="792162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Tx/>
              <a:buChar char="•"/>
            </a:pPr>
            <a:r>
              <a:rPr lang="en-US" sz="2800"/>
              <a:t> </a:t>
            </a:r>
            <a:r>
              <a:rPr lang="en-US" sz="2800">
                <a:solidFill>
                  <a:srgbClr val="0000FF"/>
                </a:solidFill>
              </a:rPr>
              <a:t>Véctơ chính là một đại lượng bất biến.</a:t>
            </a:r>
          </a:p>
          <a:p>
            <a:pPr algn="just" eaLnBrk="1" hangingPunct="1">
              <a:spcBef>
                <a:spcPct val="50000"/>
              </a:spcBef>
              <a:buFontTx/>
              <a:buChar char="•"/>
            </a:pPr>
            <a:r>
              <a:rPr lang="en-US" sz="2800">
                <a:solidFill>
                  <a:srgbClr val="0000FF"/>
                </a:solidFill>
              </a:rPr>
              <a:t> Tích vô hướng của véctơ chính và mômen chính là một đại lượng bất biến (đúng khi véc tơ chính khác không).</a:t>
            </a:r>
          </a:p>
        </p:txBody>
      </p:sp>
      <mc:AlternateContent xmlns:mc="http://schemas.openxmlformats.org/markup-compatibility/2006" xmlns:a14="http://schemas.microsoft.com/office/drawing/2010/main">
        <mc:Choice Requires="a14">
          <p:sp>
            <p:nvSpPr>
              <p:cNvPr id="10" name="Text Box 27"/>
              <p:cNvSpPr txBox="1">
                <a:spLocks noChangeArrowheads="1"/>
              </p:cNvSpPr>
              <p:nvPr/>
            </p:nvSpPr>
            <p:spPr bwMode="auto">
              <a:xfrm>
                <a:off x="468313" y="2394867"/>
                <a:ext cx="784860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𝑴</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oMath>
                  </m:oMathPara>
                </a14:m>
                <a:endParaRPr lang="en-US" sz="2800" b="1"/>
              </a:p>
            </p:txBody>
          </p:sp>
        </mc:Choice>
        <mc:Fallback xmlns="">
          <p:sp>
            <p:nvSpPr>
              <p:cNvPr id="10" name="Text Box 27"/>
              <p:cNvSpPr txBox="1">
                <a:spLocks noRot="1" noChangeAspect="1" noMove="1" noResize="1" noEditPoints="1" noAdjustHandles="1" noChangeArrowheads="1" noChangeShapeType="1" noTextEdit="1"/>
              </p:cNvSpPr>
              <p:nvPr/>
            </p:nvSpPr>
            <p:spPr bwMode="auto">
              <a:xfrm>
                <a:off x="468313" y="2394867"/>
                <a:ext cx="7848600" cy="610039"/>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 Box 27"/>
              <p:cNvSpPr txBox="1">
                <a:spLocks noChangeArrowheads="1"/>
              </p:cNvSpPr>
              <p:nvPr/>
            </p:nvSpPr>
            <p:spPr bwMode="auto">
              <a:xfrm>
                <a:off x="468313" y="5481228"/>
                <a:ext cx="784860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smtClean="0">
                              <a:solidFill>
                                <a:srgbClr val="FF0000"/>
                              </a:solidFill>
                              <a:latin typeface="Cambria Math"/>
                            </a:rPr>
                            <m:t>.</m:t>
                          </m:r>
                          <m:acc>
                            <m:accPr>
                              <m:chr m:val="⃗"/>
                              <m:ctrlPr>
                                <a:rPr lang="en-US" sz="2800" b="1" i="1">
                                  <a:solidFill>
                                    <a:srgbClr val="FF0000"/>
                                  </a:solidFill>
                                  <a:latin typeface="Cambria Math"/>
                                </a:rPr>
                              </m:ctrlPr>
                            </m:accPr>
                            <m:e>
                              <m:r>
                                <a:rPr lang="en-US" sz="2800" b="1" i="1" smtClean="0">
                                  <a:solidFill>
                                    <a:srgbClr val="FF0000"/>
                                  </a:solidFill>
                                  <a:latin typeface="Cambria Math"/>
                                </a:rPr>
                                <m:t>𝑴</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r>
                        <a:rPr lang="en-US" sz="2800" b="1" i="1" smtClean="0">
                          <a:solidFill>
                            <a:srgbClr val="FF0000"/>
                          </a:solidFill>
                          <a:latin typeface="Cambria Math"/>
                        </a:rPr>
                        <m:t>=</m:t>
                      </m:r>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smtClean="0">
                          <a:solidFill>
                            <a:srgbClr val="FF0000"/>
                          </a:solidFill>
                          <a:latin typeface="Cambria Math"/>
                        </a:rPr>
                        <m:t>.</m:t>
                      </m:r>
                      <m:d>
                        <m:dPr>
                          <m:ctrlPr>
                            <a:rPr lang="en-US" sz="2800" b="1" i="1" smtClean="0">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e>
                      </m:d>
                      <m:r>
                        <a:rPr lang="en-US" sz="2800" b="1" i="1" smtClean="0">
                          <a:solidFill>
                            <a:srgbClr val="FF0000"/>
                          </a:solidFill>
                          <a:latin typeface="Cambria Math"/>
                        </a:rPr>
                        <m:t>=</m:t>
                      </m:r>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smtClean="0">
                              <a:solidFill>
                                <a:srgbClr val="FF0000"/>
                              </a:solidFill>
                              <a:latin typeface="Cambria Math"/>
                            </a:rPr>
                            <m:t>𝑶</m:t>
                          </m:r>
                        </m:sub>
                      </m:sSub>
                    </m:oMath>
                  </m:oMathPara>
                </a14:m>
                <a:endParaRPr lang="en-US" sz="2800" b="1"/>
              </a:p>
            </p:txBody>
          </p:sp>
        </mc:Choice>
        <mc:Fallback xmlns="">
          <p:sp>
            <p:nvSpPr>
              <p:cNvPr id="11" name="Text Box 27"/>
              <p:cNvSpPr txBox="1">
                <a:spLocks noRot="1" noChangeAspect="1" noMove="1" noResize="1" noEditPoints="1" noAdjustHandles="1" noChangeArrowheads="1" noChangeShapeType="1" noTextEdit="1"/>
              </p:cNvSpPr>
              <p:nvPr/>
            </p:nvSpPr>
            <p:spPr bwMode="auto">
              <a:xfrm>
                <a:off x="468313" y="5481228"/>
                <a:ext cx="7848600" cy="610039"/>
              </a:xfrm>
              <a:prstGeom prst="rect">
                <a:avLst/>
              </a:prstGeom>
              <a:blipFill rotWithShape="1">
                <a:blip r:embed="rId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37572"/>
                                        </p:tgtEl>
                                        <p:attrNameLst>
                                          <p:attrName>style.visibility</p:attrName>
                                        </p:attrNameLst>
                                      </p:cBhvr>
                                      <p:to>
                                        <p:strVal val="visible"/>
                                      </p:to>
                                    </p:set>
                                    <p:anim calcmode="lin" valueType="num">
                                      <p:cBhvr>
                                        <p:cTn id="7" dur="1000" fill="hold"/>
                                        <p:tgtEl>
                                          <p:spTgt spid="237572"/>
                                        </p:tgtEl>
                                        <p:attrNameLst>
                                          <p:attrName>ppt_w</p:attrName>
                                        </p:attrNameLst>
                                      </p:cBhvr>
                                      <p:tavLst>
                                        <p:tav tm="0">
                                          <p:val>
                                            <p:fltVal val="0"/>
                                          </p:val>
                                        </p:tav>
                                        <p:tav tm="100000">
                                          <p:val>
                                            <p:strVal val="#ppt_w"/>
                                          </p:val>
                                        </p:tav>
                                      </p:tavLst>
                                    </p:anim>
                                    <p:anim calcmode="lin" valueType="num">
                                      <p:cBhvr>
                                        <p:cTn id="8" dur="1000" fill="hold"/>
                                        <p:tgtEl>
                                          <p:spTgt spid="237572"/>
                                        </p:tgtEl>
                                        <p:attrNameLst>
                                          <p:attrName>ppt_h</p:attrName>
                                        </p:attrNameLst>
                                      </p:cBhvr>
                                      <p:tavLst>
                                        <p:tav tm="0">
                                          <p:val>
                                            <p:fltVal val="0"/>
                                          </p:val>
                                        </p:tav>
                                        <p:tav tm="100000">
                                          <p:val>
                                            <p:strVal val="#ppt_h"/>
                                          </p:val>
                                        </p:tav>
                                      </p:tavLst>
                                    </p:anim>
                                    <p:anim calcmode="lin" valueType="num">
                                      <p:cBhvr>
                                        <p:cTn id="9" dur="1000" fill="hold"/>
                                        <p:tgtEl>
                                          <p:spTgt spid="237572"/>
                                        </p:tgtEl>
                                        <p:attrNameLst>
                                          <p:attrName>style.rotation</p:attrName>
                                        </p:attrNameLst>
                                      </p:cBhvr>
                                      <p:tavLst>
                                        <p:tav tm="0">
                                          <p:val>
                                            <p:fltVal val="90"/>
                                          </p:val>
                                        </p:tav>
                                        <p:tav tm="100000">
                                          <p:val>
                                            <p:fltVal val="0"/>
                                          </p:val>
                                        </p:tav>
                                      </p:tavLst>
                                    </p:anim>
                                    <p:animEffect transition="in" filter="fade">
                                      <p:cBhvr>
                                        <p:cTn id="10" dur="1000"/>
                                        <p:tgtEl>
                                          <p:spTgt spid="237572"/>
                                        </p:tgtEl>
                                      </p:cBhvr>
                                    </p:animEffect>
                                  </p:childTnLst>
                                </p:cTn>
                              </p:par>
                            </p:childTnLst>
                          </p:cTn>
                        </p:par>
                        <p:par>
                          <p:cTn id="11" fill="hold">
                            <p:stCondLst>
                              <p:cond delay="7650"/>
                            </p:stCondLst>
                            <p:childTnLst>
                              <p:par>
                                <p:cTn id="12" presetID="18" presetClass="entr" presetSubtype="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downRight)">
                                      <p:cBhvr>
                                        <p:cTn id="14" dur="3000"/>
                                        <p:tgtEl>
                                          <p:spTgt spid="1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7574"/>
                                        </p:tgtEl>
                                        <p:attrNameLst>
                                          <p:attrName>style.visibility</p:attrName>
                                        </p:attrNameLst>
                                      </p:cBhvr>
                                      <p:to>
                                        <p:strVal val="visible"/>
                                      </p:to>
                                    </p:set>
                                    <p:anim calcmode="lin" valueType="num">
                                      <p:cBhvr additive="base">
                                        <p:cTn id="19" dur="1000" fill="hold"/>
                                        <p:tgtEl>
                                          <p:spTgt spid="237574"/>
                                        </p:tgtEl>
                                        <p:attrNameLst>
                                          <p:attrName>ppt_x</p:attrName>
                                        </p:attrNameLst>
                                      </p:cBhvr>
                                      <p:tavLst>
                                        <p:tav tm="0">
                                          <p:val>
                                            <p:strVal val="#ppt_x"/>
                                          </p:val>
                                        </p:tav>
                                        <p:tav tm="100000">
                                          <p:val>
                                            <p:strVal val="#ppt_x"/>
                                          </p:val>
                                        </p:tav>
                                      </p:tavLst>
                                    </p:anim>
                                    <p:anim calcmode="lin" valueType="num">
                                      <p:cBhvr additive="base">
                                        <p:cTn id="20" dur="1000" fill="hold"/>
                                        <p:tgtEl>
                                          <p:spTgt spid="23757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237575">
                                            <p:txEl>
                                              <p:pRg st="0" end="0"/>
                                            </p:txEl>
                                          </p:spTgt>
                                        </p:tgtEl>
                                        <p:attrNameLst>
                                          <p:attrName>style.visibility</p:attrName>
                                        </p:attrNameLst>
                                      </p:cBhvr>
                                      <p:to>
                                        <p:strVal val="visible"/>
                                      </p:to>
                                    </p:set>
                                    <p:anim calcmode="discrete" valueType="clr">
                                      <p:cBhvr override="childStyle">
                                        <p:cTn id="25" dur="80"/>
                                        <p:tgtEl>
                                          <p:spTgt spid="2375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237575">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237575">
                                            <p:txEl>
                                              <p:pRg st="0" end="0"/>
                                            </p:txEl>
                                          </p:spTgt>
                                        </p:tgtEl>
                                        <p:attrNameLst>
                                          <p:attrName>fill.type</p:attrName>
                                        </p:attrNameLst>
                                      </p:cBhvr>
                                      <p:to>
                                        <p:strVal val="solid"/>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237575">
                                            <p:txEl>
                                              <p:pRg st="1" end="1"/>
                                            </p:txEl>
                                          </p:spTgt>
                                        </p:tgtEl>
                                        <p:attrNameLst>
                                          <p:attrName>style.visibility</p:attrName>
                                        </p:attrNameLst>
                                      </p:cBhvr>
                                      <p:to>
                                        <p:strVal val="visible"/>
                                      </p:to>
                                    </p:set>
                                    <p:anim calcmode="discrete" valueType="clr">
                                      <p:cBhvr override="childStyle">
                                        <p:cTn id="32" dur="80"/>
                                        <p:tgtEl>
                                          <p:spTgt spid="23757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37575">
                                            <p:txEl>
                                              <p:pRg st="1" end="1"/>
                                            </p:txEl>
                                          </p:spTgt>
                                        </p:tgtEl>
                                        <p:attrNameLst>
                                          <p:attrName>fillcolor</p:attrName>
                                        </p:attrNameLst>
                                      </p:cBhvr>
                                      <p:tavLst>
                                        <p:tav tm="0">
                                          <p:val>
                                            <p:clrVal>
                                              <a:schemeClr val="accent2"/>
                                            </p:clrVal>
                                          </p:val>
                                        </p:tav>
                                        <p:tav tm="50000">
                                          <p:val>
                                            <p:clrVal>
                                              <a:schemeClr val="hlink"/>
                                            </p:clrVal>
                                          </p:val>
                                        </p:tav>
                                      </p:tavLst>
                                    </p:anim>
                                    <p:set>
                                      <p:cBhvr>
                                        <p:cTn id="34" dur="80"/>
                                        <p:tgtEl>
                                          <p:spTgt spid="237575">
                                            <p:txEl>
                                              <p:pRg st="1" end="1"/>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downRight)">
                                      <p:cBhvr>
                                        <p:cTn id="39"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2" grpId="0"/>
      <p:bldP spid="237574"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6"/>
          <p:cNvSpPr>
            <a:spLocks noGrp="1"/>
          </p:cNvSpPr>
          <p:nvPr>
            <p:ph type="sldNum" sz="quarter" idx="12"/>
          </p:nvPr>
        </p:nvSpPr>
        <p:spPr/>
        <p:txBody>
          <a:bodyPr/>
          <a:lstStyle/>
          <a:p>
            <a:pPr>
              <a:defRPr/>
            </a:pPr>
            <a:fld id="{9B7FF7CC-AC44-4F82-8CD2-A80A5ED597EF}" type="slidenum">
              <a:rPr lang="en-US" altLang="en-US"/>
              <a:pPr>
                <a:defRPr/>
              </a:pPr>
              <a:t>25</a:t>
            </a:fld>
            <a:endParaRPr lang="en-US" altLang="en-US"/>
          </a:p>
        </p:txBody>
      </p:sp>
      <p:sp>
        <p:nvSpPr>
          <p:cNvPr id="7475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6"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6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6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91501" name="Rectangle 13"/>
          <p:cNvSpPr>
            <a:spLocks noChangeArrowheads="1"/>
          </p:cNvSpPr>
          <p:nvPr/>
        </p:nvSpPr>
        <p:spPr bwMode="auto">
          <a:xfrm>
            <a:off x="436563" y="341313"/>
            <a:ext cx="58977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rgbClr val="008000"/>
                </a:solidFill>
                <a:cs typeface="Times New Roman" pitchFamily="18" charset="0"/>
              </a:rPr>
              <a:t>2.2.4 Các kết quả thu gọn tối giản</a:t>
            </a:r>
          </a:p>
        </p:txBody>
      </p:sp>
      <mc:AlternateContent xmlns:mc="http://schemas.openxmlformats.org/markup-compatibility/2006" xmlns:a14="http://schemas.microsoft.com/office/drawing/2010/main">
        <mc:Choice Requires="a14">
          <p:sp>
            <p:nvSpPr>
              <p:cNvPr id="191502" name="Rectangle 14"/>
              <p:cNvSpPr>
                <a:spLocks noChangeArrowheads="1"/>
              </p:cNvSpPr>
              <p:nvPr/>
            </p:nvSpPr>
            <p:spPr bwMode="auto">
              <a:xfrm>
                <a:off x="436564" y="1050925"/>
                <a:ext cx="8707436"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mtClean="0">
                    <a:cs typeface="Times New Roman" pitchFamily="18" charset="0"/>
                  </a:rPr>
                  <a:t>Nếu </a:t>
                </a:r>
                <a14:m>
                  <m:oMath xmlns:m="http://schemas.openxmlformats.org/officeDocument/2006/math">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𝑹</m:t>
                        </m:r>
                      </m:e>
                    </m:acc>
                    <m:r>
                      <a:rPr lang="en-US" b="1" i="1" smtClean="0">
                        <a:solidFill>
                          <a:srgbClr val="FF0000"/>
                        </a:solidFill>
                        <a:latin typeface="Cambria Math"/>
                        <a:cs typeface="Times New Roman" pitchFamily="18" charset="0"/>
                      </a:rPr>
                      <m:t>=</m:t>
                    </m:r>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𝟎</m:t>
                        </m:r>
                      </m:e>
                    </m:acc>
                  </m:oMath>
                </a14:m>
                <a:r>
                  <a:rPr lang="en-US" i="1" smtClean="0">
                    <a:cs typeface="Times New Roman" pitchFamily="18" charset="0"/>
                  </a:rPr>
                  <a:t>,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𝑴</m:t>
                            </m:r>
                          </m:e>
                        </m:acc>
                      </m:e>
                      <m:sub>
                        <m:r>
                          <a:rPr lang="en-US" b="1" i="1" smtClean="0">
                            <a:solidFill>
                              <a:srgbClr val="FF0000"/>
                            </a:solidFill>
                            <a:latin typeface="Cambria Math"/>
                            <a:cs typeface="Times New Roman" pitchFamily="18" charset="0"/>
                          </a:rPr>
                          <m:t>𝑶</m:t>
                        </m:r>
                      </m:sub>
                    </m:sSub>
                    <m:r>
                      <a:rPr lang="en-US" b="1" i="1" smtClean="0">
                        <a:solidFill>
                          <a:srgbClr val="FF0000"/>
                        </a:solidFill>
                        <a:latin typeface="Cambria Math"/>
                        <a:cs typeface="Times New Roman" pitchFamily="18" charset="0"/>
                      </a:rPr>
                      <m:t>=</m:t>
                    </m:r>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𝟎</m:t>
                        </m:r>
                      </m:e>
                    </m:acc>
                  </m:oMath>
                </a14:m>
                <a:r>
                  <a:rPr lang="en-US" i="1" smtClean="0">
                    <a:cs typeface="Times New Roman" pitchFamily="18" charset="0"/>
                  </a:rPr>
                  <a:t> </a:t>
                </a:r>
                <a:r>
                  <a:rPr lang="en-US" smtClean="0">
                    <a:cs typeface="Times New Roman" pitchFamily="18" charset="0"/>
                  </a:rPr>
                  <a:t>thì</a:t>
                </a:r>
                <a:r>
                  <a:rPr lang="en-US" i="1" smtClean="0">
                    <a:cs typeface="Times New Roman" pitchFamily="18" charset="0"/>
                  </a:rPr>
                  <a:t> </a:t>
                </a:r>
                <a:r>
                  <a:rPr lang="en-US" b="1" i="1" smtClean="0">
                    <a:cs typeface="Times New Roman" pitchFamily="18" charset="0"/>
                  </a:rPr>
                  <a:t>Hệ </a:t>
                </a:r>
                <a:r>
                  <a:rPr lang="en-US" b="1" i="1">
                    <a:cs typeface="Times New Roman" pitchFamily="18" charset="0"/>
                  </a:rPr>
                  <a:t>lực cân bằng</a:t>
                </a:r>
                <a:r>
                  <a:rPr lang="en-US" i="1">
                    <a:cs typeface="Times New Roman" pitchFamily="18" charset="0"/>
                  </a:rPr>
                  <a:t>.</a:t>
                </a:r>
              </a:p>
            </p:txBody>
          </p:sp>
        </mc:Choice>
        <mc:Fallback xmlns="">
          <p:sp>
            <p:nvSpPr>
              <p:cNvPr id="191502" name="Rectangle 14"/>
              <p:cNvSpPr>
                <a:spLocks noRot="1" noChangeAspect="1" noMove="1" noResize="1" noEditPoints="1" noAdjustHandles="1" noChangeArrowheads="1" noChangeShapeType="1" noTextEdit="1"/>
              </p:cNvSpPr>
              <p:nvPr/>
            </p:nvSpPr>
            <p:spPr bwMode="auto">
              <a:xfrm>
                <a:off x="436564" y="1050925"/>
                <a:ext cx="8707436" cy="543610"/>
              </a:xfrm>
              <a:prstGeom prst="rect">
                <a:avLst/>
              </a:prstGeom>
              <a:blipFill rotWithShape="1">
                <a:blip r:embed="rId3"/>
                <a:stretch>
                  <a:fillRect l="-1261" t="-1111" b="-255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1505" name="Rectangle 17"/>
              <p:cNvSpPr>
                <a:spLocks noChangeArrowheads="1"/>
              </p:cNvSpPr>
              <p:nvPr/>
            </p:nvSpPr>
            <p:spPr bwMode="auto">
              <a:xfrm>
                <a:off x="436565" y="1594535"/>
                <a:ext cx="8023868"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a:cs typeface="Times New Roman" pitchFamily="18" charset="0"/>
                  </a:rPr>
                  <a:t>Nếu </a:t>
                </a:r>
                <a14:m>
                  <m:oMath xmlns:m="http://schemas.openxmlformats.org/officeDocument/2006/math">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𝑹</m:t>
                        </m:r>
                      </m:e>
                    </m:acc>
                    <m:r>
                      <a:rPr lang="en-US" b="1" i="1">
                        <a:solidFill>
                          <a:srgbClr val="FF0000"/>
                        </a:solidFill>
                        <a:latin typeface="Cambria Math"/>
                        <a:cs typeface="Times New Roman" pitchFamily="18" charset="0"/>
                      </a:rPr>
                      <m:t>=</m:t>
                    </m:r>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𝟎</m:t>
                        </m:r>
                      </m:e>
                    </m:acc>
                  </m:oMath>
                </a14:m>
                <a:r>
                  <a:rPr lang="en-US" i="1">
                    <a:cs typeface="Times New Roman" pitchFamily="18" charset="0"/>
                  </a:rPr>
                  <a:t>, </a:t>
                </a:r>
                <a14:m>
                  <m:oMath xmlns:m="http://schemas.openxmlformats.org/officeDocument/2006/math">
                    <m:sSub>
                      <m:sSubPr>
                        <m:ctrlPr>
                          <a:rPr lang="en-US" b="1" i="1">
                            <a:solidFill>
                              <a:srgbClr val="FF0000"/>
                            </a:solidFill>
                            <a:latin typeface="Cambria Math"/>
                            <a:cs typeface="Times New Roman" pitchFamily="18" charset="0"/>
                          </a:rPr>
                        </m:ctrlPr>
                      </m:sSubPr>
                      <m:e>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𝑴</m:t>
                            </m:r>
                          </m:e>
                        </m:acc>
                      </m:e>
                      <m:sub>
                        <m:r>
                          <a:rPr lang="en-US" b="1" i="1">
                            <a:solidFill>
                              <a:srgbClr val="FF0000"/>
                            </a:solidFill>
                            <a:latin typeface="Cambria Math"/>
                            <a:cs typeface="Times New Roman" pitchFamily="18" charset="0"/>
                          </a:rPr>
                          <m:t>𝑶</m:t>
                        </m:r>
                      </m:sub>
                    </m:sSub>
                    <m:r>
                      <a:rPr lang="en-US" b="1" i="1" smtClean="0">
                        <a:solidFill>
                          <a:srgbClr val="FF0000"/>
                        </a:solidFill>
                        <a:latin typeface="Cambria Math"/>
                        <a:ea typeface="Cambria Math"/>
                        <a:cs typeface="Times New Roman" pitchFamily="18" charset="0"/>
                      </a:rPr>
                      <m:t>≠</m:t>
                    </m:r>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𝟎</m:t>
                        </m:r>
                      </m:e>
                    </m:acc>
                  </m:oMath>
                </a14:m>
                <a:r>
                  <a:rPr lang="en-US" i="1">
                    <a:cs typeface="Times New Roman" pitchFamily="18" charset="0"/>
                  </a:rPr>
                  <a:t> </a:t>
                </a:r>
                <a:r>
                  <a:rPr lang="en-US">
                    <a:cs typeface="Times New Roman" pitchFamily="18" charset="0"/>
                  </a:rPr>
                  <a:t>thì</a:t>
                </a:r>
                <a:r>
                  <a:rPr lang="en-US" i="1">
                    <a:cs typeface="Times New Roman" pitchFamily="18" charset="0"/>
                  </a:rPr>
                  <a:t> </a:t>
                </a:r>
                <a:r>
                  <a:rPr lang="en-US" smtClean="0">
                    <a:cs typeface="Times New Roman" pitchFamily="18" charset="0"/>
                  </a:rPr>
                  <a:t>tương </a:t>
                </a:r>
                <a:r>
                  <a:rPr lang="en-US">
                    <a:cs typeface="Times New Roman" pitchFamily="18" charset="0"/>
                  </a:rPr>
                  <a:t>đương </a:t>
                </a:r>
                <a:r>
                  <a:rPr lang="en-US" b="1" i="1" smtClean="0">
                    <a:cs typeface="Times New Roman" pitchFamily="18" charset="0"/>
                  </a:rPr>
                  <a:t>một </a:t>
                </a:r>
                <a:r>
                  <a:rPr lang="en-US" b="1" i="1">
                    <a:cs typeface="Times New Roman" pitchFamily="18" charset="0"/>
                  </a:rPr>
                  <a:t>ngẫu lực</a:t>
                </a:r>
                <a:r>
                  <a:rPr lang="en-US" i="1">
                    <a:cs typeface="Times New Roman" pitchFamily="18" charset="0"/>
                  </a:rPr>
                  <a:t>.</a:t>
                </a:r>
              </a:p>
            </p:txBody>
          </p:sp>
        </mc:Choice>
        <mc:Fallback xmlns="">
          <p:sp>
            <p:nvSpPr>
              <p:cNvPr id="191505" name="Rectangle 17"/>
              <p:cNvSpPr>
                <a:spLocks noRot="1" noChangeAspect="1" noMove="1" noResize="1" noEditPoints="1" noAdjustHandles="1" noChangeArrowheads="1" noChangeShapeType="1" noTextEdit="1"/>
              </p:cNvSpPr>
              <p:nvPr/>
            </p:nvSpPr>
            <p:spPr bwMode="auto">
              <a:xfrm>
                <a:off x="436565" y="1594535"/>
                <a:ext cx="8023868" cy="543610"/>
              </a:xfrm>
              <a:prstGeom prst="rect">
                <a:avLst/>
              </a:prstGeom>
              <a:blipFill rotWithShape="1">
                <a:blip r:embed="rId4"/>
                <a:stretch>
                  <a:fillRect l="-1368" t="-1124" b="-269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1507" name="Rectangle 19"/>
              <p:cNvSpPr>
                <a:spLocks noChangeArrowheads="1"/>
              </p:cNvSpPr>
              <p:nvPr/>
            </p:nvSpPr>
            <p:spPr bwMode="auto">
              <a:xfrm>
                <a:off x="436565" y="2127704"/>
                <a:ext cx="7012432"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p>
                <a:r>
                  <a:rPr lang="en-US" smtClean="0">
                    <a:cs typeface="Times New Roman" pitchFamily="18" charset="0"/>
                  </a:rPr>
                  <a:t>Nếu </a:t>
                </a:r>
                <a14:m>
                  <m:oMath xmlns:m="http://schemas.openxmlformats.org/officeDocument/2006/math">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𝑹</m:t>
                        </m:r>
                      </m:e>
                    </m:acc>
                    <m:r>
                      <a:rPr lang="en-US" b="1" i="1" smtClean="0">
                        <a:solidFill>
                          <a:srgbClr val="FF0000"/>
                        </a:solidFill>
                        <a:latin typeface="Cambria Math"/>
                        <a:ea typeface="Cambria Math"/>
                        <a:cs typeface="Times New Roman" pitchFamily="18" charset="0"/>
                      </a:rPr>
                      <m:t>≠</m:t>
                    </m:r>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𝟎</m:t>
                        </m:r>
                      </m:e>
                    </m:acc>
                  </m:oMath>
                </a14:m>
                <a:r>
                  <a:rPr lang="en-US" i="1">
                    <a:cs typeface="Times New Roman" pitchFamily="18" charset="0"/>
                  </a:rPr>
                  <a:t>, </a:t>
                </a:r>
                <a14:m>
                  <m:oMath xmlns:m="http://schemas.openxmlformats.org/officeDocument/2006/math">
                    <m:sSub>
                      <m:sSubPr>
                        <m:ctrlPr>
                          <a:rPr lang="en-US" b="1" i="1">
                            <a:solidFill>
                              <a:srgbClr val="FF0000"/>
                            </a:solidFill>
                            <a:latin typeface="Cambria Math"/>
                            <a:cs typeface="Times New Roman" pitchFamily="18" charset="0"/>
                          </a:rPr>
                        </m:ctrlPr>
                      </m:sSubPr>
                      <m:e>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𝑴</m:t>
                            </m:r>
                          </m:e>
                        </m:acc>
                      </m:e>
                      <m:sub>
                        <m:r>
                          <a:rPr lang="en-US" b="1" i="1">
                            <a:solidFill>
                              <a:srgbClr val="FF0000"/>
                            </a:solidFill>
                            <a:latin typeface="Cambria Math"/>
                            <a:cs typeface="Times New Roman" pitchFamily="18" charset="0"/>
                          </a:rPr>
                          <m:t>𝑶</m:t>
                        </m:r>
                      </m:sub>
                    </m:sSub>
                    <m:r>
                      <a:rPr lang="en-US" b="1" i="1" smtClean="0">
                        <a:solidFill>
                          <a:srgbClr val="FF0000"/>
                        </a:solidFill>
                        <a:latin typeface="Cambria Math"/>
                        <a:cs typeface="Times New Roman" pitchFamily="18" charset="0"/>
                      </a:rPr>
                      <m:t>.</m:t>
                    </m:r>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𝑹</m:t>
                        </m:r>
                      </m:e>
                    </m:acc>
                    <m:r>
                      <a:rPr lang="en-US" b="1" i="1">
                        <a:solidFill>
                          <a:srgbClr val="FF0000"/>
                        </a:solidFill>
                        <a:latin typeface="Cambria Math"/>
                        <a:cs typeface="Times New Roman" pitchFamily="18" charset="0"/>
                      </a:rPr>
                      <m:t>=</m:t>
                    </m:r>
                    <m:r>
                      <a:rPr lang="en-US" b="1" i="1" smtClean="0">
                        <a:solidFill>
                          <a:srgbClr val="FF0000"/>
                        </a:solidFill>
                        <a:latin typeface="Cambria Math"/>
                        <a:cs typeface="Times New Roman" pitchFamily="18" charset="0"/>
                      </a:rPr>
                      <m:t>𝟎</m:t>
                    </m:r>
                  </m:oMath>
                </a14:m>
                <a:r>
                  <a:rPr lang="en-US" i="1">
                    <a:cs typeface="Times New Roman" pitchFamily="18" charset="0"/>
                  </a:rPr>
                  <a:t> </a:t>
                </a:r>
                <a:r>
                  <a:rPr lang="en-US">
                    <a:cs typeface="Times New Roman" pitchFamily="18" charset="0"/>
                  </a:rPr>
                  <a:t>thì</a:t>
                </a:r>
                <a:r>
                  <a:rPr lang="en-US" i="1">
                    <a:cs typeface="Times New Roman" pitchFamily="18" charset="0"/>
                  </a:rPr>
                  <a:t> </a:t>
                </a:r>
                <a:r>
                  <a:rPr lang="en-US" b="1" i="1">
                    <a:cs typeface="Times New Roman" pitchFamily="18" charset="0"/>
                  </a:rPr>
                  <a:t>Hệ l</a:t>
                </a:r>
                <a:r>
                  <a:rPr lang="en-US" b="1" i="1"/>
                  <a:t>ự</a:t>
                </a:r>
                <a:r>
                  <a:rPr lang="en-US" b="1" i="1">
                    <a:cs typeface="Times New Roman" pitchFamily="18" charset="0"/>
                  </a:rPr>
                  <a:t>c có hợp lực</a:t>
                </a:r>
                <a:r>
                  <a:rPr lang="en-US" i="1">
                    <a:cs typeface="Times New Roman" pitchFamily="18" charset="0"/>
                  </a:rPr>
                  <a:t>.</a:t>
                </a:r>
                <a:r>
                  <a:rPr lang="en-US" i="1">
                    <a:latin typeface="Times New Roman" pitchFamily="18" charset="0"/>
                    <a:cs typeface="Times New Roman" pitchFamily="18" charset="0"/>
                  </a:rPr>
                  <a:t> </a:t>
                </a:r>
              </a:p>
            </p:txBody>
          </p:sp>
        </mc:Choice>
        <mc:Fallback xmlns="">
          <p:sp>
            <p:nvSpPr>
              <p:cNvPr id="191507" name="Rectangle 19"/>
              <p:cNvSpPr>
                <a:spLocks noRot="1" noChangeAspect="1" noMove="1" noResize="1" noEditPoints="1" noAdjustHandles="1" noChangeArrowheads="1" noChangeShapeType="1" noTextEdit="1"/>
              </p:cNvSpPr>
              <p:nvPr/>
            </p:nvSpPr>
            <p:spPr bwMode="auto">
              <a:xfrm>
                <a:off x="436565" y="2127704"/>
                <a:ext cx="7012432" cy="543610"/>
              </a:xfrm>
              <a:prstGeom prst="rect">
                <a:avLst/>
              </a:prstGeom>
              <a:blipFill rotWithShape="1">
                <a:blip r:embed="rId5"/>
                <a:stretch>
                  <a:fillRect l="-1565" t="-1124" b="-269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191554" name="Group 66"/>
          <p:cNvGrpSpPr>
            <a:grpSpLocks/>
          </p:cNvGrpSpPr>
          <p:nvPr/>
        </p:nvGrpSpPr>
        <p:grpSpPr bwMode="auto">
          <a:xfrm>
            <a:off x="4824413" y="3057215"/>
            <a:ext cx="2322512" cy="2513013"/>
            <a:chOff x="3039" y="1835"/>
            <a:chExt cx="1463" cy="1583"/>
          </a:xfrm>
        </p:grpSpPr>
        <p:sp>
          <p:nvSpPr>
            <p:cNvPr id="74792" name="Line 24"/>
            <p:cNvSpPr>
              <a:spLocks noChangeAspect="1" noChangeShapeType="1"/>
            </p:cNvSpPr>
            <p:nvPr/>
          </p:nvSpPr>
          <p:spPr bwMode="auto">
            <a:xfrm flipV="1">
              <a:off x="3039" y="1835"/>
              <a:ext cx="1462" cy="6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4793" name="Group 65"/>
            <p:cNvGrpSpPr>
              <a:grpSpLocks/>
            </p:cNvGrpSpPr>
            <p:nvPr/>
          </p:nvGrpSpPr>
          <p:grpSpPr bwMode="auto">
            <a:xfrm>
              <a:off x="3039" y="1835"/>
              <a:ext cx="1463" cy="1583"/>
              <a:chOff x="3039" y="1835"/>
              <a:chExt cx="1463" cy="1583"/>
            </a:xfrm>
          </p:grpSpPr>
          <p:sp>
            <p:nvSpPr>
              <p:cNvPr id="74794" name="Line 25"/>
              <p:cNvSpPr>
                <a:spLocks noChangeAspect="1" noChangeShapeType="1"/>
              </p:cNvSpPr>
              <p:nvPr/>
            </p:nvSpPr>
            <p:spPr bwMode="auto">
              <a:xfrm flipV="1">
                <a:off x="3039" y="2809"/>
                <a:ext cx="1462" cy="6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95" name="Line 26"/>
              <p:cNvSpPr>
                <a:spLocks noChangeAspect="1" noChangeShapeType="1"/>
              </p:cNvSpPr>
              <p:nvPr/>
            </p:nvSpPr>
            <p:spPr bwMode="auto">
              <a:xfrm>
                <a:off x="3039" y="2444"/>
                <a:ext cx="3" cy="97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96" name="Line 27"/>
              <p:cNvSpPr>
                <a:spLocks noChangeAspect="1" noChangeShapeType="1"/>
              </p:cNvSpPr>
              <p:nvPr/>
            </p:nvSpPr>
            <p:spPr bwMode="auto">
              <a:xfrm>
                <a:off x="4501" y="1835"/>
                <a:ext cx="1" cy="97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191516" name="Line 28"/>
          <p:cNvSpPr>
            <a:spLocks noChangeAspect="1" noChangeShapeType="1"/>
          </p:cNvSpPr>
          <p:nvPr/>
        </p:nvSpPr>
        <p:spPr bwMode="auto">
          <a:xfrm rot="300000" flipV="1">
            <a:off x="5791200" y="3571565"/>
            <a:ext cx="773113" cy="387350"/>
          </a:xfrm>
          <a:prstGeom prst="line">
            <a:avLst/>
          </a:prstGeom>
          <a:noFill/>
          <a:ln w="38100">
            <a:solidFill>
              <a:srgbClr val="CC00CC"/>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1517" name="Line 29"/>
          <p:cNvSpPr>
            <a:spLocks noChangeAspect="1" noChangeShapeType="1"/>
          </p:cNvSpPr>
          <p:nvPr/>
        </p:nvSpPr>
        <p:spPr bwMode="auto">
          <a:xfrm rot="300000" flipV="1">
            <a:off x="4997450" y="3882715"/>
            <a:ext cx="771525" cy="388938"/>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1518" name="Line 30"/>
          <p:cNvSpPr>
            <a:spLocks noChangeAspect="1" noChangeShapeType="1"/>
          </p:cNvSpPr>
          <p:nvPr/>
        </p:nvSpPr>
        <p:spPr bwMode="auto">
          <a:xfrm flipV="1">
            <a:off x="4859338" y="3536640"/>
            <a:ext cx="1930400" cy="77152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91519" name="Line 31"/>
          <p:cNvSpPr>
            <a:spLocks noChangeAspect="1" noChangeShapeType="1"/>
          </p:cNvSpPr>
          <p:nvPr/>
        </p:nvSpPr>
        <p:spPr bwMode="auto">
          <a:xfrm>
            <a:off x="5781675" y="3927165"/>
            <a:ext cx="385763" cy="77311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91520" name="Line 32"/>
          <p:cNvSpPr>
            <a:spLocks noChangeAspect="1" noChangeShapeType="1"/>
          </p:cNvSpPr>
          <p:nvPr/>
        </p:nvSpPr>
        <p:spPr bwMode="auto">
          <a:xfrm flipV="1">
            <a:off x="5791200" y="2960378"/>
            <a:ext cx="3175" cy="966787"/>
          </a:xfrm>
          <a:prstGeom prst="line">
            <a:avLst/>
          </a:prstGeom>
          <a:noFill/>
          <a:ln w="38100">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1521" name="Text Box 33"/>
          <p:cNvSpPr txBox="1">
            <a:spLocks noChangeAspect="1" noChangeArrowheads="1"/>
          </p:cNvSpPr>
          <p:nvPr/>
        </p:nvSpPr>
        <p:spPr bwMode="auto">
          <a:xfrm>
            <a:off x="5448300" y="3968440"/>
            <a:ext cx="5778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i="1"/>
              <a:t>O</a:t>
            </a:r>
            <a:endParaRPr lang="en-US" sz="3200" b="1"/>
          </a:p>
        </p:txBody>
      </p:sp>
      <p:sp>
        <p:nvSpPr>
          <p:cNvPr id="191530" name="Line 42"/>
          <p:cNvSpPr>
            <a:spLocks noChangeAspect="1" noChangeShapeType="1"/>
          </p:cNvSpPr>
          <p:nvPr/>
        </p:nvSpPr>
        <p:spPr bwMode="auto">
          <a:xfrm rot="300000" flipV="1">
            <a:off x="6210300" y="4355790"/>
            <a:ext cx="773113" cy="385763"/>
          </a:xfrm>
          <a:prstGeom prst="line">
            <a:avLst/>
          </a:prstGeom>
          <a:noFill/>
          <a:ln w="381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191550" name="Group 62"/>
          <p:cNvGrpSpPr>
            <a:grpSpLocks/>
          </p:cNvGrpSpPr>
          <p:nvPr/>
        </p:nvGrpSpPr>
        <p:grpSpPr bwMode="auto">
          <a:xfrm>
            <a:off x="679907" y="3664335"/>
            <a:ext cx="1854200" cy="900112"/>
            <a:chOff x="1038" y="2319"/>
            <a:chExt cx="1168" cy="567"/>
          </a:xfrm>
        </p:grpSpPr>
        <p:sp>
          <p:nvSpPr>
            <p:cNvPr id="74789" name="Line 38"/>
            <p:cNvSpPr>
              <a:spLocks noChangeAspect="1" noChangeShapeType="1"/>
            </p:cNvSpPr>
            <p:nvPr/>
          </p:nvSpPr>
          <p:spPr bwMode="auto">
            <a:xfrm flipV="1">
              <a:off x="1239" y="2599"/>
              <a:ext cx="967" cy="215"/>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4790" name="Text Box 44"/>
            <p:cNvSpPr txBox="1">
              <a:spLocks noChangeAspect="1" noChangeArrowheads="1"/>
            </p:cNvSpPr>
            <p:nvPr/>
          </p:nvSpPr>
          <p:spPr bwMode="auto">
            <a:xfrm>
              <a:off x="1038" y="2563"/>
              <a:ext cx="322"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i="1"/>
                <a:t>O</a:t>
              </a:r>
              <a:endParaRPr lang="en-US" sz="3600" b="1"/>
            </a:p>
          </p:txBody>
        </p:sp>
        <p:graphicFrame>
          <p:nvGraphicFramePr>
            <p:cNvPr id="74791" name="Object 47"/>
            <p:cNvGraphicFramePr>
              <a:graphicFrameLocks noChangeAspect="1"/>
            </p:cNvGraphicFramePr>
            <p:nvPr/>
          </p:nvGraphicFramePr>
          <p:xfrm>
            <a:off x="1924" y="2319"/>
            <a:ext cx="243" cy="308"/>
          </p:xfrm>
          <a:graphic>
            <a:graphicData uri="http://schemas.openxmlformats.org/presentationml/2006/ole">
              <mc:AlternateContent xmlns:mc="http://schemas.openxmlformats.org/markup-compatibility/2006">
                <mc:Choice xmlns:v="urn:schemas-microsoft-com:vml" Requires="v">
                  <p:oleObj spid="_x0000_s182125" name="Equation" r:id="rId6" imgW="203024" imgH="253780" progId="Equation.DSMT4">
                    <p:embed/>
                  </p:oleObj>
                </mc:Choice>
                <mc:Fallback>
                  <p:oleObj name="Equation" r:id="rId6" imgW="203024" imgH="253780" progId="Equation.DSMT4">
                    <p:embed/>
                    <p:pic>
                      <p:nvPicPr>
                        <p:cNvPr id="0" name="Object 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4" y="2319"/>
                          <a:ext cx="24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191536" name="Object 48"/>
          <p:cNvGraphicFramePr>
            <a:graphicFrameLocks noChangeAspect="1"/>
          </p:cNvGraphicFramePr>
          <p:nvPr>
            <p:extLst>
              <p:ext uri="{D42A27DB-BD31-4B8C-83A1-F6EECF244321}">
                <p14:modId xmlns:p14="http://schemas.microsoft.com/office/powerpoint/2010/main" val="2634778297"/>
              </p:ext>
            </p:extLst>
          </p:nvPr>
        </p:nvGraphicFramePr>
        <p:xfrm>
          <a:off x="5832475" y="2888940"/>
          <a:ext cx="519113" cy="519113"/>
        </p:xfrm>
        <a:graphic>
          <a:graphicData uri="http://schemas.openxmlformats.org/presentationml/2006/ole">
            <mc:AlternateContent xmlns:mc="http://schemas.openxmlformats.org/markup-compatibility/2006">
              <mc:Choice xmlns:v="urn:schemas-microsoft-com:vml" Requires="v">
                <p:oleObj spid="_x0000_s182126" name="Equation" r:id="rId8" imgW="253780" imgH="253780" progId="Equation.DSMT4">
                  <p:embed/>
                </p:oleObj>
              </mc:Choice>
              <mc:Fallback>
                <p:oleObj name="Equation" r:id="rId8" imgW="253780" imgH="253780" progId="Equation.DSMT4">
                  <p:embed/>
                  <p:pic>
                    <p:nvPicPr>
                      <p:cNvPr id="0" name="Object 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32475" y="2888940"/>
                        <a:ext cx="519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1538" name="Object 50"/>
          <p:cNvGraphicFramePr>
            <a:graphicFrameLocks noChangeAspect="1"/>
          </p:cNvGraphicFramePr>
          <p:nvPr>
            <p:extLst>
              <p:ext uri="{D42A27DB-BD31-4B8C-83A1-F6EECF244321}">
                <p14:modId xmlns:p14="http://schemas.microsoft.com/office/powerpoint/2010/main" val="1246933347"/>
              </p:ext>
            </p:extLst>
          </p:nvPr>
        </p:nvGraphicFramePr>
        <p:xfrm>
          <a:off x="6697663" y="3198503"/>
          <a:ext cx="404812" cy="520700"/>
        </p:xfrm>
        <a:graphic>
          <a:graphicData uri="http://schemas.openxmlformats.org/presentationml/2006/ole">
            <mc:AlternateContent xmlns:mc="http://schemas.openxmlformats.org/markup-compatibility/2006">
              <mc:Choice xmlns:v="urn:schemas-microsoft-com:vml" Requires="v">
                <p:oleObj spid="_x0000_s182127" name="Equation" r:id="rId10" imgW="203024" imgH="253780" progId="Equation.DSMT4">
                  <p:embed/>
                </p:oleObj>
              </mc:Choice>
              <mc:Fallback>
                <p:oleObj name="Equation" r:id="rId10" imgW="203024" imgH="253780" progId="Equation.DSMT4">
                  <p:embed/>
                  <p:pic>
                    <p:nvPicPr>
                      <p:cNvPr id="0" name="Object 5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97663" y="3198503"/>
                        <a:ext cx="40481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1540" name="Object 52"/>
          <p:cNvGraphicFramePr>
            <a:graphicFrameLocks noChangeAspect="1"/>
          </p:cNvGraphicFramePr>
          <p:nvPr>
            <p:extLst>
              <p:ext uri="{D42A27DB-BD31-4B8C-83A1-F6EECF244321}">
                <p14:modId xmlns:p14="http://schemas.microsoft.com/office/powerpoint/2010/main" val="3852596023"/>
              </p:ext>
            </p:extLst>
          </p:nvPr>
        </p:nvGraphicFramePr>
        <p:xfrm>
          <a:off x="6696075" y="3858903"/>
          <a:ext cx="461963" cy="539750"/>
        </p:xfrm>
        <a:graphic>
          <a:graphicData uri="http://schemas.openxmlformats.org/presentationml/2006/ole">
            <mc:AlternateContent xmlns:mc="http://schemas.openxmlformats.org/markup-compatibility/2006">
              <mc:Choice xmlns:v="urn:schemas-microsoft-com:vml" Requires="v">
                <p:oleObj spid="_x0000_s182128" name="Equation" r:id="rId12" imgW="228501" imgH="266584" progId="Equation.DSMT4">
                  <p:embed/>
                </p:oleObj>
              </mc:Choice>
              <mc:Fallback>
                <p:oleObj name="Equation" r:id="rId12" imgW="228501" imgH="266584" progId="Equation.DSMT4">
                  <p:embed/>
                  <p:pic>
                    <p:nvPicPr>
                      <p:cNvPr id="0" name="Object 5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96075" y="3858903"/>
                        <a:ext cx="46196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1542" name="Object 54"/>
          <p:cNvGraphicFramePr>
            <a:graphicFrameLocks noChangeAspect="1"/>
          </p:cNvGraphicFramePr>
          <p:nvPr>
            <p:extLst>
              <p:ext uri="{D42A27DB-BD31-4B8C-83A1-F6EECF244321}">
                <p14:modId xmlns:p14="http://schemas.microsoft.com/office/powerpoint/2010/main" val="2170107046"/>
              </p:ext>
            </p:extLst>
          </p:nvPr>
        </p:nvGraphicFramePr>
        <p:xfrm>
          <a:off x="4895850" y="4220853"/>
          <a:ext cx="404813" cy="520700"/>
        </p:xfrm>
        <a:graphic>
          <a:graphicData uri="http://schemas.openxmlformats.org/presentationml/2006/ole">
            <mc:AlternateContent xmlns:mc="http://schemas.openxmlformats.org/markup-compatibility/2006">
              <mc:Choice xmlns:v="urn:schemas-microsoft-com:vml" Requires="v">
                <p:oleObj spid="_x0000_s182129" name="Equation" r:id="rId14" imgW="203024" imgH="253780" progId="Equation.DSMT4">
                  <p:embed/>
                </p:oleObj>
              </mc:Choice>
              <mc:Fallback>
                <p:oleObj name="Equation" r:id="rId14" imgW="203024" imgH="253780" progId="Equation.DSMT4">
                  <p:embed/>
                  <p:pic>
                    <p:nvPicPr>
                      <p:cNvPr id="0" name="Object 5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95850" y="4220853"/>
                        <a:ext cx="4048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1545" name="Text Box 57"/>
          <p:cNvSpPr txBox="1">
            <a:spLocks noChangeArrowheads="1"/>
          </p:cNvSpPr>
          <p:nvPr/>
        </p:nvSpPr>
        <p:spPr bwMode="auto">
          <a:xfrm>
            <a:off x="5759450" y="4670115"/>
            <a:ext cx="611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t>O'</a:t>
            </a:r>
          </a:p>
        </p:txBody>
      </p:sp>
      <p:sp>
        <p:nvSpPr>
          <p:cNvPr id="191546" name="Line 58"/>
          <p:cNvSpPr>
            <a:spLocks noChangeAspect="1" noChangeShapeType="1"/>
          </p:cNvSpPr>
          <p:nvPr/>
        </p:nvSpPr>
        <p:spPr bwMode="auto">
          <a:xfrm flipV="1">
            <a:off x="6011863" y="3681103"/>
            <a:ext cx="0" cy="144462"/>
          </a:xfrm>
          <a:prstGeom prst="line">
            <a:avLst/>
          </a:prstGeom>
          <a:noFill/>
          <a:ln w="19050">
            <a:solidFill>
              <a:srgbClr val="CC00CC"/>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547" name="Line 59"/>
          <p:cNvSpPr>
            <a:spLocks noChangeAspect="1" noChangeShapeType="1"/>
          </p:cNvSpPr>
          <p:nvPr/>
        </p:nvSpPr>
        <p:spPr bwMode="auto">
          <a:xfrm flipV="1">
            <a:off x="5795963" y="3681103"/>
            <a:ext cx="217487" cy="87312"/>
          </a:xfrm>
          <a:prstGeom prst="line">
            <a:avLst/>
          </a:prstGeom>
          <a:noFill/>
          <a:ln w="19050">
            <a:solidFill>
              <a:srgbClr val="CC00CC"/>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191548" name="Object 60"/>
          <p:cNvGraphicFramePr>
            <a:graphicFrameLocks noChangeAspect="1"/>
          </p:cNvGraphicFramePr>
          <p:nvPr>
            <p:extLst>
              <p:ext uri="{D42A27DB-BD31-4B8C-83A1-F6EECF244321}">
                <p14:modId xmlns:p14="http://schemas.microsoft.com/office/powerpoint/2010/main" val="3162671236"/>
              </p:ext>
            </p:extLst>
          </p:nvPr>
        </p:nvGraphicFramePr>
        <p:xfrm>
          <a:off x="935494" y="4611278"/>
          <a:ext cx="1366838" cy="711200"/>
        </p:xfrm>
        <a:graphic>
          <a:graphicData uri="http://schemas.openxmlformats.org/presentationml/2006/ole">
            <mc:AlternateContent xmlns:mc="http://schemas.openxmlformats.org/markup-compatibility/2006">
              <mc:Choice xmlns:v="urn:schemas-microsoft-com:vml" Requires="v">
                <p:oleObj spid="_x0000_s182130" name="Equation" r:id="rId16" imgW="494870" imgH="253780" progId="Equation.DSMT4">
                  <p:embed/>
                </p:oleObj>
              </mc:Choice>
              <mc:Fallback>
                <p:oleObj name="Equation" r:id="rId16" imgW="494870" imgH="253780" progId="Equation.DSMT4">
                  <p:embed/>
                  <p:pic>
                    <p:nvPicPr>
                      <p:cNvPr id="0" name="Object 6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35494" y="4611278"/>
                        <a:ext cx="1366838"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1551" name="Object 63"/>
          <p:cNvGraphicFramePr>
            <a:graphicFrameLocks noChangeAspect="1"/>
          </p:cNvGraphicFramePr>
          <p:nvPr>
            <p:extLst>
              <p:ext uri="{D42A27DB-BD31-4B8C-83A1-F6EECF244321}">
                <p14:modId xmlns:p14="http://schemas.microsoft.com/office/powerpoint/2010/main" val="413525264"/>
              </p:ext>
            </p:extLst>
          </p:nvPr>
        </p:nvGraphicFramePr>
        <p:xfrm>
          <a:off x="5543550" y="5254539"/>
          <a:ext cx="1333500" cy="676275"/>
        </p:xfrm>
        <a:graphic>
          <a:graphicData uri="http://schemas.openxmlformats.org/presentationml/2006/ole">
            <mc:AlternateContent xmlns:mc="http://schemas.openxmlformats.org/markup-compatibility/2006">
              <mc:Choice xmlns:v="urn:schemas-microsoft-com:vml" Requires="v">
                <p:oleObj spid="_x0000_s182131" name="Equation" r:id="rId18" imgW="507780" imgH="253890" progId="Equation.DSMT4">
                  <p:embed/>
                </p:oleObj>
              </mc:Choice>
              <mc:Fallback>
                <p:oleObj name="Equation" r:id="rId18" imgW="507780" imgH="253890" progId="Equation.DSMT4">
                  <p:embed/>
                  <p:pic>
                    <p:nvPicPr>
                      <p:cNvPr id="0" name="Object 6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43550" y="5254539"/>
                        <a:ext cx="13335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91501">
                                            <p:txEl>
                                              <p:pRg st="0" end="0"/>
                                            </p:txEl>
                                          </p:spTgt>
                                        </p:tgtEl>
                                        <p:attrNameLst>
                                          <p:attrName>style.visibility</p:attrName>
                                        </p:attrNameLst>
                                      </p:cBhvr>
                                      <p:to>
                                        <p:strVal val="visible"/>
                                      </p:to>
                                    </p:set>
                                    <p:animEffect transition="in" filter="checkerboard(across)">
                                      <p:cBhvr>
                                        <p:cTn id="7" dur="500"/>
                                        <p:tgtEl>
                                          <p:spTgt spid="191501">
                                            <p:txEl>
                                              <p:pRg st="0" end="0"/>
                                            </p:txEl>
                                          </p:spTgt>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91502"/>
                                        </p:tgtEl>
                                        <p:attrNameLst>
                                          <p:attrName>style.visibility</p:attrName>
                                        </p:attrNameLst>
                                      </p:cBhvr>
                                      <p:to>
                                        <p:strVal val="visible"/>
                                      </p:to>
                                    </p:set>
                                    <p:animEffect transition="in" filter="circle(in)">
                                      <p:cBhvr>
                                        <p:cTn id="11" dur="2000"/>
                                        <p:tgtEl>
                                          <p:spTgt spid="191502"/>
                                        </p:tgtEl>
                                      </p:cBhvr>
                                    </p:animEffect>
                                  </p:childTnLst>
                                </p:cTn>
                              </p:par>
                            </p:childTnLst>
                          </p:cTn>
                        </p:par>
                        <p:par>
                          <p:cTn id="12" fill="hold">
                            <p:stCondLst>
                              <p:cond delay="2500"/>
                            </p:stCondLst>
                            <p:childTnLst>
                              <p:par>
                                <p:cTn id="13" presetID="6" presetClass="entr" presetSubtype="16" fill="hold" grpId="0" nodeType="afterEffect">
                                  <p:stCondLst>
                                    <p:cond delay="0"/>
                                  </p:stCondLst>
                                  <p:childTnLst>
                                    <p:set>
                                      <p:cBhvr>
                                        <p:cTn id="14" dur="1" fill="hold">
                                          <p:stCondLst>
                                            <p:cond delay="0"/>
                                          </p:stCondLst>
                                        </p:cTn>
                                        <p:tgtEl>
                                          <p:spTgt spid="191505"/>
                                        </p:tgtEl>
                                        <p:attrNameLst>
                                          <p:attrName>style.visibility</p:attrName>
                                        </p:attrNameLst>
                                      </p:cBhvr>
                                      <p:to>
                                        <p:strVal val="visible"/>
                                      </p:to>
                                    </p:set>
                                    <p:animEffect transition="in" filter="circle(in)">
                                      <p:cBhvr>
                                        <p:cTn id="15" dur="2000"/>
                                        <p:tgtEl>
                                          <p:spTgt spid="191505"/>
                                        </p:tgtEl>
                                      </p:cBhvr>
                                    </p:animEffect>
                                  </p:childTnLst>
                                </p:cTn>
                              </p:par>
                            </p:childTnLst>
                          </p:cTn>
                        </p:par>
                        <p:par>
                          <p:cTn id="16" fill="hold" nodeType="afterGroup">
                            <p:stCondLst>
                              <p:cond delay="4500"/>
                            </p:stCondLst>
                            <p:childTnLst>
                              <p:par>
                                <p:cTn id="17" presetID="9" presetClass="entr" presetSubtype="0" fill="hold" grpId="0" nodeType="afterEffect">
                                  <p:stCondLst>
                                    <p:cond delay="0"/>
                                  </p:stCondLst>
                                  <p:childTnLst>
                                    <p:set>
                                      <p:cBhvr>
                                        <p:cTn id="18" dur="1" fill="hold">
                                          <p:stCondLst>
                                            <p:cond delay="0"/>
                                          </p:stCondLst>
                                        </p:cTn>
                                        <p:tgtEl>
                                          <p:spTgt spid="191507"/>
                                        </p:tgtEl>
                                        <p:attrNameLst>
                                          <p:attrName>style.visibility</p:attrName>
                                        </p:attrNameLst>
                                      </p:cBhvr>
                                      <p:to>
                                        <p:strVal val="visible"/>
                                      </p:to>
                                    </p:set>
                                    <p:animEffect transition="in" filter="dissolve">
                                      <p:cBhvr>
                                        <p:cTn id="19" dur="500"/>
                                        <p:tgtEl>
                                          <p:spTgt spid="19150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nodeType="clickEffect">
                                  <p:stCondLst>
                                    <p:cond delay="0"/>
                                  </p:stCondLst>
                                  <p:childTnLst>
                                    <p:set>
                                      <p:cBhvr>
                                        <p:cTn id="23" dur="1" fill="hold">
                                          <p:stCondLst>
                                            <p:cond delay="0"/>
                                          </p:stCondLst>
                                        </p:cTn>
                                        <p:tgtEl>
                                          <p:spTgt spid="191548"/>
                                        </p:tgtEl>
                                        <p:attrNameLst>
                                          <p:attrName>style.visibility</p:attrName>
                                        </p:attrNameLst>
                                      </p:cBhvr>
                                      <p:to>
                                        <p:strVal val="visible"/>
                                      </p:to>
                                    </p:set>
                                    <p:animEffect transition="in" filter="circle(in)">
                                      <p:cBhvr>
                                        <p:cTn id="24" dur="2000"/>
                                        <p:tgtEl>
                                          <p:spTgt spid="191548"/>
                                        </p:tgtEl>
                                      </p:cBhvr>
                                    </p:animEffect>
                                  </p:childTnLst>
                                </p:cTn>
                              </p:par>
                              <p:par>
                                <p:cTn id="25" presetID="20" presetClass="entr" presetSubtype="0" fill="hold" nodeType="withEffect">
                                  <p:stCondLst>
                                    <p:cond delay="0"/>
                                  </p:stCondLst>
                                  <p:childTnLst>
                                    <p:set>
                                      <p:cBhvr>
                                        <p:cTn id="26" dur="1" fill="hold">
                                          <p:stCondLst>
                                            <p:cond delay="0"/>
                                          </p:stCondLst>
                                        </p:cTn>
                                        <p:tgtEl>
                                          <p:spTgt spid="191550"/>
                                        </p:tgtEl>
                                        <p:attrNameLst>
                                          <p:attrName>style.visibility</p:attrName>
                                        </p:attrNameLst>
                                      </p:cBhvr>
                                      <p:to>
                                        <p:strVal val="visible"/>
                                      </p:to>
                                    </p:set>
                                    <p:animEffect transition="in" filter="wedge">
                                      <p:cBhvr>
                                        <p:cTn id="27" dur="2000"/>
                                        <p:tgtEl>
                                          <p:spTgt spid="1915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191551"/>
                                        </p:tgtEl>
                                        <p:attrNameLst>
                                          <p:attrName>style.visibility</p:attrName>
                                        </p:attrNameLst>
                                      </p:cBhvr>
                                      <p:to>
                                        <p:strVal val="visible"/>
                                      </p:to>
                                    </p:set>
                                    <p:animEffect transition="in" filter="circle(in)">
                                      <p:cBhvr>
                                        <p:cTn id="32" dur="2000"/>
                                        <p:tgtEl>
                                          <p:spTgt spid="191551"/>
                                        </p:tgtEl>
                                      </p:cBhvr>
                                    </p:animEffect>
                                  </p:childTnLst>
                                </p:cTn>
                              </p:par>
                            </p:childTnLst>
                          </p:cTn>
                        </p:par>
                        <p:par>
                          <p:cTn id="33" fill="hold" nodeType="afterGroup">
                            <p:stCondLst>
                              <p:cond delay="2000"/>
                            </p:stCondLst>
                            <p:childTnLst>
                              <p:par>
                                <p:cTn id="34" presetID="20" presetClass="entr" presetSubtype="0" fill="hold" grpId="0" nodeType="afterEffect">
                                  <p:stCondLst>
                                    <p:cond delay="0"/>
                                  </p:stCondLst>
                                  <p:childTnLst>
                                    <p:set>
                                      <p:cBhvr>
                                        <p:cTn id="35" dur="1" fill="hold">
                                          <p:stCondLst>
                                            <p:cond delay="0"/>
                                          </p:stCondLst>
                                        </p:cTn>
                                        <p:tgtEl>
                                          <p:spTgt spid="191516"/>
                                        </p:tgtEl>
                                        <p:attrNameLst>
                                          <p:attrName>style.visibility</p:attrName>
                                        </p:attrNameLst>
                                      </p:cBhvr>
                                      <p:to>
                                        <p:strVal val="visible"/>
                                      </p:to>
                                    </p:set>
                                    <p:animEffect transition="in" filter="wedge">
                                      <p:cBhvr>
                                        <p:cTn id="36" dur="2000"/>
                                        <p:tgtEl>
                                          <p:spTgt spid="191516"/>
                                        </p:tgtEl>
                                      </p:cBhvr>
                                    </p:animEffect>
                                  </p:childTnLst>
                                </p:cTn>
                              </p:par>
                              <p:par>
                                <p:cTn id="37" presetID="20" presetClass="entr" presetSubtype="0" fill="hold" grpId="0" nodeType="withEffect">
                                  <p:stCondLst>
                                    <p:cond delay="0"/>
                                  </p:stCondLst>
                                  <p:childTnLst>
                                    <p:set>
                                      <p:cBhvr>
                                        <p:cTn id="38" dur="1" fill="hold">
                                          <p:stCondLst>
                                            <p:cond delay="0"/>
                                          </p:stCondLst>
                                        </p:cTn>
                                        <p:tgtEl>
                                          <p:spTgt spid="191520"/>
                                        </p:tgtEl>
                                        <p:attrNameLst>
                                          <p:attrName>style.visibility</p:attrName>
                                        </p:attrNameLst>
                                      </p:cBhvr>
                                      <p:to>
                                        <p:strVal val="visible"/>
                                      </p:to>
                                    </p:set>
                                    <p:animEffect transition="in" filter="wedge">
                                      <p:cBhvr>
                                        <p:cTn id="39" dur="2000"/>
                                        <p:tgtEl>
                                          <p:spTgt spid="191520"/>
                                        </p:tgtEl>
                                      </p:cBhvr>
                                    </p:animEffect>
                                  </p:childTnLst>
                                </p:cTn>
                              </p:par>
                              <p:par>
                                <p:cTn id="40" presetID="20" presetClass="entr" presetSubtype="0" fill="hold" nodeType="withEffect">
                                  <p:stCondLst>
                                    <p:cond delay="0"/>
                                  </p:stCondLst>
                                  <p:childTnLst>
                                    <p:set>
                                      <p:cBhvr>
                                        <p:cTn id="41" dur="1" fill="hold">
                                          <p:stCondLst>
                                            <p:cond delay="0"/>
                                          </p:stCondLst>
                                        </p:cTn>
                                        <p:tgtEl>
                                          <p:spTgt spid="191536"/>
                                        </p:tgtEl>
                                        <p:attrNameLst>
                                          <p:attrName>style.visibility</p:attrName>
                                        </p:attrNameLst>
                                      </p:cBhvr>
                                      <p:to>
                                        <p:strVal val="visible"/>
                                      </p:to>
                                    </p:set>
                                    <p:animEffect transition="in" filter="wedge">
                                      <p:cBhvr>
                                        <p:cTn id="42" dur="2000"/>
                                        <p:tgtEl>
                                          <p:spTgt spid="191536"/>
                                        </p:tgtEl>
                                      </p:cBhvr>
                                    </p:animEffect>
                                  </p:childTnLst>
                                </p:cTn>
                              </p:par>
                              <p:par>
                                <p:cTn id="43" presetID="20" presetClass="entr" presetSubtype="0" fill="hold" nodeType="withEffect">
                                  <p:stCondLst>
                                    <p:cond delay="0"/>
                                  </p:stCondLst>
                                  <p:childTnLst>
                                    <p:set>
                                      <p:cBhvr>
                                        <p:cTn id="44" dur="1" fill="hold">
                                          <p:stCondLst>
                                            <p:cond delay="0"/>
                                          </p:stCondLst>
                                        </p:cTn>
                                        <p:tgtEl>
                                          <p:spTgt spid="191538"/>
                                        </p:tgtEl>
                                        <p:attrNameLst>
                                          <p:attrName>style.visibility</p:attrName>
                                        </p:attrNameLst>
                                      </p:cBhvr>
                                      <p:to>
                                        <p:strVal val="visible"/>
                                      </p:to>
                                    </p:set>
                                    <p:animEffect transition="in" filter="wedge">
                                      <p:cBhvr>
                                        <p:cTn id="45" dur="2000"/>
                                        <p:tgtEl>
                                          <p:spTgt spid="191538"/>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91546"/>
                                        </p:tgtEl>
                                        <p:attrNameLst>
                                          <p:attrName>style.visibility</p:attrName>
                                        </p:attrNameLst>
                                      </p:cBhvr>
                                      <p:to>
                                        <p:strVal val="visible"/>
                                      </p:to>
                                    </p:set>
                                    <p:animEffect transition="in" filter="wedge">
                                      <p:cBhvr>
                                        <p:cTn id="48" dur="2000"/>
                                        <p:tgtEl>
                                          <p:spTgt spid="191546"/>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191547"/>
                                        </p:tgtEl>
                                        <p:attrNameLst>
                                          <p:attrName>style.visibility</p:attrName>
                                        </p:attrNameLst>
                                      </p:cBhvr>
                                      <p:to>
                                        <p:strVal val="visible"/>
                                      </p:to>
                                    </p:set>
                                    <p:animEffect transition="in" filter="wedge">
                                      <p:cBhvr>
                                        <p:cTn id="51" dur="2000"/>
                                        <p:tgtEl>
                                          <p:spTgt spid="191547"/>
                                        </p:tgtEl>
                                      </p:cBhvr>
                                    </p:animEffect>
                                  </p:childTnLst>
                                </p:cTn>
                              </p:par>
                              <p:par>
                                <p:cTn id="52" presetID="20" presetClass="entr" presetSubtype="0" fill="hold" grpId="0" nodeType="withEffect">
                                  <p:stCondLst>
                                    <p:cond delay="0"/>
                                  </p:stCondLst>
                                  <p:childTnLst>
                                    <p:set>
                                      <p:cBhvr>
                                        <p:cTn id="53" dur="1" fill="hold">
                                          <p:stCondLst>
                                            <p:cond delay="0"/>
                                          </p:stCondLst>
                                        </p:cTn>
                                        <p:tgtEl>
                                          <p:spTgt spid="191518"/>
                                        </p:tgtEl>
                                        <p:attrNameLst>
                                          <p:attrName>style.visibility</p:attrName>
                                        </p:attrNameLst>
                                      </p:cBhvr>
                                      <p:to>
                                        <p:strVal val="visible"/>
                                      </p:to>
                                    </p:set>
                                    <p:animEffect transition="in" filter="wedge">
                                      <p:cBhvr>
                                        <p:cTn id="54" dur="2000"/>
                                        <p:tgtEl>
                                          <p:spTgt spid="191518"/>
                                        </p:tgtEl>
                                      </p:cBhvr>
                                    </p:animEffect>
                                  </p:childTnLst>
                                </p:cTn>
                              </p:par>
                              <p:par>
                                <p:cTn id="55" presetID="20" presetClass="entr" presetSubtype="0" fill="hold" grpId="0" nodeType="withEffect">
                                  <p:stCondLst>
                                    <p:cond delay="0"/>
                                  </p:stCondLst>
                                  <p:childTnLst>
                                    <p:set>
                                      <p:cBhvr>
                                        <p:cTn id="56" dur="1" fill="hold">
                                          <p:stCondLst>
                                            <p:cond delay="0"/>
                                          </p:stCondLst>
                                        </p:cTn>
                                        <p:tgtEl>
                                          <p:spTgt spid="191521"/>
                                        </p:tgtEl>
                                        <p:attrNameLst>
                                          <p:attrName>style.visibility</p:attrName>
                                        </p:attrNameLst>
                                      </p:cBhvr>
                                      <p:to>
                                        <p:strVal val="visible"/>
                                      </p:to>
                                    </p:set>
                                    <p:animEffect transition="in" filter="wedge">
                                      <p:cBhvr>
                                        <p:cTn id="57" dur="2000"/>
                                        <p:tgtEl>
                                          <p:spTgt spid="191521"/>
                                        </p:tgtEl>
                                      </p:cBhvr>
                                    </p:animEffect>
                                  </p:childTnLst>
                                </p:cTn>
                              </p:par>
                              <p:par>
                                <p:cTn id="58" presetID="20" presetClass="entr" presetSubtype="0" fill="hold" nodeType="withEffect">
                                  <p:stCondLst>
                                    <p:cond delay="0"/>
                                  </p:stCondLst>
                                  <p:childTnLst>
                                    <p:set>
                                      <p:cBhvr>
                                        <p:cTn id="59" dur="1" fill="hold">
                                          <p:stCondLst>
                                            <p:cond delay="0"/>
                                          </p:stCondLst>
                                        </p:cTn>
                                        <p:tgtEl>
                                          <p:spTgt spid="191554"/>
                                        </p:tgtEl>
                                        <p:attrNameLst>
                                          <p:attrName>style.visibility</p:attrName>
                                        </p:attrNameLst>
                                      </p:cBhvr>
                                      <p:to>
                                        <p:strVal val="visible"/>
                                      </p:to>
                                    </p:set>
                                    <p:animEffect transition="in" filter="wedge">
                                      <p:cBhvr>
                                        <p:cTn id="60" dur="2000"/>
                                        <p:tgtEl>
                                          <p:spTgt spid="191554"/>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xit" presetSubtype="8" fill="hold" grpId="1" nodeType="clickEffect">
                                  <p:stCondLst>
                                    <p:cond delay="0"/>
                                  </p:stCondLst>
                                  <p:childTnLst>
                                    <p:anim calcmode="lin" valueType="num">
                                      <p:cBhvr additive="base">
                                        <p:cTn id="64" dur="3000"/>
                                        <p:tgtEl>
                                          <p:spTgt spid="191520"/>
                                        </p:tgtEl>
                                        <p:attrNameLst>
                                          <p:attrName>ppt_x</p:attrName>
                                        </p:attrNameLst>
                                      </p:cBhvr>
                                      <p:tavLst>
                                        <p:tav tm="0">
                                          <p:val>
                                            <p:strVal val="ppt_x"/>
                                          </p:val>
                                        </p:tav>
                                        <p:tav tm="100000">
                                          <p:val>
                                            <p:strVal val="0-ppt_w/2"/>
                                          </p:val>
                                        </p:tav>
                                      </p:tavLst>
                                    </p:anim>
                                    <p:anim calcmode="lin" valueType="num">
                                      <p:cBhvr additive="base">
                                        <p:cTn id="65" dur="3000"/>
                                        <p:tgtEl>
                                          <p:spTgt spid="191520"/>
                                        </p:tgtEl>
                                        <p:attrNameLst>
                                          <p:attrName>ppt_y</p:attrName>
                                        </p:attrNameLst>
                                      </p:cBhvr>
                                      <p:tavLst>
                                        <p:tav tm="0">
                                          <p:val>
                                            <p:strVal val="ppt_y"/>
                                          </p:val>
                                        </p:tav>
                                        <p:tav tm="100000">
                                          <p:val>
                                            <p:strVal val="ppt_y"/>
                                          </p:val>
                                        </p:tav>
                                      </p:tavLst>
                                    </p:anim>
                                    <p:set>
                                      <p:cBhvr>
                                        <p:cTn id="66" dur="1" fill="hold">
                                          <p:stCondLst>
                                            <p:cond delay="2999"/>
                                          </p:stCondLst>
                                        </p:cTn>
                                        <p:tgtEl>
                                          <p:spTgt spid="191520"/>
                                        </p:tgtEl>
                                        <p:attrNameLst>
                                          <p:attrName>style.visibility</p:attrName>
                                        </p:attrNameLst>
                                      </p:cBhvr>
                                      <p:to>
                                        <p:strVal val="hidden"/>
                                      </p:to>
                                    </p:set>
                                  </p:childTnLst>
                                </p:cTn>
                              </p:par>
                              <p:par>
                                <p:cTn id="67" presetID="2" presetClass="exit" presetSubtype="8" fill="hold" nodeType="withEffect">
                                  <p:stCondLst>
                                    <p:cond delay="0"/>
                                  </p:stCondLst>
                                  <p:childTnLst>
                                    <p:anim calcmode="lin" valueType="num">
                                      <p:cBhvr additive="base">
                                        <p:cTn id="68" dur="3000"/>
                                        <p:tgtEl>
                                          <p:spTgt spid="191536"/>
                                        </p:tgtEl>
                                        <p:attrNameLst>
                                          <p:attrName>ppt_x</p:attrName>
                                        </p:attrNameLst>
                                      </p:cBhvr>
                                      <p:tavLst>
                                        <p:tav tm="0">
                                          <p:val>
                                            <p:strVal val="ppt_x"/>
                                          </p:val>
                                        </p:tav>
                                        <p:tav tm="100000">
                                          <p:val>
                                            <p:strVal val="0-ppt_w/2"/>
                                          </p:val>
                                        </p:tav>
                                      </p:tavLst>
                                    </p:anim>
                                    <p:anim calcmode="lin" valueType="num">
                                      <p:cBhvr additive="base">
                                        <p:cTn id="69" dur="3000"/>
                                        <p:tgtEl>
                                          <p:spTgt spid="191536"/>
                                        </p:tgtEl>
                                        <p:attrNameLst>
                                          <p:attrName>ppt_y</p:attrName>
                                        </p:attrNameLst>
                                      </p:cBhvr>
                                      <p:tavLst>
                                        <p:tav tm="0">
                                          <p:val>
                                            <p:strVal val="ppt_y"/>
                                          </p:val>
                                        </p:tav>
                                        <p:tav tm="100000">
                                          <p:val>
                                            <p:strVal val="ppt_y"/>
                                          </p:val>
                                        </p:tav>
                                      </p:tavLst>
                                    </p:anim>
                                    <p:set>
                                      <p:cBhvr>
                                        <p:cTn id="70" dur="1" fill="hold">
                                          <p:stCondLst>
                                            <p:cond delay="2999"/>
                                          </p:stCondLst>
                                        </p:cTn>
                                        <p:tgtEl>
                                          <p:spTgt spid="191536"/>
                                        </p:tgtEl>
                                        <p:attrNameLst>
                                          <p:attrName>style.visibility</p:attrName>
                                        </p:attrNameLst>
                                      </p:cBhvr>
                                      <p:to>
                                        <p:strVal val="hidden"/>
                                      </p:to>
                                    </p:set>
                                  </p:childTnLst>
                                </p:cTn>
                              </p:par>
                              <p:par>
                                <p:cTn id="71" presetID="2" presetClass="exit" presetSubtype="8" fill="hold" grpId="1" nodeType="withEffect">
                                  <p:stCondLst>
                                    <p:cond delay="0"/>
                                  </p:stCondLst>
                                  <p:childTnLst>
                                    <p:anim calcmode="lin" valueType="num">
                                      <p:cBhvr additive="base">
                                        <p:cTn id="72" dur="3000"/>
                                        <p:tgtEl>
                                          <p:spTgt spid="191546"/>
                                        </p:tgtEl>
                                        <p:attrNameLst>
                                          <p:attrName>ppt_x</p:attrName>
                                        </p:attrNameLst>
                                      </p:cBhvr>
                                      <p:tavLst>
                                        <p:tav tm="0">
                                          <p:val>
                                            <p:strVal val="ppt_x"/>
                                          </p:val>
                                        </p:tav>
                                        <p:tav tm="100000">
                                          <p:val>
                                            <p:strVal val="0-ppt_w/2"/>
                                          </p:val>
                                        </p:tav>
                                      </p:tavLst>
                                    </p:anim>
                                    <p:anim calcmode="lin" valueType="num">
                                      <p:cBhvr additive="base">
                                        <p:cTn id="73" dur="3000"/>
                                        <p:tgtEl>
                                          <p:spTgt spid="191546"/>
                                        </p:tgtEl>
                                        <p:attrNameLst>
                                          <p:attrName>ppt_y</p:attrName>
                                        </p:attrNameLst>
                                      </p:cBhvr>
                                      <p:tavLst>
                                        <p:tav tm="0">
                                          <p:val>
                                            <p:strVal val="ppt_y"/>
                                          </p:val>
                                        </p:tav>
                                        <p:tav tm="100000">
                                          <p:val>
                                            <p:strVal val="ppt_y"/>
                                          </p:val>
                                        </p:tav>
                                      </p:tavLst>
                                    </p:anim>
                                    <p:set>
                                      <p:cBhvr>
                                        <p:cTn id="74" dur="1" fill="hold">
                                          <p:stCondLst>
                                            <p:cond delay="2999"/>
                                          </p:stCondLst>
                                        </p:cTn>
                                        <p:tgtEl>
                                          <p:spTgt spid="191546"/>
                                        </p:tgtEl>
                                        <p:attrNameLst>
                                          <p:attrName>style.visibility</p:attrName>
                                        </p:attrNameLst>
                                      </p:cBhvr>
                                      <p:to>
                                        <p:strVal val="hidden"/>
                                      </p:to>
                                    </p:set>
                                  </p:childTnLst>
                                </p:cTn>
                              </p:par>
                              <p:par>
                                <p:cTn id="75" presetID="2" presetClass="exit" presetSubtype="8" fill="hold" grpId="1" nodeType="withEffect">
                                  <p:stCondLst>
                                    <p:cond delay="0"/>
                                  </p:stCondLst>
                                  <p:childTnLst>
                                    <p:anim calcmode="lin" valueType="num">
                                      <p:cBhvr additive="base">
                                        <p:cTn id="76" dur="3000"/>
                                        <p:tgtEl>
                                          <p:spTgt spid="191547"/>
                                        </p:tgtEl>
                                        <p:attrNameLst>
                                          <p:attrName>ppt_x</p:attrName>
                                        </p:attrNameLst>
                                      </p:cBhvr>
                                      <p:tavLst>
                                        <p:tav tm="0">
                                          <p:val>
                                            <p:strVal val="ppt_x"/>
                                          </p:val>
                                        </p:tav>
                                        <p:tav tm="100000">
                                          <p:val>
                                            <p:strVal val="0-ppt_w/2"/>
                                          </p:val>
                                        </p:tav>
                                      </p:tavLst>
                                    </p:anim>
                                    <p:anim calcmode="lin" valueType="num">
                                      <p:cBhvr additive="base">
                                        <p:cTn id="77" dur="3000"/>
                                        <p:tgtEl>
                                          <p:spTgt spid="191547"/>
                                        </p:tgtEl>
                                        <p:attrNameLst>
                                          <p:attrName>ppt_y</p:attrName>
                                        </p:attrNameLst>
                                      </p:cBhvr>
                                      <p:tavLst>
                                        <p:tav tm="0">
                                          <p:val>
                                            <p:strVal val="ppt_y"/>
                                          </p:val>
                                        </p:tav>
                                        <p:tav tm="100000">
                                          <p:val>
                                            <p:strVal val="ppt_y"/>
                                          </p:val>
                                        </p:tav>
                                      </p:tavLst>
                                    </p:anim>
                                    <p:set>
                                      <p:cBhvr>
                                        <p:cTn id="78" dur="1" fill="hold">
                                          <p:stCondLst>
                                            <p:cond delay="2999"/>
                                          </p:stCondLst>
                                        </p:cTn>
                                        <p:tgtEl>
                                          <p:spTgt spid="191547"/>
                                        </p:tgtEl>
                                        <p:attrNameLst>
                                          <p:attrName>style.visibility</p:attrName>
                                        </p:attrNameLst>
                                      </p:cBhvr>
                                      <p:to>
                                        <p:strVal val="hidden"/>
                                      </p:to>
                                    </p:set>
                                  </p:childTnLst>
                                </p:cTn>
                              </p:par>
                              <p:par>
                                <p:cTn id="79" presetID="2" presetClass="entr" presetSubtype="2" fill="hold" grpId="0" nodeType="withEffect">
                                  <p:stCondLst>
                                    <p:cond delay="0"/>
                                  </p:stCondLst>
                                  <p:childTnLst>
                                    <p:set>
                                      <p:cBhvr>
                                        <p:cTn id="80" dur="1" fill="hold">
                                          <p:stCondLst>
                                            <p:cond delay="0"/>
                                          </p:stCondLst>
                                        </p:cTn>
                                        <p:tgtEl>
                                          <p:spTgt spid="191517"/>
                                        </p:tgtEl>
                                        <p:attrNameLst>
                                          <p:attrName>style.visibility</p:attrName>
                                        </p:attrNameLst>
                                      </p:cBhvr>
                                      <p:to>
                                        <p:strVal val="visible"/>
                                      </p:to>
                                    </p:set>
                                    <p:anim calcmode="lin" valueType="num">
                                      <p:cBhvr additive="base">
                                        <p:cTn id="81" dur="2000" fill="hold"/>
                                        <p:tgtEl>
                                          <p:spTgt spid="191517"/>
                                        </p:tgtEl>
                                        <p:attrNameLst>
                                          <p:attrName>ppt_x</p:attrName>
                                        </p:attrNameLst>
                                      </p:cBhvr>
                                      <p:tavLst>
                                        <p:tav tm="0">
                                          <p:val>
                                            <p:strVal val="1+#ppt_w/2"/>
                                          </p:val>
                                        </p:tav>
                                        <p:tav tm="100000">
                                          <p:val>
                                            <p:strVal val="#ppt_x"/>
                                          </p:val>
                                        </p:tav>
                                      </p:tavLst>
                                    </p:anim>
                                    <p:anim calcmode="lin" valueType="num">
                                      <p:cBhvr additive="base">
                                        <p:cTn id="82" dur="2000" fill="hold"/>
                                        <p:tgtEl>
                                          <p:spTgt spid="191517"/>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91519"/>
                                        </p:tgtEl>
                                        <p:attrNameLst>
                                          <p:attrName>style.visibility</p:attrName>
                                        </p:attrNameLst>
                                      </p:cBhvr>
                                      <p:to>
                                        <p:strVal val="visible"/>
                                      </p:to>
                                    </p:set>
                                    <p:anim calcmode="lin" valueType="num">
                                      <p:cBhvr additive="base">
                                        <p:cTn id="85" dur="2000" fill="hold"/>
                                        <p:tgtEl>
                                          <p:spTgt spid="191519"/>
                                        </p:tgtEl>
                                        <p:attrNameLst>
                                          <p:attrName>ppt_x</p:attrName>
                                        </p:attrNameLst>
                                      </p:cBhvr>
                                      <p:tavLst>
                                        <p:tav tm="0">
                                          <p:val>
                                            <p:strVal val="1+#ppt_w/2"/>
                                          </p:val>
                                        </p:tav>
                                        <p:tav tm="100000">
                                          <p:val>
                                            <p:strVal val="#ppt_x"/>
                                          </p:val>
                                        </p:tav>
                                      </p:tavLst>
                                    </p:anim>
                                    <p:anim calcmode="lin" valueType="num">
                                      <p:cBhvr additive="base">
                                        <p:cTn id="86" dur="2000" fill="hold"/>
                                        <p:tgtEl>
                                          <p:spTgt spid="19151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191530"/>
                                        </p:tgtEl>
                                        <p:attrNameLst>
                                          <p:attrName>style.visibility</p:attrName>
                                        </p:attrNameLst>
                                      </p:cBhvr>
                                      <p:to>
                                        <p:strVal val="visible"/>
                                      </p:to>
                                    </p:set>
                                    <p:anim calcmode="lin" valueType="num">
                                      <p:cBhvr additive="base">
                                        <p:cTn id="89" dur="2000" fill="hold"/>
                                        <p:tgtEl>
                                          <p:spTgt spid="191530"/>
                                        </p:tgtEl>
                                        <p:attrNameLst>
                                          <p:attrName>ppt_x</p:attrName>
                                        </p:attrNameLst>
                                      </p:cBhvr>
                                      <p:tavLst>
                                        <p:tav tm="0">
                                          <p:val>
                                            <p:strVal val="1+#ppt_w/2"/>
                                          </p:val>
                                        </p:tav>
                                        <p:tav tm="100000">
                                          <p:val>
                                            <p:strVal val="#ppt_x"/>
                                          </p:val>
                                        </p:tav>
                                      </p:tavLst>
                                    </p:anim>
                                    <p:anim calcmode="lin" valueType="num">
                                      <p:cBhvr additive="base">
                                        <p:cTn id="90" dur="2000" fill="hold"/>
                                        <p:tgtEl>
                                          <p:spTgt spid="191530"/>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191540"/>
                                        </p:tgtEl>
                                        <p:attrNameLst>
                                          <p:attrName>style.visibility</p:attrName>
                                        </p:attrNameLst>
                                      </p:cBhvr>
                                      <p:to>
                                        <p:strVal val="visible"/>
                                      </p:to>
                                    </p:set>
                                    <p:anim calcmode="lin" valueType="num">
                                      <p:cBhvr additive="base">
                                        <p:cTn id="93" dur="2000" fill="hold"/>
                                        <p:tgtEl>
                                          <p:spTgt spid="191540"/>
                                        </p:tgtEl>
                                        <p:attrNameLst>
                                          <p:attrName>ppt_x</p:attrName>
                                        </p:attrNameLst>
                                      </p:cBhvr>
                                      <p:tavLst>
                                        <p:tav tm="0">
                                          <p:val>
                                            <p:strVal val="1+#ppt_w/2"/>
                                          </p:val>
                                        </p:tav>
                                        <p:tav tm="100000">
                                          <p:val>
                                            <p:strVal val="#ppt_x"/>
                                          </p:val>
                                        </p:tav>
                                      </p:tavLst>
                                    </p:anim>
                                    <p:anim calcmode="lin" valueType="num">
                                      <p:cBhvr additive="base">
                                        <p:cTn id="94" dur="2000" fill="hold"/>
                                        <p:tgtEl>
                                          <p:spTgt spid="191540"/>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0"/>
                                  </p:stCondLst>
                                  <p:childTnLst>
                                    <p:set>
                                      <p:cBhvr>
                                        <p:cTn id="96" dur="1" fill="hold">
                                          <p:stCondLst>
                                            <p:cond delay="0"/>
                                          </p:stCondLst>
                                        </p:cTn>
                                        <p:tgtEl>
                                          <p:spTgt spid="191542"/>
                                        </p:tgtEl>
                                        <p:attrNameLst>
                                          <p:attrName>style.visibility</p:attrName>
                                        </p:attrNameLst>
                                      </p:cBhvr>
                                      <p:to>
                                        <p:strVal val="visible"/>
                                      </p:to>
                                    </p:set>
                                    <p:anim calcmode="lin" valueType="num">
                                      <p:cBhvr additive="base">
                                        <p:cTn id="97" dur="2000" fill="hold"/>
                                        <p:tgtEl>
                                          <p:spTgt spid="191542"/>
                                        </p:tgtEl>
                                        <p:attrNameLst>
                                          <p:attrName>ppt_x</p:attrName>
                                        </p:attrNameLst>
                                      </p:cBhvr>
                                      <p:tavLst>
                                        <p:tav tm="0">
                                          <p:val>
                                            <p:strVal val="1+#ppt_w/2"/>
                                          </p:val>
                                        </p:tav>
                                        <p:tav tm="100000">
                                          <p:val>
                                            <p:strVal val="#ppt_x"/>
                                          </p:val>
                                        </p:tav>
                                      </p:tavLst>
                                    </p:anim>
                                    <p:anim calcmode="lin" valueType="num">
                                      <p:cBhvr additive="base">
                                        <p:cTn id="98" dur="2000" fill="hold"/>
                                        <p:tgtEl>
                                          <p:spTgt spid="191542"/>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191545"/>
                                        </p:tgtEl>
                                        <p:attrNameLst>
                                          <p:attrName>style.visibility</p:attrName>
                                        </p:attrNameLst>
                                      </p:cBhvr>
                                      <p:to>
                                        <p:strVal val="visible"/>
                                      </p:to>
                                    </p:set>
                                    <p:anim calcmode="lin" valueType="num">
                                      <p:cBhvr additive="base">
                                        <p:cTn id="101" dur="2000" fill="hold"/>
                                        <p:tgtEl>
                                          <p:spTgt spid="191545"/>
                                        </p:tgtEl>
                                        <p:attrNameLst>
                                          <p:attrName>ppt_x</p:attrName>
                                        </p:attrNameLst>
                                      </p:cBhvr>
                                      <p:tavLst>
                                        <p:tav tm="0">
                                          <p:val>
                                            <p:strVal val="1+#ppt_w/2"/>
                                          </p:val>
                                        </p:tav>
                                        <p:tav tm="100000">
                                          <p:val>
                                            <p:strVal val="#ppt_x"/>
                                          </p:val>
                                        </p:tav>
                                      </p:tavLst>
                                    </p:anim>
                                    <p:anim calcmode="lin" valueType="num">
                                      <p:cBhvr additive="base">
                                        <p:cTn id="102" dur="2000" fill="hold"/>
                                        <p:tgtEl>
                                          <p:spTgt spid="191545"/>
                                        </p:tgtEl>
                                        <p:attrNameLst>
                                          <p:attrName>ppt_y</p:attrName>
                                        </p:attrNameLst>
                                      </p:cBhvr>
                                      <p:tavLst>
                                        <p:tav tm="0">
                                          <p:val>
                                            <p:strVal val="#ppt_y"/>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8" presetClass="exit" presetSubtype="16" fill="hold" grpId="1" nodeType="clickEffect">
                                  <p:stCondLst>
                                    <p:cond delay="0"/>
                                  </p:stCondLst>
                                  <p:childTnLst>
                                    <p:animEffect transition="out" filter="diamond(in)">
                                      <p:cBhvr>
                                        <p:cTn id="106" dur="2000"/>
                                        <p:tgtEl>
                                          <p:spTgt spid="191516"/>
                                        </p:tgtEl>
                                      </p:cBhvr>
                                    </p:animEffect>
                                    <p:set>
                                      <p:cBhvr>
                                        <p:cTn id="107" dur="1" fill="hold">
                                          <p:stCondLst>
                                            <p:cond delay="1999"/>
                                          </p:stCondLst>
                                        </p:cTn>
                                        <p:tgtEl>
                                          <p:spTgt spid="191516"/>
                                        </p:tgtEl>
                                        <p:attrNameLst>
                                          <p:attrName>style.visibility</p:attrName>
                                        </p:attrNameLst>
                                      </p:cBhvr>
                                      <p:to>
                                        <p:strVal val="hidden"/>
                                      </p:to>
                                    </p:set>
                                  </p:childTnLst>
                                </p:cTn>
                              </p:par>
                              <p:par>
                                <p:cTn id="108" presetID="8" presetClass="exit" presetSubtype="16" fill="hold" grpId="1" nodeType="withEffect">
                                  <p:stCondLst>
                                    <p:cond delay="0"/>
                                  </p:stCondLst>
                                  <p:childTnLst>
                                    <p:animEffect transition="out" filter="diamond(in)">
                                      <p:cBhvr>
                                        <p:cTn id="109" dur="2000"/>
                                        <p:tgtEl>
                                          <p:spTgt spid="191517"/>
                                        </p:tgtEl>
                                      </p:cBhvr>
                                    </p:animEffect>
                                    <p:set>
                                      <p:cBhvr>
                                        <p:cTn id="110" dur="1" fill="hold">
                                          <p:stCondLst>
                                            <p:cond delay="1999"/>
                                          </p:stCondLst>
                                        </p:cTn>
                                        <p:tgtEl>
                                          <p:spTgt spid="191517"/>
                                        </p:tgtEl>
                                        <p:attrNameLst>
                                          <p:attrName>style.visibility</p:attrName>
                                        </p:attrNameLst>
                                      </p:cBhvr>
                                      <p:to>
                                        <p:strVal val="hidden"/>
                                      </p:to>
                                    </p:set>
                                  </p:childTnLst>
                                </p:cTn>
                              </p:par>
                              <p:par>
                                <p:cTn id="111" presetID="8" presetClass="exit" presetSubtype="16" fill="hold" grpId="1" nodeType="withEffect">
                                  <p:stCondLst>
                                    <p:cond delay="0"/>
                                  </p:stCondLst>
                                  <p:childTnLst>
                                    <p:animEffect transition="out" filter="diamond(in)">
                                      <p:cBhvr>
                                        <p:cTn id="112" dur="2000"/>
                                        <p:tgtEl>
                                          <p:spTgt spid="191518"/>
                                        </p:tgtEl>
                                      </p:cBhvr>
                                    </p:animEffect>
                                    <p:set>
                                      <p:cBhvr>
                                        <p:cTn id="113" dur="1" fill="hold">
                                          <p:stCondLst>
                                            <p:cond delay="1999"/>
                                          </p:stCondLst>
                                        </p:cTn>
                                        <p:tgtEl>
                                          <p:spTgt spid="191518"/>
                                        </p:tgtEl>
                                        <p:attrNameLst>
                                          <p:attrName>style.visibility</p:attrName>
                                        </p:attrNameLst>
                                      </p:cBhvr>
                                      <p:to>
                                        <p:strVal val="hidden"/>
                                      </p:to>
                                    </p:set>
                                  </p:childTnLst>
                                </p:cTn>
                              </p:par>
                              <p:par>
                                <p:cTn id="114" presetID="8" presetClass="exit" presetSubtype="16" fill="hold" grpId="1" nodeType="withEffect">
                                  <p:stCondLst>
                                    <p:cond delay="0"/>
                                  </p:stCondLst>
                                  <p:childTnLst>
                                    <p:animEffect transition="out" filter="diamond(in)">
                                      <p:cBhvr>
                                        <p:cTn id="115" dur="2000"/>
                                        <p:tgtEl>
                                          <p:spTgt spid="191519"/>
                                        </p:tgtEl>
                                      </p:cBhvr>
                                    </p:animEffect>
                                    <p:set>
                                      <p:cBhvr>
                                        <p:cTn id="116" dur="1" fill="hold">
                                          <p:stCondLst>
                                            <p:cond delay="1999"/>
                                          </p:stCondLst>
                                        </p:cTn>
                                        <p:tgtEl>
                                          <p:spTgt spid="191519"/>
                                        </p:tgtEl>
                                        <p:attrNameLst>
                                          <p:attrName>style.visibility</p:attrName>
                                        </p:attrNameLst>
                                      </p:cBhvr>
                                      <p:to>
                                        <p:strVal val="hidden"/>
                                      </p:to>
                                    </p:set>
                                  </p:childTnLst>
                                </p:cTn>
                              </p:par>
                              <p:par>
                                <p:cTn id="117" presetID="8" presetClass="exit" presetSubtype="16" fill="hold" grpId="1" nodeType="withEffect">
                                  <p:stCondLst>
                                    <p:cond delay="0"/>
                                  </p:stCondLst>
                                  <p:childTnLst>
                                    <p:animEffect transition="out" filter="diamond(in)">
                                      <p:cBhvr>
                                        <p:cTn id="118" dur="2000"/>
                                        <p:tgtEl>
                                          <p:spTgt spid="191521"/>
                                        </p:tgtEl>
                                      </p:cBhvr>
                                    </p:animEffect>
                                    <p:set>
                                      <p:cBhvr>
                                        <p:cTn id="119" dur="1" fill="hold">
                                          <p:stCondLst>
                                            <p:cond delay="1999"/>
                                          </p:stCondLst>
                                        </p:cTn>
                                        <p:tgtEl>
                                          <p:spTgt spid="191521"/>
                                        </p:tgtEl>
                                        <p:attrNameLst>
                                          <p:attrName>style.visibility</p:attrName>
                                        </p:attrNameLst>
                                      </p:cBhvr>
                                      <p:to>
                                        <p:strVal val="hidden"/>
                                      </p:to>
                                    </p:set>
                                  </p:childTnLst>
                                </p:cTn>
                              </p:par>
                              <p:par>
                                <p:cTn id="120" presetID="8" presetClass="exit" presetSubtype="16" fill="hold" nodeType="withEffect">
                                  <p:stCondLst>
                                    <p:cond delay="0"/>
                                  </p:stCondLst>
                                  <p:childTnLst>
                                    <p:animEffect transition="out" filter="diamond(in)">
                                      <p:cBhvr>
                                        <p:cTn id="121" dur="2000"/>
                                        <p:tgtEl>
                                          <p:spTgt spid="191542"/>
                                        </p:tgtEl>
                                      </p:cBhvr>
                                    </p:animEffect>
                                    <p:set>
                                      <p:cBhvr>
                                        <p:cTn id="122" dur="1" fill="hold">
                                          <p:stCondLst>
                                            <p:cond delay="1999"/>
                                          </p:stCondLst>
                                        </p:cTn>
                                        <p:tgtEl>
                                          <p:spTgt spid="191542"/>
                                        </p:tgtEl>
                                        <p:attrNameLst>
                                          <p:attrName>style.visibility</p:attrName>
                                        </p:attrNameLst>
                                      </p:cBhvr>
                                      <p:to>
                                        <p:strVal val="hidden"/>
                                      </p:to>
                                    </p:set>
                                  </p:childTnLst>
                                </p:cTn>
                              </p:par>
                              <p:par>
                                <p:cTn id="123" presetID="8" presetClass="exit" presetSubtype="16" fill="hold" grpId="2" nodeType="withEffect">
                                  <p:stCondLst>
                                    <p:cond delay="0"/>
                                  </p:stCondLst>
                                  <p:childTnLst>
                                    <p:animEffect transition="out" filter="diamond(in)">
                                      <p:cBhvr>
                                        <p:cTn id="124" dur="2000"/>
                                        <p:tgtEl>
                                          <p:spTgt spid="191546"/>
                                        </p:tgtEl>
                                      </p:cBhvr>
                                    </p:animEffect>
                                    <p:set>
                                      <p:cBhvr>
                                        <p:cTn id="125" dur="1" fill="hold">
                                          <p:stCondLst>
                                            <p:cond delay="1999"/>
                                          </p:stCondLst>
                                        </p:cTn>
                                        <p:tgtEl>
                                          <p:spTgt spid="191546"/>
                                        </p:tgtEl>
                                        <p:attrNameLst>
                                          <p:attrName>style.visibility</p:attrName>
                                        </p:attrNameLst>
                                      </p:cBhvr>
                                      <p:to>
                                        <p:strVal val="hidden"/>
                                      </p:to>
                                    </p:set>
                                  </p:childTnLst>
                                </p:cTn>
                              </p:par>
                              <p:par>
                                <p:cTn id="126" presetID="8" presetClass="exit" presetSubtype="16" fill="hold" grpId="2" nodeType="withEffect">
                                  <p:stCondLst>
                                    <p:cond delay="0"/>
                                  </p:stCondLst>
                                  <p:childTnLst>
                                    <p:animEffect transition="out" filter="diamond(in)">
                                      <p:cBhvr>
                                        <p:cTn id="127" dur="2000"/>
                                        <p:tgtEl>
                                          <p:spTgt spid="191547"/>
                                        </p:tgtEl>
                                      </p:cBhvr>
                                    </p:animEffect>
                                    <p:set>
                                      <p:cBhvr>
                                        <p:cTn id="128" dur="1" fill="hold">
                                          <p:stCondLst>
                                            <p:cond delay="1999"/>
                                          </p:stCondLst>
                                        </p:cTn>
                                        <p:tgtEl>
                                          <p:spTgt spid="191547"/>
                                        </p:tgtEl>
                                        <p:attrNameLst>
                                          <p:attrName>style.visibility</p:attrName>
                                        </p:attrNameLst>
                                      </p:cBhvr>
                                      <p:to>
                                        <p:strVal val="hidden"/>
                                      </p:to>
                                    </p:set>
                                  </p:childTnLst>
                                </p:cTn>
                              </p:par>
                              <p:par>
                                <p:cTn id="129" presetID="8" presetClass="exit" presetSubtype="16" fill="hold" nodeType="withEffect">
                                  <p:stCondLst>
                                    <p:cond delay="0"/>
                                  </p:stCondLst>
                                  <p:childTnLst>
                                    <p:animEffect transition="out" filter="diamond(in)">
                                      <p:cBhvr>
                                        <p:cTn id="130" dur="2000"/>
                                        <p:tgtEl>
                                          <p:spTgt spid="191538"/>
                                        </p:tgtEl>
                                      </p:cBhvr>
                                    </p:animEffect>
                                    <p:set>
                                      <p:cBhvr>
                                        <p:cTn id="131" dur="1" fill="hold">
                                          <p:stCondLst>
                                            <p:cond delay="1999"/>
                                          </p:stCondLst>
                                        </p:cTn>
                                        <p:tgtEl>
                                          <p:spTgt spid="1915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2" grpId="0"/>
      <p:bldP spid="191505" grpId="0"/>
      <p:bldP spid="191507" grpId="0"/>
      <p:bldP spid="191516" grpId="0" animBg="1"/>
      <p:bldP spid="191516" grpId="1" animBg="1"/>
      <p:bldP spid="191517" grpId="0" animBg="1"/>
      <p:bldP spid="191517" grpId="1" animBg="1"/>
      <p:bldP spid="191518" grpId="0" animBg="1"/>
      <p:bldP spid="191518" grpId="1" animBg="1"/>
      <p:bldP spid="191519" grpId="0" animBg="1"/>
      <p:bldP spid="191519" grpId="1" animBg="1"/>
      <p:bldP spid="191520" grpId="0" animBg="1"/>
      <p:bldP spid="191520" grpId="1" animBg="1"/>
      <p:bldP spid="191521" grpId="0"/>
      <p:bldP spid="191521" grpId="1"/>
      <p:bldP spid="191530" grpId="0" animBg="1"/>
      <p:bldP spid="191545" grpId="0"/>
      <p:bldP spid="191546" grpId="0" animBg="1"/>
      <p:bldP spid="191546" grpId="1" animBg="1"/>
      <p:bldP spid="191546" grpId="2" animBg="1"/>
      <p:bldP spid="191547" grpId="0" animBg="1"/>
      <p:bldP spid="191547" grpId="1" animBg="1"/>
      <p:bldP spid="191547"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5"/>
          <p:cNvSpPr>
            <a:spLocks noGrp="1"/>
          </p:cNvSpPr>
          <p:nvPr>
            <p:ph type="sldNum" sz="quarter" idx="12"/>
          </p:nvPr>
        </p:nvSpPr>
        <p:spPr/>
        <p:txBody>
          <a:bodyPr/>
          <a:lstStyle/>
          <a:p>
            <a:pPr>
              <a:defRPr/>
            </a:pPr>
            <a:fld id="{51ACC356-6A1A-4761-96A0-96DDA01376A9}" type="slidenum">
              <a:rPr lang="en-US" altLang="en-US"/>
              <a:pPr>
                <a:defRPr/>
              </a:pPr>
              <a:t>26</a:t>
            </a:fld>
            <a:endParaRPr lang="en-US" altLang="en-US"/>
          </a:p>
        </p:txBody>
      </p:sp>
      <mc:AlternateContent xmlns:mc="http://schemas.openxmlformats.org/markup-compatibility/2006" xmlns:a14="http://schemas.microsoft.com/office/drawing/2010/main">
        <mc:Choice Requires="a14">
          <p:sp>
            <p:nvSpPr>
              <p:cNvPr id="239622" name="Rectangle 6"/>
              <p:cNvSpPr>
                <a:spLocks noChangeArrowheads="1"/>
              </p:cNvSpPr>
              <p:nvPr/>
            </p:nvSpPr>
            <p:spPr bwMode="auto">
              <a:xfrm>
                <a:off x="611560" y="1123950"/>
                <a:ext cx="7668852" cy="102944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mtClean="0">
                    <a:cs typeface="Times New Roman" pitchFamily="18" charset="0"/>
                  </a:rPr>
                  <a:t>Nếu </a:t>
                </a:r>
                <a14:m>
                  <m:oMath xmlns:m="http://schemas.openxmlformats.org/officeDocument/2006/math">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𝑹</m:t>
                        </m:r>
                      </m:e>
                    </m:acc>
                    <m:r>
                      <a:rPr lang="en-US" b="1" i="1">
                        <a:solidFill>
                          <a:srgbClr val="FF0000"/>
                        </a:solidFill>
                        <a:latin typeface="Cambria Math"/>
                        <a:ea typeface="Cambria Math"/>
                        <a:cs typeface="Times New Roman" pitchFamily="18" charset="0"/>
                      </a:rPr>
                      <m:t>≠</m:t>
                    </m:r>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𝟎</m:t>
                        </m:r>
                      </m:e>
                    </m:acc>
                  </m:oMath>
                </a14:m>
                <a:r>
                  <a:rPr lang="en-US" i="1">
                    <a:cs typeface="Times New Roman" pitchFamily="18" charset="0"/>
                  </a:rPr>
                  <a:t>, </a:t>
                </a:r>
                <a14:m>
                  <m:oMath xmlns:m="http://schemas.openxmlformats.org/officeDocument/2006/math">
                    <m:sSub>
                      <m:sSubPr>
                        <m:ctrlPr>
                          <a:rPr lang="en-US" b="1" i="1">
                            <a:solidFill>
                              <a:srgbClr val="FF0000"/>
                            </a:solidFill>
                            <a:latin typeface="Cambria Math"/>
                            <a:cs typeface="Times New Roman" pitchFamily="18" charset="0"/>
                          </a:rPr>
                        </m:ctrlPr>
                      </m:sSubPr>
                      <m:e>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𝑴</m:t>
                            </m:r>
                          </m:e>
                        </m:acc>
                      </m:e>
                      <m:sub>
                        <m:r>
                          <a:rPr lang="en-US" b="1" i="1">
                            <a:solidFill>
                              <a:srgbClr val="FF0000"/>
                            </a:solidFill>
                            <a:latin typeface="Cambria Math"/>
                            <a:cs typeface="Times New Roman" pitchFamily="18" charset="0"/>
                          </a:rPr>
                          <m:t>𝑶</m:t>
                        </m:r>
                      </m:sub>
                    </m:sSub>
                    <m:r>
                      <a:rPr lang="en-US" b="1" i="1">
                        <a:solidFill>
                          <a:srgbClr val="FF0000"/>
                        </a:solidFill>
                        <a:latin typeface="Cambria Math"/>
                        <a:cs typeface="Times New Roman" pitchFamily="18" charset="0"/>
                      </a:rPr>
                      <m:t>.</m:t>
                    </m:r>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𝑹</m:t>
                        </m:r>
                      </m:e>
                    </m:acc>
                    <m:r>
                      <a:rPr lang="en-US" b="1" i="1" smtClean="0">
                        <a:solidFill>
                          <a:srgbClr val="FF0000"/>
                        </a:solidFill>
                        <a:latin typeface="Cambria Math"/>
                        <a:ea typeface="Cambria Math"/>
                        <a:cs typeface="Times New Roman" pitchFamily="18" charset="0"/>
                      </a:rPr>
                      <m:t>≠</m:t>
                    </m:r>
                    <m:r>
                      <a:rPr lang="en-US" b="1" i="1">
                        <a:solidFill>
                          <a:srgbClr val="FF0000"/>
                        </a:solidFill>
                        <a:latin typeface="Cambria Math"/>
                        <a:cs typeface="Times New Roman" pitchFamily="18" charset="0"/>
                      </a:rPr>
                      <m:t>𝟎</m:t>
                    </m:r>
                  </m:oMath>
                </a14:m>
                <a:r>
                  <a:rPr lang="en-US" i="1">
                    <a:cs typeface="Times New Roman" pitchFamily="18" charset="0"/>
                  </a:rPr>
                  <a:t> </a:t>
                </a:r>
                <a:r>
                  <a:rPr lang="en-US">
                    <a:cs typeface="Times New Roman" pitchFamily="18" charset="0"/>
                  </a:rPr>
                  <a:t>thì</a:t>
                </a:r>
                <a:r>
                  <a:rPr lang="en-US" i="1">
                    <a:cs typeface="Times New Roman" pitchFamily="18" charset="0"/>
                  </a:rPr>
                  <a:t> </a:t>
                </a:r>
                <a:r>
                  <a:rPr lang="en-US" b="1" i="1">
                    <a:cs typeface="Times New Roman" pitchFamily="18" charset="0"/>
                  </a:rPr>
                  <a:t>Hệ tương đương với hệ đinh ốc động lực</a:t>
                </a:r>
                <a:r>
                  <a:rPr lang="en-US" i="1" smtClean="0">
                    <a:cs typeface="Times New Roman" pitchFamily="18" charset="0"/>
                  </a:rPr>
                  <a:t>.</a:t>
                </a:r>
                <a:r>
                  <a:rPr lang="en-US" smtClean="0">
                    <a:cs typeface="Times New Roman" pitchFamily="18" charset="0"/>
                  </a:rPr>
                  <a:t> Tức là </a:t>
                </a:r>
                <a14:m>
                  <m:oMath xmlns:m="http://schemas.openxmlformats.org/officeDocument/2006/math">
                    <m:sSub>
                      <m:sSubPr>
                        <m:ctrlPr>
                          <a:rPr lang="en-US" b="1" i="1" smtClean="0">
                            <a:latin typeface="Cambria Math"/>
                            <a:cs typeface="Times New Roman" pitchFamily="18" charset="0"/>
                          </a:rPr>
                        </m:ctrlPr>
                      </m:sSubPr>
                      <m:e>
                        <m:acc>
                          <m:accPr>
                            <m:chr m:val="⃗"/>
                            <m:ctrlPr>
                              <a:rPr lang="en-US" b="1" i="1" smtClean="0">
                                <a:latin typeface="Cambria Math"/>
                                <a:cs typeface="Times New Roman" pitchFamily="18" charset="0"/>
                              </a:rPr>
                            </m:ctrlPr>
                          </m:accPr>
                          <m:e>
                            <m:r>
                              <a:rPr lang="en-US" b="1" i="1" smtClean="0">
                                <a:latin typeface="Cambria Math"/>
                                <a:cs typeface="Times New Roman" pitchFamily="18" charset="0"/>
                              </a:rPr>
                              <m:t>𝑹</m:t>
                            </m:r>
                          </m:e>
                        </m:acc>
                      </m:e>
                      <m:sub>
                        <m:r>
                          <a:rPr lang="en-US" b="1" i="1" smtClean="0">
                            <a:latin typeface="Cambria Math"/>
                            <a:cs typeface="Times New Roman" pitchFamily="18" charset="0"/>
                          </a:rPr>
                          <m:t>𝑶</m:t>
                        </m:r>
                      </m:sub>
                    </m:sSub>
                    <m:r>
                      <a:rPr lang="en-US" b="1" i="1" smtClean="0">
                        <a:latin typeface="Cambria Math"/>
                        <a:ea typeface="Cambria Math"/>
                        <a:cs typeface="Times New Roman" pitchFamily="18" charset="0"/>
                      </a:rPr>
                      <m:t>∕∕</m:t>
                    </m:r>
                    <m:sSub>
                      <m:sSubPr>
                        <m:ctrlPr>
                          <a:rPr lang="en-US" b="1" i="1" smtClean="0">
                            <a:latin typeface="Cambria Math"/>
                            <a:ea typeface="Cambria Math"/>
                            <a:cs typeface="Times New Roman" pitchFamily="18" charset="0"/>
                          </a:rPr>
                        </m:ctrlPr>
                      </m:sSubPr>
                      <m:e>
                        <m:acc>
                          <m:accPr>
                            <m:chr m:val="⃗"/>
                            <m:ctrlPr>
                              <a:rPr lang="en-US" b="1" i="1" smtClean="0">
                                <a:latin typeface="Cambria Math"/>
                                <a:ea typeface="Cambria Math"/>
                                <a:cs typeface="Times New Roman" pitchFamily="18" charset="0"/>
                              </a:rPr>
                            </m:ctrlPr>
                          </m:accPr>
                          <m:e>
                            <m:r>
                              <a:rPr lang="en-US" b="1" i="1" smtClean="0">
                                <a:latin typeface="Cambria Math"/>
                                <a:ea typeface="Cambria Math"/>
                                <a:cs typeface="Times New Roman" pitchFamily="18" charset="0"/>
                              </a:rPr>
                              <m:t>𝑴</m:t>
                            </m:r>
                          </m:e>
                        </m:acc>
                      </m:e>
                      <m:sub>
                        <m:r>
                          <a:rPr lang="en-US" b="1" i="1" smtClean="0">
                            <a:latin typeface="Cambria Math"/>
                            <a:ea typeface="Cambria Math"/>
                            <a:cs typeface="Times New Roman" pitchFamily="18" charset="0"/>
                          </a:rPr>
                          <m:t>𝑶</m:t>
                        </m:r>
                      </m:sub>
                    </m:sSub>
                  </m:oMath>
                </a14:m>
                <a:endParaRPr lang="en-US" b="1">
                  <a:cs typeface="Times New Roman" pitchFamily="18" charset="0"/>
                </a:endParaRPr>
              </a:p>
            </p:txBody>
          </p:sp>
        </mc:Choice>
        <mc:Fallback xmlns="">
          <p:sp>
            <p:nvSpPr>
              <p:cNvPr id="239622" name="Rectangle 6"/>
              <p:cNvSpPr>
                <a:spLocks noRot="1" noChangeAspect="1" noMove="1" noResize="1" noEditPoints="1" noAdjustHandles="1" noChangeArrowheads="1" noChangeShapeType="1" noTextEdit="1"/>
              </p:cNvSpPr>
              <p:nvPr/>
            </p:nvSpPr>
            <p:spPr bwMode="auto">
              <a:xfrm>
                <a:off x="611560" y="1123950"/>
                <a:ext cx="7668852" cy="1029449"/>
              </a:xfrm>
              <a:prstGeom prst="rect">
                <a:avLst/>
              </a:prstGeom>
              <a:blipFill rotWithShape="1">
                <a:blip r:embed="rId3"/>
                <a:stretch>
                  <a:fillRect l="-1351" t="-592" r="-2544" b="-1005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239634" name="Group 18"/>
          <p:cNvGrpSpPr>
            <a:grpSpLocks/>
          </p:cNvGrpSpPr>
          <p:nvPr/>
        </p:nvGrpSpPr>
        <p:grpSpPr bwMode="auto">
          <a:xfrm>
            <a:off x="1042988" y="2906713"/>
            <a:ext cx="2127250" cy="1458912"/>
            <a:chOff x="748" y="1502"/>
            <a:chExt cx="1340" cy="919"/>
          </a:xfrm>
        </p:grpSpPr>
        <p:sp>
          <p:nvSpPr>
            <p:cNvPr id="75818" name="Line 8"/>
            <p:cNvSpPr>
              <a:spLocks noChangeAspect="1" noChangeShapeType="1"/>
            </p:cNvSpPr>
            <p:nvPr/>
          </p:nvSpPr>
          <p:spPr bwMode="auto">
            <a:xfrm flipV="1">
              <a:off x="1032" y="1755"/>
              <a:ext cx="1056" cy="47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819" name="Line 9"/>
            <p:cNvSpPr>
              <a:spLocks noChangeAspect="1" noChangeShapeType="1"/>
            </p:cNvSpPr>
            <p:nvPr/>
          </p:nvSpPr>
          <p:spPr bwMode="auto">
            <a:xfrm rot="21480000" flipV="1">
              <a:off x="1025" y="1977"/>
              <a:ext cx="587" cy="235"/>
            </a:xfrm>
            <a:prstGeom prst="line">
              <a:avLst/>
            </a:prstGeom>
            <a:noFill/>
            <a:ln w="28575">
              <a:solidFill>
                <a:srgbClr val="FF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820" name="Text Box 10"/>
            <p:cNvSpPr txBox="1">
              <a:spLocks noChangeAspect="1" noChangeArrowheads="1"/>
            </p:cNvSpPr>
            <p:nvPr/>
          </p:nvSpPr>
          <p:spPr bwMode="auto">
            <a:xfrm>
              <a:off x="748" y="2069"/>
              <a:ext cx="352"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i="1"/>
                <a:t>O</a:t>
              </a:r>
              <a:endParaRPr lang="en-US" sz="3600" b="1"/>
            </a:p>
          </p:txBody>
        </p:sp>
        <p:graphicFrame>
          <p:nvGraphicFramePr>
            <p:cNvPr id="75821" name="Object 14"/>
            <p:cNvGraphicFramePr>
              <a:graphicFrameLocks noChangeAspect="1"/>
            </p:cNvGraphicFramePr>
            <p:nvPr/>
          </p:nvGraphicFramePr>
          <p:xfrm>
            <a:off x="1247" y="1638"/>
            <a:ext cx="350" cy="350"/>
          </p:xfrm>
          <a:graphic>
            <a:graphicData uri="http://schemas.openxmlformats.org/presentationml/2006/ole">
              <mc:AlternateContent xmlns:mc="http://schemas.openxmlformats.org/markup-compatibility/2006">
                <mc:Choice xmlns:v="urn:schemas-microsoft-com:vml" Requires="v">
                  <p:oleObj spid="_x0000_s191512" name="Equation" r:id="rId4" imgW="253780" imgH="253780" progId="Equation.DSMT4">
                    <p:embed/>
                  </p:oleObj>
                </mc:Choice>
                <mc:Fallback>
                  <p:oleObj name="Equation" r:id="rId4" imgW="253780" imgH="253780" progId="Equation.DSMT4">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7" y="1638"/>
                          <a:ext cx="350"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822" name="Object 16"/>
            <p:cNvGraphicFramePr>
              <a:graphicFrameLocks noChangeAspect="1"/>
            </p:cNvGraphicFramePr>
            <p:nvPr/>
          </p:nvGraphicFramePr>
          <p:xfrm>
            <a:off x="1791" y="1502"/>
            <a:ext cx="248" cy="318"/>
          </p:xfrm>
          <a:graphic>
            <a:graphicData uri="http://schemas.openxmlformats.org/presentationml/2006/ole">
              <mc:AlternateContent xmlns:mc="http://schemas.openxmlformats.org/markup-compatibility/2006">
                <mc:Choice xmlns:v="urn:schemas-microsoft-com:vml" Requires="v">
                  <p:oleObj spid="_x0000_s191513" name="Equation" r:id="rId6" imgW="203024" imgH="253780" progId="Equation.DSMT4">
                    <p:embed/>
                  </p:oleObj>
                </mc:Choice>
                <mc:Fallback>
                  <p:oleObj name="Equation" r:id="rId6" imgW="203024" imgH="253780" progId="Equation.DSMT4">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1" y="1502"/>
                          <a:ext cx="24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5783" name="Text Box 20"/>
          <p:cNvSpPr txBox="1">
            <a:spLocks noChangeAspect="1" noChangeArrowheads="1"/>
          </p:cNvSpPr>
          <p:nvPr/>
        </p:nvSpPr>
        <p:spPr bwMode="auto">
          <a:xfrm>
            <a:off x="6469063" y="3403600"/>
            <a:ext cx="193675" cy="376238"/>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239644" name="Line 28"/>
          <p:cNvSpPr>
            <a:spLocks noChangeAspect="1" noChangeShapeType="1"/>
          </p:cNvSpPr>
          <p:nvPr/>
        </p:nvSpPr>
        <p:spPr bwMode="auto">
          <a:xfrm flipV="1">
            <a:off x="5891213" y="4322763"/>
            <a:ext cx="1828800" cy="754062"/>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9647" name="Text Box 31"/>
          <p:cNvSpPr txBox="1">
            <a:spLocks noChangeAspect="1" noChangeArrowheads="1"/>
          </p:cNvSpPr>
          <p:nvPr/>
        </p:nvSpPr>
        <p:spPr bwMode="auto">
          <a:xfrm>
            <a:off x="5416550" y="4868863"/>
            <a:ext cx="193675" cy="376237"/>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75786" name="Text Box 35"/>
          <p:cNvSpPr txBox="1">
            <a:spLocks noChangeAspect="1" noChangeArrowheads="1"/>
          </p:cNvSpPr>
          <p:nvPr/>
        </p:nvSpPr>
        <p:spPr bwMode="auto">
          <a:xfrm>
            <a:off x="5176838" y="3297238"/>
            <a:ext cx="193675" cy="376237"/>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75787" name="Rectangle 43"/>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39673" name="Group 57"/>
          <p:cNvGrpSpPr>
            <a:grpSpLocks/>
          </p:cNvGrpSpPr>
          <p:nvPr/>
        </p:nvGrpSpPr>
        <p:grpSpPr bwMode="auto">
          <a:xfrm>
            <a:off x="6097588" y="2617788"/>
            <a:ext cx="966787" cy="1612900"/>
            <a:chOff x="3790" y="1321"/>
            <a:chExt cx="609" cy="1016"/>
          </a:xfrm>
        </p:grpSpPr>
        <p:sp>
          <p:nvSpPr>
            <p:cNvPr id="75816" name="Line 39"/>
            <p:cNvSpPr>
              <a:spLocks noChangeAspect="1" noChangeShapeType="1"/>
            </p:cNvSpPr>
            <p:nvPr/>
          </p:nvSpPr>
          <p:spPr bwMode="auto">
            <a:xfrm flipV="1">
              <a:off x="3790" y="1625"/>
              <a:ext cx="345" cy="71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75817" name="Object 42"/>
            <p:cNvGraphicFramePr>
              <a:graphicFrameLocks noChangeAspect="1"/>
            </p:cNvGraphicFramePr>
            <p:nvPr/>
          </p:nvGraphicFramePr>
          <p:xfrm>
            <a:off x="4082" y="1321"/>
            <a:ext cx="317" cy="317"/>
          </p:xfrm>
          <a:graphic>
            <a:graphicData uri="http://schemas.openxmlformats.org/presentationml/2006/ole">
              <mc:AlternateContent xmlns:mc="http://schemas.openxmlformats.org/markup-compatibility/2006">
                <mc:Choice xmlns:v="urn:schemas-microsoft-com:vml" Requires="v">
                  <p:oleObj spid="_x0000_s191514" name="Equation" r:id="rId8" imgW="253780" imgH="253780" progId="Equation.DSMT4">
                    <p:embed/>
                  </p:oleObj>
                </mc:Choice>
                <mc:Fallback>
                  <p:oleObj name="Equation" r:id="rId8" imgW="253780" imgH="253780" progId="Equation.DSMT4">
                    <p:embed/>
                    <p:pic>
                      <p:nvPicPr>
                        <p:cNvPr id="0" name="Object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82" y="1321"/>
                          <a:ext cx="317"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5789" name="Rectangle 45"/>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5790" name="Rectangle 47"/>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39642" name="Line 26"/>
          <p:cNvSpPr>
            <a:spLocks noChangeAspect="1" noChangeShapeType="1"/>
          </p:cNvSpPr>
          <p:nvPr/>
        </p:nvSpPr>
        <p:spPr bwMode="auto">
          <a:xfrm rot="60000" flipH="1" flipV="1">
            <a:off x="5726113" y="3486150"/>
            <a:ext cx="366712" cy="754063"/>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9652" name="Line 36"/>
          <p:cNvSpPr>
            <a:spLocks noChangeAspect="1" noChangeShapeType="1"/>
          </p:cNvSpPr>
          <p:nvPr/>
        </p:nvSpPr>
        <p:spPr bwMode="auto">
          <a:xfrm flipV="1">
            <a:off x="6092825" y="3863975"/>
            <a:ext cx="912813" cy="376238"/>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9654" name="Line 38"/>
          <p:cNvSpPr>
            <a:spLocks noChangeAspect="1" noChangeShapeType="1"/>
          </p:cNvSpPr>
          <p:nvPr/>
        </p:nvSpPr>
        <p:spPr bwMode="auto">
          <a:xfrm flipV="1">
            <a:off x="5737225" y="3136900"/>
            <a:ext cx="912813" cy="37623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39656" name="Line 40"/>
          <p:cNvSpPr>
            <a:spLocks noChangeAspect="1" noChangeShapeType="1"/>
          </p:cNvSpPr>
          <p:nvPr/>
        </p:nvSpPr>
        <p:spPr bwMode="auto">
          <a:xfrm rot="60000" flipH="1" flipV="1">
            <a:off x="6650038" y="3136900"/>
            <a:ext cx="365125" cy="75247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239660" name="Object 44"/>
          <p:cNvGraphicFramePr>
            <a:graphicFrameLocks noChangeAspect="1"/>
          </p:cNvGraphicFramePr>
          <p:nvPr/>
        </p:nvGraphicFramePr>
        <p:xfrm>
          <a:off x="5270500" y="3086100"/>
          <a:ext cx="522288" cy="503238"/>
        </p:xfrm>
        <a:graphic>
          <a:graphicData uri="http://schemas.openxmlformats.org/presentationml/2006/ole">
            <mc:AlternateContent xmlns:mc="http://schemas.openxmlformats.org/markup-compatibility/2006">
              <mc:Choice xmlns:v="urn:schemas-microsoft-com:vml" Requires="v">
                <p:oleObj spid="_x0000_s191515" name="Equation" r:id="rId10" imgW="266469" imgH="253780" progId="Equation.DSMT4">
                  <p:embed/>
                </p:oleObj>
              </mc:Choice>
              <mc:Fallback>
                <p:oleObj name="Equation" r:id="rId10" imgW="266469" imgH="253780" progId="Equation.DSMT4">
                  <p:embed/>
                  <p:pic>
                    <p:nvPicPr>
                      <p:cNvPr id="0" name="Object 4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70500" y="3086100"/>
                        <a:ext cx="52228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9662" name="Object 46"/>
          <p:cNvGraphicFramePr>
            <a:graphicFrameLocks noChangeAspect="1"/>
          </p:cNvGraphicFramePr>
          <p:nvPr/>
        </p:nvGraphicFramePr>
        <p:xfrm>
          <a:off x="6711950" y="3944938"/>
          <a:ext cx="539750" cy="496887"/>
        </p:xfrm>
        <a:graphic>
          <a:graphicData uri="http://schemas.openxmlformats.org/presentationml/2006/ole">
            <mc:AlternateContent xmlns:mc="http://schemas.openxmlformats.org/markup-compatibility/2006">
              <mc:Choice xmlns:v="urn:schemas-microsoft-com:vml" Requires="v">
                <p:oleObj spid="_x0000_s191516" name="Equation" r:id="rId12" imgW="279279" imgH="253890" progId="Equation.DSMT4">
                  <p:embed/>
                </p:oleObj>
              </mc:Choice>
              <mc:Fallback>
                <p:oleObj name="Equation" r:id="rId12" imgW="279279" imgH="253890" progId="Equation.DSMT4">
                  <p:embed/>
                  <p:pic>
                    <p:nvPicPr>
                      <p:cNvPr id="0" name="Object 4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11950" y="3944938"/>
                        <a:ext cx="53975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9666" name="Object 50"/>
          <p:cNvGraphicFramePr>
            <a:graphicFrameLocks noChangeAspect="1"/>
          </p:cNvGraphicFramePr>
          <p:nvPr/>
        </p:nvGraphicFramePr>
        <p:xfrm>
          <a:off x="7448550" y="4454525"/>
          <a:ext cx="447675" cy="522288"/>
        </p:xfrm>
        <a:graphic>
          <a:graphicData uri="http://schemas.openxmlformats.org/presentationml/2006/ole">
            <mc:AlternateContent xmlns:mc="http://schemas.openxmlformats.org/markup-compatibility/2006">
              <mc:Choice xmlns:v="urn:schemas-microsoft-com:vml" Requires="v">
                <p:oleObj spid="_x0000_s191517" name="Equation" r:id="rId14" imgW="228501" imgH="266584" progId="Equation.DSMT4">
                  <p:embed/>
                </p:oleObj>
              </mc:Choice>
              <mc:Fallback>
                <p:oleObj name="Equation" r:id="rId14" imgW="228501" imgH="266584" progId="Equation.DSMT4">
                  <p:embed/>
                  <p:pic>
                    <p:nvPicPr>
                      <p:cNvPr id="0" name="Object 5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48550" y="4454525"/>
                        <a:ext cx="4476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39678" name="Group 62"/>
          <p:cNvGrpSpPr>
            <a:grpSpLocks/>
          </p:cNvGrpSpPr>
          <p:nvPr/>
        </p:nvGrpSpPr>
        <p:grpSpPr bwMode="auto">
          <a:xfrm>
            <a:off x="4225925" y="3589338"/>
            <a:ext cx="2397125" cy="2071687"/>
            <a:chOff x="2619" y="1898"/>
            <a:chExt cx="1510" cy="1305"/>
          </a:xfrm>
        </p:grpSpPr>
        <p:sp>
          <p:nvSpPr>
            <p:cNvPr id="75808" name="Line 23"/>
            <p:cNvSpPr>
              <a:spLocks noChangeAspect="1" noChangeShapeType="1"/>
            </p:cNvSpPr>
            <p:nvPr/>
          </p:nvSpPr>
          <p:spPr bwMode="auto">
            <a:xfrm flipV="1">
              <a:off x="3323" y="1898"/>
              <a:ext cx="806" cy="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5809" name="Group 61"/>
            <p:cNvGrpSpPr>
              <a:grpSpLocks/>
            </p:cNvGrpSpPr>
            <p:nvPr/>
          </p:nvGrpSpPr>
          <p:grpSpPr bwMode="auto">
            <a:xfrm>
              <a:off x="2619" y="1898"/>
              <a:ext cx="1510" cy="1305"/>
              <a:chOff x="2619" y="1898"/>
              <a:chExt cx="1510" cy="1305"/>
            </a:xfrm>
          </p:grpSpPr>
          <p:sp>
            <p:nvSpPr>
              <p:cNvPr id="75810" name="Line 21"/>
              <p:cNvSpPr>
                <a:spLocks noChangeAspect="1" noChangeShapeType="1"/>
              </p:cNvSpPr>
              <p:nvPr/>
            </p:nvSpPr>
            <p:spPr bwMode="auto">
              <a:xfrm>
                <a:off x="3323" y="2254"/>
                <a:ext cx="1" cy="9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1" name="Line 22"/>
              <p:cNvSpPr>
                <a:spLocks noChangeAspect="1" noChangeShapeType="1"/>
              </p:cNvSpPr>
              <p:nvPr/>
            </p:nvSpPr>
            <p:spPr bwMode="auto">
              <a:xfrm>
                <a:off x="4129" y="1898"/>
                <a:ext cx="0" cy="9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2" name="Line 24"/>
              <p:cNvSpPr>
                <a:spLocks noChangeAspect="1" noChangeShapeType="1"/>
              </p:cNvSpPr>
              <p:nvPr/>
            </p:nvSpPr>
            <p:spPr bwMode="auto">
              <a:xfrm flipV="1">
                <a:off x="3323" y="2847"/>
                <a:ext cx="806" cy="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3" name="Line 27"/>
              <p:cNvSpPr>
                <a:spLocks noChangeAspect="1" noChangeShapeType="1"/>
              </p:cNvSpPr>
              <p:nvPr/>
            </p:nvSpPr>
            <p:spPr bwMode="auto">
              <a:xfrm rot="10800000" flipV="1">
                <a:off x="2619" y="2312"/>
                <a:ext cx="1152" cy="475"/>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814" name="Line 29"/>
              <p:cNvSpPr>
                <a:spLocks noChangeAspect="1" noChangeShapeType="1"/>
              </p:cNvSpPr>
              <p:nvPr/>
            </p:nvSpPr>
            <p:spPr bwMode="auto">
              <a:xfrm flipH="1">
                <a:off x="3668" y="2372"/>
                <a:ext cx="116" cy="4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75815" name="Object 52"/>
              <p:cNvGraphicFramePr>
                <a:graphicFrameLocks noChangeAspect="1"/>
              </p:cNvGraphicFramePr>
              <p:nvPr/>
            </p:nvGraphicFramePr>
            <p:xfrm>
              <a:off x="2631" y="2365"/>
              <a:ext cx="270" cy="317"/>
            </p:xfrm>
            <a:graphic>
              <a:graphicData uri="http://schemas.openxmlformats.org/presentationml/2006/ole">
                <mc:AlternateContent xmlns:mc="http://schemas.openxmlformats.org/markup-compatibility/2006">
                  <mc:Choice xmlns:v="urn:schemas-microsoft-com:vml" Requires="v">
                    <p:oleObj spid="_x0000_s191518" name="Equation" r:id="rId16" imgW="215713" imgH="253780" progId="Equation.DSMT4">
                      <p:embed/>
                    </p:oleObj>
                  </mc:Choice>
                  <mc:Fallback>
                    <p:oleObj name="Equation" r:id="rId16" imgW="215713" imgH="253780" progId="Equation.DSMT4">
                      <p:embed/>
                      <p:pic>
                        <p:nvPicPr>
                          <p:cNvPr id="0" name="Object 5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31" y="2365"/>
                            <a:ext cx="270"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239674" name="Group 58"/>
          <p:cNvGrpSpPr>
            <a:grpSpLocks/>
          </p:cNvGrpSpPr>
          <p:nvPr/>
        </p:nvGrpSpPr>
        <p:grpSpPr bwMode="auto">
          <a:xfrm>
            <a:off x="6084888" y="3032125"/>
            <a:ext cx="1827212" cy="1214438"/>
            <a:chOff x="3784" y="1548"/>
            <a:chExt cx="1151" cy="765"/>
          </a:xfrm>
        </p:grpSpPr>
        <p:sp>
          <p:nvSpPr>
            <p:cNvPr id="75806" name="Line 25"/>
            <p:cNvSpPr>
              <a:spLocks noChangeAspect="1" noChangeShapeType="1"/>
            </p:cNvSpPr>
            <p:nvPr/>
          </p:nvSpPr>
          <p:spPr bwMode="auto">
            <a:xfrm flipV="1">
              <a:off x="3784" y="1838"/>
              <a:ext cx="1151" cy="475"/>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75807" name="Object 48"/>
            <p:cNvGraphicFramePr>
              <a:graphicFrameLocks noChangeAspect="1"/>
            </p:cNvGraphicFramePr>
            <p:nvPr/>
          </p:nvGraphicFramePr>
          <p:xfrm>
            <a:off x="4649" y="1548"/>
            <a:ext cx="247" cy="318"/>
          </p:xfrm>
          <a:graphic>
            <a:graphicData uri="http://schemas.openxmlformats.org/presentationml/2006/ole">
              <mc:AlternateContent xmlns:mc="http://schemas.openxmlformats.org/markup-compatibility/2006">
                <mc:Choice xmlns:v="urn:schemas-microsoft-com:vml" Requires="v">
                  <p:oleObj spid="_x0000_s191519" name="Equation" r:id="rId18" imgW="203024" imgH="253780" progId="Equation.DSMT4">
                    <p:embed/>
                  </p:oleObj>
                </mc:Choice>
                <mc:Fallback>
                  <p:oleObj name="Equation" r:id="rId18" imgW="203024" imgH="253780" progId="Equation.DSMT4">
                    <p:embed/>
                    <p:pic>
                      <p:nvPicPr>
                        <p:cNvPr id="0" name="Object 4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649" y="1548"/>
                          <a:ext cx="247"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39670" name="Text Box 54"/>
          <p:cNvSpPr txBox="1">
            <a:spLocks noChangeArrowheads="1"/>
          </p:cNvSpPr>
          <p:nvPr/>
        </p:nvSpPr>
        <p:spPr bwMode="auto">
          <a:xfrm>
            <a:off x="6062663" y="4165600"/>
            <a:ext cx="649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t>O</a:t>
            </a:r>
          </a:p>
        </p:txBody>
      </p:sp>
      <p:sp>
        <p:nvSpPr>
          <p:cNvPr id="239671" name="Text Box 55"/>
          <p:cNvSpPr txBox="1">
            <a:spLocks noChangeArrowheads="1"/>
          </p:cNvSpPr>
          <p:nvPr/>
        </p:nvSpPr>
        <p:spPr bwMode="auto">
          <a:xfrm>
            <a:off x="5432425" y="5029200"/>
            <a:ext cx="649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t>O'</a:t>
            </a:r>
          </a:p>
        </p:txBody>
      </p:sp>
      <p:sp>
        <p:nvSpPr>
          <p:cNvPr id="75802" name="Rectangle 64"/>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39622">
                                            <p:txEl>
                                              <p:pRg st="0" end="0"/>
                                            </p:txEl>
                                          </p:spTgt>
                                        </p:tgtEl>
                                        <p:attrNameLst>
                                          <p:attrName>style.visibility</p:attrName>
                                        </p:attrNameLst>
                                      </p:cBhvr>
                                      <p:to>
                                        <p:strVal val="visible"/>
                                      </p:to>
                                    </p:set>
                                    <p:anim calcmode="lin" valueType="num">
                                      <p:cBhvr>
                                        <p:cTn id="7" dur="1000" fill="hold"/>
                                        <p:tgtEl>
                                          <p:spTgt spid="239622">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39622">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39622">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239622">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239634"/>
                                        </p:tgtEl>
                                        <p:attrNameLst>
                                          <p:attrName>style.visibility</p:attrName>
                                        </p:attrNameLst>
                                      </p:cBhvr>
                                      <p:to>
                                        <p:strVal val="visible"/>
                                      </p:to>
                                    </p:set>
                                    <p:animEffect transition="in" filter="dissolve">
                                      <p:cBhvr>
                                        <p:cTn id="15" dur="500"/>
                                        <p:tgtEl>
                                          <p:spTgt spid="23963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239674"/>
                                        </p:tgtEl>
                                        <p:attrNameLst>
                                          <p:attrName>style.visibility</p:attrName>
                                        </p:attrNameLst>
                                      </p:cBhvr>
                                      <p:to>
                                        <p:strVal val="visible"/>
                                      </p:to>
                                    </p:set>
                                    <p:animEffect transition="in" filter="dissolve">
                                      <p:cBhvr>
                                        <p:cTn id="20" dur="500"/>
                                        <p:tgtEl>
                                          <p:spTgt spid="239674"/>
                                        </p:tgtEl>
                                      </p:cBhvr>
                                    </p:animEffect>
                                  </p:childTnLst>
                                </p:cTn>
                              </p:par>
                              <p:par>
                                <p:cTn id="21" presetID="9" presetClass="entr" presetSubtype="0" fill="hold" nodeType="withEffect">
                                  <p:stCondLst>
                                    <p:cond delay="0"/>
                                  </p:stCondLst>
                                  <p:childTnLst>
                                    <p:set>
                                      <p:cBhvr>
                                        <p:cTn id="22" dur="1" fill="hold">
                                          <p:stCondLst>
                                            <p:cond delay="0"/>
                                          </p:stCondLst>
                                        </p:cTn>
                                        <p:tgtEl>
                                          <p:spTgt spid="239673"/>
                                        </p:tgtEl>
                                        <p:attrNameLst>
                                          <p:attrName>style.visibility</p:attrName>
                                        </p:attrNameLst>
                                      </p:cBhvr>
                                      <p:to>
                                        <p:strVal val="visible"/>
                                      </p:to>
                                    </p:set>
                                    <p:animEffect transition="in" filter="dissolve">
                                      <p:cBhvr>
                                        <p:cTn id="23" dur="500"/>
                                        <p:tgtEl>
                                          <p:spTgt spid="239673"/>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239670"/>
                                        </p:tgtEl>
                                        <p:attrNameLst>
                                          <p:attrName>style.visibility</p:attrName>
                                        </p:attrNameLst>
                                      </p:cBhvr>
                                      <p:to>
                                        <p:strVal val="visible"/>
                                      </p:to>
                                    </p:set>
                                    <p:animEffect transition="in" filter="dissolve">
                                      <p:cBhvr>
                                        <p:cTn id="26" dur="500"/>
                                        <p:tgtEl>
                                          <p:spTgt spid="23967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239642"/>
                                        </p:tgtEl>
                                        <p:attrNameLst>
                                          <p:attrName>style.visibility</p:attrName>
                                        </p:attrNameLst>
                                      </p:cBhvr>
                                      <p:to>
                                        <p:strVal val="visible"/>
                                      </p:to>
                                    </p:set>
                                    <p:animEffect transition="in" filter="box(in)">
                                      <p:cBhvr>
                                        <p:cTn id="31" dur="500"/>
                                        <p:tgtEl>
                                          <p:spTgt spid="239642"/>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239652"/>
                                        </p:tgtEl>
                                        <p:attrNameLst>
                                          <p:attrName>style.visibility</p:attrName>
                                        </p:attrNameLst>
                                      </p:cBhvr>
                                      <p:to>
                                        <p:strVal val="visible"/>
                                      </p:to>
                                    </p:set>
                                    <p:animEffect transition="in" filter="box(in)">
                                      <p:cBhvr>
                                        <p:cTn id="34" dur="500"/>
                                        <p:tgtEl>
                                          <p:spTgt spid="239652"/>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239654"/>
                                        </p:tgtEl>
                                        <p:attrNameLst>
                                          <p:attrName>style.visibility</p:attrName>
                                        </p:attrNameLst>
                                      </p:cBhvr>
                                      <p:to>
                                        <p:strVal val="visible"/>
                                      </p:to>
                                    </p:set>
                                    <p:animEffect transition="in" filter="box(in)">
                                      <p:cBhvr>
                                        <p:cTn id="37" dur="500"/>
                                        <p:tgtEl>
                                          <p:spTgt spid="239654"/>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239656"/>
                                        </p:tgtEl>
                                        <p:attrNameLst>
                                          <p:attrName>style.visibility</p:attrName>
                                        </p:attrNameLst>
                                      </p:cBhvr>
                                      <p:to>
                                        <p:strVal val="visible"/>
                                      </p:to>
                                    </p:set>
                                    <p:animEffect transition="in" filter="box(in)">
                                      <p:cBhvr>
                                        <p:cTn id="40" dur="500"/>
                                        <p:tgtEl>
                                          <p:spTgt spid="239656"/>
                                        </p:tgtEl>
                                      </p:cBhvr>
                                    </p:animEffect>
                                  </p:childTnLst>
                                </p:cTn>
                              </p:par>
                              <p:par>
                                <p:cTn id="41" presetID="4" presetClass="entr" presetSubtype="16" fill="hold" nodeType="withEffect">
                                  <p:stCondLst>
                                    <p:cond delay="0"/>
                                  </p:stCondLst>
                                  <p:childTnLst>
                                    <p:set>
                                      <p:cBhvr>
                                        <p:cTn id="42" dur="1" fill="hold">
                                          <p:stCondLst>
                                            <p:cond delay="0"/>
                                          </p:stCondLst>
                                        </p:cTn>
                                        <p:tgtEl>
                                          <p:spTgt spid="239660"/>
                                        </p:tgtEl>
                                        <p:attrNameLst>
                                          <p:attrName>style.visibility</p:attrName>
                                        </p:attrNameLst>
                                      </p:cBhvr>
                                      <p:to>
                                        <p:strVal val="visible"/>
                                      </p:to>
                                    </p:set>
                                    <p:animEffect transition="in" filter="box(in)">
                                      <p:cBhvr>
                                        <p:cTn id="43" dur="500"/>
                                        <p:tgtEl>
                                          <p:spTgt spid="239660"/>
                                        </p:tgtEl>
                                      </p:cBhvr>
                                    </p:animEffect>
                                  </p:childTnLst>
                                </p:cTn>
                              </p:par>
                              <p:par>
                                <p:cTn id="44" presetID="4" presetClass="entr" presetSubtype="16" fill="hold" nodeType="withEffect">
                                  <p:stCondLst>
                                    <p:cond delay="0"/>
                                  </p:stCondLst>
                                  <p:childTnLst>
                                    <p:set>
                                      <p:cBhvr>
                                        <p:cTn id="45" dur="1" fill="hold">
                                          <p:stCondLst>
                                            <p:cond delay="0"/>
                                          </p:stCondLst>
                                        </p:cTn>
                                        <p:tgtEl>
                                          <p:spTgt spid="239662"/>
                                        </p:tgtEl>
                                        <p:attrNameLst>
                                          <p:attrName>style.visibility</p:attrName>
                                        </p:attrNameLst>
                                      </p:cBhvr>
                                      <p:to>
                                        <p:strVal val="visible"/>
                                      </p:to>
                                    </p:set>
                                    <p:animEffect transition="in" filter="box(in)">
                                      <p:cBhvr>
                                        <p:cTn id="46" dur="500"/>
                                        <p:tgtEl>
                                          <p:spTgt spid="23966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xit" presetSubtype="16" fill="hold" nodeType="clickEffect">
                                  <p:stCondLst>
                                    <p:cond delay="0"/>
                                  </p:stCondLst>
                                  <p:childTnLst>
                                    <p:animEffect transition="out" filter="box(in)">
                                      <p:cBhvr>
                                        <p:cTn id="50" dur="500"/>
                                        <p:tgtEl>
                                          <p:spTgt spid="239673"/>
                                        </p:tgtEl>
                                      </p:cBhvr>
                                    </p:animEffect>
                                    <p:set>
                                      <p:cBhvr>
                                        <p:cTn id="51" dur="1" fill="hold">
                                          <p:stCondLst>
                                            <p:cond delay="499"/>
                                          </p:stCondLst>
                                        </p:cTn>
                                        <p:tgtEl>
                                          <p:spTgt spid="239673"/>
                                        </p:tgtEl>
                                        <p:attrNameLst>
                                          <p:attrName>style.visibility</p:attrName>
                                        </p:attrNameLst>
                                      </p:cBhvr>
                                      <p:to>
                                        <p:strVal val="hidden"/>
                                      </p:to>
                                    </p:set>
                                  </p:childTnLst>
                                </p:cTn>
                              </p:par>
                              <p:par>
                                <p:cTn id="52" presetID="4" presetClass="exit" presetSubtype="16" fill="hold" grpId="1" nodeType="withEffect">
                                  <p:stCondLst>
                                    <p:cond delay="0"/>
                                  </p:stCondLst>
                                  <p:childTnLst>
                                    <p:animEffect transition="out" filter="box(in)">
                                      <p:cBhvr>
                                        <p:cTn id="53" dur="500"/>
                                        <p:tgtEl>
                                          <p:spTgt spid="239656"/>
                                        </p:tgtEl>
                                      </p:cBhvr>
                                    </p:animEffect>
                                    <p:set>
                                      <p:cBhvr>
                                        <p:cTn id="54" dur="1" fill="hold">
                                          <p:stCondLst>
                                            <p:cond delay="499"/>
                                          </p:stCondLst>
                                        </p:cTn>
                                        <p:tgtEl>
                                          <p:spTgt spid="239656"/>
                                        </p:tgtEl>
                                        <p:attrNameLst>
                                          <p:attrName>style.visibility</p:attrName>
                                        </p:attrNameLst>
                                      </p:cBhvr>
                                      <p:to>
                                        <p:strVal val="hidden"/>
                                      </p:to>
                                    </p:set>
                                  </p:childTnLst>
                                </p:cTn>
                              </p:par>
                              <p:par>
                                <p:cTn id="55" presetID="4" presetClass="exit" presetSubtype="16" fill="hold" grpId="1" nodeType="withEffect">
                                  <p:stCondLst>
                                    <p:cond delay="0"/>
                                  </p:stCondLst>
                                  <p:childTnLst>
                                    <p:animEffect transition="out" filter="box(in)">
                                      <p:cBhvr>
                                        <p:cTn id="56" dur="500"/>
                                        <p:tgtEl>
                                          <p:spTgt spid="239654"/>
                                        </p:tgtEl>
                                      </p:cBhvr>
                                    </p:animEffect>
                                    <p:set>
                                      <p:cBhvr>
                                        <p:cTn id="57" dur="1" fill="hold">
                                          <p:stCondLst>
                                            <p:cond delay="499"/>
                                          </p:stCondLst>
                                        </p:cTn>
                                        <p:tgtEl>
                                          <p:spTgt spid="239654"/>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xit" presetSubtype="8" fill="hold" grpId="1" nodeType="clickEffect">
                                  <p:stCondLst>
                                    <p:cond delay="0"/>
                                  </p:stCondLst>
                                  <p:childTnLst>
                                    <p:anim calcmode="lin" valueType="num">
                                      <p:cBhvr additive="base">
                                        <p:cTn id="61" dur="3000"/>
                                        <p:tgtEl>
                                          <p:spTgt spid="239642"/>
                                        </p:tgtEl>
                                        <p:attrNameLst>
                                          <p:attrName>ppt_x</p:attrName>
                                        </p:attrNameLst>
                                      </p:cBhvr>
                                      <p:tavLst>
                                        <p:tav tm="0">
                                          <p:val>
                                            <p:strVal val="ppt_x"/>
                                          </p:val>
                                        </p:tav>
                                        <p:tav tm="100000">
                                          <p:val>
                                            <p:strVal val="0-ppt_w/2"/>
                                          </p:val>
                                        </p:tav>
                                      </p:tavLst>
                                    </p:anim>
                                    <p:anim calcmode="lin" valueType="num">
                                      <p:cBhvr additive="base">
                                        <p:cTn id="62" dur="3000"/>
                                        <p:tgtEl>
                                          <p:spTgt spid="239642"/>
                                        </p:tgtEl>
                                        <p:attrNameLst>
                                          <p:attrName>ppt_y</p:attrName>
                                        </p:attrNameLst>
                                      </p:cBhvr>
                                      <p:tavLst>
                                        <p:tav tm="0">
                                          <p:val>
                                            <p:strVal val="ppt_y"/>
                                          </p:val>
                                        </p:tav>
                                        <p:tav tm="100000">
                                          <p:val>
                                            <p:strVal val="ppt_y"/>
                                          </p:val>
                                        </p:tav>
                                      </p:tavLst>
                                    </p:anim>
                                    <p:set>
                                      <p:cBhvr>
                                        <p:cTn id="63" dur="1" fill="hold">
                                          <p:stCondLst>
                                            <p:cond delay="2999"/>
                                          </p:stCondLst>
                                        </p:cTn>
                                        <p:tgtEl>
                                          <p:spTgt spid="239642"/>
                                        </p:tgtEl>
                                        <p:attrNameLst>
                                          <p:attrName>style.visibility</p:attrName>
                                        </p:attrNameLst>
                                      </p:cBhvr>
                                      <p:to>
                                        <p:strVal val="hidden"/>
                                      </p:to>
                                    </p:set>
                                  </p:childTnLst>
                                </p:cTn>
                              </p:par>
                              <p:par>
                                <p:cTn id="64" presetID="2" presetClass="exit" presetSubtype="8" fill="hold" nodeType="withEffect">
                                  <p:stCondLst>
                                    <p:cond delay="0"/>
                                  </p:stCondLst>
                                  <p:childTnLst>
                                    <p:anim calcmode="lin" valueType="num">
                                      <p:cBhvr additive="base">
                                        <p:cTn id="65" dur="3000"/>
                                        <p:tgtEl>
                                          <p:spTgt spid="239660"/>
                                        </p:tgtEl>
                                        <p:attrNameLst>
                                          <p:attrName>ppt_x</p:attrName>
                                        </p:attrNameLst>
                                      </p:cBhvr>
                                      <p:tavLst>
                                        <p:tav tm="0">
                                          <p:val>
                                            <p:strVal val="ppt_x"/>
                                          </p:val>
                                        </p:tav>
                                        <p:tav tm="100000">
                                          <p:val>
                                            <p:strVal val="0-ppt_w/2"/>
                                          </p:val>
                                        </p:tav>
                                      </p:tavLst>
                                    </p:anim>
                                    <p:anim calcmode="lin" valueType="num">
                                      <p:cBhvr additive="base">
                                        <p:cTn id="66" dur="3000"/>
                                        <p:tgtEl>
                                          <p:spTgt spid="239660"/>
                                        </p:tgtEl>
                                        <p:attrNameLst>
                                          <p:attrName>ppt_y</p:attrName>
                                        </p:attrNameLst>
                                      </p:cBhvr>
                                      <p:tavLst>
                                        <p:tav tm="0">
                                          <p:val>
                                            <p:strVal val="ppt_y"/>
                                          </p:val>
                                        </p:tav>
                                        <p:tav tm="100000">
                                          <p:val>
                                            <p:strVal val="ppt_y"/>
                                          </p:val>
                                        </p:tav>
                                      </p:tavLst>
                                    </p:anim>
                                    <p:set>
                                      <p:cBhvr>
                                        <p:cTn id="67" dur="1" fill="hold">
                                          <p:stCondLst>
                                            <p:cond delay="2999"/>
                                          </p:stCondLst>
                                        </p:cTn>
                                        <p:tgtEl>
                                          <p:spTgt spid="239660"/>
                                        </p:tgtEl>
                                        <p:attrNameLst>
                                          <p:attrName>style.visibility</p:attrName>
                                        </p:attrNameLst>
                                      </p:cBhvr>
                                      <p:to>
                                        <p:strVal val="hidden"/>
                                      </p:to>
                                    </p:set>
                                  </p:childTnLst>
                                </p:cTn>
                              </p:par>
                              <p:par>
                                <p:cTn id="68" presetID="2" presetClass="entr" presetSubtype="4" fill="hold" grpId="0" nodeType="withEffect">
                                  <p:stCondLst>
                                    <p:cond delay="0"/>
                                  </p:stCondLst>
                                  <p:childTnLst>
                                    <p:set>
                                      <p:cBhvr>
                                        <p:cTn id="69" dur="1" fill="hold">
                                          <p:stCondLst>
                                            <p:cond delay="0"/>
                                          </p:stCondLst>
                                        </p:cTn>
                                        <p:tgtEl>
                                          <p:spTgt spid="239644"/>
                                        </p:tgtEl>
                                        <p:attrNameLst>
                                          <p:attrName>style.visibility</p:attrName>
                                        </p:attrNameLst>
                                      </p:cBhvr>
                                      <p:to>
                                        <p:strVal val="visible"/>
                                      </p:to>
                                    </p:set>
                                    <p:anim calcmode="lin" valueType="num">
                                      <p:cBhvr additive="base">
                                        <p:cTn id="70" dur="2000" fill="hold"/>
                                        <p:tgtEl>
                                          <p:spTgt spid="239644"/>
                                        </p:tgtEl>
                                        <p:attrNameLst>
                                          <p:attrName>ppt_x</p:attrName>
                                        </p:attrNameLst>
                                      </p:cBhvr>
                                      <p:tavLst>
                                        <p:tav tm="0">
                                          <p:val>
                                            <p:strVal val="#ppt_x"/>
                                          </p:val>
                                        </p:tav>
                                        <p:tav tm="100000">
                                          <p:val>
                                            <p:strVal val="#ppt_x"/>
                                          </p:val>
                                        </p:tav>
                                      </p:tavLst>
                                    </p:anim>
                                    <p:anim calcmode="lin" valueType="num">
                                      <p:cBhvr additive="base">
                                        <p:cTn id="71" dur="2000" fill="hold"/>
                                        <p:tgtEl>
                                          <p:spTgt spid="23964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39647"/>
                                        </p:tgtEl>
                                        <p:attrNameLst>
                                          <p:attrName>style.visibility</p:attrName>
                                        </p:attrNameLst>
                                      </p:cBhvr>
                                      <p:to>
                                        <p:strVal val="visible"/>
                                      </p:to>
                                    </p:set>
                                    <p:anim calcmode="lin" valueType="num">
                                      <p:cBhvr additive="base">
                                        <p:cTn id="74" dur="2000" fill="hold"/>
                                        <p:tgtEl>
                                          <p:spTgt spid="239647"/>
                                        </p:tgtEl>
                                        <p:attrNameLst>
                                          <p:attrName>ppt_x</p:attrName>
                                        </p:attrNameLst>
                                      </p:cBhvr>
                                      <p:tavLst>
                                        <p:tav tm="0">
                                          <p:val>
                                            <p:strVal val="#ppt_x"/>
                                          </p:val>
                                        </p:tav>
                                        <p:tav tm="100000">
                                          <p:val>
                                            <p:strVal val="#ppt_x"/>
                                          </p:val>
                                        </p:tav>
                                      </p:tavLst>
                                    </p:anim>
                                    <p:anim calcmode="lin" valueType="num">
                                      <p:cBhvr additive="base">
                                        <p:cTn id="75" dur="2000" fill="hold"/>
                                        <p:tgtEl>
                                          <p:spTgt spid="239647"/>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39666"/>
                                        </p:tgtEl>
                                        <p:attrNameLst>
                                          <p:attrName>style.visibility</p:attrName>
                                        </p:attrNameLst>
                                      </p:cBhvr>
                                      <p:to>
                                        <p:strVal val="visible"/>
                                      </p:to>
                                    </p:set>
                                    <p:anim calcmode="lin" valueType="num">
                                      <p:cBhvr additive="base">
                                        <p:cTn id="78" dur="2000" fill="hold"/>
                                        <p:tgtEl>
                                          <p:spTgt spid="239666"/>
                                        </p:tgtEl>
                                        <p:attrNameLst>
                                          <p:attrName>ppt_x</p:attrName>
                                        </p:attrNameLst>
                                      </p:cBhvr>
                                      <p:tavLst>
                                        <p:tav tm="0">
                                          <p:val>
                                            <p:strVal val="#ppt_x"/>
                                          </p:val>
                                        </p:tav>
                                        <p:tav tm="100000">
                                          <p:val>
                                            <p:strVal val="#ppt_x"/>
                                          </p:val>
                                        </p:tav>
                                      </p:tavLst>
                                    </p:anim>
                                    <p:anim calcmode="lin" valueType="num">
                                      <p:cBhvr additive="base">
                                        <p:cTn id="79" dur="2000" fill="hold"/>
                                        <p:tgtEl>
                                          <p:spTgt spid="23966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39671"/>
                                        </p:tgtEl>
                                        <p:attrNameLst>
                                          <p:attrName>style.visibility</p:attrName>
                                        </p:attrNameLst>
                                      </p:cBhvr>
                                      <p:to>
                                        <p:strVal val="visible"/>
                                      </p:to>
                                    </p:set>
                                    <p:anim calcmode="lin" valueType="num">
                                      <p:cBhvr additive="base">
                                        <p:cTn id="82" dur="2000" fill="hold"/>
                                        <p:tgtEl>
                                          <p:spTgt spid="239671"/>
                                        </p:tgtEl>
                                        <p:attrNameLst>
                                          <p:attrName>ppt_x</p:attrName>
                                        </p:attrNameLst>
                                      </p:cBhvr>
                                      <p:tavLst>
                                        <p:tav tm="0">
                                          <p:val>
                                            <p:strVal val="#ppt_x"/>
                                          </p:val>
                                        </p:tav>
                                        <p:tav tm="100000">
                                          <p:val>
                                            <p:strVal val="#ppt_x"/>
                                          </p:val>
                                        </p:tav>
                                      </p:tavLst>
                                    </p:anim>
                                    <p:anim calcmode="lin" valueType="num">
                                      <p:cBhvr additive="base">
                                        <p:cTn id="83" dur="2000" fill="hold"/>
                                        <p:tgtEl>
                                          <p:spTgt spid="239671"/>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239678"/>
                                        </p:tgtEl>
                                        <p:attrNameLst>
                                          <p:attrName>style.visibility</p:attrName>
                                        </p:attrNameLst>
                                      </p:cBhvr>
                                      <p:to>
                                        <p:strVal val="visible"/>
                                      </p:to>
                                    </p:set>
                                    <p:anim calcmode="lin" valueType="num">
                                      <p:cBhvr additive="base">
                                        <p:cTn id="86" dur="2000" fill="hold"/>
                                        <p:tgtEl>
                                          <p:spTgt spid="239678"/>
                                        </p:tgtEl>
                                        <p:attrNameLst>
                                          <p:attrName>ppt_x</p:attrName>
                                        </p:attrNameLst>
                                      </p:cBhvr>
                                      <p:tavLst>
                                        <p:tav tm="0">
                                          <p:val>
                                            <p:strVal val="#ppt_x"/>
                                          </p:val>
                                        </p:tav>
                                        <p:tav tm="100000">
                                          <p:val>
                                            <p:strVal val="#ppt_x"/>
                                          </p:val>
                                        </p:tav>
                                      </p:tavLst>
                                    </p:anim>
                                    <p:anim calcmode="lin" valueType="num">
                                      <p:cBhvr additive="base">
                                        <p:cTn id="87" dur="2000" fill="hold"/>
                                        <p:tgtEl>
                                          <p:spTgt spid="239678"/>
                                        </p:tgtEl>
                                        <p:attrNameLst>
                                          <p:attrName>ppt_y</p:attrName>
                                        </p:attrNameLst>
                                      </p:cBhvr>
                                      <p:tavLst>
                                        <p:tav tm="0">
                                          <p:val>
                                            <p:strVal val="1+#ppt_h/2"/>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8" presetClass="exit" presetSubtype="16" fill="hold" nodeType="clickEffect">
                                  <p:stCondLst>
                                    <p:cond delay="0"/>
                                  </p:stCondLst>
                                  <p:childTnLst>
                                    <p:animEffect transition="out" filter="diamond(in)">
                                      <p:cBhvr>
                                        <p:cTn id="91" dur="2000"/>
                                        <p:tgtEl>
                                          <p:spTgt spid="239674"/>
                                        </p:tgtEl>
                                      </p:cBhvr>
                                    </p:animEffect>
                                    <p:set>
                                      <p:cBhvr>
                                        <p:cTn id="92" dur="1" fill="hold">
                                          <p:stCondLst>
                                            <p:cond delay="1999"/>
                                          </p:stCondLst>
                                        </p:cTn>
                                        <p:tgtEl>
                                          <p:spTgt spid="239674"/>
                                        </p:tgtEl>
                                        <p:attrNameLst>
                                          <p:attrName>style.visibility</p:attrName>
                                        </p:attrNameLst>
                                      </p:cBhvr>
                                      <p:to>
                                        <p:strVal val="hidden"/>
                                      </p:to>
                                    </p:set>
                                  </p:childTnLst>
                                </p:cTn>
                              </p:par>
                              <p:par>
                                <p:cTn id="93" presetID="8" presetClass="exit" presetSubtype="16" fill="hold" nodeType="withEffect">
                                  <p:stCondLst>
                                    <p:cond delay="0"/>
                                  </p:stCondLst>
                                  <p:childTnLst>
                                    <p:animEffect transition="out" filter="diamond(in)">
                                      <p:cBhvr>
                                        <p:cTn id="94" dur="2000"/>
                                        <p:tgtEl>
                                          <p:spTgt spid="239678"/>
                                        </p:tgtEl>
                                      </p:cBhvr>
                                    </p:animEffect>
                                    <p:set>
                                      <p:cBhvr>
                                        <p:cTn id="95" dur="1" fill="hold">
                                          <p:stCondLst>
                                            <p:cond delay="1999"/>
                                          </p:stCondLst>
                                        </p:cTn>
                                        <p:tgtEl>
                                          <p:spTgt spid="2396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44" grpId="0" animBg="1"/>
      <p:bldP spid="239647" grpId="0" animBg="1"/>
      <p:bldP spid="239642" grpId="0" animBg="1"/>
      <p:bldP spid="239642" grpId="1" animBg="1"/>
      <p:bldP spid="239652" grpId="0" animBg="1"/>
      <p:bldP spid="239654" grpId="0" animBg="1"/>
      <p:bldP spid="239654" grpId="1" animBg="1"/>
      <p:bldP spid="239656" grpId="0" animBg="1"/>
      <p:bldP spid="239656" grpId="1" animBg="1"/>
      <p:bldP spid="239670" grpId="0"/>
      <p:bldP spid="23967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fld id="{FB8D946D-AD93-4812-8F6B-FD3ECEC05785}" type="slidenum">
              <a:rPr lang="en-US" altLang="en-US"/>
              <a:pPr>
                <a:defRPr/>
              </a:pPr>
              <a:t>27</a:t>
            </a:fld>
            <a:endParaRPr lang="en-US" altLang="en-US"/>
          </a:p>
        </p:txBody>
      </p:sp>
      <p:sp>
        <p:nvSpPr>
          <p:cNvPr id="271362" name="Text Box 2"/>
          <p:cNvSpPr>
            <a:spLocks noGrp="1" noChangeArrowheads="1"/>
          </p:cNvSpPr>
          <p:nvPr>
            <p:ph type="body" sz="half" idx="1"/>
          </p:nvPr>
        </p:nvSpPr>
        <p:spPr>
          <a:xfrm>
            <a:off x="395288" y="115888"/>
            <a:ext cx="8399462" cy="3886200"/>
          </a:xfrm>
          <a:noFill/>
        </p:spPr>
        <p:txBody>
          <a:bodyPr/>
          <a:lstStyle/>
          <a:p>
            <a:pPr eaLnBrk="1" hangingPunct="1">
              <a:buFont typeface="Wingdings" pitchFamily="2" charset="2"/>
              <a:buNone/>
            </a:pPr>
            <a:r>
              <a:rPr lang="en-US" sz="2800" smtClean="0"/>
              <a:t> </a:t>
            </a:r>
            <a:r>
              <a:rPr lang="en-US" sz="2800" i="1" smtClean="0"/>
              <a:t>	</a:t>
            </a:r>
          </a:p>
          <a:p>
            <a:pPr eaLnBrk="1" hangingPunct="1">
              <a:buFont typeface="Wingdings" pitchFamily="2" charset="2"/>
              <a:buNone/>
            </a:pPr>
            <a:r>
              <a:rPr lang="en-US" sz="2800" b="1" smtClean="0">
                <a:solidFill>
                  <a:schemeClr val="tx2"/>
                </a:solidFill>
              </a:rPr>
              <a:t>2.3.5 Định lý Varinhông</a:t>
            </a:r>
          </a:p>
          <a:p>
            <a:pPr algn="just" eaLnBrk="1" hangingPunct="1">
              <a:lnSpc>
                <a:spcPct val="135000"/>
              </a:lnSpc>
              <a:buFont typeface="Wingdings" pitchFamily="2" charset="2"/>
              <a:buNone/>
            </a:pPr>
            <a:r>
              <a:rPr lang="en-US" sz="2800" i="1" smtClean="0"/>
              <a:t>		</a:t>
            </a:r>
            <a:r>
              <a:rPr lang="en-US" sz="2800" i="1" smtClean="0">
                <a:solidFill>
                  <a:srgbClr val="0000FF"/>
                </a:solidFill>
              </a:rPr>
              <a:t>Trong </a:t>
            </a:r>
            <a:r>
              <a:rPr lang="en-US" sz="2800" i="1" u="sng" smtClean="0">
                <a:solidFill>
                  <a:srgbClr val="0000FF"/>
                </a:solidFill>
              </a:rPr>
              <a:t>trường hợp hệ lực không gian có hợp lực</a:t>
            </a:r>
            <a:r>
              <a:rPr lang="en-US" sz="2800" i="1" smtClean="0">
                <a:solidFill>
                  <a:srgbClr val="0000FF"/>
                </a:solidFill>
              </a:rPr>
              <a:t> thì mômen của hợp lực đối với một tâm bất kỳ bằng tổng mômen của các lực thành phần đối với tâm ấy.</a:t>
            </a:r>
          </a:p>
        </p:txBody>
      </p:sp>
      <mc:AlternateContent xmlns:mc="http://schemas.openxmlformats.org/markup-compatibility/2006" xmlns:a14="http://schemas.microsoft.com/office/drawing/2010/main">
        <mc:Choice Requires="a14">
          <p:sp>
            <p:nvSpPr>
              <p:cNvPr id="6" name="TextBox 5"/>
              <p:cNvSpPr txBox="1"/>
              <p:nvPr/>
            </p:nvSpPr>
            <p:spPr>
              <a:xfrm>
                <a:off x="2339752" y="3501008"/>
                <a:ext cx="4703467" cy="126662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𝒎</m:t>
                              </m:r>
                            </m:e>
                          </m:acc>
                        </m:e>
                        <m:sub>
                          <m:r>
                            <a:rPr lang="en-US" sz="2800" b="1" i="1">
                              <a:solidFill>
                                <a:srgbClr val="FF0000"/>
                              </a:solidFill>
                              <a:latin typeface="Cambria Math"/>
                            </a:rPr>
                            <m:t>𝑶</m:t>
                          </m:r>
                        </m:sub>
                      </m:sSub>
                      <m:d>
                        <m:dPr>
                          <m:ctrlPr>
                            <a:rPr lang="en-US" sz="2800" b="1" i="1" smtClean="0">
                              <a:solidFill>
                                <a:srgbClr val="FF0000"/>
                              </a:solidFill>
                              <a:latin typeface="Cambria Math"/>
                            </a:rPr>
                          </m:ctrlPr>
                        </m:d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d>
                      <m:r>
                        <a:rPr lang="en-US" sz="2800" b="1" i="1">
                          <a:solidFill>
                            <a:srgbClr val="FF0000"/>
                          </a:solidFill>
                          <a:latin typeface="Cambria Math"/>
                        </a:rPr>
                        <m:t>=</m:t>
                      </m:r>
                      <m:nary>
                        <m:naryPr>
                          <m:chr m:val="∑"/>
                          <m:ctrlPr>
                            <a:rPr lang="en-US" sz="2800" b="1" i="1">
                              <a:solidFill>
                                <a:srgbClr val="FF0000"/>
                              </a:solidFill>
                              <a:latin typeface="Cambria Math"/>
                            </a:rPr>
                          </m:ctrlPr>
                        </m:naryPr>
                        <m:sub>
                          <m:r>
                            <m:rPr>
                              <m:brk m:alnAt="23"/>
                            </m:rPr>
                            <a:rPr lang="en-US" sz="2800" b="1" i="1">
                              <a:solidFill>
                                <a:srgbClr val="FF0000"/>
                              </a:solidFill>
                              <a:latin typeface="Cambria Math"/>
                            </a:rPr>
                            <m:t>𝒌</m:t>
                          </m:r>
                          <m:r>
                            <a:rPr lang="en-US" sz="2800" b="1" i="1">
                              <a:solidFill>
                                <a:srgbClr val="FF0000"/>
                              </a:solidFill>
                              <a:latin typeface="Cambria Math"/>
                            </a:rPr>
                            <m:t>=</m:t>
                          </m:r>
                          <m:r>
                            <a:rPr lang="en-US" sz="2800" b="1" i="1">
                              <a:solidFill>
                                <a:srgbClr val="FF0000"/>
                              </a:solidFill>
                              <a:latin typeface="Cambria Math"/>
                            </a:rPr>
                            <m:t>𝟏</m:t>
                          </m:r>
                        </m:sub>
                        <m:sup>
                          <m:r>
                            <a:rPr lang="en-US" sz="2800" b="1" i="1">
                              <a:solidFill>
                                <a:srgbClr val="FF0000"/>
                              </a:solidFill>
                              <a:latin typeface="Cambria Math"/>
                            </a:rPr>
                            <m:t>𝒏</m:t>
                          </m:r>
                        </m:sup>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r>
                                <a:rPr lang="en-US" sz="2800" b="1" i="1">
                                  <a:solidFill>
                                    <a:srgbClr val="FF0000"/>
                                  </a:solidFill>
                                  <a:latin typeface="Cambria Math"/>
                                </a:rPr>
                                <m:t>𝑶</m:t>
                              </m:r>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𝒌</m:t>
                                  </m:r>
                                </m:sub>
                              </m:sSub>
                            </m:e>
                          </m:d>
                        </m:e>
                      </m:nary>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oMath>
                  </m:oMathPara>
                </a14:m>
                <a:endParaRPr lang="en-US" sz="2800" b="1">
                  <a:solidFill>
                    <a:srgbClr val="FF000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339752" y="3501008"/>
                <a:ext cx="4703467" cy="1266629"/>
              </a:xfrm>
              <a:prstGeom prst="rect">
                <a:avLst/>
              </a:prstGeom>
              <a:blipFill rotWithShape="1">
                <a:blip r:embed="rId2"/>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271362">
                                            <p:txEl>
                                              <p:pRg st="1" end="1"/>
                                            </p:txEl>
                                          </p:spTgt>
                                        </p:tgtEl>
                                        <p:attrNameLst>
                                          <p:attrName>style.visibility</p:attrName>
                                        </p:attrNameLst>
                                      </p:cBhvr>
                                      <p:to>
                                        <p:strVal val="visible"/>
                                      </p:to>
                                    </p:set>
                                    <p:anim calcmode="lin" valueType="num">
                                      <p:cBhvr>
                                        <p:cTn id="7" dur="500" fill="hold"/>
                                        <p:tgtEl>
                                          <p:spTgt spid="271362">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71362">
                                            <p:txEl>
                                              <p:pRg st="1" end="1"/>
                                            </p:txEl>
                                          </p:spTgt>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271362">
                                            <p:txEl>
                                              <p:pRg st="2" end="2"/>
                                            </p:txEl>
                                          </p:spTgt>
                                        </p:tgtEl>
                                        <p:attrNameLst>
                                          <p:attrName>style.visibility</p:attrName>
                                        </p:attrNameLst>
                                      </p:cBhvr>
                                      <p:to>
                                        <p:strVal val="visible"/>
                                      </p:to>
                                    </p:set>
                                    <p:anim calcmode="lin" valueType="num">
                                      <p:cBhvr>
                                        <p:cTn id="12" dur="1000" fill="hold"/>
                                        <p:tgtEl>
                                          <p:spTgt spid="271362">
                                            <p:txEl>
                                              <p:pRg st="2" end="2"/>
                                            </p:txEl>
                                          </p:spTgt>
                                        </p:tgtEl>
                                        <p:attrNameLst>
                                          <p:attrName>ppt_w</p:attrName>
                                        </p:attrNameLst>
                                      </p:cBhvr>
                                      <p:tavLst>
                                        <p:tav tm="0">
                                          <p:val>
                                            <p:strVal val="#ppt_w+.3"/>
                                          </p:val>
                                        </p:tav>
                                        <p:tav tm="100000">
                                          <p:val>
                                            <p:strVal val="#ppt_w"/>
                                          </p:val>
                                        </p:tav>
                                      </p:tavLst>
                                    </p:anim>
                                    <p:anim calcmode="lin" valueType="num">
                                      <p:cBhvr>
                                        <p:cTn id="13" dur="1000" fill="hold"/>
                                        <p:tgtEl>
                                          <p:spTgt spid="271362">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271362">
                                            <p:txEl>
                                              <p:pRg st="2" end="2"/>
                                            </p:tx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D3AE1CDC-2B4B-44AB-89AA-D29BB2E3847C}" type="slidenum">
              <a:rPr lang="en-US" altLang="en-US"/>
              <a:pPr>
                <a:defRPr/>
              </a:pPr>
              <a:t>28</a:t>
            </a:fld>
            <a:endParaRPr lang="en-US" altLang="en-US"/>
          </a:p>
        </p:txBody>
      </p:sp>
      <p:sp>
        <p:nvSpPr>
          <p:cNvPr id="197634" name="Text Box 2"/>
          <p:cNvSpPr txBox="1">
            <a:spLocks noChangeArrowheads="1"/>
          </p:cNvSpPr>
          <p:nvPr/>
        </p:nvSpPr>
        <p:spPr bwMode="auto">
          <a:xfrm>
            <a:off x="446088" y="1316038"/>
            <a:ext cx="8229600"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sz="2800" b="1" smtClean="0">
                <a:solidFill>
                  <a:srgbClr val="008000"/>
                </a:solidFill>
                <a:cs typeface="Times New Roman" pitchFamily="18" charset="0"/>
              </a:rPr>
              <a:t>3.1</a:t>
            </a:r>
            <a:r>
              <a:rPr lang="en-US" sz="2800" b="1">
                <a:solidFill>
                  <a:srgbClr val="008000"/>
                </a:solidFill>
                <a:cs typeface="Times New Roman" pitchFamily="18" charset="0"/>
              </a:rPr>
              <a:t>. </a:t>
            </a:r>
            <a:r>
              <a:rPr lang="vi-VN" sz="2800" b="1">
                <a:solidFill>
                  <a:srgbClr val="008000"/>
                </a:solidFill>
                <a:cs typeface="Times New Roman" pitchFamily="18" charset="0"/>
              </a:rPr>
              <a:t>Điều kiện cân </a:t>
            </a:r>
            <a:r>
              <a:rPr lang="vi-VN" sz="2800" b="1" smtClean="0">
                <a:solidFill>
                  <a:srgbClr val="008000"/>
                </a:solidFill>
                <a:cs typeface="Times New Roman" pitchFamily="18" charset="0"/>
              </a:rPr>
              <a:t>bằng</a:t>
            </a:r>
            <a:r>
              <a:rPr lang="en-US" sz="2800" i="1" smtClean="0">
                <a:solidFill>
                  <a:srgbClr val="0000FF"/>
                </a:solidFill>
                <a:cs typeface="Times New Roman" pitchFamily="18" charset="0"/>
              </a:rPr>
              <a:t> </a:t>
            </a:r>
            <a:endParaRPr lang="en-US" sz="2800" i="1">
              <a:solidFill>
                <a:srgbClr val="0000FF"/>
              </a:solidFill>
              <a:cs typeface="Times New Roman" pitchFamily="18" charset="0"/>
            </a:endParaRPr>
          </a:p>
          <a:p>
            <a:pPr algn="just" eaLnBrk="1" hangingPunct="1">
              <a:lnSpc>
                <a:spcPct val="120000"/>
              </a:lnSpc>
            </a:pPr>
            <a:r>
              <a:rPr lang="en-US" sz="2800" i="1">
                <a:cs typeface="Times New Roman" pitchFamily="18" charset="0"/>
              </a:rPr>
              <a:t>	Điều kiện cần và đủ để hệ lực không gian cân bằng là véctơ chính và mômen chính của hệ lực đối với một điểm bất kỳ đồng thời bằng không.</a:t>
            </a:r>
            <a:endParaRPr lang="en-US" sz="2800">
              <a:cs typeface="Times New Roman" pitchFamily="18" charset="0"/>
            </a:endParaRPr>
          </a:p>
        </p:txBody>
      </p:sp>
      <p:sp>
        <p:nvSpPr>
          <p:cNvPr id="78852" name="Rectangle 3"/>
          <p:cNvSpPr>
            <a:spLocks noChangeArrowheads="1"/>
          </p:cNvSpPr>
          <p:nvPr/>
        </p:nvSpPr>
        <p:spPr bwMode="auto">
          <a:xfrm>
            <a:off x="0" y="3292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8854"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spcBef>
                <a:spcPts val="300"/>
              </a:spcBef>
              <a:spcAft>
                <a:spcPts val="300"/>
              </a:spcAft>
            </a:pPr>
            <a:r>
              <a:rPr lang="en-US" sz="2800" b="1" smtClean="0">
                <a:solidFill>
                  <a:srgbClr val="0000FF"/>
                </a:solidFill>
              </a:rPr>
              <a:t>3. </a:t>
            </a:r>
            <a:r>
              <a:rPr lang="en-US" sz="2800" b="1">
                <a:solidFill>
                  <a:srgbClr val="0000FF"/>
                </a:solidFill>
              </a:rPr>
              <a:t>ĐIỀU KIỆN CÂN BẰNG CỦA HỆ LỰC KHÔNG GIAN</a:t>
            </a:r>
          </a:p>
        </p:txBody>
      </p:sp>
      <mc:AlternateContent xmlns:mc="http://schemas.openxmlformats.org/markup-compatibility/2006" xmlns:a14="http://schemas.microsoft.com/office/drawing/2010/main">
        <mc:Choice Requires="a14">
          <p:sp>
            <p:nvSpPr>
              <p:cNvPr id="2" name="TextBox 1"/>
              <p:cNvSpPr txBox="1"/>
              <p:nvPr/>
            </p:nvSpPr>
            <p:spPr>
              <a:xfrm>
                <a:off x="647564" y="3392996"/>
                <a:ext cx="7624395" cy="250280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𝟎</m:t>
                          </m:r>
                        </m:e>
                      </m:acc>
                      <m:r>
                        <a:rPr lang="en-US" sz="2800" b="1" i="1" smtClean="0">
                          <a:solidFill>
                            <a:srgbClr val="0000FF"/>
                          </a:solidFill>
                          <a:latin typeface="Cambria Math"/>
                          <a:ea typeface="Cambria Math"/>
                        </a:rPr>
                        <m:t>⟺</m:t>
                      </m:r>
                      <m:d>
                        <m:dPr>
                          <m:begChr m:val="{"/>
                          <m:endChr m:val=""/>
                          <m:ctrlPr>
                            <a:rPr lang="en-US" sz="2800" b="1" i="1" smtClean="0">
                              <a:solidFill>
                                <a:srgbClr val="0000FF"/>
                              </a:solidFill>
                              <a:latin typeface="Cambria Math"/>
                              <a:ea typeface="Cambria Math"/>
                            </a:rPr>
                          </m:ctrlPr>
                        </m:dPr>
                        <m:e>
                          <m:m>
                            <m:mPr>
                              <m:mcs>
                                <m:mc>
                                  <m:mcPr>
                                    <m:count m:val="1"/>
                                    <m:mcJc m:val="center"/>
                                  </m:mcPr>
                                </m:mc>
                              </m:mcs>
                              <m:ctrlPr>
                                <a:rPr lang="en-US" sz="2800" b="1" i="1" smtClean="0">
                                  <a:solidFill>
                                    <a:srgbClr val="0000FF"/>
                                  </a:solidFill>
                                  <a:latin typeface="Cambria Math"/>
                                  <a:ea typeface="Cambria Math"/>
                                </a:rPr>
                              </m:ctrlPr>
                            </m:mPr>
                            <m:m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𝑹</m:t>
                                    </m:r>
                                  </m:e>
                                </m:acc>
                                <m:r>
                                  <m:rPr>
                                    <m:brk m:alnAt="7"/>
                                  </m:rPr>
                                  <a:rPr lang="en-US" sz="2800" b="1" i="1" smtClean="0">
                                    <a:solidFill>
                                      <a:srgbClr val="0000FF"/>
                                    </a:solidFill>
                                    <a:latin typeface="Cambria Math"/>
                                    <a:ea typeface="Cambria Math"/>
                                  </a:rPr>
                                  <m:t>=</m:t>
                                </m:r>
                                <m:nary>
                                  <m:naryPr>
                                    <m:chr m:val="∑"/>
                                    <m:ctrlPr>
                                      <a:rPr lang="en-US" sz="2800" b="1" i="1" smtClean="0">
                                        <a:solidFill>
                                          <a:srgbClr val="0000FF"/>
                                        </a:solidFill>
                                        <a:latin typeface="Cambria Math"/>
                                        <a:ea typeface="Cambria Math"/>
                                      </a:rPr>
                                    </m:ctrlPr>
                                  </m:naryPr>
                                  <m:sub>
                                    <m:r>
                                      <m:rPr>
                                        <m:brk m:alnAt="23"/>
                                      </m:rPr>
                                      <a:rPr lang="en-US" sz="2800" b="1" i="1" smtClean="0">
                                        <a:solidFill>
                                          <a:srgbClr val="0000FF"/>
                                        </a:solidFill>
                                        <a:latin typeface="Cambria Math"/>
                                        <a:ea typeface="Cambria Math"/>
                                      </a:rPr>
                                      <m:t>𝒌</m:t>
                                    </m:r>
                                    <m:r>
                                      <m:rPr>
                                        <m:brk m:alnAt="23"/>
                                      </m:rPr>
                                      <a:rPr lang="en-US" sz="2800" b="1" i="1" smtClean="0">
                                        <a:solidFill>
                                          <a:srgbClr val="0000FF"/>
                                        </a:solidFill>
                                        <a:latin typeface="Cambria Math"/>
                                        <a:ea typeface="Cambria Math"/>
                                      </a:rPr>
                                      <m:t>=</m:t>
                                    </m:r>
                                    <m:r>
                                      <m:rPr>
                                        <m:brk m:alnAt="23"/>
                                      </m:rPr>
                                      <a:rPr lang="en-US" sz="2800" b="1" i="1" smtClean="0">
                                        <a:solidFill>
                                          <a:srgbClr val="0000FF"/>
                                        </a:solidFill>
                                        <a:latin typeface="Cambria Math"/>
                                        <a:ea typeface="Cambria Math"/>
                                      </a:rPr>
                                      <m:t>𝟏</m:t>
                                    </m:r>
                                  </m:sub>
                                  <m:sup>
                                    <m:r>
                                      <a:rPr lang="en-US" sz="2800" b="1" i="1" smtClean="0">
                                        <a:solidFill>
                                          <a:srgbClr val="0000FF"/>
                                        </a:solidFill>
                                        <a:latin typeface="Cambria Math"/>
                                        <a:ea typeface="Cambria Math"/>
                                      </a:rPr>
                                      <m:t>𝒏</m:t>
                                    </m:r>
                                  </m:sup>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𝒌</m:t>
                                        </m:r>
                                      </m:sub>
                                    </m:sSub>
                                  </m:e>
                                </m:nary>
                                <m:r>
                                  <m:rPr>
                                    <m:brk m:alnAt="7"/>
                                  </m:rP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𝟎</m:t>
                                    </m:r>
                                  </m:e>
                                </m:acc>
                              </m:e>
                            </m:mr>
                            <m:m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𝑴</m:t>
                                        </m:r>
                                      </m:e>
                                    </m:acc>
                                  </m:e>
                                  <m:sub>
                                    <m:r>
                                      <a:rPr lang="en-US" sz="2800" b="1" i="1" smtClean="0">
                                        <a:solidFill>
                                          <a:srgbClr val="0000FF"/>
                                        </a:solidFill>
                                        <a:latin typeface="Cambria Math"/>
                                        <a:ea typeface="Cambria Math"/>
                                      </a:rPr>
                                      <m:t>𝑶</m:t>
                                    </m:r>
                                  </m:sub>
                                </m:sSub>
                                <m:r>
                                  <a:rPr lang="en-US" sz="2800" b="1" i="1" smtClean="0">
                                    <a:solidFill>
                                      <a:srgbClr val="0000FF"/>
                                    </a:solidFill>
                                    <a:latin typeface="Cambria Math"/>
                                    <a:ea typeface="Cambria Math"/>
                                  </a:rPr>
                                  <m:t>=</m:t>
                                </m:r>
                                <m:nary>
                                  <m:naryPr>
                                    <m:chr m:val="∑"/>
                                    <m:ctrlPr>
                                      <a:rPr lang="en-US" sz="2800" b="1" i="1" smtClean="0">
                                        <a:solidFill>
                                          <a:srgbClr val="0000FF"/>
                                        </a:solidFill>
                                        <a:latin typeface="Cambria Math"/>
                                        <a:ea typeface="Cambria Math"/>
                                      </a:rPr>
                                    </m:ctrlPr>
                                  </m:naryPr>
                                  <m:sub>
                                    <m:r>
                                      <m:rPr>
                                        <m:brk m:alnAt="23"/>
                                      </m:rPr>
                                      <a:rPr lang="en-US" sz="2800" b="1" i="1" smtClean="0">
                                        <a:solidFill>
                                          <a:srgbClr val="0000FF"/>
                                        </a:solidFill>
                                        <a:latin typeface="Cambria Math"/>
                                        <a:ea typeface="Cambria Math"/>
                                      </a:rPr>
                                      <m:t>𝒌</m:t>
                                    </m:r>
                                    <m:r>
                                      <m:rPr>
                                        <m:brk m:alnAt="23"/>
                                      </m:rPr>
                                      <a:rPr lang="en-US" sz="2800" b="1" i="1" smtClean="0">
                                        <a:solidFill>
                                          <a:srgbClr val="0000FF"/>
                                        </a:solidFill>
                                        <a:latin typeface="Cambria Math"/>
                                        <a:ea typeface="Cambria Math"/>
                                      </a:rPr>
                                      <m:t>=</m:t>
                                    </m:r>
                                    <m:r>
                                      <m:rPr>
                                        <m:brk m:alnAt="23"/>
                                      </m:rPr>
                                      <a:rPr lang="en-US" sz="2800" b="1" i="1" smtClean="0">
                                        <a:solidFill>
                                          <a:srgbClr val="0000FF"/>
                                        </a:solidFill>
                                        <a:latin typeface="Cambria Math"/>
                                        <a:ea typeface="Cambria Math"/>
                                      </a:rPr>
                                      <m:t>𝟏</m:t>
                                    </m:r>
                                  </m:sub>
                                  <m:sup>
                                    <m:r>
                                      <a:rPr lang="en-US" sz="2800" b="1" i="1" smtClean="0">
                                        <a:solidFill>
                                          <a:srgbClr val="0000FF"/>
                                        </a:solidFill>
                                        <a:latin typeface="Cambria Math"/>
                                        <a:ea typeface="Cambria Math"/>
                                      </a:rPr>
                                      <m:t>𝒏</m:t>
                                    </m:r>
                                  </m:sup>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𝒎</m:t>
                                            </m:r>
                                          </m:e>
                                        </m:acc>
                                      </m:e>
                                      <m:sub>
                                        <m:r>
                                          <a:rPr lang="en-US" sz="2800" b="1" i="1" smtClean="0">
                                            <a:solidFill>
                                              <a:srgbClr val="0000FF"/>
                                            </a:solidFill>
                                            <a:latin typeface="Cambria Math"/>
                                            <a:ea typeface="Cambria Math"/>
                                          </a:rPr>
                                          <m:t>𝑶</m:t>
                                        </m:r>
                                      </m:sub>
                                    </m:sSub>
                                    <m:d>
                                      <m:dPr>
                                        <m:ctrlPr>
                                          <a:rPr lang="en-US" sz="2800" b="1" i="1" smtClean="0">
                                            <a:solidFill>
                                              <a:srgbClr val="0000FF"/>
                                            </a:solidFill>
                                            <a:latin typeface="Cambria Math"/>
                                            <a:ea typeface="Cambria Math"/>
                                          </a:rPr>
                                        </m:ctrlPr>
                                      </m:dP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𝒌</m:t>
                                            </m:r>
                                          </m:sub>
                                        </m:sSub>
                                      </m:e>
                                    </m:d>
                                  </m:e>
                                </m:nary>
                                <m:r>
                                  <a:rPr lang="en-US" sz="2800" b="1" i="1" smtClean="0">
                                    <a:solidFill>
                                      <a:srgbClr val="0000FF"/>
                                    </a:solidFill>
                                    <a:latin typeface="Cambria Math"/>
                                    <a:ea typeface="Cambria Math"/>
                                  </a:rPr>
                                  <m:t>=</m:t>
                                </m:r>
                                <m:r>
                                  <a:rPr lang="en-US" sz="2800" b="1" i="1" smtClean="0">
                                    <a:solidFill>
                                      <a:srgbClr val="0000FF"/>
                                    </a:solidFill>
                                    <a:latin typeface="Cambria Math"/>
                                    <a:ea typeface="Cambria Math"/>
                                  </a:rPr>
                                  <m:t>𝟎</m:t>
                                </m:r>
                              </m:e>
                            </m:mr>
                          </m:m>
                        </m:e>
                      </m:d>
                    </m:oMath>
                  </m:oMathPara>
                </a14:m>
                <a:endParaRPr lang="en-US" sz="2800"/>
              </a:p>
            </p:txBody>
          </p:sp>
        </mc:Choice>
        <mc:Fallback xmlns="">
          <p:sp>
            <p:nvSpPr>
              <p:cNvPr id="2" name="TextBox 1"/>
              <p:cNvSpPr txBox="1">
                <a:spLocks noRot="1" noChangeAspect="1" noMove="1" noResize="1" noEditPoints="1" noAdjustHandles="1" noChangeArrowheads="1" noChangeShapeType="1" noTextEdit="1"/>
              </p:cNvSpPr>
              <p:nvPr/>
            </p:nvSpPr>
            <p:spPr>
              <a:xfrm>
                <a:off x="647564" y="3392996"/>
                <a:ext cx="7624395" cy="2502801"/>
              </a:xfrm>
              <a:prstGeom prst="rect">
                <a:avLst/>
              </a:prstGeom>
              <a:blipFill rotWithShape="1">
                <a:blip r:embed="rId2"/>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197634">
                                            <p:txEl>
                                              <p:pRg st="0" end="0"/>
                                            </p:txEl>
                                          </p:spTgt>
                                        </p:tgtEl>
                                        <p:attrNameLst>
                                          <p:attrName>style.visibility</p:attrName>
                                        </p:attrNameLst>
                                      </p:cBhvr>
                                      <p:to>
                                        <p:strVal val="visible"/>
                                      </p:to>
                                    </p:set>
                                    <p:anim calcmode="lin" valueType="num">
                                      <p:cBhvr>
                                        <p:cTn id="7" dur="1000" fill="hold"/>
                                        <p:tgtEl>
                                          <p:spTgt spid="19763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9763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9763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763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nodeType="after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97634">
                                            <p:txEl>
                                              <p:pRg st="1" end="1"/>
                                            </p:txEl>
                                          </p:spTgt>
                                        </p:tgtEl>
                                        <p:attrNameLst>
                                          <p:attrName>style.visibility</p:attrName>
                                        </p:attrNameLst>
                                      </p:cBhvr>
                                      <p:to>
                                        <p:strVal val="visible"/>
                                      </p:to>
                                    </p:set>
                                    <p:animEffect transition="in" filter="dissolve">
                                      <p:cBhvr>
                                        <p:cTn id="15" dur="500"/>
                                        <p:tgtEl>
                                          <p:spTgt spid="197634">
                                            <p:txEl>
                                              <p:pRg st="1" end="1"/>
                                            </p:txEl>
                                          </p:spTgt>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1C5121FC-CDC3-42E2-B6AB-17A9249CF71E}" type="slidenum">
              <a:rPr lang="en-US" altLang="en-US"/>
              <a:pPr>
                <a:defRPr/>
              </a:pPr>
              <a:t>29</a:t>
            </a:fld>
            <a:endParaRPr lang="en-US" altLang="en-US"/>
          </a:p>
        </p:txBody>
      </p:sp>
      <p:sp>
        <p:nvSpPr>
          <p:cNvPr id="198658" name="Text Box 2"/>
          <p:cNvSpPr>
            <a:spLocks noGrp="1" noChangeArrowheads="1"/>
          </p:cNvSpPr>
          <p:nvPr>
            <p:ph type="body" idx="1"/>
          </p:nvPr>
        </p:nvSpPr>
        <p:spPr>
          <a:xfrm>
            <a:off x="230188" y="220663"/>
            <a:ext cx="8121650" cy="2703512"/>
          </a:xfrm>
          <a:noFill/>
        </p:spPr>
        <p:txBody>
          <a:bodyPr/>
          <a:lstStyle/>
          <a:p>
            <a:pPr eaLnBrk="1" hangingPunct="1">
              <a:lnSpc>
                <a:spcPct val="120000"/>
              </a:lnSpc>
              <a:spcBef>
                <a:spcPts val="0"/>
              </a:spcBef>
              <a:buFont typeface="Wingdings" pitchFamily="2" charset="2"/>
              <a:buNone/>
            </a:pPr>
            <a:r>
              <a:rPr lang="en-US" sz="2800" b="1" smtClean="0">
                <a:solidFill>
                  <a:srgbClr val="008000"/>
                </a:solidFill>
              </a:rPr>
              <a:t>  3.2. Các phương trình cân bằng của </a:t>
            </a:r>
          </a:p>
          <a:p>
            <a:pPr eaLnBrk="1" hangingPunct="1">
              <a:lnSpc>
                <a:spcPct val="120000"/>
              </a:lnSpc>
              <a:spcBef>
                <a:spcPts val="0"/>
              </a:spcBef>
              <a:buFont typeface="Wingdings" pitchFamily="2" charset="2"/>
              <a:buNone/>
            </a:pPr>
            <a:r>
              <a:rPr lang="en-US" sz="2800" b="1" smtClean="0">
                <a:solidFill>
                  <a:srgbClr val="008000"/>
                </a:solidFill>
              </a:rPr>
              <a:t>   hệ lực không gian.</a:t>
            </a:r>
          </a:p>
          <a:p>
            <a:pPr algn="just" eaLnBrk="1" hangingPunct="1">
              <a:lnSpc>
                <a:spcPct val="120000"/>
              </a:lnSpc>
              <a:spcBef>
                <a:spcPts val="0"/>
              </a:spcBef>
              <a:buFont typeface="Wingdings" pitchFamily="2" charset="2"/>
              <a:buNone/>
            </a:pPr>
            <a:r>
              <a:rPr lang="en-US" sz="2800" b="1" i="1" smtClean="0"/>
              <a:t>  	</a:t>
            </a:r>
            <a:r>
              <a:rPr lang="en-US" sz="2800" i="1" smtClean="0"/>
              <a:t>Để giải các bài toán, ta thường sử dụng các phương trình hình chiếu của hệ phương trình véctơ trên trong hệ trục tọa độ Đề các: </a:t>
            </a:r>
          </a:p>
        </p:txBody>
      </p:sp>
      <mc:AlternateContent xmlns:mc="http://schemas.openxmlformats.org/markup-compatibility/2006" xmlns:a14="http://schemas.microsoft.com/office/drawing/2010/main">
        <mc:Choice Requires="a14">
          <p:sp>
            <p:nvSpPr>
              <p:cNvPr id="2" name="TextBox 1"/>
              <p:cNvSpPr txBox="1"/>
              <p:nvPr/>
            </p:nvSpPr>
            <p:spPr>
              <a:xfrm>
                <a:off x="611560" y="2819958"/>
                <a:ext cx="6146554"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𝒙</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𝒌</m:t>
                              </m:r>
                            </m:sub>
                          </m:sSub>
                        </m:e>
                      </m:nary>
                      <m:r>
                        <a:rPr lang="en-US" b="1" i="1" smtClean="0">
                          <a:solidFill>
                            <a:srgbClr val="FF0000"/>
                          </a:solidFill>
                          <a:latin typeface="Cambria Math"/>
                        </a:rPr>
                        <m:t>=</m:t>
                      </m:r>
                      <m:r>
                        <a:rPr lang="en-US" b="1" i="1" smtClean="0">
                          <a:solidFill>
                            <a:srgbClr val="FF0000"/>
                          </a:solidFill>
                          <a:latin typeface="Cambria Math"/>
                        </a:rPr>
                        <m:t>𝟎</m:t>
                      </m:r>
                      <m:r>
                        <a:rPr lang="en-US" b="1" i="1" smtClean="0">
                          <a:solidFill>
                            <a:srgbClr val="FF0000"/>
                          </a:solidFill>
                          <a:latin typeface="Cambria Math"/>
                        </a:rPr>
                        <m:t>; </m:t>
                      </m:r>
                      <m:sSub>
                        <m:sSubPr>
                          <m:ctrlPr>
                            <a:rPr lang="en-US" b="1" i="1" smtClean="0">
                              <a:solidFill>
                                <a:srgbClr val="FF0000"/>
                              </a:solidFill>
                              <a:latin typeface="Cambria Math"/>
                            </a:rPr>
                          </m:ctrlPr>
                        </m:sSubPr>
                        <m:e>
                          <m:r>
                            <a:rPr lang="en-US" b="1" i="1" smtClean="0">
                              <a:solidFill>
                                <a:srgbClr val="FF0000"/>
                              </a:solidFill>
                              <a:latin typeface="Cambria Math"/>
                            </a:rPr>
                            <m:t>𝑴</m:t>
                          </m:r>
                        </m:e>
                        <m:sub>
                          <m:r>
                            <a:rPr lang="en-US" b="1" i="1" smtClean="0">
                              <a:solidFill>
                                <a:srgbClr val="FF0000"/>
                              </a:solidFill>
                              <a:latin typeface="Cambria Math"/>
                            </a:rPr>
                            <m:t>𝒙</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𝒙</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d>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a:p>
            </p:txBody>
          </p:sp>
        </mc:Choice>
        <mc:Fallback xmlns="">
          <p:sp>
            <p:nvSpPr>
              <p:cNvPr id="2" name="TextBox 1"/>
              <p:cNvSpPr txBox="1">
                <a:spLocks noRot="1" noChangeAspect="1" noMove="1" noResize="1" noEditPoints="1" noAdjustHandles="1" noChangeArrowheads="1" noChangeShapeType="1" noTextEdit="1"/>
              </p:cNvSpPr>
              <p:nvPr/>
            </p:nvSpPr>
            <p:spPr>
              <a:xfrm>
                <a:off x="611560" y="2819958"/>
                <a:ext cx="6146554" cy="1182824"/>
              </a:xfrm>
              <a:prstGeom prst="rect">
                <a:avLst/>
              </a:prstGeom>
              <a:blipFill rotWithShape="1">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609604" y="3898565"/>
                <a:ext cx="6146554"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𝒚</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𝒀</m:t>
                              </m:r>
                            </m:e>
                            <m:sub>
                              <m:r>
                                <a:rPr lang="en-US" b="1" i="1" smtClean="0">
                                  <a:solidFill>
                                    <a:srgbClr val="FF0000"/>
                                  </a:solidFill>
                                  <a:latin typeface="Cambria Math"/>
                                </a:rPr>
                                <m:t>𝒌</m:t>
                              </m:r>
                            </m:sub>
                          </m:sSub>
                        </m:e>
                      </m:nary>
                      <m:r>
                        <a:rPr lang="en-US" b="1" i="1" smtClean="0">
                          <a:solidFill>
                            <a:srgbClr val="FF0000"/>
                          </a:solidFill>
                          <a:latin typeface="Cambria Math"/>
                        </a:rPr>
                        <m:t>=</m:t>
                      </m:r>
                      <m:r>
                        <a:rPr lang="en-US" b="1" i="1" smtClean="0">
                          <a:solidFill>
                            <a:srgbClr val="FF0000"/>
                          </a:solidFill>
                          <a:latin typeface="Cambria Math"/>
                        </a:rPr>
                        <m:t>𝟎</m:t>
                      </m:r>
                      <m:r>
                        <a:rPr lang="en-US" b="1" i="1" smtClean="0">
                          <a:solidFill>
                            <a:srgbClr val="FF0000"/>
                          </a:solidFill>
                          <a:latin typeface="Cambria Math"/>
                        </a:rPr>
                        <m:t>; </m:t>
                      </m:r>
                      <m:sSub>
                        <m:sSubPr>
                          <m:ctrlPr>
                            <a:rPr lang="en-US" b="1" i="1" smtClean="0">
                              <a:solidFill>
                                <a:srgbClr val="FF0000"/>
                              </a:solidFill>
                              <a:latin typeface="Cambria Math"/>
                            </a:rPr>
                          </m:ctrlPr>
                        </m:sSubPr>
                        <m:e>
                          <m:r>
                            <a:rPr lang="en-US" b="1" i="1" smtClean="0">
                              <a:solidFill>
                                <a:srgbClr val="FF0000"/>
                              </a:solidFill>
                              <a:latin typeface="Cambria Math"/>
                            </a:rPr>
                            <m:t>𝑴</m:t>
                          </m:r>
                        </m:e>
                        <m:sub>
                          <m:r>
                            <a:rPr lang="en-US" b="1" i="1" smtClean="0">
                              <a:solidFill>
                                <a:srgbClr val="FF0000"/>
                              </a:solidFill>
                              <a:latin typeface="Cambria Math"/>
                            </a:rPr>
                            <m:t>𝒚</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𝒚</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d>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a:p>
            </p:txBody>
          </p:sp>
        </mc:Choice>
        <mc:Fallback xmlns="">
          <p:sp>
            <p:nvSpPr>
              <p:cNvPr id="12" name="TextBox 11"/>
              <p:cNvSpPr txBox="1">
                <a:spLocks noRot="1" noChangeAspect="1" noMove="1" noResize="1" noEditPoints="1" noAdjustHandles="1" noChangeArrowheads="1" noChangeShapeType="1" noTextEdit="1"/>
              </p:cNvSpPr>
              <p:nvPr/>
            </p:nvSpPr>
            <p:spPr>
              <a:xfrm>
                <a:off x="609604" y="3898565"/>
                <a:ext cx="6146554" cy="1182824"/>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609604" y="4977172"/>
                <a:ext cx="6146554"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𝒛</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𝒁</m:t>
                              </m:r>
                            </m:e>
                            <m:sub>
                              <m:r>
                                <a:rPr lang="en-US" b="1" i="1" smtClean="0">
                                  <a:solidFill>
                                    <a:srgbClr val="FF0000"/>
                                  </a:solidFill>
                                  <a:latin typeface="Cambria Math"/>
                                </a:rPr>
                                <m:t>𝒌</m:t>
                              </m:r>
                            </m:sub>
                          </m:sSub>
                        </m:e>
                      </m:nary>
                      <m:r>
                        <a:rPr lang="en-US" b="1" i="1" smtClean="0">
                          <a:solidFill>
                            <a:srgbClr val="FF0000"/>
                          </a:solidFill>
                          <a:latin typeface="Cambria Math"/>
                        </a:rPr>
                        <m:t>=</m:t>
                      </m:r>
                      <m:r>
                        <a:rPr lang="en-US" b="1" i="1" smtClean="0">
                          <a:solidFill>
                            <a:srgbClr val="FF0000"/>
                          </a:solidFill>
                          <a:latin typeface="Cambria Math"/>
                        </a:rPr>
                        <m:t>𝟎</m:t>
                      </m:r>
                      <m:r>
                        <a:rPr lang="en-US" b="1" i="1" smtClean="0">
                          <a:solidFill>
                            <a:srgbClr val="FF0000"/>
                          </a:solidFill>
                          <a:latin typeface="Cambria Math"/>
                        </a:rPr>
                        <m:t>; </m:t>
                      </m:r>
                      <m:sSub>
                        <m:sSubPr>
                          <m:ctrlPr>
                            <a:rPr lang="en-US" b="1" i="1" smtClean="0">
                              <a:solidFill>
                                <a:srgbClr val="FF0000"/>
                              </a:solidFill>
                              <a:latin typeface="Cambria Math"/>
                            </a:rPr>
                          </m:ctrlPr>
                        </m:sSubPr>
                        <m:e>
                          <m:r>
                            <a:rPr lang="en-US" b="1" i="1" smtClean="0">
                              <a:solidFill>
                                <a:srgbClr val="FF0000"/>
                              </a:solidFill>
                              <a:latin typeface="Cambria Math"/>
                            </a:rPr>
                            <m:t>𝑴</m:t>
                          </m:r>
                        </m:e>
                        <m:sub>
                          <m:r>
                            <a:rPr lang="en-US" b="1" i="1" smtClean="0">
                              <a:solidFill>
                                <a:srgbClr val="FF0000"/>
                              </a:solidFill>
                              <a:latin typeface="Cambria Math"/>
                            </a:rPr>
                            <m:t>𝒛</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𝒛</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d>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a:p>
            </p:txBody>
          </p:sp>
        </mc:Choice>
        <mc:Fallback xmlns="">
          <p:sp>
            <p:nvSpPr>
              <p:cNvPr id="13" name="TextBox 12"/>
              <p:cNvSpPr txBox="1">
                <a:spLocks noRot="1" noChangeAspect="1" noMove="1" noResize="1" noEditPoints="1" noAdjustHandles="1" noChangeArrowheads="1" noChangeShapeType="1" noTextEdit="1"/>
              </p:cNvSpPr>
              <p:nvPr/>
            </p:nvSpPr>
            <p:spPr>
              <a:xfrm>
                <a:off x="609604" y="4977172"/>
                <a:ext cx="6146554" cy="1182824"/>
              </a:xfrm>
              <a:prstGeom prst="rect">
                <a:avLst/>
              </a:prstGeom>
              <a:blipFill rotWithShape="1">
                <a:blip r:embed="rId4"/>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98658">
                                            <p:txEl>
                                              <p:pRg st="0" end="0"/>
                                            </p:txEl>
                                          </p:spTgt>
                                        </p:tgtEl>
                                        <p:attrNameLst>
                                          <p:attrName>style.visibility</p:attrName>
                                        </p:attrNameLst>
                                      </p:cBhvr>
                                      <p:to>
                                        <p:strVal val="visible"/>
                                      </p:to>
                                    </p:set>
                                    <p:anim calcmode="lin" valueType="num">
                                      <p:cBhvr additive="base">
                                        <p:cTn id="7" dur="500" fill="hold"/>
                                        <p:tgtEl>
                                          <p:spTgt spid="1986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8658">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8658">
                                            <p:txEl>
                                              <p:pRg st="1" end="1"/>
                                            </p:txEl>
                                          </p:spTgt>
                                        </p:tgtEl>
                                        <p:attrNameLst>
                                          <p:attrName>style.visibility</p:attrName>
                                        </p:attrNameLst>
                                      </p:cBhvr>
                                      <p:to>
                                        <p:strVal val="visible"/>
                                      </p:to>
                                    </p:set>
                                    <p:anim calcmode="lin" valueType="num">
                                      <p:cBhvr additive="base">
                                        <p:cTn id="12" dur="500" fill="hold"/>
                                        <p:tgtEl>
                                          <p:spTgt spid="198658">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8658">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98658">
                                            <p:txEl>
                                              <p:pRg st="2" end="2"/>
                                            </p:txEl>
                                          </p:spTgt>
                                        </p:tgtEl>
                                        <p:attrNameLst>
                                          <p:attrName>style.visibility</p:attrName>
                                        </p:attrNameLst>
                                      </p:cBhvr>
                                      <p:to>
                                        <p:strVal val="visible"/>
                                      </p:to>
                                    </p:set>
                                    <p:animEffect transition="in" filter="strips(downLeft)">
                                      <p:cBhvr>
                                        <p:cTn id="17" dur="500"/>
                                        <p:tgtEl>
                                          <p:spTgt spid="1986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5"/>
          <p:cNvSpPr>
            <a:spLocks noGrp="1"/>
          </p:cNvSpPr>
          <p:nvPr>
            <p:ph type="sldNum" sz="quarter" idx="12"/>
          </p:nvPr>
        </p:nvSpPr>
        <p:spPr/>
        <p:txBody>
          <a:bodyPr/>
          <a:lstStyle/>
          <a:p>
            <a:pPr>
              <a:defRPr/>
            </a:pPr>
            <a:fld id="{BEE439C4-26E5-43C1-9377-C68B15B7429D}" type="slidenum">
              <a:rPr lang="en-US" altLang="en-US"/>
              <a:pPr>
                <a:defRPr/>
              </a:pPr>
              <a:t>3</a:t>
            </a:fld>
            <a:endParaRPr lang="en-US" altLang="en-US"/>
          </a:p>
        </p:txBody>
      </p:sp>
      <p:sp>
        <p:nvSpPr>
          <p:cNvPr id="162820" name="Text Box 4"/>
          <p:cNvSpPr txBox="1">
            <a:spLocks noChangeArrowheads="1"/>
          </p:cNvSpPr>
          <p:nvPr/>
        </p:nvSpPr>
        <p:spPr bwMode="auto">
          <a:xfrm>
            <a:off x="884238" y="5711825"/>
            <a:ext cx="62293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b="1">
                <a:solidFill>
                  <a:schemeClr val="tx2"/>
                </a:solidFill>
              </a:rPr>
              <a:t>Chú ý</a:t>
            </a:r>
            <a:r>
              <a:rPr lang="en-US"/>
              <a:t>: </a:t>
            </a:r>
            <a:r>
              <a:rPr lang="en-US" i="1"/>
              <a:t>Véctơ chính là véc tơ tự do.</a:t>
            </a:r>
          </a:p>
        </p:txBody>
      </p:sp>
      <p:sp>
        <p:nvSpPr>
          <p:cNvPr id="162835" name="Rectangle 19"/>
          <p:cNvSpPr>
            <a:spLocks noChangeArrowheads="1"/>
          </p:cNvSpPr>
          <p:nvPr/>
        </p:nvSpPr>
        <p:spPr bwMode="auto">
          <a:xfrm>
            <a:off x="492125" y="1566863"/>
            <a:ext cx="3378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b="1">
                <a:solidFill>
                  <a:srgbClr val="005C00"/>
                </a:solidFill>
              </a:rPr>
              <a:t> a. Phương pháp vẽ </a:t>
            </a:r>
          </a:p>
        </p:txBody>
      </p:sp>
      <mc:AlternateContent xmlns:mc="http://schemas.openxmlformats.org/markup-compatibility/2006" xmlns:a14="http://schemas.microsoft.com/office/drawing/2010/main">
        <mc:Choice Requires="a14">
          <p:sp>
            <p:nvSpPr>
              <p:cNvPr id="162837" name="Rectangle 21"/>
              <p:cNvSpPr>
                <a:spLocks noChangeArrowheads="1"/>
              </p:cNvSpPr>
              <p:nvPr/>
            </p:nvSpPr>
            <p:spPr bwMode="auto">
              <a:xfrm>
                <a:off x="992188" y="4832350"/>
                <a:ext cx="7900987"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14:m>
                  <m:oMath xmlns:m="http://schemas.openxmlformats.org/officeDocument/2006/math">
                    <m:acc>
                      <m:accPr>
                        <m:chr m:val="⃗"/>
                        <m:ctrlPr>
                          <a:rPr lang="en-US" b="1" i="1">
                            <a:solidFill>
                              <a:srgbClr val="FF0000"/>
                            </a:solidFill>
                            <a:latin typeface="Cambria Math"/>
                          </a:rPr>
                        </m:ctrlPr>
                      </m:accPr>
                      <m:e>
                        <m:r>
                          <a:rPr lang="en-US" b="1" i="1">
                            <a:solidFill>
                              <a:srgbClr val="FF0000"/>
                            </a:solidFill>
                            <a:latin typeface="Cambria Math"/>
                          </a:rPr>
                          <m:t>𝑹</m:t>
                        </m:r>
                      </m:e>
                    </m:acc>
                  </m:oMath>
                </a14:m>
                <a:r>
                  <a:rPr lang="en-US" i="1"/>
                  <a:t> bằng vectơ khép kín của đa giác vectơ lực.</a:t>
                </a:r>
              </a:p>
            </p:txBody>
          </p:sp>
        </mc:Choice>
        <mc:Fallback xmlns="">
          <p:sp>
            <p:nvSpPr>
              <p:cNvPr id="162837" name="Rectangle 21"/>
              <p:cNvSpPr>
                <a:spLocks noRot="1" noChangeAspect="1" noMove="1" noResize="1" noEditPoints="1" noAdjustHandles="1" noChangeArrowheads="1" noChangeShapeType="1" noTextEdit="1"/>
              </p:cNvSpPr>
              <p:nvPr/>
            </p:nvSpPr>
            <p:spPr bwMode="auto">
              <a:xfrm>
                <a:off x="992188" y="4832350"/>
                <a:ext cx="7900987" cy="541046"/>
              </a:xfrm>
              <a:prstGeom prst="rect">
                <a:avLst/>
              </a:prstGeom>
              <a:blipFill rotWithShape="1">
                <a:blip r:embed="rId3"/>
                <a:stretch>
                  <a:fillRect t="-1136" b="-284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62840" name="Line 24"/>
          <p:cNvSpPr>
            <a:spLocks noChangeAspect="1" noChangeShapeType="1"/>
          </p:cNvSpPr>
          <p:nvPr/>
        </p:nvSpPr>
        <p:spPr bwMode="auto">
          <a:xfrm rot="-1476074">
            <a:off x="5759450" y="2106613"/>
            <a:ext cx="1096963" cy="420687"/>
          </a:xfrm>
          <a:prstGeom prst="line">
            <a:avLst/>
          </a:prstGeom>
          <a:noFill/>
          <a:ln w="57150">
            <a:solidFill>
              <a:srgbClr val="CC00CC"/>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2841" name="Line 25"/>
          <p:cNvSpPr>
            <a:spLocks noChangeAspect="1" noChangeShapeType="1"/>
          </p:cNvSpPr>
          <p:nvPr/>
        </p:nvSpPr>
        <p:spPr bwMode="auto">
          <a:xfrm>
            <a:off x="6888163" y="2274888"/>
            <a:ext cx="923925" cy="1690687"/>
          </a:xfrm>
          <a:prstGeom prst="line">
            <a:avLst/>
          </a:prstGeom>
          <a:noFill/>
          <a:ln w="57150">
            <a:solidFill>
              <a:srgbClr val="0066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2843" name="Line 27"/>
          <p:cNvSpPr>
            <a:spLocks noChangeAspect="1" noChangeShapeType="1"/>
          </p:cNvSpPr>
          <p:nvPr/>
        </p:nvSpPr>
        <p:spPr bwMode="auto">
          <a:xfrm>
            <a:off x="5078413" y="2890838"/>
            <a:ext cx="2733675" cy="1085850"/>
          </a:xfrm>
          <a:prstGeom prst="line">
            <a:avLst/>
          </a:prstGeom>
          <a:noFill/>
          <a:ln w="76200">
            <a:solidFill>
              <a:srgbClr val="FF0000"/>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25" name="Line 23"/>
          <p:cNvSpPr>
            <a:spLocks noChangeAspect="1" noChangeShapeType="1"/>
          </p:cNvSpPr>
          <p:nvPr/>
        </p:nvSpPr>
        <p:spPr bwMode="auto">
          <a:xfrm flipV="1">
            <a:off x="5089525" y="2341563"/>
            <a:ext cx="635000" cy="554037"/>
          </a:xfrm>
          <a:prstGeom prst="line">
            <a:avLst/>
          </a:prstGeom>
          <a:noFill/>
          <a:ln w="57150">
            <a:solidFill>
              <a:srgbClr val="0000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62873" name="Group 57"/>
          <p:cNvGrpSpPr>
            <a:grpSpLocks/>
          </p:cNvGrpSpPr>
          <p:nvPr/>
        </p:nvGrpSpPr>
        <p:grpSpPr bwMode="auto">
          <a:xfrm>
            <a:off x="4564063" y="2640013"/>
            <a:ext cx="574675" cy="488950"/>
            <a:chOff x="2767" y="1013"/>
            <a:chExt cx="362" cy="308"/>
          </a:xfrm>
        </p:grpSpPr>
        <p:sp>
          <p:nvSpPr>
            <p:cNvPr id="29721" name="Text Box 50"/>
            <p:cNvSpPr txBox="1">
              <a:spLocks noChangeArrowheads="1"/>
            </p:cNvSpPr>
            <p:nvPr/>
          </p:nvSpPr>
          <p:spPr bwMode="auto">
            <a:xfrm>
              <a:off x="2767" y="1013"/>
              <a:ext cx="34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O</a:t>
              </a:r>
            </a:p>
          </p:txBody>
        </p:sp>
        <p:sp>
          <p:nvSpPr>
            <p:cNvPr id="29722" name="Oval 51"/>
            <p:cNvSpPr>
              <a:spLocks noChangeArrowheads="1"/>
            </p:cNvSpPr>
            <p:nvPr/>
          </p:nvSpPr>
          <p:spPr bwMode="auto">
            <a:xfrm>
              <a:off x="3061" y="1139"/>
              <a:ext cx="68" cy="6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0" name="Rectangle 7"/>
          <p:cNvSpPr>
            <a:spLocks noChangeArrowheads="1"/>
          </p:cNvSpPr>
          <p:nvPr/>
        </p:nvSpPr>
        <p:spPr bwMode="auto">
          <a:xfrm>
            <a:off x="492125"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smtClean="0">
                <a:solidFill>
                  <a:srgbClr val="005C00"/>
                </a:solidFill>
              </a:rPr>
              <a:t>  CỦA </a:t>
            </a:r>
            <a:r>
              <a:rPr lang="en-US" b="1">
                <a:solidFill>
                  <a:srgbClr val="005C00"/>
                </a:solidFill>
              </a:rPr>
              <a:t>HỆ LỰC KHÔNG GIAN.</a:t>
            </a:r>
          </a:p>
        </p:txBody>
      </p:sp>
      <p:sp>
        <p:nvSpPr>
          <p:cNvPr id="41" name="Text Box 2"/>
          <p:cNvSpPr txBox="1">
            <a:spLocks noChangeArrowheads="1"/>
          </p:cNvSpPr>
          <p:nvPr/>
        </p:nvSpPr>
        <p:spPr bwMode="auto">
          <a:xfrm>
            <a:off x="492125" y="1124744"/>
            <a:ext cx="8120063"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marL="800100" indent="-34290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r>
              <a:rPr lang="en-US" b="1" smtClean="0"/>
              <a:t>1.1 Vectơ chính của hệ lực không gian</a:t>
            </a:r>
            <a:endParaRPr lang="en-US" i="1">
              <a:latin typeface=".VnTime" pitchFamily="34" charset="0"/>
              <a:cs typeface="Times New Roman" pitchFamily="18" charset="0"/>
            </a:endParaRPr>
          </a:p>
        </p:txBody>
      </p:sp>
      <p:grpSp>
        <p:nvGrpSpPr>
          <p:cNvPr id="42" name="Group 48"/>
          <p:cNvGrpSpPr>
            <a:grpSpLocks noChangeAspect="1"/>
          </p:cNvGrpSpPr>
          <p:nvPr/>
        </p:nvGrpSpPr>
        <p:grpSpPr bwMode="auto">
          <a:xfrm>
            <a:off x="596900" y="2588146"/>
            <a:ext cx="3692525" cy="2257425"/>
            <a:chOff x="363" y="686"/>
            <a:chExt cx="2040" cy="1247"/>
          </a:xfrm>
        </p:grpSpPr>
        <p:sp>
          <p:nvSpPr>
            <p:cNvPr id="43" name="Freeform 22"/>
            <p:cNvSpPr>
              <a:spLocks noChangeAspect="1"/>
            </p:cNvSpPr>
            <p:nvPr/>
          </p:nvSpPr>
          <p:spPr bwMode="auto">
            <a:xfrm>
              <a:off x="612" y="686"/>
              <a:ext cx="1662" cy="1133"/>
            </a:xfrm>
            <a:custGeom>
              <a:avLst/>
              <a:gdLst>
                <a:gd name="T0" fmla="*/ 147 w 1662"/>
                <a:gd name="T1" fmla="*/ 109 h 1133"/>
                <a:gd name="T2" fmla="*/ 79 w 1662"/>
                <a:gd name="T3" fmla="*/ 223 h 1133"/>
                <a:gd name="T4" fmla="*/ 79 w 1662"/>
                <a:gd name="T5" fmla="*/ 722 h 1133"/>
                <a:gd name="T6" fmla="*/ 555 w 1662"/>
                <a:gd name="T7" fmla="*/ 1039 h 1133"/>
                <a:gd name="T8" fmla="*/ 1417 w 1662"/>
                <a:gd name="T9" fmla="*/ 1039 h 1133"/>
                <a:gd name="T10" fmla="*/ 1643 w 1662"/>
                <a:gd name="T11" fmla="*/ 472 h 1133"/>
                <a:gd name="T12" fmla="*/ 1303 w 1662"/>
                <a:gd name="T13" fmla="*/ 64 h 1133"/>
                <a:gd name="T14" fmla="*/ 646 w 1662"/>
                <a:gd name="T15" fmla="*/ 87 h 1133"/>
                <a:gd name="T16" fmla="*/ 147 w 1662"/>
                <a:gd name="T17" fmla="*/ 109 h 1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62" h="1133">
                  <a:moveTo>
                    <a:pt x="147" y="109"/>
                  </a:moveTo>
                  <a:cubicBezTo>
                    <a:pt x="53" y="132"/>
                    <a:pt x="90" y="121"/>
                    <a:pt x="79" y="223"/>
                  </a:cubicBezTo>
                  <a:cubicBezTo>
                    <a:pt x="68" y="325"/>
                    <a:pt x="0" y="586"/>
                    <a:pt x="79" y="722"/>
                  </a:cubicBezTo>
                  <a:cubicBezTo>
                    <a:pt x="158" y="858"/>
                    <a:pt x="332" y="986"/>
                    <a:pt x="555" y="1039"/>
                  </a:cubicBezTo>
                  <a:cubicBezTo>
                    <a:pt x="778" y="1092"/>
                    <a:pt x="1236" y="1133"/>
                    <a:pt x="1417" y="1039"/>
                  </a:cubicBezTo>
                  <a:cubicBezTo>
                    <a:pt x="1598" y="945"/>
                    <a:pt x="1662" y="634"/>
                    <a:pt x="1643" y="472"/>
                  </a:cubicBezTo>
                  <a:cubicBezTo>
                    <a:pt x="1624" y="310"/>
                    <a:pt x="1469" y="128"/>
                    <a:pt x="1303" y="64"/>
                  </a:cubicBezTo>
                  <a:cubicBezTo>
                    <a:pt x="1137" y="0"/>
                    <a:pt x="835" y="80"/>
                    <a:pt x="646" y="87"/>
                  </a:cubicBezTo>
                  <a:cubicBezTo>
                    <a:pt x="457" y="94"/>
                    <a:pt x="241" y="86"/>
                    <a:pt x="147" y="109"/>
                  </a:cubicBezTo>
                  <a:close/>
                </a:path>
              </a:pathLst>
            </a:custGeom>
            <a:solidFill>
              <a:srgbClr val="7EE4F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 name="Line 32"/>
            <p:cNvSpPr>
              <a:spLocks noChangeAspect="1" noChangeShapeType="1"/>
            </p:cNvSpPr>
            <p:nvPr/>
          </p:nvSpPr>
          <p:spPr bwMode="auto">
            <a:xfrm flipV="1">
              <a:off x="703" y="1344"/>
              <a:ext cx="363" cy="317"/>
            </a:xfrm>
            <a:prstGeom prst="line">
              <a:avLst/>
            </a:prstGeom>
            <a:noFill/>
            <a:ln w="57150">
              <a:solidFill>
                <a:srgbClr val="0000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 name="Line 33"/>
            <p:cNvSpPr>
              <a:spLocks noChangeAspect="1" noChangeShapeType="1"/>
            </p:cNvSpPr>
            <p:nvPr/>
          </p:nvSpPr>
          <p:spPr bwMode="auto">
            <a:xfrm rot="-1476074">
              <a:off x="408" y="785"/>
              <a:ext cx="629" cy="241"/>
            </a:xfrm>
            <a:prstGeom prst="line">
              <a:avLst/>
            </a:prstGeom>
            <a:noFill/>
            <a:ln w="57150">
              <a:solidFill>
                <a:srgbClr val="CC00CC"/>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 name="Line 34"/>
            <p:cNvSpPr>
              <a:spLocks noChangeAspect="1" noChangeShapeType="1"/>
            </p:cNvSpPr>
            <p:nvPr/>
          </p:nvSpPr>
          <p:spPr bwMode="auto">
            <a:xfrm>
              <a:off x="1671" y="964"/>
              <a:ext cx="529" cy="969"/>
            </a:xfrm>
            <a:prstGeom prst="line">
              <a:avLst/>
            </a:prstGeom>
            <a:noFill/>
            <a:ln w="57150">
              <a:solidFill>
                <a:srgbClr val="0066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47" name="Object 36"/>
            <p:cNvGraphicFramePr>
              <a:graphicFrameLocks noChangeAspect="1"/>
            </p:cNvGraphicFramePr>
            <p:nvPr>
              <p:extLst>
                <p:ext uri="{D42A27DB-BD31-4B8C-83A1-F6EECF244321}">
                  <p14:modId xmlns:p14="http://schemas.microsoft.com/office/powerpoint/2010/main" val="2771050032"/>
                </p:ext>
              </p:extLst>
            </p:nvPr>
          </p:nvGraphicFramePr>
          <p:xfrm>
            <a:off x="453" y="1412"/>
            <a:ext cx="251" cy="386"/>
          </p:xfrm>
          <a:graphic>
            <a:graphicData uri="http://schemas.openxmlformats.org/presentationml/2006/ole">
              <mc:AlternateContent xmlns:mc="http://schemas.openxmlformats.org/markup-compatibility/2006">
                <mc:Choice xmlns:v="urn:schemas-microsoft-com:vml" Requires="v">
                  <p:oleObj spid="_x0000_s188627" name="Equation" r:id="rId4" imgW="164957" imgH="253780" progId="Equation.DSMT4">
                    <p:embed/>
                  </p:oleObj>
                </mc:Choice>
                <mc:Fallback>
                  <p:oleObj name="Equation" r:id="rId4" imgW="164957" imgH="2537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 y="1412"/>
                          <a:ext cx="25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37"/>
            <p:cNvGraphicFramePr>
              <a:graphicFrameLocks noChangeAspect="1"/>
            </p:cNvGraphicFramePr>
            <p:nvPr/>
          </p:nvGraphicFramePr>
          <p:xfrm>
            <a:off x="363" y="912"/>
            <a:ext cx="270" cy="386"/>
          </p:xfrm>
          <a:graphic>
            <a:graphicData uri="http://schemas.openxmlformats.org/presentationml/2006/ole">
              <mc:AlternateContent xmlns:mc="http://schemas.openxmlformats.org/markup-compatibility/2006">
                <mc:Choice xmlns:v="urn:schemas-microsoft-com:vml" Requires="v">
                  <p:oleObj spid="_x0000_s188628" name="Equation" r:id="rId6" imgW="177569" imgH="253670" progId="Equation.DSMT4">
                    <p:embed/>
                  </p:oleObj>
                </mc:Choice>
                <mc:Fallback>
                  <p:oleObj name="Equation" r:id="rId6" imgW="177569" imgH="25367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 y="912"/>
                          <a:ext cx="27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38"/>
            <p:cNvGraphicFramePr>
              <a:graphicFrameLocks noChangeAspect="1"/>
            </p:cNvGraphicFramePr>
            <p:nvPr/>
          </p:nvGraphicFramePr>
          <p:xfrm>
            <a:off x="2132" y="1525"/>
            <a:ext cx="271" cy="386"/>
          </p:xfrm>
          <a:graphic>
            <a:graphicData uri="http://schemas.openxmlformats.org/presentationml/2006/ole">
              <mc:AlternateContent xmlns:mc="http://schemas.openxmlformats.org/markup-compatibility/2006">
                <mc:Choice xmlns:v="urn:schemas-microsoft-com:vml" Requires="v">
                  <p:oleObj spid="_x0000_s188629" name="Equation" r:id="rId8" imgW="177569" imgH="253670" progId="Equation.DSMT4">
                    <p:embed/>
                  </p:oleObj>
                </mc:Choice>
                <mc:Fallback>
                  <p:oleObj name="Equation" r:id="rId8" imgW="177569" imgH="25367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32" y="1525"/>
                          <a:ext cx="27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mc:AlternateContent xmlns:mc="http://schemas.openxmlformats.org/markup-compatibility/2006" xmlns:a14="http://schemas.microsoft.com/office/drawing/2010/main">
        <mc:Choice Requires="a14">
          <p:sp>
            <p:nvSpPr>
              <p:cNvPr id="2" name="TextBox 1"/>
              <p:cNvSpPr txBox="1"/>
              <p:nvPr/>
            </p:nvSpPr>
            <p:spPr>
              <a:xfrm>
                <a:off x="6299150" y="2947988"/>
                <a:ext cx="469094" cy="5410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a:solidFill>
                                <a:srgbClr val="FF0000"/>
                              </a:solidFill>
                              <a:latin typeface="Cambria Math"/>
                            </a:rPr>
                          </m:ctrlPr>
                        </m:accPr>
                        <m:e>
                          <m:r>
                            <a:rPr lang="en-US" b="1" i="1">
                              <a:solidFill>
                                <a:srgbClr val="FF0000"/>
                              </a:solidFill>
                              <a:latin typeface="Cambria Math"/>
                            </a:rPr>
                            <m:t>𝑹</m:t>
                          </m:r>
                        </m:e>
                      </m:acc>
                    </m:oMath>
                  </m:oMathPara>
                </a14:m>
                <a:endParaRPr lang="en-US"/>
              </a:p>
            </p:txBody>
          </p:sp>
        </mc:Choice>
        <mc:Fallback xmlns="">
          <p:sp>
            <p:nvSpPr>
              <p:cNvPr id="2" name="TextBox 1"/>
              <p:cNvSpPr txBox="1">
                <a:spLocks noRot="1" noChangeAspect="1" noMove="1" noResize="1" noEditPoints="1" noAdjustHandles="1" noChangeArrowheads="1" noChangeShapeType="1" noTextEdit="1"/>
              </p:cNvSpPr>
              <p:nvPr/>
            </p:nvSpPr>
            <p:spPr>
              <a:xfrm>
                <a:off x="6299150" y="2947988"/>
                <a:ext cx="469094" cy="541046"/>
              </a:xfrm>
              <a:prstGeom prst="rect">
                <a:avLst/>
              </a:prstGeom>
              <a:blipFill rotWithShape="1">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a:xfrm>
                <a:off x="7171543" y="2349899"/>
                <a:ext cx="469094" cy="5410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66FF"/>
                              </a:solidFill>
                              <a:latin typeface="Cambria Math"/>
                            </a:rPr>
                          </m:ctrlPr>
                        </m:sSubPr>
                        <m:e>
                          <m:acc>
                            <m:accPr>
                              <m:chr m:val="⃗"/>
                              <m:ctrlPr>
                                <a:rPr lang="en-US" b="1" i="1">
                                  <a:solidFill>
                                    <a:srgbClr val="0066FF"/>
                                  </a:solidFill>
                                  <a:latin typeface="Cambria Math"/>
                                </a:rPr>
                              </m:ctrlPr>
                            </m:accPr>
                            <m:e>
                              <m:r>
                                <a:rPr lang="en-US" b="1" i="1" smtClean="0">
                                  <a:solidFill>
                                    <a:srgbClr val="0066FF"/>
                                  </a:solidFill>
                                  <a:latin typeface="Cambria Math"/>
                                </a:rPr>
                                <m:t>𝑭</m:t>
                              </m:r>
                            </m:e>
                          </m:acc>
                        </m:e>
                        <m:sub>
                          <m:r>
                            <a:rPr lang="en-US" b="1" i="1" smtClean="0">
                              <a:solidFill>
                                <a:srgbClr val="0066FF"/>
                              </a:solidFill>
                              <a:latin typeface="Cambria Math"/>
                            </a:rPr>
                            <m:t>𝟑</m:t>
                          </m:r>
                        </m:sub>
                      </m:sSub>
                    </m:oMath>
                  </m:oMathPara>
                </a14:m>
                <a:endParaRPr lang="en-US">
                  <a:solidFill>
                    <a:srgbClr val="0066FF"/>
                  </a:solidFill>
                </a:endParaRPr>
              </a:p>
            </p:txBody>
          </p:sp>
        </mc:Choice>
        <mc:Fallback xmlns="">
          <p:sp>
            <p:nvSpPr>
              <p:cNvPr id="50" name="TextBox 49"/>
              <p:cNvSpPr txBox="1">
                <a:spLocks noRot="1" noChangeAspect="1" noMove="1" noResize="1" noEditPoints="1" noAdjustHandles="1" noChangeArrowheads="1" noChangeShapeType="1" noTextEdit="1"/>
              </p:cNvSpPr>
              <p:nvPr/>
            </p:nvSpPr>
            <p:spPr>
              <a:xfrm>
                <a:off x="7171543" y="2349899"/>
                <a:ext cx="469094" cy="541046"/>
              </a:xfrm>
              <a:prstGeom prst="rect">
                <a:avLst/>
              </a:prstGeom>
              <a:blipFill rotWithShape="1">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TextBox 50"/>
              <p:cNvSpPr txBox="1"/>
              <p:nvPr/>
            </p:nvSpPr>
            <p:spPr>
              <a:xfrm>
                <a:off x="5969527" y="1732897"/>
                <a:ext cx="469094" cy="5410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CC00CC"/>
                              </a:solidFill>
                              <a:latin typeface="Cambria Math"/>
                            </a:rPr>
                          </m:ctrlPr>
                        </m:sSubPr>
                        <m:e>
                          <m:acc>
                            <m:accPr>
                              <m:chr m:val="⃗"/>
                              <m:ctrlPr>
                                <a:rPr lang="en-US" b="1" i="1">
                                  <a:solidFill>
                                    <a:srgbClr val="CC00CC"/>
                                  </a:solidFill>
                                  <a:latin typeface="Cambria Math"/>
                                </a:rPr>
                              </m:ctrlPr>
                            </m:accPr>
                            <m:e>
                              <m:r>
                                <a:rPr lang="en-US" b="1" i="1" smtClean="0">
                                  <a:solidFill>
                                    <a:srgbClr val="CC00CC"/>
                                  </a:solidFill>
                                  <a:latin typeface="Cambria Math"/>
                                </a:rPr>
                                <m:t>𝑭</m:t>
                              </m:r>
                            </m:e>
                          </m:acc>
                        </m:e>
                        <m:sub>
                          <m:r>
                            <a:rPr lang="en-US" b="1" i="1" smtClean="0">
                              <a:solidFill>
                                <a:srgbClr val="CC00CC"/>
                              </a:solidFill>
                              <a:latin typeface="Cambria Math"/>
                            </a:rPr>
                            <m:t>𝟐</m:t>
                          </m:r>
                        </m:sub>
                      </m:sSub>
                    </m:oMath>
                  </m:oMathPara>
                </a14:m>
                <a:endParaRPr lang="en-US">
                  <a:solidFill>
                    <a:srgbClr val="CC00CC"/>
                  </a:solidFill>
                </a:endParaRPr>
              </a:p>
            </p:txBody>
          </p:sp>
        </mc:Choice>
        <mc:Fallback xmlns="">
          <p:sp>
            <p:nvSpPr>
              <p:cNvPr id="51" name="TextBox 50"/>
              <p:cNvSpPr txBox="1">
                <a:spLocks noRot="1" noChangeAspect="1" noMove="1" noResize="1" noEditPoints="1" noAdjustHandles="1" noChangeArrowheads="1" noChangeShapeType="1" noTextEdit="1"/>
              </p:cNvSpPr>
              <p:nvPr/>
            </p:nvSpPr>
            <p:spPr>
              <a:xfrm>
                <a:off x="5969527" y="1732897"/>
                <a:ext cx="469094" cy="541046"/>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TextBox 51"/>
              <p:cNvSpPr txBox="1"/>
              <p:nvPr/>
            </p:nvSpPr>
            <p:spPr>
              <a:xfrm>
                <a:off x="4951484" y="2102696"/>
                <a:ext cx="469094" cy="5410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𝟏</m:t>
                          </m:r>
                        </m:sub>
                      </m:sSub>
                    </m:oMath>
                  </m:oMathPara>
                </a14:m>
                <a:endParaRPr lang="en-US">
                  <a:solidFill>
                    <a:srgbClr val="0000FF"/>
                  </a:solidFill>
                </a:endParaRPr>
              </a:p>
            </p:txBody>
          </p:sp>
        </mc:Choice>
        <mc:Fallback xmlns="">
          <p:sp>
            <p:nvSpPr>
              <p:cNvPr id="52" name="TextBox 51"/>
              <p:cNvSpPr txBox="1">
                <a:spLocks noRot="1" noChangeAspect="1" noMove="1" noResize="1" noEditPoints="1" noAdjustHandles="1" noChangeArrowheads="1" noChangeShapeType="1" noTextEdit="1"/>
              </p:cNvSpPr>
              <p:nvPr/>
            </p:nvSpPr>
            <p:spPr>
              <a:xfrm>
                <a:off x="4951484" y="2102696"/>
                <a:ext cx="469094" cy="541046"/>
              </a:xfrm>
              <a:prstGeom prst="rect">
                <a:avLst/>
              </a:prstGeom>
              <a:blipFill rotWithShape="1">
                <a:blip r:embed="rId1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146890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62873"/>
                                        </p:tgtEl>
                                        <p:attrNameLst>
                                          <p:attrName>style.visibility</p:attrName>
                                        </p:attrNameLst>
                                      </p:cBhvr>
                                      <p:to>
                                        <p:strVal val="visible"/>
                                      </p:to>
                                    </p:set>
                                    <p:animEffect transition="in" filter="box(in)">
                                      <p:cBhvr>
                                        <p:cTn id="7" dur="500"/>
                                        <p:tgtEl>
                                          <p:spTgt spid="1628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725"/>
                                        </p:tgtEl>
                                        <p:attrNameLst>
                                          <p:attrName>style.visibility</p:attrName>
                                        </p:attrNameLst>
                                      </p:cBhvr>
                                      <p:to>
                                        <p:strVal val="visible"/>
                                      </p:to>
                                    </p:set>
                                    <p:animEffect transition="in" filter="wipe(down)">
                                      <p:cBhvr>
                                        <p:cTn id="12" dur="500"/>
                                        <p:tgtEl>
                                          <p:spTgt spid="297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162840"/>
                                        </p:tgtEl>
                                        <p:attrNameLst>
                                          <p:attrName>style.visibility</p:attrName>
                                        </p:attrNameLst>
                                      </p:cBhvr>
                                      <p:to>
                                        <p:strVal val="visible"/>
                                      </p:to>
                                    </p:set>
                                    <p:animEffect transition="in" filter="strips(downLeft)">
                                      <p:cBhvr>
                                        <p:cTn id="20" dur="500"/>
                                        <p:tgtEl>
                                          <p:spTgt spid="1628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62841"/>
                                        </p:tgtEl>
                                        <p:attrNameLst>
                                          <p:attrName>style.visibility</p:attrName>
                                        </p:attrNameLst>
                                      </p:cBhvr>
                                      <p:to>
                                        <p:strVal val="visible"/>
                                      </p:to>
                                    </p:set>
                                    <p:animEffect transition="in" filter="strips(downLeft)">
                                      <p:cBhvr>
                                        <p:cTn id="28" dur="500"/>
                                        <p:tgtEl>
                                          <p:spTgt spid="1628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12" fill="hold" grpId="0" nodeType="clickEffect">
                                  <p:stCondLst>
                                    <p:cond delay="0"/>
                                  </p:stCondLst>
                                  <p:childTnLst>
                                    <p:set>
                                      <p:cBhvr>
                                        <p:cTn id="35" dur="1" fill="hold">
                                          <p:stCondLst>
                                            <p:cond delay="0"/>
                                          </p:stCondLst>
                                        </p:cTn>
                                        <p:tgtEl>
                                          <p:spTgt spid="162843"/>
                                        </p:tgtEl>
                                        <p:attrNameLst>
                                          <p:attrName>style.visibility</p:attrName>
                                        </p:attrNameLst>
                                      </p:cBhvr>
                                      <p:to>
                                        <p:strVal val="visible"/>
                                      </p:to>
                                    </p:set>
                                    <p:animEffect transition="in" filter="strips(downLeft)">
                                      <p:cBhvr>
                                        <p:cTn id="36" dur="500"/>
                                        <p:tgtEl>
                                          <p:spTgt spid="16284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grpId="0" nodeType="clickEffect">
                                  <p:stCondLst>
                                    <p:cond delay="0"/>
                                  </p:stCondLst>
                                  <p:iterate type="lt">
                                    <p:tmPct val="5000"/>
                                  </p:iterate>
                                  <p:childTnLst>
                                    <p:set>
                                      <p:cBhvr>
                                        <p:cTn id="43" dur="1" fill="hold">
                                          <p:stCondLst>
                                            <p:cond delay="0"/>
                                          </p:stCondLst>
                                        </p:cTn>
                                        <p:tgtEl>
                                          <p:spTgt spid="162837"/>
                                        </p:tgtEl>
                                        <p:attrNameLst>
                                          <p:attrName>style.visibility</p:attrName>
                                        </p:attrNameLst>
                                      </p:cBhvr>
                                      <p:to>
                                        <p:strVal val="visible"/>
                                      </p:to>
                                    </p:set>
                                    <p:anim calcmode="lin" valueType="num">
                                      <p:cBhvr>
                                        <p:cTn id="44" dur="500" fill="hold"/>
                                        <p:tgtEl>
                                          <p:spTgt spid="162837"/>
                                        </p:tgtEl>
                                        <p:attrNameLst>
                                          <p:attrName>ppt_w</p:attrName>
                                        </p:attrNameLst>
                                      </p:cBhvr>
                                      <p:tavLst>
                                        <p:tav tm="0">
                                          <p:val>
                                            <p:fltVal val="0"/>
                                          </p:val>
                                        </p:tav>
                                        <p:tav tm="100000">
                                          <p:val>
                                            <p:strVal val="#ppt_w"/>
                                          </p:val>
                                        </p:tav>
                                      </p:tavLst>
                                    </p:anim>
                                    <p:anim calcmode="lin" valueType="num">
                                      <p:cBhvr>
                                        <p:cTn id="45" dur="500" fill="hold"/>
                                        <p:tgtEl>
                                          <p:spTgt spid="162837"/>
                                        </p:tgtEl>
                                        <p:attrNameLst>
                                          <p:attrName>ppt_h</p:attrName>
                                        </p:attrNameLst>
                                      </p:cBhvr>
                                      <p:tavLst>
                                        <p:tav tm="0">
                                          <p:val>
                                            <p:fltVal val="0"/>
                                          </p:val>
                                        </p:tav>
                                        <p:tav tm="100000">
                                          <p:val>
                                            <p:strVal val="#ppt_h"/>
                                          </p:val>
                                        </p:tav>
                                      </p:tavLst>
                                    </p:anim>
                                    <p:anim calcmode="lin" valueType="num">
                                      <p:cBhvr>
                                        <p:cTn id="46" dur="500" fill="hold"/>
                                        <p:tgtEl>
                                          <p:spTgt spid="162837"/>
                                        </p:tgtEl>
                                        <p:attrNameLst>
                                          <p:attrName>style.rotation</p:attrName>
                                        </p:attrNameLst>
                                      </p:cBhvr>
                                      <p:tavLst>
                                        <p:tav tm="0">
                                          <p:val>
                                            <p:fltVal val="90"/>
                                          </p:val>
                                        </p:tav>
                                        <p:tav tm="100000">
                                          <p:val>
                                            <p:fltVal val="0"/>
                                          </p:val>
                                        </p:tav>
                                      </p:tavLst>
                                    </p:anim>
                                    <p:animEffect transition="in" filter="fade">
                                      <p:cBhvr>
                                        <p:cTn id="47" dur="500"/>
                                        <p:tgtEl>
                                          <p:spTgt spid="16283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162820"/>
                                        </p:tgtEl>
                                        <p:attrNameLst>
                                          <p:attrName>style.visibility</p:attrName>
                                        </p:attrNameLst>
                                      </p:cBhvr>
                                      <p:to>
                                        <p:strVal val="visible"/>
                                      </p:to>
                                    </p:set>
                                    <p:anim calcmode="discrete" valueType="clr">
                                      <p:cBhvr override="childStyle">
                                        <p:cTn id="52" dur="500"/>
                                        <p:tgtEl>
                                          <p:spTgt spid="162820"/>
                                        </p:tgtEl>
                                        <p:attrNameLst>
                                          <p:attrName>style.color</p:attrName>
                                        </p:attrNameLst>
                                      </p:cBhvr>
                                      <p:tavLst>
                                        <p:tav tm="0">
                                          <p:val>
                                            <p:clrVal>
                                              <a:schemeClr val="accent2"/>
                                            </p:clrVal>
                                          </p:val>
                                        </p:tav>
                                        <p:tav tm="50000">
                                          <p:val>
                                            <p:clrVal>
                                              <a:schemeClr val="hlink"/>
                                            </p:clrVal>
                                          </p:val>
                                        </p:tav>
                                      </p:tavLst>
                                    </p:anim>
                                    <p:anim calcmode="discrete" valueType="clr">
                                      <p:cBhvr>
                                        <p:cTn id="53" dur="500"/>
                                        <p:tgtEl>
                                          <p:spTgt spid="162820"/>
                                        </p:tgtEl>
                                        <p:attrNameLst>
                                          <p:attrName>fillcolor</p:attrName>
                                        </p:attrNameLst>
                                      </p:cBhvr>
                                      <p:tavLst>
                                        <p:tav tm="0">
                                          <p:val>
                                            <p:clrVal>
                                              <a:schemeClr val="accent2"/>
                                            </p:clrVal>
                                          </p:val>
                                        </p:tav>
                                        <p:tav tm="50000">
                                          <p:val>
                                            <p:clrVal>
                                              <a:schemeClr val="hlink"/>
                                            </p:clrVal>
                                          </p:val>
                                        </p:tav>
                                      </p:tavLst>
                                    </p:anim>
                                    <p:set>
                                      <p:cBhvr>
                                        <p:cTn id="54" dur="500"/>
                                        <p:tgtEl>
                                          <p:spTgt spid="162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P spid="162837" grpId="0"/>
      <p:bldP spid="162840" grpId="0" animBg="1"/>
      <p:bldP spid="162841" grpId="0" animBg="1"/>
      <p:bldP spid="162843" grpId="0" animBg="1"/>
      <p:bldP spid="29725" grpId="0" animBg="1"/>
      <p:bldP spid="2" grpId="0"/>
      <p:bldP spid="50" grpId="0"/>
      <p:bldP spid="51" grpId="0"/>
      <p:bldP spid="5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pPr>
              <a:defRPr/>
            </a:pPr>
            <a:fld id="{CEB6102F-B352-4841-8B19-55CEC17883D5}" type="slidenum">
              <a:rPr lang="en-US" altLang="en-US"/>
              <a:pPr>
                <a:defRPr/>
              </a:pPr>
              <a:t>30</a:t>
            </a:fld>
            <a:endParaRPr lang="en-US" altLang="en-US"/>
          </a:p>
        </p:txBody>
      </p:sp>
      <p:sp>
        <p:nvSpPr>
          <p:cNvPr id="199682" name="Text Box 2"/>
          <p:cNvSpPr txBox="1">
            <a:spLocks noChangeArrowheads="1"/>
          </p:cNvSpPr>
          <p:nvPr/>
        </p:nvSpPr>
        <p:spPr bwMode="auto">
          <a:xfrm>
            <a:off x="450850" y="333375"/>
            <a:ext cx="779303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800" b="1" smtClean="0">
                <a:solidFill>
                  <a:srgbClr val="006600"/>
                </a:solidFill>
                <a:cs typeface="Times New Roman" pitchFamily="18" charset="0"/>
              </a:rPr>
              <a:t>3.3</a:t>
            </a:r>
            <a:r>
              <a:rPr lang="en-US" sz="2800" b="1">
                <a:solidFill>
                  <a:srgbClr val="006600"/>
                </a:solidFill>
                <a:cs typeface="Times New Roman" pitchFamily="18" charset="0"/>
              </a:rPr>
              <a:t>. Phương trình cân bằng của một vài </a:t>
            </a:r>
          </a:p>
          <a:p>
            <a:pPr eaLnBrk="1" hangingPunct="1"/>
            <a:r>
              <a:rPr lang="en-US" sz="2800" b="1" smtClean="0">
                <a:solidFill>
                  <a:srgbClr val="006600"/>
                </a:solidFill>
                <a:cs typeface="Times New Roman" pitchFamily="18" charset="0"/>
              </a:rPr>
              <a:t>  hệ </a:t>
            </a:r>
            <a:r>
              <a:rPr lang="en-US" sz="2800" b="1">
                <a:solidFill>
                  <a:srgbClr val="006600"/>
                </a:solidFill>
                <a:cs typeface="Times New Roman" pitchFamily="18" charset="0"/>
              </a:rPr>
              <a:t>lực đặc biệt.</a:t>
            </a:r>
          </a:p>
        </p:txBody>
      </p:sp>
      <p:sp>
        <p:nvSpPr>
          <p:cNvPr id="80900" name="Rectangle 3"/>
          <p:cNvSpPr>
            <a:spLocks noChangeArrowheads="1"/>
          </p:cNvSpPr>
          <p:nvPr/>
        </p:nvSpPr>
        <p:spPr bwMode="auto">
          <a:xfrm>
            <a:off x="0" y="3322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80902" name="Rectangle 8"/>
          <p:cNvSpPr>
            <a:spLocks noChangeArrowheads="1"/>
          </p:cNvSpPr>
          <p:nvPr/>
        </p:nvSpPr>
        <p:spPr bwMode="auto">
          <a:xfrm>
            <a:off x="0" y="4252913"/>
            <a:ext cx="2333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00">
                <a:cs typeface="Arial" charset="0"/>
              </a:rPr>
              <a:t> </a:t>
            </a:r>
            <a:endParaRPr lang="en-US" sz="1800">
              <a:cs typeface="Arial" charset="0"/>
            </a:endParaRPr>
          </a:p>
        </p:txBody>
      </p:sp>
      <mc:AlternateContent xmlns:mc="http://schemas.openxmlformats.org/markup-compatibility/2006" xmlns:a14="http://schemas.microsoft.com/office/drawing/2010/main">
        <mc:Choice Requires="a14">
          <p:sp>
            <p:nvSpPr>
              <p:cNvPr id="199689" name="Text Box 9"/>
              <p:cNvSpPr txBox="1">
                <a:spLocks noChangeArrowheads="1"/>
              </p:cNvSpPr>
              <p:nvPr/>
            </p:nvSpPr>
            <p:spPr bwMode="auto">
              <a:xfrm>
                <a:off x="895349" y="3825044"/>
                <a:ext cx="5151721" cy="146796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buFont typeface="Wingdings" pitchFamily="2" charset="2"/>
                  <a:buChar char="§"/>
                </a:pPr>
                <a:r>
                  <a:rPr lang="en-US" sz="2800" b="1" smtClean="0">
                    <a:solidFill>
                      <a:srgbClr val="0000FF"/>
                    </a:solidFill>
                    <a:cs typeface="Times New Roman" pitchFamily="18" charset="0"/>
                  </a:rPr>
                  <a:t> Hệ ngẫu lực</a:t>
                </a:r>
                <a:r>
                  <a:rPr lang="en-US" sz="2800" b="1">
                    <a:solidFill>
                      <a:srgbClr val="0000FF"/>
                    </a:solidFill>
                    <a:cs typeface="Times New Roman" pitchFamily="18" charset="0"/>
                  </a:rPr>
                  <a:t>: </a:t>
                </a:r>
                <a14:m>
                  <m:oMath xmlns:m="http://schemas.openxmlformats.org/officeDocument/2006/math">
                    <m:d>
                      <m:dPr>
                        <m:begChr m:val="{"/>
                        <m:endChr m:val=""/>
                        <m:ctrlPr>
                          <a:rPr lang="en-US" sz="2800" b="1" i="1" smtClean="0">
                            <a:solidFill>
                              <a:srgbClr val="FF0000"/>
                            </a:solidFill>
                            <a:latin typeface="Cambria Math"/>
                            <a:cs typeface="Times New Roman" pitchFamily="18" charset="0"/>
                          </a:rPr>
                        </m:ctrlPr>
                      </m:dPr>
                      <m:e>
                        <m:m>
                          <m:mPr>
                            <m:mcs>
                              <m:mc>
                                <m:mcPr>
                                  <m:count m:val="1"/>
                                  <m:mcJc m:val="center"/>
                                </m:mcPr>
                              </m:mc>
                            </m:mcs>
                            <m:ctrlPr>
                              <a:rPr lang="en-US" sz="2800" b="1" i="1">
                                <a:solidFill>
                                  <a:srgbClr val="FF0000"/>
                                </a:solidFill>
                                <a:latin typeface="Cambria Math"/>
                                <a:cs typeface="Times New Roman" pitchFamily="18" charset="0"/>
                              </a:rPr>
                            </m:ctrlPr>
                          </m:mPr>
                          <m:mr>
                            <m:e>
                              <m:sSub>
                                <m:sSubPr>
                                  <m:ctrlPr>
                                    <a:rPr lang="en-US" sz="2800" b="1" i="1">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𝑴</m:t>
                                  </m:r>
                                </m:e>
                                <m:sub>
                                  <m:r>
                                    <a:rPr lang="en-US" sz="2800" b="1" i="1">
                                      <a:solidFill>
                                        <a:srgbClr val="FF0000"/>
                                      </a:solidFill>
                                      <a:latin typeface="Cambria Math"/>
                                      <a:cs typeface="Times New Roman" pitchFamily="18" charset="0"/>
                                    </a:rPr>
                                    <m:t>𝒙</m:t>
                                  </m:r>
                                </m:sub>
                              </m:sSub>
                              <m:r>
                                <m:rPr>
                                  <m:brk m:alnAt="7"/>
                                </m:rPr>
                                <a:rPr lang="en-US" sz="2800" b="1" i="1">
                                  <a:solidFill>
                                    <a:srgbClr val="FF0000"/>
                                  </a:solidFill>
                                  <a:latin typeface="Cambria Math"/>
                                  <a:cs typeface="Times New Roman" pitchFamily="18" charset="0"/>
                                </a:rPr>
                                <m:t>=</m:t>
                              </m:r>
                              <m:r>
                                <m:rPr>
                                  <m:brk m:alnAt="7"/>
                                </m:rPr>
                                <a:rPr lang="en-US" sz="2800" b="1" i="1">
                                  <a:solidFill>
                                    <a:srgbClr val="FF0000"/>
                                  </a:solidFill>
                                  <a:latin typeface="Cambria Math"/>
                                  <a:cs typeface="Times New Roman" pitchFamily="18" charset="0"/>
                                </a:rPr>
                                <m:t>𝟎</m:t>
                              </m:r>
                            </m:e>
                          </m:mr>
                          <m:mr>
                            <m:e>
                              <m:sSub>
                                <m:sSubPr>
                                  <m:ctrlPr>
                                    <a:rPr lang="en-US" sz="2800" b="1" i="1">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𝑴</m:t>
                                  </m:r>
                                </m:e>
                                <m:sub>
                                  <m:r>
                                    <a:rPr lang="en-US" sz="2800" b="1" i="1">
                                      <a:solidFill>
                                        <a:srgbClr val="FF0000"/>
                                      </a:solidFill>
                                      <a:latin typeface="Cambria Math"/>
                                      <a:cs typeface="Times New Roman" pitchFamily="18" charset="0"/>
                                    </a:rPr>
                                    <m:t>𝒚</m:t>
                                  </m:r>
                                </m:sub>
                              </m:sSub>
                              <m:r>
                                <a:rPr lang="en-US" sz="2800" b="1" i="1">
                                  <a:solidFill>
                                    <a:srgbClr val="FF0000"/>
                                  </a:solidFill>
                                  <a:latin typeface="Cambria Math"/>
                                  <a:cs typeface="Times New Roman" pitchFamily="18" charset="0"/>
                                </a:rPr>
                                <m:t>=</m:t>
                              </m:r>
                              <m:r>
                                <a:rPr lang="en-US" sz="2800" b="1" i="1">
                                  <a:solidFill>
                                    <a:srgbClr val="FF0000"/>
                                  </a:solidFill>
                                  <a:latin typeface="Cambria Math"/>
                                  <a:cs typeface="Times New Roman" pitchFamily="18" charset="0"/>
                                </a:rPr>
                                <m:t>𝟎</m:t>
                              </m:r>
                            </m:e>
                          </m:mr>
                          <m:mr>
                            <m:e>
                              <m:sSub>
                                <m:sSubPr>
                                  <m:ctrlPr>
                                    <a:rPr lang="en-US" sz="2800" b="1" i="1">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𝑴</m:t>
                                  </m:r>
                                </m:e>
                                <m:sub>
                                  <m:r>
                                    <a:rPr lang="en-US" sz="2800" b="1" i="1">
                                      <a:solidFill>
                                        <a:srgbClr val="FF0000"/>
                                      </a:solidFill>
                                      <a:latin typeface="Cambria Math"/>
                                      <a:cs typeface="Times New Roman" pitchFamily="18" charset="0"/>
                                    </a:rPr>
                                    <m:t>𝒛</m:t>
                                  </m:r>
                                </m:sub>
                              </m:sSub>
                              <m:r>
                                <a:rPr lang="en-US" sz="2800" b="1" i="1">
                                  <a:solidFill>
                                    <a:srgbClr val="FF0000"/>
                                  </a:solidFill>
                                  <a:latin typeface="Cambria Math"/>
                                  <a:cs typeface="Times New Roman" pitchFamily="18" charset="0"/>
                                </a:rPr>
                                <m:t>=</m:t>
                              </m:r>
                              <m:r>
                                <a:rPr lang="en-US" sz="2800" b="1" i="1">
                                  <a:solidFill>
                                    <a:srgbClr val="FF0000"/>
                                  </a:solidFill>
                                  <a:latin typeface="Cambria Math"/>
                                  <a:cs typeface="Times New Roman" pitchFamily="18" charset="0"/>
                                </a:rPr>
                                <m:t>𝟎</m:t>
                              </m:r>
                            </m:e>
                          </m:mr>
                        </m:m>
                      </m:e>
                    </m:d>
                  </m:oMath>
                </a14:m>
                <a:endParaRPr lang="en-US" sz="2800">
                  <a:solidFill>
                    <a:srgbClr val="0000FF"/>
                  </a:solidFill>
                  <a:cs typeface="Times New Roman" pitchFamily="18" charset="0"/>
                </a:endParaRPr>
              </a:p>
            </p:txBody>
          </p:sp>
        </mc:Choice>
        <mc:Fallback xmlns="">
          <p:sp>
            <p:nvSpPr>
              <p:cNvPr id="199689" name="Text Box 9"/>
              <p:cNvSpPr txBox="1">
                <a:spLocks noRot="1" noChangeAspect="1" noMove="1" noResize="1" noEditPoints="1" noAdjustHandles="1" noChangeArrowheads="1" noChangeShapeType="1" noTextEdit="1"/>
              </p:cNvSpPr>
              <p:nvPr/>
            </p:nvSpPr>
            <p:spPr bwMode="auto">
              <a:xfrm>
                <a:off x="895349" y="3825044"/>
                <a:ext cx="5151721" cy="1467966"/>
              </a:xfrm>
              <a:prstGeom prst="rect">
                <a:avLst/>
              </a:prstGeom>
              <a:blipFill rotWithShape="1">
                <a:blip r:embed="rId2"/>
                <a:stretch>
                  <a:fillRect l="-213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80905" name="Rectangle 14"/>
          <p:cNvSpPr>
            <a:spLocks noChangeArrowheads="1"/>
          </p:cNvSpPr>
          <p:nvPr/>
        </p:nvSpPr>
        <p:spPr bwMode="auto">
          <a:xfrm>
            <a:off x="0" y="4252913"/>
            <a:ext cx="2333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00">
                <a:cs typeface="Arial" charset="0"/>
              </a:rPr>
              <a:t> </a:t>
            </a:r>
            <a:endParaRPr lang="en-US" sz="1800">
              <a:cs typeface="Arial" charset="0"/>
            </a:endParaRPr>
          </a:p>
        </p:txBody>
      </p:sp>
      <mc:AlternateContent xmlns:mc="http://schemas.openxmlformats.org/markup-compatibility/2006" xmlns:a14="http://schemas.microsoft.com/office/drawing/2010/main">
        <mc:Choice Requires="a14">
          <p:sp>
            <p:nvSpPr>
              <p:cNvPr id="199699" name="Text Box 19"/>
              <p:cNvSpPr txBox="1">
                <a:spLocks noChangeArrowheads="1"/>
              </p:cNvSpPr>
              <p:nvPr/>
            </p:nvSpPr>
            <p:spPr bwMode="auto">
              <a:xfrm>
                <a:off x="900112" y="1556792"/>
                <a:ext cx="8243888" cy="146796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buFont typeface="Wingdings" pitchFamily="2" charset="2"/>
                  <a:buChar char="§"/>
                </a:pPr>
                <a:r>
                  <a:rPr lang="en-US" sz="2800" b="1" smtClean="0">
                    <a:solidFill>
                      <a:srgbClr val="0000FF"/>
                    </a:solidFill>
                    <a:cs typeface="Times New Roman" pitchFamily="18" charset="0"/>
                  </a:rPr>
                  <a:t> Hệ lực đồng quy: </a:t>
                </a:r>
                <a14:m>
                  <m:oMath xmlns:m="http://schemas.openxmlformats.org/officeDocument/2006/math">
                    <m:d>
                      <m:dPr>
                        <m:begChr m:val="{"/>
                        <m:endChr m:val=""/>
                        <m:ctrlPr>
                          <a:rPr lang="en-US" sz="2800" b="1" i="1" smtClean="0">
                            <a:solidFill>
                              <a:srgbClr val="FF0000"/>
                            </a:solidFill>
                            <a:latin typeface="Cambria Math"/>
                            <a:cs typeface="Times New Roman" pitchFamily="18" charset="0"/>
                          </a:rPr>
                        </m:ctrlPr>
                      </m:dPr>
                      <m:e>
                        <m:m>
                          <m:mPr>
                            <m:mcs>
                              <m:mc>
                                <m:mcPr>
                                  <m:count m:val="1"/>
                                  <m:mcJc m:val="center"/>
                                </m:mcPr>
                              </m:mc>
                            </m:mcs>
                            <m:ctrlPr>
                              <a:rPr lang="en-US" sz="2800" b="1" i="1" smtClean="0">
                                <a:solidFill>
                                  <a:srgbClr val="FF0000"/>
                                </a:solidFill>
                                <a:latin typeface="Cambria Math"/>
                                <a:cs typeface="Times New Roman" pitchFamily="18" charset="0"/>
                              </a:rPr>
                            </m:ctrlPr>
                          </m:mPr>
                          <m:mr>
                            <m:e>
                              <m:sSub>
                                <m:sSubPr>
                                  <m:ctrlPr>
                                    <a:rPr lang="en-US" sz="2800" b="1" i="1" smtClean="0">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𝑹</m:t>
                                  </m:r>
                                </m:e>
                                <m:sub>
                                  <m:r>
                                    <a:rPr lang="en-US" sz="2800" b="1" i="1" smtClean="0">
                                      <a:solidFill>
                                        <a:srgbClr val="FF0000"/>
                                      </a:solidFill>
                                      <a:latin typeface="Cambria Math"/>
                                      <a:cs typeface="Times New Roman" pitchFamily="18" charset="0"/>
                                    </a:rPr>
                                    <m:t>𝒙</m:t>
                                  </m:r>
                                </m:sub>
                              </m:sSub>
                              <m:r>
                                <m:rPr>
                                  <m:brk m:alnAt="7"/>
                                </m:rPr>
                                <a:rPr lang="en-US" sz="2800" b="1" i="1" smtClean="0">
                                  <a:solidFill>
                                    <a:srgbClr val="FF0000"/>
                                  </a:solidFill>
                                  <a:latin typeface="Cambria Math"/>
                                  <a:cs typeface="Times New Roman" pitchFamily="18" charset="0"/>
                                </a:rPr>
                                <m:t>=</m:t>
                              </m:r>
                              <m:r>
                                <m:rPr>
                                  <m:brk m:alnAt="7"/>
                                </m:rPr>
                                <a:rPr lang="en-US" sz="2800" b="1" i="1" smtClean="0">
                                  <a:solidFill>
                                    <a:srgbClr val="FF0000"/>
                                  </a:solidFill>
                                  <a:latin typeface="Cambria Math"/>
                                  <a:cs typeface="Times New Roman" pitchFamily="18" charset="0"/>
                                </a:rPr>
                                <m:t>𝟎</m:t>
                              </m:r>
                            </m:e>
                          </m:mr>
                          <m:mr>
                            <m:e>
                              <m:sSub>
                                <m:sSubPr>
                                  <m:ctrlPr>
                                    <a:rPr lang="en-US" sz="2800" b="1" i="1" smtClean="0">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𝑹</m:t>
                                  </m:r>
                                </m:e>
                                <m:sub>
                                  <m:r>
                                    <a:rPr lang="en-US" sz="2800" b="1" i="1" smtClean="0">
                                      <a:solidFill>
                                        <a:srgbClr val="FF0000"/>
                                      </a:solidFill>
                                      <a:latin typeface="Cambria Math"/>
                                      <a:cs typeface="Times New Roman" pitchFamily="18" charset="0"/>
                                    </a:rPr>
                                    <m:t>𝒚</m:t>
                                  </m:r>
                                </m:sub>
                              </m:sSub>
                              <m:r>
                                <a:rPr lang="en-US" sz="2800" b="1" i="1" smtClean="0">
                                  <a:solidFill>
                                    <a:srgbClr val="FF0000"/>
                                  </a:solidFill>
                                  <a:latin typeface="Cambria Math"/>
                                  <a:cs typeface="Times New Roman" pitchFamily="18" charset="0"/>
                                </a:rPr>
                                <m:t>=</m:t>
                              </m:r>
                              <m:r>
                                <a:rPr lang="en-US" sz="2800" b="1" i="1" smtClean="0">
                                  <a:solidFill>
                                    <a:srgbClr val="FF0000"/>
                                  </a:solidFill>
                                  <a:latin typeface="Cambria Math"/>
                                  <a:cs typeface="Times New Roman" pitchFamily="18" charset="0"/>
                                </a:rPr>
                                <m:t>𝟎</m:t>
                              </m:r>
                            </m:e>
                          </m:mr>
                          <m:mr>
                            <m:e>
                              <m:sSub>
                                <m:sSubPr>
                                  <m:ctrlPr>
                                    <a:rPr lang="en-US" sz="2800" b="1" i="1" smtClean="0">
                                      <a:solidFill>
                                        <a:srgbClr val="FF0000"/>
                                      </a:solidFill>
                                      <a:latin typeface="Cambria Math"/>
                                      <a:cs typeface="Times New Roman" pitchFamily="18" charset="0"/>
                                    </a:rPr>
                                  </m:ctrlPr>
                                </m:sSubPr>
                                <m:e>
                                  <m:r>
                                    <a:rPr lang="en-US" sz="2800" b="1" i="1" smtClean="0">
                                      <a:solidFill>
                                        <a:srgbClr val="FF0000"/>
                                      </a:solidFill>
                                      <a:latin typeface="Cambria Math"/>
                                      <a:cs typeface="Times New Roman" pitchFamily="18" charset="0"/>
                                    </a:rPr>
                                    <m:t>𝑹</m:t>
                                  </m:r>
                                </m:e>
                                <m:sub>
                                  <m:r>
                                    <a:rPr lang="en-US" sz="2800" b="1" i="1" smtClean="0">
                                      <a:solidFill>
                                        <a:srgbClr val="FF0000"/>
                                      </a:solidFill>
                                      <a:latin typeface="Cambria Math"/>
                                      <a:cs typeface="Times New Roman" pitchFamily="18" charset="0"/>
                                    </a:rPr>
                                    <m:t>𝒛</m:t>
                                  </m:r>
                                </m:sub>
                              </m:sSub>
                              <m:r>
                                <a:rPr lang="en-US" sz="2800" b="1" i="1" smtClean="0">
                                  <a:solidFill>
                                    <a:srgbClr val="FF0000"/>
                                  </a:solidFill>
                                  <a:latin typeface="Cambria Math"/>
                                  <a:cs typeface="Times New Roman" pitchFamily="18" charset="0"/>
                                </a:rPr>
                                <m:t>=</m:t>
                              </m:r>
                              <m:r>
                                <a:rPr lang="en-US" sz="2800" b="1" i="1" smtClean="0">
                                  <a:solidFill>
                                    <a:srgbClr val="FF0000"/>
                                  </a:solidFill>
                                  <a:latin typeface="Cambria Math"/>
                                  <a:cs typeface="Times New Roman" pitchFamily="18" charset="0"/>
                                </a:rPr>
                                <m:t>𝟎</m:t>
                              </m:r>
                            </m:e>
                          </m:mr>
                        </m:m>
                      </m:e>
                    </m:d>
                  </m:oMath>
                </a14:m>
                <a:r>
                  <a:rPr lang="en-US" sz="2800" smtClean="0">
                    <a:solidFill>
                      <a:srgbClr val="0000FF"/>
                    </a:solidFill>
                    <a:cs typeface="Times New Roman" pitchFamily="18" charset="0"/>
                  </a:rPr>
                  <a:t> tại điểm đồng quy</a:t>
                </a:r>
                <a:endParaRPr lang="en-US" sz="2800">
                  <a:solidFill>
                    <a:srgbClr val="0000FF"/>
                  </a:solidFill>
                  <a:cs typeface="Times New Roman" pitchFamily="18" charset="0"/>
                </a:endParaRPr>
              </a:p>
            </p:txBody>
          </p:sp>
        </mc:Choice>
        <mc:Fallback xmlns="">
          <p:sp>
            <p:nvSpPr>
              <p:cNvPr id="199699" name="Text Box 19"/>
              <p:cNvSpPr txBox="1">
                <a:spLocks noRot="1" noChangeAspect="1" noMove="1" noResize="1" noEditPoints="1" noAdjustHandles="1" noChangeArrowheads="1" noChangeShapeType="1" noTextEdit="1"/>
              </p:cNvSpPr>
              <p:nvPr/>
            </p:nvSpPr>
            <p:spPr bwMode="auto">
              <a:xfrm>
                <a:off x="900112" y="1556792"/>
                <a:ext cx="8243888" cy="1467966"/>
              </a:xfrm>
              <a:prstGeom prst="rect">
                <a:avLst/>
              </a:prstGeom>
              <a:blipFill rotWithShape="1">
                <a:blip r:embed="rId3"/>
                <a:stretch>
                  <a:fillRect l="-133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99682">
                                            <p:txEl>
                                              <p:pRg st="0" end="0"/>
                                            </p:txEl>
                                          </p:spTgt>
                                        </p:tgtEl>
                                        <p:attrNameLst>
                                          <p:attrName>style.visibility</p:attrName>
                                        </p:attrNameLst>
                                      </p:cBhvr>
                                      <p:to>
                                        <p:strVal val="visible"/>
                                      </p:to>
                                    </p:set>
                                    <p:anim calcmode="lin" valueType="num">
                                      <p:cBhvr>
                                        <p:cTn id="7" dur="500" fill="hold"/>
                                        <p:tgtEl>
                                          <p:spTgt spid="19968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99682">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199682">
                                            <p:txEl>
                                              <p:pRg st="1" end="1"/>
                                            </p:txEl>
                                          </p:spTgt>
                                        </p:tgtEl>
                                        <p:attrNameLst>
                                          <p:attrName>style.visibility</p:attrName>
                                        </p:attrNameLst>
                                      </p:cBhvr>
                                      <p:to>
                                        <p:strVal val="visible"/>
                                      </p:to>
                                    </p:set>
                                    <p:anim calcmode="lin" valueType="num">
                                      <p:cBhvr>
                                        <p:cTn id="12" dur="500" fill="hold"/>
                                        <p:tgtEl>
                                          <p:spTgt spid="19968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99682">
                                            <p:txEl>
                                              <p:pRg st="1" end="1"/>
                                            </p:txEl>
                                          </p:spTgt>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51" presetClass="entr" presetSubtype="0" fill="hold" nodeType="afterEffect">
                                  <p:stCondLst>
                                    <p:cond delay="2000"/>
                                  </p:stCondLst>
                                  <p:childTnLst>
                                    <p:set>
                                      <p:cBhvr>
                                        <p:cTn id="16" dur="1" fill="hold">
                                          <p:stCondLst>
                                            <p:cond delay="0"/>
                                          </p:stCondLst>
                                        </p:cTn>
                                        <p:tgtEl>
                                          <p:spTgt spid="199699">
                                            <p:txEl>
                                              <p:pRg st="0" end="0"/>
                                            </p:txEl>
                                          </p:spTgt>
                                        </p:tgtEl>
                                        <p:attrNameLst>
                                          <p:attrName>style.visibility</p:attrName>
                                        </p:attrNameLst>
                                      </p:cBhvr>
                                      <p:to>
                                        <p:strVal val="visible"/>
                                      </p:to>
                                    </p:set>
                                    <p:animEffect transition="in" filter="fade">
                                      <p:cBhvr>
                                        <p:cTn id="17" dur="770" decel="100000"/>
                                        <p:tgtEl>
                                          <p:spTgt spid="199699">
                                            <p:txEl>
                                              <p:pRg st="0" end="0"/>
                                            </p:txEl>
                                          </p:spTgt>
                                        </p:tgtEl>
                                      </p:cBhvr>
                                    </p:animEffect>
                                    <p:animScale>
                                      <p:cBhvr>
                                        <p:cTn id="18" dur="770" decel="100000"/>
                                        <p:tgtEl>
                                          <p:spTgt spid="199699">
                                            <p:txEl>
                                              <p:pRg st="0" end="0"/>
                                            </p:txEl>
                                          </p:spTgt>
                                        </p:tgtEl>
                                      </p:cBhvr>
                                      <p:from x="10000" y="10000"/>
                                      <p:to x="200000" y="450000"/>
                                    </p:animScale>
                                    <p:animScale>
                                      <p:cBhvr>
                                        <p:cTn id="19" dur="1230" accel="100000" fill="hold">
                                          <p:stCondLst>
                                            <p:cond delay="770"/>
                                          </p:stCondLst>
                                        </p:cTn>
                                        <p:tgtEl>
                                          <p:spTgt spid="199699">
                                            <p:txEl>
                                              <p:pRg st="0" end="0"/>
                                            </p:txEl>
                                          </p:spTgt>
                                        </p:tgtEl>
                                      </p:cBhvr>
                                      <p:from x="200000" y="450000"/>
                                      <p:to x="100000" y="100000"/>
                                    </p:animScale>
                                    <p:set>
                                      <p:cBhvr>
                                        <p:cTn id="20" dur="770" fill="hold"/>
                                        <p:tgtEl>
                                          <p:spTgt spid="199699">
                                            <p:txEl>
                                              <p:pRg st="0" end="0"/>
                                            </p:txEl>
                                          </p:spTgt>
                                        </p:tgtEl>
                                        <p:attrNameLst>
                                          <p:attrName>ppt_x</p:attrName>
                                        </p:attrNameLst>
                                      </p:cBhvr>
                                      <p:to>
                                        <p:strVal val="(0.5)"/>
                                      </p:to>
                                    </p:set>
                                    <p:anim from="(0.5)" to="(#ppt_x)" calcmode="lin" valueType="num">
                                      <p:cBhvr>
                                        <p:cTn id="21" dur="1230" accel="100000" fill="hold">
                                          <p:stCondLst>
                                            <p:cond delay="770"/>
                                          </p:stCondLst>
                                        </p:cTn>
                                        <p:tgtEl>
                                          <p:spTgt spid="199699">
                                            <p:txEl>
                                              <p:pRg st="0" end="0"/>
                                            </p:txEl>
                                          </p:spTgt>
                                        </p:tgtEl>
                                        <p:attrNameLst>
                                          <p:attrName>ppt_x</p:attrName>
                                        </p:attrNameLst>
                                      </p:cBhvr>
                                    </p:anim>
                                    <p:set>
                                      <p:cBhvr>
                                        <p:cTn id="22" dur="770" fill="hold"/>
                                        <p:tgtEl>
                                          <p:spTgt spid="199699">
                                            <p:txEl>
                                              <p:pRg st="0" end="0"/>
                                            </p:txEl>
                                          </p:spTgt>
                                        </p:tgtEl>
                                        <p:attrNameLst>
                                          <p:attrName>ppt_y</p:attrName>
                                        </p:attrNameLst>
                                      </p:cBhvr>
                                      <p:to>
                                        <p:strVal val="(#ppt_y+0.4)"/>
                                      </p:to>
                                    </p:set>
                                    <p:anim from="(#ppt_y+0.4)" to="(#ppt_y)" calcmode="lin" valueType="num">
                                      <p:cBhvr>
                                        <p:cTn id="23" dur="1230" accel="100000" fill="hold">
                                          <p:stCondLst>
                                            <p:cond delay="770"/>
                                          </p:stCondLst>
                                        </p:cTn>
                                        <p:tgtEl>
                                          <p:spTgt spid="199699">
                                            <p:txEl>
                                              <p:pRg st="0" end="0"/>
                                            </p:txEl>
                                          </p:spTgt>
                                        </p:tgtEl>
                                        <p:attrNameLst>
                                          <p:attrName>ppt_y</p:attrName>
                                        </p:attrNameLst>
                                      </p:cBhvr>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51" presetClass="entr" presetSubtype="0" fill="hold" nodeType="clickEffect">
                                  <p:stCondLst>
                                    <p:cond delay="0"/>
                                  </p:stCondLst>
                                  <p:childTnLst>
                                    <p:set>
                                      <p:cBhvr>
                                        <p:cTn id="27" dur="1" fill="hold">
                                          <p:stCondLst>
                                            <p:cond delay="0"/>
                                          </p:stCondLst>
                                        </p:cTn>
                                        <p:tgtEl>
                                          <p:spTgt spid="199689">
                                            <p:txEl>
                                              <p:pRg st="0" end="0"/>
                                            </p:txEl>
                                          </p:spTgt>
                                        </p:tgtEl>
                                        <p:attrNameLst>
                                          <p:attrName>style.visibility</p:attrName>
                                        </p:attrNameLst>
                                      </p:cBhvr>
                                      <p:to>
                                        <p:strVal val="visible"/>
                                      </p:to>
                                    </p:set>
                                    <p:animEffect transition="in" filter="fade">
                                      <p:cBhvr>
                                        <p:cTn id="28" dur="770" decel="100000"/>
                                        <p:tgtEl>
                                          <p:spTgt spid="199689">
                                            <p:txEl>
                                              <p:pRg st="0" end="0"/>
                                            </p:txEl>
                                          </p:spTgt>
                                        </p:tgtEl>
                                      </p:cBhvr>
                                    </p:animEffect>
                                    <p:animScale>
                                      <p:cBhvr>
                                        <p:cTn id="29" dur="770" decel="100000"/>
                                        <p:tgtEl>
                                          <p:spTgt spid="199689">
                                            <p:txEl>
                                              <p:pRg st="0" end="0"/>
                                            </p:txEl>
                                          </p:spTgt>
                                        </p:tgtEl>
                                      </p:cBhvr>
                                      <p:from x="10000" y="10000"/>
                                      <p:to x="200000" y="450000"/>
                                    </p:animScale>
                                    <p:animScale>
                                      <p:cBhvr>
                                        <p:cTn id="30" dur="1230" accel="100000" fill="hold">
                                          <p:stCondLst>
                                            <p:cond delay="770"/>
                                          </p:stCondLst>
                                        </p:cTn>
                                        <p:tgtEl>
                                          <p:spTgt spid="199689">
                                            <p:txEl>
                                              <p:pRg st="0" end="0"/>
                                            </p:txEl>
                                          </p:spTgt>
                                        </p:tgtEl>
                                      </p:cBhvr>
                                      <p:from x="200000" y="450000"/>
                                      <p:to x="100000" y="100000"/>
                                    </p:animScale>
                                    <p:set>
                                      <p:cBhvr>
                                        <p:cTn id="31" dur="770" fill="hold"/>
                                        <p:tgtEl>
                                          <p:spTgt spid="199689">
                                            <p:txEl>
                                              <p:pRg st="0" end="0"/>
                                            </p:txEl>
                                          </p:spTgt>
                                        </p:tgtEl>
                                        <p:attrNameLst>
                                          <p:attrName>ppt_x</p:attrName>
                                        </p:attrNameLst>
                                      </p:cBhvr>
                                      <p:to>
                                        <p:strVal val="(0.5)"/>
                                      </p:to>
                                    </p:set>
                                    <p:anim from="(0.5)" to="(#ppt_x)" calcmode="lin" valueType="num">
                                      <p:cBhvr>
                                        <p:cTn id="32" dur="1230" accel="100000" fill="hold">
                                          <p:stCondLst>
                                            <p:cond delay="770"/>
                                          </p:stCondLst>
                                        </p:cTn>
                                        <p:tgtEl>
                                          <p:spTgt spid="199689">
                                            <p:txEl>
                                              <p:pRg st="0" end="0"/>
                                            </p:txEl>
                                          </p:spTgt>
                                        </p:tgtEl>
                                        <p:attrNameLst>
                                          <p:attrName>ppt_x</p:attrName>
                                        </p:attrNameLst>
                                      </p:cBhvr>
                                    </p:anim>
                                    <p:set>
                                      <p:cBhvr>
                                        <p:cTn id="33" dur="770" fill="hold"/>
                                        <p:tgtEl>
                                          <p:spTgt spid="199689">
                                            <p:txEl>
                                              <p:pRg st="0" end="0"/>
                                            </p:txEl>
                                          </p:spTgt>
                                        </p:tgtEl>
                                        <p:attrNameLst>
                                          <p:attrName>ppt_y</p:attrName>
                                        </p:attrNameLst>
                                      </p:cBhvr>
                                      <p:to>
                                        <p:strVal val="(#ppt_y+0.4)"/>
                                      </p:to>
                                    </p:set>
                                    <p:anim from="(#ppt_y+0.4)" to="(#ppt_y)" calcmode="lin" valueType="num">
                                      <p:cBhvr>
                                        <p:cTn id="34" dur="1230" accel="100000" fill="hold">
                                          <p:stCondLst>
                                            <p:cond delay="770"/>
                                          </p:stCondLst>
                                        </p:cTn>
                                        <p:tgtEl>
                                          <p:spTgt spid="199689">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5"/>
          <p:cNvSpPr>
            <a:spLocks noGrp="1"/>
          </p:cNvSpPr>
          <p:nvPr>
            <p:ph type="sldNum" sz="quarter" idx="12"/>
          </p:nvPr>
        </p:nvSpPr>
        <p:spPr/>
        <p:txBody>
          <a:bodyPr/>
          <a:lstStyle/>
          <a:p>
            <a:pPr>
              <a:defRPr/>
            </a:pPr>
            <a:fld id="{38982098-7DC0-4B95-929D-CCC380346EC9}" type="slidenum">
              <a:rPr lang="en-US" altLang="en-US"/>
              <a:pPr>
                <a:defRPr/>
              </a:pPr>
              <a:t>31</a:t>
            </a:fld>
            <a:endParaRPr lang="en-US" altLang="en-US"/>
          </a:p>
        </p:txBody>
      </p:sp>
      <p:sp>
        <p:nvSpPr>
          <p:cNvPr id="242690" name="Text Box 2"/>
          <p:cNvSpPr txBox="1">
            <a:spLocks noChangeArrowheads="1"/>
          </p:cNvSpPr>
          <p:nvPr/>
        </p:nvSpPr>
        <p:spPr bwMode="auto">
          <a:xfrm>
            <a:off x="539750" y="241300"/>
            <a:ext cx="8001000"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buFont typeface="Wingdings" pitchFamily="2" charset="2"/>
              <a:buChar char="§"/>
            </a:pPr>
            <a:r>
              <a:rPr lang="en-US" sz="2800" b="1" smtClean="0">
                <a:solidFill>
                  <a:srgbClr val="008000"/>
                </a:solidFill>
                <a:cs typeface="Times New Roman" pitchFamily="18" charset="0"/>
              </a:rPr>
              <a:t> Hệ </a:t>
            </a:r>
            <a:r>
              <a:rPr lang="en-US" sz="2800" b="1">
                <a:solidFill>
                  <a:srgbClr val="008000"/>
                </a:solidFill>
                <a:cs typeface="Times New Roman" pitchFamily="18" charset="0"/>
              </a:rPr>
              <a:t>lực song song</a:t>
            </a:r>
          </a:p>
          <a:p>
            <a:pPr algn="just" eaLnBrk="1" hangingPunct="1">
              <a:lnSpc>
                <a:spcPct val="120000"/>
              </a:lnSpc>
            </a:pPr>
            <a:r>
              <a:rPr lang="en-US" sz="2800" i="1">
                <a:cs typeface="Times New Roman" pitchFamily="18" charset="0"/>
              </a:rPr>
              <a:t>	Chọn hệ trục tọa độ sao cho trục Oz song song với phương của các lực. Ta có ba phương trình cân bằng:</a:t>
            </a:r>
            <a:endParaRPr lang="en-US" sz="2800">
              <a:cs typeface="Times New Roman" pitchFamily="18" charset="0"/>
            </a:endParaRPr>
          </a:p>
        </p:txBody>
      </p:sp>
      <p:sp>
        <p:nvSpPr>
          <p:cNvPr id="81924" name="Rectangle 3"/>
          <p:cNvSpPr>
            <a:spLocks noChangeArrowheads="1"/>
          </p:cNvSpPr>
          <p:nvPr/>
        </p:nvSpPr>
        <p:spPr bwMode="auto">
          <a:xfrm>
            <a:off x="0" y="2479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42710" name="Group 22"/>
          <p:cNvGrpSpPr>
            <a:grpSpLocks/>
          </p:cNvGrpSpPr>
          <p:nvPr/>
        </p:nvGrpSpPr>
        <p:grpSpPr bwMode="auto">
          <a:xfrm>
            <a:off x="4896296" y="2276475"/>
            <a:ext cx="4140200" cy="3517900"/>
            <a:chOff x="2948" y="1321"/>
            <a:chExt cx="2608" cy="2216"/>
          </a:xfrm>
        </p:grpSpPr>
        <p:grpSp>
          <p:nvGrpSpPr>
            <p:cNvPr id="81927" name="Group 12"/>
            <p:cNvGrpSpPr>
              <a:grpSpLocks/>
            </p:cNvGrpSpPr>
            <p:nvPr/>
          </p:nvGrpSpPr>
          <p:grpSpPr bwMode="auto">
            <a:xfrm>
              <a:off x="2948" y="1454"/>
              <a:ext cx="2524" cy="1999"/>
              <a:chOff x="3140" y="1287"/>
              <a:chExt cx="2524" cy="1999"/>
            </a:xfrm>
          </p:grpSpPr>
          <p:sp>
            <p:nvSpPr>
              <p:cNvPr id="81937" name="AutoShape 8" descr="White marble"/>
              <p:cNvSpPr>
                <a:spLocks noChangeArrowheads="1"/>
              </p:cNvSpPr>
              <p:nvPr/>
            </p:nvSpPr>
            <p:spPr bwMode="auto">
              <a:xfrm>
                <a:off x="3289" y="1866"/>
                <a:ext cx="1950" cy="1088"/>
              </a:xfrm>
              <a:prstGeom prst="parallelogram">
                <a:avLst>
                  <a:gd name="adj" fmla="val 44807"/>
                </a:avLst>
              </a:prstGeom>
              <a:blipFill dpi="0" rotWithShape="1">
                <a:blip r:embed="rId3"/>
                <a:srcRect/>
                <a:tile tx="0" ty="0" sx="100000" sy="100000" flip="none" algn="tl"/>
              </a:bli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38" name="Line 9"/>
              <p:cNvSpPr>
                <a:spLocks noChangeShapeType="1"/>
              </p:cNvSpPr>
              <p:nvPr/>
            </p:nvSpPr>
            <p:spPr bwMode="auto">
              <a:xfrm>
                <a:off x="3775" y="1287"/>
                <a:ext cx="0" cy="567"/>
              </a:xfrm>
              <a:prstGeom prst="line">
                <a:avLst/>
              </a:prstGeom>
              <a:noFill/>
              <a:ln w="19050">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9" name="Line 10"/>
              <p:cNvSpPr>
                <a:spLocks noChangeShapeType="1"/>
              </p:cNvSpPr>
              <p:nvPr/>
            </p:nvSpPr>
            <p:spPr bwMode="auto">
              <a:xfrm>
                <a:off x="5120" y="1866"/>
                <a:ext cx="544" cy="0"/>
              </a:xfrm>
              <a:prstGeom prst="line">
                <a:avLst/>
              </a:prstGeom>
              <a:noFill/>
              <a:ln w="1905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40" name="Line 11"/>
              <p:cNvSpPr>
                <a:spLocks noChangeShapeType="1"/>
              </p:cNvSpPr>
              <p:nvPr/>
            </p:nvSpPr>
            <p:spPr bwMode="auto">
              <a:xfrm flipH="1">
                <a:off x="3140" y="2931"/>
                <a:ext cx="164" cy="35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1928" name="Line 13"/>
            <p:cNvSpPr>
              <a:spLocks noChangeShapeType="1"/>
            </p:cNvSpPr>
            <p:nvPr/>
          </p:nvSpPr>
          <p:spPr bwMode="auto">
            <a:xfrm>
              <a:off x="4400" y="1366"/>
              <a:ext cx="0" cy="56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29" name="Line 14"/>
            <p:cNvSpPr>
              <a:spLocks noChangeShapeType="1"/>
            </p:cNvSpPr>
            <p:nvPr/>
          </p:nvSpPr>
          <p:spPr bwMode="auto">
            <a:xfrm flipV="1">
              <a:off x="3855" y="1729"/>
              <a:ext cx="0" cy="99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0" name="Line 15"/>
            <p:cNvSpPr>
              <a:spLocks noChangeShapeType="1"/>
            </p:cNvSpPr>
            <p:nvPr/>
          </p:nvSpPr>
          <p:spPr bwMode="auto">
            <a:xfrm>
              <a:off x="4740" y="1684"/>
              <a:ext cx="0" cy="86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1" name="Text Box 16"/>
            <p:cNvSpPr txBox="1">
              <a:spLocks noChangeArrowheads="1"/>
            </p:cNvSpPr>
            <p:nvPr/>
          </p:nvSpPr>
          <p:spPr bwMode="auto">
            <a:xfrm>
              <a:off x="3039" y="3210"/>
              <a:ext cx="4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i="1"/>
                <a:t>x</a:t>
              </a:r>
            </a:p>
          </p:txBody>
        </p:sp>
        <p:sp>
          <p:nvSpPr>
            <p:cNvPr id="81932" name="Text Box 17"/>
            <p:cNvSpPr txBox="1">
              <a:spLocks noChangeArrowheads="1"/>
            </p:cNvSpPr>
            <p:nvPr/>
          </p:nvSpPr>
          <p:spPr bwMode="auto">
            <a:xfrm>
              <a:off x="5192" y="2001"/>
              <a:ext cx="36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i="1"/>
                <a:t>y</a:t>
              </a:r>
            </a:p>
          </p:txBody>
        </p:sp>
        <p:sp>
          <p:nvSpPr>
            <p:cNvPr id="81933" name="Text Box 18"/>
            <p:cNvSpPr txBox="1">
              <a:spLocks noChangeArrowheads="1"/>
            </p:cNvSpPr>
            <p:nvPr/>
          </p:nvSpPr>
          <p:spPr bwMode="auto">
            <a:xfrm>
              <a:off x="3334" y="1434"/>
              <a:ext cx="4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i="1"/>
                <a:t>z</a:t>
              </a:r>
            </a:p>
          </p:txBody>
        </p:sp>
        <p:graphicFrame>
          <p:nvGraphicFramePr>
            <p:cNvPr id="81934" name="Object 19"/>
            <p:cNvGraphicFramePr>
              <a:graphicFrameLocks noChangeAspect="1"/>
            </p:cNvGraphicFramePr>
            <p:nvPr/>
          </p:nvGraphicFramePr>
          <p:xfrm>
            <a:off x="4149" y="1321"/>
            <a:ext cx="239" cy="373"/>
          </p:xfrm>
          <a:graphic>
            <a:graphicData uri="http://schemas.openxmlformats.org/presentationml/2006/ole">
              <mc:AlternateContent xmlns:mc="http://schemas.openxmlformats.org/markup-compatibility/2006">
                <mc:Choice xmlns:v="urn:schemas-microsoft-com:vml" Requires="v">
                  <p:oleObj spid="_x0000_s82718" name="Equation" r:id="rId4" imgW="164957" imgH="253780" progId="Equation.DSMT4">
                    <p:embed/>
                  </p:oleObj>
                </mc:Choice>
                <mc:Fallback>
                  <p:oleObj name="Equation" r:id="rId4" imgW="164957" imgH="253780" progId="Equation.DSMT4">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9" y="1321"/>
                          <a:ext cx="239" cy="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35" name="Object 20"/>
            <p:cNvGraphicFramePr>
              <a:graphicFrameLocks noChangeAspect="1"/>
            </p:cNvGraphicFramePr>
            <p:nvPr/>
          </p:nvGraphicFramePr>
          <p:xfrm>
            <a:off x="3551" y="2273"/>
            <a:ext cx="257" cy="373"/>
          </p:xfrm>
          <a:graphic>
            <a:graphicData uri="http://schemas.openxmlformats.org/presentationml/2006/ole">
              <mc:AlternateContent xmlns:mc="http://schemas.openxmlformats.org/markup-compatibility/2006">
                <mc:Choice xmlns:v="urn:schemas-microsoft-com:vml" Requires="v">
                  <p:oleObj spid="_x0000_s82719" name="Equation" r:id="rId6" imgW="177569" imgH="253670" progId="Equation.DSMT4">
                    <p:embed/>
                  </p:oleObj>
                </mc:Choice>
                <mc:Fallback>
                  <p:oleObj name="Equation" r:id="rId6" imgW="177569" imgH="253670" progId="Equation.DSMT4">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1" y="2273"/>
                          <a:ext cx="257" cy="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36" name="Object 21"/>
            <p:cNvGraphicFramePr>
              <a:graphicFrameLocks noChangeAspect="1"/>
            </p:cNvGraphicFramePr>
            <p:nvPr>
              <p:extLst>
                <p:ext uri="{D42A27DB-BD31-4B8C-83A1-F6EECF244321}">
                  <p14:modId xmlns:p14="http://schemas.microsoft.com/office/powerpoint/2010/main" val="998205832"/>
                </p:ext>
              </p:extLst>
            </p:nvPr>
          </p:nvGraphicFramePr>
          <p:xfrm>
            <a:off x="4740" y="1613"/>
            <a:ext cx="258" cy="373"/>
          </p:xfrm>
          <a:graphic>
            <a:graphicData uri="http://schemas.openxmlformats.org/presentationml/2006/ole">
              <mc:AlternateContent xmlns:mc="http://schemas.openxmlformats.org/markup-compatibility/2006">
                <mc:Choice xmlns:v="urn:schemas-microsoft-com:vml" Requires="v">
                  <p:oleObj spid="_x0000_s82720" name="Equation" r:id="rId8" imgW="177569" imgH="253670" progId="Equation.DSMT4">
                    <p:embed/>
                  </p:oleObj>
                </mc:Choice>
                <mc:Fallback>
                  <p:oleObj name="Equation" r:id="rId8" imgW="177569" imgH="253670" progId="Equation.DSMT4">
                    <p:embed/>
                    <p:pic>
                      <p:nvPicPr>
                        <p:cNvPr id="0" name="Object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40" y="1613"/>
                          <a:ext cx="258" cy="373"/>
                        </a:xfrm>
                        <a:prstGeom prst="rect">
                          <a:avLst/>
                        </a:prstGeom>
                        <a:noFill/>
                        <a:ln>
                          <a:noFill/>
                        </a:ln>
                        <a:extLst/>
                      </p:spPr>
                    </p:pic>
                  </p:oleObj>
                </mc:Fallback>
              </mc:AlternateContent>
            </a:graphicData>
          </a:graphic>
        </p:graphicFrame>
      </p:grpSp>
      <mc:AlternateContent xmlns:mc="http://schemas.openxmlformats.org/markup-compatibility/2006" xmlns:a14="http://schemas.microsoft.com/office/drawing/2010/main">
        <mc:Choice Requires="a14">
          <p:sp>
            <p:nvSpPr>
              <p:cNvPr id="2" name="TextBox 1"/>
              <p:cNvSpPr txBox="1"/>
              <p:nvPr/>
            </p:nvSpPr>
            <p:spPr>
              <a:xfrm>
                <a:off x="539750" y="2481548"/>
                <a:ext cx="3542573" cy="3363806"/>
              </a:xfrm>
              <a:prstGeom prst="rect">
                <a:avLst/>
              </a:prstGeom>
              <a:noFill/>
            </p:spPr>
            <p:txBody>
              <a:bodyPr wrap="none" rtlCol="0">
                <a:spAutoFit/>
              </a:bodyPr>
              <a:lstStyle/>
              <a:p>
                <a:pPr/>
                <a14:m>
                  <m:oMathPara xmlns:m="http://schemas.openxmlformats.org/officeDocument/2006/math">
                    <m:oMathParaPr>
                      <m:jc m:val="left"/>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𝒛</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𝒁</m:t>
                              </m:r>
                            </m:e>
                            <m:sub>
                              <m:r>
                                <a:rPr lang="en-US" b="1" i="1" smtClean="0">
                                  <a:solidFill>
                                    <a:srgbClr val="FF0000"/>
                                  </a:solidFill>
                                  <a:latin typeface="Cambria Math"/>
                                </a:rPr>
                                <m:t>𝒌</m:t>
                              </m:r>
                            </m:sub>
                          </m:sSub>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smtClean="0">
                  <a:solidFill>
                    <a:srgbClr val="FF0000"/>
                  </a:solidFill>
                </a:endParaRPr>
              </a:p>
              <a:p>
                <a:pPr/>
                <a14:m>
                  <m:oMathPara xmlns:m="http://schemas.openxmlformats.org/officeDocument/2006/math">
                    <m:oMathParaPr>
                      <m:jc m:val="left"/>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𝑴</m:t>
                          </m:r>
                        </m:e>
                        <m:sub>
                          <m:r>
                            <a:rPr lang="en-US" b="1" i="1" smtClean="0">
                              <a:solidFill>
                                <a:srgbClr val="FF0000"/>
                              </a:solidFill>
                              <a:latin typeface="Cambria Math"/>
                            </a:rPr>
                            <m:t>𝒙</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𝒙</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d>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smtClean="0">
                  <a:solidFill>
                    <a:srgbClr val="FF0000"/>
                  </a:solidFill>
                </a:endParaRPr>
              </a:p>
              <a:p>
                <a:pPr/>
                <a14:m>
                  <m:oMathPara xmlns:m="http://schemas.openxmlformats.org/officeDocument/2006/math">
                    <m:oMathParaPr>
                      <m:jc m:val="left"/>
                    </m:oMathParaPr>
                    <m:oMath xmlns:m="http://schemas.openxmlformats.org/officeDocument/2006/math">
                      <m:sSub>
                        <m:sSubPr>
                          <m:ctrlPr>
                            <a:rPr lang="en-US" b="1" i="1">
                              <a:solidFill>
                                <a:srgbClr val="FF0000"/>
                              </a:solidFill>
                              <a:latin typeface="Cambria Math"/>
                            </a:rPr>
                          </m:ctrlPr>
                        </m:sSubPr>
                        <m:e>
                          <m:r>
                            <a:rPr lang="en-US" b="1" i="1">
                              <a:solidFill>
                                <a:srgbClr val="FF0000"/>
                              </a:solidFill>
                              <a:latin typeface="Cambria Math"/>
                            </a:rPr>
                            <m:t>𝑴</m:t>
                          </m:r>
                        </m:e>
                        <m:sub>
                          <m:r>
                            <a:rPr lang="en-US" b="1" i="1" smtClean="0">
                              <a:solidFill>
                                <a:srgbClr val="FF0000"/>
                              </a:solidFill>
                              <a:latin typeface="Cambria Math"/>
                            </a:rPr>
                            <m:t>𝒚</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𝒎</m:t>
                                  </m:r>
                                </m:e>
                              </m:acc>
                            </m:e>
                            <m:sub>
                              <m:r>
                                <a:rPr lang="en-US" b="1" i="1" smtClean="0">
                                  <a:solidFill>
                                    <a:srgbClr val="FF0000"/>
                                  </a:solidFill>
                                  <a:latin typeface="Cambria Math"/>
                                </a:rPr>
                                <m:t>𝒚</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𝒌</m:t>
                                  </m:r>
                                </m:sub>
                              </m:sSub>
                            </m:e>
                          </m:d>
                        </m:e>
                      </m:nary>
                      <m:r>
                        <a:rPr lang="en-US" b="1" i="1">
                          <a:solidFill>
                            <a:srgbClr val="FF0000"/>
                          </a:solidFill>
                          <a:latin typeface="Cambria Math"/>
                        </a:rPr>
                        <m:t>=</m:t>
                      </m:r>
                      <m:r>
                        <a:rPr lang="en-US" b="1" i="1">
                          <a:solidFill>
                            <a:srgbClr val="FF0000"/>
                          </a:solidFill>
                          <a:latin typeface="Cambria Math"/>
                        </a:rPr>
                        <m:t>𝟎</m:t>
                      </m:r>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539750" y="2481548"/>
                <a:ext cx="3542573" cy="3363806"/>
              </a:xfrm>
              <a:prstGeom prst="rect">
                <a:avLst/>
              </a:prstGeom>
              <a:blipFill rotWithShape="1">
                <a:blip r:embed="rId10"/>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42690">
                                            <p:txEl>
                                              <p:pRg st="0" end="0"/>
                                            </p:txEl>
                                          </p:spTgt>
                                        </p:tgtEl>
                                        <p:attrNameLst>
                                          <p:attrName>style.visibility</p:attrName>
                                        </p:attrNameLst>
                                      </p:cBhvr>
                                      <p:to>
                                        <p:strVal val="visible"/>
                                      </p:to>
                                    </p:set>
                                    <p:anim calcmode="lin" valueType="num">
                                      <p:cBhvr>
                                        <p:cTn id="7" dur="500" fill="hold"/>
                                        <p:tgtEl>
                                          <p:spTgt spid="24269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2690">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4" presetClass="entr" presetSubtype="16" fill="hold" nodeType="afterEffect">
                                  <p:stCondLst>
                                    <p:cond delay="0"/>
                                  </p:stCondLst>
                                  <p:childTnLst>
                                    <p:set>
                                      <p:cBhvr>
                                        <p:cTn id="11" dur="1" fill="hold">
                                          <p:stCondLst>
                                            <p:cond delay="0"/>
                                          </p:stCondLst>
                                        </p:cTn>
                                        <p:tgtEl>
                                          <p:spTgt spid="242690">
                                            <p:txEl>
                                              <p:pRg st="1" end="1"/>
                                            </p:txEl>
                                          </p:spTgt>
                                        </p:tgtEl>
                                        <p:attrNameLst>
                                          <p:attrName>style.visibility</p:attrName>
                                        </p:attrNameLst>
                                      </p:cBhvr>
                                      <p:to>
                                        <p:strVal val="visible"/>
                                      </p:to>
                                    </p:set>
                                    <p:animEffect transition="in" filter="box(in)">
                                      <p:cBhvr>
                                        <p:cTn id="12" dur="500"/>
                                        <p:tgtEl>
                                          <p:spTgt spid="24269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242710"/>
                                        </p:tgtEl>
                                        <p:attrNameLst>
                                          <p:attrName>style.visibility</p:attrName>
                                        </p:attrNameLst>
                                      </p:cBhvr>
                                      <p:to>
                                        <p:strVal val="visible"/>
                                      </p:to>
                                    </p:set>
                                    <p:animEffect transition="in" filter="checkerboard(across)">
                                      <p:cBhvr>
                                        <p:cTn id="17" dur="500"/>
                                        <p:tgtEl>
                                          <p:spTgt spid="2427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9F2F6ACF-60D4-44FB-9D0F-E130AC3C8998}" type="slidenum">
              <a:rPr lang="en-US" altLang="en-US"/>
              <a:pPr>
                <a:defRPr/>
              </a:pPr>
              <a:t>32</a:t>
            </a:fld>
            <a:endParaRPr lang="en-US" altLang="en-US"/>
          </a:p>
        </p:txBody>
      </p:sp>
      <p:sp>
        <p:nvSpPr>
          <p:cNvPr id="82947" name="Text Box 2"/>
          <p:cNvSpPr txBox="1">
            <a:spLocks noChangeArrowheads="1"/>
          </p:cNvSpPr>
          <p:nvPr/>
        </p:nvSpPr>
        <p:spPr bwMode="auto">
          <a:xfrm>
            <a:off x="1965325" y="296863"/>
            <a:ext cx="62785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200" b="1" smtClean="0">
                <a:solidFill>
                  <a:srgbClr val="0000FF"/>
                </a:solidFill>
              </a:rPr>
              <a:t>3.4 </a:t>
            </a:r>
            <a:r>
              <a:rPr lang="en-US" sz="3200" b="1">
                <a:solidFill>
                  <a:srgbClr val="0000FF"/>
                </a:solidFill>
              </a:rPr>
              <a:t>CÁC BÀI TOÁN VÀ VÍ DỤ</a:t>
            </a:r>
          </a:p>
        </p:txBody>
      </p:sp>
      <p:sp>
        <p:nvSpPr>
          <p:cNvPr id="243715" name="Text Box 3"/>
          <p:cNvSpPr txBox="1">
            <a:spLocks noChangeArrowheads="1"/>
          </p:cNvSpPr>
          <p:nvPr/>
        </p:nvSpPr>
        <p:spPr bwMode="auto">
          <a:xfrm>
            <a:off x="503238" y="908050"/>
            <a:ext cx="7524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3.4.1</a:t>
            </a:r>
            <a:r>
              <a:rPr lang="en-US" sz="2800" b="1">
                <a:solidFill>
                  <a:schemeClr val="tx2"/>
                </a:solidFill>
              </a:rPr>
              <a:t>. Các bước giải bài toán cân bằng.</a:t>
            </a:r>
          </a:p>
        </p:txBody>
      </p:sp>
      <p:sp>
        <p:nvSpPr>
          <p:cNvPr id="243716" name="Rectangle 4"/>
          <p:cNvSpPr>
            <a:spLocks noChangeArrowheads="1"/>
          </p:cNvSpPr>
          <p:nvPr/>
        </p:nvSpPr>
        <p:spPr bwMode="auto">
          <a:xfrm>
            <a:off x="576263" y="2029721"/>
            <a:ext cx="7991475" cy="3373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365125" algn="just">
              <a:tabLst>
                <a:tab pos="503238" algn="l"/>
              </a:tabLst>
            </a:pPr>
            <a:r>
              <a:rPr lang="en-US" b="1" smtClean="0"/>
              <a:t>Hai dạng bài toán:</a:t>
            </a:r>
            <a:endParaRPr lang="en-US" b="1"/>
          </a:p>
          <a:p>
            <a:pPr indent="365125" algn="just">
              <a:lnSpc>
                <a:spcPct val="120000"/>
              </a:lnSpc>
              <a:buFont typeface="Wingdings" pitchFamily="2" charset="2"/>
              <a:buChar char="Ø"/>
              <a:tabLst>
                <a:tab pos="503238" algn="l"/>
              </a:tabLst>
            </a:pPr>
            <a:r>
              <a:rPr lang="en-US" b="1" smtClean="0"/>
              <a:t>Tìm</a:t>
            </a:r>
            <a:r>
              <a:rPr lang="en-US" smtClean="0"/>
              <a:t> </a:t>
            </a:r>
            <a:r>
              <a:rPr lang="en-US" b="1" smtClean="0">
                <a:solidFill>
                  <a:srgbClr val="0000FF"/>
                </a:solidFill>
              </a:rPr>
              <a:t>mối </a:t>
            </a:r>
            <a:r>
              <a:rPr lang="en-US" b="1">
                <a:solidFill>
                  <a:srgbClr val="0000FF"/>
                </a:solidFill>
              </a:rPr>
              <a:t>quan hệ giữa các lực</a:t>
            </a:r>
            <a:r>
              <a:rPr lang="en-US"/>
              <a:t> hoạt động </a:t>
            </a:r>
            <a:r>
              <a:rPr lang="en-US" b="1"/>
              <a:t>để</a:t>
            </a:r>
            <a:r>
              <a:rPr lang="en-US"/>
              <a:t> cho </a:t>
            </a:r>
            <a:r>
              <a:rPr lang="en-US" b="1"/>
              <a:t>vật cân bằng</a:t>
            </a:r>
            <a:r>
              <a:rPr lang="en-US"/>
              <a:t>, hoặc nếu biết các lực hoạt động hãy </a:t>
            </a:r>
            <a:r>
              <a:rPr lang="en-US" b="1"/>
              <a:t>tìm </a:t>
            </a:r>
            <a:r>
              <a:rPr lang="en-US" b="1">
                <a:solidFill>
                  <a:srgbClr val="0000FF"/>
                </a:solidFill>
              </a:rPr>
              <a:t>các vị trí cân bằng</a:t>
            </a:r>
            <a:r>
              <a:rPr lang="en-US"/>
              <a:t> của vật</a:t>
            </a:r>
            <a:r>
              <a:rPr lang="en-US" smtClean="0"/>
              <a:t>.</a:t>
            </a:r>
            <a:endParaRPr lang="en-US"/>
          </a:p>
          <a:p>
            <a:pPr indent="365125" algn="just">
              <a:lnSpc>
                <a:spcPct val="120000"/>
              </a:lnSpc>
              <a:buFont typeface="Wingdings" pitchFamily="2" charset="2"/>
              <a:buChar char="Ø"/>
              <a:tabLst>
                <a:tab pos="503238" algn="l"/>
              </a:tabLst>
            </a:pPr>
            <a:r>
              <a:rPr lang="en-US" smtClean="0"/>
              <a:t> Vật </a:t>
            </a:r>
            <a:r>
              <a:rPr lang="en-US"/>
              <a:t>đã cân bằng dưới tác dụng của các lực hoạt động cho trước, hãy </a:t>
            </a:r>
            <a:r>
              <a:rPr lang="en-US" b="1"/>
              <a:t>tìm</a:t>
            </a:r>
            <a:r>
              <a:rPr lang="en-US"/>
              <a:t> một phần hoặc toàn bộ các </a:t>
            </a:r>
            <a:r>
              <a:rPr lang="en-US" b="1">
                <a:solidFill>
                  <a:srgbClr val="0000FF"/>
                </a:solidFill>
              </a:rPr>
              <a:t>phản lực liên kết</a:t>
            </a:r>
            <a:r>
              <a:rPr lang="en-US"/>
              <a:t> tác dụng lên các vật.</a:t>
            </a:r>
          </a:p>
        </p:txBody>
      </p:sp>
    </p:spTree>
  </p:cSld>
  <p:clrMapOvr>
    <a:masterClrMapping/>
  </p:clrMapOvr>
  <p:transition advTm="0">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15C08B5B-0157-4621-AE5C-679A506D2364}" type="slidenum">
              <a:rPr lang="en-US" altLang="en-US"/>
              <a:pPr>
                <a:defRPr/>
              </a:pPr>
              <a:t>33</a:t>
            </a:fld>
            <a:endParaRPr lang="en-US" altLang="en-US"/>
          </a:p>
        </p:txBody>
      </p:sp>
      <p:sp>
        <p:nvSpPr>
          <p:cNvPr id="84995" name="Text Box 3"/>
          <p:cNvSpPr txBox="1">
            <a:spLocks noChangeArrowheads="1"/>
          </p:cNvSpPr>
          <p:nvPr/>
        </p:nvSpPr>
        <p:spPr bwMode="auto">
          <a:xfrm>
            <a:off x="250825" y="1238250"/>
            <a:ext cx="81486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1: </a:t>
            </a:r>
            <a:r>
              <a:rPr lang="en-US" sz="2800" i="1">
                <a:solidFill>
                  <a:srgbClr val="0000FF"/>
                </a:solidFill>
              </a:rPr>
              <a:t>Chọn vật để khảo sát cân bằng.</a:t>
            </a:r>
            <a:r>
              <a:rPr lang="en-US" sz="2800"/>
              <a:t> </a:t>
            </a:r>
          </a:p>
        </p:txBody>
      </p:sp>
      <p:sp>
        <p:nvSpPr>
          <p:cNvPr id="84996" name="Text Box 4"/>
          <p:cNvSpPr txBox="1">
            <a:spLocks noChangeArrowheads="1"/>
          </p:cNvSpPr>
          <p:nvPr/>
        </p:nvSpPr>
        <p:spPr bwMode="auto">
          <a:xfrm>
            <a:off x="252413" y="1814513"/>
            <a:ext cx="844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2: </a:t>
            </a:r>
            <a:r>
              <a:rPr lang="en-US" sz="2800" i="1">
                <a:solidFill>
                  <a:srgbClr val="0000FF"/>
                </a:solidFill>
              </a:rPr>
              <a:t>Giải phóng liên kết cho vật khảo sát.</a:t>
            </a:r>
            <a:r>
              <a:rPr lang="en-US" sz="2800"/>
              <a:t> </a:t>
            </a:r>
          </a:p>
        </p:txBody>
      </p:sp>
      <p:sp>
        <p:nvSpPr>
          <p:cNvPr id="369669" name="Text Box 5"/>
          <p:cNvSpPr txBox="1">
            <a:spLocks noChangeArrowheads="1"/>
          </p:cNvSpPr>
          <p:nvPr/>
        </p:nvSpPr>
        <p:spPr bwMode="auto">
          <a:xfrm>
            <a:off x="252413" y="2528888"/>
            <a:ext cx="87836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3: </a:t>
            </a:r>
            <a:r>
              <a:rPr lang="en-US" sz="2800" i="1">
                <a:solidFill>
                  <a:srgbClr val="0000FF"/>
                </a:solidFill>
              </a:rPr>
              <a:t>Thành lập các phương trình cân bằng</a:t>
            </a:r>
            <a:r>
              <a:rPr lang="en-US" sz="2800">
                <a:solidFill>
                  <a:srgbClr val="0000FF"/>
                </a:solidFill>
              </a:rPr>
              <a:t>.</a:t>
            </a:r>
          </a:p>
        </p:txBody>
      </p:sp>
      <p:sp>
        <p:nvSpPr>
          <p:cNvPr id="369670" name="Text Box 6"/>
          <p:cNvSpPr txBox="1">
            <a:spLocks noChangeArrowheads="1"/>
          </p:cNvSpPr>
          <p:nvPr/>
        </p:nvSpPr>
        <p:spPr bwMode="auto">
          <a:xfrm>
            <a:off x="252413" y="3168650"/>
            <a:ext cx="8713787"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4: </a:t>
            </a:r>
            <a:r>
              <a:rPr lang="en-US" sz="2800" i="1">
                <a:solidFill>
                  <a:srgbClr val="0000FF"/>
                </a:solidFill>
              </a:rPr>
              <a:t>Giải hệ phương trình cân bằng và nhận </a:t>
            </a:r>
          </a:p>
          <a:p>
            <a:pPr lvl="1" eaLnBrk="1" hangingPunct="1">
              <a:spcBef>
                <a:spcPct val="50000"/>
              </a:spcBef>
              <a:buSzPct val="125000"/>
              <a:buFont typeface="Wingdings" pitchFamily="2" charset="2"/>
              <a:buNone/>
            </a:pPr>
            <a:r>
              <a:rPr lang="en-US" sz="2800" i="1" smtClean="0">
                <a:solidFill>
                  <a:srgbClr val="0000FF"/>
                </a:solidFill>
              </a:rPr>
              <a:t>     xét </a:t>
            </a:r>
            <a:r>
              <a:rPr lang="en-US" sz="2800" i="1">
                <a:solidFill>
                  <a:srgbClr val="0000FF"/>
                </a:solidFill>
              </a:rPr>
              <a:t>kết quả.</a:t>
            </a:r>
            <a:endParaRPr lang="en-US" sz="2800">
              <a:solidFill>
                <a:srgbClr val="0000FF"/>
              </a:solidFill>
            </a:endParaRPr>
          </a:p>
        </p:txBody>
      </p:sp>
      <p:sp>
        <p:nvSpPr>
          <p:cNvPr id="84999" name="Text Box 9"/>
          <p:cNvSpPr txBox="1">
            <a:spLocks noChangeArrowheads="1"/>
          </p:cNvSpPr>
          <p:nvPr/>
        </p:nvSpPr>
        <p:spPr bwMode="auto">
          <a:xfrm>
            <a:off x="588963" y="441325"/>
            <a:ext cx="7691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CC00CC"/>
                </a:solidFill>
              </a:rPr>
              <a:t>CÁC BƯỚC GIẢI BÀI TOÁN CÂN BẰNG</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4A1B6CF5-39C7-4372-859B-91191742DB90}" type="slidenum">
              <a:rPr lang="en-US" altLang="en-US"/>
              <a:pPr>
                <a:defRPr/>
              </a:pPr>
              <a:t>34</a:t>
            </a:fld>
            <a:endParaRPr lang="en-US" altLang="en-US"/>
          </a:p>
        </p:txBody>
      </p:sp>
      <p:sp>
        <p:nvSpPr>
          <p:cNvPr id="265218" name="Text Box 2"/>
          <p:cNvSpPr txBox="1">
            <a:spLocks noChangeArrowheads="1"/>
          </p:cNvSpPr>
          <p:nvPr/>
        </p:nvSpPr>
        <p:spPr bwMode="auto">
          <a:xfrm>
            <a:off x="503238" y="887413"/>
            <a:ext cx="2413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000" b="1">
                <a:solidFill>
                  <a:srgbClr val="0000FF"/>
                </a:solidFill>
              </a:rPr>
              <a:t> Ví dụ 3.1</a:t>
            </a:r>
          </a:p>
        </p:txBody>
      </p:sp>
      <p:pic>
        <p:nvPicPr>
          <p:cNvPr id="2652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7650" y="1557338"/>
            <a:ext cx="3836752" cy="374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 Box 6"/>
          <p:cNvSpPr txBox="1">
            <a:spLocks noChangeArrowheads="1"/>
          </p:cNvSpPr>
          <p:nvPr/>
        </p:nvSpPr>
        <p:spPr bwMode="auto">
          <a:xfrm>
            <a:off x="503238" y="296863"/>
            <a:ext cx="61071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3.4.2</a:t>
            </a:r>
            <a:r>
              <a:rPr lang="en-US" sz="2800" b="1">
                <a:solidFill>
                  <a:schemeClr val="tx2"/>
                </a:solidFill>
              </a:rPr>
              <a:t>. CÁC VÍ DỤ.</a:t>
            </a:r>
          </a:p>
        </p:txBody>
      </p:sp>
      <p:sp>
        <p:nvSpPr>
          <p:cNvPr id="265223" name="Text Box 7"/>
          <p:cNvSpPr txBox="1">
            <a:spLocks noChangeArrowheads="1"/>
          </p:cNvSpPr>
          <p:nvPr/>
        </p:nvSpPr>
        <p:spPr bwMode="auto">
          <a:xfrm>
            <a:off x="755650" y="1492250"/>
            <a:ext cx="4140200" cy="406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Tấm hình chữ nhật có trọng lượng </a:t>
            </a:r>
            <a:r>
              <a:rPr lang="en-US">
                <a:solidFill>
                  <a:srgbClr val="0000FF"/>
                </a:solidFill>
              </a:rPr>
              <a:t>P = 1kN,</a:t>
            </a:r>
            <a:r>
              <a:rPr lang="en-US"/>
              <a:t> được giữ cân bằng ở vị trí nằm ngang nhờ hai bản lề A</a:t>
            </a:r>
            <a:r>
              <a:rPr lang="en-US" smtClean="0"/>
              <a:t>, B </a:t>
            </a:r>
            <a:r>
              <a:rPr lang="en-US"/>
              <a:t>và dây treo IK tạo góc </a:t>
            </a:r>
            <a:r>
              <a:rPr lang="el-GR">
                <a:solidFill>
                  <a:srgbClr val="0000FF"/>
                </a:solidFill>
              </a:rPr>
              <a:t>α</a:t>
            </a:r>
            <a:r>
              <a:rPr lang="en-US">
                <a:solidFill>
                  <a:srgbClr val="0000FF"/>
                </a:solidFill>
              </a:rPr>
              <a:t> = 30</a:t>
            </a:r>
            <a:r>
              <a:rPr lang="en-US" baseline="30000">
                <a:solidFill>
                  <a:srgbClr val="0000FF"/>
                </a:solidFill>
              </a:rPr>
              <a:t>0</a:t>
            </a:r>
            <a:r>
              <a:rPr lang="en-US"/>
              <a:t> với mặt phẳng của tấm như hình vẽ. Các kích thước đo bằng mét. </a:t>
            </a:r>
            <a:r>
              <a:rPr lang="en-US" b="1"/>
              <a:t>Tìm các phản lực tại A, B và sức căng của dây.</a:t>
            </a:r>
          </a:p>
        </p:txBody>
      </p:sp>
    </p:spTree>
  </p:cSld>
  <p:clrMapOvr>
    <a:masterClrMapping/>
  </p:clrMapOvr>
  <p:transition advTm="0">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265221"/>
                                        </p:tgtEl>
                                        <p:attrNameLst>
                                          <p:attrName>style.visibility</p:attrName>
                                        </p:attrNameLst>
                                      </p:cBhvr>
                                      <p:to>
                                        <p:strVal val="visible"/>
                                      </p:to>
                                    </p:set>
                                    <p:animEffect transition="in" filter="box(in)">
                                      <p:cBhvr>
                                        <p:cTn id="7" dur="500"/>
                                        <p:tgtEl>
                                          <p:spTgt spid="26522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65223"/>
                                        </p:tgtEl>
                                        <p:attrNameLst>
                                          <p:attrName>style.visibility</p:attrName>
                                        </p:attrNameLst>
                                      </p:cBhvr>
                                      <p:to>
                                        <p:strVal val="visible"/>
                                      </p:to>
                                    </p:set>
                                    <p:animEffect transition="in" filter="box(in)">
                                      <p:cBhvr>
                                        <p:cTn id="10" dur="5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1457" y="2608735"/>
            <a:ext cx="6133051" cy="4240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66245" name="Text Box 5"/>
              <p:cNvSpPr txBox="1">
                <a:spLocks noChangeArrowheads="1"/>
              </p:cNvSpPr>
              <p:nvPr/>
            </p:nvSpPr>
            <p:spPr bwMode="auto">
              <a:xfrm>
                <a:off x="324544" y="227781"/>
                <a:ext cx="8351912" cy="597932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ts val="0"/>
                  </a:spcBef>
                </a:pPr>
                <a:r>
                  <a:rPr lang="en-US" sz="2400" b="1" smtClean="0">
                    <a:solidFill>
                      <a:srgbClr val="002060"/>
                    </a:solidFill>
                  </a:rPr>
                  <a:t>Giải: vì </a:t>
                </a:r>
                <a:r>
                  <a:rPr lang="el-GR" sz="2400" b="1" smtClean="0">
                    <a:solidFill>
                      <a:srgbClr val="002060"/>
                    </a:solidFill>
                  </a:rPr>
                  <a:t>α</a:t>
                </a:r>
                <a:r>
                  <a:rPr lang="en-US" sz="2400" b="1" smtClean="0">
                    <a:solidFill>
                      <a:srgbClr val="002060"/>
                    </a:solidFill>
                  </a:rPr>
                  <a:t> = 30</a:t>
                </a:r>
                <a:r>
                  <a:rPr lang="el-GR" sz="2400" b="1" smtClean="0">
                    <a:solidFill>
                      <a:srgbClr val="002060"/>
                    </a:solidFill>
                  </a:rPr>
                  <a:t>°</a:t>
                </a:r>
                <a:r>
                  <a:rPr lang="en-US" sz="2400" b="1" smtClean="0">
                    <a:solidFill>
                      <a:srgbClr val="002060"/>
                    </a:solidFill>
                  </a:rPr>
                  <a:t> → </a:t>
                </a:r>
                <a14:m>
                  <m:oMath xmlns:m="http://schemas.openxmlformats.org/officeDocument/2006/math">
                    <m:func>
                      <m:funcPr>
                        <m:ctrlPr>
                          <a:rPr lang="en-US" sz="2400" b="1" i="1">
                            <a:solidFill>
                              <a:srgbClr val="002060"/>
                            </a:solidFill>
                            <a:latin typeface="Cambria Math"/>
                          </a:rPr>
                        </m:ctrlPr>
                      </m:funcPr>
                      <m:fName>
                        <m:r>
                          <a:rPr lang="en-US" sz="2400" b="1">
                            <a:solidFill>
                              <a:srgbClr val="002060"/>
                            </a:solidFill>
                            <a:latin typeface="Cambria Math"/>
                          </a:rPr>
                          <m:t>𝐬𝐢𝐧</m:t>
                        </m:r>
                      </m:fName>
                      <m:e>
                        <m:r>
                          <a:rPr lang="en-US" sz="2400" b="1" i="1">
                            <a:solidFill>
                              <a:srgbClr val="002060"/>
                            </a:solidFill>
                            <a:latin typeface="Cambria Math"/>
                            <a:ea typeface="Cambria Math"/>
                          </a:rPr>
                          <m:t>𝜶</m:t>
                        </m:r>
                      </m:e>
                    </m:func>
                    <m:r>
                      <a:rPr lang="en-US" sz="2400" b="1" i="1">
                        <a:solidFill>
                          <a:srgbClr val="002060"/>
                        </a:solidFill>
                        <a:latin typeface="Cambria Math"/>
                      </a:rPr>
                      <m:t>=</m:t>
                    </m:r>
                    <m:f>
                      <m:fPr>
                        <m:type m:val="lin"/>
                        <m:ctrlPr>
                          <a:rPr lang="en-US" sz="2400" b="1" i="1">
                            <a:solidFill>
                              <a:srgbClr val="002060"/>
                            </a:solidFill>
                            <a:latin typeface="Cambria Math"/>
                          </a:rPr>
                        </m:ctrlPr>
                      </m:fPr>
                      <m:num>
                        <m:r>
                          <a:rPr lang="en-US" sz="2400" b="1" i="1">
                            <a:solidFill>
                              <a:srgbClr val="002060"/>
                            </a:solidFill>
                            <a:latin typeface="Cambria Math"/>
                          </a:rPr>
                          <m:t>𝟏</m:t>
                        </m:r>
                      </m:num>
                      <m:den>
                        <m:r>
                          <a:rPr lang="en-US" sz="2400" b="1" i="1">
                            <a:solidFill>
                              <a:srgbClr val="002060"/>
                            </a:solidFill>
                            <a:latin typeface="Cambria Math"/>
                          </a:rPr>
                          <m:t>𝟐</m:t>
                        </m:r>
                      </m:den>
                    </m:f>
                  </m:oMath>
                </a14:m>
                <a:r>
                  <a:rPr lang="en-US" sz="2400" b="1" smtClean="0">
                    <a:solidFill>
                      <a:srgbClr val="002060"/>
                    </a:solidFill>
                  </a:rPr>
                  <a:t>; </a:t>
                </a:r>
                <a14:m>
                  <m:oMath xmlns:m="http://schemas.openxmlformats.org/officeDocument/2006/math">
                    <m:func>
                      <m:funcPr>
                        <m:ctrlPr>
                          <a:rPr lang="en-US" sz="2400" b="1" i="1">
                            <a:solidFill>
                              <a:srgbClr val="002060"/>
                            </a:solidFill>
                            <a:latin typeface="Cambria Math"/>
                          </a:rPr>
                        </m:ctrlPr>
                      </m:funcPr>
                      <m:fName>
                        <m:r>
                          <a:rPr lang="en-US" sz="2400" b="1">
                            <a:solidFill>
                              <a:srgbClr val="002060"/>
                            </a:solidFill>
                            <a:latin typeface="Cambria Math"/>
                          </a:rPr>
                          <m:t>𝐜𝐨𝐬</m:t>
                        </m:r>
                      </m:fName>
                      <m:e>
                        <m:r>
                          <a:rPr lang="en-US" sz="2400" b="1" i="1">
                            <a:solidFill>
                              <a:srgbClr val="002060"/>
                            </a:solidFill>
                            <a:latin typeface="Cambria Math"/>
                            <a:ea typeface="Cambria Math"/>
                          </a:rPr>
                          <m:t>𝜶</m:t>
                        </m:r>
                        <m:r>
                          <a:rPr lang="en-US" sz="2400" b="1" i="1">
                            <a:solidFill>
                              <a:srgbClr val="002060"/>
                            </a:solidFill>
                            <a:latin typeface="Cambria Math"/>
                            <a:ea typeface="Cambria Math"/>
                          </a:rPr>
                          <m:t>=</m:t>
                        </m:r>
                        <m:f>
                          <m:fPr>
                            <m:type m:val="lin"/>
                            <m:ctrlPr>
                              <a:rPr lang="en-US" sz="2400" b="1" i="1">
                                <a:solidFill>
                                  <a:srgbClr val="002060"/>
                                </a:solidFill>
                                <a:latin typeface="Cambria Math"/>
                                <a:ea typeface="Cambria Math"/>
                              </a:rPr>
                            </m:ctrlPr>
                          </m:fPr>
                          <m:num>
                            <m:rad>
                              <m:radPr>
                                <m:degHide m:val="on"/>
                                <m:ctrlPr>
                                  <a:rPr lang="en-US" sz="2400" b="1" i="1">
                                    <a:solidFill>
                                      <a:srgbClr val="002060"/>
                                    </a:solidFill>
                                    <a:latin typeface="Cambria Math"/>
                                    <a:ea typeface="Cambria Math"/>
                                  </a:rPr>
                                </m:ctrlPr>
                              </m:radPr>
                              <m:deg/>
                              <m:e>
                                <m:r>
                                  <a:rPr lang="en-US" sz="2400" b="1" i="1">
                                    <a:solidFill>
                                      <a:srgbClr val="002060"/>
                                    </a:solidFill>
                                    <a:latin typeface="Cambria Math"/>
                                    <a:ea typeface="Cambria Math"/>
                                  </a:rPr>
                                  <m:t>𝟑</m:t>
                                </m:r>
                              </m:e>
                            </m:rad>
                          </m:num>
                          <m:den>
                            <m:r>
                              <a:rPr lang="en-US" sz="2400" b="1" i="1">
                                <a:solidFill>
                                  <a:srgbClr val="002060"/>
                                </a:solidFill>
                                <a:latin typeface="Cambria Math"/>
                                <a:ea typeface="Cambria Math"/>
                              </a:rPr>
                              <m:t>𝟐</m:t>
                            </m:r>
                          </m:den>
                        </m:f>
                      </m:e>
                    </m:func>
                  </m:oMath>
                </a14:m>
                <a:endParaRPr lang="en-US" sz="2400" b="1">
                  <a:solidFill>
                    <a:srgbClr val="002060"/>
                  </a:solidFill>
                </a:endParaRPr>
              </a:p>
              <a:p>
                <a:pPr eaLnBrk="1" hangingPunct="1">
                  <a:lnSpc>
                    <a:spcPct val="120000"/>
                  </a:lnSpc>
                  <a:spcBef>
                    <a:spcPts val="0"/>
                  </a:spcBef>
                </a:pPr>
                <a:r>
                  <a:rPr lang="en-US" sz="2400" b="1" smtClean="0">
                    <a:solidFill>
                      <a:srgbClr val="002060"/>
                    </a:solidFill>
                  </a:rPr>
                  <a:t>Hệ lực không gian có gốc tọa độ tại A → 6 pt cân bằng:</a:t>
                </a:r>
              </a:p>
              <a:p>
                <a:pPr eaLnBrk="1" hangingPunct="1">
                  <a:lnSpc>
                    <a:spcPct val="120000"/>
                  </a:lnSpc>
                  <a:spcBef>
                    <a:spcPts val="0"/>
                  </a:spcBef>
                </a:pPr>
                <a:r>
                  <a:rPr lang="en-US" sz="2400" b="1" smtClean="0">
                    <a:solidFill>
                      <a:srgbClr val="002060"/>
                    </a:solidFill>
                  </a:rPr>
                  <a:t>PT1: R</a:t>
                </a:r>
                <a:r>
                  <a:rPr lang="en-US" sz="2400" b="1" baseline="-25000" smtClean="0">
                    <a:solidFill>
                      <a:srgbClr val="002060"/>
                    </a:solidFill>
                  </a:rPr>
                  <a:t>x</a:t>
                </a:r>
                <a:r>
                  <a:rPr lang="en-US" sz="2400" b="1" smtClean="0">
                    <a:solidFill>
                      <a:srgbClr val="002060"/>
                    </a:solidFill>
                  </a:rPr>
                  <a:t> = 0</a:t>
                </a:r>
              </a:p>
              <a:p>
                <a:pPr eaLnBrk="1" hangingPunct="1">
                  <a:lnSpc>
                    <a:spcPct val="120000"/>
                  </a:lnSpc>
                  <a:spcBef>
                    <a:spcPts val="0"/>
                  </a:spcBef>
                </a:pPr>
                <a:r>
                  <a:rPr lang="en-US" sz="2400" b="1" smtClean="0">
                    <a:solidFill>
                      <a:srgbClr val="002060"/>
                    </a:solidFill>
                  </a:rPr>
                  <a:t>PT2: R</a:t>
                </a:r>
                <a:r>
                  <a:rPr lang="en-US" sz="2400" b="1" baseline="-25000" smtClean="0">
                    <a:solidFill>
                      <a:srgbClr val="002060"/>
                    </a:solidFill>
                  </a:rPr>
                  <a:t>y</a:t>
                </a:r>
                <a:r>
                  <a:rPr lang="en-US" sz="2400" b="1" smtClean="0">
                    <a:solidFill>
                      <a:srgbClr val="002060"/>
                    </a:solidFill>
                  </a:rPr>
                  <a:t> = Y</a:t>
                </a:r>
                <a:r>
                  <a:rPr lang="en-US" sz="2400" b="1" baseline="-25000" smtClean="0">
                    <a:solidFill>
                      <a:srgbClr val="002060"/>
                    </a:solidFill>
                  </a:rPr>
                  <a:t>A</a:t>
                </a:r>
                <a:r>
                  <a:rPr lang="en-US" sz="2400" b="1" smtClean="0">
                    <a:solidFill>
                      <a:srgbClr val="002060"/>
                    </a:solidFill>
                  </a:rPr>
                  <a:t> + Y</a:t>
                </a:r>
                <a:r>
                  <a:rPr lang="en-US" sz="2400" b="1" baseline="-25000" smtClean="0">
                    <a:solidFill>
                      <a:srgbClr val="002060"/>
                    </a:solidFill>
                  </a:rPr>
                  <a:t>B</a:t>
                </a:r>
                <a:r>
                  <a:rPr lang="en-US" sz="2400" b="1" smtClean="0">
                    <a:solidFill>
                      <a:srgbClr val="002060"/>
                    </a:solidFill>
                  </a:rPr>
                  <a:t> – T.cos</a:t>
                </a:r>
                <a:r>
                  <a:rPr lang="el-GR" sz="2400" b="1" smtClean="0">
                    <a:solidFill>
                      <a:srgbClr val="002060"/>
                    </a:solidFill>
                  </a:rPr>
                  <a:t>α</a:t>
                </a:r>
                <a:r>
                  <a:rPr lang="en-US" sz="2400" b="1" smtClean="0">
                    <a:solidFill>
                      <a:srgbClr val="002060"/>
                    </a:solidFill>
                  </a:rPr>
                  <a:t> = 0</a:t>
                </a:r>
              </a:p>
              <a:p>
                <a:pPr eaLnBrk="1" hangingPunct="1">
                  <a:lnSpc>
                    <a:spcPct val="120000"/>
                  </a:lnSpc>
                  <a:spcBef>
                    <a:spcPts val="0"/>
                  </a:spcBef>
                </a:pPr>
                <a:r>
                  <a:rPr lang="en-US" sz="2400" b="1" smtClean="0">
                    <a:solidFill>
                      <a:srgbClr val="002060"/>
                    </a:solidFill>
                  </a:rPr>
                  <a:t>PT3: R</a:t>
                </a:r>
                <a:r>
                  <a:rPr lang="en-US" sz="2400" b="1" baseline="-25000" smtClean="0">
                    <a:solidFill>
                      <a:srgbClr val="002060"/>
                    </a:solidFill>
                  </a:rPr>
                  <a:t>z</a:t>
                </a:r>
                <a:r>
                  <a:rPr lang="en-US" sz="2400" b="1" smtClean="0">
                    <a:solidFill>
                      <a:srgbClr val="002060"/>
                    </a:solidFill>
                  </a:rPr>
                  <a:t> = Z</a:t>
                </a:r>
                <a:r>
                  <a:rPr lang="en-US" sz="2400" b="1" baseline="-25000" smtClean="0">
                    <a:solidFill>
                      <a:srgbClr val="002060"/>
                    </a:solidFill>
                  </a:rPr>
                  <a:t>A</a:t>
                </a:r>
                <a:r>
                  <a:rPr lang="en-US" sz="2400" b="1">
                    <a:solidFill>
                      <a:srgbClr val="002060"/>
                    </a:solidFill>
                  </a:rPr>
                  <a:t> – P </a:t>
                </a:r>
                <a:r>
                  <a:rPr lang="en-US" sz="2400" b="1" smtClean="0">
                    <a:solidFill>
                      <a:srgbClr val="002060"/>
                    </a:solidFill>
                  </a:rPr>
                  <a:t>+ Z</a:t>
                </a:r>
                <a:r>
                  <a:rPr lang="en-US" sz="2400" b="1" baseline="-25000" smtClean="0">
                    <a:solidFill>
                      <a:srgbClr val="002060"/>
                    </a:solidFill>
                  </a:rPr>
                  <a:t>B</a:t>
                </a:r>
                <a:r>
                  <a:rPr lang="en-US" sz="2400" b="1" smtClean="0">
                    <a:solidFill>
                      <a:srgbClr val="002060"/>
                    </a:solidFill>
                  </a:rPr>
                  <a:t> + T.sin</a:t>
                </a:r>
                <a:r>
                  <a:rPr lang="el-GR" sz="2400" b="1" smtClean="0">
                    <a:solidFill>
                      <a:srgbClr val="002060"/>
                    </a:solidFill>
                  </a:rPr>
                  <a:t>α</a:t>
                </a:r>
                <a:r>
                  <a:rPr lang="en-US" sz="2400" b="1" smtClean="0">
                    <a:solidFill>
                      <a:srgbClr val="002060"/>
                    </a:solidFill>
                  </a:rPr>
                  <a:t> = 0</a:t>
                </a:r>
              </a:p>
              <a:p>
                <a:pPr eaLnBrk="1" hangingPunct="1">
                  <a:lnSpc>
                    <a:spcPct val="120000"/>
                  </a:lnSpc>
                  <a:spcBef>
                    <a:spcPts val="0"/>
                  </a:spcBef>
                </a:pPr>
                <a:r>
                  <a:rPr lang="en-US" sz="2400" b="1" smtClean="0">
                    <a:solidFill>
                      <a:srgbClr val="002060"/>
                    </a:solidFill>
                  </a:rPr>
                  <a:t>PT4: M</a:t>
                </a:r>
                <a:r>
                  <a:rPr lang="en-US" sz="2400" b="1" baseline="-25000" smtClean="0">
                    <a:solidFill>
                      <a:srgbClr val="002060"/>
                    </a:solidFill>
                  </a:rPr>
                  <a:t>x</a:t>
                </a:r>
                <a:r>
                  <a:rPr lang="en-US" sz="2400" b="1" smtClean="0">
                    <a:solidFill>
                      <a:srgbClr val="002060"/>
                    </a:solidFill>
                  </a:rPr>
                  <a:t> = – P.a/2 </a:t>
                </a:r>
                <a:r>
                  <a:rPr lang="en-US" sz="2400" b="1">
                    <a:solidFill>
                      <a:srgbClr val="002060"/>
                    </a:solidFill>
                  </a:rPr>
                  <a:t>+ T.sin</a:t>
                </a:r>
                <a:r>
                  <a:rPr lang="el-GR" sz="2400" b="1">
                    <a:solidFill>
                      <a:srgbClr val="002060"/>
                    </a:solidFill>
                  </a:rPr>
                  <a:t>α</a:t>
                </a:r>
                <a:r>
                  <a:rPr lang="en-US" sz="2400" b="1">
                    <a:solidFill>
                      <a:srgbClr val="002060"/>
                    </a:solidFill>
                  </a:rPr>
                  <a:t>.a = </a:t>
                </a:r>
                <a:r>
                  <a:rPr lang="en-US" sz="2400" b="1" smtClean="0">
                    <a:solidFill>
                      <a:srgbClr val="002060"/>
                    </a:solidFill>
                  </a:rPr>
                  <a:t>0</a:t>
                </a:r>
              </a:p>
              <a:p>
                <a:pPr eaLnBrk="1" hangingPunct="1">
                  <a:lnSpc>
                    <a:spcPct val="120000"/>
                  </a:lnSpc>
                  <a:spcBef>
                    <a:spcPts val="0"/>
                  </a:spcBef>
                </a:pPr>
                <a:r>
                  <a:rPr lang="en-US" sz="2400" b="1" smtClean="0">
                    <a:solidFill>
                      <a:srgbClr val="002060"/>
                    </a:solidFill>
                  </a:rPr>
                  <a:t>PT5: M</a:t>
                </a:r>
                <a:r>
                  <a:rPr lang="en-US" sz="2400" b="1" baseline="-25000" smtClean="0">
                    <a:solidFill>
                      <a:srgbClr val="002060"/>
                    </a:solidFill>
                  </a:rPr>
                  <a:t>y</a:t>
                </a:r>
                <a:r>
                  <a:rPr lang="en-US" sz="2400" b="1" smtClean="0">
                    <a:solidFill>
                      <a:srgbClr val="002060"/>
                    </a:solidFill>
                  </a:rPr>
                  <a:t> = Z</a:t>
                </a:r>
                <a:r>
                  <a:rPr lang="en-US" sz="2400" b="1" baseline="-25000" smtClean="0">
                    <a:solidFill>
                      <a:srgbClr val="002060"/>
                    </a:solidFill>
                  </a:rPr>
                  <a:t>B</a:t>
                </a:r>
                <a:r>
                  <a:rPr lang="en-US" sz="2400" b="1" smtClean="0">
                    <a:solidFill>
                      <a:srgbClr val="002060"/>
                    </a:solidFill>
                  </a:rPr>
                  <a:t>.6 + T.sin</a:t>
                </a:r>
                <a:r>
                  <a:rPr lang="el-GR" sz="2400" b="1" smtClean="0">
                    <a:solidFill>
                      <a:srgbClr val="002060"/>
                    </a:solidFill>
                  </a:rPr>
                  <a:t>α</a:t>
                </a:r>
                <a:r>
                  <a:rPr lang="en-US" sz="2400" b="1" smtClean="0">
                    <a:solidFill>
                      <a:srgbClr val="002060"/>
                    </a:solidFill>
                  </a:rPr>
                  <a:t>.7 – P.3 = 0</a:t>
                </a:r>
              </a:p>
              <a:p>
                <a:pPr eaLnBrk="1" hangingPunct="1">
                  <a:lnSpc>
                    <a:spcPct val="120000"/>
                  </a:lnSpc>
                  <a:spcBef>
                    <a:spcPts val="0"/>
                  </a:spcBef>
                </a:pPr>
                <a:r>
                  <a:rPr lang="en-US" sz="2400" b="1" smtClean="0">
                    <a:solidFill>
                      <a:srgbClr val="002060"/>
                    </a:solidFill>
                  </a:rPr>
                  <a:t>PT6: M</a:t>
                </a:r>
                <a:r>
                  <a:rPr lang="en-US" sz="2400" b="1" baseline="-25000" smtClean="0">
                    <a:solidFill>
                      <a:srgbClr val="002060"/>
                    </a:solidFill>
                  </a:rPr>
                  <a:t>z</a:t>
                </a:r>
                <a:r>
                  <a:rPr lang="en-US" sz="2400" b="1" smtClean="0">
                    <a:solidFill>
                      <a:srgbClr val="002060"/>
                    </a:solidFill>
                  </a:rPr>
                  <a:t> = T.cos</a:t>
                </a:r>
                <a:r>
                  <a:rPr lang="el-GR" sz="2400" b="1" smtClean="0">
                    <a:solidFill>
                      <a:srgbClr val="002060"/>
                    </a:solidFill>
                  </a:rPr>
                  <a:t>α</a:t>
                </a:r>
                <a:r>
                  <a:rPr lang="en-US" sz="2400" b="1" smtClean="0">
                    <a:solidFill>
                      <a:srgbClr val="002060"/>
                    </a:solidFill>
                  </a:rPr>
                  <a:t>.7 – Y</a:t>
                </a:r>
                <a:r>
                  <a:rPr lang="en-US" sz="2400" b="1" baseline="-25000" smtClean="0">
                    <a:solidFill>
                      <a:srgbClr val="002060"/>
                    </a:solidFill>
                  </a:rPr>
                  <a:t>B</a:t>
                </a:r>
                <a:r>
                  <a:rPr lang="en-US" sz="2400" b="1" smtClean="0">
                    <a:solidFill>
                      <a:srgbClr val="002060"/>
                    </a:solidFill>
                  </a:rPr>
                  <a:t>.6 = 0</a:t>
                </a:r>
              </a:p>
              <a:p>
                <a:pPr eaLnBrk="1" hangingPunct="1">
                  <a:lnSpc>
                    <a:spcPct val="120000"/>
                  </a:lnSpc>
                  <a:spcBef>
                    <a:spcPts val="0"/>
                  </a:spcBef>
                </a:pPr>
                <a:r>
                  <a:rPr lang="en-US" sz="2400" b="1" smtClean="0">
                    <a:solidFill>
                      <a:srgbClr val="002060"/>
                    </a:solidFill>
                  </a:rPr>
                  <a:t>Từ PT4 → T = P</a:t>
                </a:r>
              </a:p>
              <a:p>
                <a:pPr eaLnBrk="1" hangingPunct="1">
                  <a:lnSpc>
                    <a:spcPct val="120000"/>
                  </a:lnSpc>
                  <a:spcBef>
                    <a:spcPts val="0"/>
                  </a:spcBef>
                </a:pPr>
                <a:r>
                  <a:rPr lang="en-US" sz="2400" b="1" smtClean="0">
                    <a:solidFill>
                      <a:srgbClr val="002060"/>
                    </a:solidFill>
                  </a:rPr>
                  <a:t>Từ PT6 → </a:t>
                </a:r>
                <a14:m>
                  <m:oMath xmlns:m="http://schemas.openxmlformats.org/officeDocument/2006/math">
                    <m:sSub>
                      <m:sSubPr>
                        <m:ctrlPr>
                          <a:rPr lang="en-US" sz="2400" b="1" i="1" smtClean="0">
                            <a:solidFill>
                              <a:srgbClr val="002060"/>
                            </a:solidFill>
                            <a:latin typeface="Cambria Math"/>
                          </a:rPr>
                        </m:ctrlPr>
                      </m:sSubPr>
                      <m:e>
                        <m:r>
                          <a:rPr lang="en-US" sz="2400" b="1" i="1" smtClean="0">
                            <a:solidFill>
                              <a:srgbClr val="002060"/>
                            </a:solidFill>
                            <a:latin typeface="Cambria Math"/>
                          </a:rPr>
                          <m:t>𝒀</m:t>
                        </m:r>
                      </m:e>
                      <m:sub>
                        <m:r>
                          <a:rPr lang="en-US" sz="2400" b="1" i="1" smtClean="0">
                            <a:solidFill>
                              <a:srgbClr val="002060"/>
                            </a:solidFill>
                            <a:latin typeface="Cambria Math"/>
                          </a:rPr>
                          <m:t>𝑩</m:t>
                        </m:r>
                      </m:sub>
                    </m:sSub>
                    <m:r>
                      <a:rPr lang="en-US" sz="2400" b="1" i="1" smtClean="0">
                        <a:solidFill>
                          <a:srgbClr val="002060"/>
                        </a:solidFill>
                        <a:latin typeface="Cambria Math"/>
                      </a:rPr>
                      <m:t>=</m:t>
                    </m:r>
                    <m:f>
                      <m:fPr>
                        <m:type m:val="lin"/>
                        <m:ctrlPr>
                          <a:rPr lang="en-US" sz="2400" b="1" i="1" smtClean="0">
                            <a:solidFill>
                              <a:srgbClr val="002060"/>
                            </a:solidFill>
                            <a:latin typeface="Cambria Math"/>
                          </a:rPr>
                        </m:ctrlPr>
                      </m:fPr>
                      <m:num>
                        <m:r>
                          <a:rPr lang="en-US" sz="2400" b="1" i="1" smtClean="0">
                            <a:solidFill>
                              <a:srgbClr val="002060"/>
                            </a:solidFill>
                            <a:latin typeface="Cambria Math"/>
                          </a:rPr>
                          <m:t>𝟕</m:t>
                        </m:r>
                        <m:rad>
                          <m:radPr>
                            <m:degHide m:val="on"/>
                            <m:ctrlPr>
                              <a:rPr lang="en-US" sz="2400" b="1" i="1" smtClean="0">
                                <a:solidFill>
                                  <a:srgbClr val="002060"/>
                                </a:solidFill>
                                <a:latin typeface="Cambria Math"/>
                              </a:rPr>
                            </m:ctrlPr>
                          </m:radPr>
                          <m:deg/>
                          <m:e>
                            <m:r>
                              <a:rPr lang="en-US" sz="2400" b="1" i="1" smtClean="0">
                                <a:solidFill>
                                  <a:srgbClr val="002060"/>
                                </a:solidFill>
                                <a:latin typeface="Cambria Math"/>
                              </a:rPr>
                              <m:t>𝟑</m:t>
                            </m:r>
                          </m:e>
                        </m:rad>
                      </m:num>
                      <m:den>
                        <m:r>
                          <a:rPr lang="en-US" sz="2400" b="1" i="1" smtClean="0">
                            <a:solidFill>
                              <a:srgbClr val="002060"/>
                            </a:solidFill>
                            <a:latin typeface="Cambria Math"/>
                          </a:rPr>
                          <m:t>𝟏𝟐</m:t>
                        </m:r>
                      </m:den>
                    </m:f>
                  </m:oMath>
                </a14:m>
                <a:endParaRPr lang="en-US" sz="2400" b="1" smtClean="0">
                  <a:solidFill>
                    <a:srgbClr val="002060"/>
                  </a:solidFill>
                </a:endParaRPr>
              </a:p>
              <a:p>
                <a:pPr eaLnBrk="1" hangingPunct="1">
                  <a:lnSpc>
                    <a:spcPct val="120000"/>
                  </a:lnSpc>
                  <a:spcBef>
                    <a:spcPts val="0"/>
                  </a:spcBef>
                </a:pPr>
                <a:r>
                  <a:rPr lang="en-US" sz="2400" b="1" smtClean="0">
                    <a:solidFill>
                      <a:srgbClr val="002060"/>
                    </a:solidFill>
                  </a:rPr>
                  <a:t>Từ PT2 → </a:t>
                </a:r>
                <a14:m>
                  <m:oMath xmlns:m="http://schemas.openxmlformats.org/officeDocument/2006/math">
                    <m:sSub>
                      <m:sSubPr>
                        <m:ctrlPr>
                          <a:rPr lang="en-US" sz="2400" b="1" i="1" smtClean="0">
                            <a:solidFill>
                              <a:srgbClr val="002060"/>
                            </a:solidFill>
                            <a:latin typeface="Cambria Math"/>
                          </a:rPr>
                        </m:ctrlPr>
                      </m:sSubPr>
                      <m:e>
                        <m:r>
                          <a:rPr lang="en-US" sz="2400" b="1" i="1" smtClean="0">
                            <a:solidFill>
                              <a:srgbClr val="002060"/>
                            </a:solidFill>
                            <a:latin typeface="Cambria Math"/>
                          </a:rPr>
                          <m:t>𝒀</m:t>
                        </m:r>
                      </m:e>
                      <m:sub>
                        <m:r>
                          <a:rPr lang="en-US" sz="2400" b="1" i="1" smtClean="0">
                            <a:solidFill>
                              <a:srgbClr val="002060"/>
                            </a:solidFill>
                            <a:latin typeface="Cambria Math"/>
                          </a:rPr>
                          <m:t>𝑨</m:t>
                        </m:r>
                      </m:sub>
                    </m:sSub>
                    <m:r>
                      <a:rPr lang="en-US" sz="2400" b="1" i="1" smtClean="0">
                        <a:solidFill>
                          <a:srgbClr val="002060"/>
                        </a:solidFill>
                        <a:latin typeface="Cambria Math"/>
                      </a:rPr>
                      <m:t>=−</m:t>
                    </m:r>
                    <m:f>
                      <m:fPr>
                        <m:type m:val="lin"/>
                        <m:ctrlPr>
                          <a:rPr lang="en-US" sz="2400" b="1" i="1" smtClean="0">
                            <a:solidFill>
                              <a:srgbClr val="002060"/>
                            </a:solidFill>
                            <a:latin typeface="Cambria Math"/>
                          </a:rPr>
                        </m:ctrlPr>
                      </m:fPr>
                      <m:num>
                        <m:rad>
                          <m:radPr>
                            <m:degHide m:val="on"/>
                            <m:ctrlPr>
                              <a:rPr lang="en-US" sz="2400" b="1" i="1" smtClean="0">
                                <a:solidFill>
                                  <a:srgbClr val="002060"/>
                                </a:solidFill>
                                <a:latin typeface="Cambria Math"/>
                              </a:rPr>
                            </m:ctrlPr>
                          </m:radPr>
                          <m:deg/>
                          <m:e>
                            <m:r>
                              <a:rPr lang="en-US" sz="2400" b="1" i="1" smtClean="0">
                                <a:solidFill>
                                  <a:srgbClr val="002060"/>
                                </a:solidFill>
                                <a:latin typeface="Cambria Math"/>
                              </a:rPr>
                              <m:t>𝟑</m:t>
                            </m:r>
                          </m:e>
                        </m:rad>
                      </m:num>
                      <m:den>
                        <m:r>
                          <a:rPr lang="en-US" sz="2400" b="1" i="1" smtClean="0">
                            <a:solidFill>
                              <a:srgbClr val="002060"/>
                            </a:solidFill>
                            <a:latin typeface="Cambria Math"/>
                          </a:rPr>
                          <m:t>𝟏𝟐</m:t>
                        </m:r>
                      </m:den>
                    </m:f>
                  </m:oMath>
                </a14:m>
                <a:endParaRPr lang="en-US" sz="2400" b="1" smtClean="0">
                  <a:solidFill>
                    <a:srgbClr val="002060"/>
                  </a:solidFill>
                </a:endParaRPr>
              </a:p>
              <a:p>
                <a:pPr eaLnBrk="1" hangingPunct="1">
                  <a:lnSpc>
                    <a:spcPct val="120000"/>
                  </a:lnSpc>
                  <a:spcBef>
                    <a:spcPts val="0"/>
                  </a:spcBef>
                </a:pPr>
                <a:r>
                  <a:rPr lang="en-US" sz="2400" b="1" smtClean="0">
                    <a:solidFill>
                      <a:srgbClr val="002060"/>
                    </a:solidFill>
                  </a:rPr>
                  <a:t>Từ PT5 → </a:t>
                </a:r>
                <a14:m>
                  <m:oMath xmlns:m="http://schemas.openxmlformats.org/officeDocument/2006/math">
                    <m:sSub>
                      <m:sSubPr>
                        <m:ctrlPr>
                          <a:rPr lang="en-US" sz="2400" b="1" i="1" smtClean="0">
                            <a:solidFill>
                              <a:srgbClr val="002060"/>
                            </a:solidFill>
                            <a:latin typeface="Cambria Math"/>
                          </a:rPr>
                        </m:ctrlPr>
                      </m:sSubPr>
                      <m:e>
                        <m:r>
                          <a:rPr lang="en-US" sz="2400" b="1" i="1" smtClean="0">
                            <a:solidFill>
                              <a:srgbClr val="002060"/>
                            </a:solidFill>
                            <a:latin typeface="Cambria Math"/>
                          </a:rPr>
                          <m:t>𝒁</m:t>
                        </m:r>
                      </m:e>
                      <m:sub>
                        <m:r>
                          <a:rPr lang="en-US" sz="2400" b="1" i="1" smtClean="0">
                            <a:solidFill>
                              <a:srgbClr val="002060"/>
                            </a:solidFill>
                            <a:latin typeface="Cambria Math"/>
                          </a:rPr>
                          <m:t>𝑩</m:t>
                        </m:r>
                      </m:sub>
                    </m:sSub>
                    <m:r>
                      <a:rPr lang="en-US" sz="2400" b="1" i="1" smtClean="0">
                        <a:solidFill>
                          <a:srgbClr val="002060"/>
                        </a:solidFill>
                        <a:latin typeface="Cambria Math"/>
                      </a:rPr>
                      <m:t>=−</m:t>
                    </m:r>
                    <m:f>
                      <m:fPr>
                        <m:type m:val="lin"/>
                        <m:ctrlPr>
                          <a:rPr lang="en-US" sz="2400" b="1" i="1" smtClean="0">
                            <a:solidFill>
                              <a:srgbClr val="002060"/>
                            </a:solidFill>
                            <a:latin typeface="Cambria Math"/>
                          </a:rPr>
                        </m:ctrlPr>
                      </m:fPr>
                      <m:num>
                        <m:r>
                          <a:rPr lang="en-US" sz="2400" b="1" i="1" smtClean="0">
                            <a:solidFill>
                              <a:srgbClr val="002060"/>
                            </a:solidFill>
                            <a:latin typeface="Cambria Math"/>
                          </a:rPr>
                          <m:t>𝟏</m:t>
                        </m:r>
                      </m:num>
                      <m:den>
                        <m:r>
                          <a:rPr lang="en-US" sz="2400" b="1" i="1" smtClean="0">
                            <a:solidFill>
                              <a:srgbClr val="002060"/>
                            </a:solidFill>
                            <a:latin typeface="Cambria Math"/>
                          </a:rPr>
                          <m:t>𝟏𝟐</m:t>
                        </m:r>
                      </m:den>
                    </m:f>
                  </m:oMath>
                </a14:m>
                <a:endParaRPr lang="en-US" sz="2400" b="1" smtClean="0">
                  <a:solidFill>
                    <a:srgbClr val="002060"/>
                  </a:solidFill>
                </a:endParaRPr>
              </a:p>
              <a:p>
                <a:pPr eaLnBrk="1" hangingPunct="1">
                  <a:lnSpc>
                    <a:spcPct val="120000"/>
                  </a:lnSpc>
                  <a:spcBef>
                    <a:spcPts val="0"/>
                  </a:spcBef>
                </a:pPr>
                <a:r>
                  <a:rPr lang="en-US" sz="2400" b="1" smtClean="0">
                    <a:solidFill>
                      <a:srgbClr val="002060"/>
                    </a:solidFill>
                  </a:rPr>
                  <a:t>Từ PT3 → </a:t>
                </a:r>
                <a14:m>
                  <m:oMath xmlns:m="http://schemas.openxmlformats.org/officeDocument/2006/math">
                    <m:sSub>
                      <m:sSubPr>
                        <m:ctrlPr>
                          <a:rPr lang="en-US" sz="2400" b="1" i="1" smtClean="0">
                            <a:solidFill>
                              <a:srgbClr val="002060"/>
                            </a:solidFill>
                            <a:latin typeface="Cambria Math"/>
                          </a:rPr>
                        </m:ctrlPr>
                      </m:sSubPr>
                      <m:e>
                        <m:r>
                          <a:rPr lang="en-US" sz="2400" b="1" i="1" smtClean="0">
                            <a:solidFill>
                              <a:srgbClr val="002060"/>
                            </a:solidFill>
                            <a:latin typeface="Cambria Math"/>
                          </a:rPr>
                          <m:t>𝒁</m:t>
                        </m:r>
                      </m:e>
                      <m:sub>
                        <m:r>
                          <a:rPr lang="en-US" sz="2400" b="1" i="1" smtClean="0">
                            <a:solidFill>
                              <a:srgbClr val="002060"/>
                            </a:solidFill>
                            <a:latin typeface="Cambria Math"/>
                          </a:rPr>
                          <m:t>𝑨</m:t>
                        </m:r>
                      </m:sub>
                    </m:sSub>
                    <m:r>
                      <a:rPr lang="en-US" sz="2400" b="1" i="1" smtClean="0">
                        <a:solidFill>
                          <a:srgbClr val="002060"/>
                        </a:solidFill>
                        <a:latin typeface="Cambria Math"/>
                      </a:rPr>
                      <m:t>=</m:t>
                    </m:r>
                    <m:f>
                      <m:fPr>
                        <m:type m:val="lin"/>
                        <m:ctrlPr>
                          <a:rPr lang="en-US" sz="2400" b="1" i="1" smtClean="0">
                            <a:solidFill>
                              <a:srgbClr val="002060"/>
                            </a:solidFill>
                            <a:latin typeface="Cambria Math"/>
                          </a:rPr>
                        </m:ctrlPr>
                      </m:fPr>
                      <m:num>
                        <m:r>
                          <a:rPr lang="en-US" sz="2400" b="1" i="1" smtClean="0">
                            <a:solidFill>
                              <a:srgbClr val="002060"/>
                            </a:solidFill>
                            <a:latin typeface="Cambria Math"/>
                          </a:rPr>
                          <m:t>𝟕</m:t>
                        </m:r>
                      </m:num>
                      <m:den>
                        <m:r>
                          <a:rPr lang="en-US" sz="2400" b="1" i="1" smtClean="0">
                            <a:solidFill>
                              <a:srgbClr val="002060"/>
                            </a:solidFill>
                            <a:latin typeface="Cambria Math"/>
                          </a:rPr>
                          <m:t>𝟏𝟐</m:t>
                        </m:r>
                      </m:den>
                    </m:f>
                  </m:oMath>
                </a14:m>
                <a:endParaRPr lang="en-US" sz="2400" b="1" smtClean="0">
                  <a:solidFill>
                    <a:srgbClr val="002060"/>
                  </a:solidFill>
                </a:endParaRPr>
              </a:p>
            </p:txBody>
          </p:sp>
        </mc:Choice>
        <mc:Fallback xmlns="">
          <p:sp>
            <p:nvSpPr>
              <p:cNvPr id="266245" name="Text Box 5"/>
              <p:cNvSpPr txBox="1">
                <a:spLocks noRot="1" noChangeAspect="1" noMove="1" noResize="1" noEditPoints="1" noAdjustHandles="1" noChangeArrowheads="1" noChangeShapeType="1" noTextEdit="1"/>
              </p:cNvSpPr>
              <p:nvPr/>
            </p:nvSpPr>
            <p:spPr bwMode="auto">
              <a:xfrm>
                <a:off x="324544" y="227781"/>
                <a:ext cx="8351912" cy="5979329"/>
              </a:xfrm>
              <a:prstGeom prst="rect">
                <a:avLst/>
              </a:prstGeom>
              <a:blipFill rotWithShape="1">
                <a:blip r:embed="rId3"/>
                <a:stretch>
                  <a:fillRect l="-1095" b="-1335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 name="Slide Number Placeholder 6"/>
          <p:cNvSpPr>
            <a:spLocks noGrp="1"/>
          </p:cNvSpPr>
          <p:nvPr>
            <p:ph type="sldNum" sz="quarter" idx="12"/>
          </p:nvPr>
        </p:nvSpPr>
        <p:spPr/>
        <p:txBody>
          <a:bodyPr/>
          <a:lstStyle/>
          <a:p>
            <a:pPr>
              <a:defRPr/>
            </a:pPr>
            <a:fld id="{B6615F9E-09F6-427D-B9A0-A8F0FA105A10}" type="slidenum">
              <a:rPr lang="en-US" altLang="en-US"/>
              <a:pPr>
                <a:defRPr/>
              </a:pPr>
              <a:t>35</a:t>
            </a:fld>
            <a:endParaRPr lang="en-US" altLang="en-US"/>
          </a:p>
        </p:txBody>
      </p:sp>
      <p:sp>
        <p:nvSpPr>
          <p:cNvPr id="87044" name="Rectangle 3"/>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66242"/>
                                        </p:tgtEl>
                                        <p:attrNameLst>
                                          <p:attrName>style.visibility</p:attrName>
                                        </p:attrNameLst>
                                      </p:cBhvr>
                                      <p:to>
                                        <p:strVal val="visible"/>
                                      </p:to>
                                    </p:set>
                                    <p:animEffect transition="in" filter="wipe(left)">
                                      <p:cBhvr>
                                        <p:cTn id="7" dur="500"/>
                                        <p:tgtEl>
                                          <p:spTgt spid="26624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6245">
                                            <p:txEl>
                                              <p:pRg st="0" end="0"/>
                                            </p:txEl>
                                          </p:spTgt>
                                        </p:tgtEl>
                                        <p:attrNameLst>
                                          <p:attrName>style.visibility</p:attrName>
                                        </p:attrNameLst>
                                      </p:cBhvr>
                                      <p:to>
                                        <p:strVal val="visible"/>
                                      </p:to>
                                    </p:set>
                                    <p:animEffect transition="in" filter="diamond(in)">
                                      <p:cBhvr>
                                        <p:cTn id="12" dur="2000"/>
                                        <p:tgtEl>
                                          <p:spTgt spid="26624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6245">
                                            <p:txEl>
                                              <p:pRg st="1" end="1"/>
                                            </p:txEl>
                                          </p:spTgt>
                                        </p:tgtEl>
                                        <p:attrNameLst>
                                          <p:attrName>style.visibility</p:attrName>
                                        </p:attrNameLst>
                                      </p:cBhvr>
                                      <p:to>
                                        <p:strVal val="visible"/>
                                      </p:to>
                                    </p:set>
                                    <p:animEffect transition="in" filter="diamond(in)">
                                      <p:cBhvr>
                                        <p:cTn id="17" dur="2000"/>
                                        <p:tgtEl>
                                          <p:spTgt spid="26624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66245">
                                            <p:txEl>
                                              <p:pRg st="2" end="2"/>
                                            </p:txEl>
                                          </p:spTgt>
                                        </p:tgtEl>
                                        <p:attrNameLst>
                                          <p:attrName>style.visibility</p:attrName>
                                        </p:attrNameLst>
                                      </p:cBhvr>
                                      <p:to>
                                        <p:strVal val="visible"/>
                                      </p:to>
                                    </p:set>
                                    <p:animEffect transition="in" filter="diamond(in)">
                                      <p:cBhvr>
                                        <p:cTn id="22" dur="2000"/>
                                        <p:tgtEl>
                                          <p:spTgt spid="26624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66245">
                                            <p:txEl>
                                              <p:pRg st="3" end="3"/>
                                            </p:txEl>
                                          </p:spTgt>
                                        </p:tgtEl>
                                        <p:attrNameLst>
                                          <p:attrName>style.visibility</p:attrName>
                                        </p:attrNameLst>
                                      </p:cBhvr>
                                      <p:to>
                                        <p:strVal val="visible"/>
                                      </p:to>
                                    </p:set>
                                    <p:animEffect transition="in" filter="diamond(in)">
                                      <p:cBhvr>
                                        <p:cTn id="27" dur="2000"/>
                                        <p:tgtEl>
                                          <p:spTgt spid="26624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66245">
                                            <p:txEl>
                                              <p:pRg st="4" end="4"/>
                                            </p:txEl>
                                          </p:spTgt>
                                        </p:tgtEl>
                                        <p:attrNameLst>
                                          <p:attrName>style.visibility</p:attrName>
                                        </p:attrNameLst>
                                      </p:cBhvr>
                                      <p:to>
                                        <p:strVal val="visible"/>
                                      </p:to>
                                    </p:set>
                                    <p:animEffect transition="in" filter="diamond(in)">
                                      <p:cBhvr>
                                        <p:cTn id="32" dur="2000"/>
                                        <p:tgtEl>
                                          <p:spTgt spid="26624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66245">
                                            <p:txEl>
                                              <p:pRg st="5" end="5"/>
                                            </p:txEl>
                                          </p:spTgt>
                                        </p:tgtEl>
                                        <p:attrNameLst>
                                          <p:attrName>style.visibility</p:attrName>
                                        </p:attrNameLst>
                                      </p:cBhvr>
                                      <p:to>
                                        <p:strVal val="visible"/>
                                      </p:to>
                                    </p:set>
                                    <p:animEffect transition="in" filter="diamond(in)">
                                      <p:cBhvr>
                                        <p:cTn id="37" dur="2000"/>
                                        <p:tgtEl>
                                          <p:spTgt spid="26624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266245">
                                            <p:txEl>
                                              <p:pRg st="6" end="6"/>
                                            </p:txEl>
                                          </p:spTgt>
                                        </p:tgtEl>
                                        <p:attrNameLst>
                                          <p:attrName>style.visibility</p:attrName>
                                        </p:attrNameLst>
                                      </p:cBhvr>
                                      <p:to>
                                        <p:strVal val="visible"/>
                                      </p:to>
                                    </p:set>
                                    <p:animEffect transition="in" filter="diamond(in)">
                                      <p:cBhvr>
                                        <p:cTn id="42" dur="2000"/>
                                        <p:tgtEl>
                                          <p:spTgt spid="26624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66245">
                                            <p:txEl>
                                              <p:pRg st="7" end="7"/>
                                            </p:txEl>
                                          </p:spTgt>
                                        </p:tgtEl>
                                        <p:attrNameLst>
                                          <p:attrName>style.visibility</p:attrName>
                                        </p:attrNameLst>
                                      </p:cBhvr>
                                      <p:to>
                                        <p:strVal val="visible"/>
                                      </p:to>
                                    </p:set>
                                    <p:animEffect transition="in" filter="diamond(in)">
                                      <p:cBhvr>
                                        <p:cTn id="47" dur="2000"/>
                                        <p:tgtEl>
                                          <p:spTgt spid="26624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266245">
                                            <p:txEl>
                                              <p:pRg st="8" end="8"/>
                                            </p:txEl>
                                          </p:spTgt>
                                        </p:tgtEl>
                                        <p:attrNameLst>
                                          <p:attrName>style.visibility</p:attrName>
                                        </p:attrNameLst>
                                      </p:cBhvr>
                                      <p:to>
                                        <p:strVal val="visible"/>
                                      </p:to>
                                    </p:set>
                                    <p:animEffect transition="in" filter="diamond(in)">
                                      <p:cBhvr>
                                        <p:cTn id="52" dur="2000"/>
                                        <p:tgtEl>
                                          <p:spTgt spid="26624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266245">
                                            <p:txEl>
                                              <p:pRg st="9" end="9"/>
                                            </p:txEl>
                                          </p:spTgt>
                                        </p:tgtEl>
                                        <p:attrNameLst>
                                          <p:attrName>style.visibility</p:attrName>
                                        </p:attrNameLst>
                                      </p:cBhvr>
                                      <p:to>
                                        <p:strVal val="visible"/>
                                      </p:to>
                                    </p:set>
                                    <p:animEffect transition="in" filter="diamond(in)">
                                      <p:cBhvr>
                                        <p:cTn id="57" dur="2000"/>
                                        <p:tgtEl>
                                          <p:spTgt spid="266245">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266245">
                                            <p:txEl>
                                              <p:pRg st="10" end="10"/>
                                            </p:txEl>
                                          </p:spTgt>
                                        </p:tgtEl>
                                        <p:attrNameLst>
                                          <p:attrName>style.visibility</p:attrName>
                                        </p:attrNameLst>
                                      </p:cBhvr>
                                      <p:to>
                                        <p:strVal val="visible"/>
                                      </p:to>
                                    </p:set>
                                    <p:animEffect transition="in" filter="diamond(in)">
                                      <p:cBhvr>
                                        <p:cTn id="62" dur="2000"/>
                                        <p:tgtEl>
                                          <p:spTgt spid="266245">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266245">
                                            <p:txEl>
                                              <p:pRg st="11" end="11"/>
                                            </p:txEl>
                                          </p:spTgt>
                                        </p:tgtEl>
                                        <p:attrNameLst>
                                          <p:attrName>style.visibility</p:attrName>
                                        </p:attrNameLst>
                                      </p:cBhvr>
                                      <p:to>
                                        <p:strVal val="visible"/>
                                      </p:to>
                                    </p:set>
                                    <p:animEffect transition="in" filter="diamond(in)">
                                      <p:cBhvr>
                                        <p:cTn id="67" dur="2000"/>
                                        <p:tgtEl>
                                          <p:spTgt spid="266245">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266245">
                                            <p:txEl>
                                              <p:pRg st="12" end="12"/>
                                            </p:txEl>
                                          </p:spTgt>
                                        </p:tgtEl>
                                        <p:attrNameLst>
                                          <p:attrName>style.visibility</p:attrName>
                                        </p:attrNameLst>
                                      </p:cBhvr>
                                      <p:to>
                                        <p:strVal val="visible"/>
                                      </p:to>
                                    </p:set>
                                    <p:animEffect transition="in" filter="diamond(in)">
                                      <p:cBhvr>
                                        <p:cTn id="72" dur="2000"/>
                                        <p:tgtEl>
                                          <p:spTgt spid="26624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5"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lide Number Placeholder 5"/>
          <p:cNvSpPr>
            <a:spLocks noGrp="1"/>
          </p:cNvSpPr>
          <p:nvPr>
            <p:ph type="sldNum" sz="quarter" idx="12"/>
          </p:nvPr>
        </p:nvSpPr>
        <p:spPr/>
        <p:txBody>
          <a:bodyPr/>
          <a:lstStyle/>
          <a:p>
            <a:pPr>
              <a:defRPr/>
            </a:pPr>
            <a:fld id="{FD4B7A14-7D45-423B-BAD7-D1C96E7D3476}" type="slidenum">
              <a:rPr lang="en-US" altLang="en-US"/>
              <a:pPr>
                <a:defRPr/>
              </a:pPr>
              <a:t>36</a:t>
            </a:fld>
            <a:endParaRPr lang="en-US" altLang="en-US"/>
          </a:p>
        </p:txBody>
      </p:sp>
      <p:sp>
        <p:nvSpPr>
          <p:cNvPr id="287747" name="Text Box 3"/>
          <p:cNvSpPr txBox="1">
            <a:spLocks noChangeArrowheads="1"/>
          </p:cNvSpPr>
          <p:nvPr/>
        </p:nvSpPr>
        <p:spPr bwMode="auto">
          <a:xfrm>
            <a:off x="719138" y="908050"/>
            <a:ext cx="3983037" cy="39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a:t>Vật nặng </a:t>
            </a:r>
            <a:r>
              <a:rPr lang="en-US" b="1">
                <a:solidFill>
                  <a:srgbClr val="0000FF"/>
                </a:solidFill>
              </a:rPr>
              <a:t>P = 100N</a:t>
            </a:r>
            <a:r>
              <a:rPr lang="en-US" b="1"/>
              <a:t> được treo vào đầu O của giá treo tạo bởi ba thanh trọng lượng không đáng kể, gắn với nhau và với tường bằng các bản lề. Tìm ứng lực của các thanh</a:t>
            </a:r>
            <a:r>
              <a:rPr lang="en-US" b="1">
                <a:solidFill>
                  <a:srgbClr val="CC0000"/>
                </a:solidFill>
              </a:rPr>
              <a:t>.</a:t>
            </a:r>
          </a:p>
        </p:txBody>
      </p:sp>
      <p:grpSp>
        <p:nvGrpSpPr>
          <p:cNvPr id="44" name="Group 2"/>
          <p:cNvGrpSpPr>
            <a:grpSpLocks/>
          </p:cNvGrpSpPr>
          <p:nvPr/>
        </p:nvGrpSpPr>
        <p:grpSpPr bwMode="auto">
          <a:xfrm>
            <a:off x="4702175" y="1725613"/>
            <a:ext cx="3973513" cy="4438650"/>
            <a:chOff x="2352" y="1236"/>
            <a:chExt cx="2503" cy="2796"/>
          </a:xfrm>
        </p:grpSpPr>
        <p:sp>
          <p:nvSpPr>
            <p:cNvPr id="45" name="Line 3"/>
            <p:cNvSpPr>
              <a:spLocks noChangeAspect="1" noChangeShapeType="1"/>
            </p:cNvSpPr>
            <p:nvPr/>
          </p:nvSpPr>
          <p:spPr bwMode="auto">
            <a:xfrm flipV="1">
              <a:off x="3263" y="1331"/>
              <a:ext cx="0" cy="199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 name="Line 4"/>
            <p:cNvSpPr>
              <a:spLocks noChangeAspect="1" noChangeShapeType="1"/>
            </p:cNvSpPr>
            <p:nvPr/>
          </p:nvSpPr>
          <p:spPr bwMode="auto">
            <a:xfrm flipH="1">
              <a:off x="2482" y="3330"/>
              <a:ext cx="781" cy="66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 name="Line 5"/>
            <p:cNvSpPr>
              <a:spLocks noChangeAspect="1" noChangeShapeType="1"/>
            </p:cNvSpPr>
            <p:nvPr/>
          </p:nvSpPr>
          <p:spPr bwMode="auto">
            <a:xfrm flipV="1">
              <a:off x="3277" y="3329"/>
              <a:ext cx="147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 name="Rectangle 6"/>
            <p:cNvSpPr>
              <a:spLocks noChangeAspect="1" noChangeArrowheads="1"/>
            </p:cNvSpPr>
            <p:nvPr/>
          </p:nvSpPr>
          <p:spPr bwMode="auto">
            <a:xfrm rot="-3856154">
              <a:off x="2958" y="2783"/>
              <a:ext cx="1188" cy="61"/>
            </a:xfrm>
            <a:prstGeom prst="rect">
              <a:avLst/>
            </a:prstGeom>
            <a:solidFill>
              <a:schemeClr val="accent1"/>
            </a:solidFill>
            <a:ln w="9525">
              <a:solidFill>
                <a:srgbClr val="0000FF"/>
              </a:solidFill>
              <a:miter lim="800000"/>
              <a:headEnd/>
              <a:tailEnd/>
            </a:ln>
          </p:spPr>
          <p:txBody>
            <a:bodyPr/>
            <a:lstStyle/>
            <a:p>
              <a:endParaRPr lang="en-US"/>
            </a:p>
          </p:txBody>
        </p:sp>
        <p:sp>
          <p:nvSpPr>
            <p:cNvPr id="49" name="Rectangle 7"/>
            <p:cNvSpPr>
              <a:spLocks noChangeAspect="1" noChangeArrowheads="1"/>
            </p:cNvSpPr>
            <p:nvPr/>
          </p:nvSpPr>
          <p:spPr bwMode="auto">
            <a:xfrm rot="-2482046">
              <a:off x="3762" y="1970"/>
              <a:ext cx="736" cy="70"/>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Rectangle 8"/>
            <p:cNvSpPr>
              <a:spLocks noChangeAspect="1" noChangeArrowheads="1"/>
            </p:cNvSpPr>
            <p:nvPr/>
          </p:nvSpPr>
          <p:spPr bwMode="auto">
            <a:xfrm>
              <a:off x="2744" y="2220"/>
              <a:ext cx="1101" cy="7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 name="Oval 9"/>
            <p:cNvSpPr>
              <a:spLocks noChangeAspect="1" noChangeArrowheads="1"/>
            </p:cNvSpPr>
            <p:nvPr/>
          </p:nvSpPr>
          <p:spPr bwMode="auto">
            <a:xfrm>
              <a:off x="3794" y="2202"/>
              <a:ext cx="94" cy="103"/>
            </a:xfrm>
            <a:prstGeom prst="ellipse">
              <a:avLst/>
            </a:prstGeom>
            <a:solidFill>
              <a:srgbClr val="FFCC00"/>
            </a:solidFill>
            <a:ln w="9525">
              <a:solidFill>
                <a:srgbClr val="000000"/>
              </a:solidFill>
              <a:round/>
              <a:headEnd/>
              <a:tailEnd/>
            </a:ln>
          </p:spPr>
          <p:txBody>
            <a:bodyPr/>
            <a:lstStyle/>
            <a:p>
              <a:endParaRPr lang="en-US"/>
            </a:p>
          </p:txBody>
        </p:sp>
        <p:sp>
          <p:nvSpPr>
            <p:cNvPr id="52" name="Oval 10"/>
            <p:cNvSpPr>
              <a:spLocks noChangeAspect="1" noChangeArrowheads="1"/>
            </p:cNvSpPr>
            <p:nvPr/>
          </p:nvSpPr>
          <p:spPr bwMode="auto">
            <a:xfrm>
              <a:off x="4350" y="1704"/>
              <a:ext cx="94" cy="104"/>
            </a:xfrm>
            <a:prstGeom prst="ellipse">
              <a:avLst/>
            </a:prstGeom>
            <a:solidFill>
              <a:srgbClr val="FFCC00"/>
            </a:solidFill>
            <a:ln w="9525">
              <a:solidFill>
                <a:srgbClr val="000000"/>
              </a:solidFill>
              <a:round/>
              <a:headEnd/>
              <a:tailEnd/>
            </a:ln>
          </p:spPr>
          <p:txBody>
            <a:bodyPr/>
            <a:lstStyle/>
            <a:p>
              <a:endParaRPr lang="en-US"/>
            </a:p>
          </p:txBody>
        </p:sp>
        <p:sp>
          <p:nvSpPr>
            <p:cNvPr id="53" name="Oval 11"/>
            <p:cNvSpPr>
              <a:spLocks noChangeAspect="1" noChangeArrowheads="1"/>
            </p:cNvSpPr>
            <p:nvPr/>
          </p:nvSpPr>
          <p:spPr bwMode="auto">
            <a:xfrm>
              <a:off x="3231" y="3280"/>
              <a:ext cx="94" cy="105"/>
            </a:xfrm>
            <a:prstGeom prst="ellipse">
              <a:avLst/>
            </a:prstGeom>
            <a:solidFill>
              <a:srgbClr val="FFCC00"/>
            </a:solidFill>
            <a:ln w="9525">
              <a:solidFill>
                <a:srgbClr val="000000"/>
              </a:solidFill>
              <a:round/>
              <a:headEnd/>
              <a:tailEnd/>
            </a:ln>
          </p:spPr>
          <p:txBody>
            <a:bodyPr/>
            <a:lstStyle/>
            <a:p>
              <a:endParaRPr lang="en-US"/>
            </a:p>
          </p:txBody>
        </p:sp>
        <p:sp>
          <p:nvSpPr>
            <p:cNvPr id="54" name="Oval 12"/>
            <p:cNvSpPr>
              <a:spLocks noChangeAspect="1" noChangeArrowheads="1"/>
            </p:cNvSpPr>
            <p:nvPr/>
          </p:nvSpPr>
          <p:spPr bwMode="auto">
            <a:xfrm>
              <a:off x="2700" y="2206"/>
              <a:ext cx="91" cy="105"/>
            </a:xfrm>
            <a:prstGeom prst="ellipse">
              <a:avLst/>
            </a:prstGeom>
            <a:solidFill>
              <a:srgbClr val="FFCC00"/>
            </a:solidFill>
            <a:ln w="9525">
              <a:solidFill>
                <a:srgbClr val="000000"/>
              </a:solidFill>
              <a:round/>
              <a:headEnd/>
              <a:tailEnd/>
            </a:ln>
          </p:spPr>
          <p:txBody>
            <a:bodyPr/>
            <a:lstStyle/>
            <a:p>
              <a:endParaRPr lang="en-US"/>
            </a:p>
          </p:txBody>
        </p:sp>
        <p:grpSp>
          <p:nvGrpSpPr>
            <p:cNvPr id="55" name="Group 13"/>
            <p:cNvGrpSpPr>
              <a:grpSpLocks noChangeAspect="1"/>
            </p:cNvGrpSpPr>
            <p:nvPr/>
          </p:nvGrpSpPr>
          <p:grpSpPr bwMode="auto">
            <a:xfrm rot="5400000">
              <a:off x="2418" y="2202"/>
              <a:ext cx="500" cy="94"/>
              <a:chOff x="7996" y="3194"/>
              <a:chExt cx="406" cy="85"/>
            </a:xfrm>
          </p:grpSpPr>
          <p:sp>
            <p:nvSpPr>
              <p:cNvPr id="85" name="Line 14"/>
              <p:cNvSpPr>
                <a:spLocks noChangeAspect="1" noChangeShapeType="1"/>
              </p:cNvSpPr>
              <p:nvPr/>
            </p:nvSpPr>
            <p:spPr bwMode="auto">
              <a:xfrm>
                <a:off x="7996" y="3194"/>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15"/>
              <p:cNvSpPr>
                <a:spLocks noChangeAspect="1" noChangeShapeType="1"/>
              </p:cNvSpPr>
              <p:nvPr/>
            </p:nvSpPr>
            <p:spPr bwMode="auto">
              <a:xfrm>
                <a:off x="7996"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16"/>
              <p:cNvSpPr>
                <a:spLocks noChangeAspect="1" noChangeShapeType="1"/>
              </p:cNvSpPr>
              <p:nvPr/>
            </p:nvSpPr>
            <p:spPr bwMode="auto">
              <a:xfrm>
                <a:off x="8317"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Line 17"/>
              <p:cNvSpPr>
                <a:spLocks noChangeAspect="1" noChangeShapeType="1"/>
              </p:cNvSpPr>
              <p:nvPr/>
            </p:nvSpPr>
            <p:spPr bwMode="auto">
              <a:xfrm>
                <a:off x="8151"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6" name="Group 18"/>
            <p:cNvGrpSpPr>
              <a:grpSpLocks noChangeAspect="1"/>
            </p:cNvGrpSpPr>
            <p:nvPr/>
          </p:nvGrpSpPr>
          <p:grpSpPr bwMode="auto">
            <a:xfrm>
              <a:off x="3029" y="3362"/>
              <a:ext cx="477" cy="123"/>
              <a:chOff x="3792" y="3312"/>
              <a:chExt cx="441" cy="99"/>
            </a:xfrm>
          </p:grpSpPr>
          <p:sp>
            <p:nvSpPr>
              <p:cNvPr id="81" name="Line 19"/>
              <p:cNvSpPr>
                <a:spLocks noChangeAspect="1" noChangeShapeType="1"/>
              </p:cNvSpPr>
              <p:nvPr/>
            </p:nvSpPr>
            <p:spPr bwMode="auto">
              <a:xfrm>
                <a:off x="3877" y="3312"/>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 name="Line 20"/>
              <p:cNvSpPr>
                <a:spLocks noChangeAspect="1" noChangeShapeType="1"/>
              </p:cNvSpPr>
              <p:nvPr/>
            </p:nvSpPr>
            <p:spPr bwMode="auto">
              <a:xfrm flipH="1">
                <a:off x="3792"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 name="Line 21"/>
              <p:cNvSpPr>
                <a:spLocks noChangeAspect="1" noChangeShapeType="1"/>
              </p:cNvSpPr>
              <p:nvPr/>
            </p:nvSpPr>
            <p:spPr bwMode="auto">
              <a:xfrm flipH="1">
                <a:off x="3964"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 name="Line 22"/>
              <p:cNvSpPr>
                <a:spLocks noChangeAspect="1" noChangeShapeType="1"/>
              </p:cNvSpPr>
              <p:nvPr/>
            </p:nvSpPr>
            <p:spPr bwMode="auto">
              <a:xfrm flipH="1">
                <a:off x="4148" y="3325"/>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7" name="Text Box 23"/>
            <p:cNvSpPr txBox="1">
              <a:spLocks noChangeAspect="1" noChangeArrowheads="1"/>
            </p:cNvSpPr>
            <p:nvPr/>
          </p:nvSpPr>
          <p:spPr bwMode="auto">
            <a:xfrm>
              <a:off x="2400" y="2174"/>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400">
                  <a:solidFill>
                    <a:schemeClr val="tx2"/>
                  </a:solidFill>
                </a:rPr>
                <a:t>C</a:t>
              </a:r>
              <a:endParaRPr lang="en-US" sz="3600">
                <a:solidFill>
                  <a:schemeClr val="tx2"/>
                </a:solidFill>
              </a:endParaRPr>
            </a:p>
          </p:txBody>
        </p:sp>
        <p:sp>
          <p:nvSpPr>
            <p:cNvPr id="58" name="Line 24"/>
            <p:cNvSpPr>
              <a:spLocks noChangeAspect="1" noChangeShapeType="1"/>
            </p:cNvSpPr>
            <p:nvPr/>
          </p:nvSpPr>
          <p:spPr bwMode="auto">
            <a:xfrm flipV="1">
              <a:off x="2744" y="1761"/>
              <a:ext cx="519" cy="445"/>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59" name="Line 25"/>
            <p:cNvSpPr>
              <a:spLocks noChangeAspect="1" noChangeShapeType="1"/>
            </p:cNvSpPr>
            <p:nvPr/>
          </p:nvSpPr>
          <p:spPr bwMode="auto">
            <a:xfrm>
              <a:off x="3263" y="1761"/>
              <a:ext cx="1101" cy="0"/>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60" name="Line 26"/>
            <p:cNvSpPr>
              <a:spLocks noChangeAspect="1" noChangeShapeType="1"/>
            </p:cNvSpPr>
            <p:nvPr/>
          </p:nvSpPr>
          <p:spPr bwMode="auto">
            <a:xfrm>
              <a:off x="3263" y="1776"/>
              <a:ext cx="517" cy="444"/>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61" name="Text Box 27"/>
            <p:cNvSpPr txBox="1">
              <a:spLocks noChangeAspect="1" noChangeArrowheads="1"/>
            </p:cNvSpPr>
            <p:nvPr/>
          </p:nvSpPr>
          <p:spPr bwMode="auto">
            <a:xfrm>
              <a:off x="3088" y="1626"/>
              <a:ext cx="263"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B</a:t>
              </a:r>
              <a:endParaRPr lang="en-US" sz="3200">
                <a:solidFill>
                  <a:schemeClr val="tx2"/>
                </a:solidFill>
              </a:endParaRPr>
            </a:p>
          </p:txBody>
        </p:sp>
        <p:sp>
          <p:nvSpPr>
            <p:cNvPr id="62" name="Text Box 28"/>
            <p:cNvSpPr txBox="1">
              <a:spLocks noChangeAspect="1" noChangeArrowheads="1"/>
            </p:cNvSpPr>
            <p:nvPr/>
          </p:nvSpPr>
          <p:spPr bwMode="auto">
            <a:xfrm>
              <a:off x="4475" y="1712"/>
              <a:ext cx="265"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D</a:t>
              </a:r>
              <a:endParaRPr lang="en-US" sz="3200">
                <a:solidFill>
                  <a:schemeClr val="tx2"/>
                </a:solidFill>
              </a:endParaRPr>
            </a:p>
          </p:txBody>
        </p:sp>
        <p:sp>
          <p:nvSpPr>
            <p:cNvPr id="63" name="Text Box 29"/>
            <p:cNvSpPr txBox="1">
              <a:spLocks noChangeAspect="1" noChangeArrowheads="1"/>
            </p:cNvSpPr>
            <p:nvPr/>
          </p:nvSpPr>
          <p:spPr bwMode="auto">
            <a:xfrm>
              <a:off x="3070" y="3155"/>
              <a:ext cx="260"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A</a:t>
              </a:r>
              <a:endParaRPr lang="en-US" sz="3200">
                <a:solidFill>
                  <a:schemeClr val="tx2"/>
                </a:solidFill>
              </a:endParaRPr>
            </a:p>
          </p:txBody>
        </p:sp>
        <p:sp>
          <p:nvSpPr>
            <p:cNvPr id="64" name="Text Box 30"/>
            <p:cNvSpPr txBox="1">
              <a:spLocks noChangeAspect="1" noChangeArrowheads="1"/>
            </p:cNvSpPr>
            <p:nvPr/>
          </p:nvSpPr>
          <p:spPr bwMode="auto">
            <a:xfrm>
              <a:off x="3944" y="2205"/>
              <a:ext cx="2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O</a:t>
              </a:r>
              <a:endParaRPr lang="en-US" sz="3200">
                <a:solidFill>
                  <a:schemeClr val="tx2"/>
                </a:solidFill>
              </a:endParaRPr>
            </a:p>
          </p:txBody>
        </p:sp>
        <p:sp>
          <p:nvSpPr>
            <p:cNvPr id="65" name="Line 31"/>
            <p:cNvSpPr>
              <a:spLocks noChangeAspect="1" noChangeShapeType="1"/>
            </p:cNvSpPr>
            <p:nvPr/>
          </p:nvSpPr>
          <p:spPr bwMode="auto">
            <a:xfrm>
              <a:off x="3846" y="2277"/>
              <a:ext cx="0" cy="44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 name="Rectangle 32"/>
            <p:cNvSpPr>
              <a:spLocks noChangeAspect="1" noChangeArrowheads="1"/>
            </p:cNvSpPr>
            <p:nvPr/>
          </p:nvSpPr>
          <p:spPr bwMode="auto">
            <a:xfrm>
              <a:off x="3787" y="2658"/>
              <a:ext cx="130" cy="22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7" name="Text Box 33"/>
            <p:cNvSpPr txBox="1">
              <a:spLocks noChangeAspect="1" noChangeArrowheads="1"/>
            </p:cNvSpPr>
            <p:nvPr/>
          </p:nvSpPr>
          <p:spPr bwMode="auto">
            <a:xfrm>
              <a:off x="2352" y="3809"/>
              <a:ext cx="264"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X</a:t>
              </a:r>
              <a:endParaRPr lang="en-US" sz="3200">
                <a:solidFill>
                  <a:schemeClr val="tx2"/>
                </a:solidFill>
              </a:endParaRPr>
            </a:p>
          </p:txBody>
        </p:sp>
        <p:sp>
          <p:nvSpPr>
            <p:cNvPr id="68" name="Text Box 34"/>
            <p:cNvSpPr txBox="1">
              <a:spLocks noChangeAspect="1" noChangeArrowheads="1"/>
            </p:cNvSpPr>
            <p:nvPr/>
          </p:nvSpPr>
          <p:spPr bwMode="auto">
            <a:xfrm>
              <a:off x="4667" y="3120"/>
              <a:ext cx="188"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Y</a:t>
              </a:r>
              <a:endParaRPr lang="en-US" sz="3200">
                <a:solidFill>
                  <a:schemeClr val="tx2"/>
                </a:solidFill>
              </a:endParaRPr>
            </a:p>
          </p:txBody>
        </p:sp>
        <p:sp>
          <p:nvSpPr>
            <p:cNvPr id="69" name="Text Box 35"/>
            <p:cNvSpPr txBox="1">
              <a:spLocks noChangeAspect="1" noChangeArrowheads="1"/>
            </p:cNvSpPr>
            <p:nvPr/>
          </p:nvSpPr>
          <p:spPr bwMode="auto">
            <a:xfrm>
              <a:off x="3319" y="1236"/>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Z</a:t>
              </a:r>
              <a:endParaRPr lang="en-US" sz="3200">
                <a:solidFill>
                  <a:schemeClr val="tx2"/>
                </a:solidFill>
              </a:endParaRPr>
            </a:p>
          </p:txBody>
        </p:sp>
        <p:sp>
          <p:nvSpPr>
            <p:cNvPr id="70" name="Text Box 36"/>
            <p:cNvSpPr txBox="1">
              <a:spLocks noChangeAspect="1" noChangeArrowheads="1"/>
            </p:cNvSpPr>
            <p:nvPr/>
          </p:nvSpPr>
          <p:spPr bwMode="auto">
            <a:xfrm>
              <a:off x="3536" y="1784"/>
              <a:ext cx="439"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45</a:t>
              </a:r>
              <a:r>
                <a:rPr lang="en-US" sz="2000" baseline="30000">
                  <a:solidFill>
                    <a:schemeClr val="tx2"/>
                  </a:solidFill>
                </a:rPr>
                <a:t>o</a:t>
              </a:r>
              <a:endParaRPr lang="en-US" sz="3200">
                <a:solidFill>
                  <a:schemeClr val="tx2"/>
                </a:solidFill>
              </a:endParaRPr>
            </a:p>
          </p:txBody>
        </p:sp>
        <p:sp>
          <p:nvSpPr>
            <p:cNvPr id="71" name="AutoShape 37"/>
            <p:cNvSpPr>
              <a:spLocks noChangeAspect="1" noChangeArrowheads="1"/>
            </p:cNvSpPr>
            <p:nvPr/>
          </p:nvSpPr>
          <p:spPr bwMode="auto">
            <a:xfrm>
              <a:off x="2753" y="2141"/>
              <a:ext cx="188" cy="75"/>
            </a:xfrm>
            <a:prstGeom prst="parallelogram">
              <a:avLst>
                <a:gd name="adj" fmla="val 79250"/>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 name="AutoShape 38"/>
            <p:cNvSpPr>
              <a:spLocks noChangeAspect="1" noChangeArrowheads="1"/>
            </p:cNvSpPr>
            <p:nvPr/>
          </p:nvSpPr>
          <p:spPr bwMode="auto">
            <a:xfrm rot="397610">
              <a:off x="4147" y="1760"/>
              <a:ext cx="188" cy="74"/>
            </a:xfrm>
            <a:prstGeom prst="parallelogram">
              <a:avLst>
                <a:gd name="adj" fmla="val 80321"/>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Text Box 39"/>
            <p:cNvSpPr txBox="1">
              <a:spLocks noChangeAspect="1" noChangeArrowheads="1"/>
            </p:cNvSpPr>
            <p:nvPr/>
          </p:nvSpPr>
          <p:spPr bwMode="auto">
            <a:xfrm>
              <a:off x="3281" y="2648"/>
              <a:ext cx="439"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smtClean="0">
                  <a:solidFill>
                    <a:schemeClr val="tx2"/>
                  </a:solidFill>
                </a:rPr>
                <a:t>30</a:t>
              </a:r>
              <a:r>
                <a:rPr lang="en-US" sz="2000" baseline="30000" smtClean="0">
                  <a:solidFill>
                    <a:schemeClr val="tx2"/>
                  </a:solidFill>
                </a:rPr>
                <a:t>o</a:t>
              </a:r>
              <a:endParaRPr lang="en-US" sz="3200">
                <a:solidFill>
                  <a:schemeClr val="tx2"/>
                </a:solidFill>
              </a:endParaRPr>
            </a:p>
          </p:txBody>
        </p:sp>
        <p:sp>
          <p:nvSpPr>
            <p:cNvPr id="74" name="Arc 40"/>
            <p:cNvSpPr>
              <a:spLocks/>
            </p:cNvSpPr>
            <p:nvPr/>
          </p:nvSpPr>
          <p:spPr bwMode="auto">
            <a:xfrm>
              <a:off x="3262" y="2913"/>
              <a:ext cx="172" cy="82"/>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5" name="Group 41"/>
            <p:cNvGrpSpPr>
              <a:grpSpLocks/>
            </p:cNvGrpSpPr>
            <p:nvPr/>
          </p:nvGrpSpPr>
          <p:grpSpPr bwMode="auto">
            <a:xfrm>
              <a:off x="4205" y="1584"/>
              <a:ext cx="476" cy="117"/>
              <a:chOff x="3796" y="1516"/>
              <a:chExt cx="476" cy="117"/>
            </a:xfrm>
          </p:grpSpPr>
          <p:sp>
            <p:nvSpPr>
              <p:cNvPr id="77" name="Line 42"/>
              <p:cNvSpPr>
                <a:spLocks noChangeAspect="1" noChangeShapeType="1"/>
              </p:cNvSpPr>
              <p:nvPr/>
            </p:nvSpPr>
            <p:spPr bwMode="auto">
              <a:xfrm rot="10596308" flipH="1">
                <a:off x="4180" y="1516"/>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 name="Line 43"/>
              <p:cNvSpPr>
                <a:spLocks noChangeAspect="1" noChangeShapeType="1"/>
              </p:cNvSpPr>
              <p:nvPr/>
            </p:nvSpPr>
            <p:spPr bwMode="auto">
              <a:xfrm rot="10596308" flipH="1">
                <a:off x="3995" y="1527"/>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Line 44"/>
              <p:cNvSpPr>
                <a:spLocks noChangeAspect="1" noChangeShapeType="1"/>
              </p:cNvSpPr>
              <p:nvPr/>
            </p:nvSpPr>
            <p:spPr bwMode="auto">
              <a:xfrm rot="10596308" flipH="1">
                <a:off x="3796" y="1523"/>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 name="Line 45"/>
              <p:cNvSpPr>
                <a:spLocks noChangeShapeType="1"/>
              </p:cNvSpPr>
              <p:nvPr/>
            </p:nvSpPr>
            <p:spPr bwMode="auto">
              <a:xfrm>
                <a:off x="3799" y="1632"/>
                <a:ext cx="384"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6" name="Arc 46"/>
            <p:cNvSpPr>
              <a:spLocks noChangeAspect="1"/>
            </p:cNvSpPr>
            <p:nvPr/>
          </p:nvSpPr>
          <p:spPr bwMode="auto">
            <a:xfrm rot="2675020">
              <a:off x="3461" y="1760"/>
              <a:ext cx="35" cy="161"/>
            </a:xfrm>
            <a:custGeom>
              <a:avLst/>
              <a:gdLst>
                <a:gd name="T0" fmla="*/ 0 w 21600"/>
                <a:gd name="T1" fmla="*/ 0 h 33134"/>
                <a:gd name="T2" fmla="*/ 0 w 21600"/>
                <a:gd name="T3" fmla="*/ 1 h 33134"/>
                <a:gd name="T4" fmla="*/ 0 w 21600"/>
                <a:gd name="T5" fmla="*/ 1 h 33134"/>
                <a:gd name="T6" fmla="*/ 0 60000 65536"/>
                <a:gd name="T7" fmla="*/ 0 60000 65536"/>
                <a:gd name="T8" fmla="*/ 0 60000 65536"/>
              </a:gdLst>
              <a:ahLst/>
              <a:cxnLst>
                <a:cxn ang="T6">
                  <a:pos x="T0" y="T1"/>
                </a:cxn>
                <a:cxn ang="T7">
                  <a:pos x="T2" y="T3"/>
                </a:cxn>
                <a:cxn ang="T8">
                  <a:pos x="T4" y="T5"/>
                </a:cxn>
              </a:cxnLst>
              <a:rect l="0" t="0" r="r" b="b"/>
              <a:pathLst>
                <a:path w="21600" h="33134" fill="none" extrusionOk="0">
                  <a:moveTo>
                    <a:pt x="-1" y="0"/>
                  </a:moveTo>
                  <a:cubicBezTo>
                    <a:pt x="11929" y="0"/>
                    <a:pt x="21600" y="9670"/>
                    <a:pt x="21600" y="21600"/>
                  </a:cubicBezTo>
                  <a:cubicBezTo>
                    <a:pt x="21600" y="25682"/>
                    <a:pt x="20442" y="29681"/>
                    <a:pt x="18262" y="33133"/>
                  </a:cubicBezTo>
                </a:path>
                <a:path w="21600" h="33134" stroke="0" extrusionOk="0">
                  <a:moveTo>
                    <a:pt x="-1" y="0"/>
                  </a:moveTo>
                  <a:cubicBezTo>
                    <a:pt x="11929" y="0"/>
                    <a:pt x="21600" y="9670"/>
                    <a:pt x="21600" y="21600"/>
                  </a:cubicBezTo>
                  <a:cubicBezTo>
                    <a:pt x="21600" y="25682"/>
                    <a:pt x="20442" y="29681"/>
                    <a:pt x="18262" y="33133"/>
                  </a:cubicBezTo>
                  <a:lnTo>
                    <a:pt x="0" y="21600"/>
                  </a:lnTo>
                  <a:lnTo>
                    <a:pt x="-1" y="0"/>
                  </a:lnTo>
                  <a:close/>
                </a:path>
              </a:pathLst>
            </a:custGeom>
            <a:noFill/>
            <a:ln w="190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89" name="Text Box 75"/>
          <p:cNvSpPr txBox="1">
            <a:spLocks noChangeArrowheads="1"/>
          </p:cNvSpPr>
          <p:nvPr/>
        </p:nvSpPr>
        <p:spPr bwMode="auto">
          <a:xfrm>
            <a:off x="394804" y="221271"/>
            <a:ext cx="241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200" b="1">
                <a:solidFill>
                  <a:srgbClr val="0000FF"/>
                </a:solidFill>
              </a:rPr>
              <a:t> Ví dụ 3.2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87747"/>
                                        </p:tgtEl>
                                        <p:attrNameLst>
                                          <p:attrName>style.visibility</p:attrName>
                                        </p:attrNameLst>
                                      </p:cBhvr>
                                      <p:to>
                                        <p:strVal val="visible"/>
                                      </p:to>
                                    </p:set>
                                    <p:anim calcmode="lin" valueType="num">
                                      <p:cBhvr>
                                        <p:cTn id="7" dur="1000" fill="hold"/>
                                        <p:tgtEl>
                                          <p:spTgt spid="287747"/>
                                        </p:tgtEl>
                                        <p:attrNameLst>
                                          <p:attrName>ppt_w</p:attrName>
                                        </p:attrNameLst>
                                      </p:cBhvr>
                                      <p:tavLst>
                                        <p:tav tm="0">
                                          <p:val>
                                            <p:fltVal val="0"/>
                                          </p:val>
                                        </p:tav>
                                        <p:tav tm="100000">
                                          <p:val>
                                            <p:strVal val="#ppt_w"/>
                                          </p:val>
                                        </p:tav>
                                      </p:tavLst>
                                    </p:anim>
                                    <p:anim calcmode="lin" valueType="num">
                                      <p:cBhvr>
                                        <p:cTn id="8" dur="1000" fill="hold"/>
                                        <p:tgtEl>
                                          <p:spTgt spid="287747"/>
                                        </p:tgtEl>
                                        <p:attrNameLst>
                                          <p:attrName>ppt_h</p:attrName>
                                        </p:attrNameLst>
                                      </p:cBhvr>
                                      <p:tavLst>
                                        <p:tav tm="0">
                                          <p:val>
                                            <p:fltVal val="0"/>
                                          </p:val>
                                        </p:tav>
                                        <p:tav tm="100000">
                                          <p:val>
                                            <p:strVal val="#ppt_h"/>
                                          </p:val>
                                        </p:tav>
                                      </p:tavLst>
                                    </p:anim>
                                    <p:anim calcmode="lin" valueType="num">
                                      <p:cBhvr>
                                        <p:cTn id="9" dur="1000" fill="hold"/>
                                        <p:tgtEl>
                                          <p:spTgt spid="287747"/>
                                        </p:tgtEl>
                                        <p:attrNameLst>
                                          <p:attrName>style.rotation</p:attrName>
                                        </p:attrNameLst>
                                      </p:cBhvr>
                                      <p:tavLst>
                                        <p:tav tm="0">
                                          <p:val>
                                            <p:fltVal val="90"/>
                                          </p:val>
                                        </p:tav>
                                        <p:tav tm="100000">
                                          <p:val>
                                            <p:fltVal val="0"/>
                                          </p:val>
                                        </p:tav>
                                      </p:tavLst>
                                    </p:anim>
                                    <p:animEffect transition="in" filter="fade">
                                      <p:cBhvr>
                                        <p:cTn id="10" dur="1000"/>
                                        <p:tgtEl>
                                          <p:spTgt spid="287747"/>
                                        </p:tgtEl>
                                      </p:cBhvr>
                                    </p:animEffect>
                                  </p:childTnLst>
                                </p:cTn>
                              </p:par>
                            </p:childTnLst>
                          </p:cTn>
                        </p:par>
                        <p:par>
                          <p:cTn id="11" fill="hold">
                            <p:stCondLst>
                              <p:cond delay="8650"/>
                            </p:stCondLst>
                            <p:childTnLst>
                              <p:par>
                                <p:cTn id="12" presetID="16" presetClass="entr" presetSubtype="21"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lide Number Placeholder 3"/>
          <p:cNvSpPr>
            <a:spLocks noGrp="1"/>
          </p:cNvSpPr>
          <p:nvPr>
            <p:ph type="sldNum" sz="quarter" idx="12"/>
          </p:nvPr>
        </p:nvSpPr>
        <p:spPr/>
        <p:txBody>
          <a:bodyPr/>
          <a:lstStyle/>
          <a:p>
            <a:pPr>
              <a:defRPr/>
            </a:pPr>
            <a:fld id="{7530812D-9DA9-4D27-A82A-8B4E30CE01A5}" type="slidenum">
              <a:rPr lang="en-US" altLang="en-US"/>
              <a:pPr>
                <a:defRPr/>
              </a:pPr>
              <a:t>37</a:t>
            </a:fld>
            <a:endParaRPr lang="en-US" altLang="en-US"/>
          </a:p>
        </p:txBody>
      </p:sp>
      <p:grpSp>
        <p:nvGrpSpPr>
          <p:cNvPr id="89091" name="Group 2"/>
          <p:cNvGrpSpPr>
            <a:grpSpLocks/>
          </p:cNvGrpSpPr>
          <p:nvPr/>
        </p:nvGrpSpPr>
        <p:grpSpPr bwMode="auto">
          <a:xfrm>
            <a:off x="4702175" y="1725613"/>
            <a:ext cx="3973513" cy="4438650"/>
            <a:chOff x="2352" y="1236"/>
            <a:chExt cx="2503" cy="2796"/>
          </a:xfrm>
        </p:grpSpPr>
        <p:sp>
          <p:nvSpPr>
            <p:cNvPr id="89119" name="Line 3"/>
            <p:cNvSpPr>
              <a:spLocks noChangeAspect="1" noChangeShapeType="1"/>
            </p:cNvSpPr>
            <p:nvPr/>
          </p:nvSpPr>
          <p:spPr bwMode="auto">
            <a:xfrm flipV="1">
              <a:off x="3263" y="1331"/>
              <a:ext cx="0" cy="199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9120" name="Line 4"/>
            <p:cNvSpPr>
              <a:spLocks noChangeAspect="1" noChangeShapeType="1"/>
            </p:cNvSpPr>
            <p:nvPr/>
          </p:nvSpPr>
          <p:spPr bwMode="auto">
            <a:xfrm flipH="1">
              <a:off x="2482" y="3330"/>
              <a:ext cx="781" cy="66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9121" name="Line 5"/>
            <p:cNvSpPr>
              <a:spLocks noChangeAspect="1" noChangeShapeType="1"/>
            </p:cNvSpPr>
            <p:nvPr/>
          </p:nvSpPr>
          <p:spPr bwMode="auto">
            <a:xfrm flipV="1">
              <a:off x="3277" y="3329"/>
              <a:ext cx="147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9122" name="Rectangle 6"/>
            <p:cNvSpPr>
              <a:spLocks noChangeAspect="1" noChangeArrowheads="1"/>
            </p:cNvSpPr>
            <p:nvPr/>
          </p:nvSpPr>
          <p:spPr bwMode="auto">
            <a:xfrm rot="-3856154">
              <a:off x="2958" y="2783"/>
              <a:ext cx="1188" cy="61"/>
            </a:xfrm>
            <a:prstGeom prst="rect">
              <a:avLst/>
            </a:prstGeom>
            <a:solidFill>
              <a:schemeClr val="accent1"/>
            </a:solidFill>
            <a:ln w="9525">
              <a:solidFill>
                <a:srgbClr val="0000FF"/>
              </a:solidFill>
              <a:miter lim="800000"/>
              <a:headEnd/>
              <a:tailEnd/>
            </a:ln>
          </p:spPr>
          <p:txBody>
            <a:bodyPr/>
            <a:lstStyle/>
            <a:p>
              <a:endParaRPr lang="en-US"/>
            </a:p>
          </p:txBody>
        </p:sp>
        <p:sp>
          <p:nvSpPr>
            <p:cNvPr id="89123" name="Rectangle 7"/>
            <p:cNvSpPr>
              <a:spLocks noChangeAspect="1" noChangeArrowheads="1"/>
            </p:cNvSpPr>
            <p:nvPr/>
          </p:nvSpPr>
          <p:spPr bwMode="auto">
            <a:xfrm rot="-2482046">
              <a:off x="3762" y="1970"/>
              <a:ext cx="736" cy="70"/>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9124" name="Rectangle 8"/>
            <p:cNvSpPr>
              <a:spLocks noChangeAspect="1" noChangeArrowheads="1"/>
            </p:cNvSpPr>
            <p:nvPr/>
          </p:nvSpPr>
          <p:spPr bwMode="auto">
            <a:xfrm>
              <a:off x="2744" y="2220"/>
              <a:ext cx="1101" cy="7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9125" name="Oval 9"/>
            <p:cNvSpPr>
              <a:spLocks noChangeAspect="1" noChangeArrowheads="1"/>
            </p:cNvSpPr>
            <p:nvPr/>
          </p:nvSpPr>
          <p:spPr bwMode="auto">
            <a:xfrm>
              <a:off x="3794" y="2202"/>
              <a:ext cx="94" cy="103"/>
            </a:xfrm>
            <a:prstGeom prst="ellipse">
              <a:avLst/>
            </a:prstGeom>
            <a:solidFill>
              <a:srgbClr val="FFCC00"/>
            </a:solidFill>
            <a:ln w="9525">
              <a:solidFill>
                <a:srgbClr val="000000"/>
              </a:solidFill>
              <a:round/>
              <a:headEnd/>
              <a:tailEnd/>
            </a:ln>
          </p:spPr>
          <p:txBody>
            <a:bodyPr/>
            <a:lstStyle/>
            <a:p>
              <a:endParaRPr lang="en-US"/>
            </a:p>
          </p:txBody>
        </p:sp>
        <p:sp>
          <p:nvSpPr>
            <p:cNvPr id="89126" name="Oval 10"/>
            <p:cNvSpPr>
              <a:spLocks noChangeAspect="1" noChangeArrowheads="1"/>
            </p:cNvSpPr>
            <p:nvPr/>
          </p:nvSpPr>
          <p:spPr bwMode="auto">
            <a:xfrm>
              <a:off x="4350" y="1704"/>
              <a:ext cx="94" cy="104"/>
            </a:xfrm>
            <a:prstGeom prst="ellipse">
              <a:avLst/>
            </a:prstGeom>
            <a:solidFill>
              <a:srgbClr val="FFCC00"/>
            </a:solidFill>
            <a:ln w="9525">
              <a:solidFill>
                <a:srgbClr val="000000"/>
              </a:solidFill>
              <a:round/>
              <a:headEnd/>
              <a:tailEnd/>
            </a:ln>
          </p:spPr>
          <p:txBody>
            <a:bodyPr/>
            <a:lstStyle/>
            <a:p>
              <a:endParaRPr lang="en-US"/>
            </a:p>
          </p:txBody>
        </p:sp>
        <p:sp>
          <p:nvSpPr>
            <p:cNvPr id="89127" name="Oval 11"/>
            <p:cNvSpPr>
              <a:spLocks noChangeAspect="1" noChangeArrowheads="1"/>
            </p:cNvSpPr>
            <p:nvPr/>
          </p:nvSpPr>
          <p:spPr bwMode="auto">
            <a:xfrm>
              <a:off x="3231" y="3280"/>
              <a:ext cx="94" cy="105"/>
            </a:xfrm>
            <a:prstGeom prst="ellipse">
              <a:avLst/>
            </a:prstGeom>
            <a:solidFill>
              <a:srgbClr val="FFCC00"/>
            </a:solidFill>
            <a:ln w="9525">
              <a:solidFill>
                <a:srgbClr val="000000"/>
              </a:solidFill>
              <a:round/>
              <a:headEnd/>
              <a:tailEnd/>
            </a:ln>
          </p:spPr>
          <p:txBody>
            <a:bodyPr/>
            <a:lstStyle/>
            <a:p>
              <a:endParaRPr lang="en-US"/>
            </a:p>
          </p:txBody>
        </p:sp>
        <p:sp>
          <p:nvSpPr>
            <p:cNvPr id="89128" name="Oval 12"/>
            <p:cNvSpPr>
              <a:spLocks noChangeAspect="1" noChangeArrowheads="1"/>
            </p:cNvSpPr>
            <p:nvPr/>
          </p:nvSpPr>
          <p:spPr bwMode="auto">
            <a:xfrm>
              <a:off x="2700" y="2206"/>
              <a:ext cx="91" cy="105"/>
            </a:xfrm>
            <a:prstGeom prst="ellipse">
              <a:avLst/>
            </a:prstGeom>
            <a:solidFill>
              <a:srgbClr val="FFCC00"/>
            </a:solidFill>
            <a:ln w="9525">
              <a:solidFill>
                <a:srgbClr val="000000"/>
              </a:solidFill>
              <a:round/>
              <a:headEnd/>
              <a:tailEnd/>
            </a:ln>
          </p:spPr>
          <p:txBody>
            <a:bodyPr/>
            <a:lstStyle/>
            <a:p>
              <a:endParaRPr lang="en-US"/>
            </a:p>
          </p:txBody>
        </p:sp>
        <p:grpSp>
          <p:nvGrpSpPr>
            <p:cNvPr id="89129" name="Group 13"/>
            <p:cNvGrpSpPr>
              <a:grpSpLocks noChangeAspect="1"/>
            </p:cNvGrpSpPr>
            <p:nvPr/>
          </p:nvGrpSpPr>
          <p:grpSpPr bwMode="auto">
            <a:xfrm rot="5400000">
              <a:off x="2418" y="2202"/>
              <a:ext cx="500" cy="94"/>
              <a:chOff x="7996" y="3194"/>
              <a:chExt cx="406" cy="85"/>
            </a:xfrm>
          </p:grpSpPr>
          <p:sp>
            <p:nvSpPr>
              <p:cNvPr id="89159" name="Line 14"/>
              <p:cNvSpPr>
                <a:spLocks noChangeAspect="1" noChangeShapeType="1"/>
              </p:cNvSpPr>
              <p:nvPr/>
            </p:nvSpPr>
            <p:spPr bwMode="auto">
              <a:xfrm>
                <a:off x="7996" y="3194"/>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60" name="Line 15"/>
              <p:cNvSpPr>
                <a:spLocks noChangeAspect="1" noChangeShapeType="1"/>
              </p:cNvSpPr>
              <p:nvPr/>
            </p:nvSpPr>
            <p:spPr bwMode="auto">
              <a:xfrm>
                <a:off x="7996"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61" name="Line 16"/>
              <p:cNvSpPr>
                <a:spLocks noChangeAspect="1" noChangeShapeType="1"/>
              </p:cNvSpPr>
              <p:nvPr/>
            </p:nvSpPr>
            <p:spPr bwMode="auto">
              <a:xfrm>
                <a:off x="8317"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62" name="Line 17"/>
              <p:cNvSpPr>
                <a:spLocks noChangeAspect="1" noChangeShapeType="1"/>
              </p:cNvSpPr>
              <p:nvPr/>
            </p:nvSpPr>
            <p:spPr bwMode="auto">
              <a:xfrm>
                <a:off x="8151"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9130" name="Group 18"/>
            <p:cNvGrpSpPr>
              <a:grpSpLocks noChangeAspect="1"/>
            </p:cNvGrpSpPr>
            <p:nvPr/>
          </p:nvGrpSpPr>
          <p:grpSpPr bwMode="auto">
            <a:xfrm>
              <a:off x="3029" y="3362"/>
              <a:ext cx="477" cy="123"/>
              <a:chOff x="3792" y="3312"/>
              <a:chExt cx="441" cy="99"/>
            </a:xfrm>
          </p:grpSpPr>
          <p:sp>
            <p:nvSpPr>
              <p:cNvPr id="89155" name="Line 19"/>
              <p:cNvSpPr>
                <a:spLocks noChangeAspect="1" noChangeShapeType="1"/>
              </p:cNvSpPr>
              <p:nvPr/>
            </p:nvSpPr>
            <p:spPr bwMode="auto">
              <a:xfrm>
                <a:off x="3877" y="3312"/>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6" name="Line 20"/>
              <p:cNvSpPr>
                <a:spLocks noChangeAspect="1" noChangeShapeType="1"/>
              </p:cNvSpPr>
              <p:nvPr/>
            </p:nvSpPr>
            <p:spPr bwMode="auto">
              <a:xfrm flipH="1">
                <a:off x="3792"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7" name="Line 21"/>
              <p:cNvSpPr>
                <a:spLocks noChangeAspect="1" noChangeShapeType="1"/>
              </p:cNvSpPr>
              <p:nvPr/>
            </p:nvSpPr>
            <p:spPr bwMode="auto">
              <a:xfrm flipH="1">
                <a:off x="3964"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8" name="Line 22"/>
              <p:cNvSpPr>
                <a:spLocks noChangeAspect="1" noChangeShapeType="1"/>
              </p:cNvSpPr>
              <p:nvPr/>
            </p:nvSpPr>
            <p:spPr bwMode="auto">
              <a:xfrm flipH="1">
                <a:off x="4148" y="3325"/>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89131" name="Text Box 23"/>
            <p:cNvSpPr txBox="1">
              <a:spLocks noChangeAspect="1" noChangeArrowheads="1"/>
            </p:cNvSpPr>
            <p:nvPr/>
          </p:nvSpPr>
          <p:spPr bwMode="auto">
            <a:xfrm>
              <a:off x="2400" y="2174"/>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400">
                  <a:solidFill>
                    <a:schemeClr val="tx2"/>
                  </a:solidFill>
                </a:rPr>
                <a:t>C</a:t>
              </a:r>
              <a:endParaRPr lang="en-US" sz="3600">
                <a:solidFill>
                  <a:schemeClr val="tx2"/>
                </a:solidFill>
              </a:endParaRPr>
            </a:p>
          </p:txBody>
        </p:sp>
        <p:sp>
          <p:nvSpPr>
            <p:cNvPr id="89132" name="Line 24"/>
            <p:cNvSpPr>
              <a:spLocks noChangeAspect="1" noChangeShapeType="1"/>
            </p:cNvSpPr>
            <p:nvPr/>
          </p:nvSpPr>
          <p:spPr bwMode="auto">
            <a:xfrm flipV="1">
              <a:off x="2744" y="1761"/>
              <a:ext cx="519" cy="445"/>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89133" name="Line 25"/>
            <p:cNvSpPr>
              <a:spLocks noChangeAspect="1" noChangeShapeType="1"/>
            </p:cNvSpPr>
            <p:nvPr/>
          </p:nvSpPr>
          <p:spPr bwMode="auto">
            <a:xfrm>
              <a:off x="3263" y="1761"/>
              <a:ext cx="1101" cy="0"/>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89134" name="Line 26"/>
            <p:cNvSpPr>
              <a:spLocks noChangeAspect="1" noChangeShapeType="1"/>
            </p:cNvSpPr>
            <p:nvPr/>
          </p:nvSpPr>
          <p:spPr bwMode="auto">
            <a:xfrm>
              <a:off x="3263" y="1776"/>
              <a:ext cx="517" cy="444"/>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89135" name="Text Box 27"/>
            <p:cNvSpPr txBox="1">
              <a:spLocks noChangeAspect="1" noChangeArrowheads="1"/>
            </p:cNvSpPr>
            <p:nvPr/>
          </p:nvSpPr>
          <p:spPr bwMode="auto">
            <a:xfrm>
              <a:off x="3088" y="1626"/>
              <a:ext cx="263"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B</a:t>
              </a:r>
              <a:endParaRPr lang="en-US" sz="3200">
                <a:solidFill>
                  <a:schemeClr val="tx2"/>
                </a:solidFill>
              </a:endParaRPr>
            </a:p>
          </p:txBody>
        </p:sp>
        <p:sp>
          <p:nvSpPr>
            <p:cNvPr id="89136" name="Text Box 28"/>
            <p:cNvSpPr txBox="1">
              <a:spLocks noChangeAspect="1" noChangeArrowheads="1"/>
            </p:cNvSpPr>
            <p:nvPr/>
          </p:nvSpPr>
          <p:spPr bwMode="auto">
            <a:xfrm>
              <a:off x="4475" y="1712"/>
              <a:ext cx="265"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D</a:t>
              </a:r>
              <a:endParaRPr lang="en-US" sz="3200">
                <a:solidFill>
                  <a:schemeClr val="tx2"/>
                </a:solidFill>
              </a:endParaRPr>
            </a:p>
          </p:txBody>
        </p:sp>
        <p:sp>
          <p:nvSpPr>
            <p:cNvPr id="89137" name="Text Box 29"/>
            <p:cNvSpPr txBox="1">
              <a:spLocks noChangeAspect="1" noChangeArrowheads="1"/>
            </p:cNvSpPr>
            <p:nvPr/>
          </p:nvSpPr>
          <p:spPr bwMode="auto">
            <a:xfrm>
              <a:off x="3070" y="3155"/>
              <a:ext cx="260"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A</a:t>
              </a:r>
              <a:endParaRPr lang="en-US" sz="3200">
                <a:solidFill>
                  <a:schemeClr val="tx2"/>
                </a:solidFill>
              </a:endParaRPr>
            </a:p>
          </p:txBody>
        </p:sp>
        <p:sp>
          <p:nvSpPr>
            <p:cNvPr id="89138" name="Text Box 30"/>
            <p:cNvSpPr txBox="1">
              <a:spLocks noChangeAspect="1" noChangeArrowheads="1"/>
            </p:cNvSpPr>
            <p:nvPr/>
          </p:nvSpPr>
          <p:spPr bwMode="auto">
            <a:xfrm>
              <a:off x="3944" y="2205"/>
              <a:ext cx="2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O</a:t>
              </a:r>
              <a:endParaRPr lang="en-US" sz="3200">
                <a:solidFill>
                  <a:schemeClr val="tx2"/>
                </a:solidFill>
              </a:endParaRPr>
            </a:p>
          </p:txBody>
        </p:sp>
        <p:sp>
          <p:nvSpPr>
            <p:cNvPr id="89139" name="Line 31"/>
            <p:cNvSpPr>
              <a:spLocks noChangeAspect="1" noChangeShapeType="1"/>
            </p:cNvSpPr>
            <p:nvPr/>
          </p:nvSpPr>
          <p:spPr bwMode="auto">
            <a:xfrm>
              <a:off x="3846" y="2277"/>
              <a:ext cx="0" cy="44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40" name="Rectangle 32"/>
            <p:cNvSpPr>
              <a:spLocks noChangeAspect="1" noChangeArrowheads="1"/>
            </p:cNvSpPr>
            <p:nvPr/>
          </p:nvSpPr>
          <p:spPr bwMode="auto">
            <a:xfrm>
              <a:off x="3787" y="2658"/>
              <a:ext cx="130" cy="22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9141" name="Text Box 33"/>
            <p:cNvSpPr txBox="1">
              <a:spLocks noChangeAspect="1" noChangeArrowheads="1"/>
            </p:cNvSpPr>
            <p:nvPr/>
          </p:nvSpPr>
          <p:spPr bwMode="auto">
            <a:xfrm>
              <a:off x="2352" y="3809"/>
              <a:ext cx="264"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X</a:t>
              </a:r>
              <a:endParaRPr lang="en-US" sz="3200">
                <a:solidFill>
                  <a:schemeClr val="tx2"/>
                </a:solidFill>
              </a:endParaRPr>
            </a:p>
          </p:txBody>
        </p:sp>
        <p:sp>
          <p:nvSpPr>
            <p:cNvPr id="89142" name="Text Box 34"/>
            <p:cNvSpPr txBox="1">
              <a:spLocks noChangeAspect="1" noChangeArrowheads="1"/>
            </p:cNvSpPr>
            <p:nvPr/>
          </p:nvSpPr>
          <p:spPr bwMode="auto">
            <a:xfrm>
              <a:off x="4667" y="3120"/>
              <a:ext cx="188"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Y</a:t>
              </a:r>
              <a:endParaRPr lang="en-US" sz="3200">
                <a:solidFill>
                  <a:schemeClr val="tx2"/>
                </a:solidFill>
              </a:endParaRPr>
            </a:p>
          </p:txBody>
        </p:sp>
        <p:sp>
          <p:nvSpPr>
            <p:cNvPr id="89143" name="Text Box 35"/>
            <p:cNvSpPr txBox="1">
              <a:spLocks noChangeAspect="1" noChangeArrowheads="1"/>
            </p:cNvSpPr>
            <p:nvPr/>
          </p:nvSpPr>
          <p:spPr bwMode="auto">
            <a:xfrm>
              <a:off x="3319" y="1236"/>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Z</a:t>
              </a:r>
              <a:endParaRPr lang="en-US" sz="3200">
                <a:solidFill>
                  <a:schemeClr val="tx2"/>
                </a:solidFill>
              </a:endParaRPr>
            </a:p>
          </p:txBody>
        </p:sp>
        <p:sp>
          <p:nvSpPr>
            <p:cNvPr id="89144" name="Text Box 36"/>
            <p:cNvSpPr txBox="1">
              <a:spLocks noChangeAspect="1" noChangeArrowheads="1"/>
            </p:cNvSpPr>
            <p:nvPr/>
          </p:nvSpPr>
          <p:spPr bwMode="auto">
            <a:xfrm>
              <a:off x="3536" y="1784"/>
              <a:ext cx="439"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45</a:t>
              </a:r>
              <a:r>
                <a:rPr lang="en-US" sz="2000" baseline="30000">
                  <a:solidFill>
                    <a:schemeClr val="tx2"/>
                  </a:solidFill>
                </a:rPr>
                <a:t>o</a:t>
              </a:r>
              <a:endParaRPr lang="en-US" sz="3200">
                <a:solidFill>
                  <a:schemeClr val="tx2"/>
                </a:solidFill>
              </a:endParaRPr>
            </a:p>
          </p:txBody>
        </p:sp>
        <p:sp>
          <p:nvSpPr>
            <p:cNvPr id="89145" name="AutoShape 37"/>
            <p:cNvSpPr>
              <a:spLocks noChangeAspect="1" noChangeArrowheads="1"/>
            </p:cNvSpPr>
            <p:nvPr/>
          </p:nvSpPr>
          <p:spPr bwMode="auto">
            <a:xfrm>
              <a:off x="2753" y="2141"/>
              <a:ext cx="188" cy="75"/>
            </a:xfrm>
            <a:prstGeom prst="parallelogram">
              <a:avLst>
                <a:gd name="adj" fmla="val 79250"/>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146" name="AutoShape 38"/>
            <p:cNvSpPr>
              <a:spLocks noChangeAspect="1" noChangeArrowheads="1"/>
            </p:cNvSpPr>
            <p:nvPr/>
          </p:nvSpPr>
          <p:spPr bwMode="auto">
            <a:xfrm rot="397610">
              <a:off x="4147" y="1760"/>
              <a:ext cx="188" cy="74"/>
            </a:xfrm>
            <a:prstGeom prst="parallelogram">
              <a:avLst>
                <a:gd name="adj" fmla="val 80321"/>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147" name="Text Box 39"/>
            <p:cNvSpPr txBox="1">
              <a:spLocks noChangeAspect="1" noChangeArrowheads="1"/>
            </p:cNvSpPr>
            <p:nvPr/>
          </p:nvSpPr>
          <p:spPr bwMode="auto">
            <a:xfrm>
              <a:off x="3281" y="2648"/>
              <a:ext cx="439"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smtClean="0">
                  <a:solidFill>
                    <a:schemeClr val="tx2"/>
                  </a:solidFill>
                </a:rPr>
                <a:t>30</a:t>
              </a:r>
              <a:r>
                <a:rPr lang="en-US" sz="2000" baseline="30000" smtClean="0">
                  <a:solidFill>
                    <a:schemeClr val="tx2"/>
                  </a:solidFill>
                </a:rPr>
                <a:t>o</a:t>
              </a:r>
              <a:endParaRPr lang="en-US" sz="3200">
                <a:solidFill>
                  <a:schemeClr val="tx2"/>
                </a:solidFill>
              </a:endParaRPr>
            </a:p>
          </p:txBody>
        </p:sp>
        <p:sp>
          <p:nvSpPr>
            <p:cNvPr id="89148" name="Arc 40"/>
            <p:cNvSpPr>
              <a:spLocks/>
            </p:cNvSpPr>
            <p:nvPr/>
          </p:nvSpPr>
          <p:spPr bwMode="auto">
            <a:xfrm>
              <a:off x="3262" y="2913"/>
              <a:ext cx="172" cy="82"/>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9149" name="Group 41"/>
            <p:cNvGrpSpPr>
              <a:grpSpLocks/>
            </p:cNvGrpSpPr>
            <p:nvPr/>
          </p:nvGrpSpPr>
          <p:grpSpPr bwMode="auto">
            <a:xfrm>
              <a:off x="4205" y="1584"/>
              <a:ext cx="476" cy="117"/>
              <a:chOff x="3796" y="1516"/>
              <a:chExt cx="476" cy="117"/>
            </a:xfrm>
          </p:grpSpPr>
          <p:sp>
            <p:nvSpPr>
              <p:cNvPr id="89151" name="Line 42"/>
              <p:cNvSpPr>
                <a:spLocks noChangeAspect="1" noChangeShapeType="1"/>
              </p:cNvSpPr>
              <p:nvPr/>
            </p:nvSpPr>
            <p:spPr bwMode="auto">
              <a:xfrm rot="10596308" flipH="1">
                <a:off x="4180" y="1516"/>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2" name="Line 43"/>
              <p:cNvSpPr>
                <a:spLocks noChangeAspect="1" noChangeShapeType="1"/>
              </p:cNvSpPr>
              <p:nvPr/>
            </p:nvSpPr>
            <p:spPr bwMode="auto">
              <a:xfrm rot="10596308" flipH="1">
                <a:off x="3995" y="1527"/>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3" name="Line 44"/>
              <p:cNvSpPr>
                <a:spLocks noChangeAspect="1" noChangeShapeType="1"/>
              </p:cNvSpPr>
              <p:nvPr/>
            </p:nvSpPr>
            <p:spPr bwMode="auto">
              <a:xfrm rot="10596308" flipH="1">
                <a:off x="3796" y="1523"/>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54" name="Line 45"/>
              <p:cNvSpPr>
                <a:spLocks noChangeShapeType="1"/>
              </p:cNvSpPr>
              <p:nvPr/>
            </p:nvSpPr>
            <p:spPr bwMode="auto">
              <a:xfrm>
                <a:off x="3799" y="1632"/>
                <a:ext cx="384"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9150" name="Arc 46"/>
            <p:cNvSpPr>
              <a:spLocks noChangeAspect="1"/>
            </p:cNvSpPr>
            <p:nvPr/>
          </p:nvSpPr>
          <p:spPr bwMode="auto">
            <a:xfrm rot="2675020">
              <a:off x="3461" y="1760"/>
              <a:ext cx="35" cy="161"/>
            </a:xfrm>
            <a:custGeom>
              <a:avLst/>
              <a:gdLst>
                <a:gd name="T0" fmla="*/ 0 w 21600"/>
                <a:gd name="T1" fmla="*/ 0 h 33134"/>
                <a:gd name="T2" fmla="*/ 0 w 21600"/>
                <a:gd name="T3" fmla="*/ 1 h 33134"/>
                <a:gd name="T4" fmla="*/ 0 w 21600"/>
                <a:gd name="T5" fmla="*/ 1 h 33134"/>
                <a:gd name="T6" fmla="*/ 0 60000 65536"/>
                <a:gd name="T7" fmla="*/ 0 60000 65536"/>
                <a:gd name="T8" fmla="*/ 0 60000 65536"/>
              </a:gdLst>
              <a:ahLst/>
              <a:cxnLst>
                <a:cxn ang="T6">
                  <a:pos x="T0" y="T1"/>
                </a:cxn>
                <a:cxn ang="T7">
                  <a:pos x="T2" y="T3"/>
                </a:cxn>
                <a:cxn ang="T8">
                  <a:pos x="T4" y="T5"/>
                </a:cxn>
              </a:cxnLst>
              <a:rect l="0" t="0" r="r" b="b"/>
              <a:pathLst>
                <a:path w="21600" h="33134" fill="none" extrusionOk="0">
                  <a:moveTo>
                    <a:pt x="-1" y="0"/>
                  </a:moveTo>
                  <a:cubicBezTo>
                    <a:pt x="11929" y="0"/>
                    <a:pt x="21600" y="9670"/>
                    <a:pt x="21600" y="21600"/>
                  </a:cubicBezTo>
                  <a:cubicBezTo>
                    <a:pt x="21600" y="25682"/>
                    <a:pt x="20442" y="29681"/>
                    <a:pt x="18262" y="33133"/>
                  </a:cubicBezTo>
                </a:path>
                <a:path w="21600" h="33134" stroke="0" extrusionOk="0">
                  <a:moveTo>
                    <a:pt x="-1" y="0"/>
                  </a:moveTo>
                  <a:cubicBezTo>
                    <a:pt x="11929" y="0"/>
                    <a:pt x="21600" y="9670"/>
                    <a:pt x="21600" y="21600"/>
                  </a:cubicBezTo>
                  <a:cubicBezTo>
                    <a:pt x="21600" y="25682"/>
                    <a:pt x="20442" y="29681"/>
                    <a:pt x="18262" y="33133"/>
                  </a:cubicBezTo>
                  <a:lnTo>
                    <a:pt x="0" y="21600"/>
                  </a:lnTo>
                  <a:lnTo>
                    <a:pt x="-1" y="0"/>
                  </a:lnTo>
                  <a:close/>
                </a:path>
              </a:pathLst>
            </a:custGeom>
            <a:noFill/>
            <a:ln w="190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02480" name="Text Box 48"/>
          <p:cNvSpPr txBox="1">
            <a:spLocks noChangeArrowheads="1"/>
          </p:cNvSpPr>
          <p:nvPr/>
        </p:nvSpPr>
        <p:spPr bwMode="auto">
          <a:xfrm>
            <a:off x="827088" y="1341438"/>
            <a:ext cx="3962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b="1" smtClean="0">
                <a:solidFill>
                  <a:srgbClr val="000000"/>
                </a:solidFill>
              </a:rPr>
              <a:t>GIẢI</a:t>
            </a:r>
            <a:r>
              <a:rPr lang="en-US" sz="2800" b="1">
                <a:solidFill>
                  <a:srgbClr val="000000"/>
                </a:solidFill>
              </a:rPr>
              <a:t>:</a:t>
            </a:r>
            <a:endParaRPr lang="en-US" sz="2800" b="1">
              <a:solidFill>
                <a:srgbClr val="FF0000"/>
              </a:solidFill>
            </a:endParaRPr>
          </a:p>
        </p:txBody>
      </p:sp>
      <p:sp>
        <p:nvSpPr>
          <p:cNvPr id="402481" name="Line 49"/>
          <p:cNvSpPr>
            <a:spLocks noChangeShapeType="1"/>
          </p:cNvSpPr>
          <p:nvPr/>
        </p:nvSpPr>
        <p:spPr bwMode="auto">
          <a:xfrm rot="21322999" flipH="1">
            <a:off x="6453188" y="3354388"/>
            <a:ext cx="636587" cy="1060450"/>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402482" name="Object 50"/>
          <p:cNvGraphicFramePr>
            <a:graphicFrameLocks noChangeAspect="1"/>
          </p:cNvGraphicFramePr>
          <p:nvPr>
            <p:extLst>
              <p:ext uri="{D42A27DB-BD31-4B8C-83A1-F6EECF244321}">
                <p14:modId xmlns:p14="http://schemas.microsoft.com/office/powerpoint/2010/main" val="3803520393"/>
              </p:ext>
            </p:extLst>
          </p:nvPr>
        </p:nvGraphicFramePr>
        <p:xfrm>
          <a:off x="6588268" y="4277317"/>
          <a:ext cx="396000" cy="494709"/>
        </p:xfrm>
        <a:graphic>
          <a:graphicData uri="http://schemas.openxmlformats.org/presentationml/2006/ole">
            <mc:AlternateContent xmlns:mc="http://schemas.openxmlformats.org/markup-compatibility/2006">
              <mc:Choice xmlns:v="urn:schemas-microsoft-com:vml" Requires="v">
                <p:oleObj spid="_x0000_s189676" name="Equation" r:id="rId3" imgW="203024" imgH="253780" progId="Equation.DSMT4">
                  <p:embed/>
                </p:oleObj>
              </mc:Choice>
              <mc:Fallback>
                <p:oleObj name="Equation" r:id="rId3" imgW="203024" imgH="253780" progId="Equation.DSMT4">
                  <p:embed/>
                  <p:pic>
                    <p:nvPicPr>
                      <p:cNvPr id="0" name="Object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68" y="4277317"/>
                        <a:ext cx="396000" cy="494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83" name="Line 51"/>
          <p:cNvSpPr>
            <a:spLocks noChangeShapeType="1"/>
          </p:cNvSpPr>
          <p:nvPr/>
        </p:nvSpPr>
        <p:spPr bwMode="auto">
          <a:xfrm flipH="1">
            <a:off x="6012160" y="3344863"/>
            <a:ext cx="1038225" cy="1587"/>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402484" name="Object 52"/>
          <p:cNvGraphicFramePr>
            <a:graphicFrameLocks noChangeAspect="1"/>
          </p:cNvGraphicFramePr>
          <p:nvPr>
            <p:extLst>
              <p:ext uri="{D42A27DB-BD31-4B8C-83A1-F6EECF244321}">
                <p14:modId xmlns:p14="http://schemas.microsoft.com/office/powerpoint/2010/main" val="79389827"/>
              </p:ext>
            </p:extLst>
          </p:nvPr>
        </p:nvGraphicFramePr>
        <p:xfrm>
          <a:off x="5724866" y="2787587"/>
          <a:ext cx="396000" cy="493777"/>
        </p:xfrm>
        <a:graphic>
          <a:graphicData uri="http://schemas.openxmlformats.org/presentationml/2006/ole">
            <mc:AlternateContent xmlns:mc="http://schemas.openxmlformats.org/markup-compatibility/2006">
              <mc:Choice xmlns:v="urn:schemas-microsoft-com:vml" Requires="v">
                <p:oleObj spid="_x0000_s189677" name="Equation" r:id="rId5" imgW="203024" imgH="253780" progId="Equation.DSMT4">
                  <p:embed/>
                </p:oleObj>
              </mc:Choice>
              <mc:Fallback>
                <p:oleObj name="Equation" r:id="rId5" imgW="203024" imgH="253780" progId="Equation.DSMT4">
                  <p:embed/>
                  <p:pic>
                    <p:nvPicPr>
                      <p:cNvPr id="0" name="Object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866" y="2787587"/>
                        <a:ext cx="396000" cy="493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85" name="Line 53"/>
          <p:cNvSpPr>
            <a:spLocks noChangeShapeType="1"/>
          </p:cNvSpPr>
          <p:nvPr/>
        </p:nvSpPr>
        <p:spPr bwMode="auto">
          <a:xfrm rot="21251918" flipV="1">
            <a:off x="7031162" y="2821805"/>
            <a:ext cx="688975" cy="501650"/>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402486" name="Object 54"/>
          <p:cNvGraphicFramePr>
            <a:graphicFrameLocks noChangeAspect="1"/>
          </p:cNvGraphicFramePr>
          <p:nvPr>
            <p:extLst>
              <p:ext uri="{D42A27DB-BD31-4B8C-83A1-F6EECF244321}">
                <p14:modId xmlns:p14="http://schemas.microsoft.com/office/powerpoint/2010/main" val="2228006954"/>
              </p:ext>
            </p:extLst>
          </p:nvPr>
        </p:nvGraphicFramePr>
        <p:xfrm>
          <a:off x="7613430" y="2784983"/>
          <a:ext cx="396000" cy="493714"/>
        </p:xfrm>
        <a:graphic>
          <a:graphicData uri="http://schemas.openxmlformats.org/presentationml/2006/ole">
            <mc:AlternateContent xmlns:mc="http://schemas.openxmlformats.org/markup-compatibility/2006">
              <mc:Choice xmlns:v="urn:schemas-microsoft-com:vml" Requires="v">
                <p:oleObj spid="_x0000_s189678" name="Equation" r:id="rId7" imgW="203024" imgH="253780" progId="Equation.DSMT4">
                  <p:embed/>
                </p:oleObj>
              </mc:Choice>
              <mc:Fallback>
                <p:oleObj name="Equation" r:id="rId7" imgW="203024" imgH="253780" progId="Equation.DSMT4">
                  <p:embed/>
                  <p:pic>
                    <p:nvPicPr>
                      <p:cNvPr id="0"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3430" y="2784983"/>
                        <a:ext cx="396000" cy="493714"/>
                      </a:xfrm>
                      <a:prstGeom prst="rect">
                        <a:avLst/>
                      </a:prstGeom>
                      <a:noFill/>
                      <a:ln>
                        <a:noFill/>
                      </a:ln>
                      <a:effectLst/>
                      <a:extLst/>
                    </p:spPr>
                  </p:pic>
                </p:oleObj>
              </mc:Fallback>
            </mc:AlternateContent>
          </a:graphicData>
        </a:graphic>
      </p:graphicFrame>
      <p:sp>
        <p:nvSpPr>
          <p:cNvPr id="402487" name="Line 55"/>
          <p:cNvSpPr>
            <a:spLocks noChangeShapeType="1"/>
          </p:cNvSpPr>
          <p:nvPr/>
        </p:nvSpPr>
        <p:spPr bwMode="auto">
          <a:xfrm flipH="1">
            <a:off x="7081838" y="4111625"/>
            <a:ext cx="1587" cy="757238"/>
          </a:xfrm>
          <a:prstGeom prst="line">
            <a:avLst/>
          </a:prstGeom>
          <a:noFill/>
          <a:ln w="76200">
            <a:solidFill>
              <a:srgbClr val="0000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402488" name="Object 56"/>
          <p:cNvGraphicFramePr>
            <a:graphicFrameLocks noChangeAspect="1"/>
          </p:cNvGraphicFramePr>
          <p:nvPr/>
        </p:nvGraphicFramePr>
        <p:xfrm>
          <a:off x="7180263" y="4287838"/>
          <a:ext cx="369887" cy="538162"/>
        </p:xfrm>
        <a:graphic>
          <a:graphicData uri="http://schemas.openxmlformats.org/presentationml/2006/ole">
            <mc:AlternateContent xmlns:mc="http://schemas.openxmlformats.org/markup-compatibility/2006">
              <mc:Choice xmlns:v="urn:schemas-microsoft-com:vml" Requires="v">
                <p:oleObj spid="_x0000_s189679" name="Equation" r:id="rId9" imgW="139639" imgH="203112" progId="Equation.DSMT4">
                  <p:embed/>
                </p:oleObj>
              </mc:Choice>
              <mc:Fallback>
                <p:oleObj name="Equation" r:id="rId9" imgW="139639" imgH="203112" progId="Equation.DSMT4">
                  <p:embed/>
                  <p:pic>
                    <p:nvPicPr>
                      <p:cNvPr id="0" name="Object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0263" y="4287838"/>
                        <a:ext cx="369887" cy="538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02489" name="Group 57"/>
          <p:cNvGrpSpPr>
            <a:grpSpLocks/>
          </p:cNvGrpSpPr>
          <p:nvPr/>
        </p:nvGrpSpPr>
        <p:grpSpPr bwMode="auto">
          <a:xfrm>
            <a:off x="6183313" y="4933950"/>
            <a:ext cx="892175" cy="838200"/>
            <a:chOff x="3285" y="3257"/>
            <a:chExt cx="562" cy="528"/>
          </a:xfrm>
        </p:grpSpPr>
        <p:sp>
          <p:nvSpPr>
            <p:cNvPr id="89117" name="Line 58"/>
            <p:cNvSpPr>
              <a:spLocks noChangeShapeType="1"/>
            </p:cNvSpPr>
            <p:nvPr/>
          </p:nvSpPr>
          <p:spPr bwMode="auto">
            <a:xfrm>
              <a:off x="3285" y="3332"/>
              <a:ext cx="528" cy="432"/>
            </a:xfrm>
            <a:prstGeom prst="line">
              <a:avLst/>
            </a:prstGeom>
            <a:noFill/>
            <a:ln w="28575">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18" name="Line 59"/>
            <p:cNvSpPr>
              <a:spLocks noChangeShapeType="1"/>
            </p:cNvSpPr>
            <p:nvPr/>
          </p:nvSpPr>
          <p:spPr bwMode="auto">
            <a:xfrm>
              <a:off x="3847" y="3257"/>
              <a:ext cx="0" cy="528"/>
            </a:xfrm>
            <a:prstGeom prst="line">
              <a:avLst/>
            </a:prstGeom>
            <a:noFill/>
            <a:ln w="28575">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02492" name="Text Box 60"/>
          <p:cNvSpPr txBox="1">
            <a:spLocks noChangeArrowheads="1"/>
          </p:cNvSpPr>
          <p:nvPr/>
        </p:nvSpPr>
        <p:spPr bwMode="auto">
          <a:xfrm>
            <a:off x="7007225" y="56642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solidFill>
                  <a:schemeClr val="accent2"/>
                </a:solidFill>
              </a:rPr>
              <a:t>O’</a:t>
            </a:r>
          </a:p>
        </p:txBody>
      </p:sp>
      <p:grpSp>
        <p:nvGrpSpPr>
          <p:cNvPr id="402493" name="Group 61"/>
          <p:cNvGrpSpPr>
            <a:grpSpLocks/>
          </p:cNvGrpSpPr>
          <p:nvPr/>
        </p:nvGrpSpPr>
        <p:grpSpPr bwMode="auto">
          <a:xfrm>
            <a:off x="5354638" y="5086350"/>
            <a:ext cx="2592387" cy="696913"/>
            <a:chOff x="2763" y="3353"/>
            <a:chExt cx="1633" cy="439"/>
          </a:xfrm>
        </p:grpSpPr>
        <p:sp>
          <p:nvSpPr>
            <p:cNvPr id="89115" name="Line 62"/>
            <p:cNvSpPr>
              <a:spLocks noChangeShapeType="1"/>
            </p:cNvSpPr>
            <p:nvPr/>
          </p:nvSpPr>
          <p:spPr bwMode="auto">
            <a:xfrm flipH="1">
              <a:off x="2763" y="3792"/>
              <a:ext cx="1056" cy="0"/>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16" name="Line 63"/>
            <p:cNvSpPr>
              <a:spLocks noChangeShapeType="1"/>
            </p:cNvSpPr>
            <p:nvPr/>
          </p:nvSpPr>
          <p:spPr bwMode="auto">
            <a:xfrm flipV="1">
              <a:off x="3868" y="3353"/>
              <a:ext cx="528" cy="432"/>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02496" name="Line 64"/>
          <p:cNvSpPr>
            <a:spLocks noChangeShapeType="1"/>
          </p:cNvSpPr>
          <p:nvPr/>
        </p:nvSpPr>
        <p:spPr bwMode="auto">
          <a:xfrm>
            <a:off x="6519863" y="4411663"/>
            <a:ext cx="0" cy="914400"/>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02497" name="Group 65"/>
          <p:cNvGrpSpPr>
            <a:grpSpLocks/>
          </p:cNvGrpSpPr>
          <p:nvPr/>
        </p:nvGrpSpPr>
        <p:grpSpPr bwMode="auto">
          <a:xfrm>
            <a:off x="6232525" y="5281613"/>
            <a:ext cx="831850" cy="501650"/>
            <a:chOff x="3316" y="3476"/>
            <a:chExt cx="524" cy="316"/>
          </a:xfrm>
        </p:grpSpPr>
        <p:sp>
          <p:nvSpPr>
            <p:cNvPr id="89113" name="Line 66"/>
            <p:cNvSpPr>
              <a:spLocks noChangeShapeType="1"/>
            </p:cNvSpPr>
            <p:nvPr/>
          </p:nvSpPr>
          <p:spPr bwMode="auto">
            <a:xfrm flipH="1" flipV="1">
              <a:off x="3504" y="3504"/>
              <a:ext cx="336" cy="288"/>
            </a:xfrm>
            <a:prstGeom prst="line">
              <a:avLst/>
            </a:prstGeom>
            <a:noFill/>
            <a:ln w="76200">
              <a:solidFill>
                <a:srgbClr val="FF0000"/>
              </a:solidFill>
              <a:round/>
              <a:headEnd w="sm" len="lg"/>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89114" name="Object 67"/>
            <p:cNvGraphicFramePr>
              <a:graphicFrameLocks noChangeAspect="1"/>
            </p:cNvGraphicFramePr>
            <p:nvPr>
              <p:extLst>
                <p:ext uri="{D42A27DB-BD31-4B8C-83A1-F6EECF244321}">
                  <p14:modId xmlns:p14="http://schemas.microsoft.com/office/powerpoint/2010/main" val="1406468571"/>
                </p:ext>
              </p:extLst>
            </p:nvPr>
          </p:nvGraphicFramePr>
          <p:xfrm>
            <a:off x="3316" y="3476"/>
            <a:ext cx="249" cy="312"/>
          </p:xfrm>
          <a:graphic>
            <a:graphicData uri="http://schemas.openxmlformats.org/presentationml/2006/ole">
              <mc:AlternateContent xmlns:mc="http://schemas.openxmlformats.org/markup-compatibility/2006">
                <mc:Choice xmlns:v="urn:schemas-microsoft-com:vml" Requires="v">
                  <p:oleObj spid="_x0000_s189680" name="Equation" r:id="rId11" imgW="203024" imgH="253780" progId="Equation.DSMT4">
                    <p:embed/>
                  </p:oleObj>
                </mc:Choice>
                <mc:Fallback>
                  <p:oleObj name="Equation" r:id="rId11" imgW="203024" imgH="253780" progId="Equation.DSMT4">
                    <p:embed/>
                    <p:pic>
                      <p:nvPicPr>
                        <p:cNvPr id="0" name="Object 6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16" y="3476"/>
                          <a:ext cx="249" cy="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02500" name="Text Box 68"/>
          <p:cNvSpPr txBox="1">
            <a:spLocks noChangeArrowheads="1"/>
          </p:cNvSpPr>
          <p:nvPr/>
        </p:nvSpPr>
        <p:spPr bwMode="auto">
          <a:xfrm>
            <a:off x="7772400" y="4640263"/>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solidFill>
                  <a:schemeClr val="accent2"/>
                </a:solidFill>
              </a:rPr>
              <a:t>H</a:t>
            </a:r>
          </a:p>
        </p:txBody>
      </p:sp>
      <p:sp>
        <p:nvSpPr>
          <p:cNvPr id="402501" name="Text Box 69"/>
          <p:cNvSpPr txBox="1">
            <a:spLocks noChangeArrowheads="1"/>
          </p:cNvSpPr>
          <p:nvPr/>
        </p:nvSpPr>
        <p:spPr bwMode="auto">
          <a:xfrm>
            <a:off x="4995863" y="539115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solidFill>
                  <a:schemeClr val="accent2"/>
                </a:solidFill>
              </a:rPr>
              <a:t>K</a:t>
            </a:r>
          </a:p>
        </p:txBody>
      </p:sp>
      <p:sp>
        <p:nvSpPr>
          <p:cNvPr id="402502" name="Text Box 70"/>
          <p:cNvSpPr txBox="1">
            <a:spLocks noChangeArrowheads="1"/>
          </p:cNvSpPr>
          <p:nvPr/>
        </p:nvSpPr>
        <p:spPr bwMode="auto">
          <a:xfrm>
            <a:off x="750888" y="2182813"/>
            <a:ext cx="3962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Clr>
                <a:schemeClr val="accent2"/>
              </a:buClr>
              <a:buFont typeface="Wingdings" pitchFamily="2" charset="2"/>
              <a:buChar char="Ø"/>
            </a:pPr>
            <a:r>
              <a:rPr lang="en-US" sz="2800">
                <a:solidFill>
                  <a:srgbClr val="000000"/>
                </a:solidFill>
              </a:rPr>
              <a:t> Khảo sát nút O</a:t>
            </a:r>
            <a:endParaRPr lang="en-US" sz="2800">
              <a:solidFill>
                <a:srgbClr val="FF0000"/>
              </a:solidFill>
            </a:endParaRPr>
          </a:p>
        </p:txBody>
      </p:sp>
      <p:sp>
        <p:nvSpPr>
          <p:cNvPr id="402503" name="Text Box 71"/>
          <p:cNvSpPr txBox="1">
            <a:spLocks noChangeArrowheads="1"/>
          </p:cNvSpPr>
          <p:nvPr/>
        </p:nvSpPr>
        <p:spPr bwMode="auto">
          <a:xfrm>
            <a:off x="750888" y="2911475"/>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Clr>
                <a:schemeClr val="accent2"/>
              </a:buClr>
              <a:buFont typeface="Wingdings" pitchFamily="2" charset="2"/>
              <a:buChar char="Ø"/>
            </a:pPr>
            <a:r>
              <a:rPr lang="en-US" sz="2800">
                <a:solidFill>
                  <a:srgbClr val="000000"/>
                </a:solidFill>
              </a:rPr>
              <a:t> Phân tích lực</a:t>
            </a:r>
            <a:endParaRPr lang="en-US" sz="2800">
              <a:solidFill>
                <a:srgbClr val="FF0000"/>
              </a:solidFill>
            </a:endParaRPr>
          </a:p>
        </p:txBody>
      </p:sp>
      <p:sp>
        <p:nvSpPr>
          <p:cNvPr id="402504" name="Text Box 72"/>
          <p:cNvSpPr txBox="1">
            <a:spLocks noChangeArrowheads="1"/>
          </p:cNvSpPr>
          <p:nvPr/>
        </p:nvSpPr>
        <p:spPr bwMode="auto">
          <a:xfrm>
            <a:off x="750888" y="3622675"/>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Clr>
                <a:schemeClr val="accent2"/>
              </a:buClr>
              <a:buFont typeface="Wingdings" pitchFamily="2" charset="2"/>
              <a:buChar char="Ø"/>
            </a:pPr>
            <a:r>
              <a:rPr lang="en-US" sz="2800">
                <a:solidFill>
                  <a:srgbClr val="000000"/>
                </a:solidFill>
              </a:rPr>
              <a:t> Lập hệ PT cân bằng</a:t>
            </a:r>
            <a:endParaRPr lang="en-US" sz="2800">
              <a:solidFill>
                <a:srgbClr val="FF0000"/>
              </a:solidFill>
            </a:endParaRPr>
          </a:p>
        </p:txBody>
      </p:sp>
      <p:sp>
        <p:nvSpPr>
          <p:cNvPr id="402505" name="Text Box 73"/>
          <p:cNvSpPr txBox="1">
            <a:spLocks noChangeArrowheads="1"/>
          </p:cNvSpPr>
          <p:nvPr/>
        </p:nvSpPr>
        <p:spPr bwMode="auto">
          <a:xfrm>
            <a:off x="750888" y="4330700"/>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Clr>
                <a:schemeClr val="accent2"/>
              </a:buClr>
              <a:buFont typeface="Wingdings" pitchFamily="2" charset="2"/>
              <a:buChar char="Ø"/>
            </a:pPr>
            <a:r>
              <a:rPr lang="en-US" sz="2800">
                <a:solidFill>
                  <a:srgbClr val="000000"/>
                </a:solidFill>
              </a:rPr>
              <a:t> Giải hệ PT</a:t>
            </a:r>
            <a:endParaRPr lang="en-US" sz="2800">
              <a:solidFill>
                <a:srgbClr val="FF0000"/>
              </a:solidFill>
            </a:endParaRPr>
          </a:p>
        </p:txBody>
      </p:sp>
      <p:sp>
        <p:nvSpPr>
          <p:cNvPr id="76" name="Text Box 75"/>
          <p:cNvSpPr txBox="1">
            <a:spLocks noChangeArrowheads="1"/>
          </p:cNvSpPr>
          <p:nvPr/>
        </p:nvSpPr>
        <p:spPr bwMode="auto">
          <a:xfrm>
            <a:off x="394804" y="221271"/>
            <a:ext cx="241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200" b="1">
                <a:solidFill>
                  <a:srgbClr val="0000FF"/>
                </a:solidFill>
              </a:rPr>
              <a:t> Ví dụ 3.2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402480"/>
                                        </p:tgtEl>
                                        <p:attrNameLst>
                                          <p:attrName>style.visibility</p:attrName>
                                        </p:attrNameLst>
                                      </p:cBhvr>
                                      <p:to>
                                        <p:strVal val="visible"/>
                                      </p:to>
                                    </p:set>
                                    <p:anim calcmode="lin" valueType="num">
                                      <p:cBhvr>
                                        <p:cTn id="7" dur="1000" fill="hold"/>
                                        <p:tgtEl>
                                          <p:spTgt spid="402480"/>
                                        </p:tgtEl>
                                        <p:attrNameLst>
                                          <p:attrName>ppt_w</p:attrName>
                                        </p:attrNameLst>
                                      </p:cBhvr>
                                      <p:tavLst>
                                        <p:tav tm="0">
                                          <p:val>
                                            <p:fltVal val="0"/>
                                          </p:val>
                                        </p:tav>
                                        <p:tav tm="100000">
                                          <p:val>
                                            <p:strVal val="#ppt_w"/>
                                          </p:val>
                                        </p:tav>
                                      </p:tavLst>
                                    </p:anim>
                                    <p:anim calcmode="lin" valueType="num">
                                      <p:cBhvr>
                                        <p:cTn id="8" dur="1000" fill="hold"/>
                                        <p:tgtEl>
                                          <p:spTgt spid="402480"/>
                                        </p:tgtEl>
                                        <p:attrNameLst>
                                          <p:attrName>ppt_h</p:attrName>
                                        </p:attrNameLst>
                                      </p:cBhvr>
                                      <p:tavLst>
                                        <p:tav tm="0">
                                          <p:val>
                                            <p:fltVal val="0"/>
                                          </p:val>
                                        </p:tav>
                                        <p:tav tm="100000">
                                          <p:val>
                                            <p:strVal val="#ppt_h"/>
                                          </p:val>
                                        </p:tav>
                                      </p:tavLst>
                                    </p:anim>
                                    <p:anim calcmode="lin" valueType="num">
                                      <p:cBhvr>
                                        <p:cTn id="9" dur="1000" fill="hold"/>
                                        <p:tgtEl>
                                          <p:spTgt spid="402480"/>
                                        </p:tgtEl>
                                        <p:attrNameLst>
                                          <p:attrName>style.rotation</p:attrName>
                                        </p:attrNameLst>
                                      </p:cBhvr>
                                      <p:tavLst>
                                        <p:tav tm="0">
                                          <p:val>
                                            <p:fltVal val="90"/>
                                          </p:val>
                                        </p:tav>
                                        <p:tav tm="100000">
                                          <p:val>
                                            <p:fltVal val="0"/>
                                          </p:val>
                                        </p:tav>
                                      </p:tavLst>
                                    </p:anim>
                                    <p:animEffect transition="in" filter="fade">
                                      <p:cBhvr>
                                        <p:cTn id="10" dur="1000"/>
                                        <p:tgtEl>
                                          <p:spTgt spid="402480"/>
                                        </p:tgtEl>
                                      </p:cBhvr>
                                    </p:animEffect>
                                  </p:childTnLst>
                                </p:cTn>
                              </p:par>
                            </p:childTnLst>
                          </p:cTn>
                        </p:par>
                        <p:par>
                          <p:cTn id="11" fill="hold" nodeType="withGroup">
                            <p:stCondLst>
                              <p:cond delay="12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402502"/>
                                        </p:tgtEl>
                                        <p:attrNameLst>
                                          <p:attrName>style.visibility</p:attrName>
                                        </p:attrNameLst>
                                      </p:cBhvr>
                                      <p:to>
                                        <p:strVal val="visible"/>
                                      </p:to>
                                    </p:set>
                                    <p:anim calcmode="lin" valueType="num">
                                      <p:cBhvr>
                                        <p:cTn id="14" dur="1000" fill="hold"/>
                                        <p:tgtEl>
                                          <p:spTgt spid="402502"/>
                                        </p:tgtEl>
                                        <p:attrNameLst>
                                          <p:attrName>ppt_w</p:attrName>
                                        </p:attrNameLst>
                                      </p:cBhvr>
                                      <p:tavLst>
                                        <p:tav tm="0">
                                          <p:val>
                                            <p:fltVal val="0"/>
                                          </p:val>
                                        </p:tav>
                                        <p:tav tm="100000">
                                          <p:val>
                                            <p:strVal val="#ppt_w"/>
                                          </p:val>
                                        </p:tav>
                                      </p:tavLst>
                                    </p:anim>
                                    <p:anim calcmode="lin" valueType="num">
                                      <p:cBhvr>
                                        <p:cTn id="15" dur="1000" fill="hold"/>
                                        <p:tgtEl>
                                          <p:spTgt spid="402502"/>
                                        </p:tgtEl>
                                        <p:attrNameLst>
                                          <p:attrName>ppt_h</p:attrName>
                                        </p:attrNameLst>
                                      </p:cBhvr>
                                      <p:tavLst>
                                        <p:tav tm="0">
                                          <p:val>
                                            <p:fltVal val="0"/>
                                          </p:val>
                                        </p:tav>
                                        <p:tav tm="100000">
                                          <p:val>
                                            <p:strVal val="#ppt_h"/>
                                          </p:val>
                                        </p:tav>
                                      </p:tavLst>
                                    </p:anim>
                                    <p:anim calcmode="lin" valueType="num">
                                      <p:cBhvr>
                                        <p:cTn id="16" dur="1000" fill="hold"/>
                                        <p:tgtEl>
                                          <p:spTgt spid="402502"/>
                                        </p:tgtEl>
                                        <p:attrNameLst>
                                          <p:attrName>style.rotation</p:attrName>
                                        </p:attrNameLst>
                                      </p:cBhvr>
                                      <p:tavLst>
                                        <p:tav tm="0">
                                          <p:val>
                                            <p:fltVal val="90"/>
                                          </p:val>
                                        </p:tav>
                                        <p:tav tm="100000">
                                          <p:val>
                                            <p:fltVal val="0"/>
                                          </p:val>
                                        </p:tav>
                                      </p:tavLst>
                                    </p:anim>
                                    <p:animEffect transition="in" filter="fade">
                                      <p:cBhvr>
                                        <p:cTn id="17" dur="1000"/>
                                        <p:tgtEl>
                                          <p:spTgt spid="402502"/>
                                        </p:tgtEl>
                                      </p:cBhvr>
                                    </p:animEffect>
                                  </p:childTnLst>
                                </p:cTn>
                              </p:par>
                            </p:childTnLst>
                          </p:cTn>
                        </p:par>
                        <p:par>
                          <p:cTn id="18" fill="hold" nodeType="afterGroup">
                            <p:stCondLst>
                              <p:cond delay="2700"/>
                            </p:stCondLst>
                            <p:childTnLst>
                              <p:par>
                                <p:cTn id="19" presetID="31" presetClass="entr" presetSubtype="0" fill="hold" grpId="0" nodeType="afterEffect">
                                  <p:stCondLst>
                                    <p:cond delay="0"/>
                                  </p:stCondLst>
                                  <p:iterate type="lt">
                                    <p:tmPct val="5000"/>
                                  </p:iterate>
                                  <p:childTnLst>
                                    <p:set>
                                      <p:cBhvr>
                                        <p:cTn id="20" dur="1" fill="hold">
                                          <p:stCondLst>
                                            <p:cond delay="0"/>
                                          </p:stCondLst>
                                        </p:cTn>
                                        <p:tgtEl>
                                          <p:spTgt spid="402503"/>
                                        </p:tgtEl>
                                        <p:attrNameLst>
                                          <p:attrName>style.visibility</p:attrName>
                                        </p:attrNameLst>
                                      </p:cBhvr>
                                      <p:to>
                                        <p:strVal val="visible"/>
                                      </p:to>
                                    </p:set>
                                    <p:anim calcmode="lin" valueType="num">
                                      <p:cBhvr>
                                        <p:cTn id="21" dur="1000" fill="hold"/>
                                        <p:tgtEl>
                                          <p:spTgt spid="402503"/>
                                        </p:tgtEl>
                                        <p:attrNameLst>
                                          <p:attrName>ppt_w</p:attrName>
                                        </p:attrNameLst>
                                      </p:cBhvr>
                                      <p:tavLst>
                                        <p:tav tm="0">
                                          <p:val>
                                            <p:fltVal val="0"/>
                                          </p:val>
                                        </p:tav>
                                        <p:tav tm="100000">
                                          <p:val>
                                            <p:strVal val="#ppt_w"/>
                                          </p:val>
                                        </p:tav>
                                      </p:tavLst>
                                    </p:anim>
                                    <p:anim calcmode="lin" valueType="num">
                                      <p:cBhvr>
                                        <p:cTn id="22" dur="1000" fill="hold"/>
                                        <p:tgtEl>
                                          <p:spTgt spid="402503"/>
                                        </p:tgtEl>
                                        <p:attrNameLst>
                                          <p:attrName>ppt_h</p:attrName>
                                        </p:attrNameLst>
                                      </p:cBhvr>
                                      <p:tavLst>
                                        <p:tav tm="0">
                                          <p:val>
                                            <p:fltVal val="0"/>
                                          </p:val>
                                        </p:tav>
                                        <p:tav tm="100000">
                                          <p:val>
                                            <p:strVal val="#ppt_h"/>
                                          </p:val>
                                        </p:tav>
                                      </p:tavLst>
                                    </p:anim>
                                    <p:anim calcmode="lin" valueType="num">
                                      <p:cBhvr>
                                        <p:cTn id="23" dur="1000" fill="hold"/>
                                        <p:tgtEl>
                                          <p:spTgt spid="402503"/>
                                        </p:tgtEl>
                                        <p:attrNameLst>
                                          <p:attrName>style.rotation</p:attrName>
                                        </p:attrNameLst>
                                      </p:cBhvr>
                                      <p:tavLst>
                                        <p:tav tm="0">
                                          <p:val>
                                            <p:fltVal val="90"/>
                                          </p:val>
                                        </p:tav>
                                        <p:tav tm="100000">
                                          <p:val>
                                            <p:fltVal val="0"/>
                                          </p:val>
                                        </p:tav>
                                      </p:tavLst>
                                    </p:anim>
                                    <p:animEffect transition="in" filter="fade">
                                      <p:cBhvr>
                                        <p:cTn id="24" dur="1000"/>
                                        <p:tgtEl>
                                          <p:spTgt spid="402503"/>
                                        </p:tgtEl>
                                      </p:cBhvr>
                                    </p:animEffect>
                                  </p:childTnLst>
                                </p:cTn>
                              </p:par>
                            </p:childTnLst>
                          </p:cTn>
                        </p:par>
                      </p:childTnLst>
                    </p:cTn>
                  </p:par>
                  <p:par>
                    <p:cTn id="25" fill="hold">
                      <p:stCondLst>
                        <p:cond delay="indefinite"/>
                      </p:stCondLst>
                      <p:childTnLst>
                        <p:par>
                          <p:cTn id="26" fill="hold" nodeType="afterGroup">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402487"/>
                                        </p:tgtEl>
                                        <p:attrNameLst>
                                          <p:attrName>style.visibility</p:attrName>
                                        </p:attrNameLst>
                                      </p:cBhvr>
                                      <p:to>
                                        <p:strVal val="visible"/>
                                      </p:to>
                                    </p:set>
                                    <p:animEffect transition="in" filter="strips(downLeft)">
                                      <p:cBhvr>
                                        <p:cTn id="29" dur="500"/>
                                        <p:tgtEl>
                                          <p:spTgt spid="402487"/>
                                        </p:tgtEl>
                                      </p:cBhvr>
                                    </p:animEffect>
                                  </p:childTnLst>
                                </p:cTn>
                              </p:par>
                            </p:childTnLst>
                          </p:cTn>
                        </p:par>
                        <p:par>
                          <p:cTn id="30" fill="hold">
                            <p:stCondLst>
                              <p:cond delay="500"/>
                            </p:stCondLst>
                            <p:childTnLst>
                              <p:par>
                                <p:cTn id="31" presetID="18" presetClass="entr" presetSubtype="12" fill="hold" nodeType="afterEffect">
                                  <p:stCondLst>
                                    <p:cond delay="0"/>
                                  </p:stCondLst>
                                  <p:childTnLst>
                                    <p:set>
                                      <p:cBhvr>
                                        <p:cTn id="32" dur="1" fill="hold">
                                          <p:stCondLst>
                                            <p:cond delay="0"/>
                                          </p:stCondLst>
                                        </p:cTn>
                                        <p:tgtEl>
                                          <p:spTgt spid="402488"/>
                                        </p:tgtEl>
                                        <p:attrNameLst>
                                          <p:attrName>style.visibility</p:attrName>
                                        </p:attrNameLst>
                                      </p:cBhvr>
                                      <p:to>
                                        <p:strVal val="visible"/>
                                      </p:to>
                                    </p:set>
                                    <p:animEffect transition="in" filter="strips(downLeft)">
                                      <p:cBhvr>
                                        <p:cTn id="33" dur="500"/>
                                        <p:tgtEl>
                                          <p:spTgt spid="402488"/>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402481"/>
                                        </p:tgtEl>
                                        <p:attrNameLst>
                                          <p:attrName>style.visibility</p:attrName>
                                        </p:attrNameLst>
                                      </p:cBhvr>
                                      <p:to>
                                        <p:strVal val="visible"/>
                                      </p:to>
                                    </p:set>
                                    <p:animEffect transition="in" filter="strips(downLeft)">
                                      <p:cBhvr>
                                        <p:cTn id="38" dur="500"/>
                                        <p:tgtEl>
                                          <p:spTgt spid="402481"/>
                                        </p:tgtEl>
                                      </p:cBhvr>
                                    </p:animEffect>
                                  </p:childTnLst>
                                </p:cTn>
                              </p:par>
                            </p:childTnLst>
                          </p:cTn>
                        </p:par>
                        <p:par>
                          <p:cTn id="39" fill="hold">
                            <p:stCondLst>
                              <p:cond delay="500"/>
                            </p:stCondLst>
                            <p:childTnLst>
                              <p:par>
                                <p:cTn id="40" presetID="18" presetClass="entr" presetSubtype="12" fill="hold" nodeType="afterEffect">
                                  <p:stCondLst>
                                    <p:cond delay="0"/>
                                  </p:stCondLst>
                                  <p:childTnLst>
                                    <p:set>
                                      <p:cBhvr>
                                        <p:cTn id="41" dur="1" fill="hold">
                                          <p:stCondLst>
                                            <p:cond delay="0"/>
                                          </p:stCondLst>
                                        </p:cTn>
                                        <p:tgtEl>
                                          <p:spTgt spid="402482"/>
                                        </p:tgtEl>
                                        <p:attrNameLst>
                                          <p:attrName>style.visibility</p:attrName>
                                        </p:attrNameLst>
                                      </p:cBhvr>
                                      <p:to>
                                        <p:strVal val="visible"/>
                                      </p:to>
                                    </p:set>
                                    <p:animEffect transition="in" filter="strips(downLeft)">
                                      <p:cBhvr>
                                        <p:cTn id="42" dur="500"/>
                                        <p:tgtEl>
                                          <p:spTgt spid="402482"/>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402483"/>
                                        </p:tgtEl>
                                        <p:attrNameLst>
                                          <p:attrName>style.visibility</p:attrName>
                                        </p:attrNameLst>
                                      </p:cBhvr>
                                      <p:to>
                                        <p:strVal val="visible"/>
                                      </p:to>
                                    </p:set>
                                    <p:animEffect transition="in" filter="strips(downLeft)">
                                      <p:cBhvr>
                                        <p:cTn id="47" dur="500"/>
                                        <p:tgtEl>
                                          <p:spTgt spid="402483"/>
                                        </p:tgtEl>
                                      </p:cBhvr>
                                    </p:animEffect>
                                  </p:childTnLst>
                                </p:cTn>
                              </p:par>
                            </p:childTnLst>
                          </p:cTn>
                        </p:par>
                        <p:par>
                          <p:cTn id="48" fill="hold">
                            <p:stCondLst>
                              <p:cond delay="500"/>
                            </p:stCondLst>
                            <p:childTnLst>
                              <p:par>
                                <p:cTn id="49" presetID="18" presetClass="entr" presetSubtype="12" fill="hold" nodeType="afterEffect">
                                  <p:stCondLst>
                                    <p:cond delay="0"/>
                                  </p:stCondLst>
                                  <p:childTnLst>
                                    <p:set>
                                      <p:cBhvr>
                                        <p:cTn id="50" dur="1" fill="hold">
                                          <p:stCondLst>
                                            <p:cond delay="0"/>
                                          </p:stCondLst>
                                        </p:cTn>
                                        <p:tgtEl>
                                          <p:spTgt spid="402484"/>
                                        </p:tgtEl>
                                        <p:attrNameLst>
                                          <p:attrName>style.visibility</p:attrName>
                                        </p:attrNameLst>
                                      </p:cBhvr>
                                      <p:to>
                                        <p:strVal val="visible"/>
                                      </p:to>
                                    </p:set>
                                    <p:animEffect transition="in" filter="strips(downLeft)">
                                      <p:cBhvr>
                                        <p:cTn id="51" dur="500"/>
                                        <p:tgtEl>
                                          <p:spTgt spid="402484"/>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3" fill="hold" grpId="0" nodeType="clickEffect">
                                  <p:stCondLst>
                                    <p:cond delay="0"/>
                                  </p:stCondLst>
                                  <p:childTnLst>
                                    <p:set>
                                      <p:cBhvr>
                                        <p:cTn id="55" dur="1" fill="hold">
                                          <p:stCondLst>
                                            <p:cond delay="0"/>
                                          </p:stCondLst>
                                        </p:cTn>
                                        <p:tgtEl>
                                          <p:spTgt spid="402485"/>
                                        </p:tgtEl>
                                        <p:attrNameLst>
                                          <p:attrName>style.visibility</p:attrName>
                                        </p:attrNameLst>
                                      </p:cBhvr>
                                      <p:to>
                                        <p:strVal val="visible"/>
                                      </p:to>
                                    </p:set>
                                    <p:animEffect transition="in" filter="strips(upRight)">
                                      <p:cBhvr>
                                        <p:cTn id="56" dur="500"/>
                                        <p:tgtEl>
                                          <p:spTgt spid="402485"/>
                                        </p:tgtEl>
                                      </p:cBhvr>
                                    </p:animEffect>
                                  </p:childTnLst>
                                </p:cTn>
                              </p:par>
                            </p:childTnLst>
                          </p:cTn>
                        </p:par>
                        <p:par>
                          <p:cTn id="57" fill="hold">
                            <p:stCondLst>
                              <p:cond delay="500"/>
                            </p:stCondLst>
                            <p:childTnLst>
                              <p:par>
                                <p:cTn id="58" presetID="18" presetClass="entr" presetSubtype="3" fill="hold" nodeType="afterEffect">
                                  <p:stCondLst>
                                    <p:cond delay="0"/>
                                  </p:stCondLst>
                                  <p:childTnLst>
                                    <p:set>
                                      <p:cBhvr>
                                        <p:cTn id="59" dur="1" fill="hold">
                                          <p:stCondLst>
                                            <p:cond delay="0"/>
                                          </p:stCondLst>
                                        </p:cTn>
                                        <p:tgtEl>
                                          <p:spTgt spid="402486"/>
                                        </p:tgtEl>
                                        <p:attrNameLst>
                                          <p:attrName>style.visibility</p:attrName>
                                        </p:attrNameLst>
                                      </p:cBhvr>
                                      <p:to>
                                        <p:strVal val="visible"/>
                                      </p:to>
                                    </p:set>
                                    <p:animEffect transition="in" filter="strips(upRight)">
                                      <p:cBhvr>
                                        <p:cTn id="60" dur="500"/>
                                        <p:tgtEl>
                                          <p:spTgt spid="402486"/>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402489"/>
                                        </p:tgtEl>
                                        <p:attrNameLst>
                                          <p:attrName>style.visibility</p:attrName>
                                        </p:attrNameLst>
                                      </p:cBhvr>
                                      <p:to>
                                        <p:strVal val="visible"/>
                                      </p:to>
                                    </p:set>
                                    <p:animEffect transition="in" filter="box(in)">
                                      <p:cBhvr>
                                        <p:cTn id="65" dur="500"/>
                                        <p:tgtEl>
                                          <p:spTgt spid="402489"/>
                                        </p:tgtEl>
                                      </p:cBhvr>
                                    </p:animEffect>
                                  </p:childTnLst>
                                </p:cTn>
                              </p:par>
                              <p:par>
                                <p:cTn id="66" presetID="4" presetClass="entr" presetSubtype="16" fill="hold" nodeType="withEffect">
                                  <p:stCondLst>
                                    <p:cond delay="0"/>
                                  </p:stCondLst>
                                  <p:childTnLst>
                                    <p:set>
                                      <p:cBhvr>
                                        <p:cTn id="67" dur="1" fill="hold">
                                          <p:stCondLst>
                                            <p:cond delay="0"/>
                                          </p:stCondLst>
                                        </p:cTn>
                                        <p:tgtEl>
                                          <p:spTgt spid="402493"/>
                                        </p:tgtEl>
                                        <p:attrNameLst>
                                          <p:attrName>style.visibility</p:attrName>
                                        </p:attrNameLst>
                                      </p:cBhvr>
                                      <p:to>
                                        <p:strVal val="visible"/>
                                      </p:to>
                                    </p:set>
                                    <p:animEffect transition="in" filter="box(in)">
                                      <p:cBhvr>
                                        <p:cTn id="68" dur="500"/>
                                        <p:tgtEl>
                                          <p:spTgt spid="402493"/>
                                        </p:tgtEl>
                                      </p:cBhvr>
                                    </p:animEffect>
                                  </p:childTnLst>
                                </p:cTn>
                              </p:par>
                              <p:par>
                                <p:cTn id="69" presetID="4" presetClass="entr" presetSubtype="16" fill="hold" grpId="0" nodeType="withEffect">
                                  <p:stCondLst>
                                    <p:cond delay="0"/>
                                  </p:stCondLst>
                                  <p:childTnLst>
                                    <p:set>
                                      <p:cBhvr>
                                        <p:cTn id="70" dur="1" fill="hold">
                                          <p:stCondLst>
                                            <p:cond delay="0"/>
                                          </p:stCondLst>
                                        </p:cTn>
                                        <p:tgtEl>
                                          <p:spTgt spid="402492"/>
                                        </p:tgtEl>
                                        <p:attrNameLst>
                                          <p:attrName>style.visibility</p:attrName>
                                        </p:attrNameLst>
                                      </p:cBhvr>
                                      <p:to>
                                        <p:strVal val="visible"/>
                                      </p:to>
                                    </p:set>
                                    <p:animEffect transition="in" filter="box(in)">
                                      <p:cBhvr>
                                        <p:cTn id="71" dur="500"/>
                                        <p:tgtEl>
                                          <p:spTgt spid="402492"/>
                                        </p:tgtEl>
                                      </p:cBhvr>
                                    </p:animEffect>
                                  </p:childTnLst>
                                </p:cTn>
                              </p:par>
                              <p:par>
                                <p:cTn id="72" presetID="4" presetClass="entr" presetSubtype="16" fill="hold" grpId="0" nodeType="withEffect">
                                  <p:stCondLst>
                                    <p:cond delay="0"/>
                                  </p:stCondLst>
                                  <p:childTnLst>
                                    <p:set>
                                      <p:cBhvr>
                                        <p:cTn id="73" dur="1" fill="hold">
                                          <p:stCondLst>
                                            <p:cond delay="0"/>
                                          </p:stCondLst>
                                        </p:cTn>
                                        <p:tgtEl>
                                          <p:spTgt spid="402501"/>
                                        </p:tgtEl>
                                        <p:attrNameLst>
                                          <p:attrName>style.visibility</p:attrName>
                                        </p:attrNameLst>
                                      </p:cBhvr>
                                      <p:to>
                                        <p:strVal val="visible"/>
                                      </p:to>
                                    </p:set>
                                    <p:animEffect transition="in" filter="box(in)">
                                      <p:cBhvr>
                                        <p:cTn id="74" dur="500"/>
                                        <p:tgtEl>
                                          <p:spTgt spid="402501"/>
                                        </p:tgtEl>
                                      </p:cBhvr>
                                    </p:animEffect>
                                  </p:childTnLst>
                                </p:cTn>
                              </p:par>
                              <p:par>
                                <p:cTn id="75" presetID="4" presetClass="entr" presetSubtype="16" fill="hold" grpId="0" nodeType="withEffect">
                                  <p:stCondLst>
                                    <p:cond delay="0"/>
                                  </p:stCondLst>
                                  <p:childTnLst>
                                    <p:set>
                                      <p:cBhvr>
                                        <p:cTn id="76" dur="1" fill="hold">
                                          <p:stCondLst>
                                            <p:cond delay="0"/>
                                          </p:stCondLst>
                                        </p:cTn>
                                        <p:tgtEl>
                                          <p:spTgt spid="402500"/>
                                        </p:tgtEl>
                                        <p:attrNameLst>
                                          <p:attrName>style.visibility</p:attrName>
                                        </p:attrNameLst>
                                      </p:cBhvr>
                                      <p:to>
                                        <p:strVal val="visible"/>
                                      </p:to>
                                    </p:set>
                                    <p:animEffect transition="in" filter="box(in)">
                                      <p:cBhvr>
                                        <p:cTn id="77" dur="500"/>
                                        <p:tgtEl>
                                          <p:spTgt spid="402500"/>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0" nodeType="clickEffect">
                                  <p:stCondLst>
                                    <p:cond delay="0"/>
                                  </p:stCondLst>
                                  <p:childTnLst>
                                    <p:set>
                                      <p:cBhvr>
                                        <p:cTn id="81" dur="1" fill="hold">
                                          <p:stCondLst>
                                            <p:cond delay="0"/>
                                          </p:stCondLst>
                                        </p:cTn>
                                        <p:tgtEl>
                                          <p:spTgt spid="402496"/>
                                        </p:tgtEl>
                                        <p:attrNameLst>
                                          <p:attrName>style.visibility</p:attrName>
                                        </p:attrNameLst>
                                      </p:cBhvr>
                                      <p:to>
                                        <p:strVal val="visible"/>
                                      </p:to>
                                    </p:set>
                                    <p:animEffect transition="in" filter="strips(downLeft)">
                                      <p:cBhvr>
                                        <p:cTn id="82" dur="500"/>
                                        <p:tgtEl>
                                          <p:spTgt spid="402496"/>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402497"/>
                                        </p:tgtEl>
                                        <p:attrNameLst>
                                          <p:attrName>style.visibility</p:attrName>
                                        </p:attrNameLst>
                                      </p:cBhvr>
                                      <p:to>
                                        <p:strVal val="visible"/>
                                      </p:to>
                                    </p:set>
                                    <p:animEffect transition="in" filter="strips(downLeft)">
                                      <p:cBhvr>
                                        <p:cTn id="87" dur="500"/>
                                        <p:tgtEl>
                                          <p:spTgt spid="402497"/>
                                        </p:tgtEl>
                                      </p:cBhvr>
                                    </p:animEffect>
                                  </p:childTnLst>
                                </p:cTn>
                              </p:par>
                            </p:childTnLst>
                          </p:cTn>
                        </p:par>
                        <p:par>
                          <p:cTn id="88" fill="hold">
                            <p:stCondLst>
                              <p:cond delay="500"/>
                            </p:stCondLst>
                            <p:childTnLst>
                              <p:par>
                                <p:cTn id="89" presetID="31" presetClass="entr" presetSubtype="0" fill="hold" grpId="0" nodeType="afterEffect">
                                  <p:stCondLst>
                                    <p:cond delay="0"/>
                                  </p:stCondLst>
                                  <p:iterate type="lt">
                                    <p:tmPct val="5000"/>
                                  </p:iterate>
                                  <p:childTnLst>
                                    <p:set>
                                      <p:cBhvr>
                                        <p:cTn id="90" dur="1" fill="hold">
                                          <p:stCondLst>
                                            <p:cond delay="0"/>
                                          </p:stCondLst>
                                        </p:cTn>
                                        <p:tgtEl>
                                          <p:spTgt spid="402504"/>
                                        </p:tgtEl>
                                        <p:attrNameLst>
                                          <p:attrName>style.visibility</p:attrName>
                                        </p:attrNameLst>
                                      </p:cBhvr>
                                      <p:to>
                                        <p:strVal val="visible"/>
                                      </p:to>
                                    </p:set>
                                    <p:anim calcmode="lin" valueType="num">
                                      <p:cBhvr>
                                        <p:cTn id="91" dur="1000" fill="hold"/>
                                        <p:tgtEl>
                                          <p:spTgt spid="402504"/>
                                        </p:tgtEl>
                                        <p:attrNameLst>
                                          <p:attrName>ppt_w</p:attrName>
                                        </p:attrNameLst>
                                      </p:cBhvr>
                                      <p:tavLst>
                                        <p:tav tm="0">
                                          <p:val>
                                            <p:fltVal val="0"/>
                                          </p:val>
                                        </p:tav>
                                        <p:tav tm="100000">
                                          <p:val>
                                            <p:strVal val="#ppt_w"/>
                                          </p:val>
                                        </p:tav>
                                      </p:tavLst>
                                    </p:anim>
                                    <p:anim calcmode="lin" valueType="num">
                                      <p:cBhvr>
                                        <p:cTn id="92" dur="1000" fill="hold"/>
                                        <p:tgtEl>
                                          <p:spTgt spid="402504"/>
                                        </p:tgtEl>
                                        <p:attrNameLst>
                                          <p:attrName>ppt_h</p:attrName>
                                        </p:attrNameLst>
                                      </p:cBhvr>
                                      <p:tavLst>
                                        <p:tav tm="0">
                                          <p:val>
                                            <p:fltVal val="0"/>
                                          </p:val>
                                        </p:tav>
                                        <p:tav tm="100000">
                                          <p:val>
                                            <p:strVal val="#ppt_h"/>
                                          </p:val>
                                        </p:tav>
                                      </p:tavLst>
                                    </p:anim>
                                    <p:anim calcmode="lin" valueType="num">
                                      <p:cBhvr>
                                        <p:cTn id="93" dur="1000" fill="hold"/>
                                        <p:tgtEl>
                                          <p:spTgt spid="402504"/>
                                        </p:tgtEl>
                                        <p:attrNameLst>
                                          <p:attrName>style.rotation</p:attrName>
                                        </p:attrNameLst>
                                      </p:cBhvr>
                                      <p:tavLst>
                                        <p:tav tm="0">
                                          <p:val>
                                            <p:fltVal val="90"/>
                                          </p:val>
                                        </p:tav>
                                        <p:tav tm="100000">
                                          <p:val>
                                            <p:fltVal val="0"/>
                                          </p:val>
                                        </p:tav>
                                      </p:tavLst>
                                    </p:anim>
                                    <p:animEffect transition="in" filter="fade">
                                      <p:cBhvr>
                                        <p:cTn id="94" dur="1000"/>
                                        <p:tgtEl>
                                          <p:spTgt spid="402504"/>
                                        </p:tgtEl>
                                      </p:cBhvr>
                                    </p:animEffect>
                                  </p:childTnLst>
                                </p:cTn>
                              </p:par>
                            </p:childTnLst>
                          </p:cTn>
                        </p:par>
                        <p:par>
                          <p:cTn id="95" fill="hold" nodeType="afterGroup">
                            <p:stCondLst>
                              <p:cond delay="2150"/>
                            </p:stCondLst>
                            <p:childTnLst>
                              <p:par>
                                <p:cTn id="96" presetID="31" presetClass="entr" presetSubtype="0" fill="hold" grpId="0" nodeType="afterEffect">
                                  <p:stCondLst>
                                    <p:cond delay="0"/>
                                  </p:stCondLst>
                                  <p:iterate type="lt">
                                    <p:tmPct val="5000"/>
                                  </p:iterate>
                                  <p:childTnLst>
                                    <p:set>
                                      <p:cBhvr>
                                        <p:cTn id="97" dur="1" fill="hold">
                                          <p:stCondLst>
                                            <p:cond delay="0"/>
                                          </p:stCondLst>
                                        </p:cTn>
                                        <p:tgtEl>
                                          <p:spTgt spid="402505"/>
                                        </p:tgtEl>
                                        <p:attrNameLst>
                                          <p:attrName>style.visibility</p:attrName>
                                        </p:attrNameLst>
                                      </p:cBhvr>
                                      <p:to>
                                        <p:strVal val="visible"/>
                                      </p:to>
                                    </p:set>
                                    <p:anim calcmode="lin" valueType="num">
                                      <p:cBhvr>
                                        <p:cTn id="98" dur="1000" fill="hold"/>
                                        <p:tgtEl>
                                          <p:spTgt spid="402505"/>
                                        </p:tgtEl>
                                        <p:attrNameLst>
                                          <p:attrName>ppt_w</p:attrName>
                                        </p:attrNameLst>
                                      </p:cBhvr>
                                      <p:tavLst>
                                        <p:tav tm="0">
                                          <p:val>
                                            <p:fltVal val="0"/>
                                          </p:val>
                                        </p:tav>
                                        <p:tav tm="100000">
                                          <p:val>
                                            <p:strVal val="#ppt_w"/>
                                          </p:val>
                                        </p:tav>
                                      </p:tavLst>
                                    </p:anim>
                                    <p:anim calcmode="lin" valueType="num">
                                      <p:cBhvr>
                                        <p:cTn id="99" dur="1000" fill="hold"/>
                                        <p:tgtEl>
                                          <p:spTgt spid="402505"/>
                                        </p:tgtEl>
                                        <p:attrNameLst>
                                          <p:attrName>ppt_h</p:attrName>
                                        </p:attrNameLst>
                                      </p:cBhvr>
                                      <p:tavLst>
                                        <p:tav tm="0">
                                          <p:val>
                                            <p:fltVal val="0"/>
                                          </p:val>
                                        </p:tav>
                                        <p:tav tm="100000">
                                          <p:val>
                                            <p:strVal val="#ppt_h"/>
                                          </p:val>
                                        </p:tav>
                                      </p:tavLst>
                                    </p:anim>
                                    <p:anim calcmode="lin" valueType="num">
                                      <p:cBhvr>
                                        <p:cTn id="100" dur="1000" fill="hold"/>
                                        <p:tgtEl>
                                          <p:spTgt spid="402505"/>
                                        </p:tgtEl>
                                        <p:attrNameLst>
                                          <p:attrName>style.rotation</p:attrName>
                                        </p:attrNameLst>
                                      </p:cBhvr>
                                      <p:tavLst>
                                        <p:tav tm="0">
                                          <p:val>
                                            <p:fltVal val="90"/>
                                          </p:val>
                                        </p:tav>
                                        <p:tav tm="100000">
                                          <p:val>
                                            <p:fltVal val="0"/>
                                          </p:val>
                                        </p:tav>
                                      </p:tavLst>
                                    </p:anim>
                                    <p:animEffect transition="in" filter="fade">
                                      <p:cBhvr>
                                        <p:cTn id="101" dur="1000"/>
                                        <p:tgtEl>
                                          <p:spTgt spid="402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80" grpId="0"/>
      <p:bldP spid="402481" grpId="0" animBg="1"/>
      <p:bldP spid="402483" grpId="0" animBg="1"/>
      <p:bldP spid="402485" grpId="0" animBg="1"/>
      <p:bldP spid="402487" grpId="0" animBg="1"/>
      <p:bldP spid="402492" grpId="0"/>
      <p:bldP spid="402496" grpId="0" animBg="1"/>
      <p:bldP spid="402500" grpId="0"/>
      <p:bldP spid="402501" grpId="0"/>
      <p:bldP spid="402502" grpId="0"/>
      <p:bldP spid="402503" grpId="0"/>
      <p:bldP spid="402504" grpId="0"/>
      <p:bldP spid="40250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lide Number Placeholder 3"/>
          <p:cNvSpPr>
            <a:spLocks noGrp="1"/>
          </p:cNvSpPr>
          <p:nvPr>
            <p:ph type="sldNum" sz="quarter" idx="12"/>
          </p:nvPr>
        </p:nvSpPr>
        <p:spPr/>
        <p:txBody>
          <a:bodyPr/>
          <a:lstStyle/>
          <a:p>
            <a:pPr>
              <a:defRPr/>
            </a:pPr>
            <a:fld id="{7530812D-9DA9-4D27-A82A-8B4E30CE01A5}" type="slidenum">
              <a:rPr lang="en-US" altLang="en-US"/>
              <a:pPr>
                <a:defRPr/>
              </a:pPr>
              <a:t>38</a:t>
            </a:fld>
            <a:endParaRPr lang="en-US" altLang="en-US"/>
          </a:p>
        </p:txBody>
      </p:sp>
      <p:sp>
        <p:nvSpPr>
          <p:cNvPr id="402480" name="Text Box 48"/>
          <p:cNvSpPr txBox="1">
            <a:spLocks noChangeArrowheads="1"/>
          </p:cNvSpPr>
          <p:nvPr/>
        </p:nvSpPr>
        <p:spPr bwMode="auto">
          <a:xfrm>
            <a:off x="143508" y="800708"/>
            <a:ext cx="7848600"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600"/>
              </a:spcBef>
              <a:spcAft>
                <a:spcPts val="600"/>
              </a:spcAft>
            </a:pPr>
            <a:r>
              <a:rPr lang="en-US" sz="2800" b="1" smtClean="0"/>
              <a:t>Hệ </a:t>
            </a:r>
            <a:r>
              <a:rPr lang="en-US" sz="2800" b="1"/>
              <a:t>lực </a:t>
            </a:r>
            <a:r>
              <a:rPr lang="en-US" sz="2800" b="1" smtClean="0"/>
              <a:t>đồng qui tại O → 3 </a:t>
            </a:r>
            <a:r>
              <a:rPr lang="en-US" sz="2800" b="1"/>
              <a:t>pt cân bằng</a:t>
            </a:r>
            <a:r>
              <a:rPr lang="en-US" sz="2800" b="1" smtClean="0"/>
              <a:t>:</a:t>
            </a:r>
          </a:p>
          <a:p>
            <a:pPr algn="just" eaLnBrk="1" hangingPunct="1">
              <a:spcBef>
                <a:spcPts val="600"/>
              </a:spcBef>
              <a:spcAft>
                <a:spcPts val="600"/>
              </a:spcAft>
            </a:pPr>
            <a:r>
              <a:rPr lang="en-US" sz="2800" b="1" smtClean="0"/>
              <a:t>S’</a:t>
            </a:r>
            <a:r>
              <a:rPr lang="en-US" sz="2800" b="1" baseline="-25000" smtClean="0"/>
              <a:t>A</a:t>
            </a:r>
            <a:r>
              <a:rPr lang="en-US" sz="2800" b="1" smtClean="0"/>
              <a:t> = S</a:t>
            </a:r>
            <a:r>
              <a:rPr lang="en-US" sz="2800" b="1" baseline="-25000" smtClean="0"/>
              <a:t>A</a:t>
            </a:r>
            <a:r>
              <a:rPr lang="en-US" sz="2800" b="1" smtClean="0"/>
              <a:t>.sin30° = S</a:t>
            </a:r>
            <a:r>
              <a:rPr lang="en-US" sz="2800" b="1" baseline="-25000" smtClean="0"/>
              <a:t>A</a:t>
            </a:r>
            <a:r>
              <a:rPr lang="en-US" sz="2800" b="1" smtClean="0"/>
              <a:t>/2</a:t>
            </a:r>
            <a:endParaRPr lang="en-US" sz="2800" b="1"/>
          </a:p>
          <a:p>
            <a:pPr algn="just" eaLnBrk="1" hangingPunct="1">
              <a:spcBef>
                <a:spcPts val="600"/>
              </a:spcBef>
              <a:spcAft>
                <a:spcPts val="600"/>
              </a:spcAft>
            </a:pPr>
            <a:r>
              <a:rPr lang="en-US" sz="2800" b="1" smtClean="0"/>
              <a:t>(1): R</a:t>
            </a:r>
            <a:r>
              <a:rPr lang="en-US" sz="2800" b="1" baseline="-25000" smtClean="0"/>
              <a:t>x</a:t>
            </a:r>
            <a:r>
              <a:rPr lang="en-US" sz="2800" b="1"/>
              <a:t> = – S</a:t>
            </a:r>
            <a:r>
              <a:rPr lang="en-US" sz="2800" b="1" baseline="-25000" smtClean="0"/>
              <a:t>D</a:t>
            </a:r>
            <a:r>
              <a:rPr lang="en-US" sz="2800" b="1" smtClean="0"/>
              <a:t> </a:t>
            </a:r>
            <a:r>
              <a:rPr lang="en-US" sz="2800" b="1"/>
              <a:t>– S’</a:t>
            </a:r>
            <a:r>
              <a:rPr lang="en-US" sz="2800" b="1" baseline="-25000" smtClean="0"/>
              <a:t>A</a:t>
            </a:r>
            <a:r>
              <a:rPr lang="en-US" sz="2800" b="1" smtClean="0"/>
              <a:t>.sin45° = 0</a:t>
            </a:r>
          </a:p>
          <a:p>
            <a:pPr algn="just" eaLnBrk="1" hangingPunct="1">
              <a:spcBef>
                <a:spcPts val="600"/>
              </a:spcBef>
              <a:spcAft>
                <a:spcPts val="600"/>
              </a:spcAft>
            </a:pPr>
            <a:r>
              <a:rPr lang="en-US" sz="2800" b="1" smtClean="0"/>
              <a:t>(2): R</a:t>
            </a:r>
            <a:r>
              <a:rPr lang="en-US" sz="2800" b="1" baseline="-25000" smtClean="0"/>
              <a:t>y</a:t>
            </a:r>
            <a:r>
              <a:rPr lang="en-US" sz="2800" b="1" smtClean="0"/>
              <a:t> = </a:t>
            </a:r>
            <a:r>
              <a:rPr lang="en-US" sz="2800" b="1"/>
              <a:t>– S</a:t>
            </a:r>
            <a:r>
              <a:rPr lang="en-US" sz="2800" b="1" baseline="-25000" smtClean="0"/>
              <a:t>C</a:t>
            </a:r>
            <a:r>
              <a:rPr lang="en-US" sz="2800" b="1" smtClean="0"/>
              <a:t> </a:t>
            </a:r>
            <a:r>
              <a:rPr lang="en-US" sz="2800" b="1"/>
              <a:t>– S’</a:t>
            </a:r>
            <a:r>
              <a:rPr lang="en-US" sz="2800" b="1" baseline="-25000" smtClean="0"/>
              <a:t>A</a:t>
            </a:r>
            <a:r>
              <a:rPr lang="en-US" sz="2800" b="1" smtClean="0"/>
              <a:t>.sin45</a:t>
            </a:r>
            <a:r>
              <a:rPr lang="en-US" sz="2800" b="1"/>
              <a:t>° = </a:t>
            </a:r>
            <a:r>
              <a:rPr lang="en-US" sz="2800" b="1" smtClean="0"/>
              <a:t>0</a:t>
            </a:r>
          </a:p>
          <a:p>
            <a:pPr algn="just" eaLnBrk="1" hangingPunct="1">
              <a:spcBef>
                <a:spcPts val="600"/>
              </a:spcBef>
              <a:spcAft>
                <a:spcPts val="600"/>
              </a:spcAft>
            </a:pPr>
            <a:r>
              <a:rPr lang="en-US" sz="2800" b="1" smtClean="0"/>
              <a:t>(3): R</a:t>
            </a:r>
            <a:r>
              <a:rPr lang="en-US" sz="2800" b="1" baseline="-25000" smtClean="0"/>
              <a:t>z</a:t>
            </a:r>
            <a:r>
              <a:rPr lang="en-US" sz="2800" b="1"/>
              <a:t> = – </a:t>
            </a:r>
            <a:r>
              <a:rPr lang="en-US" sz="2800" b="1" smtClean="0"/>
              <a:t>P </a:t>
            </a:r>
            <a:r>
              <a:rPr lang="en-US" sz="2800" b="1"/>
              <a:t>– S</a:t>
            </a:r>
            <a:r>
              <a:rPr lang="en-US" sz="2800" b="1" baseline="-25000" smtClean="0"/>
              <a:t>A</a:t>
            </a:r>
            <a:r>
              <a:rPr lang="en-US" sz="2800" b="1" smtClean="0"/>
              <a:t>.cos30°</a:t>
            </a:r>
          </a:p>
          <a:p>
            <a:pPr algn="just" eaLnBrk="1" hangingPunct="1">
              <a:spcBef>
                <a:spcPts val="600"/>
              </a:spcBef>
              <a:spcAft>
                <a:spcPts val="600"/>
              </a:spcAft>
            </a:pPr>
            <a:r>
              <a:rPr lang="en-US" sz="2800" b="1" smtClean="0"/>
              <a:t>(3) → S</a:t>
            </a:r>
            <a:r>
              <a:rPr lang="en-US" sz="2800" b="1" baseline="-25000" smtClean="0"/>
              <a:t>A</a:t>
            </a:r>
            <a:r>
              <a:rPr lang="en-US" sz="2800" b="1" smtClean="0"/>
              <a:t> = </a:t>
            </a:r>
            <a:r>
              <a:rPr lang="en-US" sz="2800" b="1"/>
              <a:t>– P/cos30</a:t>
            </a:r>
            <a:r>
              <a:rPr lang="en-US" sz="2800" b="1" smtClean="0"/>
              <a:t>°</a:t>
            </a:r>
          </a:p>
          <a:p>
            <a:pPr algn="just" eaLnBrk="1" hangingPunct="1">
              <a:spcBef>
                <a:spcPts val="600"/>
              </a:spcBef>
              <a:spcAft>
                <a:spcPts val="600"/>
              </a:spcAft>
            </a:pPr>
            <a:r>
              <a:rPr lang="en-US" sz="2800" b="1" smtClean="0"/>
              <a:t>→ S’</a:t>
            </a:r>
            <a:r>
              <a:rPr lang="en-US" sz="2800" b="1" baseline="-25000" smtClean="0"/>
              <a:t>A</a:t>
            </a:r>
            <a:r>
              <a:rPr lang="en-US" sz="2800" b="1" smtClean="0"/>
              <a:t> </a:t>
            </a:r>
            <a:r>
              <a:rPr lang="en-US" sz="2800" b="1"/>
              <a:t>= – </a:t>
            </a:r>
            <a:r>
              <a:rPr lang="en-US" sz="2800" b="1" smtClean="0"/>
              <a:t>P/2.cos30°</a:t>
            </a:r>
          </a:p>
          <a:p>
            <a:pPr algn="just" eaLnBrk="1" hangingPunct="1">
              <a:spcBef>
                <a:spcPts val="600"/>
              </a:spcBef>
              <a:spcAft>
                <a:spcPts val="600"/>
              </a:spcAft>
            </a:pPr>
            <a:r>
              <a:rPr lang="en-US" sz="2800" b="1" smtClean="0"/>
              <a:t>(1) → S</a:t>
            </a:r>
            <a:r>
              <a:rPr lang="en-US" sz="2800" b="1" baseline="-25000" smtClean="0"/>
              <a:t>D</a:t>
            </a:r>
            <a:r>
              <a:rPr lang="en-US" sz="2800" b="1" smtClean="0"/>
              <a:t> </a:t>
            </a:r>
            <a:r>
              <a:rPr lang="en-US" sz="2800" b="1"/>
              <a:t>= </a:t>
            </a:r>
            <a:r>
              <a:rPr lang="en-US" sz="2800" b="1" smtClean="0"/>
              <a:t>P.</a:t>
            </a:r>
            <a:r>
              <a:rPr lang="en-US" sz="2800" b="1"/>
              <a:t> sin45°</a:t>
            </a:r>
            <a:r>
              <a:rPr lang="en-US" sz="2800" b="1" smtClean="0"/>
              <a:t>/</a:t>
            </a:r>
            <a:r>
              <a:rPr lang="en-US" sz="2800" b="1"/>
              <a:t>2.cos30</a:t>
            </a:r>
            <a:r>
              <a:rPr lang="en-US" sz="2800" b="1" smtClean="0"/>
              <a:t>°</a:t>
            </a:r>
          </a:p>
          <a:p>
            <a:pPr algn="just" eaLnBrk="1" hangingPunct="1">
              <a:spcBef>
                <a:spcPts val="600"/>
              </a:spcBef>
              <a:spcAft>
                <a:spcPts val="600"/>
              </a:spcAft>
            </a:pPr>
            <a:r>
              <a:rPr lang="en-US" sz="2800" b="1" smtClean="0"/>
              <a:t>(2) → S</a:t>
            </a:r>
            <a:r>
              <a:rPr lang="en-US" sz="2800" b="1" baseline="-25000" smtClean="0"/>
              <a:t>C</a:t>
            </a:r>
            <a:r>
              <a:rPr lang="en-US" sz="2800" b="1" smtClean="0"/>
              <a:t> </a:t>
            </a:r>
            <a:r>
              <a:rPr lang="en-US" sz="2800" b="1"/>
              <a:t>= P. sin45°/2.cos30°</a:t>
            </a:r>
          </a:p>
        </p:txBody>
      </p:sp>
      <p:sp>
        <p:nvSpPr>
          <p:cNvPr id="89112" name="Text Box 75"/>
          <p:cNvSpPr txBox="1">
            <a:spLocks noChangeArrowheads="1"/>
          </p:cNvSpPr>
          <p:nvPr/>
        </p:nvSpPr>
        <p:spPr bwMode="auto">
          <a:xfrm>
            <a:off x="394804" y="221271"/>
            <a:ext cx="241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200" b="1">
                <a:solidFill>
                  <a:srgbClr val="0000FF"/>
                </a:solidFill>
              </a:rPr>
              <a:t> Ví dụ 3.2</a:t>
            </a:r>
          </a:p>
        </p:txBody>
      </p:sp>
      <p:grpSp>
        <p:nvGrpSpPr>
          <p:cNvPr id="3" name="Group 2"/>
          <p:cNvGrpSpPr/>
          <p:nvPr/>
        </p:nvGrpSpPr>
        <p:grpSpPr>
          <a:xfrm>
            <a:off x="4702175" y="1725613"/>
            <a:ext cx="3973513" cy="4438650"/>
            <a:chOff x="4702175" y="1725613"/>
            <a:chExt cx="3973513" cy="4438650"/>
          </a:xfrm>
        </p:grpSpPr>
        <p:grpSp>
          <p:nvGrpSpPr>
            <p:cNvPr id="146" name="Group 2"/>
            <p:cNvGrpSpPr>
              <a:grpSpLocks/>
            </p:cNvGrpSpPr>
            <p:nvPr/>
          </p:nvGrpSpPr>
          <p:grpSpPr bwMode="auto">
            <a:xfrm>
              <a:off x="4702175" y="1725613"/>
              <a:ext cx="3973513" cy="4438650"/>
              <a:chOff x="2352" y="1236"/>
              <a:chExt cx="2503" cy="2796"/>
            </a:xfrm>
          </p:grpSpPr>
          <p:sp>
            <p:nvSpPr>
              <p:cNvPr id="147" name="Line 3"/>
              <p:cNvSpPr>
                <a:spLocks noChangeAspect="1" noChangeShapeType="1"/>
              </p:cNvSpPr>
              <p:nvPr/>
            </p:nvSpPr>
            <p:spPr bwMode="auto">
              <a:xfrm flipV="1">
                <a:off x="3263" y="1331"/>
                <a:ext cx="0" cy="199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8" name="Line 4"/>
              <p:cNvSpPr>
                <a:spLocks noChangeAspect="1" noChangeShapeType="1"/>
              </p:cNvSpPr>
              <p:nvPr/>
            </p:nvSpPr>
            <p:spPr bwMode="auto">
              <a:xfrm flipH="1">
                <a:off x="2482" y="3330"/>
                <a:ext cx="781" cy="66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9" name="Line 5"/>
              <p:cNvSpPr>
                <a:spLocks noChangeAspect="1" noChangeShapeType="1"/>
              </p:cNvSpPr>
              <p:nvPr/>
            </p:nvSpPr>
            <p:spPr bwMode="auto">
              <a:xfrm flipV="1">
                <a:off x="3277" y="3329"/>
                <a:ext cx="147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0" name="Rectangle 6"/>
              <p:cNvSpPr>
                <a:spLocks noChangeAspect="1" noChangeArrowheads="1"/>
              </p:cNvSpPr>
              <p:nvPr/>
            </p:nvSpPr>
            <p:spPr bwMode="auto">
              <a:xfrm rot="-3856154">
                <a:off x="2958" y="2783"/>
                <a:ext cx="1188" cy="61"/>
              </a:xfrm>
              <a:prstGeom prst="rect">
                <a:avLst/>
              </a:prstGeom>
              <a:solidFill>
                <a:schemeClr val="accent1"/>
              </a:solidFill>
              <a:ln w="9525">
                <a:solidFill>
                  <a:srgbClr val="0000FF"/>
                </a:solidFill>
                <a:miter lim="800000"/>
                <a:headEnd/>
                <a:tailEnd/>
              </a:ln>
            </p:spPr>
            <p:txBody>
              <a:bodyPr/>
              <a:lstStyle/>
              <a:p>
                <a:endParaRPr lang="en-US"/>
              </a:p>
            </p:txBody>
          </p:sp>
          <p:sp>
            <p:nvSpPr>
              <p:cNvPr id="151" name="Rectangle 7"/>
              <p:cNvSpPr>
                <a:spLocks noChangeAspect="1" noChangeArrowheads="1"/>
              </p:cNvSpPr>
              <p:nvPr/>
            </p:nvSpPr>
            <p:spPr bwMode="auto">
              <a:xfrm rot="-2482046">
                <a:off x="3762" y="1970"/>
                <a:ext cx="736" cy="70"/>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52" name="Rectangle 8"/>
              <p:cNvSpPr>
                <a:spLocks noChangeAspect="1" noChangeArrowheads="1"/>
              </p:cNvSpPr>
              <p:nvPr/>
            </p:nvSpPr>
            <p:spPr bwMode="auto">
              <a:xfrm>
                <a:off x="2744" y="2220"/>
                <a:ext cx="1101" cy="7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53" name="Oval 9"/>
              <p:cNvSpPr>
                <a:spLocks noChangeAspect="1" noChangeArrowheads="1"/>
              </p:cNvSpPr>
              <p:nvPr/>
            </p:nvSpPr>
            <p:spPr bwMode="auto">
              <a:xfrm>
                <a:off x="3794" y="2202"/>
                <a:ext cx="94" cy="103"/>
              </a:xfrm>
              <a:prstGeom prst="ellipse">
                <a:avLst/>
              </a:prstGeom>
              <a:solidFill>
                <a:srgbClr val="FFCC00"/>
              </a:solidFill>
              <a:ln w="9525">
                <a:solidFill>
                  <a:srgbClr val="000000"/>
                </a:solidFill>
                <a:round/>
                <a:headEnd/>
                <a:tailEnd/>
              </a:ln>
            </p:spPr>
            <p:txBody>
              <a:bodyPr/>
              <a:lstStyle/>
              <a:p>
                <a:endParaRPr lang="en-US"/>
              </a:p>
            </p:txBody>
          </p:sp>
          <p:sp>
            <p:nvSpPr>
              <p:cNvPr id="154" name="Oval 10"/>
              <p:cNvSpPr>
                <a:spLocks noChangeAspect="1" noChangeArrowheads="1"/>
              </p:cNvSpPr>
              <p:nvPr/>
            </p:nvSpPr>
            <p:spPr bwMode="auto">
              <a:xfrm>
                <a:off x="4350" y="1704"/>
                <a:ext cx="94" cy="104"/>
              </a:xfrm>
              <a:prstGeom prst="ellipse">
                <a:avLst/>
              </a:prstGeom>
              <a:solidFill>
                <a:srgbClr val="FFCC00"/>
              </a:solidFill>
              <a:ln w="9525">
                <a:solidFill>
                  <a:srgbClr val="000000"/>
                </a:solidFill>
                <a:round/>
                <a:headEnd/>
                <a:tailEnd/>
              </a:ln>
            </p:spPr>
            <p:txBody>
              <a:bodyPr/>
              <a:lstStyle/>
              <a:p>
                <a:endParaRPr lang="en-US"/>
              </a:p>
            </p:txBody>
          </p:sp>
          <p:sp>
            <p:nvSpPr>
              <p:cNvPr id="155" name="Oval 11"/>
              <p:cNvSpPr>
                <a:spLocks noChangeAspect="1" noChangeArrowheads="1"/>
              </p:cNvSpPr>
              <p:nvPr/>
            </p:nvSpPr>
            <p:spPr bwMode="auto">
              <a:xfrm>
                <a:off x="3231" y="3280"/>
                <a:ext cx="94" cy="105"/>
              </a:xfrm>
              <a:prstGeom prst="ellipse">
                <a:avLst/>
              </a:prstGeom>
              <a:solidFill>
                <a:srgbClr val="FFCC00"/>
              </a:solidFill>
              <a:ln w="9525">
                <a:solidFill>
                  <a:srgbClr val="000000"/>
                </a:solidFill>
                <a:round/>
                <a:headEnd/>
                <a:tailEnd/>
              </a:ln>
            </p:spPr>
            <p:txBody>
              <a:bodyPr/>
              <a:lstStyle/>
              <a:p>
                <a:endParaRPr lang="en-US"/>
              </a:p>
            </p:txBody>
          </p:sp>
          <p:sp>
            <p:nvSpPr>
              <p:cNvPr id="156" name="Oval 12"/>
              <p:cNvSpPr>
                <a:spLocks noChangeAspect="1" noChangeArrowheads="1"/>
              </p:cNvSpPr>
              <p:nvPr/>
            </p:nvSpPr>
            <p:spPr bwMode="auto">
              <a:xfrm>
                <a:off x="2700" y="2206"/>
                <a:ext cx="91" cy="105"/>
              </a:xfrm>
              <a:prstGeom prst="ellipse">
                <a:avLst/>
              </a:prstGeom>
              <a:solidFill>
                <a:srgbClr val="FFCC00"/>
              </a:solidFill>
              <a:ln w="9525">
                <a:solidFill>
                  <a:srgbClr val="000000"/>
                </a:solidFill>
                <a:round/>
                <a:headEnd/>
                <a:tailEnd/>
              </a:ln>
            </p:spPr>
            <p:txBody>
              <a:bodyPr/>
              <a:lstStyle/>
              <a:p>
                <a:endParaRPr lang="en-US"/>
              </a:p>
            </p:txBody>
          </p:sp>
          <p:grpSp>
            <p:nvGrpSpPr>
              <p:cNvPr id="157" name="Group 13"/>
              <p:cNvGrpSpPr>
                <a:grpSpLocks noChangeAspect="1"/>
              </p:cNvGrpSpPr>
              <p:nvPr/>
            </p:nvGrpSpPr>
            <p:grpSpPr bwMode="auto">
              <a:xfrm rot="5400000">
                <a:off x="2418" y="2202"/>
                <a:ext cx="500" cy="94"/>
                <a:chOff x="7996" y="3194"/>
                <a:chExt cx="406" cy="85"/>
              </a:xfrm>
            </p:grpSpPr>
            <p:sp>
              <p:nvSpPr>
                <p:cNvPr id="187" name="Line 14"/>
                <p:cNvSpPr>
                  <a:spLocks noChangeAspect="1" noChangeShapeType="1"/>
                </p:cNvSpPr>
                <p:nvPr/>
              </p:nvSpPr>
              <p:spPr bwMode="auto">
                <a:xfrm>
                  <a:off x="7996" y="3194"/>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 name="Line 15"/>
                <p:cNvSpPr>
                  <a:spLocks noChangeAspect="1" noChangeShapeType="1"/>
                </p:cNvSpPr>
                <p:nvPr/>
              </p:nvSpPr>
              <p:spPr bwMode="auto">
                <a:xfrm>
                  <a:off x="7996"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 name="Line 16"/>
                <p:cNvSpPr>
                  <a:spLocks noChangeAspect="1" noChangeShapeType="1"/>
                </p:cNvSpPr>
                <p:nvPr/>
              </p:nvSpPr>
              <p:spPr bwMode="auto">
                <a:xfrm>
                  <a:off x="8317"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 name="Line 17"/>
                <p:cNvSpPr>
                  <a:spLocks noChangeAspect="1" noChangeShapeType="1"/>
                </p:cNvSpPr>
                <p:nvPr/>
              </p:nvSpPr>
              <p:spPr bwMode="auto">
                <a:xfrm>
                  <a:off x="8151" y="3194"/>
                  <a:ext cx="85" cy="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58" name="Group 18"/>
              <p:cNvGrpSpPr>
                <a:grpSpLocks noChangeAspect="1"/>
              </p:cNvGrpSpPr>
              <p:nvPr/>
            </p:nvGrpSpPr>
            <p:grpSpPr bwMode="auto">
              <a:xfrm>
                <a:off x="3029" y="3362"/>
                <a:ext cx="477" cy="123"/>
                <a:chOff x="3792" y="3312"/>
                <a:chExt cx="441" cy="99"/>
              </a:xfrm>
            </p:grpSpPr>
            <p:sp>
              <p:nvSpPr>
                <p:cNvPr id="183" name="Line 19"/>
                <p:cNvSpPr>
                  <a:spLocks noChangeAspect="1" noChangeShapeType="1"/>
                </p:cNvSpPr>
                <p:nvPr/>
              </p:nvSpPr>
              <p:spPr bwMode="auto">
                <a:xfrm>
                  <a:off x="3877" y="3312"/>
                  <a:ext cx="34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 name="Line 20"/>
                <p:cNvSpPr>
                  <a:spLocks noChangeAspect="1" noChangeShapeType="1"/>
                </p:cNvSpPr>
                <p:nvPr/>
              </p:nvSpPr>
              <p:spPr bwMode="auto">
                <a:xfrm flipH="1">
                  <a:off x="3792"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 name="Line 21"/>
                <p:cNvSpPr>
                  <a:spLocks noChangeAspect="1" noChangeShapeType="1"/>
                </p:cNvSpPr>
                <p:nvPr/>
              </p:nvSpPr>
              <p:spPr bwMode="auto">
                <a:xfrm flipH="1">
                  <a:off x="3964" y="3312"/>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 name="Line 22"/>
                <p:cNvSpPr>
                  <a:spLocks noChangeAspect="1" noChangeShapeType="1"/>
                </p:cNvSpPr>
                <p:nvPr/>
              </p:nvSpPr>
              <p:spPr bwMode="auto">
                <a:xfrm flipH="1">
                  <a:off x="4148" y="3325"/>
                  <a:ext cx="85"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59" name="Text Box 23"/>
              <p:cNvSpPr txBox="1">
                <a:spLocks noChangeAspect="1" noChangeArrowheads="1"/>
              </p:cNvSpPr>
              <p:nvPr/>
            </p:nvSpPr>
            <p:spPr bwMode="auto">
              <a:xfrm>
                <a:off x="2400" y="2174"/>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400">
                    <a:solidFill>
                      <a:schemeClr val="tx2"/>
                    </a:solidFill>
                  </a:rPr>
                  <a:t>C</a:t>
                </a:r>
                <a:endParaRPr lang="en-US" sz="3600">
                  <a:solidFill>
                    <a:schemeClr val="tx2"/>
                  </a:solidFill>
                </a:endParaRPr>
              </a:p>
            </p:txBody>
          </p:sp>
          <p:sp>
            <p:nvSpPr>
              <p:cNvPr id="160" name="Line 24"/>
              <p:cNvSpPr>
                <a:spLocks noChangeAspect="1" noChangeShapeType="1"/>
              </p:cNvSpPr>
              <p:nvPr/>
            </p:nvSpPr>
            <p:spPr bwMode="auto">
              <a:xfrm flipV="1">
                <a:off x="2744" y="1761"/>
                <a:ext cx="519" cy="445"/>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161" name="Line 25"/>
              <p:cNvSpPr>
                <a:spLocks noChangeAspect="1" noChangeShapeType="1"/>
              </p:cNvSpPr>
              <p:nvPr/>
            </p:nvSpPr>
            <p:spPr bwMode="auto">
              <a:xfrm>
                <a:off x="3263" y="1761"/>
                <a:ext cx="1101" cy="0"/>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162" name="Line 26"/>
              <p:cNvSpPr>
                <a:spLocks noChangeAspect="1" noChangeShapeType="1"/>
              </p:cNvSpPr>
              <p:nvPr/>
            </p:nvSpPr>
            <p:spPr bwMode="auto">
              <a:xfrm>
                <a:off x="3263" y="1776"/>
                <a:ext cx="517" cy="444"/>
              </a:xfrm>
              <a:prstGeom prst="line">
                <a:avLst/>
              </a:prstGeom>
              <a:noFill/>
              <a:ln w="19050">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163" name="Text Box 27"/>
              <p:cNvSpPr txBox="1">
                <a:spLocks noChangeAspect="1" noChangeArrowheads="1"/>
              </p:cNvSpPr>
              <p:nvPr/>
            </p:nvSpPr>
            <p:spPr bwMode="auto">
              <a:xfrm>
                <a:off x="3088" y="1626"/>
                <a:ext cx="263"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B</a:t>
                </a:r>
                <a:endParaRPr lang="en-US" sz="3200">
                  <a:solidFill>
                    <a:schemeClr val="tx2"/>
                  </a:solidFill>
                </a:endParaRPr>
              </a:p>
            </p:txBody>
          </p:sp>
          <p:sp>
            <p:nvSpPr>
              <p:cNvPr id="164" name="Text Box 28"/>
              <p:cNvSpPr txBox="1">
                <a:spLocks noChangeAspect="1" noChangeArrowheads="1"/>
              </p:cNvSpPr>
              <p:nvPr/>
            </p:nvSpPr>
            <p:spPr bwMode="auto">
              <a:xfrm>
                <a:off x="4475" y="1712"/>
                <a:ext cx="265"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D</a:t>
                </a:r>
                <a:endParaRPr lang="en-US" sz="3200">
                  <a:solidFill>
                    <a:schemeClr val="tx2"/>
                  </a:solidFill>
                </a:endParaRPr>
              </a:p>
            </p:txBody>
          </p:sp>
          <p:sp>
            <p:nvSpPr>
              <p:cNvPr id="165" name="Text Box 29"/>
              <p:cNvSpPr txBox="1">
                <a:spLocks noChangeAspect="1" noChangeArrowheads="1"/>
              </p:cNvSpPr>
              <p:nvPr/>
            </p:nvSpPr>
            <p:spPr bwMode="auto">
              <a:xfrm>
                <a:off x="3070" y="3155"/>
                <a:ext cx="260"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A</a:t>
                </a:r>
                <a:endParaRPr lang="en-US" sz="3200">
                  <a:solidFill>
                    <a:schemeClr val="tx2"/>
                  </a:solidFill>
                </a:endParaRPr>
              </a:p>
            </p:txBody>
          </p:sp>
          <p:sp>
            <p:nvSpPr>
              <p:cNvPr id="166" name="Text Box 30"/>
              <p:cNvSpPr txBox="1">
                <a:spLocks noChangeAspect="1" noChangeArrowheads="1"/>
              </p:cNvSpPr>
              <p:nvPr/>
            </p:nvSpPr>
            <p:spPr bwMode="auto">
              <a:xfrm>
                <a:off x="3944" y="2205"/>
                <a:ext cx="2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O</a:t>
                </a:r>
                <a:endParaRPr lang="en-US" sz="3200">
                  <a:solidFill>
                    <a:schemeClr val="tx2"/>
                  </a:solidFill>
                </a:endParaRPr>
              </a:p>
            </p:txBody>
          </p:sp>
          <p:sp>
            <p:nvSpPr>
              <p:cNvPr id="167" name="Line 31"/>
              <p:cNvSpPr>
                <a:spLocks noChangeAspect="1" noChangeShapeType="1"/>
              </p:cNvSpPr>
              <p:nvPr/>
            </p:nvSpPr>
            <p:spPr bwMode="auto">
              <a:xfrm>
                <a:off x="3846" y="2277"/>
                <a:ext cx="0" cy="44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 name="Rectangle 32"/>
              <p:cNvSpPr>
                <a:spLocks noChangeAspect="1" noChangeArrowheads="1"/>
              </p:cNvSpPr>
              <p:nvPr/>
            </p:nvSpPr>
            <p:spPr bwMode="auto">
              <a:xfrm>
                <a:off x="3787" y="2658"/>
                <a:ext cx="130" cy="221"/>
              </a:xfrm>
              <a:prstGeom prst="rect">
                <a:avLst/>
              </a:prstGeom>
              <a:solidFill>
                <a:schemeClr val="accent1"/>
              </a:solidFill>
              <a:ln w="952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9" name="Text Box 33"/>
              <p:cNvSpPr txBox="1">
                <a:spLocks noChangeAspect="1" noChangeArrowheads="1"/>
              </p:cNvSpPr>
              <p:nvPr/>
            </p:nvSpPr>
            <p:spPr bwMode="auto">
              <a:xfrm>
                <a:off x="2352" y="3809"/>
                <a:ext cx="264"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X</a:t>
                </a:r>
                <a:endParaRPr lang="en-US" sz="3200">
                  <a:solidFill>
                    <a:schemeClr val="tx2"/>
                  </a:solidFill>
                </a:endParaRPr>
              </a:p>
            </p:txBody>
          </p:sp>
          <p:sp>
            <p:nvSpPr>
              <p:cNvPr id="170" name="Text Box 34"/>
              <p:cNvSpPr txBox="1">
                <a:spLocks noChangeAspect="1" noChangeArrowheads="1"/>
              </p:cNvSpPr>
              <p:nvPr/>
            </p:nvSpPr>
            <p:spPr bwMode="auto">
              <a:xfrm>
                <a:off x="4667" y="3120"/>
                <a:ext cx="188"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Y</a:t>
                </a:r>
                <a:endParaRPr lang="en-US" sz="3200">
                  <a:solidFill>
                    <a:schemeClr val="tx2"/>
                  </a:solidFill>
                </a:endParaRPr>
              </a:p>
            </p:txBody>
          </p:sp>
          <p:sp>
            <p:nvSpPr>
              <p:cNvPr id="171" name="Text Box 35"/>
              <p:cNvSpPr txBox="1">
                <a:spLocks noChangeAspect="1" noChangeArrowheads="1"/>
              </p:cNvSpPr>
              <p:nvPr/>
            </p:nvSpPr>
            <p:spPr bwMode="auto">
              <a:xfrm>
                <a:off x="3319" y="1236"/>
                <a:ext cx="264"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Z</a:t>
                </a:r>
                <a:endParaRPr lang="en-US" sz="3200">
                  <a:solidFill>
                    <a:schemeClr val="tx2"/>
                  </a:solidFill>
                </a:endParaRPr>
              </a:p>
            </p:txBody>
          </p:sp>
          <p:sp>
            <p:nvSpPr>
              <p:cNvPr id="172" name="Text Box 36"/>
              <p:cNvSpPr txBox="1">
                <a:spLocks noChangeAspect="1" noChangeArrowheads="1"/>
              </p:cNvSpPr>
              <p:nvPr/>
            </p:nvSpPr>
            <p:spPr bwMode="auto">
              <a:xfrm>
                <a:off x="3536" y="1784"/>
                <a:ext cx="439"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a:solidFill>
                      <a:schemeClr val="tx2"/>
                    </a:solidFill>
                  </a:rPr>
                  <a:t>45</a:t>
                </a:r>
                <a:r>
                  <a:rPr lang="en-US" sz="2000" baseline="30000">
                    <a:solidFill>
                      <a:schemeClr val="tx2"/>
                    </a:solidFill>
                  </a:rPr>
                  <a:t>o</a:t>
                </a:r>
                <a:endParaRPr lang="en-US" sz="3200">
                  <a:solidFill>
                    <a:schemeClr val="tx2"/>
                  </a:solidFill>
                </a:endParaRPr>
              </a:p>
            </p:txBody>
          </p:sp>
          <p:sp>
            <p:nvSpPr>
              <p:cNvPr id="173" name="AutoShape 37"/>
              <p:cNvSpPr>
                <a:spLocks noChangeAspect="1" noChangeArrowheads="1"/>
              </p:cNvSpPr>
              <p:nvPr/>
            </p:nvSpPr>
            <p:spPr bwMode="auto">
              <a:xfrm>
                <a:off x="2753" y="2141"/>
                <a:ext cx="188" cy="75"/>
              </a:xfrm>
              <a:prstGeom prst="parallelogram">
                <a:avLst>
                  <a:gd name="adj" fmla="val 79250"/>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 name="AutoShape 38"/>
              <p:cNvSpPr>
                <a:spLocks noChangeAspect="1" noChangeArrowheads="1"/>
              </p:cNvSpPr>
              <p:nvPr/>
            </p:nvSpPr>
            <p:spPr bwMode="auto">
              <a:xfrm rot="397610">
                <a:off x="4147" y="1760"/>
                <a:ext cx="188" cy="74"/>
              </a:xfrm>
              <a:prstGeom prst="parallelogram">
                <a:avLst>
                  <a:gd name="adj" fmla="val 80321"/>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 name="Text Box 39"/>
              <p:cNvSpPr txBox="1">
                <a:spLocks noChangeAspect="1" noChangeArrowheads="1"/>
              </p:cNvSpPr>
              <p:nvPr/>
            </p:nvSpPr>
            <p:spPr bwMode="auto">
              <a:xfrm>
                <a:off x="3281" y="2648"/>
                <a:ext cx="439"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000" smtClean="0">
                    <a:solidFill>
                      <a:schemeClr val="tx2"/>
                    </a:solidFill>
                  </a:rPr>
                  <a:t>30</a:t>
                </a:r>
                <a:r>
                  <a:rPr lang="en-US" sz="2000" baseline="30000" smtClean="0">
                    <a:solidFill>
                      <a:schemeClr val="tx2"/>
                    </a:solidFill>
                  </a:rPr>
                  <a:t>o</a:t>
                </a:r>
                <a:endParaRPr lang="en-US" sz="3200">
                  <a:solidFill>
                    <a:schemeClr val="tx2"/>
                  </a:solidFill>
                </a:endParaRPr>
              </a:p>
            </p:txBody>
          </p:sp>
          <p:sp>
            <p:nvSpPr>
              <p:cNvPr id="176" name="Arc 40"/>
              <p:cNvSpPr>
                <a:spLocks/>
              </p:cNvSpPr>
              <p:nvPr/>
            </p:nvSpPr>
            <p:spPr bwMode="auto">
              <a:xfrm>
                <a:off x="3262" y="2913"/>
                <a:ext cx="172" cy="82"/>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7" name="Group 41"/>
              <p:cNvGrpSpPr>
                <a:grpSpLocks/>
              </p:cNvGrpSpPr>
              <p:nvPr/>
            </p:nvGrpSpPr>
            <p:grpSpPr bwMode="auto">
              <a:xfrm>
                <a:off x="4205" y="1584"/>
                <a:ext cx="476" cy="117"/>
                <a:chOff x="3796" y="1516"/>
                <a:chExt cx="476" cy="117"/>
              </a:xfrm>
            </p:grpSpPr>
            <p:sp>
              <p:nvSpPr>
                <p:cNvPr id="179" name="Line 42"/>
                <p:cNvSpPr>
                  <a:spLocks noChangeAspect="1" noChangeShapeType="1"/>
                </p:cNvSpPr>
                <p:nvPr/>
              </p:nvSpPr>
              <p:spPr bwMode="auto">
                <a:xfrm rot="10596308" flipH="1">
                  <a:off x="4180" y="1516"/>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 name="Line 43"/>
                <p:cNvSpPr>
                  <a:spLocks noChangeAspect="1" noChangeShapeType="1"/>
                </p:cNvSpPr>
                <p:nvPr/>
              </p:nvSpPr>
              <p:spPr bwMode="auto">
                <a:xfrm rot="10596308" flipH="1">
                  <a:off x="3995" y="1527"/>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 name="Line 44"/>
                <p:cNvSpPr>
                  <a:spLocks noChangeAspect="1" noChangeShapeType="1"/>
                </p:cNvSpPr>
                <p:nvPr/>
              </p:nvSpPr>
              <p:spPr bwMode="auto">
                <a:xfrm rot="10596308" flipH="1">
                  <a:off x="3796" y="1523"/>
                  <a:ext cx="92" cy="10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 name="Line 45"/>
                <p:cNvSpPr>
                  <a:spLocks noChangeShapeType="1"/>
                </p:cNvSpPr>
                <p:nvPr/>
              </p:nvSpPr>
              <p:spPr bwMode="auto">
                <a:xfrm>
                  <a:off x="3799" y="1632"/>
                  <a:ext cx="384"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8" name="Arc 46"/>
              <p:cNvSpPr>
                <a:spLocks noChangeAspect="1"/>
              </p:cNvSpPr>
              <p:nvPr/>
            </p:nvSpPr>
            <p:spPr bwMode="auto">
              <a:xfrm rot="2675020">
                <a:off x="3461" y="1760"/>
                <a:ext cx="35" cy="161"/>
              </a:xfrm>
              <a:custGeom>
                <a:avLst/>
                <a:gdLst>
                  <a:gd name="T0" fmla="*/ 0 w 21600"/>
                  <a:gd name="T1" fmla="*/ 0 h 33134"/>
                  <a:gd name="T2" fmla="*/ 0 w 21600"/>
                  <a:gd name="T3" fmla="*/ 1 h 33134"/>
                  <a:gd name="T4" fmla="*/ 0 w 21600"/>
                  <a:gd name="T5" fmla="*/ 1 h 33134"/>
                  <a:gd name="T6" fmla="*/ 0 60000 65536"/>
                  <a:gd name="T7" fmla="*/ 0 60000 65536"/>
                  <a:gd name="T8" fmla="*/ 0 60000 65536"/>
                </a:gdLst>
                <a:ahLst/>
                <a:cxnLst>
                  <a:cxn ang="T6">
                    <a:pos x="T0" y="T1"/>
                  </a:cxn>
                  <a:cxn ang="T7">
                    <a:pos x="T2" y="T3"/>
                  </a:cxn>
                  <a:cxn ang="T8">
                    <a:pos x="T4" y="T5"/>
                  </a:cxn>
                </a:cxnLst>
                <a:rect l="0" t="0" r="r" b="b"/>
                <a:pathLst>
                  <a:path w="21600" h="33134" fill="none" extrusionOk="0">
                    <a:moveTo>
                      <a:pt x="-1" y="0"/>
                    </a:moveTo>
                    <a:cubicBezTo>
                      <a:pt x="11929" y="0"/>
                      <a:pt x="21600" y="9670"/>
                      <a:pt x="21600" y="21600"/>
                    </a:cubicBezTo>
                    <a:cubicBezTo>
                      <a:pt x="21600" y="25682"/>
                      <a:pt x="20442" y="29681"/>
                      <a:pt x="18262" y="33133"/>
                    </a:cubicBezTo>
                  </a:path>
                  <a:path w="21600" h="33134" stroke="0" extrusionOk="0">
                    <a:moveTo>
                      <a:pt x="-1" y="0"/>
                    </a:moveTo>
                    <a:cubicBezTo>
                      <a:pt x="11929" y="0"/>
                      <a:pt x="21600" y="9670"/>
                      <a:pt x="21600" y="21600"/>
                    </a:cubicBezTo>
                    <a:cubicBezTo>
                      <a:pt x="21600" y="25682"/>
                      <a:pt x="20442" y="29681"/>
                      <a:pt x="18262" y="33133"/>
                    </a:cubicBezTo>
                    <a:lnTo>
                      <a:pt x="0" y="21600"/>
                    </a:lnTo>
                    <a:lnTo>
                      <a:pt x="-1" y="0"/>
                    </a:lnTo>
                    <a:close/>
                  </a:path>
                </a:pathLst>
              </a:custGeom>
              <a:noFill/>
              <a:ln w="190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1" name="Line 49"/>
            <p:cNvSpPr>
              <a:spLocks noChangeShapeType="1"/>
            </p:cNvSpPr>
            <p:nvPr/>
          </p:nvSpPr>
          <p:spPr bwMode="auto">
            <a:xfrm rot="21322999" flipH="1">
              <a:off x="6453188" y="3354388"/>
              <a:ext cx="636587" cy="1060450"/>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92" name="Object 50"/>
            <p:cNvGraphicFramePr>
              <a:graphicFrameLocks noChangeAspect="1"/>
            </p:cNvGraphicFramePr>
            <p:nvPr>
              <p:extLst>
                <p:ext uri="{D42A27DB-BD31-4B8C-83A1-F6EECF244321}">
                  <p14:modId xmlns:p14="http://schemas.microsoft.com/office/powerpoint/2010/main" val="1623082650"/>
                </p:ext>
              </p:extLst>
            </p:nvPr>
          </p:nvGraphicFramePr>
          <p:xfrm>
            <a:off x="6588268" y="4277317"/>
            <a:ext cx="396000" cy="494709"/>
          </p:xfrm>
          <a:graphic>
            <a:graphicData uri="http://schemas.openxmlformats.org/presentationml/2006/ole">
              <mc:AlternateContent xmlns:mc="http://schemas.openxmlformats.org/markup-compatibility/2006">
                <mc:Choice xmlns:v="urn:schemas-microsoft-com:vml" Requires="v">
                  <p:oleObj spid="_x0000_s178988" name="Equation" r:id="rId3" imgW="203024" imgH="253780" progId="Equation.DSMT4">
                    <p:embed/>
                  </p:oleObj>
                </mc:Choice>
                <mc:Fallback>
                  <p:oleObj name="Equation" r:id="rId3" imgW="203024"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68" y="4277317"/>
                          <a:ext cx="396000" cy="494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3" name="Line 51"/>
            <p:cNvSpPr>
              <a:spLocks noChangeShapeType="1"/>
            </p:cNvSpPr>
            <p:nvPr/>
          </p:nvSpPr>
          <p:spPr bwMode="auto">
            <a:xfrm flipH="1">
              <a:off x="6012160" y="3344863"/>
              <a:ext cx="1038225" cy="1587"/>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94" name="Object 52"/>
            <p:cNvGraphicFramePr>
              <a:graphicFrameLocks noChangeAspect="1"/>
            </p:cNvGraphicFramePr>
            <p:nvPr>
              <p:extLst>
                <p:ext uri="{D42A27DB-BD31-4B8C-83A1-F6EECF244321}">
                  <p14:modId xmlns:p14="http://schemas.microsoft.com/office/powerpoint/2010/main" val="340468985"/>
                </p:ext>
              </p:extLst>
            </p:nvPr>
          </p:nvGraphicFramePr>
          <p:xfrm>
            <a:off x="5724866" y="2787587"/>
            <a:ext cx="396000" cy="493777"/>
          </p:xfrm>
          <a:graphic>
            <a:graphicData uri="http://schemas.openxmlformats.org/presentationml/2006/ole">
              <mc:AlternateContent xmlns:mc="http://schemas.openxmlformats.org/markup-compatibility/2006">
                <mc:Choice xmlns:v="urn:schemas-microsoft-com:vml" Requires="v">
                  <p:oleObj spid="_x0000_s178989" name="Equation" r:id="rId5" imgW="203024" imgH="253780" progId="Equation.DSMT4">
                    <p:embed/>
                  </p:oleObj>
                </mc:Choice>
                <mc:Fallback>
                  <p:oleObj name="Equation" r:id="rId5" imgW="203024"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866" y="2787587"/>
                          <a:ext cx="396000" cy="493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5" name="Line 53"/>
            <p:cNvSpPr>
              <a:spLocks noChangeShapeType="1"/>
            </p:cNvSpPr>
            <p:nvPr/>
          </p:nvSpPr>
          <p:spPr bwMode="auto">
            <a:xfrm rot="21251918" flipV="1">
              <a:off x="7031162" y="2821805"/>
              <a:ext cx="688975" cy="501650"/>
            </a:xfrm>
            <a:prstGeom prst="line">
              <a:avLst/>
            </a:prstGeom>
            <a:noFill/>
            <a:ln w="76200">
              <a:solidFill>
                <a:srgbClr val="FF0000"/>
              </a:solidFill>
              <a:round/>
              <a:headEnd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96" name="Object 54"/>
            <p:cNvGraphicFramePr>
              <a:graphicFrameLocks noChangeAspect="1"/>
            </p:cNvGraphicFramePr>
            <p:nvPr>
              <p:extLst>
                <p:ext uri="{D42A27DB-BD31-4B8C-83A1-F6EECF244321}">
                  <p14:modId xmlns:p14="http://schemas.microsoft.com/office/powerpoint/2010/main" val="1839507659"/>
                </p:ext>
              </p:extLst>
            </p:nvPr>
          </p:nvGraphicFramePr>
          <p:xfrm>
            <a:off x="7613430" y="2784983"/>
            <a:ext cx="396000" cy="493714"/>
          </p:xfrm>
          <a:graphic>
            <a:graphicData uri="http://schemas.openxmlformats.org/presentationml/2006/ole">
              <mc:AlternateContent xmlns:mc="http://schemas.openxmlformats.org/markup-compatibility/2006">
                <mc:Choice xmlns:v="urn:schemas-microsoft-com:vml" Requires="v">
                  <p:oleObj spid="_x0000_s178990" name="Equation" r:id="rId7" imgW="203024" imgH="253780" progId="Equation.DSMT4">
                    <p:embed/>
                  </p:oleObj>
                </mc:Choice>
                <mc:Fallback>
                  <p:oleObj name="Equation" r:id="rId7" imgW="203024" imgH="2537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3430" y="2784983"/>
                          <a:ext cx="396000" cy="493714"/>
                        </a:xfrm>
                        <a:prstGeom prst="rect">
                          <a:avLst/>
                        </a:prstGeom>
                        <a:noFill/>
                        <a:ln>
                          <a:noFill/>
                        </a:ln>
                        <a:effectLst/>
                        <a:extLst/>
                      </p:spPr>
                    </p:pic>
                  </p:oleObj>
                </mc:Fallback>
              </mc:AlternateContent>
            </a:graphicData>
          </a:graphic>
        </p:graphicFrame>
        <p:sp>
          <p:nvSpPr>
            <p:cNvPr id="197" name="Line 55"/>
            <p:cNvSpPr>
              <a:spLocks noChangeShapeType="1"/>
            </p:cNvSpPr>
            <p:nvPr/>
          </p:nvSpPr>
          <p:spPr bwMode="auto">
            <a:xfrm flipH="1">
              <a:off x="7081838" y="4111625"/>
              <a:ext cx="1587" cy="757238"/>
            </a:xfrm>
            <a:prstGeom prst="line">
              <a:avLst/>
            </a:prstGeom>
            <a:noFill/>
            <a:ln w="76200">
              <a:solidFill>
                <a:srgbClr val="0000FF"/>
              </a:solidFill>
              <a:round/>
              <a:headEnd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98" name="Object 56"/>
            <p:cNvGraphicFramePr>
              <a:graphicFrameLocks noChangeAspect="1"/>
            </p:cNvGraphicFramePr>
            <p:nvPr>
              <p:extLst>
                <p:ext uri="{D42A27DB-BD31-4B8C-83A1-F6EECF244321}">
                  <p14:modId xmlns:p14="http://schemas.microsoft.com/office/powerpoint/2010/main" val="2499095229"/>
                </p:ext>
              </p:extLst>
            </p:nvPr>
          </p:nvGraphicFramePr>
          <p:xfrm>
            <a:off x="7180263" y="4287838"/>
            <a:ext cx="369887" cy="538162"/>
          </p:xfrm>
          <a:graphic>
            <a:graphicData uri="http://schemas.openxmlformats.org/presentationml/2006/ole">
              <mc:AlternateContent xmlns:mc="http://schemas.openxmlformats.org/markup-compatibility/2006">
                <mc:Choice xmlns:v="urn:schemas-microsoft-com:vml" Requires="v">
                  <p:oleObj spid="_x0000_s178991" name="Equation" r:id="rId9" imgW="139639" imgH="203112" progId="Equation.DSMT4">
                    <p:embed/>
                  </p:oleObj>
                </mc:Choice>
                <mc:Fallback>
                  <p:oleObj name="Equation" r:id="rId9" imgW="139639"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0263" y="4287838"/>
                          <a:ext cx="369887" cy="538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99" name="Group 57"/>
            <p:cNvGrpSpPr>
              <a:grpSpLocks/>
            </p:cNvGrpSpPr>
            <p:nvPr/>
          </p:nvGrpSpPr>
          <p:grpSpPr bwMode="auto">
            <a:xfrm>
              <a:off x="6183313" y="4933950"/>
              <a:ext cx="892175" cy="838200"/>
              <a:chOff x="3285" y="3257"/>
              <a:chExt cx="562" cy="528"/>
            </a:xfrm>
          </p:grpSpPr>
          <p:sp>
            <p:nvSpPr>
              <p:cNvPr id="200" name="Line 58"/>
              <p:cNvSpPr>
                <a:spLocks noChangeShapeType="1"/>
              </p:cNvSpPr>
              <p:nvPr/>
            </p:nvSpPr>
            <p:spPr bwMode="auto">
              <a:xfrm>
                <a:off x="3285" y="3332"/>
                <a:ext cx="528" cy="432"/>
              </a:xfrm>
              <a:prstGeom prst="line">
                <a:avLst/>
              </a:prstGeom>
              <a:noFill/>
              <a:ln w="28575">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1" name="Line 59"/>
              <p:cNvSpPr>
                <a:spLocks noChangeShapeType="1"/>
              </p:cNvSpPr>
              <p:nvPr/>
            </p:nvSpPr>
            <p:spPr bwMode="auto">
              <a:xfrm>
                <a:off x="3847" y="3257"/>
                <a:ext cx="0" cy="528"/>
              </a:xfrm>
              <a:prstGeom prst="line">
                <a:avLst/>
              </a:prstGeom>
              <a:noFill/>
              <a:ln w="28575">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02" name="Text Box 60"/>
            <p:cNvSpPr txBox="1">
              <a:spLocks noChangeArrowheads="1"/>
            </p:cNvSpPr>
            <p:nvPr/>
          </p:nvSpPr>
          <p:spPr bwMode="auto">
            <a:xfrm>
              <a:off x="7007225" y="56642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b="1">
                  <a:solidFill>
                    <a:schemeClr val="accent2"/>
                  </a:solidFill>
                </a:rPr>
                <a:t>O’</a:t>
              </a:r>
            </a:p>
          </p:txBody>
        </p:sp>
        <p:grpSp>
          <p:nvGrpSpPr>
            <p:cNvPr id="203" name="Group 61"/>
            <p:cNvGrpSpPr>
              <a:grpSpLocks/>
            </p:cNvGrpSpPr>
            <p:nvPr/>
          </p:nvGrpSpPr>
          <p:grpSpPr bwMode="auto">
            <a:xfrm>
              <a:off x="5354638" y="5086350"/>
              <a:ext cx="2592387" cy="696913"/>
              <a:chOff x="2763" y="3353"/>
              <a:chExt cx="1633" cy="439"/>
            </a:xfrm>
          </p:grpSpPr>
          <p:sp>
            <p:nvSpPr>
              <p:cNvPr id="204" name="Line 62"/>
              <p:cNvSpPr>
                <a:spLocks noChangeShapeType="1"/>
              </p:cNvSpPr>
              <p:nvPr/>
            </p:nvSpPr>
            <p:spPr bwMode="auto">
              <a:xfrm flipH="1">
                <a:off x="2763" y="3792"/>
                <a:ext cx="1056" cy="0"/>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 name="Line 63"/>
              <p:cNvSpPr>
                <a:spLocks noChangeShapeType="1"/>
              </p:cNvSpPr>
              <p:nvPr/>
            </p:nvSpPr>
            <p:spPr bwMode="auto">
              <a:xfrm flipV="1">
                <a:off x="3868" y="3353"/>
                <a:ext cx="528" cy="432"/>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06" name="Line 64"/>
            <p:cNvSpPr>
              <a:spLocks noChangeShapeType="1"/>
            </p:cNvSpPr>
            <p:nvPr/>
          </p:nvSpPr>
          <p:spPr bwMode="auto">
            <a:xfrm>
              <a:off x="6519863" y="4411663"/>
              <a:ext cx="0" cy="914400"/>
            </a:xfrm>
            <a:prstGeom prst="line">
              <a:avLst/>
            </a:prstGeom>
            <a:noFill/>
            <a:ln w="1905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7" name="Group 65"/>
            <p:cNvGrpSpPr>
              <a:grpSpLocks/>
            </p:cNvGrpSpPr>
            <p:nvPr/>
          </p:nvGrpSpPr>
          <p:grpSpPr bwMode="auto">
            <a:xfrm>
              <a:off x="6232525" y="5281613"/>
              <a:ext cx="831850" cy="501650"/>
              <a:chOff x="3316" y="3476"/>
              <a:chExt cx="524" cy="316"/>
            </a:xfrm>
          </p:grpSpPr>
          <p:sp>
            <p:nvSpPr>
              <p:cNvPr id="208" name="Line 66"/>
              <p:cNvSpPr>
                <a:spLocks noChangeShapeType="1"/>
              </p:cNvSpPr>
              <p:nvPr/>
            </p:nvSpPr>
            <p:spPr bwMode="auto">
              <a:xfrm flipH="1" flipV="1">
                <a:off x="3504" y="3504"/>
                <a:ext cx="336" cy="288"/>
              </a:xfrm>
              <a:prstGeom prst="line">
                <a:avLst/>
              </a:prstGeom>
              <a:noFill/>
              <a:ln w="76200">
                <a:solidFill>
                  <a:srgbClr val="FF0000"/>
                </a:solidFill>
                <a:round/>
                <a:headEnd w="sm" len="lg"/>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09" name="Object 67"/>
              <p:cNvGraphicFramePr>
                <a:graphicFrameLocks noChangeAspect="1"/>
              </p:cNvGraphicFramePr>
              <p:nvPr>
                <p:extLst>
                  <p:ext uri="{D42A27DB-BD31-4B8C-83A1-F6EECF244321}">
                    <p14:modId xmlns:p14="http://schemas.microsoft.com/office/powerpoint/2010/main" val="163986313"/>
                  </p:ext>
                </p:extLst>
              </p:nvPr>
            </p:nvGraphicFramePr>
            <p:xfrm>
              <a:off x="3316" y="3476"/>
              <a:ext cx="249" cy="312"/>
            </p:xfrm>
            <a:graphic>
              <a:graphicData uri="http://schemas.openxmlformats.org/presentationml/2006/ole">
                <mc:AlternateContent xmlns:mc="http://schemas.openxmlformats.org/markup-compatibility/2006">
                  <mc:Choice xmlns:v="urn:schemas-microsoft-com:vml" Requires="v">
                    <p:oleObj spid="_x0000_s178992" name="Equation" r:id="rId11" imgW="203024" imgH="253780" progId="Equation.DSMT4">
                      <p:embed/>
                    </p:oleObj>
                  </mc:Choice>
                  <mc:Fallback>
                    <p:oleObj name="Equation" r:id="rId11" imgW="203024" imgH="2537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16" y="3476"/>
                            <a:ext cx="249" cy="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10" name="Text Box 68"/>
            <p:cNvSpPr txBox="1">
              <a:spLocks noChangeArrowheads="1"/>
            </p:cNvSpPr>
            <p:nvPr/>
          </p:nvSpPr>
          <p:spPr bwMode="auto">
            <a:xfrm>
              <a:off x="7772400" y="4640263"/>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solidFill>
                    <a:schemeClr val="accent2"/>
                  </a:solidFill>
                </a:rPr>
                <a:t>H</a:t>
              </a:r>
            </a:p>
          </p:txBody>
        </p:sp>
        <p:sp>
          <p:nvSpPr>
            <p:cNvPr id="211" name="Text Box 69"/>
            <p:cNvSpPr txBox="1">
              <a:spLocks noChangeArrowheads="1"/>
            </p:cNvSpPr>
            <p:nvPr/>
          </p:nvSpPr>
          <p:spPr bwMode="auto">
            <a:xfrm>
              <a:off x="4995863" y="539115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solidFill>
                    <a:schemeClr val="accent2"/>
                  </a:solidFill>
                </a:rPr>
                <a:t>K</a:t>
              </a:r>
            </a:p>
          </p:txBody>
        </p:sp>
      </p:grpSp>
    </p:spTree>
    <p:extLst>
      <p:ext uri="{BB962C8B-B14F-4D97-AF65-F5344CB8AC3E}">
        <p14:creationId xmlns:p14="http://schemas.microsoft.com/office/powerpoint/2010/main" val="383995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02480">
                                            <p:txEl>
                                              <p:pRg st="1" end="1"/>
                                            </p:txEl>
                                          </p:spTgt>
                                        </p:tgtEl>
                                        <p:attrNameLst>
                                          <p:attrName>style.visibility</p:attrName>
                                        </p:attrNameLst>
                                      </p:cBhvr>
                                      <p:to>
                                        <p:strVal val="visible"/>
                                      </p:to>
                                    </p:set>
                                    <p:anim calcmode="lin" valueType="num">
                                      <p:cBhvr>
                                        <p:cTn id="7" dur="1000" fill="hold"/>
                                        <p:tgtEl>
                                          <p:spTgt spid="402480">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402480">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402480">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40248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402480">
                                            <p:txEl>
                                              <p:pRg st="2" end="2"/>
                                            </p:txEl>
                                          </p:spTgt>
                                        </p:tgtEl>
                                        <p:attrNameLst>
                                          <p:attrName>style.visibility</p:attrName>
                                        </p:attrNameLst>
                                      </p:cBhvr>
                                      <p:to>
                                        <p:strVal val="visible"/>
                                      </p:to>
                                    </p:set>
                                    <p:anim calcmode="lin" valueType="num">
                                      <p:cBhvr>
                                        <p:cTn id="15" dur="1000" fill="hold"/>
                                        <p:tgtEl>
                                          <p:spTgt spid="402480">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02480">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02480">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0248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402480">
                                            <p:txEl>
                                              <p:pRg st="3" end="3"/>
                                            </p:txEl>
                                          </p:spTgt>
                                        </p:tgtEl>
                                        <p:attrNameLst>
                                          <p:attrName>style.visibility</p:attrName>
                                        </p:attrNameLst>
                                      </p:cBhvr>
                                      <p:to>
                                        <p:strVal val="visible"/>
                                      </p:to>
                                    </p:set>
                                    <p:anim calcmode="lin" valueType="num">
                                      <p:cBhvr>
                                        <p:cTn id="23" dur="1000" fill="hold"/>
                                        <p:tgtEl>
                                          <p:spTgt spid="402480">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402480">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402480">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402480">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iterate type="lt">
                                    <p:tmPct val="5000"/>
                                  </p:iterate>
                                  <p:childTnLst>
                                    <p:set>
                                      <p:cBhvr>
                                        <p:cTn id="30" dur="1" fill="hold">
                                          <p:stCondLst>
                                            <p:cond delay="0"/>
                                          </p:stCondLst>
                                        </p:cTn>
                                        <p:tgtEl>
                                          <p:spTgt spid="402480">
                                            <p:txEl>
                                              <p:pRg st="4" end="4"/>
                                            </p:txEl>
                                          </p:spTgt>
                                        </p:tgtEl>
                                        <p:attrNameLst>
                                          <p:attrName>style.visibility</p:attrName>
                                        </p:attrNameLst>
                                      </p:cBhvr>
                                      <p:to>
                                        <p:strVal val="visible"/>
                                      </p:to>
                                    </p:set>
                                    <p:anim calcmode="lin" valueType="num">
                                      <p:cBhvr>
                                        <p:cTn id="31" dur="1000" fill="hold"/>
                                        <p:tgtEl>
                                          <p:spTgt spid="402480">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02480">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02480">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02480">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iterate type="lt">
                                    <p:tmPct val="5000"/>
                                  </p:iterate>
                                  <p:childTnLst>
                                    <p:set>
                                      <p:cBhvr>
                                        <p:cTn id="38" dur="1" fill="hold">
                                          <p:stCondLst>
                                            <p:cond delay="0"/>
                                          </p:stCondLst>
                                        </p:cTn>
                                        <p:tgtEl>
                                          <p:spTgt spid="402480">
                                            <p:txEl>
                                              <p:pRg st="5" end="5"/>
                                            </p:txEl>
                                          </p:spTgt>
                                        </p:tgtEl>
                                        <p:attrNameLst>
                                          <p:attrName>style.visibility</p:attrName>
                                        </p:attrNameLst>
                                      </p:cBhvr>
                                      <p:to>
                                        <p:strVal val="visible"/>
                                      </p:to>
                                    </p:set>
                                    <p:anim calcmode="lin" valueType="num">
                                      <p:cBhvr>
                                        <p:cTn id="39" dur="1000" fill="hold"/>
                                        <p:tgtEl>
                                          <p:spTgt spid="402480">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02480">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02480">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02480">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iterate type="lt">
                                    <p:tmPct val="5000"/>
                                  </p:iterate>
                                  <p:childTnLst>
                                    <p:set>
                                      <p:cBhvr>
                                        <p:cTn id="46" dur="1" fill="hold">
                                          <p:stCondLst>
                                            <p:cond delay="0"/>
                                          </p:stCondLst>
                                        </p:cTn>
                                        <p:tgtEl>
                                          <p:spTgt spid="402480">
                                            <p:txEl>
                                              <p:pRg st="6" end="6"/>
                                            </p:txEl>
                                          </p:spTgt>
                                        </p:tgtEl>
                                        <p:attrNameLst>
                                          <p:attrName>style.visibility</p:attrName>
                                        </p:attrNameLst>
                                      </p:cBhvr>
                                      <p:to>
                                        <p:strVal val="visible"/>
                                      </p:to>
                                    </p:set>
                                    <p:anim calcmode="lin" valueType="num">
                                      <p:cBhvr>
                                        <p:cTn id="47" dur="1000" fill="hold"/>
                                        <p:tgtEl>
                                          <p:spTgt spid="402480">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402480">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402480">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402480">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iterate type="lt">
                                    <p:tmPct val="5000"/>
                                  </p:iterate>
                                  <p:childTnLst>
                                    <p:set>
                                      <p:cBhvr>
                                        <p:cTn id="54" dur="1" fill="hold">
                                          <p:stCondLst>
                                            <p:cond delay="0"/>
                                          </p:stCondLst>
                                        </p:cTn>
                                        <p:tgtEl>
                                          <p:spTgt spid="402480">
                                            <p:txEl>
                                              <p:pRg st="7" end="7"/>
                                            </p:txEl>
                                          </p:spTgt>
                                        </p:tgtEl>
                                        <p:attrNameLst>
                                          <p:attrName>style.visibility</p:attrName>
                                        </p:attrNameLst>
                                      </p:cBhvr>
                                      <p:to>
                                        <p:strVal val="visible"/>
                                      </p:to>
                                    </p:set>
                                    <p:anim calcmode="lin" valueType="num">
                                      <p:cBhvr>
                                        <p:cTn id="55" dur="1000" fill="hold"/>
                                        <p:tgtEl>
                                          <p:spTgt spid="402480">
                                            <p:txEl>
                                              <p:pRg st="7" end="7"/>
                                            </p:txEl>
                                          </p:spTgt>
                                        </p:tgtEl>
                                        <p:attrNameLst>
                                          <p:attrName>ppt_w</p:attrName>
                                        </p:attrNameLst>
                                      </p:cBhvr>
                                      <p:tavLst>
                                        <p:tav tm="0">
                                          <p:val>
                                            <p:fltVal val="0"/>
                                          </p:val>
                                        </p:tav>
                                        <p:tav tm="100000">
                                          <p:val>
                                            <p:strVal val="#ppt_w"/>
                                          </p:val>
                                        </p:tav>
                                      </p:tavLst>
                                    </p:anim>
                                    <p:anim calcmode="lin" valueType="num">
                                      <p:cBhvr>
                                        <p:cTn id="56" dur="1000" fill="hold"/>
                                        <p:tgtEl>
                                          <p:spTgt spid="402480">
                                            <p:txEl>
                                              <p:pRg st="7" end="7"/>
                                            </p:txEl>
                                          </p:spTgt>
                                        </p:tgtEl>
                                        <p:attrNameLst>
                                          <p:attrName>ppt_h</p:attrName>
                                        </p:attrNameLst>
                                      </p:cBhvr>
                                      <p:tavLst>
                                        <p:tav tm="0">
                                          <p:val>
                                            <p:fltVal val="0"/>
                                          </p:val>
                                        </p:tav>
                                        <p:tav tm="100000">
                                          <p:val>
                                            <p:strVal val="#ppt_h"/>
                                          </p:val>
                                        </p:tav>
                                      </p:tavLst>
                                    </p:anim>
                                    <p:anim calcmode="lin" valueType="num">
                                      <p:cBhvr>
                                        <p:cTn id="57" dur="1000" fill="hold"/>
                                        <p:tgtEl>
                                          <p:spTgt spid="402480">
                                            <p:txEl>
                                              <p:pRg st="7" end="7"/>
                                            </p:txEl>
                                          </p:spTgt>
                                        </p:tgtEl>
                                        <p:attrNameLst>
                                          <p:attrName>style.rotation</p:attrName>
                                        </p:attrNameLst>
                                      </p:cBhvr>
                                      <p:tavLst>
                                        <p:tav tm="0">
                                          <p:val>
                                            <p:fltVal val="90"/>
                                          </p:val>
                                        </p:tav>
                                        <p:tav tm="100000">
                                          <p:val>
                                            <p:fltVal val="0"/>
                                          </p:val>
                                        </p:tav>
                                      </p:tavLst>
                                    </p:anim>
                                    <p:animEffect transition="in" filter="fade">
                                      <p:cBhvr>
                                        <p:cTn id="58" dur="1000"/>
                                        <p:tgtEl>
                                          <p:spTgt spid="402480">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iterate type="lt">
                                    <p:tmPct val="5000"/>
                                  </p:iterate>
                                  <p:childTnLst>
                                    <p:set>
                                      <p:cBhvr>
                                        <p:cTn id="62" dur="1" fill="hold">
                                          <p:stCondLst>
                                            <p:cond delay="0"/>
                                          </p:stCondLst>
                                        </p:cTn>
                                        <p:tgtEl>
                                          <p:spTgt spid="402480">
                                            <p:txEl>
                                              <p:pRg st="8" end="8"/>
                                            </p:txEl>
                                          </p:spTgt>
                                        </p:tgtEl>
                                        <p:attrNameLst>
                                          <p:attrName>style.visibility</p:attrName>
                                        </p:attrNameLst>
                                      </p:cBhvr>
                                      <p:to>
                                        <p:strVal val="visible"/>
                                      </p:to>
                                    </p:set>
                                    <p:anim calcmode="lin" valueType="num">
                                      <p:cBhvr>
                                        <p:cTn id="63" dur="1000" fill="hold"/>
                                        <p:tgtEl>
                                          <p:spTgt spid="402480">
                                            <p:txEl>
                                              <p:pRg st="8" end="8"/>
                                            </p:txEl>
                                          </p:spTgt>
                                        </p:tgtEl>
                                        <p:attrNameLst>
                                          <p:attrName>ppt_w</p:attrName>
                                        </p:attrNameLst>
                                      </p:cBhvr>
                                      <p:tavLst>
                                        <p:tav tm="0">
                                          <p:val>
                                            <p:fltVal val="0"/>
                                          </p:val>
                                        </p:tav>
                                        <p:tav tm="100000">
                                          <p:val>
                                            <p:strVal val="#ppt_w"/>
                                          </p:val>
                                        </p:tav>
                                      </p:tavLst>
                                    </p:anim>
                                    <p:anim calcmode="lin" valueType="num">
                                      <p:cBhvr>
                                        <p:cTn id="64" dur="1000" fill="hold"/>
                                        <p:tgtEl>
                                          <p:spTgt spid="402480">
                                            <p:txEl>
                                              <p:pRg st="8" end="8"/>
                                            </p:txEl>
                                          </p:spTgt>
                                        </p:tgtEl>
                                        <p:attrNameLst>
                                          <p:attrName>ppt_h</p:attrName>
                                        </p:attrNameLst>
                                      </p:cBhvr>
                                      <p:tavLst>
                                        <p:tav tm="0">
                                          <p:val>
                                            <p:fltVal val="0"/>
                                          </p:val>
                                        </p:tav>
                                        <p:tav tm="100000">
                                          <p:val>
                                            <p:strVal val="#ppt_h"/>
                                          </p:val>
                                        </p:tav>
                                      </p:tavLst>
                                    </p:anim>
                                    <p:anim calcmode="lin" valueType="num">
                                      <p:cBhvr>
                                        <p:cTn id="65" dur="1000" fill="hold"/>
                                        <p:tgtEl>
                                          <p:spTgt spid="402480">
                                            <p:txEl>
                                              <p:pRg st="8" end="8"/>
                                            </p:txEl>
                                          </p:spTgt>
                                        </p:tgtEl>
                                        <p:attrNameLst>
                                          <p:attrName>style.rotation</p:attrName>
                                        </p:attrNameLst>
                                      </p:cBhvr>
                                      <p:tavLst>
                                        <p:tav tm="0">
                                          <p:val>
                                            <p:fltVal val="90"/>
                                          </p:val>
                                        </p:tav>
                                        <p:tav tm="100000">
                                          <p:val>
                                            <p:fltVal val="0"/>
                                          </p:val>
                                        </p:tav>
                                      </p:tavLst>
                                    </p:anim>
                                    <p:animEffect transition="in" filter="fade">
                                      <p:cBhvr>
                                        <p:cTn id="66" dur="1000"/>
                                        <p:tgtEl>
                                          <p:spTgt spid="40248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80"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3213100"/>
            <a:ext cx="40862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61140" name="Text Box 20"/>
              <p:cNvSpPr txBox="1">
                <a:spLocks noChangeArrowheads="1"/>
              </p:cNvSpPr>
              <p:nvPr/>
            </p:nvSpPr>
            <p:spPr bwMode="auto">
              <a:xfrm>
                <a:off x="647700" y="894637"/>
                <a:ext cx="8064500" cy="251581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smtClean="0"/>
                  <a:t>Một </a:t>
                </a:r>
                <a:r>
                  <a:rPr lang="en-US" sz="2800"/>
                  <a:t>chiếc bàn ba chân, được đặt trên mặt phẳng ngang. Trọng lực của bàn đặt tại giao điểm của hai đường chéo của mặt bàn. Tại điểm K trên mặt bàn, có tọa </a:t>
                </a:r>
                <a:r>
                  <a:rPr lang="en-US" sz="2800" smtClean="0"/>
                  <a:t>độ </a:t>
                </a:r>
                <a14:m>
                  <m:oMath xmlns:m="http://schemas.openxmlformats.org/officeDocument/2006/math">
                    <m:d>
                      <m:dPr>
                        <m:ctrlPr>
                          <a:rPr lang="en-US" sz="2800" b="1" i="1" smtClean="0">
                            <a:latin typeface="Cambria Math"/>
                          </a:rPr>
                        </m:ctrlPr>
                      </m:dPr>
                      <m:e>
                        <m:r>
                          <a:rPr lang="en-US" sz="2800" b="1" i="1" smtClean="0">
                            <a:latin typeface="Cambria Math"/>
                          </a:rPr>
                          <m:t>𝒙</m:t>
                        </m:r>
                        <m:r>
                          <a:rPr lang="en-US" sz="2800" b="1" i="1" smtClean="0">
                            <a:latin typeface="Cambria Math"/>
                          </a:rPr>
                          <m:t>,</m:t>
                        </m:r>
                        <m:r>
                          <a:rPr lang="en-US" sz="2800" b="1" i="1" smtClean="0">
                            <a:latin typeface="Cambria Math"/>
                          </a:rPr>
                          <m:t>𝒚</m:t>
                        </m:r>
                      </m:e>
                    </m:d>
                    <m:r>
                      <a:rPr lang="en-US" sz="2800" b="1" i="1" smtClean="0">
                        <a:latin typeface="Cambria Math"/>
                      </a:rPr>
                      <m:t>=</m:t>
                    </m:r>
                    <m:d>
                      <m:dPr>
                        <m:ctrlPr>
                          <a:rPr lang="en-US" sz="2800" b="1" i="1" smtClean="0">
                            <a:latin typeface="Cambria Math"/>
                          </a:rPr>
                        </m:ctrlPr>
                      </m:dPr>
                      <m:e>
                        <m:f>
                          <m:fPr>
                            <m:ctrlPr>
                              <a:rPr lang="en-US" sz="2800" b="1" i="1" smtClean="0">
                                <a:latin typeface="Cambria Math"/>
                              </a:rPr>
                            </m:ctrlPr>
                          </m:fPr>
                          <m:num>
                            <m:r>
                              <a:rPr lang="en-US" sz="2800" b="1" i="1" smtClean="0">
                                <a:latin typeface="Cambria Math"/>
                              </a:rPr>
                              <m:t>𝒃</m:t>
                            </m:r>
                          </m:num>
                          <m:den>
                            <m:r>
                              <a:rPr lang="en-US" sz="2800" b="1" i="1" smtClean="0">
                                <a:latin typeface="Cambria Math"/>
                              </a:rPr>
                              <m:t>𝟒</m:t>
                            </m:r>
                          </m:den>
                        </m:f>
                        <m:r>
                          <a:rPr lang="en-US" sz="2800" b="1" i="1" smtClean="0">
                            <a:latin typeface="Cambria Math"/>
                          </a:rPr>
                          <m:t>,</m:t>
                        </m:r>
                        <m:f>
                          <m:fPr>
                            <m:ctrlPr>
                              <a:rPr lang="en-US" sz="2800" b="1" i="1" smtClean="0">
                                <a:latin typeface="Cambria Math"/>
                              </a:rPr>
                            </m:ctrlPr>
                          </m:fPr>
                          <m:num>
                            <m:r>
                              <a:rPr lang="en-US" sz="2800" b="1" i="1" smtClean="0">
                                <a:latin typeface="Cambria Math"/>
                              </a:rPr>
                              <m:t>𝒂</m:t>
                            </m:r>
                          </m:num>
                          <m:den>
                            <m:r>
                              <a:rPr lang="en-US" sz="2800" b="1" i="1" smtClean="0">
                                <a:latin typeface="Cambria Math"/>
                              </a:rPr>
                              <m:t>𝟔</m:t>
                            </m:r>
                          </m:den>
                        </m:f>
                      </m:e>
                    </m:d>
                  </m:oMath>
                </a14:m>
                <a:r>
                  <a:rPr lang="en-US" sz="2800" smtClean="0"/>
                  <a:t> chịu </a:t>
                </a:r>
                <a:r>
                  <a:rPr lang="en-US" sz="2800"/>
                  <a:t>tác dụng của lực thẳng </a:t>
                </a:r>
                <a:r>
                  <a:rPr lang="en-US" sz="2800" smtClean="0"/>
                  <a:t>đứng </a:t>
                </a:r>
                <a14:m>
                  <m:oMath xmlns:m="http://schemas.openxmlformats.org/officeDocument/2006/math">
                    <m:acc>
                      <m:accPr>
                        <m:chr m:val="⃗"/>
                        <m:ctrlPr>
                          <a:rPr lang="en-US" sz="2800" i="1" smtClean="0">
                            <a:latin typeface="Cambria Math"/>
                          </a:rPr>
                        </m:ctrlPr>
                      </m:accPr>
                      <m:e>
                        <m:r>
                          <a:rPr lang="en-US" sz="2800" b="0" i="1" smtClean="0">
                            <a:latin typeface="Cambria Math"/>
                          </a:rPr>
                          <m:t>𝑄</m:t>
                        </m:r>
                      </m:e>
                    </m:acc>
                  </m:oMath>
                </a14:m>
                <a:r>
                  <a:rPr lang="en-US" sz="2800" smtClean="0"/>
                  <a:t>.</a:t>
                </a:r>
                <a:endParaRPr lang="en-US" sz="2800"/>
              </a:p>
            </p:txBody>
          </p:sp>
        </mc:Choice>
        <mc:Fallback xmlns="">
          <p:sp>
            <p:nvSpPr>
              <p:cNvPr id="261140" name="Text Box 20"/>
              <p:cNvSpPr txBox="1">
                <a:spLocks noRot="1" noChangeAspect="1" noMove="1" noResize="1" noEditPoints="1" noAdjustHandles="1" noChangeArrowheads="1" noChangeShapeType="1" noTextEdit="1"/>
              </p:cNvSpPr>
              <p:nvPr/>
            </p:nvSpPr>
            <p:spPr bwMode="auto">
              <a:xfrm>
                <a:off x="647700" y="894637"/>
                <a:ext cx="8064500" cy="2515817"/>
              </a:xfrm>
              <a:prstGeom prst="rect">
                <a:avLst/>
              </a:prstGeom>
              <a:blipFill rotWithShape="1">
                <a:blip r:embed="rId3"/>
                <a:stretch>
                  <a:fillRect l="-1512" t="-2427" r="-1587" b="-582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 name="Slide Number Placeholder 4"/>
          <p:cNvSpPr>
            <a:spLocks noGrp="1"/>
          </p:cNvSpPr>
          <p:nvPr>
            <p:ph type="sldNum" sz="quarter" idx="12"/>
          </p:nvPr>
        </p:nvSpPr>
        <p:spPr/>
        <p:txBody>
          <a:bodyPr/>
          <a:lstStyle/>
          <a:p>
            <a:pPr>
              <a:defRPr/>
            </a:pPr>
            <a:fld id="{F1269B1D-2072-4488-8EC9-B042A3FF44F9}" type="slidenum">
              <a:rPr lang="en-US" altLang="en-US"/>
              <a:pPr>
                <a:defRPr/>
              </a:pPr>
              <a:t>39</a:t>
            </a:fld>
            <a:endParaRPr lang="en-US" altLang="en-US"/>
          </a:p>
        </p:txBody>
      </p:sp>
      <p:sp>
        <p:nvSpPr>
          <p:cNvPr id="261125" name="Text Box 5"/>
          <p:cNvSpPr txBox="1">
            <a:spLocks noChangeArrowheads="1"/>
          </p:cNvSpPr>
          <p:nvPr/>
        </p:nvSpPr>
        <p:spPr bwMode="auto">
          <a:xfrm>
            <a:off x="395536" y="224644"/>
            <a:ext cx="241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200" b="1">
                <a:solidFill>
                  <a:srgbClr val="0000FF"/>
                </a:solidFill>
              </a:rPr>
              <a:t> Ví dụ 3.3</a:t>
            </a:r>
          </a:p>
        </p:txBody>
      </p:sp>
      <p:sp>
        <p:nvSpPr>
          <p:cNvPr id="261139" name="Text Box 19"/>
          <p:cNvSpPr txBox="1">
            <a:spLocks noChangeArrowheads="1"/>
          </p:cNvSpPr>
          <p:nvPr/>
        </p:nvSpPr>
        <p:spPr bwMode="auto">
          <a:xfrm>
            <a:off x="647700" y="3501008"/>
            <a:ext cx="360045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t>Tìm </a:t>
            </a:r>
            <a:r>
              <a:rPr lang="en-US" sz="2800" b="1"/>
              <a:t>phản lực tại các chân bàn. Các kích thước cho trên hình vẽ.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61125"/>
                                        </p:tgtEl>
                                        <p:attrNameLst>
                                          <p:attrName>style.visibility</p:attrName>
                                        </p:attrNameLst>
                                      </p:cBhvr>
                                      <p:to>
                                        <p:strVal val="visible"/>
                                      </p:to>
                                    </p:set>
                                    <p:anim calcmode="lin" valueType="num">
                                      <p:cBhvr>
                                        <p:cTn id="7" dur="1000" fill="hold"/>
                                        <p:tgtEl>
                                          <p:spTgt spid="261125"/>
                                        </p:tgtEl>
                                        <p:attrNameLst>
                                          <p:attrName>ppt_x</p:attrName>
                                        </p:attrNameLst>
                                      </p:cBhvr>
                                      <p:tavLst>
                                        <p:tav tm="0">
                                          <p:val>
                                            <p:strVal val="#ppt_x-.2"/>
                                          </p:val>
                                        </p:tav>
                                        <p:tav tm="100000">
                                          <p:val>
                                            <p:strVal val="#ppt_x"/>
                                          </p:val>
                                        </p:tav>
                                      </p:tavLst>
                                    </p:anim>
                                    <p:anim calcmode="lin" valueType="num">
                                      <p:cBhvr>
                                        <p:cTn id="8" dur="1000" fill="hold"/>
                                        <p:tgtEl>
                                          <p:spTgt spid="2611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1125"/>
                                        </p:tgtEl>
                                      </p:cBhvr>
                                    </p:animEffect>
                                  </p:childTnLst>
                                </p:cTn>
                              </p:par>
                              <p:par>
                                <p:cTn id="10" presetID="4" presetClass="entr" presetSubtype="16" fill="hold" grpId="0" nodeType="withEffect">
                                  <p:stCondLst>
                                    <p:cond delay="0"/>
                                  </p:stCondLst>
                                  <p:childTnLst>
                                    <p:set>
                                      <p:cBhvr>
                                        <p:cTn id="11" dur="1" fill="hold">
                                          <p:stCondLst>
                                            <p:cond delay="0"/>
                                          </p:stCondLst>
                                        </p:cTn>
                                        <p:tgtEl>
                                          <p:spTgt spid="261140"/>
                                        </p:tgtEl>
                                        <p:attrNameLst>
                                          <p:attrName>style.visibility</p:attrName>
                                        </p:attrNameLst>
                                      </p:cBhvr>
                                      <p:to>
                                        <p:strVal val="visible"/>
                                      </p:to>
                                    </p:set>
                                    <p:animEffect transition="in" filter="box(in)">
                                      <p:cBhvr>
                                        <p:cTn id="12" dur="500"/>
                                        <p:tgtEl>
                                          <p:spTgt spid="261140"/>
                                        </p:tgtEl>
                                      </p:cBhvr>
                                    </p:animEffect>
                                  </p:childTnLst>
                                </p:cTn>
                              </p:par>
                            </p:childTnLst>
                          </p:cTn>
                        </p:par>
                        <p:par>
                          <p:cTn id="13" fill="hold" nodeType="afterGroup">
                            <p:stCondLst>
                              <p:cond delay="1000"/>
                            </p:stCondLst>
                            <p:childTnLst>
                              <p:par>
                                <p:cTn id="14" presetID="8" presetClass="entr" presetSubtype="16" fill="hold" nodeType="afterEffect">
                                  <p:stCondLst>
                                    <p:cond delay="0"/>
                                  </p:stCondLst>
                                  <p:childTnLst>
                                    <p:set>
                                      <p:cBhvr>
                                        <p:cTn id="15" dur="1" fill="hold">
                                          <p:stCondLst>
                                            <p:cond delay="0"/>
                                          </p:stCondLst>
                                        </p:cTn>
                                        <p:tgtEl>
                                          <p:spTgt spid="261127"/>
                                        </p:tgtEl>
                                        <p:attrNameLst>
                                          <p:attrName>style.visibility</p:attrName>
                                        </p:attrNameLst>
                                      </p:cBhvr>
                                      <p:to>
                                        <p:strVal val="visible"/>
                                      </p:to>
                                    </p:set>
                                    <p:animEffect transition="in" filter="diamond(in)">
                                      <p:cBhvr>
                                        <p:cTn id="16" dur="2000"/>
                                        <p:tgtEl>
                                          <p:spTgt spid="261127"/>
                                        </p:tgtEl>
                                      </p:cBhvr>
                                    </p:animEffect>
                                  </p:childTnLst>
                                </p:cTn>
                              </p:par>
                            </p:childTnLst>
                          </p:cTn>
                        </p:par>
                        <p:par>
                          <p:cTn id="17" fill="hold" nodeType="afterGroup">
                            <p:stCondLst>
                              <p:cond delay="30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261139"/>
                                        </p:tgtEl>
                                        <p:attrNameLst>
                                          <p:attrName>style.visibility</p:attrName>
                                        </p:attrNameLst>
                                      </p:cBhvr>
                                      <p:to>
                                        <p:strVal val="visible"/>
                                      </p:to>
                                    </p:set>
                                    <p:anim calcmode="discrete" valueType="clr">
                                      <p:cBhvr override="childStyle">
                                        <p:cTn id="20" dur="80"/>
                                        <p:tgtEl>
                                          <p:spTgt spid="261139"/>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61139"/>
                                        </p:tgtEl>
                                        <p:attrNameLst>
                                          <p:attrName>fillcolor</p:attrName>
                                        </p:attrNameLst>
                                      </p:cBhvr>
                                      <p:tavLst>
                                        <p:tav tm="0">
                                          <p:val>
                                            <p:clrVal>
                                              <a:schemeClr val="accent2"/>
                                            </p:clrVal>
                                          </p:val>
                                        </p:tav>
                                        <p:tav tm="50000">
                                          <p:val>
                                            <p:clrVal>
                                              <a:schemeClr val="hlink"/>
                                            </p:clrVal>
                                          </p:val>
                                        </p:tav>
                                      </p:tavLst>
                                    </p:anim>
                                    <p:set>
                                      <p:cBhvr>
                                        <p:cTn id="22" dur="80"/>
                                        <p:tgtEl>
                                          <p:spTgt spid="2611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40" grpId="0"/>
      <p:bldP spid="261125" grpId="0"/>
      <p:bldP spid="2611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DE8C21CB-CDF2-40B2-99FC-F147D308D865}" type="slidenum">
              <a:rPr lang="en-US" altLang="en-US"/>
              <a:pPr>
                <a:defRPr/>
              </a:pPr>
              <a:t>4</a:t>
            </a:fld>
            <a:endParaRPr lang="en-US" altLang="en-US"/>
          </a:p>
        </p:txBody>
      </p:sp>
      <p:sp>
        <p:nvSpPr>
          <p:cNvPr id="30723" name="Rectangle 2"/>
          <p:cNvSpPr>
            <a:spLocks noChangeArrowheads="1"/>
          </p:cNvSpPr>
          <p:nvPr/>
        </p:nvSpPr>
        <p:spPr bwMode="auto">
          <a:xfrm>
            <a:off x="647700" y="771525"/>
            <a:ext cx="389096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b="1">
                <a:solidFill>
                  <a:srgbClr val="005C00"/>
                </a:solidFill>
              </a:rPr>
              <a:t> b. Phương pháp chiếu </a:t>
            </a:r>
          </a:p>
        </p:txBody>
      </p:sp>
      <p:graphicFrame>
        <p:nvGraphicFramePr>
          <p:cNvPr id="30727" name="Object 7"/>
          <p:cNvGraphicFramePr>
            <a:graphicFrameLocks noChangeAspect="1"/>
          </p:cNvGraphicFramePr>
          <p:nvPr/>
        </p:nvGraphicFramePr>
        <p:xfrm>
          <a:off x="2106613" y="714375"/>
          <a:ext cx="114300" cy="219075"/>
        </p:xfrm>
        <a:graphic>
          <a:graphicData uri="http://schemas.openxmlformats.org/presentationml/2006/ole">
            <mc:AlternateContent xmlns:mc="http://schemas.openxmlformats.org/markup-compatibility/2006">
              <mc:Choice xmlns:v="urn:schemas-microsoft-com:vml" Requires="v">
                <p:oleObj spid="_x0000_s163062" name="Equation" r:id="rId3" imgW="114399" imgH="216088" progId="Equation.DSMT4">
                  <p:embed/>
                </p:oleObj>
              </mc:Choice>
              <mc:Fallback>
                <p:oleObj name="Equation" r:id="rId3" imgW="114399" imgH="216088"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613" y="714375"/>
                        <a:ext cx="1143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2047" name="Text Box 15"/>
          <p:cNvSpPr txBox="1">
            <a:spLocks noChangeArrowheads="1"/>
          </p:cNvSpPr>
          <p:nvPr/>
        </p:nvSpPr>
        <p:spPr bwMode="auto">
          <a:xfrm>
            <a:off x="575556" y="2029606"/>
            <a:ext cx="21240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Ký hiệu</a:t>
            </a:r>
            <a:r>
              <a:rPr lang="en-US" b="1" smtClean="0"/>
              <a:t>:       </a:t>
            </a:r>
            <a:endParaRPr lang="en-US" b="1"/>
          </a:p>
        </p:txBody>
      </p:sp>
      <p:sp>
        <p:nvSpPr>
          <p:cNvPr id="30731" name="Text Box 18"/>
          <p:cNvSpPr txBox="1">
            <a:spLocks noChangeArrowheads="1"/>
          </p:cNvSpPr>
          <p:nvPr/>
        </p:nvSpPr>
        <p:spPr bwMode="auto">
          <a:xfrm>
            <a:off x="684213" y="315913"/>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không gian</a:t>
            </a:r>
          </a:p>
        </p:txBody>
      </p:sp>
      <p:sp>
        <p:nvSpPr>
          <p:cNvPr id="172054" name="Text Box 22"/>
          <p:cNvSpPr txBox="1">
            <a:spLocks noChangeArrowheads="1"/>
          </p:cNvSpPr>
          <p:nvPr/>
        </p:nvSpPr>
        <p:spPr bwMode="auto">
          <a:xfrm>
            <a:off x="4051768" y="2024844"/>
            <a:ext cx="13684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Ta có:</a:t>
            </a:r>
          </a:p>
        </p:txBody>
      </p:sp>
      <mc:AlternateContent xmlns:mc="http://schemas.openxmlformats.org/markup-compatibility/2006" xmlns:a14="http://schemas.microsoft.com/office/drawing/2010/main">
        <mc:Choice Requires="a14">
          <p:sp>
            <p:nvSpPr>
              <p:cNvPr id="17" name="TextBox 16"/>
              <p:cNvSpPr txBox="1"/>
              <p:nvPr/>
            </p:nvSpPr>
            <p:spPr>
              <a:xfrm>
                <a:off x="4051768" y="2518556"/>
                <a:ext cx="5092740" cy="336380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𝒙</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𝒌</m:t>
                              </m:r>
                            </m:sub>
                          </m:sSub>
                        </m:e>
                      </m:nary>
                    </m:oMath>
                  </m:oMathPara>
                </a14:m>
                <a:endParaRPr lang="en-US" b="1" smtClean="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r>
                            <a:rPr lang="en-US" b="1" i="1">
                              <a:solidFill>
                                <a:srgbClr val="FF0000"/>
                              </a:solidFill>
                              <a:latin typeface="Cambria Math"/>
                            </a:rPr>
                            <m:t>𝑹</m:t>
                          </m:r>
                        </m:e>
                        <m:sub>
                          <m:r>
                            <a:rPr lang="en-US" b="1" i="1" smtClean="0">
                              <a:solidFill>
                                <a:srgbClr val="FF0000"/>
                              </a:solidFill>
                              <a:latin typeface="Cambria Math"/>
                            </a:rPr>
                            <m:t>𝒚</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𝟏</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𝟐</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𝒏</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𝒌</m:t>
                              </m:r>
                            </m:sub>
                          </m:sSub>
                        </m:e>
                      </m:nary>
                    </m:oMath>
                  </m:oMathPara>
                </a14:m>
                <a:endParaRPr lang="en-US" b="1" smtClean="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r>
                            <a:rPr lang="en-US" b="1" i="1">
                              <a:solidFill>
                                <a:srgbClr val="FF0000"/>
                              </a:solidFill>
                              <a:latin typeface="Cambria Math"/>
                            </a:rPr>
                            <m:t>𝑹</m:t>
                          </m:r>
                        </m:e>
                        <m:sub>
                          <m:r>
                            <a:rPr lang="en-US" b="1" i="1" smtClean="0">
                              <a:solidFill>
                                <a:srgbClr val="FF0000"/>
                              </a:solidFill>
                              <a:latin typeface="Cambria Math"/>
                            </a:rPr>
                            <m:t>𝒛</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𝒁</m:t>
                          </m:r>
                        </m:e>
                        <m:sub>
                          <m:r>
                            <a:rPr lang="en-US" b="1" i="1">
                              <a:solidFill>
                                <a:srgbClr val="FF0000"/>
                              </a:solidFill>
                              <a:latin typeface="Cambria Math"/>
                            </a:rPr>
                            <m:t>𝟏</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𝒁</m:t>
                          </m:r>
                        </m:e>
                        <m:sub>
                          <m:r>
                            <a:rPr lang="en-US" b="1" i="1">
                              <a:solidFill>
                                <a:srgbClr val="FF0000"/>
                              </a:solidFill>
                              <a:latin typeface="Cambria Math"/>
                            </a:rPr>
                            <m:t>𝟐</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𝒁</m:t>
                          </m:r>
                        </m:e>
                        <m:sub>
                          <m:r>
                            <a:rPr lang="en-US" b="1" i="1">
                              <a:solidFill>
                                <a:srgbClr val="FF0000"/>
                              </a:solidFill>
                              <a:latin typeface="Cambria Math"/>
                            </a:rPr>
                            <m:t>𝒏</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r>
                                <a:rPr lang="en-US" b="1" i="1" smtClean="0">
                                  <a:solidFill>
                                    <a:srgbClr val="FF0000"/>
                                  </a:solidFill>
                                  <a:latin typeface="Cambria Math"/>
                                </a:rPr>
                                <m:t>𝒁</m:t>
                              </m:r>
                            </m:e>
                            <m:sub>
                              <m:r>
                                <a:rPr lang="en-US" b="1" i="1">
                                  <a:solidFill>
                                    <a:srgbClr val="FF0000"/>
                                  </a:solidFill>
                                  <a:latin typeface="Cambria Math"/>
                                </a:rPr>
                                <m:t>𝒌</m:t>
                              </m:r>
                            </m:sub>
                          </m:sSub>
                        </m:e>
                      </m:nary>
                    </m:oMath>
                  </m:oMathPara>
                </a14:m>
                <a:endParaRPr lang="en-US" b="1">
                  <a:solidFill>
                    <a:srgbClr val="FF0000"/>
                  </a:solidFill>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4051768" y="2518556"/>
                <a:ext cx="5092740" cy="3363806"/>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575556" y="2456892"/>
                <a:ext cx="3257751" cy="3711785"/>
              </a:xfrm>
              <a:prstGeom prst="rect">
                <a:avLst/>
              </a:prstGeom>
              <a:noFill/>
            </p:spPr>
            <p:txBody>
              <a:bodyPr wrap="none" rtlCol="0">
                <a:spAutoFit/>
              </a:bodyPr>
              <a:lstStyle/>
              <a:p>
                <a:pPr>
                  <a:lnSpc>
                    <a:spcPct val="150000"/>
                  </a:lnSpc>
                </a:pPr>
                <a14:m>
                  <m:oMathPara xmlns:m="http://schemas.openxmlformats.org/officeDocument/2006/math">
                    <m:oMathParaPr>
                      <m:jc m:val="centerGroup"/>
                    </m:oMathParaPr>
                    <m:oMath xmlns:m="http://schemas.openxmlformats.org/officeDocument/2006/math">
                      <m:sSub>
                        <m:sSubPr>
                          <m:ctrlPr>
                            <a:rPr lang="en-US" sz="2800" b="1" i="1" smtClean="0">
                              <a:latin typeface="Cambria Math"/>
                            </a:rPr>
                          </m:ctrlPr>
                        </m:sSubPr>
                        <m:e>
                          <m:acc>
                            <m:accPr>
                              <m:chr m:val="⃗"/>
                              <m:ctrlPr>
                                <a:rPr lang="en-US" sz="2800" b="1" i="1" smtClean="0">
                                  <a:latin typeface="Cambria Math"/>
                                </a:rPr>
                              </m:ctrlPr>
                            </m:accPr>
                            <m:e>
                              <m:r>
                                <a:rPr lang="en-US" sz="2800" b="1" i="1" smtClean="0">
                                  <a:latin typeface="Cambria Math"/>
                                </a:rPr>
                                <m:t>𝑭</m:t>
                              </m:r>
                            </m:e>
                          </m:acc>
                        </m:e>
                        <m:sub>
                          <m:r>
                            <a:rPr lang="en-US" sz="2800" b="1" i="1" smtClean="0">
                              <a:latin typeface="Cambria Math"/>
                            </a:rPr>
                            <m:t>𝟏</m:t>
                          </m:r>
                        </m:sub>
                      </m:sSub>
                      <m:r>
                        <a:rPr lang="en-US" sz="2800" b="1" i="1" smtClean="0">
                          <a:latin typeface="Cambria Math"/>
                        </a:rPr>
                        <m:t>=</m:t>
                      </m:r>
                      <m:d>
                        <m:dPr>
                          <m:ctrlPr>
                            <a:rPr lang="en-US" sz="2800" b="1" i="1" smtClean="0">
                              <a:latin typeface="Cambria Math"/>
                            </a:rPr>
                          </m:ctrlPr>
                        </m:dPr>
                        <m:e>
                          <m:sSub>
                            <m:sSubPr>
                              <m:ctrlPr>
                                <a:rPr lang="en-US" sz="2800" b="1" i="1" smtClean="0">
                                  <a:latin typeface="Cambria Math"/>
                                </a:rPr>
                              </m:ctrlPr>
                            </m:sSubPr>
                            <m:e>
                              <m:r>
                                <a:rPr lang="en-US" sz="2800" b="1" i="1" smtClean="0">
                                  <a:latin typeface="Cambria Math"/>
                                </a:rPr>
                                <m:t>𝑿</m:t>
                              </m:r>
                            </m:e>
                            <m:sub>
                              <m:r>
                                <a:rPr lang="en-US" sz="2800" b="1" i="1" smtClean="0">
                                  <a:latin typeface="Cambria Math"/>
                                </a:rPr>
                                <m:t>𝟏</m:t>
                              </m:r>
                            </m:sub>
                          </m:sSub>
                          <m:r>
                            <a:rPr lang="en-US" sz="2800" b="1" i="1" smtClean="0">
                              <a:latin typeface="Cambria Math"/>
                            </a:rPr>
                            <m:t>,</m:t>
                          </m:r>
                          <m:sSub>
                            <m:sSubPr>
                              <m:ctrlPr>
                                <a:rPr lang="en-US" sz="2800" b="1" i="1" smtClean="0">
                                  <a:latin typeface="Cambria Math"/>
                                </a:rPr>
                              </m:ctrlPr>
                            </m:sSubPr>
                            <m:e>
                              <m:r>
                                <a:rPr lang="en-US" sz="2800" b="1" i="1" smtClean="0">
                                  <a:latin typeface="Cambria Math"/>
                                </a:rPr>
                                <m:t>𝒀</m:t>
                              </m:r>
                            </m:e>
                            <m:sub>
                              <m:r>
                                <a:rPr lang="en-US" sz="2800" b="1" i="1" smtClean="0">
                                  <a:latin typeface="Cambria Math"/>
                                </a:rPr>
                                <m:t>𝟏</m:t>
                              </m:r>
                            </m:sub>
                          </m:sSub>
                          <m:r>
                            <a:rPr lang="en-US" sz="2800" b="1" i="1" smtClean="0">
                              <a:latin typeface="Cambria Math"/>
                            </a:rPr>
                            <m:t>,</m:t>
                          </m:r>
                          <m:sSub>
                            <m:sSubPr>
                              <m:ctrlPr>
                                <a:rPr lang="en-US" sz="2800" b="1" i="1" smtClean="0">
                                  <a:latin typeface="Cambria Math"/>
                                </a:rPr>
                              </m:ctrlPr>
                            </m:sSubPr>
                            <m:e>
                              <m:r>
                                <a:rPr lang="en-US" sz="2800" b="1" i="1" smtClean="0">
                                  <a:latin typeface="Cambria Math"/>
                                </a:rPr>
                                <m:t>𝒁</m:t>
                              </m:r>
                            </m:e>
                            <m:sub>
                              <m:r>
                                <a:rPr lang="en-US" sz="2800" b="1" i="1" smtClean="0">
                                  <a:latin typeface="Cambria Math"/>
                                </a:rPr>
                                <m:t>𝟏</m:t>
                              </m:r>
                            </m:sub>
                          </m:sSub>
                        </m:e>
                      </m:d>
                    </m:oMath>
                  </m:oMathPara>
                </a14:m>
                <a:endParaRPr lang="en-US" sz="2800" b="1" smtClean="0"/>
              </a:p>
              <a:p>
                <a:pPr>
                  <a:lnSpc>
                    <a:spcPct val="150000"/>
                  </a:lnSpc>
                </a:pPr>
                <a14:m>
                  <m:oMathPara xmlns:m="http://schemas.openxmlformats.org/officeDocument/2006/math">
                    <m:oMathParaPr>
                      <m:jc m:val="centerGroup"/>
                    </m:oMathParaPr>
                    <m:oMath xmlns:m="http://schemas.openxmlformats.org/officeDocument/2006/math">
                      <m:sSub>
                        <m:sSubPr>
                          <m:ctrlPr>
                            <a:rPr lang="en-US" sz="2800" b="1" i="1">
                              <a:latin typeface="Cambria Math"/>
                            </a:rPr>
                          </m:ctrlPr>
                        </m:sSubPr>
                        <m:e>
                          <m:acc>
                            <m:accPr>
                              <m:chr m:val="⃗"/>
                              <m:ctrlPr>
                                <a:rPr lang="en-US" sz="2800" b="1" i="1">
                                  <a:latin typeface="Cambria Math"/>
                                </a:rPr>
                              </m:ctrlPr>
                            </m:accPr>
                            <m:e>
                              <m:r>
                                <a:rPr lang="en-US" sz="2800" b="1" i="1">
                                  <a:latin typeface="Cambria Math"/>
                                </a:rPr>
                                <m:t>𝑭</m:t>
                              </m:r>
                            </m:e>
                          </m:acc>
                        </m:e>
                        <m:sub>
                          <m:r>
                            <a:rPr lang="en-US" sz="2800" b="1" i="1" smtClean="0">
                              <a:latin typeface="Cambria Math"/>
                            </a:rPr>
                            <m:t>𝟐</m:t>
                          </m:r>
                        </m:sub>
                      </m:sSub>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a:latin typeface="Cambria Math"/>
                                </a:rPr>
                                <m:t>𝑿</m:t>
                              </m:r>
                            </m:e>
                            <m:sub>
                              <m:r>
                                <a:rPr lang="en-US" sz="2800" b="1" i="1" smtClean="0">
                                  <a:latin typeface="Cambria Math"/>
                                </a:rPr>
                                <m:t>𝟐</m:t>
                              </m:r>
                            </m:sub>
                          </m:sSub>
                          <m:r>
                            <a:rPr lang="en-US" sz="2800" b="1" i="1">
                              <a:latin typeface="Cambria Math"/>
                            </a:rPr>
                            <m:t>,</m:t>
                          </m:r>
                          <m:sSub>
                            <m:sSubPr>
                              <m:ctrlPr>
                                <a:rPr lang="en-US" sz="2800" b="1" i="1">
                                  <a:latin typeface="Cambria Math"/>
                                </a:rPr>
                              </m:ctrlPr>
                            </m:sSubPr>
                            <m:e>
                              <m:r>
                                <a:rPr lang="en-US" sz="2800" b="1" i="1">
                                  <a:latin typeface="Cambria Math"/>
                                </a:rPr>
                                <m:t>𝒀</m:t>
                              </m:r>
                            </m:e>
                            <m:sub>
                              <m:r>
                                <a:rPr lang="en-US" sz="2800" b="1" i="1" smtClean="0">
                                  <a:latin typeface="Cambria Math"/>
                                </a:rPr>
                                <m:t>𝟐</m:t>
                              </m:r>
                            </m:sub>
                          </m:sSub>
                          <m:r>
                            <a:rPr lang="en-US" sz="2800" b="1" i="1">
                              <a:latin typeface="Cambria Math"/>
                            </a:rPr>
                            <m:t>,</m:t>
                          </m:r>
                          <m:sSub>
                            <m:sSubPr>
                              <m:ctrlPr>
                                <a:rPr lang="en-US" sz="2800" b="1" i="1">
                                  <a:latin typeface="Cambria Math"/>
                                </a:rPr>
                              </m:ctrlPr>
                            </m:sSubPr>
                            <m:e>
                              <m:r>
                                <a:rPr lang="en-US" sz="2800" b="1" i="1">
                                  <a:latin typeface="Cambria Math"/>
                                </a:rPr>
                                <m:t>𝒁</m:t>
                              </m:r>
                            </m:e>
                            <m:sub>
                              <m:r>
                                <a:rPr lang="en-US" sz="2800" b="1" i="1" smtClean="0">
                                  <a:latin typeface="Cambria Math"/>
                                </a:rPr>
                                <m:t>𝟐</m:t>
                              </m:r>
                            </m:sub>
                          </m:sSub>
                        </m:e>
                      </m:d>
                    </m:oMath>
                  </m:oMathPara>
                </a14:m>
                <a:endParaRPr lang="en-US" sz="2800" b="1" smtClean="0"/>
              </a:p>
              <a:p>
                <a:pPr>
                  <a:lnSpc>
                    <a:spcPct val="150000"/>
                  </a:lnSpc>
                </a:pPr>
                <a:r>
                  <a:rPr lang="en-US" sz="2800" b="1" smtClean="0"/>
                  <a:t>… … … … … …</a:t>
                </a:r>
              </a:p>
              <a:p>
                <a:pPr>
                  <a:lnSpc>
                    <a:spcPct val="150000"/>
                  </a:lnSpc>
                </a:pPr>
                <a14:m>
                  <m:oMathPara xmlns:m="http://schemas.openxmlformats.org/officeDocument/2006/math">
                    <m:oMathParaPr>
                      <m:jc m:val="centerGroup"/>
                    </m:oMathParaPr>
                    <m:oMath xmlns:m="http://schemas.openxmlformats.org/officeDocument/2006/math">
                      <m:sSub>
                        <m:sSubPr>
                          <m:ctrlPr>
                            <a:rPr lang="en-US" sz="2800" b="1" i="1">
                              <a:latin typeface="Cambria Math"/>
                            </a:rPr>
                          </m:ctrlPr>
                        </m:sSubPr>
                        <m:e>
                          <m:acc>
                            <m:accPr>
                              <m:chr m:val="⃗"/>
                              <m:ctrlPr>
                                <a:rPr lang="en-US" sz="2800" b="1" i="1">
                                  <a:latin typeface="Cambria Math"/>
                                </a:rPr>
                              </m:ctrlPr>
                            </m:accPr>
                            <m:e>
                              <m:r>
                                <a:rPr lang="en-US" sz="2800" b="1" i="1">
                                  <a:latin typeface="Cambria Math"/>
                                </a:rPr>
                                <m:t>𝑭</m:t>
                              </m:r>
                            </m:e>
                          </m:acc>
                        </m:e>
                        <m:sub>
                          <m:r>
                            <a:rPr lang="en-US" sz="2800" b="1" i="1" smtClean="0">
                              <a:latin typeface="Cambria Math"/>
                            </a:rPr>
                            <m:t>𝒏</m:t>
                          </m:r>
                        </m:sub>
                      </m:sSub>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a:latin typeface="Cambria Math"/>
                                </a:rPr>
                                <m:t>𝑿</m:t>
                              </m:r>
                            </m:e>
                            <m:sub>
                              <m:r>
                                <a:rPr lang="en-US" sz="2800" b="1" i="1" smtClean="0">
                                  <a:latin typeface="Cambria Math"/>
                                </a:rPr>
                                <m:t>𝒏</m:t>
                              </m:r>
                            </m:sub>
                          </m:sSub>
                          <m:r>
                            <a:rPr lang="en-US" sz="2800" b="1" i="1">
                              <a:latin typeface="Cambria Math"/>
                            </a:rPr>
                            <m:t>,</m:t>
                          </m:r>
                          <m:sSub>
                            <m:sSubPr>
                              <m:ctrlPr>
                                <a:rPr lang="en-US" sz="2800" b="1" i="1">
                                  <a:latin typeface="Cambria Math"/>
                                </a:rPr>
                              </m:ctrlPr>
                            </m:sSubPr>
                            <m:e>
                              <m:r>
                                <a:rPr lang="en-US" sz="2800" b="1" i="1">
                                  <a:latin typeface="Cambria Math"/>
                                </a:rPr>
                                <m:t>𝒀</m:t>
                              </m:r>
                            </m:e>
                            <m:sub>
                              <m:r>
                                <a:rPr lang="en-US" sz="2800" b="1" i="1" smtClean="0">
                                  <a:latin typeface="Cambria Math"/>
                                </a:rPr>
                                <m:t>𝒏</m:t>
                              </m:r>
                            </m:sub>
                          </m:sSub>
                          <m:r>
                            <a:rPr lang="en-US" sz="2800" b="1" i="1">
                              <a:latin typeface="Cambria Math"/>
                            </a:rPr>
                            <m:t>,</m:t>
                          </m:r>
                          <m:sSub>
                            <m:sSubPr>
                              <m:ctrlPr>
                                <a:rPr lang="en-US" sz="2800" b="1" i="1">
                                  <a:latin typeface="Cambria Math"/>
                                </a:rPr>
                              </m:ctrlPr>
                            </m:sSubPr>
                            <m:e>
                              <m:r>
                                <a:rPr lang="en-US" sz="2800" b="1" i="1">
                                  <a:latin typeface="Cambria Math"/>
                                </a:rPr>
                                <m:t>𝒁</m:t>
                              </m:r>
                            </m:e>
                            <m:sub>
                              <m:r>
                                <a:rPr lang="en-US" sz="2800" b="1" i="1" smtClean="0">
                                  <a:latin typeface="Cambria Math"/>
                                </a:rPr>
                                <m:t>𝒏</m:t>
                              </m:r>
                            </m:sub>
                          </m:sSub>
                        </m:e>
                      </m:d>
                    </m:oMath>
                  </m:oMathPara>
                </a14:m>
                <a:endParaRPr lang="en-US" sz="2800" b="1" smtClean="0"/>
              </a:p>
              <a:p>
                <a:pPr>
                  <a:lnSpc>
                    <a:spcPct val="150000"/>
                  </a:lnSpc>
                </a:pPr>
                <a14:m>
                  <m:oMathPara xmlns:m="http://schemas.openxmlformats.org/officeDocument/2006/math">
                    <m:oMathParaPr>
                      <m:jc m:val="centerGroup"/>
                    </m:oMathParaPr>
                    <m:oMath xmlns:m="http://schemas.openxmlformats.org/officeDocument/2006/math">
                      <m:acc>
                        <m:accPr>
                          <m:chr m:val="⃗"/>
                          <m:ctrlPr>
                            <a:rPr lang="en-US" sz="2800" b="1" i="1" smtClean="0">
                              <a:latin typeface="Cambria Math"/>
                            </a:rPr>
                          </m:ctrlPr>
                        </m:accPr>
                        <m:e>
                          <m:r>
                            <a:rPr lang="en-US" sz="2800" b="1" i="1" smtClean="0">
                              <a:latin typeface="Cambria Math"/>
                            </a:rPr>
                            <m:t>𝑹</m:t>
                          </m:r>
                        </m:e>
                      </m:acc>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smtClean="0">
                                  <a:latin typeface="Cambria Math"/>
                                </a:rPr>
                                <m:t>𝑹</m:t>
                              </m:r>
                            </m:e>
                            <m:sub>
                              <m:r>
                                <a:rPr lang="en-US" sz="2800" b="1" i="1" smtClean="0">
                                  <a:latin typeface="Cambria Math"/>
                                </a:rPr>
                                <m:t>𝒙</m:t>
                              </m:r>
                            </m:sub>
                          </m:sSub>
                          <m:r>
                            <a:rPr lang="en-US" sz="2800" b="1" i="1">
                              <a:latin typeface="Cambria Math"/>
                            </a:rPr>
                            <m:t>,</m:t>
                          </m:r>
                          <m:sSub>
                            <m:sSubPr>
                              <m:ctrlPr>
                                <a:rPr lang="en-US" sz="2800" b="1" i="1">
                                  <a:latin typeface="Cambria Math"/>
                                </a:rPr>
                              </m:ctrlPr>
                            </m:sSubPr>
                            <m:e>
                              <m:r>
                                <a:rPr lang="en-US" sz="2800" b="1" i="1" smtClean="0">
                                  <a:latin typeface="Cambria Math"/>
                                </a:rPr>
                                <m:t>𝑹</m:t>
                              </m:r>
                            </m:e>
                            <m:sub>
                              <m:r>
                                <a:rPr lang="en-US" sz="2800" b="1" i="1" smtClean="0">
                                  <a:latin typeface="Cambria Math"/>
                                </a:rPr>
                                <m:t>𝒚</m:t>
                              </m:r>
                            </m:sub>
                          </m:sSub>
                          <m:r>
                            <a:rPr lang="en-US" sz="2800" b="1" i="1">
                              <a:latin typeface="Cambria Math"/>
                            </a:rPr>
                            <m:t>,</m:t>
                          </m:r>
                          <m:sSub>
                            <m:sSubPr>
                              <m:ctrlPr>
                                <a:rPr lang="en-US" sz="2800" b="1" i="1">
                                  <a:latin typeface="Cambria Math"/>
                                </a:rPr>
                              </m:ctrlPr>
                            </m:sSubPr>
                            <m:e>
                              <m:r>
                                <a:rPr lang="en-US" sz="2800" b="1" i="1" smtClean="0">
                                  <a:latin typeface="Cambria Math"/>
                                </a:rPr>
                                <m:t>𝑹</m:t>
                              </m:r>
                            </m:e>
                            <m:sub>
                              <m:r>
                                <a:rPr lang="en-US" sz="2800" b="1" i="1" smtClean="0">
                                  <a:latin typeface="Cambria Math"/>
                                </a:rPr>
                                <m:t>𝒛</m:t>
                              </m:r>
                            </m:sub>
                          </m:sSub>
                        </m:e>
                      </m:d>
                    </m:oMath>
                  </m:oMathPara>
                </a14:m>
                <a:endParaRPr lang="en-US" sz="2800" b="1"/>
              </a:p>
            </p:txBody>
          </p:sp>
        </mc:Choice>
        <mc:Fallback xmlns="">
          <p:sp>
            <p:nvSpPr>
              <p:cNvPr id="2" name="TextBox 1"/>
              <p:cNvSpPr txBox="1">
                <a:spLocks noRot="1" noChangeAspect="1" noMove="1" noResize="1" noEditPoints="1" noAdjustHandles="1" noChangeArrowheads="1" noChangeShapeType="1" noTextEdit="1"/>
              </p:cNvSpPr>
              <p:nvPr/>
            </p:nvSpPr>
            <p:spPr>
              <a:xfrm>
                <a:off x="575556" y="2456892"/>
                <a:ext cx="3257751" cy="3711785"/>
              </a:xfrm>
              <a:prstGeom prst="rect">
                <a:avLst/>
              </a:prstGeom>
              <a:blipFill rotWithShape="1">
                <a:blip r:embed="rId6"/>
                <a:stretch>
                  <a:fillRect l="-37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2593181" y="1058044"/>
                <a:ext cx="486729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nary>
                    </m:oMath>
                  </m:oMathPara>
                </a14:m>
                <a:endParaRPr lang="en-US" b="1">
                  <a:solidFill>
                    <a:srgbClr val="FF0000"/>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2593181" y="1058044"/>
                <a:ext cx="4867293" cy="1182824"/>
              </a:xfrm>
              <a:prstGeom prst="rect">
                <a:avLst/>
              </a:prstGeom>
              <a:blipFill rotWithShape="1">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338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2047"/>
                                        </p:tgtEl>
                                        <p:attrNameLst>
                                          <p:attrName>style.visibility</p:attrName>
                                        </p:attrNameLst>
                                      </p:cBhvr>
                                      <p:to>
                                        <p:strVal val="visible"/>
                                      </p:to>
                                    </p:set>
                                    <p:animEffect transition="in" filter="wipe(down)">
                                      <p:cBhvr>
                                        <p:cTn id="7" dur="145">
                                          <p:stCondLst>
                                            <p:cond delay="0"/>
                                          </p:stCondLst>
                                        </p:cTn>
                                        <p:tgtEl>
                                          <p:spTgt spid="172047"/>
                                        </p:tgtEl>
                                      </p:cBhvr>
                                    </p:animEffect>
                                    <p:anim calcmode="lin" valueType="num">
                                      <p:cBhvr>
                                        <p:cTn id="8" dur="456" tmFilter="0,0; 0.14,0.36; 0.43,0.73; 0.71,0.91; 1.0,1.0">
                                          <p:stCondLst>
                                            <p:cond delay="0"/>
                                          </p:stCondLst>
                                        </p:cTn>
                                        <p:tgtEl>
                                          <p:spTgt spid="172047"/>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172047"/>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172047"/>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172047"/>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172047"/>
                                        </p:tgtEl>
                                        <p:attrNameLst>
                                          <p:attrName>ppt_y</p:attrName>
                                        </p:attrNameLst>
                                      </p:cBhvr>
                                      <p:tavLst>
                                        <p:tav tm="0" fmla="#ppt_y-sin(pi*$)/81">
                                          <p:val>
                                            <p:fltVal val="0"/>
                                          </p:val>
                                        </p:tav>
                                        <p:tav tm="100000">
                                          <p:val>
                                            <p:fltVal val="1"/>
                                          </p:val>
                                        </p:tav>
                                      </p:tavLst>
                                    </p:anim>
                                    <p:animScale>
                                      <p:cBhvr>
                                        <p:cTn id="13" dur="7">
                                          <p:stCondLst>
                                            <p:cond delay="163"/>
                                          </p:stCondLst>
                                        </p:cTn>
                                        <p:tgtEl>
                                          <p:spTgt spid="172047"/>
                                        </p:tgtEl>
                                      </p:cBhvr>
                                      <p:to x="100000" y="60000"/>
                                    </p:animScale>
                                    <p:animScale>
                                      <p:cBhvr>
                                        <p:cTn id="14" dur="42" decel="50000">
                                          <p:stCondLst>
                                            <p:cond delay="169"/>
                                          </p:stCondLst>
                                        </p:cTn>
                                        <p:tgtEl>
                                          <p:spTgt spid="172047"/>
                                        </p:tgtEl>
                                      </p:cBhvr>
                                      <p:to x="100000" y="100000"/>
                                    </p:animScale>
                                    <p:animScale>
                                      <p:cBhvr>
                                        <p:cTn id="15" dur="7">
                                          <p:stCondLst>
                                            <p:cond delay="328"/>
                                          </p:stCondLst>
                                        </p:cTn>
                                        <p:tgtEl>
                                          <p:spTgt spid="172047"/>
                                        </p:tgtEl>
                                      </p:cBhvr>
                                      <p:to x="100000" y="80000"/>
                                    </p:animScale>
                                    <p:animScale>
                                      <p:cBhvr>
                                        <p:cTn id="16" dur="42" decel="50000">
                                          <p:stCondLst>
                                            <p:cond delay="335"/>
                                          </p:stCondLst>
                                        </p:cTn>
                                        <p:tgtEl>
                                          <p:spTgt spid="172047"/>
                                        </p:tgtEl>
                                      </p:cBhvr>
                                      <p:to x="100000" y="100000"/>
                                    </p:animScale>
                                    <p:animScale>
                                      <p:cBhvr>
                                        <p:cTn id="17" dur="7">
                                          <p:stCondLst>
                                            <p:cond delay="411"/>
                                          </p:stCondLst>
                                        </p:cTn>
                                        <p:tgtEl>
                                          <p:spTgt spid="172047"/>
                                        </p:tgtEl>
                                      </p:cBhvr>
                                      <p:to x="100000" y="90000"/>
                                    </p:animScale>
                                    <p:animScale>
                                      <p:cBhvr>
                                        <p:cTn id="18" dur="42" decel="50000">
                                          <p:stCondLst>
                                            <p:cond delay="417"/>
                                          </p:stCondLst>
                                        </p:cTn>
                                        <p:tgtEl>
                                          <p:spTgt spid="172047"/>
                                        </p:tgtEl>
                                      </p:cBhvr>
                                      <p:to x="100000" y="100000"/>
                                    </p:animScale>
                                    <p:animScale>
                                      <p:cBhvr>
                                        <p:cTn id="19" dur="7">
                                          <p:stCondLst>
                                            <p:cond delay="452"/>
                                          </p:stCondLst>
                                        </p:cTn>
                                        <p:tgtEl>
                                          <p:spTgt spid="172047"/>
                                        </p:tgtEl>
                                      </p:cBhvr>
                                      <p:to x="100000" y="95000"/>
                                    </p:animScale>
                                    <p:animScale>
                                      <p:cBhvr>
                                        <p:cTn id="20" dur="42" decel="50000">
                                          <p:stCondLst>
                                            <p:cond delay="459"/>
                                          </p:stCondLst>
                                        </p:cTn>
                                        <p:tgtEl>
                                          <p:spTgt spid="172047"/>
                                        </p:tgtEl>
                                      </p:cBhvr>
                                      <p:to x="100000" y="100000"/>
                                    </p:animScale>
                                  </p:childTnLst>
                                </p:cTn>
                              </p:par>
                            </p:childTnLst>
                          </p:cTn>
                        </p:par>
                        <p:par>
                          <p:cTn id="21" fill="hold">
                            <p:stCondLst>
                              <p:cond delay="501"/>
                            </p:stCondLst>
                            <p:childTnLst>
                              <p:par>
                                <p:cTn id="22" presetID="2" presetClass="entr" presetSubtype="8" fill="hold" grpId="0" nodeType="after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calcmode="lin" valueType="num">
                                      <p:cBhvr additive="base">
                                        <p:cTn id="24"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1"/>
                            </p:stCondLst>
                            <p:childTnLst>
                              <p:par>
                                <p:cTn id="27" presetID="2" presetClass="entr" presetSubtype="8" fill="hold" grpId="0" nodeType="after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anim calcmode="lin" valueType="num">
                                      <p:cBhvr additive="base">
                                        <p:cTn id="29"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31" fill="hold">
                            <p:stCondLst>
                              <p:cond delay="1501"/>
                            </p:stCondLst>
                            <p:childTnLst>
                              <p:par>
                                <p:cTn id="32" presetID="2" presetClass="entr" presetSubtype="8" fill="hold" grpId="0" nodeType="after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 calcmode="lin" valueType="num">
                                      <p:cBhvr additive="base">
                                        <p:cTn id="34"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36" fill="hold">
                            <p:stCondLst>
                              <p:cond delay="2001"/>
                            </p:stCondLst>
                            <p:childTnLst>
                              <p:par>
                                <p:cTn id="37" presetID="2" presetClass="entr" presetSubtype="8" fill="hold" grpId="0" nodeType="after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additive="base">
                                        <p:cTn id="39"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par>
                          <p:cTn id="41" fill="hold">
                            <p:stCondLst>
                              <p:cond delay="2501"/>
                            </p:stCondLst>
                            <p:childTnLst>
                              <p:par>
                                <p:cTn id="42" presetID="2" presetClass="entr" presetSubtype="8" fill="hold" grpId="0" nodeType="afterEffect">
                                  <p:stCondLst>
                                    <p:cond delay="0"/>
                                  </p:stCondLst>
                                  <p:childTnLst>
                                    <p:set>
                                      <p:cBhvr>
                                        <p:cTn id="43" dur="1" fill="hold">
                                          <p:stCondLst>
                                            <p:cond delay="0"/>
                                          </p:stCondLst>
                                        </p:cTn>
                                        <p:tgtEl>
                                          <p:spTgt spid="2">
                                            <p:txEl>
                                              <p:pRg st="4" end="4"/>
                                            </p:txEl>
                                          </p:spTgt>
                                        </p:tgtEl>
                                        <p:attrNameLst>
                                          <p:attrName>style.visibility</p:attrName>
                                        </p:attrNameLst>
                                      </p:cBhvr>
                                      <p:to>
                                        <p:strVal val="visible"/>
                                      </p:to>
                                    </p:set>
                                    <p:anim calcmode="lin" valueType="num">
                                      <p:cBhvr additive="base">
                                        <p:cTn id="44"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72054"/>
                                        </p:tgtEl>
                                        <p:attrNameLst>
                                          <p:attrName>style.visibility</p:attrName>
                                        </p:attrNameLst>
                                      </p:cBhvr>
                                      <p:to>
                                        <p:strVal val="visible"/>
                                      </p:to>
                                    </p:set>
                                    <p:animEffect transition="in" filter="wipe(down)">
                                      <p:cBhvr>
                                        <p:cTn id="50" dur="145">
                                          <p:stCondLst>
                                            <p:cond delay="0"/>
                                          </p:stCondLst>
                                        </p:cTn>
                                        <p:tgtEl>
                                          <p:spTgt spid="172054"/>
                                        </p:tgtEl>
                                      </p:cBhvr>
                                    </p:animEffect>
                                    <p:anim calcmode="lin" valueType="num">
                                      <p:cBhvr>
                                        <p:cTn id="51" dur="456" tmFilter="0,0; 0.14,0.36; 0.43,0.73; 0.71,0.91; 1.0,1.0">
                                          <p:stCondLst>
                                            <p:cond delay="0"/>
                                          </p:stCondLst>
                                        </p:cTn>
                                        <p:tgtEl>
                                          <p:spTgt spid="172054"/>
                                        </p:tgtEl>
                                        <p:attrNameLst>
                                          <p:attrName>ppt_x</p:attrName>
                                        </p:attrNameLst>
                                      </p:cBhvr>
                                      <p:tavLst>
                                        <p:tav tm="0">
                                          <p:val>
                                            <p:strVal val="#ppt_x-0.25"/>
                                          </p:val>
                                        </p:tav>
                                        <p:tav tm="100000">
                                          <p:val>
                                            <p:strVal val="#ppt_x"/>
                                          </p:val>
                                        </p:tav>
                                      </p:tavLst>
                                    </p:anim>
                                    <p:anim calcmode="lin" valueType="num">
                                      <p:cBhvr>
                                        <p:cTn id="52" dur="166" tmFilter="0.0,0.0; 0.25,0.07; 0.50,0.2; 0.75,0.467; 1.0,1.0">
                                          <p:stCondLst>
                                            <p:cond delay="0"/>
                                          </p:stCondLst>
                                        </p:cTn>
                                        <p:tgtEl>
                                          <p:spTgt spid="172054"/>
                                        </p:tgtEl>
                                        <p:attrNameLst>
                                          <p:attrName>ppt_y</p:attrName>
                                        </p:attrNameLst>
                                      </p:cBhvr>
                                      <p:tavLst>
                                        <p:tav tm="0" fmla="#ppt_y-sin(pi*$)/3">
                                          <p:val>
                                            <p:fltVal val="0.5"/>
                                          </p:val>
                                        </p:tav>
                                        <p:tav tm="100000">
                                          <p:val>
                                            <p:fltVal val="1"/>
                                          </p:val>
                                        </p:tav>
                                      </p:tavLst>
                                    </p:anim>
                                    <p:anim calcmode="lin" valueType="num">
                                      <p:cBhvr>
                                        <p:cTn id="53" dur="166" tmFilter="0, 0; 0.125,0.2665; 0.25,0.4; 0.375,0.465; 0.5,0.5;  0.625,0.535; 0.75,0.6; 0.875,0.7335; 1,1">
                                          <p:stCondLst>
                                            <p:cond delay="166"/>
                                          </p:stCondLst>
                                        </p:cTn>
                                        <p:tgtEl>
                                          <p:spTgt spid="172054"/>
                                        </p:tgtEl>
                                        <p:attrNameLst>
                                          <p:attrName>ppt_y</p:attrName>
                                        </p:attrNameLst>
                                      </p:cBhvr>
                                      <p:tavLst>
                                        <p:tav tm="0" fmla="#ppt_y-sin(pi*$)/9">
                                          <p:val>
                                            <p:fltVal val="0"/>
                                          </p:val>
                                        </p:tav>
                                        <p:tav tm="100000">
                                          <p:val>
                                            <p:fltVal val="1"/>
                                          </p:val>
                                        </p:tav>
                                      </p:tavLst>
                                    </p:anim>
                                    <p:anim calcmode="lin" valueType="num">
                                      <p:cBhvr>
                                        <p:cTn id="54" dur="83" tmFilter="0, 0; 0.125,0.2665; 0.25,0.4; 0.375,0.465; 0.5,0.5;  0.625,0.535; 0.75,0.6; 0.875,0.7335; 1,1">
                                          <p:stCondLst>
                                            <p:cond delay="331"/>
                                          </p:stCondLst>
                                        </p:cTn>
                                        <p:tgtEl>
                                          <p:spTgt spid="172054"/>
                                        </p:tgtEl>
                                        <p:attrNameLst>
                                          <p:attrName>ppt_y</p:attrName>
                                        </p:attrNameLst>
                                      </p:cBhvr>
                                      <p:tavLst>
                                        <p:tav tm="0" fmla="#ppt_y-sin(pi*$)/27">
                                          <p:val>
                                            <p:fltVal val="0"/>
                                          </p:val>
                                        </p:tav>
                                        <p:tav tm="100000">
                                          <p:val>
                                            <p:fltVal val="1"/>
                                          </p:val>
                                        </p:tav>
                                      </p:tavLst>
                                    </p:anim>
                                    <p:anim calcmode="lin" valueType="num">
                                      <p:cBhvr>
                                        <p:cTn id="55" dur="41" tmFilter="0, 0; 0.125,0.2665; 0.25,0.4; 0.375,0.465; 0.5,0.5;  0.625,0.535; 0.75,0.6; 0.875,0.7335; 1,1">
                                          <p:stCondLst>
                                            <p:cond delay="414"/>
                                          </p:stCondLst>
                                        </p:cTn>
                                        <p:tgtEl>
                                          <p:spTgt spid="172054"/>
                                        </p:tgtEl>
                                        <p:attrNameLst>
                                          <p:attrName>ppt_y</p:attrName>
                                        </p:attrNameLst>
                                      </p:cBhvr>
                                      <p:tavLst>
                                        <p:tav tm="0" fmla="#ppt_y-sin(pi*$)/81">
                                          <p:val>
                                            <p:fltVal val="0"/>
                                          </p:val>
                                        </p:tav>
                                        <p:tav tm="100000">
                                          <p:val>
                                            <p:fltVal val="1"/>
                                          </p:val>
                                        </p:tav>
                                      </p:tavLst>
                                    </p:anim>
                                    <p:animScale>
                                      <p:cBhvr>
                                        <p:cTn id="56" dur="7">
                                          <p:stCondLst>
                                            <p:cond delay="163"/>
                                          </p:stCondLst>
                                        </p:cTn>
                                        <p:tgtEl>
                                          <p:spTgt spid="172054"/>
                                        </p:tgtEl>
                                      </p:cBhvr>
                                      <p:to x="100000" y="60000"/>
                                    </p:animScale>
                                    <p:animScale>
                                      <p:cBhvr>
                                        <p:cTn id="57" dur="42" decel="50000">
                                          <p:stCondLst>
                                            <p:cond delay="169"/>
                                          </p:stCondLst>
                                        </p:cTn>
                                        <p:tgtEl>
                                          <p:spTgt spid="172054"/>
                                        </p:tgtEl>
                                      </p:cBhvr>
                                      <p:to x="100000" y="100000"/>
                                    </p:animScale>
                                    <p:animScale>
                                      <p:cBhvr>
                                        <p:cTn id="58" dur="7">
                                          <p:stCondLst>
                                            <p:cond delay="328"/>
                                          </p:stCondLst>
                                        </p:cTn>
                                        <p:tgtEl>
                                          <p:spTgt spid="172054"/>
                                        </p:tgtEl>
                                      </p:cBhvr>
                                      <p:to x="100000" y="80000"/>
                                    </p:animScale>
                                    <p:animScale>
                                      <p:cBhvr>
                                        <p:cTn id="59" dur="42" decel="50000">
                                          <p:stCondLst>
                                            <p:cond delay="335"/>
                                          </p:stCondLst>
                                        </p:cTn>
                                        <p:tgtEl>
                                          <p:spTgt spid="172054"/>
                                        </p:tgtEl>
                                      </p:cBhvr>
                                      <p:to x="100000" y="100000"/>
                                    </p:animScale>
                                    <p:animScale>
                                      <p:cBhvr>
                                        <p:cTn id="60" dur="7">
                                          <p:stCondLst>
                                            <p:cond delay="411"/>
                                          </p:stCondLst>
                                        </p:cTn>
                                        <p:tgtEl>
                                          <p:spTgt spid="172054"/>
                                        </p:tgtEl>
                                      </p:cBhvr>
                                      <p:to x="100000" y="90000"/>
                                    </p:animScale>
                                    <p:animScale>
                                      <p:cBhvr>
                                        <p:cTn id="61" dur="42" decel="50000">
                                          <p:stCondLst>
                                            <p:cond delay="417"/>
                                          </p:stCondLst>
                                        </p:cTn>
                                        <p:tgtEl>
                                          <p:spTgt spid="172054"/>
                                        </p:tgtEl>
                                      </p:cBhvr>
                                      <p:to x="100000" y="100000"/>
                                    </p:animScale>
                                    <p:animScale>
                                      <p:cBhvr>
                                        <p:cTn id="62" dur="7">
                                          <p:stCondLst>
                                            <p:cond delay="452"/>
                                          </p:stCondLst>
                                        </p:cTn>
                                        <p:tgtEl>
                                          <p:spTgt spid="172054"/>
                                        </p:tgtEl>
                                      </p:cBhvr>
                                      <p:to x="100000" y="95000"/>
                                    </p:animScale>
                                    <p:animScale>
                                      <p:cBhvr>
                                        <p:cTn id="63" dur="42" decel="50000">
                                          <p:stCondLst>
                                            <p:cond delay="459"/>
                                          </p:stCondLst>
                                        </p:cTn>
                                        <p:tgtEl>
                                          <p:spTgt spid="172054"/>
                                        </p:tgtEl>
                                      </p:cBhvr>
                                      <p:to x="100000" y="100000"/>
                                    </p:animScale>
                                  </p:childTnLst>
                                </p:cTn>
                              </p:par>
                            </p:childTnLst>
                          </p:cTn>
                        </p:par>
                        <p:par>
                          <p:cTn id="64" fill="hold">
                            <p:stCondLst>
                              <p:cond delay="501"/>
                            </p:stCondLst>
                            <p:childTnLst>
                              <p:par>
                                <p:cTn id="65" presetID="22" presetClass="entr" presetSubtype="8" fill="hold" grpId="0" nodeType="afterEffect">
                                  <p:stCondLst>
                                    <p:cond delay="0"/>
                                  </p:stCondLst>
                                  <p:childTnLst>
                                    <p:set>
                                      <p:cBhvr>
                                        <p:cTn id="66" dur="1" fill="hold">
                                          <p:stCondLst>
                                            <p:cond delay="0"/>
                                          </p:stCondLst>
                                        </p:cTn>
                                        <p:tgtEl>
                                          <p:spTgt spid="17">
                                            <p:txEl>
                                              <p:pRg st="0" end="0"/>
                                            </p:txEl>
                                          </p:spTgt>
                                        </p:tgtEl>
                                        <p:attrNameLst>
                                          <p:attrName>style.visibility</p:attrName>
                                        </p:attrNameLst>
                                      </p:cBhvr>
                                      <p:to>
                                        <p:strVal val="visible"/>
                                      </p:to>
                                    </p:set>
                                    <p:animEffect transition="in" filter="wipe(left)">
                                      <p:cBhvr>
                                        <p:cTn id="67" dur="500"/>
                                        <p:tgtEl>
                                          <p:spTgt spid="17">
                                            <p:txEl>
                                              <p:pRg st="0" end="0"/>
                                            </p:txEl>
                                          </p:spTgt>
                                        </p:tgtEl>
                                      </p:cBhvr>
                                    </p:animEffect>
                                  </p:childTnLst>
                                </p:cTn>
                              </p:par>
                            </p:childTnLst>
                          </p:cTn>
                        </p:par>
                        <p:par>
                          <p:cTn id="68" fill="hold">
                            <p:stCondLst>
                              <p:cond delay="1001"/>
                            </p:stCondLst>
                            <p:childTnLst>
                              <p:par>
                                <p:cTn id="69" presetID="22" presetClass="entr" presetSubtype="8" fill="hold" grpId="0" nodeType="afterEffect">
                                  <p:stCondLst>
                                    <p:cond delay="0"/>
                                  </p:stCondLst>
                                  <p:childTnLst>
                                    <p:set>
                                      <p:cBhvr>
                                        <p:cTn id="70" dur="1" fill="hold">
                                          <p:stCondLst>
                                            <p:cond delay="0"/>
                                          </p:stCondLst>
                                        </p:cTn>
                                        <p:tgtEl>
                                          <p:spTgt spid="17">
                                            <p:txEl>
                                              <p:pRg st="1" end="1"/>
                                            </p:txEl>
                                          </p:spTgt>
                                        </p:tgtEl>
                                        <p:attrNameLst>
                                          <p:attrName>style.visibility</p:attrName>
                                        </p:attrNameLst>
                                      </p:cBhvr>
                                      <p:to>
                                        <p:strVal val="visible"/>
                                      </p:to>
                                    </p:set>
                                    <p:animEffect transition="in" filter="wipe(left)">
                                      <p:cBhvr>
                                        <p:cTn id="71" dur="500"/>
                                        <p:tgtEl>
                                          <p:spTgt spid="17">
                                            <p:txEl>
                                              <p:pRg st="1" end="1"/>
                                            </p:txEl>
                                          </p:spTgt>
                                        </p:tgtEl>
                                      </p:cBhvr>
                                    </p:animEffect>
                                  </p:childTnLst>
                                </p:cTn>
                              </p:par>
                            </p:childTnLst>
                          </p:cTn>
                        </p:par>
                        <p:par>
                          <p:cTn id="72" fill="hold">
                            <p:stCondLst>
                              <p:cond delay="1501"/>
                            </p:stCondLst>
                            <p:childTnLst>
                              <p:par>
                                <p:cTn id="73" presetID="22" presetClass="entr" presetSubtype="8" fill="hold" grpId="0" nodeType="afterEffect">
                                  <p:stCondLst>
                                    <p:cond delay="0"/>
                                  </p:stCondLst>
                                  <p:childTnLst>
                                    <p:set>
                                      <p:cBhvr>
                                        <p:cTn id="74" dur="1" fill="hold">
                                          <p:stCondLst>
                                            <p:cond delay="0"/>
                                          </p:stCondLst>
                                        </p:cTn>
                                        <p:tgtEl>
                                          <p:spTgt spid="17">
                                            <p:txEl>
                                              <p:pRg st="2" end="2"/>
                                            </p:txEl>
                                          </p:spTgt>
                                        </p:tgtEl>
                                        <p:attrNameLst>
                                          <p:attrName>style.visibility</p:attrName>
                                        </p:attrNameLst>
                                      </p:cBhvr>
                                      <p:to>
                                        <p:strVal val="visible"/>
                                      </p:to>
                                    </p:set>
                                    <p:animEffect transition="in" filter="wipe(left)">
                                      <p:cBhvr>
                                        <p:cTn id="75"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7" grpId="0"/>
      <p:bldP spid="172054" grpId="0"/>
      <p:bldP spid="17" grpId="0" uiExpand="1" build="p"/>
      <p:bldP spid="2"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FAD61F18-F656-4CA6-B70A-F6927311064E}" type="slidenum">
              <a:rPr lang="en-US" altLang="en-US"/>
              <a:pPr>
                <a:defRPr/>
              </a:pPr>
              <a:t>40</a:t>
            </a:fld>
            <a:endParaRPr lang="en-US" altLang="en-US"/>
          </a:p>
        </p:txBody>
      </p:sp>
      <p:pic>
        <p:nvPicPr>
          <p:cNvPr id="3717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5983" y="2669492"/>
            <a:ext cx="5978525" cy="41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1723" name="Text Box 11"/>
          <p:cNvSpPr txBox="1">
            <a:spLocks noChangeArrowheads="1"/>
          </p:cNvSpPr>
          <p:nvPr/>
        </p:nvSpPr>
        <p:spPr bwMode="auto">
          <a:xfrm>
            <a:off x="0" y="913848"/>
            <a:ext cx="792088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r>
              <a:rPr lang="en-US" b="1">
                <a:solidFill>
                  <a:srgbClr val="0000FF"/>
                </a:solidFill>
              </a:rPr>
              <a:t>Giải: Hệ lực song song </a:t>
            </a:r>
            <a:r>
              <a:rPr lang="en-US" b="1" smtClean="0">
                <a:solidFill>
                  <a:srgbClr val="0000FF"/>
                </a:solidFill>
              </a:rPr>
              <a:t>→ có </a:t>
            </a:r>
            <a:r>
              <a:rPr lang="en-US" b="1">
                <a:solidFill>
                  <a:srgbClr val="0000FF"/>
                </a:solidFill>
              </a:rPr>
              <a:t>3 pt cân bằng</a:t>
            </a:r>
          </a:p>
          <a:p>
            <a:pPr eaLnBrk="1" hangingPunct="1">
              <a:spcBef>
                <a:spcPts val="0"/>
              </a:spcBef>
            </a:pPr>
            <a:r>
              <a:rPr lang="en-US" b="1" smtClean="0">
                <a:solidFill>
                  <a:srgbClr val="0000FF"/>
                </a:solidFill>
              </a:rPr>
              <a:t>(1): R</a:t>
            </a:r>
            <a:r>
              <a:rPr lang="en-US" b="1" baseline="-25000" smtClean="0">
                <a:solidFill>
                  <a:srgbClr val="0000FF"/>
                </a:solidFill>
              </a:rPr>
              <a:t>z</a:t>
            </a:r>
            <a:r>
              <a:rPr lang="en-US" b="1" smtClean="0">
                <a:solidFill>
                  <a:srgbClr val="0000FF"/>
                </a:solidFill>
              </a:rPr>
              <a:t> = N</a:t>
            </a:r>
            <a:r>
              <a:rPr lang="en-US" b="1" baseline="-25000" smtClean="0">
                <a:solidFill>
                  <a:srgbClr val="0000FF"/>
                </a:solidFill>
              </a:rPr>
              <a:t>A</a:t>
            </a:r>
            <a:r>
              <a:rPr lang="en-US" b="1" smtClean="0">
                <a:solidFill>
                  <a:srgbClr val="0000FF"/>
                </a:solidFill>
              </a:rPr>
              <a:t> + N</a:t>
            </a:r>
            <a:r>
              <a:rPr lang="en-US" b="1" baseline="-25000" smtClean="0">
                <a:solidFill>
                  <a:srgbClr val="0000FF"/>
                </a:solidFill>
              </a:rPr>
              <a:t>B</a:t>
            </a:r>
            <a:r>
              <a:rPr lang="en-US" b="1" smtClean="0">
                <a:solidFill>
                  <a:srgbClr val="0000FF"/>
                </a:solidFill>
              </a:rPr>
              <a:t> + N</a:t>
            </a:r>
            <a:r>
              <a:rPr lang="en-US" b="1" baseline="-25000" smtClean="0">
                <a:solidFill>
                  <a:srgbClr val="0000FF"/>
                </a:solidFill>
              </a:rPr>
              <a:t>C</a:t>
            </a:r>
            <a:r>
              <a:rPr lang="en-US" b="1" smtClean="0">
                <a:solidFill>
                  <a:srgbClr val="0000FF"/>
                </a:solidFill>
              </a:rPr>
              <a:t> – Q – P = 0</a:t>
            </a:r>
          </a:p>
          <a:p>
            <a:pPr eaLnBrk="1" hangingPunct="1">
              <a:spcBef>
                <a:spcPts val="0"/>
              </a:spcBef>
            </a:pPr>
            <a:r>
              <a:rPr lang="en-US" b="1" smtClean="0">
                <a:solidFill>
                  <a:srgbClr val="0000FF"/>
                </a:solidFill>
              </a:rPr>
              <a:t>(2): M</a:t>
            </a:r>
            <a:r>
              <a:rPr lang="en-US" b="1" baseline="-25000" smtClean="0">
                <a:solidFill>
                  <a:srgbClr val="0000FF"/>
                </a:solidFill>
              </a:rPr>
              <a:t>x</a:t>
            </a:r>
            <a:r>
              <a:rPr lang="en-US" b="1" smtClean="0">
                <a:solidFill>
                  <a:srgbClr val="0000FF"/>
                </a:solidFill>
              </a:rPr>
              <a:t> = N</a:t>
            </a:r>
            <a:r>
              <a:rPr lang="en-US" b="1" baseline="-25000" smtClean="0">
                <a:solidFill>
                  <a:srgbClr val="0000FF"/>
                </a:solidFill>
              </a:rPr>
              <a:t>C</a:t>
            </a:r>
            <a:r>
              <a:rPr lang="en-US" b="1" smtClean="0">
                <a:solidFill>
                  <a:srgbClr val="0000FF"/>
                </a:solidFill>
              </a:rPr>
              <a:t>.a – P.a/2 – Q.a/6 = 0</a:t>
            </a:r>
          </a:p>
          <a:p>
            <a:pPr eaLnBrk="1" hangingPunct="1">
              <a:spcBef>
                <a:spcPts val="0"/>
              </a:spcBef>
            </a:pPr>
            <a:r>
              <a:rPr lang="en-US" b="1" smtClean="0">
                <a:solidFill>
                  <a:srgbClr val="0000FF"/>
                </a:solidFill>
              </a:rPr>
              <a:t>(3): M</a:t>
            </a:r>
            <a:r>
              <a:rPr lang="en-US" b="1" baseline="-25000" smtClean="0">
                <a:solidFill>
                  <a:srgbClr val="0000FF"/>
                </a:solidFill>
              </a:rPr>
              <a:t>y</a:t>
            </a:r>
            <a:r>
              <a:rPr lang="en-US" b="1" smtClean="0">
                <a:solidFill>
                  <a:srgbClr val="0000FF"/>
                </a:solidFill>
              </a:rPr>
              <a:t> = N</a:t>
            </a:r>
            <a:r>
              <a:rPr lang="en-US" b="1" baseline="-25000" smtClean="0">
                <a:solidFill>
                  <a:srgbClr val="0000FF"/>
                </a:solidFill>
              </a:rPr>
              <a:t>B</a:t>
            </a:r>
            <a:r>
              <a:rPr lang="en-US" b="1" smtClean="0">
                <a:solidFill>
                  <a:srgbClr val="0000FF"/>
                </a:solidFill>
              </a:rPr>
              <a:t>.b/2 + Q.b/4 – N</a:t>
            </a:r>
            <a:r>
              <a:rPr lang="en-US" b="1" baseline="-25000" smtClean="0">
                <a:solidFill>
                  <a:srgbClr val="0000FF"/>
                </a:solidFill>
              </a:rPr>
              <a:t>A</a:t>
            </a:r>
            <a:r>
              <a:rPr lang="en-US" b="1" smtClean="0">
                <a:solidFill>
                  <a:srgbClr val="0000FF"/>
                </a:solidFill>
              </a:rPr>
              <a:t>.b/2 = 0</a:t>
            </a:r>
          </a:p>
          <a:p>
            <a:pPr eaLnBrk="1" hangingPunct="1">
              <a:spcBef>
                <a:spcPts val="0"/>
              </a:spcBef>
            </a:pPr>
            <a:r>
              <a:rPr lang="en-US" b="1" smtClean="0">
                <a:solidFill>
                  <a:srgbClr val="0000FF"/>
                </a:solidFill>
              </a:rPr>
              <a:t>Từ (2) → N</a:t>
            </a:r>
            <a:r>
              <a:rPr lang="en-US" b="1" baseline="-25000" smtClean="0">
                <a:solidFill>
                  <a:srgbClr val="0000FF"/>
                </a:solidFill>
              </a:rPr>
              <a:t>C</a:t>
            </a:r>
            <a:r>
              <a:rPr lang="en-US" b="1" smtClean="0">
                <a:solidFill>
                  <a:srgbClr val="0000FF"/>
                </a:solidFill>
              </a:rPr>
              <a:t> = P/2 + Q/6</a:t>
            </a:r>
          </a:p>
          <a:p>
            <a:pPr eaLnBrk="1" hangingPunct="1">
              <a:spcBef>
                <a:spcPts val="0"/>
              </a:spcBef>
            </a:pPr>
            <a:r>
              <a:rPr lang="en-US" b="1">
                <a:solidFill>
                  <a:srgbClr val="0000FF"/>
                </a:solidFill>
              </a:rPr>
              <a:t>Từ </a:t>
            </a:r>
            <a:r>
              <a:rPr lang="en-US" b="1" smtClean="0">
                <a:solidFill>
                  <a:srgbClr val="0000FF"/>
                </a:solidFill>
              </a:rPr>
              <a:t>(3) </a:t>
            </a:r>
            <a:r>
              <a:rPr lang="en-US" b="1">
                <a:solidFill>
                  <a:srgbClr val="0000FF"/>
                </a:solidFill>
              </a:rPr>
              <a:t>→ </a:t>
            </a:r>
            <a:r>
              <a:rPr lang="en-US" b="1" smtClean="0">
                <a:solidFill>
                  <a:srgbClr val="0000FF"/>
                </a:solidFill>
              </a:rPr>
              <a:t>N</a:t>
            </a:r>
            <a:r>
              <a:rPr lang="en-US" b="1" baseline="-25000" smtClean="0">
                <a:solidFill>
                  <a:srgbClr val="0000FF"/>
                </a:solidFill>
              </a:rPr>
              <a:t>A</a:t>
            </a:r>
            <a:r>
              <a:rPr lang="en-US" b="1" smtClean="0">
                <a:solidFill>
                  <a:srgbClr val="0000FF"/>
                </a:solidFill>
              </a:rPr>
              <a:t> = N</a:t>
            </a:r>
            <a:r>
              <a:rPr lang="en-US" b="1" baseline="-25000" smtClean="0">
                <a:solidFill>
                  <a:srgbClr val="0000FF"/>
                </a:solidFill>
              </a:rPr>
              <a:t>B</a:t>
            </a:r>
            <a:r>
              <a:rPr lang="en-US" b="1" smtClean="0">
                <a:solidFill>
                  <a:srgbClr val="0000FF"/>
                </a:solidFill>
              </a:rPr>
              <a:t> + Q/2</a:t>
            </a:r>
          </a:p>
          <a:p>
            <a:pPr eaLnBrk="1" hangingPunct="1">
              <a:spcBef>
                <a:spcPts val="0"/>
              </a:spcBef>
            </a:pPr>
            <a:r>
              <a:rPr lang="en-US" b="1">
                <a:solidFill>
                  <a:srgbClr val="0000FF"/>
                </a:solidFill>
              </a:rPr>
              <a:t>Thế vào </a:t>
            </a:r>
            <a:r>
              <a:rPr lang="en-US" b="1" smtClean="0">
                <a:solidFill>
                  <a:srgbClr val="0000FF"/>
                </a:solidFill>
              </a:rPr>
              <a:t>(1) →</a:t>
            </a:r>
          </a:p>
          <a:p>
            <a:pPr eaLnBrk="1" hangingPunct="1">
              <a:spcBef>
                <a:spcPts val="0"/>
              </a:spcBef>
            </a:pPr>
            <a:r>
              <a:rPr lang="en-US" b="1" smtClean="0">
                <a:solidFill>
                  <a:srgbClr val="0000FF"/>
                </a:solidFill>
              </a:rPr>
              <a:t>N</a:t>
            </a:r>
            <a:r>
              <a:rPr lang="en-US" b="1" baseline="-25000" smtClean="0">
                <a:solidFill>
                  <a:srgbClr val="0000FF"/>
                </a:solidFill>
              </a:rPr>
              <a:t>B</a:t>
            </a:r>
            <a:r>
              <a:rPr lang="en-US" b="1" smtClean="0">
                <a:solidFill>
                  <a:srgbClr val="0000FF"/>
                </a:solidFill>
              </a:rPr>
              <a:t> + Q/2 + N</a:t>
            </a:r>
            <a:r>
              <a:rPr lang="en-US" b="1" baseline="-25000" smtClean="0">
                <a:solidFill>
                  <a:srgbClr val="0000FF"/>
                </a:solidFill>
              </a:rPr>
              <a:t>B</a:t>
            </a:r>
            <a:r>
              <a:rPr lang="en-US" b="1" smtClean="0">
                <a:solidFill>
                  <a:srgbClr val="0000FF"/>
                </a:solidFill>
              </a:rPr>
              <a:t> + N</a:t>
            </a:r>
            <a:r>
              <a:rPr lang="en-US" b="1" baseline="-25000" smtClean="0">
                <a:solidFill>
                  <a:srgbClr val="0000FF"/>
                </a:solidFill>
              </a:rPr>
              <a:t>C</a:t>
            </a:r>
            <a:r>
              <a:rPr lang="en-US" b="1" smtClean="0">
                <a:solidFill>
                  <a:srgbClr val="0000FF"/>
                </a:solidFill>
              </a:rPr>
              <a:t> – Q – P = 0</a:t>
            </a:r>
          </a:p>
          <a:p>
            <a:pPr eaLnBrk="1" hangingPunct="1">
              <a:spcBef>
                <a:spcPts val="0"/>
              </a:spcBef>
            </a:pPr>
            <a:r>
              <a:rPr lang="en-US" b="1" smtClean="0">
                <a:solidFill>
                  <a:srgbClr val="0000FF"/>
                </a:solidFill>
              </a:rPr>
              <a:t>→ N</a:t>
            </a:r>
            <a:r>
              <a:rPr lang="en-US" b="1" baseline="-25000" smtClean="0">
                <a:solidFill>
                  <a:srgbClr val="0000FF"/>
                </a:solidFill>
              </a:rPr>
              <a:t>B</a:t>
            </a:r>
            <a:r>
              <a:rPr lang="en-US" b="1" smtClean="0">
                <a:solidFill>
                  <a:srgbClr val="0000FF"/>
                </a:solidFill>
              </a:rPr>
              <a:t> = P/4 + Q/6</a:t>
            </a:r>
          </a:p>
          <a:p>
            <a:pPr eaLnBrk="1" hangingPunct="1">
              <a:spcBef>
                <a:spcPts val="0"/>
              </a:spcBef>
            </a:pPr>
            <a:r>
              <a:rPr lang="en-US" b="1" smtClean="0">
                <a:solidFill>
                  <a:srgbClr val="0000FF"/>
                </a:solidFill>
              </a:rPr>
              <a:t>→ N</a:t>
            </a:r>
            <a:r>
              <a:rPr lang="en-US" b="1" baseline="-25000" smtClean="0">
                <a:solidFill>
                  <a:srgbClr val="0000FF"/>
                </a:solidFill>
              </a:rPr>
              <a:t>A</a:t>
            </a:r>
            <a:r>
              <a:rPr lang="en-US" b="1" smtClean="0">
                <a:solidFill>
                  <a:srgbClr val="0000FF"/>
                </a:solidFill>
              </a:rPr>
              <a:t> = P/4 +2Q/3</a:t>
            </a:r>
            <a:endParaRPr lang="vi-VN" b="1">
              <a:solidFill>
                <a:srgbClr val="0000FF"/>
              </a:solidFill>
            </a:endParaRPr>
          </a:p>
        </p:txBody>
      </p:sp>
      <p:sp>
        <p:nvSpPr>
          <p:cNvPr id="6" name="Text Box 5"/>
          <p:cNvSpPr txBox="1">
            <a:spLocks noChangeArrowheads="1"/>
          </p:cNvSpPr>
          <p:nvPr/>
        </p:nvSpPr>
        <p:spPr bwMode="auto">
          <a:xfrm>
            <a:off x="395536" y="224644"/>
            <a:ext cx="241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3200" b="1">
                <a:solidFill>
                  <a:srgbClr val="0000FF"/>
                </a:solidFill>
              </a:rPr>
              <a:t> Ví dụ 3.3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371715"/>
                                        </p:tgtEl>
                                        <p:attrNameLst>
                                          <p:attrName>style.visibility</p:attrName>
                                        </p:attrNameLst>
                                      </p:cBhvr>
                                      <p:to>
                                        <p:strVal val="visible"/>
                                      </p:to>
                                    </p:set>
                                    <p:animEffect transition="in" filter="wedge">
                                      <p:cBhvr>
                                        <p:cTn id="7" dur="2000"/>
                                        <p:tgtEl>
                                          <p:spTgt spid="3717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71723"/>
                                        </p:tgtEl>
                                        <p:attrNameLst>
                                          <p:attrName>style.visibility</p:attrName>
                                        </p:attrNameLst>
                                      </p:cBhvr>
                                      <p:to>
                                        <p:strVal val="visible"/>
                                      </p:to>
                                    </p:set>
                                    <p:anim calcmode="lin" valueType="num">
                                      <p:cBhvr>
                                        <p:cTn id="12" dur="500" fill="hold"/>
                                        <p:tgtEl>
                                          <p:spTgt spid="3717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71723"/>
                                        </p:tgtEl>
                                        <p:attrNameLst>
                                          <p:attrName>ppt_y</p:attrName>
                                        </p:attrNameLst>
                                      </p:cBhvr>
                                      <p:tavLst>
                                        <p:tav tm="0">
                                          <p:val>
                                            <p:strVal val="#ppt_y"/>
                                          </p:val>
                                        </p:tav>
                                        <p:tav tm="100000">
                                          <p:val>
                                            <p:strVal val="#ppt_y"/>
                                          </p:val>
                                        </p:tav>
                                      </p:tavLst>
                                    </p:anim>
                                    <p:anim calcmode="lin" valueType="num">
                                      <p:cBhvr>
                                        <p:cTn id="14" dur="500" fill="hold"/>
                                        <p:tgtEl>
                                          <p:spTgt spid="3717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717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71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41</a:t>
            </a:fld>
            <a:endParaRPr lang="en-US" altLang="en-US"/>
          </a:p>
        </p:txBody>
      </p:sp>
      <p:sp>
        <p:nvSpPr>
          <p:cNvPr id="3" name="Rectangle 2"/>
          <p:cNvSpPr/>
          <p:nvPr/>
        </p:nvSpPr>
        <p:spPr>
          <a:xfrm>
            <a:off x="0" y="260648"/>
            <a:ext cx="9144000" cy="2092881"/>
          </a:xfrm>
          <a:prstGeom prst="rect">
            <a:avLst/>
          </a:prstGeom>
        </p:spPr>
        <p:txBody>
          <a:bodyPr wrap="square">
            <a:spAutoFit/>
          </a:bodyPr>
          <a:lstStyle/>
          <a:p>
            <a:pPr algn="just"/>
            <a:r>
              <a:rPr lang="en-US" b="1" smtClean="0"/>
              <a:t>Bài tập </a:t>
            </a:r>
            <a:r>
              <a:rPr lang="vi-VN" b="1" smtClean="0"/>
              <a:t>1</a:t>
            </a:r>
            <a:r>
              <a:rPr lang="en-US" smtClean="0"/>
              <a:t>: </a:t>
            </a:r>
            <a:r>
              <a:rPr lang="vi-VN" smtClean="0"/>
              <a:t>Hình </a:t>
            </a:r>
            <a:r>
              <a:rPr lang="vi-VN"/>
              <a:t>hộp chữ nhật ABCDEGHI </a:t>
            </a:r>
            <a:r>
              <a:rPr lang="vi-VN" smtClean="0"/>
              <a:t>có</a:t>
            </a:r>
            <a:r>
              <a:rPr lang="en-US" smtClean="0"/>
              <a:t> </a:t>
            </a:r>
            <a:r>
              <a:rPr lang="vi-VN" smtClean="0"/>
              <a:t>AB </a:t>
            </a:r>
            <a:r>
              <a:rPr lang="vi-VN"/>
              <a:t>= AI = 1m; AD = 2 </a:t>
            </a:r>
            <a:r>
              <a:rPr lang="vi-VN" smtClean="0"/>
              <a:t>m</a:t>
            </a:r>
            <a:r>
              <a:rPr lang="en-US" smtClean="0"/>
              <a:t>. Ở</a:t>
            </a:r>
            <a:r>
              <a:rPr lang="vi-VN" smtClean="0"/>
              <a:t> </a:t>
            </a:r>
            <a:r>
              <a:rPr lang="vi-VN"/>
              <a:t>các đỉnh C, D, E, G, I đặt các lực có trị số </a:t>
            </a:r>
            <a:r>
              <a:rPr lang="vi-VN" smtClean="0"/>
              <a:t>F</a:t>
            </a:r>
            <a:r>
              <a:rPr lang="vi-VN" baseline="-25000" smtClean="0"/>
              <a:t>1</a:t>
            </a:r>
            <a:r>
              <a:rPr lang="en-US" smtClean="0"/>
              <a:t> </a:t>
            </a:r>
            <a:r>
              <a:rPr lang="vi-VN" smtClean="0"/>
              <a:t>= F</a:t>
            </a:r>
            <a:r>
              <a:rPr lang="vi-VN" baseline="-25000" smtClean="0"/>
              <a:t>2</a:t>
            </a:r>
            <a:r>
              <a:rPr lang="en-US" smtClean="0"/>
              <a:t> </a:t>
            </a:r>
            <a:r>
              <a:rPr lang="vi-VN" smtClean="0"/>
              <a:t>= </a:t>
            </a:r>
            <a:r>
              <a:rPr lang="vi-VN"/>
              <a:t>F</a:t>
            </a:r>
            <a:r>
              <a:rPr lang="vi-VN" baseline="-25000"/>
              <a:t>4</a:t>
            </a:r>
            <a:r>
              <a:rPr lang="vi-VN"/>
              <a:t> = 10KN; </a:t>
            </a:r>
            <a:r>
              <a:rPr lang="vi-VN" smtClean="0"/>
              <a:t>F</a:t>
            </a:r>
            <a:r>
              <a:rPr lang="vi-VN" baseline="-25000" smtClean="0"/>
              <a:t>3</a:t>
            </a:r>
            <a:r>
              <a:rPr lang="en-US" smtClean="0"/>
              <a:t> </a:t>
            </a:r>
            <a:r>
              <a:rPr lang="vi-VN" smtClean="0"/>
              <a:t>= F</a:t>
            </a:r>
            <a:r>
              <a:rPr lang="vi-VN" baseline="-25000" smtClean="0"/>
              <a:t>5</a:t>
            </a:r>
            <a:r>
              <a:rPr lang="en-US" smtClean="0"/>
              <a:t> </a:t>
            </a:r>
            <a:r>
              <a:rPr lang="vi-VN" smtClean="0"/>
              <a:t>= </a:t>
            </a:r>
            <a:r>
              <a:rPr lang="vi-VN"/>
              <a:t>20KN</a:t>
            </a:r>
          </a:p>
          <a:p>
            <a:pPr algn="just"/>
            <a:r>
              <a:rPr lang="vi-VN"/>
              <a:t>a</a:t>
            </a:r>
            <a:r>
              <a:rPr lang="vi-VN" smtClean="0"/>
              <a:t>)</a:t>
            </a:r>
            <a:r>
              <a:rPr lang="en-US" smtClean="0"/>
              <a:t> </a:t>
            </a:r>
            <a:r>
              <a:rPr lang="vi-VN" smtClean="0"/>
              <a:t>Xác </a:t>
            </a:r>
            <a:r>
              <a:rPr lang="vi-VN"/>
              <a:t>định hình chiếu các lực lên các trục tọa độ?</a:t>
            </a:r>
          </a:p>
          <a:p>
            <a:pPr algn="just"/>
            <a:r>
              <a:rPr lang="vi-VN"/>
              <a:t>b</a:t>
            </a:r>
            <a:r>
              <a:rPr lang="vi-VN" smtClean="0"/>
              <a:t>)</a:t>
            </a:r>
            <a:r>
              <a:rPr lang="en-US" smtClean="0"/>
              <a:t> </a:t>
            </a:r>
            <a:r>
              <a:rPr lang="vi-VN" smtClean="0"/>
              <a:t>Xác </a:t>
            </a:r>
            <a:r>
              <a:rPr lang="vi-VN"/>
              <a:t>định mômen của các lực đối với các </a:t>
            </a:r>
            <a:r>
              <a:rPr lang="vi-VN" smtClean="0"/>
              <a:t>trục</a:t>
            </a:r>
            <a:r>
              <a:rPr lang="en-US" smtClean="0"/>
              <a:t> </a:t>
            </a:r>
            <a:r>
              <a:rPr lang="vi-VN" smtClean="0"/>
              <a:t>tọa </a:t>
            </a:r>
            <a:r>
              <a:rPr lang="vi-VN"/>
              <a:t>độ?</a:t>
            </a:r>
          </a:p>
        </p:txBody>
      </p:sp>
      <p:grpSp>
        <p:nvGrpSpPr>
          <p:cNvPr id="4" name="Group 3"/>
          <p:cNvGrpSpPr>
            <a:grpSpLocks/>
          </p:cNvGrpSpPr>
          <p:nvPr/>
        </p:nvGrpSpPr>
        <p:grpSpPr bwMode="auto">
          <a:xfrm>
            <a:off x="1573201" y="2394168"/>
            <a:ext cx="5440997" cy="3705046"/>
            <a:chOff x="2154" y="2286"/>
            <a:chExt cx="3454" cy="2352"/>
          </a:xfrm>
        </p:grpSpPr>
        <p:sp>
          <p:nvSpPr>
            <p:cNvPr id="5" name="Freeform 4"/>
            <p:cNvSpPr>
              <a:spLocks/>
            </p:cNvSpPr>
            <p:nvPr/>
          </p:nvSpPr>
          <p:spPr bwMode="auto">
            <a:xfrm>
              <a:off x="2418" y="3757"/>
              <a:ext cx="762" cy="770"/>
            </a:xfrm>
            <a:custGeom>
              <a:avLst/>
              <a:gdLst>
                <a:gd name="T0" fmla="*/ 3052 w 3052"/>
                <a:gd name="T1" fmla="*/ 28 h 3081"/>
                <a:gd name="T2" fmla="*/ 3023 w 3052"/>
                <a:gd name="T3" fmla="*/ 0 h 3081"/>
                <a:gd name="T4" fmla="*/ 0 w 3052"/>
                <a:gd name="T5" fmla="*/ 3081 h 3081"/>
                <a:gd name="T6" fmla="*/ 3052 w 3052"/>
                <a:gd name="T7" fmla="*/ 28 h 3081"/>
              </a:gdLst>
              <a:ahLst/>
              <a:cxnLst>
                <a:cxn ang="0">
                  <a:pos x="T0" y="T1"/>
                </a:cxn>
                <a:cxn ang="0">
                  <a:pos x="T2" y="T3"/>
                </a:cxn>
                <a:cxn ang="0">
                  <a:pos x="T4" y="T5"/>
                </a:cxn>
                <a:cxn ang="0">
                  <a:pos x="T6" y="T7"/>
                </a:cxn>
              </a:cxnLst>
              <a:rect l="0" t="0" r="r" b="b"/>
              <a:pathLst>
                <a:path w="3052" h="3081">
                  <a:moveTo>
                    <a:pt x="3052" y="28"/>
                  </a:moveTo>
                  <a:lnTo>
                    <a:pt x="3023" y="0"/>
                  </a:lnTo>
                  <a:lnTo>
                    <a:pt x="0" y="3081"/>
                  </a:lnTo>
                  <a:lnTo>
                    <a:pt x="305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 name="Freeform 5"/>
            <p:cNvSpPr>
              <a:spLocks/>
            </p:cNvSpPr>
            <p:nvPr/>
          </p:nvSpPr>
          <p:spPr bwMode="auto">
            <a:xfrm>
              <a:off x="2410" y="3757"/>
              <a:ext cx="763" cy="770"/>
            </a:xfrm>
            <a:custGeom>
              <a:avLst/>
              <a:gdLst>
                <a:gd name="T0" fmla="*/ 3051 w 3051"/>
                <a:gd name="T1" fmla="*/ 0 h 3081"/>
                <a:gd name="T2" fmla="*/ 28 w 3051"/>
                <a:gd name="T3" fmla="*/ 3081 h 3081"/>
                <a:gd name="T4" fmla="*/ 0 w 3051"/>
                <a:gd name="T5" fmla="*/ 3053 h 3081"/>
                <a:gd name="T6" fmla="*/ 3051 w 3051"/>
                <a:gd name="T7" fmla="*/ 0 h 3081"/>
              </a:gdLst>
              <a:ahLst/>
              <a:cxnLst>
                <a:cxn ang="0">
                  <a:pos x="T0" y="T1"/>
                </a:cxn>
                <a:cxn ang="0">
                  <a:pos x="T2" y="T3"/>
                </a:cxn>
                <a:cxn ang="0">
                  <a:pos x="T4" y="T5"/>
                </a:cxn>
                <a:cxn ang="0">
                  <a:pos x="T6" y="T7"/>
                </a:cxn>
              </a:cxnLst>
              <a:rect l="0" t="0" r="r" b="b"/>
              <a:pathLst>
                <a:path w="3051" h="3081">
                  <a:moveTo>
                    <a:pt x="3051" y="0"/>
                  </a:moveTo>
                  <a:lnTo>
                    <a:pt x="28" y="3081"/>
                  </a:lnTo>
                  <a:lnTo>
                    <a:pt x="0" y="3053"/>
                  </a:lnTo>
                  <a:lnTo>
                    <a:pt x="30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 name="Freeform 6"/>
            <p:cNvSpPr>
              <a:spLocks/>
            </p:cNvSpPr>
            <p:nvPr/>
          </p:nvSpPr>
          <p:spPr bwMode="auto">
            <a:xfrm>
              <a:off x="2410" y="3757"/>
              <a:ext cx="770" cy="770"/>
            </a:xfrm>
            <a:custGeom>
              <a:avLst/>
              <a:gdLst>
                <a:gd name="T0" fmla="*/ 3080 w 3080"/>
                <a:gd name="T1" fmla="*/ 28 h 3081"/>
                <a:gd name="T2" fmla="*/ 3051 w 3080"/>
                <a:gd name="T3" fmla="*/ 0 h 3081"/>
                <a:gd name="T4" fmla="*/ 0 w 3080"/>
                <a:gd name="T5" fmla="*/ 3053 h 3081"/>
                <a:gd name="T6" fmla="*/ 28 w 3080"/>
                <a:gd name="T7" fmla="*/ 3081 h 3081"/>
                <a:gd name="T8" fmla="*/ 3080 w 3080"/>
                <a:gd name="T9" fmla="*/ 28 h 3081"/>
              </a:gdLst>
              <a:ahLst/>
              <a:cxnLst>
                <a:cxn ang="0">
                  <a:pos x="T0" y="T1"/>
                </a:cxn>
                <a:cxn ang="0">
                  <a:pos x="T2" y="T3"/>
                </a:cxn>
                <a:cxn ang="0">
                  <a:pos x="T4" y="T5"/>
                </a:cxn>
                <a:cxn ang="0">
                  <a:pos x="T6" y="T7"/>
                </a:cxn>
                <a:cxn ang="0">
                  <a:pos x="T8" y="T9"/>
                </a:cxn>
              </a:cxnLst>
              <a:rect l="0" t="0" r="r" b="b"/>
              <a:pathLst>
                <a:path w="3080" h="3081">
                  <a:moveTo>
                    <a:pt x="3080" y="28"/>
                  </a:moveTo>
                  <a:lnTo>
                    <a:pt x="3051" y="0"/>
                  </a:lnTo>
                  <a:lnTo>
                    <a:pt x="0" y="3053"/>
                  </a:lnTo>
                  <a:lnTo>
                    <a:pt x="28" y="3081"/>
                  </a:lnTo>
                  <a:lnTo>
                    <a:pt x="3080"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 name="Freeform 7"/>
            <p:cNvSpPr>
              <a:spLocks/>
            </p:cNvSpPr>
            <p:nvPr/>
          </p:nvSpPr>
          <p:spPr bwMode="auto">
            <a:xfrm>
              <a:off x="2696" y="3336"/>
              <a:ext cx="501" cy="95"/>
            </a:xfrm>
            <a:custGeom>
              <a:avLst/>
              <a:gdLst>
                <a:gd name="T0" fmla="*/ 7 w 2006"/>
                <a:gd name="T1" fmla="*/ 0 h 381"/>
                <a:gd name="T2" fmla="*/ 0 w 2006"/>
                <a:gd name="T3" fmla="*/ 35 h 381"/>
                <a:gd name="T4" fmla="*/ 2006 w 2006"/>
                <a:gd name="T5" fmla="*/ 381 h 381"/>
                <a:gd name="T6" fmla="*/ 7 w 2006"/>
                <a:gd name="T7" fmla="*/ 0 h 381"/>
              </a:gdLst>
              <a:ahLst/>
              <a:cxnLst>
                <a:cxn ang="0">
                  <a:pos x="T0" y="T1"/>
                </a:cxn>
                <a:cxn ang="0">
                  <a:pos x="T2" y="T3"/>
                </a:cxn>
                <a:cxn ang="0">
                  <a:pos x="T4" y="T5"/>
                </a:cxn>
                <a:cxn ang="0">
                  <a:pos x="T6" y="T7"/>
                </a:cxn>
              </a:cxnLst>
              <a:rect l="0" t="0" r="r" b="b"/>
              <a:pathLst>
                <a:path w="2006" h="381">
                  <a:moveTo>
                    <a:pt x="7" y="0"/>
                  </a:moveTo>
                  <a:lnTo>
                    <a:pt x="0" y="35"/>
                  </a:lnTo>
                  <a:lnTo>
                    <a:pt x="2006" y="38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9" name="Freeform 8"/>
            <p:cNvSpPr>
              <a:spLocks/>
            </p:cNvSpPr>
            <p:nvPr/>
          </p:nvSpPr>
          <p:spPr bwMode="auto">
            <a:xfrm>
              <a:off x="2696" y="3345"/>
              <a:ext cx="501" cy="95"/>
            </a:xfrm>
            <a:custGeom>
              <a:avLst/>
              <a:gdLst>
                <a:gd name="T0" fmla="*/ 0 w 2006"/>
                <a:gd name="T1" fmla="*/ 0 h 381"/>
                <a:gd name="T2" fmla="*/ 2006 w 2006"/>
                <a:gd name="T3" fmla="*/ 346 h 381"/>
                <a:gd name="T4" fmla="*/ 1999 w 2006"/>
                <a:gd name="T5" fmla="*/ 381 h 381"/>
                <a:gd name="T6" fmla="*/ 0 w 2006"/>
                <a:gd name="T7" fmla="*/ 0 h 381"/>
              </a:gdLst>
              <a:ahLst/>
              <a:cxnLst>
                <a:cxn ang="0">
                  <a:pos x="T0" y="T1"/>
                </a:cxn>
                <a:cxn ang="0">
                  <a:pos x="T2" y="T3"/>
                </a:cxn>
                <a:cxn ang="0">
                  <a:pos x="T4" y="T5"/>
                </a:cxn>
                <a:cxn ang="0">
                  <a:pos x="T6" y="T7"/>
                </a:cxn>
              </a:cxnLst>
              <a:rect l="0" t="0" r="r" b="b"/>
              <a:pathLst>
                <a:path w="2006" h="381">
                  <a:moveTo>
                    <a:pt x="0" y="0"/>
                  </a:moveTo>
                  <a:lnTo>
                    <a:pt x="2006" y="346"/>
                  </a:lnTo>
                  <a:lnTo>
                    <a:pt x="1999" y="38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 name="Freeform 9"/>
            <p:cNvSpPr>
              <a:spLocks/>
            </p:cNvSpPr>
            <p:nvPr/>
          </p:nvSpPr>
          <p:spPr bwMode="auto">
            <a:xfrm>
              <a:off x="2696" y="3336"/>
              <a:ext cx="501" cy="104"/>
            </a:xfrm>
            <a:custGeom>
              <a:avLst/>
              <a:gdLst>
                <a:gd name="T0" fmla="*/ 7 w 2006"/>
                <a:gd name="T1" fmla="*/ 0 h 416"/>
                <a:gd name="T2" fmla="*/ 0 w 2006"/>
                <a:gd name="T3" fmla="*/ 35 h 416"/>
                <a:gd name="T4" fmla="*/ 1999 w 2006"/>
                <a:gd name="T5" fmla="*/ 416 h 416"/>
                <a:gd name="T6" fmla="*/ 2006 w 2006"/>
                <a:gd name="T7" fmla="*/ 381 h 416"/>
                <a:gd name="T8" fmla="*/ 7 w 2006"/>
                <a:gd name="T9" fmla="*/ 0 h 416"/>
              </a:gdLst>
              <a:ahLst/>
              <a:cxnLst>
                <a:cxn ang="0">
                  <a:pos x="T0" y="T1"/>
                </a:cxn>
                <a:cxn ang="0">
                  <a:pos x="T2" y="T3"/>
                </a:cxn>
                <a:cxn ang="0">
                  <a:pos x="T4" y="T5"/>
                </a:cxn>
                <a:cxn ang="0">
                  <a:pos x="T6" y="T7"/>
                </a:cxn>
                <a:cxn ang="0">
                  <a:pos x="T8" y="T9"/>
                </a:cxn>
              </a:cxnLst>
              <a:rect l="0" t="0" r="r" b="b"/>
              <a:pathLst>
                <a:path w="2006" h="416">
                  <a:moveTo>
                    <a:pt x="7" y="0"/>
                  </a:moveTo>
                  <a:lnTo>
                    <a:pt x="0" y="35"/>
                  </a:lnTo>
                  <a:lnTo>
                    <a:pt x="1999" y="416"/>
                  </a:lnTo>
                  <a:lnTo>
                    <a:pt x="2006" y="381"/>
                  </a:lnTo>
                  <a:lnTo>
                    <a:pt x="7" y="0"/>
                  </a:lnTo>
                </a:path>
              </a:pathLst>
            </a:custGeom>
            <a:noFill/>
            <a:ln w="381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1" name="Freeform 10"/>
            <p:cNvSpPr>
              <a:spLocks/>
            </p:cNvSpPr>
            <p:nvPr/>
          </p:nvSpPr>
          <p:spPr bwMode="auto">
            <a:xfrm>
              <a:off x="2696" y="4236"/>
              <a:ext cx="432" cy="9"/>
            </a:xfrm>
            <a:custGeom>
              <a:avLst/>
              <a:gdLst>
                <a:gd name="T0" fmla="*/ 0 w 1727"/>
                <a:gd name="T1" fmla="*/ 0 h 37"/>
                <a:gd name="T2" fmla="*/ 0 w 1727"/>
                <a:gd name="T3" fmla="*/ 37 h 37"/>
                <a:gd name="T4" fmla="*/ 1727 w 1727"/>
                <a:gd name="T5" fmla="*/ 0 h 37"/>
                <a:gd name="T6" fmla="*/ 0 w 1727"/>
                <a:gd name="T7" fmla="*/ 0 h 37"/>
              </a:gdLst>
              <a:ahLst/>
              <a:cxnLst>
                <a:cxn ang="0">
                  <a:pos x="T0" y="T1"/>
                </a:cxn>
                <a:cxn ang="0">
                  <a:pos x="T2" y="T3"/>
                </a:cxn>
                <a:cxn ang="0">
                  <a:pos x="T4" y="T5"/>
                </a:cxn>
                <a:cxn ang="0">
                  <a:pos x="T6" y="T7"/>
                </a:cxn>
              </a:cxnLst>
              <a:rect l="0" t="0" r="r" b="b"/>
              <a:pathLst>
                <a:path w="1727" h="37">
                  <a:moveTo>
                    <a:pt x="0" y="0"/>
                  </a:moveTo>
                  <a:lnTo>
                    <a:pt x="0" y="37"/>
                  </a:lnTo>
                  <a:lnTo>
                    <a:pt x="172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3" name="Rectangle 12"/>
            <p:cNvSpPr>
              <a:spLocks noChangeArrowheads="1"/>
            </p:cNvSpPr>
            <p:nvPr/>
          </p:nvSpPr>
          <p:spPr bwMode="auto">
            <a:xfrm>
              <a:off x="2950" y="3466"/>
              <a:ext cx="19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smtClean="0">
                  <a:solidFill>
                    <a:srgbClr val="000000"/>
                  </a:solidFill>
                  <a:effectLst/>
                  <a:latin typeface="VNI-Times"/>
                  <a:ea typeface="Times New Roman"/>
                  <a:cs typeface="VNI-Times"/>
                </a:rPr>
                <a:t>F</a:t>
              </a:r>
              <a:r>
                <a:rPr lang="en-US" sz="2400" baseline="-25000" smtClean="0">
                  <a:solidFill>
                    <a:srgbClr val="000000"/>
                  </a:solidFill>
                  <a:effectLst/>
                  <a:latin typeface="VNI-Times"/>
                  <a:ea typeface="Times New Roman"/>
                  <a:cs typeface="VNI-Times"/>
                </a:rPr>
                <a:t>5</a:t>
              </a:r>
              <a:endParaRPr lang="en-US" sz="2400">
                <a:effectLst/>
                <a:latin typeface="Times New Roman"/>
                <a:ea typeface="Times New Roman"/>
              </a:endParaRPr>
            </a:p>
          </p:txBody>
        </p:sp>
        <p:sp>
          <p:nvSpPr>
            <p:cNvPr id="14" name="Rectangle 13"/>
            <p:cNvSpPr>
              <a:spLocks noChangeArrowheads="1"/>
            </p:cNvSpPr>
            <p:nvPr/>
          </p:nvSpPr>
          <p:spPr bwMode="auto">
            <a:xfrm>
              <a:off x="2696" y="4236"/>
              <a:ext cx="432" cy="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5" name="Freeform 14"/>
            <p:cNvSpPr>
              <a:spLocks/>
            </p:cNvSpPr>
            <p:nvPr/>
          </p:nvSpPr>
          <p:spPr bwMode="auto">
            <a:xfrm>
              <a:off x="2696" y="4232"/>
              <a:ext cx="1648" cy="17"/>
            </a:xfrm>
            <a:custGeom>
              <a:avLst/>
              <a:gdLst>
                <a:gd name="T0" fmla="*/ 0 w 6589"/>
                <a:gd name="T1" fmla="*/ 0 h 67"/>
                <a:gd name="T2" fmla="*/ 0 w 6589"/>
                <a:gd name="T3" fmla="*/ 67 h 67"/>
                <a:gd name="T4" fmla="*/ 6589 w 6589"/>
                <a:gd name="T5" fmla="*/ 0 h 67"/>
                <a:gd name="T6" fmla="*/ 0 w 6589"/>
                <a:gd name="T7" fmla="*/ 0 h 67"/>
              </a:gdLst>
              <a:ahLst/>
              <a:cxnLst>
                <a:cxn ang="0">
                  <a:pos x="T0" y="T1"/>
                </a:cxn>
                <a:cxn ang="0">
                  <a:pos x="T2" y="T3"/>
                </a:cxn>
                <a:cxn ang="0">
                  <a:pos x="T4" y="T5"/>
                </a:cxn>
                <a:cxn ang="0">
                  <a:pos x="T6" y="T7"/>
                </a:cxn>
              </a:cxnLst>
              <a:rect l="0" t="0" r="r" b="b"/>
              <a:pathLst>
                <a:path w="6589" h="67">
                  <a:moveTo>
                    <a:pt x="0" y="0"/>
                  </a:moveTo>
                  <a:lnTo>
                    <a:pt x="0" y="67"/>
                  </a:lnTo>
                  <a:lnTo>
                    <a:pt x="658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6" name="Freeform 15"/>
            <p:cNvSpPr>
              <a:spLocks/>
            </p:cNvSpPr>
            <p:nvPr/>
          </p:nvSpPr>
          <p:spPr bwMode="auto">
            <a:xfrm>
              <a:off x="2696" y="4232"/>
              <a:ext cx="1655" cy="17"/>
            </a:xfrm>
            <a:custGeom>
              <a:avLst/>
              <a:gdLst>
                <a:gd name="T0" fmla="*/ 0 w 6617"/>
                <a:gd name="T1" fmla="*/ 67 h 67"/>
                <a:gd name="T2" fmla="*/ 6589 w 6617"/>
                <a:gd name="T3" fmla="*/ 0 h 67"/>
                <a:gd name="T4" fmla="*/ 6617 w 6617"/>
                <a:gd name="T5" fmla="*/ 67 h 67"/>
                <a:gd name="T6" fmla="*/ 0 w 6617"/>
                <a:gd name="T7" fmla="*/ 67 h 67"/>
              </a:gdLst>
              <a:ahLst/>
              <a:cxnLst>
                <a:cxn ang="0">
                  <a:pos x="T0" y="T1"/>
                </a:cxn>
                <a:cxn ang="0">
                  <a:pos x="T2" y="T3"/>
                </a:cxn>
                <a:cxn ang="0">
                  <a:pos x="T4" y="T5"/>
                </a:cxn>
                <a:cxn ang="0">
                  <a:pos x="T6" y="T7"/>
                </a:cxn>
              </a:cxnLst>
              <a:rect l="0" t="0" r="r" b="b"/>
              <a:pathLst>
                <a:path w="6617" h="67">
                  <a:moveTo>
                    <a:pt x="0" y="67"/>
                  </a:moveTo>
                  <a:lnTo>
                    <a:pt x="6589" y="0"/>
                  </a:lnTo>
                  <a:lnTo>
                    <a:pt x="6617" y="67"/>
                  </a:lnTo>
                  <a:lnTo>
                    <a:pt x="0"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7" name="Freeform 16"/>
            <p:cNvSpPr>
              <a:spLocks/>
            </p:cNvSpPr>
            <p:nvPr/>
          </p:nvSpPr>
          <p:spPr bwMode="auto">
            <a:xfrm>
              <a:off x="2696" y="4232"/>
              <a:ext cx="1655" cy="17"/>
            </a:xfrm>
            <a:custGeom>
              <a:avLst/>
              <a:gdLst>
                <a:gd name="T0" fmla="*/ 0 w 6617"/>
                <a:gd name="T1" fmla="*/ 0 h 67"/>
                <a:gd name="T2" fmla="*/ 0 w 6617"/>
                <a:gd name="T3" fmla="*/ 67 h 67"/>
                <a:gd name="T4" fmla="*/ 6617 w 6617"/>
                <a:gd name="T5" fmla="*/ 67 h 67"/>
                <a:gd name="T6" fmla="*/ 6589 w 6617"/>
                <a:gd name="T7" fmla="*/ 0 h 67"/>
                <a:gd name="T8" fmla="*/ 0 w 6617"/>
                <a:gd name="T9" fmla="*/ 0 h 67"/>
              </a:gdLst>
              <a:ahLst/>
              <a:cxnLst>
                <a:cxn ang="0">
                  <a:pos x="T0" y="T1"/>
                </a:cxn>
                <a:cxn ang="0">
                  <a:pos x="T2" y="T3"/>
                </a:cxn>
                <a:cxn ang="0">
                  <a:pos x="T4" y="T5"/>
                </a:cxn>
                <a:cxn ang="0">
                  <a:pos x="T6" y="T7"/>
                </a:cxn>
                <a:cxn ang="0">
                  <a:pos x="T8" y="T9"/>
                </a:cxn>
              </a:cxnLst>
              <a:rect l="0" t="0" r="r" b="b"/>
              <a:pathLst>
                <a:path w="6617" h="67">
                  <a:moveTo>
                    <a:pt x="0" y="0"/>
                  </a:moveTo>
                  <a:lnTo>
                    <a:pt x="0" y="67"/>
                  </a:lnTo>
                  <a:lnTo>
                    <a:pt x="6617" y="67"/>
                  </a:lnTo>
                  <a:lnTo>
                    <a:pt x="6589"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8" name="Freeform 17"/>
            <p:cNvSpPr>
              <a:spLocks/>
            </p:cNvSpPr>
            <p:nvPr/>
          </p:nvSpPr>
          <p:spPr bwMode="auto">
            <a:xfrm>
              <a:off x="4344" y="3754"/>
              <a:ext cx="478" cy="495"/>
            </a:xfrm>
            <a:custGeom>
              <a:avLst/>
              <a:gdLst>
                <a:gd name="T0" fmla="*/ 0 w 1912"/>
                <a:gd name="T1" fmla="*/ 1913 h 1980"/>
                <a:gd name="T2" fmla="*/ 28 w 1912"/>
                <a:gd name="T3" fmla="*/ 1980 h 1980"/>
                <a:gd name="T4" fmla="*/ 1912 w 1912"/>
                <a:gd name="T5" fmla="*/ 0 h 1980"/>
                <a:gd name="T6" fmla="*/ 0 w 1912"/>
                <a:gd name="T7" fmla="*/ 1913 h 1980"/>
              </a:gdLst>
              <a:ahLst/>
              <a:cxnLst>
                <a:cxn ang="0">
                  <a:pos x="T0" y="T1"/>
                </a:cxn>
                <a:cxn ang="0">
                  <a:pos x="T2" y="T3"/>
                </a:cxn>
                <a:cxn ang="0">
                  <a:pos x="T4" y="T5"/>
                </a:cxn>
                <a:cxn ang="0">
                  <a:pos x="T6" y="T7"/>
                </a:cxn>
              </a:cxnLst>
              <a:rect l="0" t="0" r="r" b="b"/>
              <a:pathLst>
                <a:path w="1912" h="1980">
                  <a:moveTo>
                    <a:pt x="0" y="1913"/>
                  </a:moveTo>
                  <a:lnTo>
                    <a:pt x="28" y="1980"/>
                  </a:lnTo>
                  <a:lnTo>
                    <a:pt x="1912" y="0"/>
                  </a:lnTo>
                  <a:lnTo>
                    <a:pt x="0" y="19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9" name="Freeform 18"/>
            <p:cNvSpPr>
              <a:spLocks/>
            </p:cNvSpPr>
            <p:nvPr/>
          </p:nvSpPr>
          <p:spPr bwMode="auto">
            <a:xfrm>
              <a:off x="4351" y="3754"/>
              <a:ext cx="483" cy="495"/>
            </a:xfrm>
            <a:custGeom>
              <a:avLst/>
              <a:gdLst>
                <a:gd name="T0" fmla="*/ 0 w 1931"/>
                <a:gd name="T1" fmla="*/ 1980 h 1980"/>
                <a:gd name="T2" fmla="*/ 1884 w 1931"/>
                <a:gd name="T3" fmla="*/ 0 h 1980"/>
                <a:gd name="T4" fmla="*/ 1931 w 1931"/>
                <a:gd name="T5" fmla="*/ 48 h 1980"/>
                <a:gd name="T6" fmla="*/ 0 w 1931"/>
                <a:gd name="T7" fmla="*/ 1980 h 1980"/>
              </a:gdLst>
              <a:ahLst/>
              <a:cxnLst>
                <a:cxn ang="0">
                  <a:pos x="T0" y="T1"/>
                </a:cxn>
                <a:cxn ang="0">
                  <a:pos x="T2" y="T3"/>
                </a:cxn>
                <a:cxn ang="0">
                  <a:pos x="T4" y="T5"/>
                </a:cxn>
                <a:cxn ang="0">
                  <a:pos x="T6" y="T7"/>
                </a:cxn>
              </a:cxnLst>
              <a:rect l="0" t="0" r="r" b="b"/>
              <a:pathLst>
                <a:path w="1931" h="1980">
                  <a:moveTo>
                    <a:pt x="0" y="1980"/>
                  </a:moveTo>
                  <a:lnTo>
                    <a:pt x="1884" y="0"/>
                  </a:lnTo>
                  <a:lnTo>
                    <a:pt x="1931" y="48"/>
                  </a:lnTo>
                  <a:lnTo>
                    <a:pt x="0" y="19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0" name="Freeform 19"/>
            <p:cNvSpPr>
              <a:spLocks/>
            </p:cNvSpPr>
            <p:nvPr/>
          </p:nvSpPr>
          <p:spPr bwMode="auto">
            <a:xfrm>
              <a:off x="4344" y="3754"/>
              <a:ext cx="490" cy="495"/>
            </a:xfrm>
            <a:custGeom>
              <a:avLst/>
              <a:gdLst>
                <a:gd name="T0" fmla="*/ 0 w 1959"/>
                <a:gd name="T1" fmla="*/ 1913 h 1980"/>
                <a:gd name="T2" fmla="*/ 28 w 1959"/>
                <a:gd name="T3" fmla="*/ 1980 h 1980"/>
                <a:gd name="T4" fmla="*/ 1959 w 1959"/>
                <a:gd name="T5" fmla="*/ 48 h 1980"/>
                <a:gd name="T6" fmla="*/ 1912 w 1959"/>
                <a:gd name="T7" fmla="*/ 0 h 1980"/>
                <a:gd name="T8" fmla="*/ 0 w 1959"/>
                <a:gd name="T9" fmla="*/ 1913 h 1980"/>
              </a:gdLst>
              <a:ahLst/>
              <a:cxnLst>
                <a:cxn ang="0">
                  <a:pos x="T0" y="T1"/>
                </a:cxn>
                <a:cxn ang="0">
                  <a:pos x="T2" y="T3"/>
                </a:cxn>
                <a:cxn ang="0">
                  <a:pos x="T4" y="T5"/>
                </a:cxn>
                <a:cxn ang="0">
                  <a:pos x="T6" y="T7"/>
                </a:cxn>
                <a:cxn ang="0">
                  <a:pos x="T8" y="T9"/>
                </a:cxn>
              </a:cxnLst>
              <a:rect l="0" t="0" r="r" b="b"/>
              <a:pathLst>
                <a:path w="1959" h="1980">
                  <a:moveTo>
                    <a:pt x="0" y="1913"/>
                  </a:moveTo>
                  <a:lnTo>
                    <a:pt x="28" y="1980"/>
                  </a:lnTo>
                  <a:lnTo>
                    <a:pt x="1959" y="48"/>
                  </a:lnTo>
                  <a:lnTo>
                    <a:pt x="1912" y="0"/>
                  </a:lnTo>
                  <a:lnTo>
                    <a:pt x="0" y="19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21" name="Freeform 20"/>
            <p:cNvSpPr>
              <a:spLocks/>
            </p:cNvSpPr>
            <p:nvPr/>
          </p:nvSpPr>
          <p:spPr bwMode="auto">
            <a:xfrm>
              <a:off x="4114" y="3885"/>
              <a:ext cx="118" cy="35"/>
            </a:xfrm>
            <a:custGeom>
              <a:avLst/>
              <a:gdLst>
                <a:gd name="T0" fmla="*/ 473 w 473"/>
                <a:gd name="T1" fmla="*/ 29 h 141"/>
                <a:gd name="T2" fmla="*/ 467 w 473"/>
                <a:gd name="T3" fmla="*/ 0 h 141"/>
                <a:gd name="T4" fmla="*/ 0 w 473"/>
                <a:gd name="T5" fmla="*/ 141 h 141"/>
                <a:gd name="T6" fmla="*/ 473 w 473"/>
                <a:gd name="T7" fmla="*/ 29 h 141"/>
              </a:gdLst>
              <a:ahLst/>
              <a:cxnLst>
                <a:cxn ang="0">
                  <a:pos x="T0" y="T1"/>
                </a:cxn>
                <a:cxn ang="0">
                  <a:pos x="T2" y="T3"/>
                </a:cxn>
                <a:cxn ang="0">
                  <a:pos x="T4" y="T5"/>
                </a:cxn>
                <a:cxn ang="0">
                  <a:pos x="T6" y="T7"/>
                </a:cxn>
              </a:cxnLst>
              <a:rect l="0" t="0" r="r" b="b"/>
              <a:pathLst>
                <a:path w="473" h="141">
                  <a:moveTo>
                    <a:pt x="473" y="29"/>
                  </a:moveTo>
                  <a:lnTo>
                    <a:pt x="467" y="0"/>
                  </a:lnTo>
                  <a:lnTo>
                    <a:pt x="0" y="141"/>
                  </a:lnTo>
                  <a:lnTo>
                    <a:pt x="473"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2" name="Freeform 21"/>
            <p:cNvSpPr>
              <a:spLocks/>
            </p:cNvSpPr>
            <p:nvPr/>
          </p:nvSpPr>
          <p:spPr bwMode="auto">
            <a:xfrm>
              <a:off x="4112" y="3885"/>
              <a:ext cx="118" cy="35"/>
            </a:xfrm>
            <a:custGeom>
              <a:avLst/>
              <a:gdLst>
                <a:gd name="T0" fmla="*/ 474 w 474"/>
                <a:gd name="T1" fmla="*/ 0 h 141"/>
                <a:gd name="T2" fmla="*/ 7 w 474"/>
                <a:gd name="T3" fmla="*/ 141 h 141"/>
                <a:gd name="T4" fmla="*/ 0 w 474"/>
                <a:gd name="T5" fmla="*/ 112 h 141"/>
                <a:gd name="T6" fmla="*/ 474 w 474"/>
                <a:gd name="T7" fmla="*/ 0 h 141"/>
              </a:gdLst>
              <a:ahLst/>
              <a:cxnLst>
                <a:cxn ang="0">
                  <a:pos x="T0" y="T1"/>
                </a:cxn>
                <a:cxn ang="0">
                  <a:pos x="T2" y="T3"/>
                </a:cxn>
                <a:cxn ang="0">
                  <a:pos x="T4" y="T5"/>
                </a:cxn>
                <a:cxn ang="0">
                  <a:pos x="T6" y="T7"/>
                </a:cxn>
              </a:cxnLst>
              <a:rect l="0" t="0" r="r" b="b"/>
              <a:pathLst>
                <a:path w="474" h="141">
                  <a:moveTo>
                    <a:pt x="474" y="0"/>
                  </a:moveTo>
                  <a:lnTo>
                    <a:pt x="7" y="141"/>
                  </a:lnTo>
                  <a:lnTo>
                    <a:pt x="0" y="112"/>
                  </a:lnTo>
                  <a:lnTo>
                    <a:pt x="4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3" name="Freeform 22"/>
            <p:cNvSpPr>
              <a:spLocks/>
            </p:cNvSpPr>
            <p:nvPr/>
          </p:nvSpPr>
          <p:spPr bwMode="auto">
            <a:xfrm>
              <a:off x="4112" y="3885"/>
              <a:ext cx="120" cy="35"/>
            </a:xfrm>
            <a:custGeom>
              <a:avLst/>
              <a:gdLst>
                <a:gd name="T0" fmla="*/ 480 w 480"/>
                <a:gd name="T1" fmla="*/ 29 h 141"/>
                <a:gd name="T2" fmla="*/ 474 w 480"/>
                <a:gd name="T3" fmla="*/ 0 h 141"/>
                <a:gd name="T4" fmla="*/ 0 w 480"/>
                <a:gd name="T5" fmla="*/ 112 h 141"/>
                <a:gd name="T6" fmla="*/ 7 w 480"/>
                <a:gd name="T7" fmla="*/ 141 h 141"/>
                <a:gd name="T8" fmla="*/ 480 w 480"/>
                <a:gd name="T9" fmla="*/ 29 h 141"/>
              </a:gdLst>
              <a:ahLst/>
              <a:cxnLst>
                <a:cxn ang="0">
                  <a:pos x="T0" y="T1"/>
                </a:cxn>
                <a:cxn ang="0">
                  <a:pos x="T2" y="T3"/>
                </a:cxn>
                <a:cxn ang="0">
                  <a:pos x="T4" y="T5"/>
                </a:cxn>
                <a:cxn ang="0">
                  <a:pos x="T6" y="T7"/>
                </a:cxn>
                <a:cxn ang="0">
                  <a:pos x="T8" y="T9"/>
                </a:cxn>
              </a:cxnLst>
              <a:rect l="0" t="0" r="r" b="b"/>
              <a:pathLst>
                <a:path w="480" h="141">
                  <a:moveTo>
                    <a:pt x="480" y="29"/>
                  </a:moveTo>
                  <a:lnTo>
                    <a:pt x="474" y="0"/>
                  </a:lnTo>
                  <a:lnTo>
                    <a:pt x="0" y="112"/>
                  </a:lnTo>
                  <a:lnTo>
                    <a:pt x="7" y="141"/>
                  </a:lnTo>
                  <a:lnTo>
                    <a:pt x="480"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24" name="Freeform 23"/>
            <p:cNvSpPr>
              <a:spLocks/>
            </p:cNvSpPr>
            <p:nvPr/>
          </p:nvSpPr>
          <p:spPr bwMode="auto">
            <a:xfrm>
              <a:off x="3870" y="3932"/>
              <a:ext cx="162" cy="46"/>
            </a:xfrm>
            <a:custGeom>
              <a:avLst/>
              <a:gdLst>
                <a:gd name="T0" fmla="*/ 649 w 649"/>
                <a:gd name="T1" fmla="*/ 28 h 182"/>
                <a:gd name="T2" fmla="*/ 642 w 649"/>
                <a:gd name="T3" fmla="*/ 0 h 182"/>
                <a:gd name="T4" fmla="*/ 0 w 649"/>
                <a:gd name="T5" fmla="*/ 182 h 182"/>
                <a:gd name="T6" fmla="*/ 649 w 649"/>
                <a:gd name="T7" fmla="*/ 28 h 182"/>
              </a:gdLst>
              <a:ahLst/>
              <a:cxnLst>
                <a:cxn ang="0">
                  <a:pos x="T0" y="T1"/>
                </a:cxn>
                <a:cxn ang="0">
                  <a:pos x="T2" y="T3"/>
                </a:cxn>
                <a:cxn ang="0">
                  <a:pos x="T4" y="T5"/>
                </a:cxn>
                <a:cxn ang="0">
                  <a:pos x="T6" y="T7"/>
                </a:cxn>
              </a:cxnLst>
              <a:rect l="0" t="0" r="r" b="b"/>
              <a:pathLst>
                <a:path w="649" h="182">
                  <a:moveTo>
                    <a:pt x="649" y="28"/>
                  </a:moveTo>
                  <a:lnTo>
                    <a:pt x="642" y="0"/>
                  </a:lnTo>
                  <a:lnTo>
                    <a:pt x="0" y="182"/>
                  </a:lnTo>
                  <a:lnTo>
                    <a:pt x="649"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5" name="Freeform 24"/>
            <p:cNvSpPr>
              <a:spLocks/>
            </p:cNvSpPr>
            <p:nvPr/>
          </p:nvSpPr>
          <p:spPr bwMode="auto">
            <a:xfrm>
              <a:off x="3868" y="3932"/>
              <a:ext cx="163" cy="46"/>
            </a:xfrm>
            <a:custGeom>
              <a:avLst/>
              <a:gdLst>
                <a:gd name="T0" fmla="*/ 649 w 649"/>
                <a:gd name="T1" fmla="*/ 0 h 182"/>
                <a:gd name="T2" fmla="*/ 7 w 649"/>
                <a:gd name="T3" fmla="*/ 182 h 182"/>
                <a:gd name="T4" fmla="*/ 0 w 649"/>
                <a:gd name="T5" fmla="*/ 153 h 182"/>
                <a:gd name="T6" fmla="*/ 649 w 649"/>
                <a:gd name="T7" fmla="*/ 0 h 182"/>
              </a:gdLst>
              <a:ahLst/>
              <a:cxnLst>
                <a:cxn ang="0">
                  <a:pos x="T0" y="T1"/>
                </a:cxn>
                <a:cxn ang="0">
                  <a:pos x="T2" y="T3"/>
                </a:cxn>
                <a:cxn ang="0">
                  <a:pos x="T4" y="T5"/>
                </a:cxn>
                <a:cxn ang="0">
                  <a:pos x="T6" y="T7"/>
                </a:cxn>
              </a:cxnLst>
              <a:rect l="0" t="0" r="r" b="b"/>
              <a:pathLst>
                <a:path w="649" h="182">
                  <a:moveTo>
                    <a:pt x="649" y="0"/>
                  </a:moveTo>
                  <a:lnTo>
                    <a:pt x="7" y="182"/>
                  </a:lnTo>
                  <a:lnTo>
                    <a:pt x="0" y="153"/>
                  </a:lnTo>
                  <a:lnTo>
                    <a:pt x="6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6" name="Freeform 25"/>
            <p:cNvSpPr>
              <a:spLocks/>
            </p:cNvSpPr>
            <p:nvPr/>
          </p:nvSpPr>
          <p:spPr bwMode="auto">
            <a:xfrm>
              <a:off x="3868" y="3932"/>
              <a:ext cx="164" cy="46"/>
            </a:xfrm>
            <a:custGeom>
              <a:avLst/>
              <a:gdLst>
                <a:gd name="T0" fmla="*/ 656 w 656"/>
                <a:gd name="T1" fmla="*/ 28 h 182"/>
                <a:gd name="T2" fmla="*/ 649 w 656"/>
                <a:gd name="T3" fmla="*/ 0 h 182"/>
                <a:gd name="T4" fmla="*/ 0 w 656"/>
                <a:gd name="T5" fmla="*/ 153 h 182"/>
                <a:gd name="T6" fmla="*/ 7 w 656"/>
                <a:gd name="T7" fmla="*/ 182 h 182"/>
                <a:gd name="T8" fmla="*/ 656 w 656"/>
                <a:gd name="T9" fmla="*/ 28 h 182"/>
              </a:gdLst>
              <a:ahLst/>
              <a:cxnLst>
                <a:cxn ang="0">
                  <a:pos x="T0" y="T1"/>
                </a:cxn>
                <a:cxn ang="0">
                  <a:pos x="T2" y="T3"/>
                </a:cxn>
                <a:cxn ang="0">
                  <a:pos x="T4" y="T5"/>
                </a:cxn>
                <a:cxn ang="0">
                  <a:pos x="T6" y="T7"/>
                </a:cxn>
                <a:cxn ang="0">
                  <a:pos x="T8" y="T9"/>
                </a:cxn>
              </a:cxnLst>
              <a:rect l="0" t="0" r="r" b="b"/>
              <a:pathLst>
                <a:path w="656" h="182">
                  <a:moveTo>
                    <a:pt x="656" y="28"/>
                  </a:moveTo>
                  <a:lnTo>
                    <a:pt x="649" y="0"/>
                  </a:lnTo>
                  <a:lnTo>
                    <a:pt x="0" y="153"/>
                  </a:lnTo>
                  <a:lnTo>
                    <a:pt x="7" y="182"/>
                  </a:lnTo>
                  <a:lnTo>
                    <a:pt x="656"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27" name="Freeform 26"/>
            <p:cNvSpPr>
              <a:spLocks/>
            </p:cNvSpPr>
            <p:nvPr/>
          </p:nvSpPr>
          <p:spPr bwMode="auto">
            <a:xfrm>
              <a:off x="3627" y="3989"/>
              <a:ext cx="162" cy="46"/>
            </a:xfrm>
            <a:custGeom>
              <a:avLst/>
              <a:gdLst>
                <a:gd name="T0" fmla="*/ 648 w 648"/>
                <a:gd name="T1" fmla="*/ 29 h 182"/>
                <a:gd name="T2" fmla="*/ 641 w 648"/>
                <a:gd name="T3" fmla="*/ 0 h 182"/>
                <a:gd name="T4" fmla="*/ 0 w 648"/>
                <a:gd name="T5" fmla="*/ 182 h 182"/>
                <a:gd name="T6" fmla="*/ 648 w 648"/>
                <a:gd name="T7" fmla="*/ 29 h 182"/>
              </a:gdLst>
              <a:ahLst/>
              <a:cxnLst>
                <a:cxn ang="0">
                  <a:pos x="T0" y="T1"/>
                </a:cxn>
                <a:cxn ang="0">
                  <a:pos x="T2" y="T3"/>
                </a:cxn>
                <a:cxn ang="0">
                  <a:pos x="T4" y="T5"/>
                </a:cxn>
                <a:cxn ang="0">
                  <a:pos x="T6" y="T7"/>
                </a:cxn>
              </a:cxnLst>
              <a:rect l="0" t="0" r="r" b="b"/>
              <a:pathLst>
                <a:path w="648" h="182">
                  <a:moveTo>
                    <a:pt x="648" y="29"/>
                  </a:moveTo>
                  <a:lnTo>
                    <a:pt x="641" y="0"/>
                  </a:lnTo>
                  <a:lnTo>
                    <a:pt x="0" y="182"/>
                  </a:lnTo>
                  <a:lnTo>
                    <a:pt x="648"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8" name="Freeform 27"/>
            <p:cNvSpPr>
              <a:spLocks/>
            </p:cNvSpPr>
            <p:nvPr/>
          </p:nvSpPr>
          <p:spPr bwMode="auto">
            <a:xfrm>
              <a:off x="3625" y="3989"/>
              <a:ext cx="162" cy="46"/>
            </a:xfrm>
            <a:custGeom>
              <a:avLst/>
              <a:gdLst>
                <a:gd name="T0" fmla="*/ 649 w 649"/>
                <a:gd name="T1" fmla="*/ 0 h 182"/>
                <a:gd name="T2" fmla="*/ 8 w 649"/>
                <a:gd name="T3" fmla="*/ 182 h 182"/>
                <a:gd name="T4" fmla="*/ 0 w 649"/>
                <a:gd name="T5" fmla="*/ 153 h 182"/>
                <a:gd name="T6" fmla="*/ 649 w 649"/>
                <a:gd name="T7" fmla="*/ 0 h 182"/>
              </a:gdLst>
              <a:ahLst/>
              <a:cxnLst>
                <a:cxn ang="0">
                  <a:pos x="T0" y="T1"/>
                </a:cxn>
                <a:cxn ang="0">
                  <a:pos x="T2" y="T3"/>
                </a:cxn>
                <a:cxn ang="0">
                  <a:pos x="T4" y="T5"/>
                </a:cxn>
                <a:cxn ang="0">
                  <a:pos x="T6" y="T7"/>
                </a:cxn>
              </a:cxnLst>
              <a:rect l="0" t="0" r="r" b="b"/>
              <a:pathLst>
                <a:path w="649" h="182">
                  <a:moveTo>
                    <a:pt x="649" y="0"/>
                  </a:moveTo>
                  <a:lnTo>
                    <a:pt x="8" y="182"/>
                  </a:lnTo>
                  <a:lnTo>
                    <a:pt x="0" y="153"/>
                  </a:lnTo>
                  <a:lnTo>
                    <a:pt x="6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29" name="Freeform 28"/>
            <p:cNvSpPr>
              <a:spLocks/>
            </p:cNvSpPr>
            <p:nvPr/>
          </p:nvSpPr>
          <p:spPr bwMode="auto">
            <a:xfrm>
              <a:off x="3625" y="3989"/>
              <a:ext cx="164" cy="46"/>
            </a:xfrm>
            <a:custGeom>
              <a:avLst/>
              <a:gdLst>
                <a:gd name="T0" fmla="*/ 656 w 656"/>
                <a:gd name="T1" fmla="*/ 29 h 182"/>
                <a:gd name="T2" fmla="*/ 649 w 656"/>
                <a:gd name="T3" fmla="*/ 0 h 182"/>
                <a:gd name="T4" fmla="*/ 0 w 656"/>
                <a:gd name="T5" fmla="*/ 153 h 182"/>
                <a:gd name="T6" fmla="*/ 8 w 656"/>
                <a:gd name="T7" fmla="*/ 182 h 182"/>
                <a:gd name="T8" fmla="*/ 656 w 656"/>
                <a:gd name="T9" fmla="*/ 29 h 182"/>
              </a:gdLst>
              <a:ahLst/>
              <a:cxnLst>
                <a:cxn ang="0">
                  <a:pos x="T0" y="T1"/>
                </a:cxn>
                <a:cxn ang="0">
                  <a:pos x="T2" y="T3"/>
                </a:cxn>
                <a:cxn ang="0">
                  <a:pos x="T4" y="T5"/>
                </a:cxn>
                <a:cxn ang="0">
                  <a:pos x="T6" y="T7"/>
                </a:cxn>
                <a:cxn ang="0">
                  <a:pos x="T8" y="T9"/>
                </a:cxn>
              </a:cxnLst>
              <a:rect l="0" t="0" r="r" b="b"/>
              <a:pathLst>
                <a:path w="656" h="182">
                  <a:moveTo>
                    <a:pt x="656" y="29"/>
                  </a:moveTo>
                  <a:lnTo>
                    <a:pt x="649" y="0"/>
                  </a:lnTo>
                  <a:lnTo>
                    <a:pt x="0" y="153"/>
                  </a:lnTo>
                  <a:lnTo>
                    <a:pt x="8" y="182"/>
                  </a:lnTo>
                  <a:lnTo>
                    <a:pt x="656"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30" name="Freeform 29"/>
            <p:cNvSpPr>
              <a:spLocks/>
            </p:cNvSpPr>
            <p:nvPr/>
          </p:nvSpPr>
          <p:spPr bwMode="auto">
            <a:xfrm>
              <a:off x="3384" y="4047"/>
              <a:ext cx="162" cy="46"/>
            </a:xfrm>
            <a:custGeom>
              <a:avLst/>
              <a:gdLst>
                <a:gd name="T0" fmla="*/ 649 w 649"/>
                <a:gd name="T1" fmla="*/ 30 h 184"/>
                <a:gd name="T2" fmla="*/ 642 w 649"/>
                <a:gd name="T3" fmla="*/ 0 h 184"/>
                <a:gd name="T4" fmla="*/ 0 w 649"/>
                <a:gd name="T5" fmla="*/ 184 h 184"/>
                <a:gd name="T6" fmla="*/ 649 w 649"/>
                <a:gd name="T7" fmla="*/ 30 h 184"/>
              </a:gdLst>
              <a:ahLst/>
              <a:cxnLst>
                <a:cxn ang="0">
                  <a:pos x="T0" y="T1"/>
                </a:cxn>
                <a:cxn ang="0">
                  <a:pos x="T2" y="T3"/>
                </a:cxn>
                <a:cxn ang="0">
                  <a:pos x="T4" y="T5"/>
                </a:cxn>
                <a:cxn ang="0">
                  <a:pos x="T6" y="T7"/>
                </a:cxn>
              </a:cxnLst>
              <a:rect l="0" t="0" r="r" b="b"/>
              <a:pathLst>
                <a:path w="649" h="184">
                  <a:moveTo>
                    <a:pt x="649" y="30"/>
                  </a:moveTo>
                  <a:lnTo>
                    <a:pt x="642" y="0"/>
                  </a:lnTo>
                  <a:lnTo>
                    <a:pt x="0" y="184"/>
                  </a:lnTo>
                  <a:lnTo>
                    <a:pt x="649"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1" name="Freeform 30"/>
            <p:cNvSpPr>
              <a:spLocks/>
            </p:cNvSpPr>
            <p:nvPr/>
          </p:nvSpPr>
          <p:spPr bwMode="auto">
            <a:xfrm>
              <a:off x="3382" y="4047"/>
              <a:ext cx="162" cy="46"/>
            </a:xfrm>
            <a:custGeom>
              <a:avLst/>
              <a:gdLst>
                <a:gd name="T0" fmla="*/ 649 w 649"/>
                <a:gd name="T1" fmla="*/ 0 h 184"/>
                <a:gd name="T2" fmla="*/ 7 w 649"/>
                <a:gd name="T3" fmla="*/ 184 h 184"/>
                <a:gd name="T4" fmla="*/ 0 w 649"/>
                <a:gd name="T5" fmla="*/ 154 h 184"/>
                <a:gd name="T6" fmla="*/ 649 w 649"/>
                <a:gd name="T7" fmla="*/ 0 h 184"/>
              </a:gdLst>
              <a:ahLst/>
              <a:cxnLst>
                <a:cxn ang="0">
                  <a:pos x="T0" y="T1"/>
                </a:cxn>
                <a:cxn ang="0">
                  <a:pos x="T2" y="T3"/>
                </a:cxn>
                <a:cxn ang="0">
                  <a:pos x="T4" y="T5"/>
                </a:cxn>
                <a:cxn ang="0">
                  <a:pos x="T6" y="T7"/>
                </a:cxn>
              </a:cxnLst>
              <a:rect l="0" t="0" r="r" b="b"/>
              <a:pathLst>
                <a:path w="649" h="184">
                  <a:moveTo>
                    <a:pt x="649" y="0"/>
                  </a:moveTo>
                  <a:lnTo>
                    <a:pt x="7" y="184"/>
                  </a:lnTo>
                  <a:lnTo>
                    <a:pt x="0" y="154"/>
                  </a:lnTo>
                  <a:lnTo>
                    <a:pt x="6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2" name="Freeform 31"/>
            <p:cNvSpPr>
              <a:spLocks/>
            </p:cNvSpPr>
            <p:nvPr/>
          </p:nvSpPr>
          <p:spPr bwMode="auto">
            <a:xfrm>
              <a:off x="3382" y="4047"/>
              <a:ext cx="164" cy="46"/>
            </a:xfrm>
            <a:custGeom>
              <a:avLst/>
              <a:gdLst>
                <a:gd name="T0" fmla="*/ 656 w 656"/>
                <a:gd name="T1" fmla="*/ 30 h 184"/>
                <a:gd name="T2" fmla="*/ 649 w 656"/>
                <a:gd name="T3" fmla="*/ 0 h 184"/>
                <a:gd name="T4" fmla="*/ 0 w 656"/>
                <a:gd name="T5" fmla="*/ 154 h 184"/>
                <a:gd name="T6" fmla="*/ 7 w 656"/>
                <a:gd name="T7" fmla="*/ 184 h 184"/>
                <a:gd name="T8" fmla="*/ 656 w 656"/>
                <a:gd name="T9" fmla="*/ 30 h 184"/>
              </a:gdLst>
              <a:ahLst/>
              <a:cxnLst>
                <a:cxn ang="0">
                  <a:pos x="T0" y="T1"/>
                </a:cxn>
                <a:cxn ang="0">
                  <a:pos x="T2" y="T3"/>
                </a:cxn>
                <a:cxn ang="0">
                  <a:pos x="T4" y="T5"/>
                </a:cxn>
                <a:cxn ang="0">
                  <a:pos x="T6" y="T7"/>
                </a:cxn>
                <a:cxn ang="0">
                  <a:pos x="T8" y="T9"/>
                </a:cxn>
              </a:cxnLst>
              <a:rect l="0" t="0" r="r" b="b"/>
              <a:pathLst>
                <a:path w="656" h="184">
                  <a:moveTo>
                    <a:pt x="656" y="30"/>
                  </a:moveTo>
                  <a:lnTo>
                    <a:pt x="649" y="0"/>
                  </a:lnTo>
                  <a:lnTo>
                    <a:pt x="0" y="154"/>
                  </a:lnTo>
                  <a:lnTo>
                    <a:pt x="7" y="184"/>
                  </a:lnTo>
                  <a:lnTo>
                    <a:pt x="656"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33" name="Freeform 32"/>
            <p:cNvSpPr>
              <a:spLocks/>
            </p:cNvSpPr>
            <p:nvPr/>
          </p:nvSpPr>
          <p:spPr bwMode="auto">
            <a:xfrm>
              <a:off x="3140" y="4105"/>
              <a:ext cx="162" cy="45"/>
            </a:xfrm>
            <a:custGeom>
              <a:avLst/>
              <a:gdLst>
                <a:gd name="T0" fmla="*/ 650 w 650"/>
                <a:gd name="T1" fmla="*/ 29 h 183"/>
                <a:gd name="T2" fmla="*/ 643 w 650"/>
                <a:gd name="T3" fmla="*/ 0 h 183"/>
                <a:gd name="T4" fmla="*/ 0 w 650"/>
                <a:gd name="T5" fmla="*/ 183 h 183"/>
                <a:gd name="T6" fmla="*/ 650 w 650"/>
                <a:gd name="T7" fmla="*/ 29 h 183"/>
              </a:gdLst>
              <a:ahLst/>
              <a:cxnLst>
                <a:cxn ang="0">
                  <a:pos x="T0" y="T1"/>
                </a:cxn>
                <a:cxn ang="0">
                  <a:pos x="T2" y="T3"/>
                </a:cxn>
                <a:cxn ang="0">
                  <a:pos x="T4" y="T5"/>
                </a:cxn>
                <a:cxn ang="0">
                  <a:pos x="T6" y="T7"/>
                </a:cxn>
              </a:cxnLst>
              <a:rect l="0" t="0" r="r" b="b"/>
              <a:pathLst>
                <a:path w="650" h="183">
                  <a:moveTo>
                    <a:pt x="650" y="29"/>
                  </a:moveTo>
                  <a:lnTo>
                    <a:pt x="643" y="0"/>
                  </a:lnTo>
                  <a:lnTo>
                    <a:pt x="0" y="183"/>
                  </a:lnTo>
                  <a:lnTo>
                    <a:pt x="65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4" name="Freeform 33"/>
            <p:cNvSpPr>
              <a:spLocks/>
            </p:cNvSpPr>
            <p:nvPr/>
          </p:nvSpPr>
          <p:spPr bwMode="auto">
            <a:xfrm>
              <a:off x="3138" y="4105"/>
              <a:ext cx="163" cy="45"/>
            </a:xfrm>
            <a:custGeom>
              <a:avLst/>
              <a:gdLst>
                <a:gd name="T0" fmla="*/ 649 w 649"/>
                <a:gd name="T1" fmla="*/ 0 h 183"/>
                <a:gd name="T2" fmla="*/ 6 w 649"/>
                <a:gd name="T3" fmla="*/ 183 h 183"/>
                <a:gd name="T4" fmla="*/ 0 w 649"/>
                <a:gd name="T5" fmla="*/ 153 h 183"/>
                <a:gd name="T6" fmla="*/ 649 w 649"/>
                <a:gd name="T7" fmla="*/ 0 h 183"/>
              </a:gdLst>
              <a:ahLst/>
              <a:cxnLst>
                <a:cxn ang="0">
                  <a:pos x="T0" y="T1"/>
                </a:cxn>
                <a:cxn ang="0">
                  <a:pos x="T2" y="T3"/>
                </a:cxn>
                <a:cxn ang="0">
                  <a:pos x="T4" y="T5"/>
                </a:cxn>
                <a:cxn ang="0">
                  <a:pos x="T6" y="T7"/>
                </a:cxn>
              </a:cxnLst>
              <a:rect l="0" t="0" r="r" b="b"/>
              <a:pathLst>
                <a:path w="649" h="183">
                  <a:moveTo>
                    <a:pt x="649" y="0"/>
                  </a:moveTo>
                  <a:lnTo>
                    <a:pt x="6" y="183"/>
                  </a:lnTo>
                  <a:lnTo>
                    <a:pt x="0" y="153"/>
                  </a:lnTo>
                  <a:lnTo>
                    <a:pt x="6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5" name="Freeform 34"/>
            <p:cNvSpPr>
              <a:spLocks/>
            </p:cNvSpPr>
            <p:nvPr/>
          </p:nvSpPr>
          <p:spPr bwMode="auto">
            <a:xfrm>
              <a:off x="3138" y="4105"/>
              <a:ext cx="164" cy="45"/>
            </a:xfrm>
            <a:custGeom>
              <a:avLst/>
              <a:gdLst>
                <a:gd name="T0" fmla="*/ 656 w 656"/>
                <a:gd name="T1" fmla="*/ 29 h 183"/>
                <a:gd name="T2" fmla="*/ 649 w 656"/>
                <a:gd name="T3" fmla="*/ 0 h 183"/>
                <a:gd name="T4" fmla="*/ 0 w 656"/>
                <a:gd name="T5" fmla="*/ 153 h 183"/>
                <a:gd name="T6" fmla="*/ 6 w 656"/>
                <a:gd name="T7" fmla="*/ 183 h 183"/>
                <a:gd name="T8" fmla="*/ 656 w 656"/>
                <a:gd name="T9" fmla="*/ 29 h 183"/>
              </a:gdLst>
              <a:ahLst/>
              <a:cxnLst>
                <a:cxn ang="0">
                  <a:pos x="T0" y="T1"/>
                </a:cxn>
                <a:cxn ang="0">
                  <a:pos x="T2" y="T3"/>
                </a:cxn>
                <a:cxn ang="0">
                  <a:pos x="T4" y="T5"/>
                </a:cxn>
                <a:cxn ang="0">
                  <a:pos x="T6" y="T7"/>
                </a:cxn>
                <a:cxn ang="0">
                  <a:pos x="T8" y="T9"/>
                </a:cxn>
              </a:cxnLst>
              <a:rect l="0" t="0" r="r" b="b"/>
              <a:pathLst>
                <a:path w="656" h="183">
                  <a:moveTo>
                    <a:pt x="656" y="29"/>
                  </a:moveTo>
                  <a:lnTo>
                    <a:pt x="649" y="0"/>
                  </a:lnTo>
                  <a:lnTo>
                    <a:pt x="0" y="153"/>
                  </a:lnTo>
                  <a:lnTo>
                    <a:pt x="6" y="183"/>
                  </a:lnTo>
                  <a:lnTo>
                    <a:pt x="656"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36" name="Freeform 35"/>
            <p:cNvSpPr>
              <a:spLocks/>
            </p:cNvSpPr>
            <p:nvPr/>
          </p:nvSpPr>
          <p:spPr bwMode="auto">
            <a:xfrm>
              <a:off x="2897" y="4162"/>
              <a:ext cx="162" cy="46"/>
            </a:xfrm>
            <a:custGeom>
              <a:avLst/>
              <a:gdLst>
                <a:gd name="T0" fmla="*/ 649 w 649"/>
                <a:gd name="T1" fmla="*/ 30 h 182"/>
                <a:gd name="T2" fmla="*/ 643 w 649"/>
                <a:gd name="T3" fmla="*/ 0 h 182"/>
                <a:gd name="T4" fmla="*/ 0 w 649"/>
                <a:gd name="T5" fmla="*/ 182 h 182"/>
                <a:gd name="T6" fmla="*/ 649 w 649"/>
                <a:gd name="T7" fmla="*/ 30 h 182"/>
              </a:gdLst>
              <a:ahLst/>
              <a:cxnLst>
                <a:cxn ang="0">
                  <a:pos x="T0" y="T1"/>
                </a:cxn>
                <a:cxn ang="0">
                  <a:pos x="T2" y="T3"/>
                </a:cxn>
                <a:cxn ang="0">
                  <a:pos x="T4" y="T5"/>
                </a:cxn>
                <a:cxn ang="0">
                  <a:pos x="T6" y="T7"/>
                </a:cxn>
              </a:cxnLst>
              <a:rect l="0" t="0" r="r" b="b"/>
              <a:pathLst>
                <a:path w="649" h="182">
                  <a:moveTo>
                    <a:pt x="649" y="30"/>
                  </a:moveTo>
                  <a:lnTo>
                    <a:pt x="643" y="0"/>
                  </a:lnTo>
                  <a:lnTo>
                    <a:pt x="0" y="182"/>
                  </a:lnTo>
                  <a:lnTo>
                    <a:pt x="649"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7" name="Freeform 36"/>
            <p:cNvSpPr>
              <a:spLocks/>
            </p:cNvSpPr>
            <p:nvPr/>
          </p:nvSpPr>
          <p:spPr bwMode="auto">
            <a:xfrm>
              <a:off x="2895" y="4162"/>
              <a:ext cx="162" cy="46"/>
            </a:xfrm>
            <a:custGeom>
              <a:avLst/>
              <a:gdLst>
                <a:gd name="T0" fmla="*/ 650 w 650"/>
                <a:gd name="T1" fmla="*/ 0 h 182"/>
                <a:gd name="T2" fmla="*/ 7 w 650"/>
                <a:gd name="T3" fmla="*/ 182 h 182"/>
                <a:gd name="T4" fmla="*/ 0 w 650"/>
                <a:gd name="T5" fmla="*/ 154 h 182"/>
                <a:gd name="T6" fmla="*/ 650 w 650"/>
                <a:gd name="T7" fmla="*/ 0 h 182"/>
              </a:gdLst>
              <a:ahLst/>
              <a:cxnLst>
                <a:cxn ang="0">
                  <a:pos x="T0" y="T1"/>
                </a:cxn>
                <a:cxn ang="0">
                  <a:pos x="T2" y="T3"/>
                </a:cxn>
                <a:cxn ang="0">
                  <a:pos x="T4" y="T5"/>
                </a:cxn>
                <a:cxn ang="0">
                  <a:pos x="T6" y="T7"/>
                </a:cxn>
              </a:cxnLst>
              <a:rect l="0" t="0" r="r" b="b"/>
              <a:pathLst>
                <a:path w="650" h="182">
                  <a:moveTo>
                    <a:pt x="650" y="0"/>
                  </a:moveTo>
                  <a:lnTo>
                    <a:pt x="7" y="182"/>
                  </a:lnTo>
                  <a:lnTo>
                    <a:pt x="0" y="154"/>
                  </a:lnTo>
                  <a:lnTo>
                    <a:pt x="65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38" name="Freeform 37"/>
            <p:cNvSpPr>
              <a:spLocks/>
            </p:cNvSpPr>
            <p:nvPr/>
          </p:nvSpPr>
          <p:spPr bwMode="auto">
            <a:xfrm>
              <a:off x="2895" y="4162"/>
              <a:ext cx="164" cy="46"/>
            </a:xfrm>
            <a:custGeom>
              <a:avLst/>
              <a:gdLst>
                <a:gd name="T0" fmla="*/ 656 w 656"/>
                <a:gd name="T1" fmla="*/ 30 h 182"/>
                <a:gd name="T2" fmla="*/ 650 w 656"/>
                <a:gd name="T3" fmla="*/ 0 h 182"/>
                <a:gd name="T4" fmla="*/ 0 w 656"/>
                <a:gd name="T5" fmla="*/ 154 h 182"/>
                <a:gd name="T6" fmla="*/ 7 w 656"/>
                <a:gd name="T7" fmla="*/ 182 h 182"/>
                <a:gd name="T8" fmla="*/ 656 w 656"/>
                <a:gd name="T9" fmla="*/ 30 h 182"/>
              </a:gdLst>
              <a:ahLst/>
              <a:cxnLst>
                <a:cxn ang="0">
                  <a:pos x="T0" y="T1"/>
                </a:cxn>
                <a:cxn ang="0">
                  <a:pos x="T2" y="T3"/>
                </a:cxn>
                <a:cxn ang="0">
                  <a:pos x="T4" y="T5"/>
                </a:cxn>
                <a:cxn ang="0">
                  <a:pos x="T6" y="T7"/>
                </a:cxn>
                <a:cxn ang="0">
                  <a:pos x="T8" y="T9"/>
                </a:cxn>
              </a:cxnLst>
              <a:rect l="0" t="0" r="r" b="b"/>
              <a:pathLst>
                <a:path w="656" h="182">
                  <a:moveTo>
                    <a:pt x="656" y="30"/>
                  </a:moveTo>
                  <a:lnTo>
                    <a:pt x="650" y="0"/>
                  </a:lnTo>
                  <a:lnTo>
                    <a:pt x="0" y="154"/>
                  </a:lnTo>
                  <a:lnTo>
                    <a:pt x="7" y="182"/>
                  </a:lnTo>
                  <a:lnTo>
                    <a:pt x="656"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39" name="Freeform 38"/>
            <p:cNvSpPr>
              <a:spLocks/>
            </p:cNvSpPr>
            <p:nvPr/>
          </p:nvSpPr>
          <p:spPr bwMode="auto">
            <a:xfrm>
              <a:off x="2697" y="4220"/>
              <a:ext cx="118" cy="35"/>
            </a:xfrm>
            <a:custGeom>
              <a:avLst/>
              <a:gdLst>
                <a:gd name="T0" fmla="*/ 473 w 473"/>
                <a:gd name="T1" fmla="*/ 28 h 141"/>
                <a:gd name="T2" fmla="*/ 466 w 473"/>
                <a:gd name="T3" fmla="*/ 0 h 141"/>
                <a:gd name="T4" fmla="*/ 0 w 473"/>
                <a:gd name="T5" fmla="*/ 141 h 141"/>
                <a:gd name="T6" fmla="*/ 473 w 473"/>
                <a:gd name="T7" fmla="*/ 28 h 141"/>
              </a:gdLst>
              <a:ahLst/>
              <a:cxnLst>
                <a:cxn ang="0">
                  <a:pos x="T0" y="T1"/>
                </a:cxn>
                <a:cxn ang="0">
                  <a:pos x="T2" y="T3"/>
                </a:cxn>
                <a:cxn ang="0">
                  <a:pos x="T4" y="T5"/>
                </a:cxn>
                <a:cxn ang="0">
                  <a:pos x="T6" y="T7"/>
                </a:cxn>
              </a:cxnLst>
              <a:rect l="0" t="0" r="r" b="b"/>
              <a:pathLst>
                <a:path w="473" h="141">
                  <a:moveTo>
                    <a:pt x="473" y="28"/>
                  </a:moveTo>
                  <a:lnTo>
                    <a:pt x="466" y="0"/>
                  </a:lnTo>
                  <a:lnTo>
                    <a:pt x="0" y="141"/>
                  </a:lnTo>
                  <a:lnTo>
                    <a:pt x="473"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40" name="Freeform 39"/>
            <p:cNvSpPr>
              <a:spLocks/>
            </p:cNvSpPr>
            <p:nvPr/>
          </p:nvSpPr>
          <p:spPr bwMode="auto">
            <a:xfrm>
              <a:off x="2696" y="4220"/>
              <a:ext cx="118" cy="35"/>
            </a:xfrm>
            <a:custGeom>
              <a:avLst/>
              <a:gdLst>
                <a:gd name="T0" fmla="*/ 473 w 473"/>
                <a:gd name="T1" fmla="*/ 0 h 141"/>
                <a:gd name="T2" fmla="*/ 7 w 473"/>
                <a:gd name="T3" fmla="*/ 141 h 141"/>
                <a:gd name="T4" fmla="*/ 0 w 473"/>
                <a:gd name="T5" fmla="*/ 111 h 141"/>
                <a:gd name="T6" fmla="*/ 473 w 473"/>
                <a:gd name="T7" fmla="*/ 0 h 141"/>
              </a:gdLst>
              <a:ahLst/>
              <a:cxnLst>
                <a:cxn ang="0">
                  <a:pos x="T0" y="T1"/>
                </a:cxn>
                <a:cxn ang="0">
                  <a:pos x="T2" y="T3"/>
                </a:cxn>
                <a:cxn ang="0">
                  <a:pos x="T4" y="T5"/>
                </a:cxn>
                <a:cxn ang="0">
                  <a:pos x="T6" y="T7"/>
                </a:cxn>
              </a:cxnLst>
              <a:rect l="0" t="0" r="r" b="b"/>
              <a:pathLst>
                <a:path w="473" h="141">
                  <a:moveTo>
                    <a:pt x="473" y="0"/>
                  </a:moveTo>
                  <a:lnTo>
                    <a:pt x="7" y="141"/>
                  </a:lnTo>
                  <a:lnTo>
                    <a:pt x="0" y="111"/>
                  </a:lnTo>
                  <a:lnTo>
                    <a:pt x="4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41" name="Freeform 40"/>
            <p:cNvSpPr>
              <a:spLocks/>
            </p:cNvSpPr>
            <p:nvPr/>
          </p:nvSpPr>
          <p:spPr bwMode="auto">
            <a:xfrm>
              <a:off x="2696" y="4220"/>
              <a:ext cx="119" cy="35"/>
            </a:xfrm>
            <a:custGeom>
              <a:avLst/>
              <a:gdLst>
                <a:gd name="T0" fmla="*/ 480 w 480"/>
                <a:gd name="T1" fmla="*/ 28 h 141"/>
                <a:gd name="T2" fmla="*/ 473 w 480"/>
                <a:gd name="T3" fmla="*/ 0 h 141"/>
                <a:gd name="T4" fmla="*/ 0 w 480"/>
                <a:gd name="T5" fmla="*/ 111 h 141"/>
                <a:gd name="T6" fmla="*/ 7 w 480"/>
                <a:gd name="T7" fmla="*/ 141 h 141"/>
                <a:gd name="T8" fmla="*/ 480 w 480"/>
                <a:gd name="T9" fmla="*/ 28 h 141"/>
              </a:gdLst>
              <a:ahLst/>
              <a:cxnLst>
                <a:cxn ang="0">
                  <a:pos x="T0" y="T1"/>
                </a:cxn>
                <a:cxn ang="0">
                  <a:pos x="T2" y="T3"/>
                </a:cxn>
                <a:cxn ang="0">
                  <a:pos x="T4" y="T5"/>
                </a:cxn>
                <a:cxn ang="0">
                  <a:pos x="T6" y="T7"/>
                </a:cxn>
                <a:cxn ang="0">
                  <a:pos x="T8" y="T9"/>
                </a:cxn>
              </a:cxnLst>
              <a:rect l="0" t="0" r="r" b="b"/>
              <a:pathLst>
                <a:path w="480" h="141">
                  <a:moveTo>
                    <a:pt x="480" y="28"/>
                  </a:moveTo>
                  <a:lnTo>
                    <a:pt x="473" y="0"/>
                  </a:lnTo>
                  <a:lnTo>
                    <a:pt x="0" y="111"/>
                  </a:lnTo>
                  <a:lnTo>
                    <a:pt x="7" y="141"/>
                  </a:lnTo>
                  <a:lnTo>
                    <a:pt x="480"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42" name="Freeform 41"/>
            <p:cNvSpPr>
              <a:spLocks/>
            </p:cNvSpPr>
            <p:nvPr/>
          </p:nvSpPr>
          <p:spPr bwMode="auto">
            <a:xfrm>
              <a:off x="2696" y="4248"/>
              <a:ext cx="1" cy="7"/>
            </a:xfrm>
            <a:custGeom>
              <a:avLst/>
              <a:gdLst>
                <a:gd name="T0" fmla="*/ 7 w 7"/>
                <a:gd name="T1" fmla="*/ 30 h 30"/>
                <a:gd name="T2" fmla="*/ 0 w 7"/>
                <a:gd name="T3" fmla="*/ 0 h 30"/>
                <a:gd name="T4" fmla="*/ 1 w 7"/>
                <a:gd name="T5" fmla="*/ 0 h 30"/>
              </a:gdLst>
              <a:ahLst/>
              <a:cxnLst>
                <a:cxn ang="0">
                  <a:pos x="T0" y="T1"/>
                </a:cxn>
                <a:cxn ang="0">
                  <a:pos x="T2" y="T3"/>
                </a:cxn>
                <a:cxn ang="0">
                  <a:pos x="T4" y="T5"/>
                </a:cxn>
              </a:cxnLst>
              <a:rect l="0" t="0" r="r" b="b"/>
              <a:pathLst>
                <a:path w="7" h="30">
                  <a:moveTo>
                    <a:pt x="7" y="3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43" name="Freeform 42"/>
            <p:cNvSpPr>
              <a:spLocks/>
            </p:cNvSpPr>
            <p:nvPr/>
          </p:nvSpPr>
          <p:spPr bwMode="auto">
            <a:xfrm>
              <a:off x="2688" y="3340"/>
              <a:ext cx="17" cy="901"/>
            </a:xfrm>
            <a:custGeom>
              <a:avLst/>
              <a:gdLst>
                <a:gd name="T0" fmla="*/ 67 w 67"/>
                <a:gd name="T1" fmla="*/ 0 h 3604"/>
                <a:gd name="T2" fmla="*/ 0 w 67"/>
                <a:gd name="T3" fmla="*/ 0 h 3604"/>
                <a:gd name="T4" fmla="*/ 67 w 67"/>
                <a:gd name="T5" fmla="*/ 3604 h 3604"/>
                <a:gd name="T6" fmla="*/ 67 w 67"/>
                <a:gd name="T7" fmla="*/ 0 h 3604"/>
              </a:gdLst>
              <a:ahLst/>
              <a:cxnLst>
                <a:cxn ang="0">
                  <a:pos x="T0" y="T1"/>
                </a:cxn>
                <a:cxn ang="0">
                  <a:pos x="T2" y="T3"/>
                </a:cxn>
                <a:cxn ang="0">
                  <a:pos x="T4" y="T5"/>
                </a:cxn>
                <a:cxn ang="0">
                  <a:pos x="T6" y="T7"/>
                </a:cxn>
              </a:cxnLst>
              <a:rect l="0" t="0" r="r" b="b"/>
              <a:pathLst>
                <a:path w="67" h="3604">
                  <a:moveTo>
                    <a:pt x="67" y="0"/>
                  </a:moveTo>
                  <a:lnTo>
                    <a:pt x="0" y="0"/>
                  </a:lnTo>
                  <a:lnTo>
                    <a:pt x="67" y="3604"/>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44" name="Freeform 43"/>
            <p:cNvSpPr>
              <a:spLocks/>
            </p:cNvSpPr>
            <p:nvPr/>
          </p:nvSpPr>
          <p:spPr bwMode="auto">
            <a:xfrm>
              <a:off x="2688" y="3340"/>
              <a:ext cx="17" cy="901"/>
            </a:xfrm>
            <a:custGeom>
              <a:avLst/>
              <a:gdLst>
                <a:gd name="T0" fmla="*/ 0 w 67"/>
                <a:gd name="T1" fmla="*/ 0 h 3604"/>
                <a:gd name="T2" fmla="*/ 67 w 67"/>
                <a:gd name="T3" fmla="*/ 3604 h 3604"/>
                <a:gd name="T4" fmla="*/ 0 w 67"/>
                <a:gd name="T5" fmla="*/ 3604 h 3604"/>
                <a:gd name="T6" fmla="*/ 0 w 67"/>
                <a:gd name="T7" fmla="*/ 0 h 3604"/>
              </a:gdLst>
              <a:ahLst/>
              <a:cxnLst>
                <a:cxn ang="0">
                  <a:pos x="T0" y="T1"/>
                </a:cxn>
                <a:cxn ang="0">
                  <a:pos x="T2" y="T3"/>
                </a:cxn>
                <a:cxn ang="0">
                  <a:pos x="T4" y="T5"/>
                </a:cxn>
                <a:cxn ang="0">
                  <a:pos x="T6" y="T7"/>
                </a:cxn>
              </a:cxnLst>
              <a:rect l="0" t="0" r="r" b="b"/>
              <a:pathLst>
                <a:path w="67" h="3604">
                  <a:moveTo>
                    <a:pt x="0" y="0"/>
                  </a:moveTo>
                  <a:lnTo>
                    <a:pt x="67" y="3604"/>
                  </a:lnTo>
                  <a:lnTo>
                    <a:pt x="0" y="360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45" name="Rectangle 44"/>
            <p:cNvSpPr>
              <a:spLocks noChangeArrowheads="1"/>
            </p:cNvSpPr>
            <p:nvPr/>
          </p:nvSpPr>
          <p:spPr bwMode="auto">
            <a:xfrm>
              <a:off x="2586" y="4086"/>
              <a:ext cx="54"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I</a:t>
              </a:r>
              <a:endParaRPr lang="en-US" sz="2400">
                <a:effectLst/>
                <a:latin typeface="Times New Roman"/>
                <a:ea typeface="Times New Roman"/>
              </a:endParaRPr>
            </a:p>
          </p:txBody>
        </p:sp>
        <p:sp>
          <p:nvSpPr>
            <p:cNvPr id="46" name="Rectangle 45"/>
            <p:cNvSpPr>
              <a:spLocks noChangeArrowheads="1"/>
            </p:cNvSpPr>
            <p:nvPr/>
          </p:nvSpPr>
          <p:spPr bwMode="auto">
            <a:xfrm>
              <a:off x="2154" y="4404"/>
              <a:ext cx="98"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x</a:t>
              </a:r>
              <a:endParaRPr lang="en-US" sz="2400">
                <a:effectLst/>
                <a:latin typeface="Times New Roman"/>
                <a:ea typeface="Times New Roman"/>
              </a:endParaRPr>
            </a:p>
          </p:txBody>
        </p:sp>
        <p:sp>
          <p:nvSpPr>
            <p:cNvPr id="47" name="Rectangle 46"/>
            <p:cNvSpPr>
              <a:spLocks noChangeArrowheads="1"/>
            </p:cNvSpPr>
            <p:nvPr/>
          </p:nvSpPr>
          <p:spPr bwMode="auto">
            <a:xfrm>
              <a:off x="2688" y="3340"/>
              <a:ext cx="17" cy="901"/>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48" name="Freeform 47"/>
            <p:cNvSpPr>
              <a:spLocks/>
            </p:cNvSpPr>
            <p:nvPr/>
          </p:nvSpPr>
          <p:spPr bwMode="auto">
            <a:xfrm>
              <a:off x="2433" y="4421"/>
              <a:ext cx="91" cy="91"/>
            </a:xfrm>
            <a:custGeom>
              <a:avLst/>
              <a:gdLst>
                <a:gd name="T0" fmla="*/ 0 w 366"/>
                <a:gd name="T1" fmla="*/ 365 h 365"/>
                <a:gd name="T2" fmla="*/ 253 w 366"/>
                <a:gd name="T3" fmla="*/ 0 h 365"/>
                <a:gd name="T4" fmla="*/ 366 w 366"/>
                <a:gd name="T5" fmla="*/ 114 h 365"/>
                <a:gd name="T6" fmla="*/ 0 w 366"/>
                <a:gd name="T7" fmla="*/ 365 h 365"/>
              </a:gdLst>
              <a:ahLst/>
              <a:cxnLst>
                <a:cxn ang="0">
                  <a:pos x="T0" y="T1"/>
                </a:cxn>
                <a:cxn ang="0">
                  <a:pos x="T2" y="T3"/>
                </a:cxn>
                <a:cxn ang="0">
                  <a:pos x="T4" y="T5"/>
                </a:cxn>
                <a:cxn ang="0">
                  <a:pos x="T6" y="T7"/>
                </a:cxn>
              </a:cxnLst>
              <a:rect l="0" t="0" r="r" b="b"/>
              <a:pathLst>
                <a:path w="366" h="365">
                  <a:moveTo>
                    <a:pt x="0" y="365"/>
                  </a:moveTo>
                  <a:lnTo>
                    <a:pt x="253" y="0"/>
                  </a:lnTo>
                  <a:lnTo>
                    <a:pt x="366" y="114"/>
                  </a:lnTo>
                  <a:lnTo>
                    <a:pt x="0" y="3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49" name="Rectangle 48"/>
            <p:cNvSpPr>
              <a:spLocks noChangeArrowheads="1"/>
            </p:cNvSpPr>
            <p:nvPr/>
          </p:nvSpPr>
          <p:spPr bwMode="auto">
            <a:xfrm>
              <a:off x="2555" y="3232"/>
              <a:ext cx="130"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E</a:t>
              </a:r>
              <a:endParaRPr lang="en-US" sz="2400">
                <a:effectLst/>
                <a:latin typeface="Times New Roman"/>
                <a:ea typeface="Times New Roman"/>
              </a:endParaRPr>
            </a:p>
          </p:txBody>
        </p:sp>
        <p:sp>
          <p:nvSpPr>
            <p:cNvPr id="50" name="Rectangle 49"/>
            <p:cNvSpPr>
              <a:spLocks noChangeArrowheads="1"/>
            </p:cNvSpPr>
            <p:nvPr/>
          </p:nvSpPr>
          <p:spPr bwMode="auto">
            <a:xfrm>
              <a:off x="5510" y="3516"/>
              <a:ext cx="98"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y</a:t>
              </a:r>
              <a:endParaRPr lang="en-US" sz="2400">
                <a:effectLst/>
                <a:latin typeface="Times New Roman"/>
                <a:ea typeface="Times New Roman"/>
              </a:endParaRPr>
            </a:p>
          </p:txBody>
        </p:sp>
        <p:sp>
          <p:nvSpPr>
            <p:cNvPr id="51" name="Rectangle 50"/>
            <p:cNvSpPr>
              <a:spLocks noChangeArrowheads="1"/>
            </p:cNvSpPr>
            <p:nvPr/>
          </p:nvSpPr>
          <p:spPr bwMode="auto">
            <a:xfrm>
              <a:off x="4419" y="3212"/>
              <a:ext cx="152"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G</a:t>
              </a:r>
              <a:endParaRPr lang="en-US" sz="2400">
                <a:effectLst/>
                <a:latin typeface="Times New Roman"/>
                <a:ea typeface="Times New Roman"/>
              </a:endParaRPr>
            </a:p>
          </p:txBody>
        </p:sp>
        <p:sp>
          <p:nvSpPr>
            <p:cNvPr id="52" name="Freeform 51"/>
            <p:cNvSpPr>
              <a:spLocks/>
            </p:cNvSpPr>
            <p:nvPr/>
          </p:nvSpPr>
          <p:spPr bwMode="auto">
            <a:xfrm>
              <a:off x="2433" y="4421"/>
              <a:ext cx="91" cy="91"/>
            </a:xfrm>
            <a:custGeom>
              <a:avLst/>
              <a:gdLst>
                <a:gd name="T0" fmla="*/ 0 w 366"/>
                <a:gd name="T1" fmla="*/ 365 h 365"/>
                <a:gd name="T2" fmla="*/ 253 w 366"/>
                <a:gd name="T3" fmla="*/ 0 h 365"/>
                <a:gd name="T4" fmla="*/ 366 w 366"/>
                <a:gd name="T5" fmla="*/ 114 h 365"/>
                <a:gd name="T6" fmla="*/ 0 w 366"/>
                <a:gd name="T7" fmla="*/ 365 h 365"/>
              </a:gdLst>
              <a:ahLst/>
              <a:cxnLst>
                <a:cxn ang="0">
                  <a:pos x="T0" y="T1"/>
                </a:cxn>
                <a:cxn ang="0">
                  <a:pos x="T2" y="T3"/>
                </a:cxn>
                <a:cxn ang="0">
                  <a:pos x="T4" y="T5"/>
                </a:cxn>
                <a:cxn ang="0">
                  <a:pos x="T6" y="T7"/>
                </a:cxn>
              </a:cxnLst>
              <a:rect l="0" t="0" r="r" b="b"/>
              <a:pathLst>
                <a:path w="366" h="365">
                  <a:moveTo>
                    <a:pt x="0" y="365"/>
                  </a:moveTo>
                  <a:lnTo>
                    <a:pt x="253" y="0"/>
                  </a:lnTo>
                  <a:lnTo>
                    <a:pt x="366" y="114"/>
                  </a:lnTo>
                  <a:lnTo>
                    <a:pt x="0" y="3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3" name="Freeform 52"/>
            <p:cNvSpPr>
              <a:spLocks/>
            </p:cNvSpPr>
            <p:nvPr/>
          </p:nvSpPr>
          <p:spPr bwMode="auto">
            <a:xfrm>
              <a:off x="3154" y="3406"/>
              <a:ext cx="142" cy="50"/>
            </a:xfrm>
            <a:custGeom>
              <a:avLst/>
              <a:gdLst>
                <a:gd name="T0" fmla="*/ 567 w 567"/>
                <a:gd name="T1" fmla="*/ 201 h 201"/>
                <a:gd name="T2" fmla="*/ 0 w 567"/>
                <a:gd name="T3" fmla="*/ 192 h 201"/>
                <a:gd name="T4" fmla="*/ 37 w 567"/>
                <a:gd name="T5" fmla="*/ 0 h 201"/>
                <a:gd name="T6" fmla="*/ 567 w 567"/>
                <a:gd name="T7" fmla="*/ 201 h 201"/>
              </a:gdLst>
              <a:ahLst/>
              <a:cxnLst>
                <a:cxn ang="0">
                  <a:pos x="T0" y="T1"/>
                </a:cxn>
                <a:cxn ang="0">
                  <a:pos x="T2" y="T3"/>
                </a:cxn>
                <a:cxn ang="0">
                  <a:pos x="T4" y="T5"/>
                </a:cxn>
                <a:cxn ang="0">
                  <a:pos x="T6" y="T7"/>
                </a:cxn>
              </a:cxnLst>
              <a:rect l="0" t="0" r="r" b="b"/>
              <a:pathLst>
                <a:path w="567" h="201">
                  <a:moveTo>
                    <a:pt x="567" y="201"/>
                  </a:moveTo>
                  <a:lnTo>
                    <a:pt x="0" y="192"/>
                  </a:lnTo>
                  <a:lnTo>
                    <a:pt x="37" y="0"/>
                  </a:lnTo>
                  <a:lnTo>
                    <a:pt x="567" y="201"/>
                  </a:lnTo>
                  <a:close/>
                </a:path>
              </a:pathLst>
            </a:custGeom>
            <a:solidFill>
              <a:srgbClr val="000000"/>
            </a:solidFill>
            <a:ln w="9525">
              <a:solidFill>
                <a:srgbClr val="0000FF"/>
              </a:solidFill>
              <a:round/>
              <a:headEnd/>
              <a:tailEnd/>
            </a:ln>
            <a:extLst/>
          </p:spPr>
          <p:txBody>
            <a:bodyPr rot="0" vert="horz" wrap="square" lIns="91440" tIns="45720" rIns="91440" bIns="45720" anchor="t" anchorCtr="0" upright="1">
              <a:noAutofit/>
            </a:bodyPr>
            <a:lstStyle/>
            <a:p>
              <a:endParaRPr lang="en-US" sz="2400"/>
            </a:p>
          </p:txBody>
        </p:sp>
        <p:sp>
          <p:nvSpPr>
            <p:cNvPr id="54" name="Rectangle 53"/>
            <p:cNvSpPr>
              <a:spLocks noChangeArrowheads="1"/>
            </p:cNvSpPr>
            <p:nvPr/>
          </p:nvSpPr>
          <p:spPr bwMode="auto">
            <a:xfrm>
              <a:off x="3198" y="3540"/>
              <a:ext cx="130"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A</a:t>
              </a:r>
              <a:endParaRPr lang="en-US" sz="2400">
                <a:effectLst/>
                <a:latin typeface="Times New Roman"/>
                <a:ea typeface="Times New Roman"/>
              </a:endParaRPr>
            </a:p>
          </p:txBody>
        </p:sp>
        <p:sp>
          <p:nvSpPr>
            <p:cNvPr id="55" name="Freeform 54"/>
            <p:cNvSpPr>
              <a:spLocks/>
            </p:cNvSpPr>
            <p:nvPr/>
          </p:nvSpPr>
          <p:spPr bwMode="auto">
            <a:xfrm>
              <a:off x="3154" y="3406"/>
              <a:ext cx="142" cy="50"/>
            </a:xfrm>
            <a:custGeom>
              <a:avLst/>
              <a:gdLst>
                <a:gd name="T0" fmla="*/ 567 w 567"/>
                <a:gd name="T1" fmla="*/ 201 h 201"/>
                <a:gd name="T2" fmla="*/ 0 w 567"/>
                <a:gd name="T3" fmla="*/ 192 h 201"/>
                <a:gd name="T4" fmla="*/ 37 w 567"/>
                <a:gd name="T5" fmla="*/ 0 h 201"/>
                <a:gd name="T6" fmla="*/ 567 w 567"/>
                <a:gd name="T7" fmla="*/ 201 h 201"/>
              </a:gdLst>
              <a:ahLst/>
              <a:cxnLst>
                <a:cxn ang="0">
                  <a:pos x="T0" y="T1"/>
                </a:cxn>
                <a:cxn ang="0">
                  <a:pos x="T2" y="T3"/>
                </a:cxn>
                <a:cxn ang="0">
                  <a:pos x="T4" y="T5"/>
                </a:cxn>
                <a:cxn ang="0">
                  <a:pos x="T6" y="T7"/>
                </a:cxn>
              </a:cxnLst>
              <a:rect l="0" t="0" r="r" b="b"/>
              <a:pathLst>
                <a:path w="567" h="201">
                  <a:moveTo>
                    <a:pt x="567" y="201"/>
                  </a:moveTo>
                  <a:lnTo>
                    <a:pt x="0" y="192"/>
                  </a:lnTo>
                  <a:lnTo>
                    <a:pt x="37" y="0"/>
                  </a:lnTo>
                  <a:lnTo>
                    <a:pt x="567" y="201"/>
                  </a:lnTo>
                </a:path>
              </a:pathLst>
            </a:custGeom>
            <a:solidFill>
              <a:srgbClr val="0000FF"/>
            </a:solidFill>
            <a:ln w="0">
              <a:solidFill>
                <a:srgbClr val="0000FF"/>
              </a:solidFill>
              <a:prstDash val="solid"/>
              <a:round/>
              <a:headEnd/>
              <a:tailEnd/>
            </a:ln>
            <a:extLst/>
          </p:spPr>
          <p:txBody>
            <a:bodyPr rot="0" vert="horz" wrap="square" lIns="91440" tIns="45720" rIns="91440" bIns="45720" anchor="t" anchorCtr="0" upright="1">
              <a:noAutofit/>
            </a:bodyPr>
            <a:lstStyle/>
            <a:p>
              <a:endParaRPr lang="en-US" sz="2400"/>
            </a:p>
          </p:txBody>
        </p:sp>
        <p:sp>
          <p:nvSpPr>
            <p:cNvPr id="56" name="Freeform 55"/>
            <p:cNvSpPr>
              <a:spLocks/>
            </p:cNvSpPr>
            <p:nvPr/>
          </p:nvSpPr>
          <p:spPr bwMode="auto">
            <a:xfrm>
              <a:off x="4339" y="3340"/>
              <a:ext cx="16" cy="901"/>
            </a:xfrm>
            <a:custGeom>
              <a:avLst/>
              <a:gdLst>
                <a:gd name="T0" fmla="*/ 66 w 66"/>
                <a:gd name="T1" fmla="*/ 0 h 3604"/>
                <a:gd name="T2" fmla="*/ 0 w 66"/>
                <a:gd name="T3" fmla="*/ 0 h 3604"/>
                <a:gd name="T4" fmla="*/ 66 w 66"/>
                <a:gd name="T5" fmla="*/ 3604 h 3604"/>
                <a:gd name="T6" fmla="*/ 66 w 66"/>
                <a:gd name="T7" fmla="*/ 0 h 3604"/>
              </a:gdLst>
              <a:ahLst/>
              <a:cxnLst>
                <a:cxn ang="0">
                  <a:pos x="T0" y="T1"/>
                </a:cxn>
                <a:cxn ang="0">
                  <a:pos x="T2" y="T3"/>
                </a:cxn>
                <a:cxn ang="0">
                  <a:pos x="T4" y="T5"/>
                </a:cxn>
                <a:cxn ang="0">
                  <a:pos x="T6" y="T7"/>
                </a:cxn>
              </a:cxnLst>
              <a:rect l="0" t="0" r="r" b="b"/>
              <a:pathLst>
                <a:path w="66" h="3604">
                  <a:moveTo>
                    <a:pt x="66" y="0"/>
                  </a:moveTo>
                  <a:lnTo>
                    <a:pt x="0" y="0"/>
                  </a:lnTo>
                  <a:lnTo>
                    <a:pt x="66" y="3604"/>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57" name="Freeform 56"/>
            <p:cNvSpPr>
              <a:spLocks/>
            </p:cNvSpPr>
            <p:nvPr/>
          </p:nvSpPr>
          <p:spPr bwMode="auto">
            <a:xfrm>
              <a:off x="4339" y="3340"/>
              <a:ext cx="16" cy="901"/>
            </a:xfrm>
            <a:custGeom>
              <a:avLst/>
              <a:gdLst>
                <a:gd name="T0" fmla="*/ 0 w 66"/>
                <a:gd name="T1" fmla="*/ 0 h 3604"/>
                <a:gd name="T2" fmla="*/ 66 w 66"/>
                <a:gd name="T3" fmla="*/ 3604 h 3604"/>
                <a:gd name="T4" fmla="*/ 0 w 66"/>
                <a:gd name="T5" fmla="*/ 3604 h 3604"/>
                <a:gd name="T6" fmla="*/ 0 w 66"/>
                <a:gd name="T7" fmla="*/ 0 h 3604"/>
              </a:gdLst>
              <a:ahLst/>
              <a:cxnLst>
                <a:cxn ang="0">
                  <a:pos x="T0" y="T1"/>
                </a:cxn>
                <a:cxn ang="0">
                  <a:pos x="T2" y="T3"/>
                </a:cxn>
                <a:cxn ang="0">
                  <a:pos x="T4" y="T5"/>
                </a:cxn>
                <a:cxn ang="0">
                  <a:pos x="T6" y="T7"/>
                </a:cxn>
              </a:cxnLst>
              <a:rect l="0" t="0" r="r" b="b"/>
              <a:pathLst>
                <a:path w="66" h="3604">
                  <a:moveTo>
                    <a:pt x="0" y="0"/>
                  </a:moveTo>
                  <a:lnTo>
                    <a:pt x="66" y="3604"/>
                  </a:lnTo>
                  <a:lnTo>
                    <a:pt x="0" y="360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58" name="Rectangle 57"/>
            <p:cNvSpPr>
              <a:spLocks noChangeArrowheads="1"/>
            </p:cNvSpPr>
            <p:nvPr/>
          </p:nvSpPr>
          <p:spPr bwMode="auto">
            <a:xfrm>
              <a:off x="4339" y="3340"/>
              <a:ext cx="16" cy="901"/>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9" name="Freeform 58"/>
            <p:cNvSpPr>
              <a:spLocks/>
            </p:cNvSpPr>
            <p:nvPr/>
          </p:nvSpPr>
          <p:spPr bwMode="auto">
            <a:xfrm>
              <a:off x="4823" y="2859"/>
              <a:ext cx="10" cy="901"/>
            </a:xfrm>
            <a:custGeom>
              <a:avLst/>
              <a:gdLst>
                <a:gd name="T0" fmla="*/ 40 w 40"/>
                <a:gd name="T1" fmla="*/ 0 h 3604"/>
                <a:gd name="T2" fmla="*/ 0 w 40"/>
                <a:gd name="T3" fmla="*/ 0 h 3604"/>
                <a:gd name="T4" fmla="*/ 40 w 40"/>
                <a:gd name="T5" fmla="*/ 3604 h 3604"/>
                <a:gd name="T6" fmla="*/ 40 w 40"/>
                <a:gd name="T7" fmla="*/ 0 h 3604"/>
              </a:gdLst>
              <a:ahLst/>
              <a:cxnLst>
                <a:cxn ang="0">
                  <a:pos x="T0" y="T1"/>
                </a:cxn>
                <a:cxn ang="0">
                  <a:pos x="T2" y="T3"/>
                </a:cxn>
                <a:cxn ang="0">
                  <a:pos x="T4" y="T5"/>
                </a:cxn>
                <a:cxn ang="0">
                  <a:pos x="T6" y="T7"/>
                </a:cxn>
              </a:cxnLst>
              <a:rect l="0" t="0" r="r" b="b"/>
              <a:pathLst>
                <a:path w="40" h="3604">
                  <a:moveTo>
                    <a:pt x="40" y="0"/>
                  </a:moveTo>
                  <a:lnTo>
                    <a:pt x="0" y="0"/>
                  </a:lnTo>
                  <a:lnTo>
                    <a:pt x="40" y="3604"/>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0" name="Freeform 59"/>
            <p:cNvSpPr>
              <a:spLocks/>
            </p:cNvSpPr>
            <p:nvPr/>
          </p:nvSpPr>
          <p:spPr bwMode="auto">
            <a:xfrm>
              <a:off x="4823" y="2859"/>
              <a:ext cx="10" cy="901"/>
            </a:xfrm>
            <a:custGeom>
              <a:avLst/>
              <a:gdLst>
                <a:gd name="T0" fmla="*/ 0 w 40"/>
                <a:gd name="T1" fmla="*/ 0 h 3604"/>
                <a:gd name="T2" fmla="*/ 40 w 40"/>
                <a:gd name="T3" fmla="*/ 3604 h 3604"/>
                <a:gd name="T4" fmla="*/ 0 w 40"/>
                <a:gd name="T5" fmla="*/ 3604 h 3604"/>
                <a:gd name="T6" fmla="*/ 0 w 40"/>
                <a:gd name="T7" fmla="*/ 0 h 3604"/>
              </a:gdLst>
              <a:ahLst/>
              <a:cxnLst>
                <a:cxn ang="0">
                  <a:pos x="T0" y="T1"/>
                </a:cxn>
                <a:cxn ang="0">
                  <a:pos x="T2" y="T3"/>
                </a:cxn>
                <a:cxn ang="0">
                  <a:pos x="T4" y="T5"/>
                </a:cxn>
                <a:cxn ang="0">
                  <a:pos x="T6" y="T7"/>
                </a:cxn>
              </a:cxnLst>
              <a:rect l="0" t="0" r="r" b="b"/>
              <a:pathLst>
                <a:path w="40" h="3604">
                  <a:moveTo>
                    <a:pt x="0" y="0"/>
                  </a:moveTo>
                  <a:lnTo>
                    <a:pt x="40" y="3604"/>
                  </a:lnTo>
                  <a:lnTo>
                    <a:pt x="0" y="360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1" name="Rectangle 60"/>
            <p:cNvSpPr>
              <a:spLocks noChangeArrowheads="1"/>
            </p:cNvSpPr>
            <p:nvPr/>
          </p:nvSpPr>
          <p:spPr bwMode="auto">
            <a:xfrm>
              <a:off x="4823" y="2859"/>
              <a:ext cx="10" cy="901"/>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62" name="Freeform 61"/>
            <p:cNvSpPr>
              <a:spLocks/>
            </p:cNvSpPr>
            <p:nvPr/>
          </p:nvSpPr>
          <p:spPr bwMode="auto">
            <a:xfrm>
              <a:off x="3172" y="2509"/>
              <a:ext cx="10" cy="1251"/>
            </a:xfrm>
            <a:custGeom>
              <a:avLst/>
              <a:gdLst>
                <a:gd name="T0" fmla="*/ 41 w 41"/>
                <a:gd name="T1" fmla="*/ 0 h 5005"/>
                <a:gd name="T2" fmla="*/ 0 w 41"/>
                <a:gd name="T3" fmla="*/ 0 h 5005"/>
                <a:gd name="T4" fmla="*/ 41 w 41"/>
                <a:gd name="T5" fmla="*/ 5005 h 5005"/>
                <a:gd name="T6" fmla="*/ 41 w 41"/>
                <a:gd name="T7" fmla="*/ 0 h 5005"/>
              </a:gdLst>
              <a:ahLst/>
              <a:cxnLst>
                <a:cxn ang="0">
                  <a:pos x="T0" y="T1"/>
                </a:cxn>
                <a:cxn ang="0">
                  <a:pos x="T2" y="T3"/>
                </a:cxn>
                <a:cxn ang="0">
                  <a:pos x="T4" y="T5"/>
                </a:cxn>
                <a:cxn ang="0">
                  <a:pos x="T6" y="T7"/>
                </a:cxn>
              </a:cxnLst>
              <a:rect l="0" t="0" r="r" b="b"/>
              <a:pathLst>
                <a:path w="41" h="5005">
                  <a:moveTo>
                    <a:pt x="41" y="0"/>
                  </a:moveTo>
                  <a:lnTo>
                    <a:pt x="0" y="0"/>
                  </a:lnTo>
                  <a:lnTo>
                    <a:pt x="41" y="5005"/>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3" name="Freeform 62"/>
            <p:cNvSpPr>
              <a:spLocks/>
            </p:cNvSpPr>
            <p:nvPr/>
          </p:nvSpPr>
          <p:spPr bwMode="auto">
            <a:xfrm>
              <a:off x="3172" y="2509"/>
              <a:ext cx="10" cy="1251"/>
            </a:xfrm>
            <a:custGeom>
              <a:avLst/>
              <a:gdLst>
                <a:gd name="T0" fmla="*/ 0 w 41"/>
                <a:gd name="T1" fmla="*/ 0 h 5005"/>
                <a:gd name="T2" fmla="*/ 41 w 41"/>
                <a:gd name="T3" fmla="*/ 5005 h 5005"/>
                <a:gd name="T4" fmla="*/ 0 w 41"/>
                <a:gd name="T5" fmla="*/ 5005 h 5005"/>
                <a:gd name="T6" fmla="*/ 0 w 41"/>
                <a:gd name="T7" fmla="*/ 0 h 5005"/>
              </a:gdLst>
              <a:ahLst/>
              <a:cxnLst>
                <a:cxn ang="0">
                  <a:pos x="T0" y="T1"/>
                </a:cxn>
                <a:cxn ang="0">
                  <a:pos x="T2" y="T3"/>
                </a:cxn>
                <a:cxn ang="0">
                  <a:pos x="T4" y="T5"/>
                </a:cxn>
                <a:cxn ang="0">
                  <a:pos x="T6" y="T7"/>
                </a:cxn>
              </a:cxnLst>
              <a:rect l="0" t="0" r="r" b="b"/>
              <a:pathLst>
                <a:path w="41" h="5005">
                  <a:moveTo>
                    <a:pt x="0" y="0"/>
                  </a:moveTo>
                  <a:lnTo>
                    <a:pt x="41" y="5005"/>
                  </a:lnTo>
                  <a:lnTo>
                    <a:pt x="0" y="500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4" name="Rectangle 63"/>
            <p:cNvSpPr>
              <a:spLocks noChangeArrowheads="1"/>
            </p:cNvSpPr>
            <p:nvPr/>
          </p:nvSpPr>
          <p:spPr bwMode="auto">
            <a:xfrm>
              <a:off x="3172" y="2509"/>
              <a:ext cx="10" cy="1251"/>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65" name="Freeform 64"/>
            <p:cNvSpPr>
              <a:spLocks/>
            </p:cNvSpPr>
            <p:nvPr/>
          </p:nvSpPr>
          <p:spPr bwMode="auto">
            <a:xfrm>
              <a:off x="3177" y="3755"/>
              <a:ext cx="2251" cy="10"/>
            </a:xfrm>
            <a:custGeom>
              <a:avLst/>
              <a:gdLst>
                <a:gd name="T0" fmla="*/ 0 w 9003"/>
                <a:gd name="T1" fmla="*/ 0 h 40"/>
                <a:gd name="T2" fmla="*/ 0 w 9003"/>
                <a:gd name="T3" fmla="*/ 40 h 40"/>
                <a:gd name="T4" fmla="*/ 9003 w 9003"/>
                <a:gd name="T5" fmla="*/ 0 h 40"/>
                <a:gd name="T6" fmla="*/ 0 w 9003"/>
                <a:gd name="T7" fmla="*/ 0 h 40"/>
              </a:gdLst>
              <a:ahLst/>
              <a:cxnLst>
                <a:cxn ang="0">
                  <a:pos x="T0" y="T1"/>
                </a:cxn>
                <a:cxn ang="0">
                  <a:pos x="T2" y="T3"/>
                </a:cxn>
                <a:cxn ang="0">
                  <a:pos x="T4" y="T5"/>
                </a:cxn>
                <a:cxn ang="0">
                  <a:pos x="T6" y="T7"/>
                </a:cxn>
              </a:cxnLst>
              <a:rect l="0" t="0" r="r" b="b"/>
              <a:pathLst>
                <a:path w="9003" h="40">
                  <a:moveTo>
                    <a:pt x="0" y="0"/>
                  </a:moveTo>
                  <a:lnTo>
                    <a:pt x="0" y="40"/>
                  </a:lnTo>
                  <a:lnTo>
                    <a:pt x="900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6" name="Freeform 65"/>
            <p:cNvSpPr>
              <a:spLocks/>
            </p:cNvSpPr>
            <p:nvPr/>
          </p:nvSpPr>
          <p:spPr bwMode="auto">
            <a:xfrm>
              <a:off x="3177" y="3755"/>
              <a:ext cx="2251" cy="10"/>
            </a:xfrm>
            <a:custGeom>
              <a:avLst/>
              <a:gdLst>
                <a:gd name="T0" fmla="*/ 0 w 9003"/>
                <a:gd name="T1" fmla="*/ 40 h 40"/>
                <a:gd name="T2" fmla="*/ 9003 w 9003"/>
                <a:gd name="T3" fmla="*/ 0 h 40"/>
                <a:gd name="T4" fmla="*/ 9003 w 9003"/>
                <a:gd name="T5" fmla="*/ 40 h 40"/>
                <a:gd name="T6" fmla="*/ 0 w 9003"/>
                <a:gd name="T7" fmla="*/ 40 h 40"/>
              </a:gdLst>
              <a:ahLst/>
              <a:cxnLst>
                <a:cxn ang="0">
                  <a:pos x="T0" y="T1"/>
                </a:cxn>
                <a:cxn ang="0">
                  <a:pos x="T2" y="T3"/>
                </a:cxn>
                <a:cxn ang="0">
                  <a:pos x="T4" y="T5"/>
                </a:cxn>
                <a:cxn ang="0">
                  <a:pos x="T6" y="T7"/>
                </a:cxn>
              </a:cxnLst>
              <a:rect l="0" t="0" r="r" b="b"/>
              <a:pathLst>
                <a:path w="9003" h="40">
                  <a:moveTo>
                    <a:pt x="0" y="40"/>
                  </a:moveTo>
                  <a:lnTo>
                    <a:pt x="9003" y="0"/>
                  </a:lnTo>
                  <a:lnTo>
                    <a:pt x="9003"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67" name="Rectangle 66"/>
            <p:cNvSpPr>
              <a:spLocks noChangeArrowheads="1"/>
            </p:cNvSpPr>
            <p:nvPr/>
          </p:nvSpPr>
          <p:spPr bwMode="auto">
            <a:xfrm>
              <a:off x="3177" y="3755"/>
              <a:ext cx="2251" cy="1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68" name="Freeform 67"/>
            <p:cNvSpPr>
              <a:spLocks/>
            </p:cNvSpPr>
            <p:nvPr/>
          </p:nvSpPr>
          <p:spPr bwMode="auto">
            <a:xfrm>
              <a:off x="4231" y="3835"/>
              <a:ext cx="142" cy="53"/>
            </a:xfrm>
            <a:custGeom>
              <a:avLst/>
              <a:gdLst>
                <a:gd name="T0" fmla="*/ 0 w 566"/>
                <a:gd name="T1" fmla="*/ 214 h 214"/>
                <a:gd name="T2" fmla="*/ 524 w 566"/>
                <a:gd name="T3" fmla="*/ 0 h 214"/>
                <a:gd name="T4" fmla="*/ 566 w 566"/>
                <a:gd name="T5" fmla="*/ 191 h 214"/>
                <a:gd name="T6" fmla="*/ 0 w 566"/>
                <a:gd name="T7" fmla="*/ 214 h 214"/>
              </a:gdLst>
              <a:ahLst/>
              <a:cxnLst>
                <a:cxn ang="0">
                  <a:pos x="T0" y="T1"/>
                </a:cxn>
                <a:cxn ang="0">
                  <a:pos x="T2" y="T3"/>
                </a:cxn>
                <a:cxn ang="0">
                  <a:pos x="T4" y="T5"/>
                </a:cxn>
                <a:cxn ang="0">
                  <a:pos x="T6" y="T7"/>
                </a:cxn>
              </a:cxnLst>
              <a:rect l="0" t="0" r="r" b="b"/>
              <a:pathLst>
                <a:path w="566" h="214">
                  <a:moveTo>
                    <a:pt x="0" y="214"/>
                  </a:moveTo>
                  <a:lnTo>
                    <a:pt x="524" y="0"/>
                  </a:lnTo>
                  <a:lnTo>
                    <a:pt x="566" y="191"/>
                  </a:lnTo>
                  <a:lnTo>
                    <a:pt x="0" y="214"/>
                  </a:lnTo>
                  <a:close/>
                </a:path>
              </a:pathLst>
            </a:custGeom>
            <a:solidFill>
              <a:srgbClr val="0000FF"/>
            </a:solidFill>
            <a:ln w="38100">
              <a:solidFill>
                <a:srgbClr val="0000FF"/>
              </a:solidFill>
              <a:round/>
              <a:headEnd/>
              <a:tailEnd/>
            </a:ln>
            <a:extLst/>
          </p:spPr>
          <p:txBody>
            <a:bodyPr rot="0" vert="horz" wrap="square" lIns="91440" tIns="45720" rIns="91440" bIns="45720" anchor="t" anchorCtr="0" upright="1">
              <a:noAutofit/>
            </a:bodyPr>
            <a:lstStyle/>
            <a:p>
              <a:endParaRPr lang="en-US" sz="2400"/>
            </a:p>
          </p:txBody>
        </p:sp>
        <p:sp>
          <p:nvSpPr>
            <p:cNvPr id="69" name="Freeform 68"/>
            <p:cNvSpPr>
              <a:spLocks/>
            </p:cNvSpPr>
            <p:nvPr/>
          </p:nvSpPr>
          <p:spPr bwMode="auto">
            <a:xfrm>
              <a:off x="4231" y="3835"/>
              <a:ext cx="142" cy="53"/>
            </a:xfrm>
            <a:custGeom>
              <a:avLst/>
              <a:gdLst>
                <a:gd name="T0" fmla="*/ 0 w 566"/>
                <a:gd name="T1" fmla="*/ 214 h 214"/>
                <a:gd name="T2" fmla="*/ 524 w 566"/>
                <a:gd name="T3" fmla="*/ 0 h 214"/>
                <a:gd name="T4" fmla="*/ 566 w 566"/>
                <a:gd name="T5" fmla="*/ 191 h 214"/>
                <a:gd name="T6" fmla="*/ 0 w 566"/>
                <a:gd name="T7" fmla="*/ 214 h 214"/>
              </a:gdLst>
              <a:ahLst/>
              <a:cxnLst>
                <a:cxn ang="0">
                  <a:pos x="T0" y="T1"/>
                </a:cxn>
                <a:cxn ang="0">
                  <a:pos x="T2" y="T3"/>
                </a:cxn>
                <a:cxn ang="0">
                  <a:pos x="T4" y="T5"/>
                </a:cxn>
                <a:cxn ang="0">
                  <a:pos x="T6" y="T7"/>
                </a:cxn>
              </a:cxnLst>
              <a:rect l="0" t="0" r="r" b="b"/>
              <a:pathLst>
                <a:path w="566" h="214">
                  <a:moveTo>
                    <a:pt x="0" y="214"/>
                  </a:moveTo>
                  <a:lnTo>
                    <a:pt x="524" y="0"/>
                  </a:lnTo>
                  <a:lnTo>
                    <a:pt x="566" y="191"/>
                  </a:lnTo>
                  <a:lnTo>
                    <a:pt x="0" y="21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0" name="Freeform 69"/>
            <p:cNvSpPr>
              <a:spLocks/>
            </p:cNvSpPr>
            <p:nvPr/>
          </p:nvSpPr>
          <p:spPr bwMode="auto">
            <a:xfrm>
              <a:off x="3198" y="3432"/>
              <a:ext cx="162" cy="32"/>
            </a:xfrm>
            <a:custGeom>
              <a:avLst/>
              <a:gdLst>
                <a:gd name="T0" fmla="*/ 6 w 647"/>
                <a:gd name="T1" fmla="*/ 0 h 128"/>
                <a:gd name="T2" fmla="*/ 0 w 647"/>
                <a:gd name="T3" fmla="*/ 29 h 128"/>
                <a:gd name="T4" fmla="*/ 647 w 647"/>
                <a:gd name="T5" fmla="*/ 128 h 128"/>
                <a:gd name="T6" fmla="*/ 6 w 647"/>
                <a:gd name="T7" fmla="*/ 0 h 128"/>
              </a:gdLst>
              <a:ahLst/>
              <a:cxnLst>
                <a:cxn ang="0">
                  <a:pos x="T0" y="T1"/>
                </a:cxn>
                <a:cxn ang="0">
                  <a:pos x="T2" y="T3"/>
                </a:cxn>
                <a:cxn ang="0">
                  <a:pos x="T4" y="T5"/>
                </a:cxn>
                <a:cxn ang="0">
                  <a:pos x="T6" y="T7"/>
                </a:cxn>
              </a:cxnLst>
              <a:rect l="0" t="0" r="r" b="b"/>
              <a:pathLst>
                <a:path w="647" h="128">
                  <a:moveTo>
                    <a:pt x="6" y="0"/>
                  </a:moveTo>
                  <a:lnTo>
                    <a:pt x="0" y="29"/>
                  </a:lnTo>
                  <a:lnTo>
                    <a:pt x="647" y="128"/>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1" name="Freeform 70"/>
            <p:cNvSpPr>
              <a:spLocks/>
            </p:cNvSpPr>
            <p:nvPr/>
          </p:nvSpPr>
          <p:spPr bwMode="auto">
            <a:xfrm>
              <a:off x="3198" y="3440"/>
              <a:ext cx="162" cy="32"/>
            </a:xfrm>
            <a:custGeom>
              <a:avLst/>
              <a:gdLst>
                <a:gd name="T0" fmla="*/ 0 w 647"/>
                <a:gd name="T1" fmla="*/ 0 h 128"/>
                <a:gd name="T2" fmla="*/ 647 w 647"/>
                <a:gd name="T3" fmla="*/ 99 h 128"/>
                <a:gd name="T4" fmla="*/ 641 w 647"/>
                <a:gd name="T5" fmla="*/ 128 h 128"/>
                <a:gd name="T6" fmla="*/ 0 w 647"/>
                <a:gd name="T7" fmla="*/ 0 h 128"/>
              </a:gdLst>
              <a:ahLst/>
              <a:cxnLst>
                <a:cxn ang="0">
                  <a:pos x="T0" y="T1"/>
                </a:cxn>
                <a:cxn ang="0">
                  <a:pos x="T2" y="T3"/>
                </a:cxn>
                <a:cxn ang="0">
                  <a:pos x="T4" y="T5"/>
                </a:cxn>
                <a:cxn ang="0">
                  <a:pos x="T6" y="T7"/>
                </a:cxn>
              </a:cxnLst>
              <a:rect l="0" t="0" r="r" b="b"/>
              <a:pathLst>
                <a:path w="647" h="128">
                  <a:moveTo>
                    <a:pt x="0" y="0"/>
                  </a:moveTo>
                  <a:lnTo>
                    <a:pt x="647" y="99"/>
                  </a:lnTo>
                  <a:lnTo>
                    <a:pt x="641" y="12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2" name="Freeform 71"/>
            <p:cNvSpPr>
              <a:spLocks/>
            </p:cNvSpPr>
            <p:nvPr/>
          </p:nvSpPr>
          <p:spPr bwMode="auto">
            <a:xfrm>
              <a:off x="3198" y="3432"/>
              <a:ext cx="162" cy="40"/>
            </a:xfrm>
            <a:custGeom>
              <a:avLst/>
              <a:gdLst>
                <a:gd name="T0" fmla="*/ 6 w 647"/>
                <a:gd name="T1" fmla="*/ 0 h 157"/>
                <a:gd name="T2" fmla="*/ 0 w 647"/>
                <a:gd name="T3" fmla="*/ 29 h 157"/>
                <a:gd name="T4" fmla="*/ 641 w 647"/>
                <a:gd name="T5" fmla="*/ 157 h 157"/>
                <a:gd name="T6" fmla="*/ 647 w 647"/>
                <a:gd name="T7" fmla="*/ 128 h 157"/>
                <a:gd name="T8" fmla="*/ 6 w 647"/>
                <a:gd name="T9" fmla="*/ 0 h 157"/>
              </a:gdLst>
              <a:ahLst/>
              <a:cxnLst>
                <a:cxn ang="0">
                  <a:pos x="T0" y="T1"/>
                </a:cxn>
                <a:cxn ang="0">
                  <a:pos x="T2" y="T3"/>
                </a:cxn>
                <a:cxn ang="0">
                  <a:pos x="T4" y="T5"/>
                </a:cxn>
                <a:cxn ang="0">
                  <a:pos x="T6" y="T7"/>
                </a:cxn>
                <a:cxn ang="0">
                  <a:pos x="T8" y="T9"/>
                </a:cxn>
              </a:cxnLst>
              <a:rect l="0" t="0" r="r" b="b"/>
              <a:pathLst>
                <a:path w="647" h="157">
                  <a:moveTo>
                    <a:pt x="6" y="0"/>
                  </a:moveTo>
                  <a:lnTo>
                    <a:pt x="0" y="29"/>
                  </a:lnTo>
                  <a:lnTo>
                    <a:pt x="641" y="157"/>
                  </a:lnTo>
                  <a:lnTo>
                    <a:pt x="647" y="128"/>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3" name="Freeform 72"/>
            <p:cNvSpPr>
              <a:spLocks/>
            </p:cNvSpPr>
            <p:nvPr/>
          </p:nvSpPr>
          <p:spPr bwMode="auto">
            <a:xfrm>
              <a:off x="3440" y="3480"/>
              <a:ext cx="165" cy="33"/>
            </a:xfrm>
            <a:custGeom>
              <a:avLst/>
              <a:gdLst>
                <a:gd name="T0" fmla="*/ 6 w 660"/>
                <a:gd name="T1" fmla="*/ 0 h 130"/>
                <a:gd name="T2" fmla="*/ 0 w 660"/>
                <a:gd name="T3" fmla="*/ 29 h 130"/>
                <a:gd name="T4" fmla="*/ 660 w 660"/>
                <a:gd name="T5" fmla="*/ 130 h 130"/>
                <a:gd name="T6" fmla="*/ 6 w 660"/>
                <a:gd name="T7" fmla="*/ 0 h 130"/>
              </a:gdLst>
              <a:ahLst/>
              <a:cxnLst>
                <a:cxn ang="0">
                  <a:pos x="T0" y="T1"/>
                </a:cxn>
                <a:cxn ang="0">
                  <a:pos x="T2" y="T3"/>
                </a:cxn>
                <a:cxn ang="0">
                  <a:pos x="T4" y="T5"/>
                </a:cxn>
                <a:cxn ang="0">
                  <a:pos x="T6" y="T7"/>
                </a:cxn>
              </a:cxnLst>
              <a:rect l="0" t="0" r="r" b="b"/>
              <a:pathLst>
                <a:path w="660" h="130">
                  <a:moveTo>
                    <a:pt x="6" y="0"/>
                  </a:moveTo>
                  <a:lnTo>
                    <a:pt x="0" y="29"/>
                  </a:lnTo>
                  <a:lnTo>
                    <a:pt x="660" y="13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4" name="Freeform 73"/>
            <p:cNvSpPr>
              <a:spLocks/>
            </p:cNvSpPr>
            <p:nvPr/>
          </p:nvSpPr>
          <p:spPr bwMode="auto">
            <a:xfrm>
              <a:off x="3440" y="3488"/>
              <a:ext cx="165" cy="32"/>
            </a:xfrm>
            <a:custGeom>
              <a:avLst/>
              <a:gdLst>
                <a:gd name="T0" fmla="*/ 0 w 660"/>
                <a:gd name="T1" fmla="*/ 0 h 131"/>
                <a:gd name="T2" fmla="*/ 660 w 660"/>
                <a:gd name="T3" fmla="*/ 101 h 131"/>
                <a:gd name="T4" fmla="*/ 654 w 660"/>
                <a:gd name="T5" fmla="*/ 131 h 131"/>
                <a:gd name="T6" fmla="*/ 0 w 660"/>
                <a:gd name="T7" fmla="*/ 0 h 131"/>
              </a:gdLst>
              <a:ahLst/>
              <a:cxnLst>
                <a:cxn ang="0">
                  <a:pos x="T0" y="T1"/>
                </a:cxn>
                <a:cxn ang="0">
                  <a:pos x="T2" y="T3"/>
                </a:cxn>
                <a:cxn ang="0">
                  <a:pos x="T4" y="T5"/>
                </a:cxn>
                <a:cxn ang="0">
                  <a:pos x="T6" y="T7"/>
                </a:cxn>
              </a:cxnLst>
              <a:rect l="0" t="0" r="r" b="b"/>
              <a:pathLst>
                <a:path w="660" h="131">
                  <a:moveTo>
                    <a:pt x="0" y="0"/>
                  </a:moveTo>
                  <a:lnTo>
                    <a:pt x="660" y="101"/>
                  </a:lnTo>
                  <a:lnTo>
                    <a:pt x="654" y="13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5" name="Freeform 74"/>
            <p:cNvSpPr>
              <a:spLocks/>
            </p:cNvSpPr>
            <p:nvPr/>
          </p:nvSpPr>
          <p:spPr bwMode="auto">
            <a:xfrm>
              <a:off x="3440" y="3480"/>
              <a:ext cx="165" cy="40"/>
            </a:xfrm>
            <a:custGeom>
              <a:avLst/>
              <a:gdLst>
                <a:gd name="T0" fmla="*/ 6 w 660"/>
                <a:gd name="T1" fmla="*/ 0 h 160"/>
                <a:gd name="T2" fmla="*/ 0 w 660"/>
                <a:gd name="T3" fmla="*/ 29 h 160"/>
                <a:gd name="T4" fmla="*/ 654 w 660"/>
                <a:gd name="T5" fmla="*/ 160 h 160"/>
                <a:gd name="T6" fmla="*/ 660 w 660"/>
                <a:gd name="T7" fmla="*/ 130 h 160"/>
                <a:gd name="T8" fmla="*/ 6 w 660"/>
                <a:gd name="T9" fmla="*/ 0 h 160"/>
              </a:gdLst>
              <a:ahLst/>
              <a:cxnLst>
                <a:cxn ang="0">
                  <a:pos x="T0" y="T1"/>
                </a:cxn>
                <a:cxn ang="0">
                  <a:pos x="T2" y="T3"/>
                </a:cxn>
                <a:cxn ang="0">
                  <a:pos x="T4" y="T5"/>
                </a:cxn>
                <a:cxn ang="0">
                  <a:pos x="T6" y="T7"/>
                </a:cxn>
                <a:cxn ang="0">
                  <a:pos x="T8" y="T9"/>
                </a:cxn>
              </a:cxnLst>
              <a:rect l="0" t="0" r="r" b="b"/>
              <a:pathLst>
                <a:path w="660" h="160">
                  <a:moveTo>
                    <a:pt x="6" y="0"/>
                  </a:moveTo>
                  <a:lnTo>
                    <a:pt x="0" y="29"/>
                  </a:lnTo>
                  <a:lnTo>
                    <a:pt x="654" y="160"/>
                  </a:lnTo>
                  <a:lnTo>
                    <a:pt x="660" y="13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6" name="Freeform 75"/>
            <p:cNvSpPr>
              <a:spLocks/>
            </p:cNvSpPr>
            <p:nvPr/>
          </p:nvSpPr>
          <p:spPr bwMode="auto">
            <a:xfrm>
              <a:off x="3686" y="3529"/>
              <a:ext cx="164" cy="33"/>
            </a:xfrm>
            <a:custGeom>
              <a:avLst/>
              <a:gdLst>
                <a:gd name="T0" fmla="*/ 5 w 660"/>
                <a:gd name="T1" fmla="*/ 0 h 130"/>
                <a:gd name="T2" fmla="*/ 0 w 660"/>
                <a:gd name="T3" fmla="*/ 30 h 130"/>
                <a:gd name="T4" fmla="*/ 660 w 660"/>
                <a:gd name="T5" fmla="*/ 130 h 130"/>
                <a:gd name="T6" fmla="*/ 5 w 660"/>
                <a:gd name="T7" fmla="*/ 0 h 130"/>
              </a:gdLst>
              <a:ahLst/>
              <a:cxnLst>
                <a:cxn ang="0">
                  <a:pos x="T0" y="T1"/>
                </a:cxn>
                <a:cxn ang="0">
                  <a:pos x="T2" y="T3"/>
                </a:cxn>
                <a:cxn ang="0">
                  <a:pos x="T4" y="T5"/>
                </a:cxn>
                <a:cxn ang="0">
                  <a:pos x="T6" y="T7"/>
                </a:cxn>
              </a:cxnLst>
              <a:rect l="0" t="0" r="r" b="b"/>
              <a:pathLst>
                <a:path w="660" h="130">
                  <a:moveTo>
                    <a:pt x="5" y="0"/>
                  </a:moveTo>
                  <a:lnTo>
                    <a:pt x="0" y="30"/>
                  </a:lnTo>
                  <a:lnTo>
                    <a:pt x="660" y="13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7" name="Freeform 76"/>
            <p:cNvSpPr>
              <a:spLocks/>
            </p:cNvSpPr>
            <p:nvPr/>
          </p:nvSpPr>
          <p:spPr bwMode="auto">
            <a:xfrm>
              <a:off x="3686" y="3537"/>
              <a:ext cx="164" cy="32"/>
            </a:xfrm>
            <a:custGeom>
              <a:avLst/>
              <a:gdLst>
                <a:gd name="T0" fmla="*/ 0 w 660"/>
                <a:gd name="T1" fmla="*/ 0 h 130"/>
                <a:gd name="T2" fmla="*/ 660 w 660"/>
                <a:gd name="T3" fmla="*/ 100 h 130"/>
                <a:gd name="T4" fmla="*/ 654 w 660"/>
                <a:gd name="T5" fmla="*/ 130 h 130"/>
                <a:gd name="T6" fmla="*/ 0 w 660"/>
                <a:gd name="T7" fmla="*/ 0 h 130"/>
              </a:gdLst>
              <a:ahLst/>
              <a:cxnLst>
                <a:cxn ang="0">
                  <a:pos x="T0" y="T1"/>
                </a:cxn>
                <a:cxn ang="0">
                  <a:pos x="T2" y="T3"/>
                </a:cxn>
                <a:cxn ang="0">
                  <a:pos x="T4" y="T5"/>
                </a:cxn>
                <a:cxn ang="0">
                  <a:pos x="T6" y="T7"/>
                </a:cxn>
              </a:cxnLst>
              <a:rect l="0" t="0" r="r" b="b"/>
              <a:pathLst>
                <a:path w="660" h="130">
                  <a:moveTo>
                    <a:pt x="0" y="0"/>
                  </a:moveTo>
                  <a:lnTo>
                    <a:pt x="660" y="100"/>
                  </a:lnTo>
                  <a:lnTo>
                    <a:pt x="654" y="13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78" name="Freeform 77"/>
            <p:cNvSpPr>
              <a:spLocks/>
            </p:cNvSpPr>
            <p:nvPr/>
          </p:nvSpPr>
          <p:spPr bwMode="auto">
            <a:xfrm>
              <a:off x="3686" y="3529"/>
              <a:ext cx="164" cy="40"/>
            </a:xfrm>
            <a:custGeom>
              <a:avLst/>
              <a:gdLst>
                <a:gd name="T0" fmla="*/ 5 w 660"/>
                <a:gd name="T1" fmla="*/ 0 h 160"/>
                <a:gd name="T2" fmla="*/ 0 w 660"/>
                <a:gd name="T3" fmla="*/ 30 h 160"/>
                <a:gd name="T4" fmla="*/ 654 w 660"/>
                <a:gd name="T5" fmla="*/ 160 h 160"/>
                <a:gd name="T6" fmla="*/ 660 w 660"/>
                <a:gd name="T7" fmla="*/ 130 h 160"/>
                <a:gd name="T8" fmla="*/ 5 w 660"/>
                <a:gd name="T9" fmla="*/ 0 h 160"/>
              </a:gdLst>
              <a:ahLst/>
              <a:cxnLst>
                <a:cxn ang="0">
                  <a:pos x="T0" y="T1"/>
                </a:cxn>
                <a:cxn ang="0">
                  <a:pos x="T2" y="T3"/>
                </a:cxn>
                <a:cxn ang="0">
                  <a:pos x="T4" y="T5"/>
                </a:cxn>
                <a:cxn ang="0">
                  <a:pos x="T6" y="T7"/>
                </a:cxn>
                <a:cxn ang="0">
                  <a:pos x="T8" y="T9"/>
                </a:cxn>
              </a:cxnLst>
              <a:rect l="0" t="0" r="r" b="b"/>
              <a:pathLst>
                <a:path w="660" h="160">
                  <a:moveTo>
                    <a:pt x="5" y="0"/>
                  </a:moveTo>
                  <a:lnTo>
                    <a:pt x="0" y="30"/>
                  </a:lnTo>
                  <a:lnTo>
                    <a:pt x="654" y="160"/>
                  </a:lnTo>
                  <a:lnTo>
                    <a:pt x="660" y="130"/>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9" name="Freeform 78"/>
            <p:cNvSpPr>
              <a:spLocks/>
            </p:cNvSpPr>
            <p:nvPr/>
          </p:nvSpPr>
          <p:spPr bwMode="auto">
            <a:xfrm>
              <a:off x="3931" y="3578"/>
              <a:ext cx="165" cy="33"/>
            </a:xfrm>
            <a:custGeom>
              <a:avLst/>
              <a:gdLst>
                <a:gd name="T0" fmla="*/ 5 w 659"/>
                <a:gd name="T1" fmla="*/ 0 h 130"/>
                <a:gd name="T2" fmla="*/ 0 w 659"/>
                <a:gd name="T3" fmla="*/ 29 h 130"/>
                <a:gd name="T4" fmla="*/ 659 w 659"/>
                <a:gd name="T5" fmla="*/ 130 h 130"/>
                <a:gd name="T6" fmla="*/ 5 w 659"/>
                <a:gd name="T7" fmla="*/ 0 h 130"/>
              </a:gdLst>
              <a:ahLst/>
              <a:cxnLst>
                <a:cxn ang="0">
                  <a:pos x="T0" y="T1"/>
                </a:cxn>
                <a:cxn ang="0">
                  <a:pos x="T2" y="T3"/>
                </a:cxn>
                <a:cxn ang="0">
                  <a:pos x="T4" y="T5"/>
                </a:cxn>
                <a:cxn ang="0">
                  <a:pos x="T6" y="T7"/>
                </a:cxn>
              </a:cxnLst>
              <a:rect l="0" t="0" r="r" b="b"/>
              <a:pathLst>
                <a:path w="659" h="130">
                  <a:moveTo>
                    <a:pt x="5" y="0"/>
                  </a:moveTo>
                  <a:lnTo>
                    <a:pt x="0" y="29"/>
                  </a:lnTo>
                  <a:lnTo>
                    <a:pt x="659" y="13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0" name="Freeform 79"/>
            <p:cNvSpPr>
              <a:spLocks/>
            </p:cNvSpPr>
            <p:nvPr/>
          </p:nvSpPr>
          <p:spPr bwMode="auto">
            <a:xfrm>
              <a:off x="3931" y="3586"/>
              <a:ext cx="165" cy="32"/>
            </a:xfrm>
            <a:custGeom>
              <a:avLst/>
              <a:gdLst>
                <a:gd name="T0" fmla="*/ 0 w 659"/>
                <a:gd name="T1" fmla="*/ 0 h 130"/>
                <a:gd name="T2" fmla="*/ 659 w 659"/>
                <a:gd name="T3" fmla="*/ 101 h 130"/>
                <a:gd name="T4" fmla="*/ 654 w 659"/>
                <a:gd name="T5" fmla="*/ 130 h 130"/>
                <a:gd name="T6" fmla="*/ 0 w 659"/>
                <a:gd name="T7" fmla="*/ 0 h 130"/>
              </a:gdLst>
              <a:ahLst/>
              <a:cxnLst>
                <a:cxn ang="0">
                  <a:pos x="T0" y="T1"/>
                </a:cxn>
                <a:cxn ang="0">
                  <a:pos x="T2" y="T3"/>
                </a:cxn>
                <a:cxn ang="0">
                  <a:pos x="T4" y="T5"/>
                </a:cxn>
                <a:cxn ang="0">
                  <a:pos x="T6" y="T7"/>
                </a:cxn>
              </a:cxnLst>
              <a:rect l="0" t="0" r="r" b="b"/>
              <a:pathLst>
                <a:path w="659" h="130">
                  <a:moveTo>
                    <a:pt x="0" y="0"/>
                  </a:moveTo>
                  <a:lnTo>
                    <a:pt x="659" y="101"/>
                  </a:lnTo>
                  <a:lnTo>
                    <a:pt x="654" y="13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1" name="Freeform 80"/>
            <p:cNvSpPr>
              <a:spLocks/>
            </p:cNvSpPr>
            <p:nvPr/>
          </p:nvSpPr>
          <p:spPr bwMode="auto">
            <a:xfrm>
              <a:off x="3931" y="3578"/>
              <a:ext cx="165" cy="40"/>
            </a:xfrm>
            <a:custGeom>
              <a:avLst/>
              <a:gdLst>
                <a:gd name="T0" fmla="*/ 5 w 659"/>
                <a:gd name="T1" fmla="*/ 0 h 159"/>
                <a:gd name="T2" fmla="*/ 0 w 659"/>
                <a:gd name="T3" fmla="*/ 29 h 159"/>
                <a:gd name="T4" fmla="*/ 654 w 659"/>
                <a:gd name="T5" fmla="*/ 159 h 159"/>
                <a:gd name="T6" fmla="*/ 659 w 659"/>
                <a:gd name="T7" fmla="*/ 130 h 159"/>
                <a:gd name="T8" fmla="*/ 5 w 659"/>
                <a:gd name="T9" fmla="*/ 0 h 159"/>
              </a:gdLst>
              <a:ahLst/>
              <a:cxnLst>
                <a:cxn ang="0">
                  <a:pos x="T0" y="T1"/>
                </a:cxn>
                <a:cxn ang="0">
                  <a:pos x="T2" y="T3"/>
                </a:cxn>
                <a:cxn ang="0">
                  <a:pos x="T4" y="T5"/>
                </a:cxn>
                <a:cxn ang="0">
                  <a:pos x="T6" y="T7"/>
                </a:cxn>
                <a:cxn ang="0">
                  <a:pos x="T8" y="T9"/>
                </a:cxn>
              </a:cxnLst>
              <a:rect l="0" t="0" r="r" b="b"/>
              <a:pathLst>
                <a:path w="659" h="159">
                  <a:moveTo>
                    <a:pt x="5" y="0"/>
                  </a:moveTo>
                  <a:lnTo>
                    <a:pt x="0" y="29"/>
                  </a:lnTo>
                  <a:lnTo>
                    <a:pt x="654" y="159"/>
                  </a:lnTo>
                  <a:lnTo>
                    <a:pt x="659" y="130"/>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2" name="Freeform 81"/>
            <p:cNvSpPr>
              <a:spLocks/>
            </p:cNvSpPr>
            <p:nvPr/>
          </p:nvSpPr>
          <p:spPr bwMode="auto">
            <a:xfrm>
              <a:off x="4176" y="3627"/>
              <a:ext cx="165" cy="33"/>
            </a:xfrm>
            <a:custGeom>
              <a:avLst/>
              <a:gdLst>
                <a:gd name="T0" fmla="*/ 6 w 660"/>
                <a:gd name="T1" fmla="*/ 0 h 130"/>
                <a:gd name="T2" fmla="*/ 0 w 660"/>
                <a:gd name="T3" fmla="*/ 30 h 130"/>
                <a:gd name="T4" fmla="*/ 660 w 660"/>
                <a:gd name="T5" fmla="*/ 130 h 130"/>
                <a:gd name="T6" fmla="*/ 6 w 660"/>
                <a:gd name="T7" fmla="*/ 0 h 130"/>
              </a:gdLst>
              <a:ahLst/>
              <a:cxnLst>
                <a:cxn ang="0">
                  <a:pos x="T0" y="T1"/>
                </a:cxn>
                <a:cxn ang="0">
                  <a:pos x="T2" y="T3"/>
                </a:cxn>
                <a:cxn ang="0">
                  <a:pos x="T4" y="T5"/>
                </a:cxn>
                <a:cxn ang="0">
                  <a:pos x="T6" y="T7"/>
                </a:cxn>
              </a:cxnLst>
              <a:rect l="0" t="0" r="r" b="b"/>
              <a:pathLst>
                <a:path w="660" h="130">
                  <a:moveTo>
                    <a:pt x="6" y="0"/>
                  </a:moveTo>
                  <a:lnTo>
                    <a:pt x="0" y="30"/>
                  </a:lnTo>
                  <a:lnTo>
                    <a:pt x="660" y="13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3" name="Freeform 82"/>
            <p:cNvSpPr>
              <a:spLocks/>
            </p:cNvSpPr>
            <p:nvPr/>
          </p:nvSpPr>
          <p:spPr bwMode="auto">
            <a:xfrm>
              <a:off x="4176" y="3634"/>
              <a:ext cx="165" cy="33"/>
            </a:xfrm>
            <a:custGeom>
              <a:avLst/>
              <a:gdLst>
                <a:gd name="T0" fmla="*/ 0 w 660"/>
                <a:gd name="T1" fmla="*/ 0 h 130"/>
                <a:gd name="T2" fmla="*/ 660 w 660"/>
                <a:gd name="T3" fmla="*/ 100 h 130"/>
                <a:gd name="T4" fmla="*/ 654 w 660"/>
                <a:gd name="T5" fmla="*/ 130 h 130"/>
                <a:gd name="T6" fmla="*/ 0 w 660"/>
                <a:gd name="T7" fmla="*/ 0 h 130"/>
              </a:gdLst>
              <a:ahLst/>
              <a:cxnLst>
                <a:cxn ang="0">
                  <a:pos x="T0" y="T1"/>
                </a:cxn>
                <a:cxn ang="0">
                  <a:pos x="T2" y="T3"/>
                </a:cxn>
                <a:cxn ang="0">
                  <a:pos x="T4" y="T5"/>
                </a:cxn>
                <a:cxn ang="0">
                  <a:pos x="T6" y="T7"/>
                </a:cxn>
              </a:cxnLst>
              <a:rect l="0" t="0" r="r" b="b"/>
              <a:pathLst>
                <a:path w="660" h="130">
                  <a:moveTo>
                    <a:pt x="0" y="0"/>
                  </a:moveTo>
                  <a:lnTo>
                    <a:pt x="660" y="100"/>
                  </a:lnTo>
                  <a:lnTo>
                    <a:pt x="654" y="13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4" name="Freeform 83"/>
            <p:cNvSpPr>
              <a:spLocks/>
            </p:cNvSpPr>
            <p:nvPr/>
          </p:nvSpPr>
          <p:spPr bwMode="auto">
            <a:xfrm>
              <a:off x="4176" y="3627"/>
              <a:ext cx="165" cy="40"/>
            </a:xfrm>
            <a:custGeom>
              <a:avLst/>
              <a:gdLst>
                <a:gd name="T0" fmla="*/ 6 w 660"/>
                <a:gd name="T1" fmla="*/ 0 h 160"/>
                <a:gd name="T2" fmla="*/ 0 w 660"/>
                <a:gd name="T3" fmla="*/ 30 h 160"/>
                <a:gd name="T4" fmla="*/ 654 w 660"/>
                <a:gd name="T5" fmla="*/ 160 h 160"/>
                <a:gd name="T6" fmla="*/ 660 w 660"/>
                <a:gd name="T7" fmla="*/ 130 h 160"/>
                <a:gd name="T8" fmla="*/ 6 w 660"/>
                <a:gd name="T9" fmla="*/ 0 h 160"/>
              </a:gdLst>
              <a:ahLst/>
              <a:cxnLst>
                <a:cxn ang="0">
                  <a:pos x="T0" y="T1"/>
                </a:cxn>
                <a:cxn ang="0">
                  <a:pos x="T2" y="T3"/>
                </a:cxn>
                <a:cxn ang="0">
                  <a:pos x="T4" y="T5"/>
                </a:cxn>
                <a:cxn ang="0">
                  <a:pos x="T6" y="T7"/>
                </a:cxn>
                <a:cxn ang="0">
                  <a:pos x="T8" y="T9"/>
                </a:cxn>
              </a:cxnLst>
              <a:rect l="0" t="0" r="r" b="b"/>
              <a:pathLst>
                <a:path w="660" h="160">
                  <a:moveTo>
                    <a:pt x="6" y="0"/>
                  </a:moveTo>
                  <a:lnTo>
                    <a:pt x="0" y="30"/>
                  </a:lnTo>
                  <a:lnTo>
                    <a:pt x="654" y="160"/>
                  </a:lnTo>
                  <a:lnTo>
                    <a:pt x="660" y="13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5" name="Freeform 84"/>
            <p:cNvSpPr>
              <a:spLocks/>
            </p:cNvSpPr>
            <p:nvPr/>
          </p:nvSpPr>
          <p:spPr bwMode="auto">
            <a:xfrm>
              <a:off x="4421" y="3676"/>
              <a:ext cx="165" cy="32"/>
            </a:xfrm>
            <a:custGeom>
              <a:avLst/>
              <a:gdLst>
                <a:gd name="T0" fmla="*/ 6 w 661"/>
                <a:gd name="T1" fmla="*/ 0 h 131"/>
                <a:gd name="T2" fmla="*/ 0 w 661"/>
                <a:gd name="T3" fmla="*/ 30 h 131"/>
                <a:gd name="T4" fmla="*/ 661 w 661"/>
                <a:gd name="T5" fmla="*/ 131 h 131"/>
                <a:gd name="T6" fmla="*/ 6 w 661"/>
                <a:gd name="T7" fmla="*/ 0 h 131"/>
              </a:gdLst>
              <a:ahLst/>
              <a:cxnLst>
                <a:cxn ang="0">
                  <a:pos x="T0" y="T1"/>
                </a:cxn>
                <a:cxn ang="0">
                  <a:pos x="T2" y="T3"/>
                </a:cxn>
                <a:cxn ang="0">
                  <a:pos x="T4" y="T5"/>
                </a:cxn>
                <a:cxn ang="0">
                  <a:pos x="T6" y="T7"/>
                </a:cxn>
              </a:cxnLst>
              <a:rect l="0" t="0" r="r" b="b"/>
              <a:pathLst>
                <a:path w="661" h="131">
                  <a:moveTo>
                    <a:pt x="6" y="0"/>
                  </a:moveTo>
                  <a:lnTo>
                    <a:pt x="0" y="30"/>
                  </a:lnTo>
                  <a:lnTo>
                    <a:pt x="661" y="131"/>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6" name="Freeform 85"/>
            <p:cNvSpPr>
              <a:spLocks/>
            </p:cNvSpPr>
            <p:nvPr/>
          </p:nvSpPr>
          <p:spPr bwMode="auto">
            <a:xfrm>
              <a:off x="4421" y="3683"/>
              <a:ext cx="165" cy="33"/>
            </a:xfrm>
            <a:custGeom>
              <a:avLst/>
              <a:gdLst>
                <a:gd name="T0" fmla="*/ 0 w 661"/>
                <a:gd name="T1" fmla="*/ 0 h 130"/>
                <a:gd name="T2" fmla="*/ 661 w 661"/>
                <a:gd name="T3" fmla="*/ 101 h 130"/>
                <a:gd name="T4" fmla="*/ 655 w 661"/>
                <a:gd name="T5" fmla="*/ 130 h 130"/>
                <a:gd name="T6" fmla="*/ 0 w 661"/>
                <a:gd name="T7" fmla="*/ 0 h 130"/>
              </a:gdLst>
              <a:ahLst/>
              <a:cxnLst>
                <a:cxn ang="0">
                  <a:pos x="T0" y="T1"/>
                </a:cxn>
                <a:cxn ang="0">
                  <a:pos x="T2" y="T3"/>
                </a:cxn>
                <a:cxn ang="0">
                  <a:pos x="T4" y="T5"/>
                </a:cxn>
                <a:cxn ang="0">
                  <a:pos x="T6" y="T7"/>
                </a:cxn>
              </a:cxnLst>
              <a:rect l="0" t="0" r="r" b="b"/>
              <a:pathLst>
                <a:path w="661" h="130">
                  <a:moveTo>
                    <a:pt x="0" y="0"/>
                  </a:moveTo>
                  <a:lnTo>
                    <a:pt x="661" y="101"/>
                  </a:lnTo>
                  <a:lnTo>
                    <a:pt x="655" y="13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7" name="Freeform 86"/>
            <p:cNvSpPr>
              <a:spLocks/>
            </p:cNvSpPr>
            <p:nvPr/>
          </p:nvSpPr>
          <p:spPr bwMode="auto">
            <a:xfrm>
              <a:off x="4421" y="3676"/>
              <a:ext cx="165" cy="40"/>
            </a:xfrm>
            <a:custGeom>
              <a:avLst/>
              <a:gdLst>
                <a:gd name="T0" fmla="*/ 6 w 661"/>
                <a:gd name="T1" fmla="*/ 0 h 160"/>
                <a:gd name="T2" fmla="*/ 0 w 661"/>
                <a:gd name="T3" fmla="*/ 30 h 160"/>
                <a:gd name="T4" fmla="*/ 655 w 661"/>
                <a:gd name="T5" fmla="*/ 160 h 160"/>
                <a:gd name="T6" fmla="*/ 661 w 661"/>
                <a:gd name="T7" fmla="*/ 131 h 160"/>
                <a:gd name="T8" fmla="*/ 6 w 661"/>
                <a:gd name="T9" fmla="*/ 0 h 160"/>
              </a:gdLst>
              <a:ahLst/>
              <a:cxnLst>
                <a:cxn ang="0">
                  <a:pos x="T0" y="T1"/>
                </a:cxn>
                <a:cxn ang="0">
                  <a:pos x="T2" y="T3"/>
                </a:cxn>
                <a:cxn ang="0">
                  <a:pos x="T4" y="T5"/>
                </a:cxn>
                <a:cxn ang="0">
                  <a:pos x="T6" y="T7"/>
                </a:cxn>
                <a:cxn ang="0">
                  <a:pos x="T8" y="T9"/>
                </a:cxn>
              </a:cxnLst>
              <a:rect l="0" t="0" r="r" b="b"/>
              <a:pathLst>
                <a:path w="661" h="160">
                  <a:moveTo>
                    <a:pt x="6" y="0"/>
                  </a:moveTo>
                  <a:lnTo>
                    <a:pt x="0" y="30"/>
                  </a:lnTo>
                  <a:lnTo>
                    <a:pt x="655" y="160"/>
                  </a:lnTo>
                  <a:lnTo>
                    <a:pt x="661" y="131"/>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8" name="Freeform 87"/>
            <p:cNvSpPr>
              <a:spLocks/>
            </p:cNvSpPr>
            <p:nvPr/>
          </p:nvSpPr>
          <p:spPr bwMode="auto">
            <a:xfrm>
              <a:off x="4667" y="3725"/>
              <a:ext cx="161" cy="32"/>
            </a:xfrm>
            <a:custGeom>
              <a:avLst/>
              <a:gdLst>
                <a:gd name="T0" fmla="*/ 6 w 647"/>
                <a:gd name="T1" fmla="*/ 0 h 128"/>
                <a:gd name="T2" fmla="*/ 0 w 647"/>
                <a:gd name="T3" fmla="*/ 29 h 128"/>
                <a:gd name="T4" fmla="*/ 647 w 647"/>
                <a:gd name="T5" fmla="*/ 128 h 128"/>
                <a:gd name="T6" fmla="*/ 6 w 647"/>
                <a:gd name="T7" fmla="*/ 0 h 128"/>
              </a:gdLst>
              <a:ahLst/>
              <a:cxnLst>
                <a:cxn ang="0">
                  <a:pos x="T0" y="T1"/>
                </a:cxn>
                <a:cxn ang="0">
                  <a:pos x="T2" y="T3"/>
                </a:cxn>
                <a:cxn ang="0">
                  <a:pos x="T4" y="T5"/>
                </a:cxn>
                <a:cxn ang="0">
                  <a:pos x="T6" y="T7"/>
                </a:cxn>
              </a:cxnLst>
              <a:rect l="0" t="0" r="r" b="b"/>
              <a:pathLst>
                <a:path w="647" h="128">
                  <a:moveTo>
                    <a:pt x="6" y="0"/>
                  </a:moveTo>
                  <a:lnTo>
                    <a:pt x="0" y="29"/>
                  </a:lnTo>
                  <a:lnTo>
                    <a:pt x="647" y="128"/>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89" name="Freeform 88"/>
            <p:cNvSpPr>
              <a:spLocks/>
            </p:cNvSpPr>
            <p:nvPr/>
          </p:nvSpPr>
          <p:spPr bwMode="auto">
            <a:xfrm>
              <a:off x="4667" y="3732"/>
              <a:ext cx="161" cy="32"/>
            </a:xfrm>
            <a:custGeom>
              <a:avLst/>
              <a:gdLst>
                <a:gd name="T0" fmla="*/ 0 w 647"/>
                <a:gd name="T1" fmla="*/ 0 h 128"/>
                <a:gd name="T2" fmla="*/ 647 w 647"/>
                <a:gd name="T3" fmla="*/ 99 h 128"/>
                <a:gd name="T4" fmla="*/ 641 w 647"/>
                <a:gd name="T5" fmla="*/ 128 h 128"/>
                <a:gd name="T6" fmla="*/ 0 w 647"/>
                <a:gd name="T7" fmla="*/ 0 h 128"/>
              </a:gdLst>
              <a:ahLst/>
              <a:cxnLst>
                <a:cxn ang="0">
                  <a:pos x="T0" y="T1"/>
                </a:cxn>
                <a:cxn ang="0">
                  <a:pos x="T2" y="T3"/>
                </a:cxn>
                <a:cxn ang="0">
                  <a:pos x="T4" y="T5"/>
                </a:cxn>
                <a:cxn ang="0">
                  <a:pos x="T6" y="T7"/>
                </a:cxn>
              </a:cxnLst>
              <a:rect l="0" t="0" r="r" b="b"/>
              <a:pathLst>
                <a:path w="647" h="128">
                  <a:moveTo>
                    <a:pt x="0" y="0"/>
                  </a:moveTo>
                  <a:lnTo>
                    <a:pt x="647" y="99"/>
                  </a:lnTo>
                  <a:lnTo>
                    <a:pt x="641" y="12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91" name="Rectangle 90"/>
            <p:cNvSpPr>
              <a:spLocks noChangeArrowheads="1"/>
            </p:cNvSpPr>
            <p:nvPr/>
          </p:nvSpPr>
          <p:spPr bwMode="auto">
            <a:xfrm>
              <a:off x="3041" y="4235"/>
              <a:ext cx="19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smtClean="0">
                  <a:solidFill>
                    <a:srgbClr val="000000"/>
                  </a:solidFill>
                  <a:effectLst/>
                  <a:latin typeface="VNI-Times"/>
                  <a:ea typeface="Times New Roman"/>
                  <a:cs typeface="VNI-Times"/>
                </a:rPr>
                <a:t>F</a:t>
              </a:r>
              <a:r>
                <a:rPr lang="en-US" sz="2400" baseline="-25000" smtClean="0">
                  <a:solidFill>
                    <a:srgbClr val="000000"/>
                  </a:solidFill>
                  <a:effectLst/>
                  <a:latin typeface="VNI-Times"/>
                  <a:ea typeface="Times New Roman"/>
                  <a:cs typeface="VNI-Times"/>
                </a:rPr>
                <a:t>1</a:t>
              </a:r>
              <a:endParaRPr lang="en-US" sz="2400">
                <a:effectLst/>
                <a:latin typeface="Times New Roman"/>
                <a:ea typeface="Times New Roman"/>
              </a:endParaRPr>
            </a:p>
          </p:txBody>
        </p:sp>
        <p:sp>
          <p:nvSpPr>
            <p:cNvPr id="92" name="Freeform 91"/>
            <p:cNvSpPr>
              <a:spLocks/>
            </p:cNvSpPr>
            <p:nvPr/>
          </p:nvSpPr>
          <p:spPr bwMode="auto">
            <a:xfrm>
              <a:off x="4667" y="3725"/>
              <a:ext cx="161" cy="39"/>
            </a:xfrm>
            <a:custGeom>
              <a:avLst/>
              <a:gdLst>
                <a:gd name="T0" fmla="*/ 6 w 647"/>
                <a:gd name="T1" fmla="*/ 0 h 157"/>
                <a:gd name="T2" fmla="*/ 0 w 647"/>
                <a:gd name="T3" fmla="*/ 29 h 157"/>
                <a:gd name="T4" fmla="*/ 641 w 647"/>
                <a:gd name="T5" fmla="*/ 157 h 157"/>
                <a:gd name="T6" fmla="*/ 647 w 647"/>
                <a:gd name="T7" fmla="*/ 128 h 157"/>
                <a:gd name="T8" fmla="*/ 6 w 647"/>
                <a:gd name="T9" fmla="*/ 0 h 157"/>
              </a:gdLst>
              <a:ahLst/>
              <a:cxnLst>
                <a:cxn ang="0">
                  <a:pos x="T0" y="T1"/>
                </a:cxn>
                <a:cxn ang="0">
                  <a:pos x="T2" y="T3"/>
                </a:cxn>
                <a:cxn ang="0">
                  <a:pos x="T4" y="T5"/>
                </a:cxn>
                <a:cxn ang="0">
                  <a:pos x="T6" y="T7"/>
                </a:cxn>
                <a:cxn ang="0">
                  <a:pos x="T8" y="T9"/>
                </a:cxn>
              </a:cxnLst>
              <a:rect l="0" t="0" r="r" b="b"/>
              <a:pathLst>
                <a:path w="647" h="157">
                  <a:moveTo>
                    <a:pt x="6" y="0"/>
                  </a:moveTo>
                  <a:lnTo>
                    <a:pt x="0" y="29"/>
                  </a:lnTo>
                  <a:lnTo>
                    <a:pt x="641" y="157"/>
                  </a:lnTo>
                  <a:lnTo>
                    <a:pt x="647" y="128"/>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93" name="Freeform 92"/>
            <p:cNvSpPr>
              <a:spLocks/>
            </p:cNvSpPr>
            <p:nvPr/>
          </p:nvSpPr>
          <p:spPr bwMode="auto">
            <a:xfrm>
              <a:off x="4827" y="3757"/>
              <a:ext cx="1" cy="7"/>
            </a:xfrm>
            <a:custGeom>
              <a:avLst/>
              <a:gdLst>
                <a:gd name="T0" fmla="*/ 6 w 6"/>
                <a:gd name="T1" fmla="*/ 0 h 29"/>
                <a:gd name="T2" fmla="*/ 0 w 6"/>
                <a:gd name="T3" fmla="*/ 29 h 29"/>
                <a:gd name="T4" fmla="*/ 1 w 6"/>
                <a:gd name="T5" fmla="*/ 29 h 29"/>
              </a:gdLst>
              <a:ahLst/>
              <a:cxnLst>
                <a:cxn ang="0">
                  <a:pos x="T0" y="T1"/>
                </a:cxn>
                <a:cxn ang="0">
                  <a:pos x="T2" y="T3"/>
                </a:cxn>
                <a:cxn ang="0">
                  <a:pos x="T4" y="T5"/>
                </a:cxn>
              </a:cxnLst>
              <a:rect l="0" t="0" r="r" b="b"/>
              <a:pathLst>
                <a:path w="6" h="29">
                  <a:moveTo>
                    <a:pt x="6" y="0"/>
                  </a:moveTo>
                  <a:lnTo>
                    <a:pt x="0" y="29"/>
                  </a:lnTo>
                  <a:lnTo>
                    <a:pt x="1"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94" name="Freeform 93"/>
            <p:cNvSpPr>
              <a:spLocks/>
            </p:cNvSpPr>
            <p:nvPr/>
          </p:nvSpPr>
          <p:spPr bwMode="auto">
            <a:xfrm>
              <a:off x="3090" y="4218"/>
              <a:ext cx="140" cy="49"/>
            </a:xfrm>
            <a:custGeom>
              <a:avLst/>
              <a:gdLst>
                <a:gd name="T0" fmla="*/ 559 w 559"/>
                <a:gd name="T1" fmla="*/ 99 h 195"/>
                <a:gd name="T2" fmla="*/ 0 w 559"/>
                <a:gd name="T3" fmla="*/ 195 h 195"/>
                <a:gd name="T4" fmla="*/ 2 w 559"/>
                <a:gd name="T5" fmla="*/ 0 h 195"/>
                <a:gd name="T6" fmla="*/ 559 w 559"/>
                <a:gd name="T7" fmla="*/ 99 h 195"/>
              </a:gdLst>
              <a:ahLst/>
              <a:cxnLst>
                <a:cxn ang="0">
                  <a:pos x="T0" y="T1"/>
                </a:cxn>
                <a:cxn ang="0">
                  <a:pos x="T2" y="T3"/>
                </a:cxn>
                <a:cxn ang="0">
                  <a:pos x="T4" y="T5"/>
                </a:cxn>
                <a:cxn ang="0">
                  <a:pos x="T6" y="T7"/>
                </a:cxn>
              </a:cxnLst>
              <a:rect l="0" t="0" r="r" b="b"/>
              <a:pathLst>
                <a:path w="559" h="195">
                  <a:moveTo>
                    <a:pt x="559" y="99"/>
                  </a:moveTo>
                  <a:lnTo>
                    <a:pt x="0" y="195"/>
                  </a:lnTo>
                  <a:lnTo>
                    <a:pt x="2" y="0"/>
                  </a:lnTo>
                  <a:lnTo>
                    <a:pt x="559" y="99"/>
                  </a:lnTo>
                  <a:close/>
                </a:path>
              </a:pathLst>
            </a:custGeom>
            <a:solidFill>
              <a:srgbClr val="0000FF"/>
            </a:solidFill>
            <a:ln w="9525">
              <a:solidFill>
                <a:srgbClr val="000000"/>
              </a:solidFill>
              <a:round/>
              <a:headEnd/>
              <a:tailEnd/>
            </a:ln>
            <a:extLst/>
          </p:spPr>
          <p:txBody>
            <a:bodyPr rot="0" vert="horz" wrap="square" lIns="91440" tIns="45720" rIns="91440" bIns="45720" anchor="t" anchorCtr="0" upright="1">
              <a:noAutofit/>
            </a:bodyPr>
            <a:lstStyle/>
            <a:p>
              <a:endParaRPr lang="en-US" sz="2400"/>
            </a:p>
          </p:txBody>
        </p:sp>
        <p:sp>
          <p:nvSpPr>
            <p:cNvPr id="96" name="Rectangle 95"/>
            <p:cNvSpPr>
              <a:spLocks noChangeArrowheads="1"/>
            </p:cNvSpPr>
            <p:nvPr/>
          </p:nvSpPr>
          <p:spPr bwMode="auto">
            <a:xfrm>
              <a:off x="4366" y="4216"/>
              <a:ext cx="14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H</a:t>
              </a:r>
              <a:endParaRPr lang="en-US" sz="2400">
                <a:effectLst/>
                <a:latin typeface="Times New Roman"/>
                <a:ea typeface="Times New Roman"/>
              </a:endParaRPr>
            </a:p>
          </p:txBody>
        </p:sp>
        <p:sp>
          <p:nvSpPr>
            <p:cNvPr id="97" name="Rectangle 96"/>
            <p:cNvSpPr>
              <a:spLocks noChangeArrowheads="1"/>
            </p:cNvSpPr>
            <p:nvPr/>
          </p:nvSpPr>
          <p:spPr bwMode="auto">
            <a:xfrm>
              <a:off x="4908" y="3444"/>
              <a:ext cx="14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D</a:t>
              </a:r>
              <a:endParaRPr lang="en-US" sz="2400">
                <a:effectLst/>
                <a:latin typeface="Times New Roman"/>
                <a:ea typeface="Times New Roman"/>
              </a:endParaRPr>
            </a:p>
          </p:txBody>
        </p:sp>
        <p:sp>
          <p:nvSpPr>
            <p:cNvPr id="98" name="Freeform 97"/>
            <p:cNvSpPr>
              <a:spLocks/>
            </p:cNvSpPr>
            <p:nvPr/>
          </p:nvSpPr>
          <p:spPr bwMode="auto">
            <a:xfrm>
              <a:off x="3090" y="4218"/>
              <a:ext cx="140" cy="49"/>
            </a:xfrm>
            <a:custGeom>
              <a:avLst/>
              <a:gdLst>
                <a:gd name="T0" fmla="*/ 559 w 559"/>
                <a:gd name="T1" fmla="*/ 99 h 195"/>
                <a:gd name="T2" fmla="*/ 0 w 559"/>
                <a:gd name="T3" fmla="*/ 195 h 195"/>
                <a:gd name="T4" fmla="*/ 2 w 559"/>
                <a:gd name="T5" fmla="*/ 0 h 195"/>
                <a:gd name="T6" fmla="*/ 559 w 559"/>
                <a:gd name="T7" fmla="*/ 99 h 195"/>
              </a:gdLst>
              <a:ahLst/>
              <a:cxnLst>
                <a:cxn ang="0">
                  <a:pos x="T0" y="T1"/>
                </a:cxn>
                <a:cxn ang="0">
                  <a:pos x="T2" y="T3"/>
                </a:cxn>
                <a:cxn ang="0">
                  <a:pos x="T4" y="T5"/>
                </a:cxn>
                <a:cxn ang="0">
                  <a:pos x="T6" y="T7"/>
                </a:cxn>
              </a:cxnLst>
              <a:rect l="0" t="0" r="r" b="b"/>
              <a:pathLst>
                <a:path w="559" h="195">
                  <a:moveTo>
                    <a:pt x="559" y="99"/>
                  </a:moveTo>
                  <a:lnTo>
                    <a:pt x="0" y="195"/>
                  </a:lnTo>
                  <a:lnTo>
                    <a:pt x="2" y="0"/>
                  </a:lnTo>
                  <a:lnTo>
                    <a:pt x="559" y="9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99" name="Freeform 98"/>
            <p:cNvSpPr>
              <a:spLocks/>
            </p:cNvSpPr>
            <p:nvPr/>
          </p:nvSpPr>
          <p:spPr bwMode="auto">
            <a:xfrm>
              <a:off x="4331" y="3756"/>
              <a:ext cx="498" cy="117"/>
            </a:xfrm>
            <a:custGeom>
              <a:avLst/>
              <a:gdLst>
                <a:gd name="T0" fmla="*/ 1989 w 1989"/>
                <a:gd name="T1" fmla="*/ 36 h 468"/>
                <a:gd name="T2" fmla="*/ 1981 w 1989"/>
                <a:gd name="T3" fmla="*/ 0 h 468"/>
                <a:gd name="T4" fmla="*/ 0 w 1989"/>
                <a:gd name="T5" fmla="*/ 468 h 468"/>
                <a:gd name="T6" fmla="*/ 1989 w 1989"/>
                <a:gd name="T7" fmla="*/ 36 h 468"/>
              </a:gdLst>
              <a:ahLst/>
              <a:cxnLst>
                <a:cxn ang="0">
                  <a:pos x="T0" y="T1"/>
                </a:cxn>
                <a:cxn ang="0">
                  <a:pos x="T2" y="T3"/>
                </a:cxn>
                <a:cxn ang="0">
                  <a:pos x="T4" y="T5"/>
                </a:cxn>
                <a:cxn ang="0">
                  <a:pos x="T6" y="T7"/>
                </a:cxn>
              </a:cxnLst>
              <a:rect l="0" t="0" r="r" b="b"/>
              <a:pathLst>
                <a:path w="1989" h="468">
                  <a:moveTo>
                    <a:pt x="1989" y="36"/>
                  </a:moveTo>
                  <a:lnTo>
                    <a:pt x="1981" y="0"/>
                  </a:lnTo>
                  <a:lnTo>
                    <a:pt x="0" y="468"/>
                  </a:lnTo>
                  <a:lnTo>
                    <a:pt x="1989"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0" name="Freeform 99"/>
            <p:cNvSpPr>
              <a:spLocks/>
            </p:cNvSpPr>
            <p:nvPr/>
          </p:nvSpPr>
          <p:spPr bwMode="auto">
            <a:xfrm>
              <a:off x="4329" y="3756"/>
              <a:ext cx="497" cy="117"/>
            </a:xfrm>
            <a:custGeom>
              <a:avLst/>
              <a:gdLst>
                <a:gd name="T0" fmla="*/ 1988 w 1988"/>
                <a:gd name="T1" fmla="*/ 0 h 468"/>
                <a:gd name="T2" fmla="*/ 7 w 1988"/>
                <a:gd name="T3" fmla="*/ 468 h 468"/>
                <a:gd name="T4" fmla="*/ 0 w 1988"/>
                <a:gd name="T5" fmla="*/ 432 h 468"/>
                <a:gd name="T6" fmla="*/ 1988 w 1988"/>
                <a:gd name="T7" fmla="*/ 0 h 468"/>
              </a:gdLst>
              <a:ahLst/>
              <a:cxnLst>
                <a:cxn ang="0">
                  <a:pos x="T0" y="T1"/>
                </a:cxn>
                <a:cxn ang="0">
                  <a:pos x="T2" y="T3"/>
                </a:cxn>
                <a:cxn ang="0">
                  <a:pos x="T4" y="T5"/>
                </a:cxn>
                <a:cxn ang="0">
                  <a:pos x="T6" y="T7"/>
                </a:cxn>
              </a:cxnLst>
              <a:rect l="0" t="0" r="r" b="b"/>
              <a:pathLst>
                <a:path w="1988" h="468">
                  <a:moveTo>
                    <a:pt x="1988" y="0"/>
                  </a:moveTo>
                  <a:lnTo>
                    <a:pt x="7" y="468"/>
                  </a:lnTo>
                  <a:lnTo>
                    <a:pt x="0" y="432"/>
                  </a:lnTo>
                  <a:lnTo>
                    <a:pt x="19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1" name="Rectangle 100"/>
            <p:cNvSpPr>
              <a:spLocks noChangeArrowheads="1"/>
            </p:cNvSpPr>
            <p:nvPr/>
          </p:nvSpPr>
          <p:spPr bwMode="auto">
            <a:xfrm>
              <a:off x="4148" y="3920"/>
              <a:ext cx="19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smtClean="0">
                  <a:solidFill>
                    <a:srgbClr val="000000"/>
                  </a:solidFill>
                  <a:effectLst/>
                  <a:latin typeface="VNI-Times"/>
                  <a:ea typeface="Times New Roman"/>
                  <a:cs typeface="VNI-Times"/>
                </a:rPr>
                <a:t>F</a:t>
              </a:r>
              <a:r>
                <a:rPr lang="en-US" sz="2400" baseline="-25000" smtClean="0">
                  <a:solidFill>
                    <a:srgbClr val="000000"/>
                  </a:solidFill>
                  <a:effectLst/>
                  <a:latin typeface="VNI-Times"/>
                  <a:ea typeface="Times New Roman"/>
                  <a:cs typeface="VNI-Times"/>
                </a:rPr>
                <a:t>3</a:t>
              </a:r>
              <a:endParaRPr lang="en-US" sz="2400">
                <a:effectLst/>
                <a:latin typeface="Times New Roman"/>
                <a:ea typeface="Times New Roman"/>
              </a:endParaRPr>
            </a:p>
          </p:txBody>
        </p:sp>
        <p:sp>
          <p:nvSpPr>
            <p:cNvPr id="103" name="Freeform 102"/>
            <p:cNvSpPr>
              <a:spLocks/>
            </p:cNvSpPr>
            <p:nvPr/>
          </p:nvSpPr>
          <p:spPr bwMode="auto">
            <a:xfrm>
              <a:off x="4329" y="3756"/>
              <a:ext cx="500" cy="117"/>
            </a:xfrm>
            <a:custGeom>
              <a:avLst/>
              <a:gdLst>
                <a:gd name="T0" fmla="*/ 1996 w 1996"/>
                <a:gd name="T1" fmla="*/ 36 h 468"/>
                <a:gd name="T2" fmla="*/ 1988 w 1996"/>
                <a:gd name="T3" fmla="*/ 0 h 468"/>
                <a:gd name="T4" fmla="*/ 0 w 1996"/>
                <a:gd name="T5" fmla="*/ 432 h 468"/>
                <a:gd name="T6" fmla="*/ 7 w 1996"/>
                <a:gd name="T7" fmla="*/ 468 h 468"/>
                <a:gd name="T8" fmla="*/ 1996 w 1996"/>
                <a:gd name="T9" fmla="*/ 36 h 468"/>
              </a:gdLst>
              <a:ahLst/>
              <a:cxnLst>
                <a:cxn ang="0">
                  <a:pos x="T0" y="T1"/>
                </a:cxn>
                <a:cxn ang="0">
                  <a:pos x="T2" y="T3"/>
                </a:cxn>
                <a:cxn ang="0">
                  <a:pos x="T4" y="T5"/>
                </a:cxn>
                <a:cxn ang="0">
                  <a:pos x="T6" y="T7"/>
                </a:cxn>
                <a:cxn ang="0">
                  <a:pos x="T8" y="T9"/>
                </a:cxn>
              </a:cxnLst>
              <a:rect l="0" t="0" r="r" b="b"/>
              <a:pathLst>
                <a:path w="1996" h="468">
                  <a:moveTo>
                    <a:pt x="1996" y="36"/>
                  </a:moveTo>
                  <a:lnTo>
                    <a:pt x="1988" y="0"/>
                  </a:lnTo>
                  <a:lnTo>
                    <a:pt x="0" y="432"/>
                  </a:lnTo>
                  <a:lnTo>
                    <a:pt x="7" y="468"/>
                  </a:lnTo>
                  <a:lnTo>
                    <a:pt x="1996" y="36"/>
                  </a:lnTo>
                </a:path>
              </a:pathLst>
            </a:custGeom>
            <a:solidFill>
              <a:srgbClr val="0000FF"/>
            </a:solidFill>
            <a:ln w="38100">
              <a:solidFill>
                <a:srgbClr val="0000FF"/>
              </a:solidFill>
              <a:prstDash val="solid"/>
              <a:round/>
              <a:headEnd/>
              <a:tailEnd/>
            </a:ln>
            <a:extLst/>
          </p:spPr>
          <p:txBody>
            <a:bodyPr rot="0" vert="horz" wrap="square" lIns="91440" tIns="45720" rIns="91440" bIns="45720" anchor="t" anchorCtr="0" upright="1">
              <a:noAutofit/>
            </a:bodyPr>
            <a:lstStyle/>
            <a:p>
              <a:endParaRPr lang="en-US" sz="2400"/>
            </a:p>
          </p:txBody>
        </p:sp>
        <p:sp>
          <p:nvSpPr>
            <p:cNvPr id="104" name="Freeform 103"/>
            <p:cNvSpPr>
              <a:spLocks/>
            </p:cNvSpPr>
            <p:nvPr/>
          </p:nvSpPr>
          <p:spPr bwMode="auto">
            <a:xfrm>
              <a:off x="5360" y="3740"/>
              <a:ext cx="82" cy="40"/>
            </a:xfrm>
            <a:custGeom>
              <a:avLst/>
              <a:gdLst>
                <a:gd name="T0" fmla="*/ 328 w 328"/>
                <a:gd name="T1" fmla="*/ 79 h 159"/>
                <a:gd name="T2" fmla="*/ 0 w 328"/>
                <a:gd name="T3" fmla="*/ 159 h 159"/>
                <a:gd name="T4" fmla="*/ 0 w 328"/>
                <a:gd name="T5" fmla="*/ 0 h 159"/>
                <a:gd name="T6" fmla="*/ 328 w 328"/>
                <a:gd name="T7" fmla="*/ 79 h 159"/>
              </a:gdLst>
              <a:ahLst/>
              <a:cxnLst>
                <a:cxn ang="0">
                  <a:pos x="T0" y="T1"/>
                </a:cxn>
                <a:cxn ang="0">
                  <a:pos x="T2" y="T3"/>
                </a:cxn>
                <a:cxn ang="0">
                  <a:pos x="T4" y="T5"/>
                </a:cxn>
                <a:cxn ang="0">
                  <a:pos x="T6" y="T7"/>
                </a:cxn>
              </a:cxnLst>
              <a:rect l="0" t="0" r="r" b="b"/>
              <a:pathLst>
                <a:path w="328" h="159">
                  <a:moveTo>
                    <a:pt x="328" y="79"/>
                  </a:moveTo>
                  <a:lnTo>
                    <a:pt x="0" y="159"/>
                  </a:lnTo>
                  <a:lnTo>
                    <a:pt x="0" y="0"/>
                  </a:lnTo>
                  <a:lnTo>
                    <a:pt x="328"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5" name="Rectangle 104"/>
            <p:cNvSpPr>
              <a:spLocks noChangeArrowheads="1"/>
            </p:cNvSpPr>
            <p:nvPr/>
          </p:nvSpPr>
          <p:spPr bwMode="auto">
            <a:xfrm>
              <a:off x="3029" y="2633"/>
              <a:ext cx="130"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B</a:t>
              </a:r>
              <a:endParaRPr lang="en-US" sz="2400">
                <a:effectLst/>
                <a:latin typeface="Times New Roman"/>
                <a:ea typeface="Times New Roman"/>
              </a:endParaRPr>
            </a:p>
          </p:txBody>
        </p:sp>
        <p:sp>
          <p:nvSpPr>
            <p:cNvPr id="106" name="Freeform 105"/>
            <p:cNvSpPr>
              <a:spLocks/>
            </p:cNvSpPr>
            <p:nvPr/>
          </p:nvSpPr>
          <p:spPr bwMode="auto">
            <a:xfrm>
              <a:off x="5360" y="3740"/>
              <a:ext cx="82" cy="40"/>
            </a:xfrm>
            <a:custGeom>
              <a:avLst/>
              <a:gdLst>
                <a:gd name="T0" fmla="*/ 328 w 328"/>
                <a:gd name="T1" fmla="*/ 79 h 159"/>
                <a:gd name="T2" fmla="*/ 0 w 328"/>
                <a:gd name="T3" fmla="*/ 159 h 159"/>
                <a:gd name="T4" fmla="*/ 0 w 328"/>
                <a:gd name="T5" fmla="*/ 0 h 159"/>
                <a:gd name="T6" fmla="*/ 328 w 328"/>
                <a:gd name="T7" fmla="*/ 79 h 159"/>
              </a:gdLst>
              <a:ahLst/>
              <a:cxnLst>
                <a:cxn ang="0">
                  <a:pos x="T0" y="T1"/>
                </a:cxn>
                <a:cxn ang="0">
                  <a:pos x="T2" y="T3"/>
                </a:cxn>
                <a:cxn ang="0">
                  <a:pos x="T4" y="T5"/>
                </a:cxn>
                <a:cxn ang="0">
                  <a:pos x="T6" y="T7"/>
                </a:cxn>
              </a:cxnLst>
              <a:rect l="0" t="0" r="r" b="b"/>
              <a:pathLst>
                <a:path w="328" h="159">
                  <a:moveTo>
                    <a:pt x="328" y="79"/>
                  </a:moveTo>
                  <a:lnTo>
                    <a:pt x="0" y="159"/>
                  </a:lnTo>
                  <a:lnTo>
                    <a:pt x="0" y="0"/>
                  </a:lnTo>
                  <a:lnTo>
                    <a:pt x="328"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07" name="Freeform 106"/>
            <p:cNvSpPr>
              <a:spLocks/>
            </p:cNvSpPr>
            <p:nvPr/>
          </p:nvSpPr>
          <p:spPr bwMode="auto">
            <a:xfrm>
              <a:off x="3175" y="2856"/>
              <a:ext cx="127" cy="50"/>
            </a:xfrm>
            <a:custGeom>
              <a:avLst/>
              <a:gdLst>
                <a:gd name="T0" fmla="*/ 10 w 505"/>
                <a:gd name="T1" fmla="*/ 0 h 199"/>
                <a:gd name="T2" fmla="*/ 0 w 505"/>
                <a:gd name="T3" fmla="*/ 27 h 199"/>
                <a:gd name="T4" fmla="*/ 505 w 505"/>
                <a:gd name="T5" fmla="*/ 199 h 199"/>
                <a:gd name="T6" fmla="*/ 10 w 505"/>
                <a:gd name="T7" fmla="*/ 0 h 199"/>
              </a:gdLst>
              <a:ahLst/>
              <a:cxnLst>
                <a:cxn ang="0">
                  <a:pos x="T0" y="T1"/>
                </a:cxn>
                <a:cxn ang="0">
                  <a:pos x="T2" y="T3"/>
                </a:cxn>
                <a:cxn ang="0">
                  <a:pos x="T4" y="T5"/>
                </a:cxn>
                <a:cxn ang="0">
                  <a:pos x="T6" y="T7"/>
                </a:cxn>
              </a:cxnLst>
              <a:rect l="0" t="0" r="r" b="b"/>
              <a:pathLst>
                <a:path w="505" h="199">
                  <a:moveTo>
                    <a:pt x="10" y="0"/>
                  </a:moveTo>
                  <a:lnTo>
                    <a:pt x="0" y="27"/>
                  </a:lnTo>
                  <a:lnTo>
                    <a:pt x="505" y="199"/>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8" name="Freeform 107"/>
            <p:cNvSpPr>
              <a:spLocks/>
            </p:cNvSpPr>
            <p:nvPr/>
          </p:nvSpPr>
          <p:spPr bwMode="auto">
            <a:xfrm>
              <a:off x="3175" y="2863"/>
              <a:ext cx="127" cy="50"/>
            </a:xfrm>
            <a:custGeom>
              <a:avLst/>
              <a:gdLst>
                <a:gd name="T0" fmla="*/ 0 w 505"/>
                <a:gd name="T1" fmla="*/ 0 h 199"/>
                <a:gd name="T2" fmla="*/ 505 w 505"/>
                <a:gd name="T3" fmla="*/ 172 h 199"/>
                <a:gd name="T4" fmla="*/ 493 w 505"/>
                <a:gd name="T5" fmla="*/ 199 h 199"/>
                <a:gd name="T6" fmla="*/ 0 w 505"/>
                <a:gd name="T7" fmla="*/ 0 h 199"/>
              </a:gdLst>
              <a:ahLst/>
              <a:cxnLst>
                <a:cxn ang="0">
                  <a:pos x="T0" y="T1"/>
                </a:cxn>
                <a:cxn ang="0">
                  <a:pos x="T2" y="T3"/>
                </a:cxn>
                <a:cxn ang="0">
                  <a:pos x="T4" y="T5"/>
                </a:cxn>
                <a:cxn ang="0">
                  <a:pos x="T6" y="T7"/>
                </a:cxn>
              </a:cxnLst>
              <a:rect l="0" t="0" r="r" b="b"/>
              <a:pathLst>
                <a:path w="505" h="199">
                  <a:moveTo>
                    <a:pt x="0" y="0"/>
                  </a:moveTo>
                  <a:lnTo>
                    <a:pt x="505" y="172"/>
                  </a:lnTo>
                  <a:lnTo>
                    <a:pt x="493" y="19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09" name="Freeform 108"/>
            <p:cNvSpPr>
              <a:spLocks/>
            </p:cNvSpPr>
            <p:nvPr/>
          </p:nvSpPr>
          <p:spPr bwMode="auto">
            <a:xfrm>
              <a:off x="3175" y="2856"/>
              <a:ext cx="127" cy="57"/>
            </a:xfrm>
            <a:custGeom>
              <a:avLst/>
              <a:gdLst>
                <a:gd name="T0" fmla="*/ 10 w 505"/>
                <a:gd name="T1" fmla="*/ 0 h 226"/>
                <a:gd name="T2" fmla="*/ 0 w 505"/>
                <a:gd name="T3" fmla="*/ 27 h 226"/>
                <a:gd name="T4" fmla="*/ 493 w 505"/>
                <a:gd name="T5" fmla="*/ 226 h 226"/>
                <a:gd name="T6" fmla="*/ 505 w 505"/>
                <a:gd name="T7" fmla="*/ 199 h 226"/>
                <a:gd name="T8" fmla="*/ 10 w 505"/>
                <a:gd name="T9" fmla="*/ 0 h 226"/>
              </a:gdLst>
              <a:ahLst/>
              <a:cxnLst>
                <a:cxn ang="0">
                  <a:pos x="T0" y="T1"/>
                </a:cxn>
                <a:cxn ang="0">
                  <a:pos x="T2" y="T3"/>
                </a:cxn>
                <a:cxn ang="0">
                  <a:pos x="T4" y="T5"/>
                </a:cxn>
                <a:cxn ang="0">
                  <a:pos x="T6" y="T7"/>
                </a:cxn>
                <a:cxn ang="0">
                  <a:pos x="T8" y="T9"/>
                </a:cxn>
              </a:cxnLst>
              <a:rect l="0" t="0" r="r" b="b"/>
              <a:pathLst>
                <a:path w="505" h="226">
                  <a:moveTo>
                    <a:pt x="10" y="0"/>
                  </a:moveTo>
                  <a:lnTo>
                    <a:pt x="0" y="27"/>
                  </a:lnTo>
                  <a:lnTo>
                    <a:pt x="493" y="226"/>
                  </a:lnTo>
                  <a:lnTo>
                    <a:pt x="505" y="199"/>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10" name="Freeform 109"/>
            <p:cNvSpPr>
              <a:spLocks/>
            </p:cNvSpPr>
            <p:nvPr/>
          </p:nvSpPr>
          <p:spPr bwMode="auto">
            <a:xfrm>
              <a:off x="3376" y="2937"/>
              <a:ext cx="158" cy="62"/>
            </a:xfrm>
            <a:custGeom>
              <a:avLst/>
              <a:gdLst>
                <a:gd name="T0" fmla="*/ 11 w 630"/>
                <a:gd name="T1" fmla="*/ 0 h 249"/>
                <a:gd name="T2" fmla="*/ 0 w 630"/>
                <a:gd name="T3" fmla="*/ 28 h 249"/>
                <a:gd name="T4" fmla="*/ 630 w 630"/>
                <a:gd name="T5" fmla="*/ 249 h 249"/>
                <a:gd name="T6" fmla="*/ 11 w 630"/>
                <a:gd name="T7" fmla="*/ 0 h 249"/>
              </a:gdLst>
              <a:ahLst/>
              <a:cxnLst>
                <a:cxn ang="0">
                  <a:pos x="T0" y="T1"/>
                </a:cxn>
                <a:cxn ang="0">
                  <a:pos x="T2" y="T3"/>
                </a:cxn>
                <a:cxn ang="0">
                  <a:pos x="T4" y="T5"/>
                </a:cxn>
                <a:cxn ang="0">
                  <a:pos x="T6" y="T7"/>
                </a:cxn>
              </a:cxnLst>
              <a:rect l="0" t="0" r="r" b="b"/>
              <a:pathLst>
                <a:path w="630" h="249">
                  <a:moveTo>
                    <a:pt x="11" y="0"/>
                  </a:moveTo>
                  <a:lnTo>
                    <a:pt x="0" y="28"/>
                  </a:lnTo>
                  <a:lnTo>
                    <a:pt x="630" y="249"/>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11" name="Freeform 110"/>
            <p:cNvSpPr>
              <a:spLocks/>
            </p:cNvSpPr>
            <p:nvPr/>
          </p:nvSpPr>
          <p:spPr bwMode="auto">
            <a:xfrm>
              <a:off x="3376" y="2944"/>
              <a:ext cx="158" cy="62"/>
            </a:xfrm>
            <a:custGeom>
              <a:avLst/>
              <a:gdLst>
                <a:gd name="T0" fmla="*/ 0 w 630"/>
                <a:gd name="T1" fmla="*/ 0 h 248"/>
                <a:gd name="T2" fmla="*/ 630 w 630"/>
                <a:gd name="T3" fmla="*/ 221 h 248"/>
                <a:gd name="T4" fmla="*/ 619 w 630"/>
                <a:gd name="T5" fmla="*/ 248 h 248"/>
                <a:gd name="T6" fmla="*/ 0 w 630"/>
                <a:gd name="T7" fmla="*/ 0 h 248"/>
              </a:gdLst>
              <a:ahLst/>
              <a:cxnLst>
                <a:cxn ang="0">
                  <a:pos x="T0" y="T1"/>
                </a:cxn>
                <a:cxn ang="0">
                  <a:pos x="T2" y="T3"/>
                </a:cxn>
                <a:cxn ang="0">
                  <a:pos x="T4" y="T5"/>
                </a:cxn>
                <a:cxn ang="0">
                  <a:pos x="T6" y="T7"/>
                </a:cxn>
              </a:cxnLst>
              <a:rect l="0" t="0" r="r" b="b"/>
              <a:pathLst>
                <a:path w="630" h="248">
                  <a:moveTo>
                    <a:pt x="0" y="0"/>
                  </a:moveTo>
                  <a:lnTo>
                    <a:pt x="630" y="221"/>
                  </a:lnTo>
                  <a:lnTo>
                    <a:pt x="619" y="24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12" name="Freeform 111"/>
            <p:cNvSpPr>
              <a:spLocks/>
            </p:cNvSpPr>
            <p:nvPr/>
          </p:nvSpPr>
          <p:spPr bwMode="auto">
            <a:xfrm>
              <a:off x="3376" y="2937"/>
              <a:ext cx="158" cy="69"/>
            </a:xfrm>
            <a:custGeom>
              <a:avLst/>
              <a:gdLst>
                <a:gd name="T0" fmla="*/ 11 w 630"/>
                <a:gd name="T1" fmla="*/ 0 h 276"/>
                <a:gd name="T2" fmla="*/ 0 w 630"/>
                <a:gd name="T3" fmla="*/ 28 h 276"/>
                <a:gd name="T4" fmla="*/ 619 w 630"/>
                <a:gd name="T5" fmla="*/ 276 h 276"/>
                <a:gd name="T6" fmla="*/ 630 w 630"/>
                <a:gd name="T7" fmla="*/ 249 h 276"/>
                <a:gd name="T8" fmla="*/ 11 w 630"/>
                <a:gd name="T9" fmla="*/ 0 h 276"/>
              </a:gdLst>
              <a:ahLst/>
              <a:cxnLst>
                <a:cxn ang="0">
                  <a:pos x="T0" y="T1"/>
                </a:cxn>
                <a:cxn ang="0">
                  <a:pos x="T2" y="T3"/>
                </a:cxn>
                <a:cxn ang="0">
                  <a:pos x="T4" y="T5"/>
                </a:cxn>
                <a:cxn ang="0">
                  <a:pos x="T6" y="T7"/>
                </a:cxn>
                <a:cxn ang="0">
                  <a:pos x="T8" y="T9"/>
                </a:cxn>
              </a:cxnLst>
              <a:rect l="0" t="0" r="r" b="b"/>
              <a:pathLst>
                <a:path w="630" h="276">
                  <a:moveTo>
                    <a:pt x="11" y="0"/>
                  </a:moveTo>
                  <a:lnTo>
                    <a:pt x="0" y="28"/>
                  </a:lnTo>
                  <a:lnTo>
                    <a:pt x="619" y="276"/>
                  </a:lnTo>
                  <a:lnTo>
                    <a:pt x="630" y="249"/>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13" name="Freeform 112"/>
            <p:cNvSpPr>
              <a:spLocks/>
            </p:cNvSpPr>
            <p:nvPr/>
          </p:nvSpPr>
          <p:spPr bwMode="auto">
            <a:xfrm>
              <a:off x="3608" y="3030"/>
              <a:ext cx="127" cy="50"/>
            </a:xfrm>
            <a:custGeom>
              <a:avLst/>
              <a:gdLst>
                <a:gd name="T0" fmla="*/ 12 w 506"/>
                <a:gd name="T1" fmla="*/ 0 h 199"/>
                <a:gd name="T2" fmla="*/ 0 w 506"/>
                <a:gd name="T3" fmla="*/ 29 h 199"/>
                <a:gd name="T4" fmla="*/ 506 w 506"/>
                <a:gd name="T5" fmla="*/ 199 h 199"/>
                <a:gd name="T6" fmla="*/ 12 w 506"/>
                <a:gd name="T7" fmla="*/ 0 h 199"/>
              </a:gdLst>
              <a:ahLst/>
              <a:cxnLst>
                <a:cxn ang="0">
                  <a:pos x="T0" y="T1"/>
                </a:cxn>
                <a:cxn ang="0">
                  <a:pos x="T2" y="T3"/>
                </a:cxn>
                <a:cxn ang="0">
                  <a:pos x="T4" y="T5"/>
                </a:cxn>
                <a:cxn ang="0">
                  <a:pos x="T6" y="T7"/>
                </a:cxn>
              </a:cxnLst>
              <a:rect l="0" t="0" r="r" b="b"/>
              <a:pathLst>
                <a:path w="506" h="199">
                  <a:moveTo>
                    <a:pt x="12" y="0"/>
                  </a:moveTo>
                  <a:lnTo>
                    <a:pt x="0" y="29"/>
                  </a:lnTo>
                  <a:lnTo>
                    <a:pt x="506" y="199"/>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14" name="Freeform 113"/>
            <p:cNvSpPr>
              <a:spLocks/>
            </p:cNvSpPr>
            <p:nvPr/>
          </p:nvSpPr>
          <p:spPr bwMode="auto">
            <a:xfrm>
              <a:off x="3608" y="3037"/>
              <a:ext cx="127" cy="50"/>
            </a:xfrm>
            <a:custGeom>
              <a:avLst/>
              <a:gdLst>
                <a:gd name="T0" fmla="*/ 0 w 506"/>
                <a:gd name="T1" fmla="*/ 0 h 198"/>
                <a:gd name="T2" fmla="*/ 506 w 506"/>
                <a:gd name="T3" fmla="*/ 170 h 198"/>
                <a:gd name="T4" fmla="*/ 494 w 506"/>
                <a:gd name="T5" fmla="*/ 198 h 198"/>
                <a:gd name="T6" fmla="*/ 0 w 506"/>
                <a:gd name="T7" fmla="*/ 0 h 198"/>
              </a:gdLst>
              <a:ahLst/>
              <a:cxnLst>
                <a:cxn ang="0">
                  <a:pos x="T0" y="T1"/>
                </a:cxn>
                <a:cxn ang="0">
                  <a:pos x="T2" y="T3"/>
                </a:cxn>
                <a:cxn ang="0">
                  <a:pos x="T4" y="T5"/>
                </a:cxn>
                <a:cxn ang="0">
                  <a:pos x="T6" y="T7"/>
                </a:cxn>
              </a:cxnLst>
              <a:rect l="0" t="0" r="r" b="b"/>
              <a:pathLst>
                <a:path w="506" h="198">
                  <a:moveTo>
                    <a:pt x="0" y="0"/>
                  </a:moveTo>
                  <a:lnTo>
                    <a:pt x="506" y="170"/>
                  </a:lnTo>
                  <a:lnTo>
                    <a:pt x="494" y="19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16" name="Freeform 115"/>
            <p:cNvSpPr>
              <a:spLocks/>
            </p:cNvSpPr>
            <p:nvPr/>
          </p:nvSpPr>
          <p:spPr bwMode="auto">
            <a:xfrm>
              <a:off x="3608" y="3030"/>
              <a:ext cx="127" cy="57"/>
            </a:xfrm>
            <a:custGeom>
              <a:avLst/>
              <a:gdLst>
                <a:gd name="T0" fmla="*/ 12 w 506"/>
                <a:gd name="T1" fmla="*/ 0 h 227"/>
                <a:gd name="T2" fmla="*/ 0 w 506"/>
                <a:gd name="T3" fmla="*/ 29 h 227"/>
                <a:gd name="T4" fmla="*/ 494 w 506"/>
                <a:gd name="T5" fmla="*/ 227 h 227"/>
                <a:gd name="T6" fmla="*/ 506 w 506"/>
                <a:gd name="T7" fmla="*/ 199 h 227"/>
                <a:gd name="T8" fmla="*/ 12 w 506"/>
                <a:gd name="T9" fmla="*/ 0 h 227"/>
              </a:gdLst>
              <a:ahLst/>
              <a:cxnLst>
                <a:cxn ang="0">
                  <a:pos x="T0" y="T1"/>
                </a:cxn>
                <a:cxn ang="0">
                  <a:pos x="T2" y="T3"/>
                </a:cxn>
                <a:cxn ang="0">
                  <a:pos x="T4" y="T5"/>
                </a:cxn>
                <a:cxn ang="0">
                  <a:pos x="T6" y="T7"/>
                </a:cxn>
                <a:cxn ang="0">
                  <a:pos x="T8" y="T9"/>
                </a:cxn>
              </a:cxnLst>
              <a:rect l="0" t="0" r="r" b="b"/>
              <a:pathLst>
                <a:path w="506" h="227">
                  <a:moveTo>
                    <a:pt x="12" y="0"/>
                  </a:moveTo>
                  <a:lnTo>
                    <a:pt x="0" y="29"/>
                  </a:lnTo>
                  <a:lnTo>
                    <a:pt x="494" y="227"/>
                  </a:lnTo>
                  <a:lnTo>
                    <a:pt x="506" y="199"/>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17" name="Freeform 116"/>
            <p:cNvSpPr>
              <a:spLocks/>
            </p:cNvSpPr>
            <p:nvPr/>
          </p:nvSpPr>
          <p:spPr bwMode="auto">
            <a:xfrm>
              <a:off x="3732" y="3080"/>
              <a:ext cx="3" cy="7"/>
            </a:xfrm>
            <a:custGeom>
              <a:avLst/>
              <a:gdLst>
                <a:gd name="T0" fmla="*/ 12 w 12"/>
                <a:gd name="T1" fmla="*/ 0 h 28"/>
                <a:gd name="T2" fmla="*/ 0 w 12"/>
                <a:gd name="T3" fmla="*/ 28 h 28"/>
                <a:gd name="T4" fmla="*/ 1 w 12"/>
                <a:gd name="T5" fmla="*/ 28 h 28"/>
              </a:gdLst>
              <a:ahLst/>
              <a:cxnLst>
                <a:cxn ang="0">
                  <a:pos x="T0" y="T1"/>
                </a:cxn>
                <a:cxn ang="0">
                  <a:pos x="T2" y="T3"/>
                </a:cxn>
                <a:cxn ang="0">
                  <a:pos x="T4" y="T5"/>
                </a:cxn>
              </a:cxnLst>
              <a:rect l="0" t="0" r="r" b="b"/>
              <a:pathLst>
                <a:path w="12" h="28">
                  <a:moveTo>
                    <a:pt x="12" y="0"/>
                  </a:moveTo>
                  <a:lnTo>
                    <a:pt x="0" y="28"/>
                  </a:lnTo>
                  <a:lnTo>
                    <a:pt x="1"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18" name="Freeform 117"/>
            <p:cNvSpPr>
              <a:spLocks/>
            </p:cNvSpPr>
            <p:nvPr/>
          </p:nvSpPr>
          <p:spPr bwMode="auto">
            <a:xfrm>
              <a:off x="3733" y="3083"/>
              <a:ext cx="139" cy="75"/>
            </a:xfrm>
            <a:custGeom>
              <a:avLst/>
              <a:gdLst>
                <a:gd name="T0" fmla="*/ 0 w 554"/>
                <a:gd name="T1" fmla="*/ 0 h 299"/>
                <a:gd name="T2" fmla="*/ 554 w 554"/>
                <a:gd name="T3" fmla="*/ 118 h 299"/>
                <a:gd name="T4" fmla="*/ 482 w 554"/>
                <a:gd name="T5" fmla="*/ 299 h 299"/>
                <a:gd name="T6" fmla="*/ 0 w 554"/>
                <a:gd name="T7" fmla="*/ 0 h 299"/>
              </a:gdLst>
              <a:ahLst/>
              <a:cxnLst>
                <a:cxn ang="0">
                  <a:pos x="T0" y="T1"/>
                </a:cxn>
                <a:cxn ang="0">
                  <a:pos x="T2" y="T3"/>
                </a:cxn>
                <a:cxn ang="0">
                  <a:pos x="T4" y="T5"/>
                </a:cxn>
                <a:cxn ang="0">
                  <a:pos x="T6" y="T7"/>
                </a:cxn>
              </a:cxnLst>
              <a:rect l="0" t="0" r="r" b="b"/>
              <a:pathLst>
                <a:path w="554" h="299">
                  <a:moveTo>
                    <a:pt x="0" y="0"/>
                  </a:moveTo>
                  <a:lnTo>
                    <a:pt x="554" y="118"/>
                  </a:lnTo>
                  <a:lnTo>
                    <a:pt x="482" y="29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19" name="Rectangle 118"/>
            <p:cNvSpPr>
              <a:spLocks noChangeArrowheads="1"/>
            </p:cNvSpPr>
            <p:nvPr/>
          </p:nvSpPr>
          <p:spPr bwMode="auto">
            <a:xfrm>
              <a:off x="3925" y="2859"/>
              <a:ext cx="19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smtClean="0">
                  <a:solidFill>
                    <a:srgbClr val="000000"/>
                  </a:solidFill>
                  <a:effectLst/>
                  <a:latin typeface="VNI-Times"/>
                  <a:ea typeface="Times New Roman"/>
                  <a:cs typeface="VNI-Times"/>
                </a:rPr>
                <a:t>F</a:t>
              </a:r>
              <a:r>
                <a:rPr lang="en-US" sz="2400" baseline="-25000" smtClean="0">
                  <a:solidFill>
                    <a:srgbClr val="000000"/>
                  </a:solidFill>
                  <a:effectLst/>
                  <a:latin typeface="VNI-Times"/>
                  <a:ea typeface="Times New Roman"/>
                  <a:cs typeface="VNI-Times"/>
                </a:rPr>
                <a:t>4</a:t>
              </a:r>
              <a:endParaRPr lang="en-US" sz="2400">
                <a:effectLst/>
                <a:latin typeface="Times New Roman"/>
                <a:ea typeface="Times New Roman"/>
              </a:endParaRPr>
            </a:p>
          </p:txBody>
        </p:sp>
        <p:sp>
          <p:nvSpPr>
            <p:cNvPr id="120" name="Freeform 119"/>
            <p:cNvSpPr>
              <a:spLocks/>
            </p:cNvSpPr>
            <p:nvPr/>
          </p:nvSpPr>
          <p:spPr bwMode="auto">
            <a:xfrm>
              <a:off x="3733" y="3083"/>
              <a:ext cx="139" cy="75"/>
            </a:xfrm>
            <a:custGeom>
              <a:avLst/>
              <a:gdLst>
                <a:gd name="T0" fmla="*/ 0 w 554"/>
                <a:gd name="T1" fmla="*/ 0 h 299"/>
                <a:gd name="T2" fmla="*/ 554 w 554"/>
                <a:gd name="T3" fmla="*/ 118 h 299"/>
                <a:gd name="T4" fmla="*/ 482 w 554"/>
                <a:gd name="T5" fmla="*/ 299 h 299"/>
                <a:gd name="T6" fmla="*/ 0 w 554"/>
                <a:gd name="T7" fmla="*/ 0 h 299"/>
              </a:gdLst>
              <a:ahLst/>
              <a:cxnLst>
                <a:cxn ang="0">
                  <a:pos x="T0" y="T1"/>
                </a:cxn>
                <a:cxn ang="0">
                  <a:pos x="T2" y="T3"/>
                </a:cxn>
                <a:cxn ang="0">
                  <a:pos x="T4" y="T5"/>
                </a:cxn>
                <a:cxn ang="0">
                  <a:pos x="T6" y="T7"/>
                </a:cxn>
              </a:cxnLst>
              <a:rect l="0" t="0" r="r" b="b"/>
              <a:pathLst>
                <a:path w="554" h="299">
                  <a:moveTo>
                    <a:pt x="0" y="0"/>
                  </a:moveTo>
                  <a:lnTo>
                    <a:pt x="554" y="118"/>
                  </a:lnTo>
                  <a:lnTo>
                    <a:pt x="482" y="299"/>
                  </a:lnTo>
                  <a:lnTo>
                    <a:pt x="0" y="0"/>
                  </a:lnTo>
                </a:path>
              </a:pathLst>
            </a:custGeom>
            <a:noFill/>
            <a:ln w="381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21" name="Freeform 120"/>
            <p:cNvSpPr>
              <a:spLocks/>
            </p:cNvSpPr>
            <p:nvPr/>
          </p:nvSpPr>
          <p:spPr bwMode="auto">
            <a:xfrm>
              <a:off x="3825" y="3127"/>
              <a:ext cx="530" cy="211"/>
            </a:xfrm>
            <a:custGeom>
              <a:avLst/>
              <a:gdLst>
                <a:gd name="T0" fmla="*/ 2106 w 2121"/>
                <a:gd name="T1" fmla="*/ 846 h 846"/>
                <a:gd name="T2" fmla="*/ 2121 w 2121"/>
                <a:gd name="T3" fmla="*/ 813 h 846"/>
                <a:gd name="T4" fmla="*/ 0 w 2121"/>
                <a:gd name="T5" fmla="*/ 0 h 846"/>
                <a:gd name="T6" fmla="*/ 2106 w 2121"/>
                <a:gd name="T7" fmla="*/ 846 h 846"/>
              </a:gdLst>
              <a:ahLst/>
              <a:cxnLst>
                <a:cxn ang="0">
                  <a:pos x="T0" y="T1"/>
                </a:cxn>
                <a:cxn ang="0">
                  <a:pos x="T2" y="T3"/>
                </a:cxn>
                <a:cxn ang="0">
                  <a:pos x="T4" y="T5"/>
                </a:cxn>
                <a:cxn ang="0">
                  <a:pos x="T6" y="T7"/>
                </a:cxn>
              </a:cxnLst>
              <a:rect l="0" t="0" r="r" b="b"/>
              <a:pathLst>
                <a:path w="2121" h="846">
                  <a:moveTo>
                    <a:pt x="2106" y="846"/>
                  </a:moveTo>
                  <a:lnTo>
                    <a:pt x="2121" y="813"/>
                  </a:lnTo>
                  <a:lnTo>
                    <a:pt x="0" y="0"/>
                  </a:lnTo>
                  <a:lnTo>
                    <a:pt x="2106" y="8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22" name="Freeform 121"/>
            <p:cNvSpPr>
              <a:spLocks/>
            </p:cNvSpPr>
            <p:nvPr/>
          </p:nvSpPr>
          <p:spPr bwMode="auto">
            <a:xfrm>
              <a:off x="3825" y="3118"/>
              <a:ext cx="530" cy="212"/>
            </a:xfrm>
            <a:custGeom>
              <a:avLst/>
              <a:gdLst>
                <a:gd name="T0" fmla="*/ 2121 w 2121"/>
                <a:gd name="T1" fmla="*/ 846 h 846"/>
                <a:gd name="T2" fmla="*/ 0 w 2121"/>
                <a:gd name="T3" fmla="*/ 33 h 846"/>
                <a:gd name="T4" fmla="*/ 14 w 2121"/>
                <a:gd name="T5" fmla="*/ 0 h 846"/>
                <a:gd name="T6" fmla="*/ 2121 w 2121"/>
                <a:gd name="T7" fmla="*/ 846 h 846"/>
              </a:gdLst>
              <a:ahLst/>
              <a:cxnLst>
                <a:cxn ang="0">
                  <a:pos x="T0" y="T1"/>
                </a:cxn>
                <a:cxn ang="0">
                  <a:pos x="T2" y="T3"/>
                </a:cxn>
                <a:cxn ang="0">
                  <a:pos x="T4" y="T5"/>
                </a:cxn>
                <a:cxn ang="0">
                  <a:pos x="T6" y="T7"/>
                </a:cxn>
              </a:cxnLst>
              <a:rect l="0" t="0" r="r" b="b"/>
              <a:pathLst>
                <a:path w="2121" h="846">
                  <a:moveTo>
                    <a:pt x="2121" y="846"/>
                  </a:moveTo>
                  <a:lnTo>
                    <a:pt x="0" y="33"/>
                  </a:lnTo>
                  <a:lnTo>
                    <a:pt x="14" y="0"/>
                  </a:lnTo>
                  <a:lnTo>
                    <a:pt x="2121" y="8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23" name="Freeform 122"/>
            <p:cNvSpPr>
              <a:spLocks/>
            </p:cNvSpPr>
            <p:nvPr/>
          </p:nvSpPr>
          <p:spPr bwMode="auto">
            <a:xfrm>
              <a:off x="3825" y="3118"/>
              <a:ext cx="530" cy="220"/>
            </a:xfrm>
            <a:custGeom>
              <a:avLst/>
              <a:gdLst>
                <a:gd name="T0" fmla="*/ 2106 w 2121"/>
                <a:gd name="T1" fmla="*/ 879 h 879"/>
                <a:gd name="T2" fmla="*/ 2121 w 2121"/>
                <a:gd name="T3" fmla="*/ 846 h 879"/>
                <a:gd name="T4" fmla="*/ 14 w 2121"/>
                <a:gd name="T5" fmla="*/ 0 h 879"/>
                <a:gd name="T6" fmla="*/ 0 w 2121"/>
                <a:gd name="T7" fmla="*/ 33 h 879"/>
                <a:gd name="T8" fmla="*/ 2106 w 2121"/>
                <a:gd name="T9" fmla="*/ 879 h 879"/>
              </a:gdLst>
              <a:ahLst/>
              <a:cxnLst>
                <a:cxn ang="0">
                  <a:pos x="T0" y="T1"/>
                </a:cxn>
                <a:cxn ang="0">
                  <a:pos x="T2" y="T3"/>
                </a:cxn>
                <a:cxn ang="0">
                  <a:pos x="T4" y="T5"/>
                </a:cxn>
                <a:cxn ang="0">
                  <a:pos x="T6" y="T7"/>
                </a:cxn>
                <a:cxn ang="0">
                  <a:pos x="T8" y="T9"/>
                </a:cxn>
              </a:cxnLst>
              <a:rect l="0" t="0" r="r" b="b"/>
              <a:pathLst>
                <a:path w="2121" h="879">
                  <a:moveTo>
                    <a:pt x="2106" y="879"/>
                  </a:moveTo>
                  <a:lnTo>
                    <a:pt x="2121" y="846"/>
                  </a:lnTo>
                  <a:lnTo>
                    <a:pt x="14" y="0"/>
                  </a:lnTo>
                  <a:lnTo>
                    <a:pt x="0" y="33"/>
                  </a:lnTo>
                  <a:lnTo>
                    <a:pt x="2106" y="879"/>
                  </a:lnTo>
                </a:path>
              </a:pathLst>
            </a:custGeom>
            <a:noFill/>
            <a:ln w="381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24" name="Freeform 123"/>
            <p:cNvSpPr>
              <a:spLocks/>
            </p:cNvSpPr>
            <p:nvPr/>
          </p:nvSpPr>
          <p:spPr bwMode="auto">
            <a:xfrm>
              <a:off x="3157" y="2473"/>
              <a:ext cx="40" cy="82"/>
            </a:xfrm>
            <a:custGeom>
              <a:avLst/>
              <a:gdLst>
                <a:gd name="T0" fmla="*/ 81 w 160"/>
                <a:gd name="T1" fmla="*/ 0 h 326"/>
                <a:gd name="T2" fmla="*/ 160 w 160"/>
                <a:gd name="T3" fmla="*/ 326 h 326"/>
                <a:gd name="T4" fmla="*/ 0 w 160"/>
                <a:gd name="T5" fmla="*/ 326 h 326"/>
                <a:gd name="T6" fmla="*/ 81 w 160"/>
                <a:gd name="T7" fmla="*/ 0 h 326"/>
              </a:gdLst>
              <a:ahLst/>
              <a:cxnLst>
                <a:cxn ang="0">
                  <a:pos x="T0" y="T1"/>
                </a:cxn>
                <a:cxn ang="0">
                  <a:pos x="T2" y="T3"/>
                </a:cxn>
                <a:cxn ang="0">
                  <a:pos x="T4" y="T5"/>
                </a:cxn>
                <a:cxn ang="0">
                  <a:pos x="T6" y="T7"/>
                </a:cxn>
              </a:cxnLst>
              <a:rect l="0" t="0" r="r" b="b"/>
              <a:pathLst>
                <a:path w="160" h="326">
                  <a:moveTo>
                    <a:pt x="81" y="0"/>
                  </a:moveTo>
                  <a:lnTo>
                    <a:pt x="160" y="326"/>
                  </a:lnTo>
                  <a:lnTo>
                    <a:pt x="0" y="326"/>
                  </a:lnTo>
                  <a:lnTo>
                    <a:pt x="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25" name="Rectangle 124"/>
            <p:cNvSpPr>
              <a:spLocks noChangeArrowheads="1"/>
            </p:cNvSpPr>
            <p:nvPr/>
          </p:nvSpPr>
          <p:spPr bwMode="auto">
            <a:xfrm>
              <a:off x="3248" y="2286"/>
              <a:ext cx="98"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z</a:t>
              </a:r>
              <a:endParaRPr lang="en-US" sz="2400">
                <a:effectLst/>
                <a:latin typeface="Times New Roman"/>
                <a:ea typeface="Times New Roman"/>
              </a:endParaRPr>
            </a:p>
          </p:txBody>
        </p:sp>
        <p:sp>
          <p:nvSpPr>
            <p:cNvPr id="126" name="Rectangle 125"/>
            <p:cNvSpPr>
              <a:spLocks noChangeArrowheads="1"/>
            </p:cNvSpPr>
            <p:nvPr/>
          </p:nvSpPr>
          <p:spPr bwMode="auto">
            <a:xfrm>
              <a:off x="4832" y="2596"/>
              <a:ext cx="14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a:solidFill>
                    <a:srgbClr val="000000"/>
                  </a:solidFill>
                  <a:effectLst/>
                  <a:latin typeface="VNI-Times"/>
                  <a:ea typeface="Times New Roman"/>
                  <a:cs typeface="VNI-Times"/>
                </a:rPr>
                <a:t>C</a:t>
              </a:r>
              <a:endParaRPr lang="en-US" sz="2400">
                <a:effectLst/>
                <a:latin typeface="Times New Roman"/>
                <a:ea typeface="Times New Roman"/>
              </a:endParaRPr>
            </a:p>
          </p:txBody>
        </p:sp>
        <p:sp>
          <p:nvSpPr>
            <p:cNvPr id="127" name="Freeform 126"/>
            <p:cNvSpPr>
              <a:spLocks/>
            </p:cNvSpPr>
            <p:nvPr/>
          </p:nvSpPr>
          <p:spPr bwMode="auto">
            <a:xfrm>
              <a:off x="3157" y="2473"/>
              <a:ext cx="40" cy="82"/>
            </a:xfrm>
            <a:custGeom>
              <a:avLst/>
              <a:gdLst>
                <a:gd name="T0" fmla="*/ 81 w 160"/>
                <a:gd name="T1" fmla="*/ 0 h 326"/>
                <a:gd name="T2" fmla="*/ 160 w 160"/>
                <a:gd name="T3" fmla="*/ 326 h 326"/>
                <a:gd name="T4" fmla="*/ 0 w 160"/>
                <a:gd name="T5" fmla="*/ 326 h 326"/>
                <a:gd name="T6" fmla="*/ 81 w 160"/>
                <a:gd name="T7" fmla="*/ 0 h 326"/>
              </a:gdLst>
              <a:ahLst/>
              <a:cxnLst>
                <a:cxn ang="0">
                  <a:pos x="T0" y="T1"/>
                </a:cxn>
                <a:cxn ang="0">
                  <a:pos x="T2" y="T3"/>
                </a:cxn>
                <a:cxn ang="0">
                  <a:pos x="T4" y="T5"/>
                </a:cxn>
                <a:cxn ang="0">
                  <a:pos x="T6" y="T7"/>
                </a:cxn>
              </a:cxnLst>
              <a:rect l="0" t="0" r="r" b="b"/>
              <a:pathLst>
                <a:path w="160" h="326">
                  <a:moveTo>
                    <a:pt x="81" y="0"/>
                  </a:moveTo>
                  <a:lnTo>
                    <a:pt x="160" y="326"/>
                  </a:lnTo>
                  <a:lnTo>
                    <a:pt x="0" y="326"/>
                  </a:lnTo>
                  <a:lnTo>
                    <a:pt x="8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28" name="Freeform 127"/>
            <p:cNvSpPr>
              <a:spLocks/>
            </p:cNvSpPr>
            <p:nvPr/>
          </p:nvSpPr>
          <p:spPr bwMode="auto">
            <a:xfrm>
              <a:off x="4823" y="2859"/>
              <a:ext cx="9" cy="396"/>
            </a:xfrm>
            <a:custGeom>
              <a:avLst/>
              <a:gdLst>
                <a:gd name="T0" fmla="*/ 35 w 35"/>
                <a:gd name="T1" fmla="*/ 0 h 1585"/>
                <a:gd name="T2" fmla="*/ 0 w 35"/>
                <a:gd name="T3" fmla="*/ 0 h 1585"/>
                <a:gd name="T4" fmla="*/ 35 w 35"/>
                <a:gd name="T5" fmla="*/ 1585 h 1585"/>
                <a:gd name="T6" fmla="*/ 35 w 35"/>
                <a:gd name="T7" fmla="*/ 0 h 1585"/>
              </a:gdLst>
              <a:ahLst/>
              <a:cxnLst>
                <a:cxn ang="0">
                  <a:pos x="T0" y="T1"/>
                </a:cxn>
                <a:cxn ang="0">
                  <a:pos x="T2" y="T3"/>
                </a:cxn>
                <a:cxn ang="0">
                  <a:pos x="T4" y="T5"/>
                </a:cxn>
                <a:cxn ang="0">
                  <a:pos x="T6" y="T7"/>
                </a:cxn>
              </a:cxnLst>
              <a:rect l="0" t="0" r="r" b="b"/>
              <a:pathLst>
                <a:path w="35" h="1585">
                  <a:moveTo>
                    <a:pt x="35" y="0"/>
                  </a:moveTo>
                  <a:lnTo>
                    <a:pt x="0" y="0"/>
                  </a:lnTo>
                  <a:lnTo>
                    <a:pt x="35" y="1585"/>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29" name="Freeform 128"/>
            <p:cNvSpPr>
              <a:spLocks/>
            </p:cNvSpPr>
            <p:nvPr/>
          </p:nvSpPr>
          <p:spPr bwMode="auto">
            <a:xfrm>
              <a:off x="4823" y="2859"/>
              <a:ext cx="9" cy="396"/>
            </a:xfrm>
            <a:custGeom>
              <a:avLst/>
              <a:gdLst>
                <a:gd name="T0" fmla="*/ 0 w 35"/>
                <a:gd name="T1" fmla="*/ 0 h 1585"/>
                <a:gd name="T2" fmla="*/ 35 w 35"/>
                <a:gd name="T3" fmla="*/ 1585 h 1585"/>
                <a:gd name="T4" fmla="*/ 0 w 35"/>
                <a:gd name="T5" fmla="*/ 1585 h 1585"/>
                <a:gd name="T6" fmla="*/ 0 w 35"/>
                <a:gd name="T7" fmla="*/ 0 h 1585"/>
              </a:gdLst>
              <a:ahLst/>
              <a:cxnLst>
                <a:cxn ang="0">
                  <a:pos x="T0" y="T1"/>
                </a:cxn>
                <a:cxn ang="0">
                  <a:pos x="T2" y="T3"/>
                </a:cxn>
                <a:cxn ang="0">
                  <a:pos x="T4" y="T5"/>
                </a:cxn>
                <a:cxn ang="0">
                  <a:pos x="T6" y="T7"/>
                </a:cxn>
              </a:cxnLst>
              <a:rect l="0" t="0" r="r" b="b"/>
              <a:pathLst>
                <a:path w="35" h="1585">
                  <a:moveTo>
                    <a:pt x="0" y="0"/>
                  </a:moveTo>
                  <a:lnTo>
                    <a:pt x="35" y="1585"/>
                  </a:lnTo>
                  <a:lnTo>
                    <a:pt x="0" y="158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30" name="Rectangle 129"/>
            <p:cNvSpPr>
              <a:spLocks noChangeArrowheads="1"/>
            </p:cNvSpPr>
            <p:nvPr/>
          </p:nvSpPr>
          <p:spPr bwMode="auto">
            <a:xfrm>
              <a:off x="4823" y="2859"/>
              <a:ext cx="9" cy="396"/>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31" name="Freeform 130"/>
            <p:cNvSpPr>
              <a:spLocks/>
            </p:cNvSpPr>
            <p:nvPr/>
          </p:nvSpPr>
          <p:spPr bwMode="auto">
            <a:xfrm>
              <a:off x="4802" y="3217"/>
              <a:ext cx="49" cy="140"/>
            </a:xfrm>
            <a:custGeom>
              <a:avLst/>
              <a:gdLst>
                <a:gd name="T0" fmla="*/ 96 w 194"/>
                <a:gd name="T1" fmla="*/ 559 h 559"/>
                <a:gd name="T2" fmla="*/ 0 w 194"/>
                <a:gd name="T3" fmla="*/ 0 h 559"/>
                <a:gd name="T4" fmla="*/ 194 w 194"/>
                <a:gd name="T5" fmla="*/ 1 h 559"/>
                <a:gd name="T6" fmla="*/ 96 w 194"/>
                <a:gd name="T7" fmla="*/ 559 h 559"/>
              </a:gdLst>
              <a:ahLst/>
              <a:cxnLst>
                <a:cxn ang="0">
                  <a:pos x="T0" y="T1"/>
                </a:cxn>
                <a:cxn ang="0">
                  <a:pos x="T2" y="T3"/>
                </a:cxn>
                <a:cxn ang="0">
                  <a:pos x="T4" y="T5"/>
                </a:cxn>
                <a:cxn ang="0">
                  <a:pos x="T6" y="T7"/>
                </a:cxn>
              </a:cxnLst>
              <a:rect l="0" t="0" r="r" b="b"/>
              <a:pathLst>
                <a:path w="194" h="559">
                  <a:moveTo>
                    <a:pt x="96" y="559"/>
                  </a:moveTo>
                  <a:lnTo>
                    <a:pt x="0" y="0"/>
                  </a:lnTo>
                  <a:lnTo>
                    <a:pt x="194" y="1"/>
                  </a:lnTo>
                  <a:lnTo>
                    <a:pt x="96" y="559"/>
                  </a:lnTo>
                  <a:close/>
                </a:path>
              </a:pathLst>
            </a:custGeom>
            <a:solidFill>
              <a:srgbClr val="000000"/>
            </a:solidFill>
            <a:ln w="38100">
              <a:solidFill>
                <a:srgbClr val="000000"/>
              </a:solidFill>
              <a:round/>
              <a:headEnd/>
              <a:tailEnd/>
            </a:ln>
            <a:extLst/>
          </p:spPr>
          <p:txBody>
            <a:bodyPr rot="0" vert="horz" wrap="square" lIns="91440" tIns="45720" rIns="91440" bIns="45720" anchor="t" anchorCtr="0" upright="1">
              <a:noAutofit/>
            </a:bodyPr>
            <a:lstStyle/>
            <a:p>
              <a:endParaRPr lang="en-US" sz="2400"/>
            </a:p>
          </p:txBody>
        </p:sp>
        <p:sp>
          <p:nvSpPr>
            <p:cNvPr id="132" name="Rectangle 131"/>
            <p:cNvSpPr>
              <a:spLocks noChangeArrowheads="1"/>
            </p:cNvSpPr>
            <p:nvPr/>
          </p:nvSpPr>
          <p:spPr bwMode="auto">
            <a:xfrm>
              <a:off x="4922" y="3048"/>
              <a:ext cx="19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400" smtClean="0">
                  <a:solidFill>
                    <a:srgbClr val="000000"/>
                  </a:solidFill>
                  <a:effectLst/>
                  <a:latin typeface="VNI-Times"/>
                  <a:ea typeface="Times New Roman"/>
                  <a:cs typeface="VNI-Times"/>
                </a:rPr>
                <a:t>F</a:t>
              </a:r>
              <a:r>
                <a:rPr lang="en-US" sz="2400" baseline="-25000" smtClean="0">
                  <a:solidFill>
                    <a:srgbClr val="000000"/>
                  </a:solidFill>
                  <a:effectLst/>
                  <a:latin typeface="VNI-Times"/>
                  <a:ea typeface="Times New Roman"/>
                  <a:cs typeface="VNI-Times"/>
                </a:rPr>
                <a:t>2</a:t>
              </a:r>
              <a:endParaRPr lang="en-US" sz="2400">
                <a:effectLst/>
                <a:latin typeface="Times New Roman"/>
                <a:ea typeface="Times New Roman"/>
              </a:endParaRPr>
            </a:p>
          </p:txBody>
        </p:sp>
        <p:sp>
          <p:nvSpPr>
            <p:cNvPr id="134" name="Freeform 133"/>
            <p:cNvSpPr>
              <a:spLocks/>
            </p:cNvSpPr>
            <p:nvPr/>
          </p:nvSpPr>
          <p:spPr bwMode="auto">
            <a:xfrm>
              <a:off x="4802" y="3217"/>
              <a:ext cx="49" cy="140"/>
            </a:xfrm>
            <a:custGeom>
              <a:avLst/>
              <a:gdLst>
                <a:gd name="T0" fmla="*/ 96 w 194"/>
                <a:gd name="T1" fmla="*/ 559 h 559"/>
                <a:gd name="T2" fmla="*/ 0 w 194"/>
                <a:gd name="T3" fmla="*/ 0 h 559"/>
                <a:gd name="T4" fmla="*/ 194 w 194"/>
                <a:gd name="T5" fmla="*/ 1 h 559"/>
                <a:gd name="T6" fmla="*/ 96 w 194"/>
                <a:gd name="T7" fmla="*/ 559 h 559"/>
              </a:gdLst>
              <a:ahLst/>
              <a:cxnLst>
                <a:cxn ang="0">
                  <a:pos x="T0" y="T1"/>
                </a:cxn>
                <a:cxn ang="0">
                  <a:pos x="T2" y="T3"/>
                </a:cxn>
                <a:cxn ang="0">
                  <a:pos x="T4" y="T5"/>
                </a:cxn>
                <a:cxn ang="0">
                  <a:pos x="T6" y="T7"/>
                </a:cxn>
              </a:cxnLst>
              <a:rect l="0" t="0" r="r" b="b"/>
              <a:pathLst>
                <a:path w="194" h="559">
                  <a:moveTo>
                    <a:pt x="96" y="559"/>
                  </a:moveTo>
                  <a:lnTo>
                    <a:pt x="0" y="0"/>
                  </a:lnTo>
                  <a:lnTo>
                    <a:pt x="194" y="1"/>
                  </a:lnTo>
                  <a:lnTo>
                    <a:pt x="96" y="559"/>
                  </a:lnTo>
                </a:path>
              </a:pathLst>
            </a:custGeom>
            <a:solidFill>
              <a:srgbClr val="0000FF"/>
            </a:solidFill>
            <a:ln w="0">
              <a:solidFill>
                <a:srgbClr val="0000FF"/>
              </a:solidFill>
              <a:prstDash val="solid"/>
              <a:round/>
              <a:headEnd/>
              <a:tailEnd/>
            </a:ln>
            <a:extLst/>
          </p:spPr>
          <p:txBody>
            <a:bodyPr rot="0" vert="horz" wrap="square" lIns="91440" tIns="45720" rIns="91440" bIns="45720" anchor="t" anchorCtr="0" upright="1">
              <a:noAutofit/>
            </a:bodyPr>
            <a:lstStyle/>
            <a:p>
              <a:endParaRPr lang="en-US" sz="2400"/>
            </a:p>
          </p:txBody>
        </p:sp>
        <p:sp>
          <p:nvSpPr>
            <p:cNvPr id="135" name="Freeform 134"/>
            <p:cNvSpPr>
              <a:spLocks/>
            </p:cNvSpPr>
            <p:nvPr/>
          </p:nvSpPr>
          <p:spPr bwMode="auto">
            <a:xfrm>
              <a:off x="3180" y="2851"/>
              <a:ext cx="1668" cy="17"/>
            </a:xfrm>
            <a:custGeom>
              <a:avLst/>
              <a:gdLst>
                <a:gd name="T0" fmla="*/ 6509 w 6670"/>
                <a:gd name="T1" fmla="*/ 67 h 67"/>
                <a:gd name="T2" fmla="*/ 6670 w 6670"/>
                <a:gd name="T3" fmla="*/ 0 h 67"/>
                <a:gd name="T4" fmla="*/ 0 w 6670"/>
                <a:gd name="T5" fmla="*/ 67 h 67"/>
                <a:gd name="T6" fmla="*/ 6509 w 6670"/>
                <a:gd name="T7" fmla="*/ 67 h 67"/>
              </a:gdLst>
              <a:ahLst/>
              <a:cxnLst>
                <a:cxn ang="0">
                  <a:pos x="T0" y="T1"/>
                </a:cxn>
                <a:cxn ang="0">
                  <a:pos x="T2" y="T3"/>
                </a:cxn>
                <a:cxn ang="0">
                  <a:pos x="T4" y="T5"/>
                </a:cxn>
                <a:cxn ang="0">
                  <a:pos x="T6" y="T7"/>
                </a:cxn>
              </a:cxnLst>
              <a:rect l="0" t="0" r="r" b="b"/>
              <a:pathLst>
                <a:path w="6670" h="67">
                  <a:moveTo>
                    <a:pt x="6509" y="67"/>
                  </a:moveTo>
                  <a:lnTo>
                    <a:pt x="6670" y="0"/>
                  </a:lnTo>
                  <a:lnTo>
                    <a:pt x="0" y="67"/>
                  </a:lnTo>
                  <a:lnTo>
                    <a:pt x="6509"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36" name="Freeform 135"/>
            <p:cNvSpPr>
              <a:spLocks/>
            </p:cNvSpPr>
            <p:nvPr/>
          </p:nvSpPr>
          <p:spPr bwMode="auto">
            <a:xfrm>
              <a:off x="3173" y="2851"/>
              <a:ext cx="1675" cy="17"/>
            </a:xfrm>
            <a:custGeom>
              <a:avLst/>
              <a:gdLst>
                <a:gd name="T0" fmla="*/ 6698 w 6698"/>
                <a:gd name="T1" fmla="*/ 0 h 67"/>
                <a:gd name="T2" fmla="*/ 28 w 6698"/>
                <a:gd name="T3" fmla="*/ 67 h 67"/>
                <a:gd name="T4" fmla="*/ 0 w 6698"/>
                <a:gd name="T5" fmla="*/ 0 h 67"/>
                <a:gd name="T6" fmla="*/ 6698 w 6698"/>
                <a:gd name="T7" fmla="*/ 0 h 67"/>
              </a:gdLst>
              <a:ahLst/>
              <a:cxnLst>
                <a:cxn ang="0">
                  <a:pos x="T0" y="T1"/>
                </a:cxn>
                <a:cxn ang="0">
                  <a:pos x="T2" y="T3"/>
                </a:cxn>
                <a:cxn ang="0">
                  <a:pos x="T4" y="T5"/>
                </a:cxn>
                <a:cxn ang="0">
                  <a:pos x="T6" y="T7"/>
                </a:cxn>
              </a:cxnLst>
              <a:rect l="0" t="0" r="r" b="b"/>
              <a:pathLst>
                <a:path w="6698" h="67">
                  <a:moveTo>
                    <a:pt x="6698" y="0"/>
                  </a:moveTo>
                  <a:lnTo>
                    <a:pt x="28" y="67"/>
                  </a:lnTo>
                  <a:lnTo>
                    <a:pt x="0" y="0"/>
                  </a:lnTo>
                  <a:lnTo>
                    <a:pt x="66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37" name="Freeform 136"/>
            <p:cNvSpPr>
              <a:spLocks/>
            </p:cNvSpPr>
            <p:nvPr/>
          </p:nvSpPr>
          <p:spPr bwMode="auto">
            <a:xfrm>
              <a:off x="3173" y="2851"/>
              <a:ext cx="1675" cy="17"/>
            </a:xfrm>
            <a:custGeom>
              <a:avLst/>
              <a:gdLst>
                <a:gd name="T0" fmla="*/ 6537 w 6698"/>
                <a:gd name="T1" fmla="*/ 67 h 67"/>
                <a:gd name="T2" fmla="*/ 6698 w 6698"/>
                <a:gd name="T3" fmla="*/ 0 h 67"/>
                <a:gd name="T4" fmla="*/ 0 w 6698"/>
                <a:gd name="T5" fmla="*/ 0 h 67"/>
                <a:gd name="T6" fmla="*/ 28 w 6698"/>
                <a:gd name="T7" fmla="*/ 67 h 67"/>
                <a:gd name="T8" fmla="*/ 6537 w 6698"/>
                <a:gd name="T9" fmla="*/ 67 h 67"/>
              </a:gdLst>
              <a:ahLst/>
              <a:cxnLst>
                <a:cxn ang="0">
                  <a:pos x="T0" y="T1"/>
                </a:cxn>
                <a:cxn ang="0">
                  <a:pos x="T2" y="T3"/>
                </a:cxn>
                <a:cxn ang="0">
                  <a:pos x="T4" y="T5"/>
                </a:cxn>
                <a:cxn ang="0">
                  <a:pos x="T6" y="T7"/>
                </a:cxn>
                <a:cxn ang="0">
                  <a:pos x="T8" y="T9"/>
                </a:cxn>
              </a:cxnLst>
              <a:rect l="0" t="0" r="r" b="b"/>
              <a:pathLst>
                <a:path w="6698" h="67">
                  <a:moveTo>
                    <a:pt x="6537" y="67"/>
                  </a:moveTo>
                  <a:lnTo>
                    <a:pt x="6698" y="0"/>
                  </a:lnTo>
                  <a:lnTo>
                    <a:pt x="0" y="0"/>
                  </a:lnTo>
                  <a:lnTo>
                    <a:pt x="28" y="67"/>
                  </a:lnTo>
                  <a:lnTo>
                    <a:pt x="6537" y="6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38" name="Freeform 137"/>
            <p:cNvSpPr>
              <a:spLocks/>
            </p:cNvSpPr>
            <p:nvPr/>
          </p:nvSpPr>
          <p:spPr bwMode="auto">
            <a:xfrm>
              <a:off x="2717" y="2851"/>
              <a:ext cx="463" cy="481"/>
            </a:xfrm>
            <a:custGeom>
              <a:avLst/>
              <a:gdLst>
                <a:gd name="T0" fmla="*/ 1855 w 1855"/>
                <a:gd name="T1" fmla="*/ 67 h 1923"/>
                <a:gd name="T2" fmla="*/ 1827 w 1855"/>
                <a:gd name="T3" fmla="*/ 0 h 1923"/>
                <a:gd name="T4" fmla="*/ 0 w 1855"/>
                <a:gd name="T5" fmla="*/ 1923 h 1923"/>
                <a:gd name="T6" fmla="*/ 1855 w 1855"/>
                <a:gd name="T7" fmla="*/ 67 h 1923"/>
              </a:gdLst>
              <a:ahLst/>
              <a:cxnLst>
                <a:cxn ang="0">
                  <a:pos x="T0" y="T1"/>
                </a:cxn>
                <a:cxn ang="0">
                  <a:pos x="T2" y="T3"/>
                </a:cxn>
                <a:cxn ang="0">
                  <a:pos x="T4" y="T5"/>
                </a:cxn>
                <a:cxn ang="0">
                  <a:pos x="T6" y="T7"/>
                </a:cxn>
              </a:cxnLst>
              <a:rect l="0" t="0" r="r" b="b"/>
              <a:pathLst>
                <a:path w="1855" h="1923">
                  <a:moveTo>
                    <a:pt x="1855" y="67"/>
                  </a:moveTo>
                  <a:lnTo>
                    <a:pt x="1827" y="0"/>
                  </a:lnTo>
                  <a:lnTo>
                    <a:pt x="0" y="1923"/>
                  </a:lnTo>
                  <a:lnTo>
                    <a:pt x="1855"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39" name="Freeform 138"/>
            <p:cNvSpPr>
              <a:spLocks/>
            </p:cNvSpPr>
            <p:nvPr/>
          </p:nvSpPr>
          <p:spPr bwMode="auto">
            <a:xfrm>
              <a:off x="2676" y="2851"/>
              <a:ext cx="497" cy="497"/>
            </a:xfrm>
            <a:custGeom>
              <a:avLst/>
              <a:gdLst>
                <a:gd name="T0" fmla="*/ 1988 w 1988"/>
                <a:gd name="T1" fmla="*/ 0 h 1990"/>
                <a:gd name="T2" fmla="*/ 161 w 1988"/>
                <a:gd name="T3" fmla="*/ 1923 h 1990"/>
                <a:gd name="T4" fmla="*/ 0 w 1988"/>
                <a:gd name="T5" fmla="*/ 1990 h 1990"/>
                <a:gd name="T6" fmla="*/ 1988 w 1988"/>
                <a:gd name="T7" fmla="*/ 0 h 1990"/>
              </a:gdLst>
              <a:ahLst/>
              <a:cxnLst>
                <a:cxn ang="0">
                  <a:pos x="T0" y="T1"/>
                </a:cxn>
                <a:cxn ang="0">
                  <a:pos x="T2" y="T3"/>
                </a:cxn>
                <a:cxn ang="0">
                  <a:pos x="T4" y="T5"/>
                </a:cxn>
                <a:cxn ang="0">
                  <a:pos x="T6" y="T7"/>
                </a:cxn>
              </a:cxnLst>
              <a:rect l="0" t="0" r="r" b="b"/>
              <a:pathLst>
                <a:path w="1988" h="1990">
                  <a:moveTo>
                    <a:pt x="1988" y="0"/>
                  </a:moveTo>
                  <a:lnTo>
                    <a:pt x="161" y="1923"/>
                  </a:lnTo>
                  <a:lnTo>
                    <a:pt x="0" y="1990"/>
                  </a:lnTo>
                  <a:lnTo>
                    <a:pt x="19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40" name="Freeform 139"/>
            <p:cNvSpPr>
              <a:spLocks/>
            </p:cNvSpPr>
            <p:nvPr/>
          </p:nvSpPr>
          <p:spPr bwMode="auto">
            <a:xfrm>
              <a:off x="2676" y="2851"/>
              <a:ext cx="504" cy="497"/>
            </a:xfrm>
            <a:custGeom>
              <a:avLst/>
              <a:gdLst>
                <a:gd name="T0" fmla="*/ 2016 w 2016"/>
                <a:gd name="T1" fmla="*/ 67 h 1990"/>
                <a:gd name="T2" fmla="*/ 1988 w 2016"/>
                <a:gd name="T3" fmla="*/ 0 h 1990"/>
                <a:gd name="T4" fmla="*/ 0 w 2016"/>
                <a:gd name="T5" fmla="*/ 1990 h 1990"/>
                <a:gd name="T6" fmla="*/ 161 w 2016"/>
                <a:gd name="T7" fmla="*/ 1923 h 1990"/>
                <a:gd name="T8" fmla="*/ 2016 w 2016"/>
                <a:gd name="T9" fmla="*/ 67 h 1990"/>
              </a:gdLst>
              <a:ahLst/>
              <a:cxnLst>
                <a:cxn ang="0">
                  <a:pos x="T0" y="T1"/>
                </a:cxn>
                <a:cxn ang="0">
                  <a:pos x="T2" y="T3"/>
                </a:cxn>
                <a:cxn ang="0">
                  <a:pos x="T4" y="T5"/>
                </a:cxn>
                <a:cxn ang="0">
                  <a:pos x="T6" y="T7"/>
                </a:cxn>
                <a:cxn ang="0">
                  <a:pos x="T8" y="T9"/>
                </a:cxn>
              </a:cxnLst>
              <a:rect l="0" t="0" r="r" b="b"/>
              <a:pathLst>
                <a:path w="2016" h="1990">
                  <a:moveTo>
                    <a:pt x="2016" y="67"/>
                  </a:moveTo>
                  <a:lnTo>
                    <a:pt x="1988" y="0"/>
                  </a:lnTo>
                  <a:lnTo>
                    <a:pt x="0" y="1990"/>
                  </a:lnTo>
                  <a:lnTo>
                    <a:pt x="161" y="1923"/>
                  </a:lnTo>
                  <a:lnTo>
                    <a:pt x="2016" y="6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41" name="Freeform 140"/>
            <p:cNvSpPr>
              <a:spLocks/>
            </p:cNvSpPr>
            <p:nvPr/>
          </p:nvSpPr>
          <p:spPr bwMode="auto">
            <a:xfrm>
              <a:off x="2676" y="3332"/>
              <a:ext cx="1668" cy="16"/>
            </a:xfrm>
            <a:custGeom>
              <a:avLst/>
              <a:gdLst>
                <a:gd name="T0" fmla="*/ 161 w 6670"/>
                <a:gd name="T1" fmla="*/ 0 h 67"/>
                <a:gd name="T2" fmla="*/ 0 w 6670"/>
                <a:gd name="T3" fmla="*/ 67 h 67"/>
                <a:gd name="T4" fmla="*/ 6670 w 6670"/>
                <a:gd name="T5" fmla="*/ 0 h 67"/>
                <a:gd name="T6" fmla="*/ 161 w 6670"/>
                <a:gd name="T7" fmla="*/ 0 h 67"/>
              </a:gdLst>
              <a:ahLst/>
              <a:cxnLst>
                <a:cxn ang="0">
                  <a:pos x="T0" y="T1"/>
                </a:cxn>
                <a:cxn ang="0">
                  <a:pos x="T2" y="T3"/>
                </a:cxn>
                <a:cxn ang="0">
                  <a:pos x="T4" y="T5"/>
                </a:cxn>
                <a:cxn ang="0">
                  <a:pos x="T6" y="T7"/>
                </a:cxn>
              </a:cxnLst>
              <a:rect l="0" t="0" r="r" b="b"/>
              <a:pathLst>
                <a:path w="6670" h="67">
                  <a:moveTo>
                    <a:pt x="161" y="0"/>
                  </a:moveTo>
                  <a:lnTo>
                    <a:pt x="0" y="67"/>
                  </a:lnTo>
                  <a:lnTo>
                    <a:pt x="6670" y="0"/>
                  </a:lnTo>
                  <a:lnTo>
                    <a:pt x="1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42" name="Freeform 141"/>
            <p:cNvSpPr>
              <a:spLocks/>
            </p:cNvSpPr>
            <p:nvPr/>
          </p:nvSpPr>
          <p:spPr bwMode="auto">
            <a:xfrm>
              <a:off x="2676" y="3332"/>
              <a:ext cx="1675" cy="16"/>
            </a:xfrm>
            <a:custGeom>
              <a:avLst/>
              <a:gdLst>
                <a:gd name="T0" fmla="*/ 0 w 6698"/>
                <a:gd name="T1" fmla="*/ 67 h 67"/>
                <a:gd name="T2" fmla="*/ 6670 w 6698"/>
                <a:gd name="T3" fmla="*/ 0 h 67"/>
                <a:gd name="T4" fmla="*/ 6698 w 6698"/>
                <a:gd name="T5" fmla="*/ 67 h 67"/>
                <a:gd name="T6" fmla="*/ 0 w 6698"/>
                <a:gd name="T7" fmla="*/ 67 h 67"/>
              </a:gdLst>
              <a:ahLst/>
              <a:cxnLst>
                <a:cxn ang="0">
                  <a:pos x="T0" y="T1"/>
                </a:cxn>
                <a:cxn ang="0">
                  <a:pos x="T2" y="T3"/>
                </a:cxn>
                <a:cxn ang="0">
                  <a:pos x="T4" y="T5"/>
                </a:cxn>
                <a:cxn ang="0">
                  <a:pos x="T6" y="T7"/>
                </a:cxn>
              </a:cxnLst>
              <a:rect l="0" t="0" r="r" b="b"/>
              <a:pathLst>
                <a:path w="6698" h="67">
                  <a:moveTo>
                    <a:pt x="0" y="67"/>
                  </a:moveTo>
                  <a:lnTo>
                    <a:pt x="6670" y="0"/>
                  </a:lnTo>
                  <a:lnTo>
                    <a:pt x="6698" y="67"/>
                  </a:lnTo>
                  <a:lnTo>
                    <a:pt x="0"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43" name="Freeform 142"/>
            <p:cNvSpPr>
              <a:spLocks/>
            </p:cNvSpPr>
            <p:nvPr/>
          </p:nvSpPr>
          <p:spPr bwMode="auto">
            <a:xfrm>
              <a:off x="2676" y="3332"/>
              <a:ext cx="1675" cy="16"/>
            </a:xfrm>
            <a:custGeom>
              <a:avLst/>
              <a:gdLst>
                <a:gd name="T0" fmla="*/ 161 w 6698"/>
                <a:gd name="T1" fmla="*/ 0 h 67"/>
                <a:gd name="T2" fmla="*/ 0 w 6698"/>
                <a:gd name="T3" fmla="*/ 67 h 67"/>
                <a:gd name="T4" fmla="*/ 6698 w 6698"/>
                <a:gd name="T5" fmla="*/ 67 h 67"/>
                <a:gd name="T6" fmla="*/ 6670 w 6698"/>
                <a:gd name="T7" fmla="*/ 0 h 67"/>
                <a:gd name="T8" fmla="*/ 161 w 6698"/>
                <a:gd name="T9" fmla="*/ 0 h 67"/>
              </a:gdLst>
              <a:ahLst/>
              <a:cxnLst>
                <a:cxn ang="0">
                  <a:pos x="T0" y="T1"/>
                </a:cxn>
                <a:cxn ang="0">
                  <a:pos x="T2" y="T3"/>
                </a:cxn>
                <a:cxn ang="0">
                  <a:pos x="T4" y="T5"/>
                </a:cxn>
                <a:cxn ang="0">
                  <a:pos x="T6" y="T7"/>
                </a:cxn>
                <a:cxn ang="0">
                  <a:pos x="T8" y="T9"/>
                </a:cxn>
              </a:cxnLst>
              <a:rect l="0" t="0" r="r" b="b"/>
              <a:pathLst>
                <a:path w="6698" h="67">
                  <a:moveTo>
                    <a:pt x="161" y="0"/>
                  </a:moveTo>
                  <a:lnTo>
                    <a:pt x="0" y="67"/>
                  </a:lnTo>
                  <a:lnTo>
                    <a:pt x="6698" y="67"/>
                  </a:lnTo>
                  <a:lnTo>
                    <a:pt x="6670" y="0"/>
                  </a:lnTo>
                  <a:lnTo>
                    <a:pt x="16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44" name="Freeform 143"/>
            <p:cNvSpPr>
              <a:spLocks/>
            </p:cNvSpPr>
            <p:nvPr/>
          </p:nvSpPr>
          <p:spPr bwMode="auto">
            <a:xfrm>
              <a:off x="4344" y="2868"/>
              <a:ext cx="464" cy="480"/>
            </a:xfrm>
            <a:custGeom>
              <a:avLst/>
              <a:gdLst>
                <a:gd name="T0" fmla="*/ 0 w 1855"/>
                <a:gd name="T1" fmla="*/ 1856 h 1923"/>
                <a:gd name="T2" fmla="*/ 28 w 1855"/>
                <a:gd name="T3" fmla="*/ 1923 h 1923"/>
                <a:gd name="T4" fmla="*/ 1855 w 1855"/>
                <a:gd name="T5" fmla="*/ 0 h 1923"/>
                <a:gd name="T6" fmla="*/ 0 w 1855"/>
                <a:gd name="T7" fmla="*/ 1856 h 1923"/>
              </a:gdLst>
              <a:ahLst/>
              <a:cxnLst>
                <a:cxn ang="0">
                  <a:pos x="T0" y="T1"/>
                </a:cxn>
                <a:cxn ang="0">
                  <a:pos x="T2" y="T3"/>
                </a:cxn>
                <a:cxn ang="0">
                  <a:pos x="T4" y="T5"/>
                </a:cxn>
                <a:cxn ang="0">
                  <a:pos x="T6" y="T7"/>
                </a:cxn>
              </a:cxnLst>
              <a:rect l="0" t="0" r="r" b="b"/>
              <a:pathLst>
                <a:path w="1855" h="1923">
                  <a:moveTo>
                    <a:pt x="0" y="1856"/>
                  </a:moveTo>
                  <a:lnTo>
                    <a:pt x="28" y="1923"/>
                  </a:lnTo>
                  <a:lnTo>
                    <a:pt x="1855" y="0"/>
                  </a:lnTo>
                  <a:lnTo>
                    <a:pt x="0" y="18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45" name="Freeform 144"/>
            <p:cNvSpPr>
              <a:spLocks/>
            </p:cNvSpPr>
            <p:nvPr/>
          </p:nvSpPr>
          <p:spPr bwMode="auto">
            <a:xfrm>
              <a:off x="4351" y="2851"/>
              <a:ext cx="497" cy="497"/>
            </a:xfrm>
            <a:custGeom>
              <a:avLst/>
              <a:gdLst>
                <a:gd name="T0" fmla="*/ 0 w 1988"/>
                <a:gd name="T1" fmla="*/ 1990 h 1990"/>
                <a:gd name="T2" fmla="*/ 1827 w 1988"/>
                <a:gd name="T3" fmla="*/ 67 h 1990"/>
                <a:gd name="T4" fmla="*/ 1988 w 1988"/>
                <a:gd name="T5" fmla="*/ 0 h 1990"/>
                <a:gd name="T6" fmla="*/ 0 w 1988"/>
                <a:gd name="T7" fmla="*/ 1990 h 1990"/>
              </a:gdLst>
              <a:ahLst/>
              <a:cxnLst>
                <a:cxn ang="0">
                  <a:pos x="T0" y="T1"/>
                </a:cxn>
                <a:cxn ang="0">
                  <a:pos x="T2" y="T3"/>
                </a:cxn>
                <a:cxn ang="0">
                  <a:pos x="T4" y="T5"/>
                </a:cxn>
                <a:cxn ang="0">
                  <a:pos x="T6" y="T7"/>
                </a:cxn>
              </a:cxnLst>
              <a:rect l="0" t="0" r="r" b="b"/>
              <a:pathLst>
                <a:path w="1988" h="1990">
                  <a:moveTo>
                    <a:pt x="0" y="1990"/>
                  </a:moveTo>
                  <a:lnTo>
                    <a:pt x="1827" y="67"/>
                  </a:lnTo>
                  <a:lnTo>
                    <a:pt x="1988" y="0"/>
                  </a:lnTo>
                  <a:lnTo>
                    <a:pt x="0" y="19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400"/>
            </a:p>
          </p:txBody>
        </p:sp>
        <p:sp>
          <p:nvSpPr>
            <p:cNvPr id="146" name="Freeform 145"/>
            <p:cNvSpPr>
              <a:spLocks/>
            </p:cNvSpPr>
            <p:nvPr/>
          </p:nvSpPr>
          <p:spPr bwMode="auto">
            <a:xfrm>
              <a:off x="4344" y="2851"/>
              <a:ext cx="504" cy="497"/>
            </a:xfrm>
            <a:custGeom>
              <a:avLst/>
              <a:gdLst>
                <a:gd name="T0" fmla="*/ 0 w 2016"/>
                <a:gd name="T1" fmla="*/ 1923 h 1990"/>
                <a:gd name="T2" fmla="*/ 28 w 2016"/>
                <a:gd name="T3" fmla="*/ 1990 h 1990"/>
                <a:gd name="T4" fmla="*/ 2016 w 2016"/>
                <a:gd name="T5" fmla="*/ 0 h 1990"/>
                <a:gd name="T6" fmla="*/ 1855 w 2016"/>
                <a:gd name="T7" fmla="*/ 67 h 1990"/>
                <a:gd name="T8" fmla="*/ 0 w 2016"/>
                <a:gd name="T9" fmla="*/ 1923 h 1990"/>
              </a:gdLst>
              <a:ahLst/>
              <a:cxnLst>
                <a:cxn ang="0">
                  <a:pos x="T0" y="T1"/>
                </a:cxn>
                <a:cxn ang="0">
                  <a:pos x="T2" y="T3"/>
                </a:cxn>
                <a:cxn ang="0">
                  <a:pos x="T4" y="T5"/>
                </a:cxn>
                <a:cxn ang="0">
                  <a:pos x="T6" y="T7"/>
                </a:cxn>
                <a:cxn ang="0">
                  <a:pos x="T8" y="T9"/>
                </a:cxn>
              </a:cxnLst>
              <a:rect l="0" t="0" r="r" b="b"/>
              <a:pathLst>
                <a:path w="2016" h="1990">
                  <a:moveTo>
                    <a:pt x="0" y="1923"/>
                  </a:moveTo>
                  <a:lnTo>
                    <a:pt x="28" y="1990"/>
                  </a:lnTo>
                  <a:lnTo>
                    <a:pt x="2016" y="0"/>
                  </a:lnTo>
                  <a:lnTo>
                    <a:pt x="1855" y="67"/>
                  </a:lnTo>
                  <a:lnTo>
                    <a:pt x="0" y="19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12" name="Freeform 11"/>
            <p:cNvSpPr>
              <a:spLocks/>
            </p:cNvSpPr>
            <p:nvPr/>
          </p:nvSpPr>
          <p:spPr bwMode="auto">
            <a:xfrm>
              <a:off x="2696" y="4236"/>
              <a:ext cx="432" cy="9"/>
            </a:xfrm>
            <a:custGeom>
              <a:avLst/>
              <a:gdLst>
                <a:gd name="T0" fmla="*/ 0 w 1727"/>
                <a:gd name="T1" fmla="*/ 37 h 37"/>
                <a:gd name="T2" fmla="*/ 1727 w 1727"/>
                <a:gd name="T3" fmla="*/ 0 h 37"/>
                <a:gd name="T4" fmla="*/ 1727 w 1727"/>
                <a:gd name="T5" fmla="*/ 37 h 37"/>
                <a:gd name="T6" fmla="*/ 0 w 1727"/>
                <a:gd name="T7" fmla="*/ 37 h 37"/>
              </a:gdLst>
              <a:ahLst/>
              <a:cxnLst>
                <a:cxn ang="0">
                  <a:pos x="T0" y="T1"/>
                </a:cxn>
                <a:cxn ang="0">
                  <a:pos x="T2" y="T3"/>
                </a:cxn>
                <a:cxn ang="0">
                  <a:pos x="T4" y="T5"/>
                </a:cxn>
                <a:cxn ang="0">
                  <a:pos x="T6" y="T7"/>
                </a:cxn>
              </a:cxnLst>
              <a:rect l="0" t="0" r="r" b="b"/>
              <a:pathLst>
                <a:path w="1727" h="37">
                  <a:moveTo>
                    <a:pt x="0" y="37"/>
                  </a:moveTo>
                  <a:lnTo>
                    <a:pt x="1727" y="0"/>
                  </a:lnTo>
                  <a:lnTo>
                    <a:pt x="1727" y="37"/>
                  </a:lnTo>
                  <a:lnTo>
                    <a:pt x="0" y="37"/>
                  </a:lnTo>
                  <a:close/>
                </a:path>
              </a:pathLst>
            </a:custGeom>
            <a:solidFill>
              <a:srgbClr val="000000"/>
            </a:solidFill>
            <a:ln w="38100">
              <a:solidFill>
                <a:srgbClr val="0000FF"/>
              </a:solidFill>
              <a:round/>
              <a:headEnd/>
              <a:tailEnd/>
            </a:ln>
            <a:extLst/>
          </p:spPr>
          <p:txBody>
            <a:bodyPr rot="0" vert="horz" wrap="square" lIns="91440" tIns="45720" rIns="91440" bIns="45720" anchor="t" anchorCtr="0" upright="1">
              <a:noAutofit/>
            </a:bodyPr>
            <a:lstStyle/>
            <a:p>
              <a:endParaRPr lang="en-US" sz="2400"/>
            </a:p>
          </p:txBody>
        </p:sp>
      </p:grpSp>
      <p:cxnSp>
        <p:nvCxnSpPr>
          <p:cNvPr id="148" name="Straight Arrow Connector 147"/>
          <p:cNvCxnSpPr>
            <a:stCxn id="146" idx="0"/>
          </p:cNvCxnSpPr>
          <p:nvPr/>
        </p:nvCxnSpPr>
        <p:spPr>
          <a:xfrm flipV="1">
            <a:off x="5023051" y="3644936"/>
            <a:ext cx="402482" cy="39581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a:stCxn id="56" idx="1"/>
          </p:cNvCxnSpPr>
          <p:nvPr/>
        </p:nvCxnSpPr>
        <p:spPr>
          <a:xfrm flipH="1" flipV="1">
            <a:off x="3709272" y="4038755"/>
            <a:ext cx="1305903" cy="1575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4257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42</a:t>
            </a:fld>
            <a:endParaRPr lang="en-US" altLang="en-US"/>
          </a:p>
        </p:txBody>
      </p:sp>
      <p:sp>
        <p:nvSpPr>
          <p:cNvPr id="3" name="Rectangle 2"/>
          <p:cNvSpPr/>
          <p:nvPr/>
        </p:nvSpPr>
        <p:spPr>
          <a:xfrm>
            <a:off x="395536" y="260648"/>
            <a:ext cx="8316924" cy="1692771"/>
          </a:xfrm>
          <a:prstGeom prst="rect">
            <a:avLst/>
          </a:prstGeom>
        </p:spPr>
        <p:txBody>
          <a:bodyPr wrap="square">
            <a:spAutoFit/>
          </a:bodyPr>
          <a:lstStyle/>
          <a:p>
            <a:pPr algn="just"/>
            <a:r>
              <a:rPr lang="en-US" b="1" smtClean="0"/>
              <a:t>Bài tập 2</a:t>
            </a:r>
            <a:r>
              <a:rPr lang="en-US" smtClean="0"/>
              <a:t>: </a:t>
            </a:r>
            <a:r>
              <a:rPr lang="vi-VN" smtClean="0"/>
              <a:t>Xác </a:t>
            </a:r>
            <a:r>
              <a:rPr lang="vi-VN"/>
              <a:t>định hình chiếu của các lực  lên các trục của hệ trục Oxyz? Biết các lực đặt tại đỉnh của khối lập phương và có trị số là: F</a:t>
            </a:r>
            <a:r>
              <a:rPr lang="vi-VN" baseline="-25000"/>
              <a:t>1</a:t>
            </a:r>
            <a:r>
              <a:rPr lang="vi-VN"/>
              <a:t> = 100N, F</a:t>
            </a:r>
            <a:r>
              <a:rPr lang="vi-VN" baseline="-25000"/>
              <a:t>2</a:t>
            </a:r>
            <a:r>
              <a:rPr lang="vi-VN"/>
              <a:t> = 200N, F</a:t>
            </a:r>
            <a:r>
              <a:rPr lang="vi-VN" baseline="-25000"/>
              <a:t>3</a:t>
            </a:r>
            <a:r>
              <a:rPr lang="vi-VN"/>
              <a:t> = 200 N</a:t>
            </a:r>
          </a:p>
        </p:txBody>
      </p:sp>
      <p:grpSp>
        <p:nvGrpSpPr>
          <p:cNvPr id="147" name="Group 146"/>
          <p:cNvGrpSpPr>
            <a:grpSpLocks/>
          </p:cNvGrpSpPr>
          <p:nvPr/>
        </p:nvGrpSpPr>
        <p:grpSpPr bwMode="auto">
          <a:xfrm>
            <a:off x="2051720" y="1591625"/>
            <a:ext cx="5741824" cy="4213639"/>
            <a:chOff x="2103" y="4712"/>
            <a:chExt cx="3483" cy="2556"/>
          </a:xfrm>
        </p:grpSpPr>
        <p:sp>
          <p:nvSpPr>
            <p:cNvPr id="148" name="Freeform 147"/>
            <p:cNvSpPr>
              <a:spLocks/>
            </p:cNvSpPr>
            <p:nvPr/>
          </p:nvSpPr>
          <p:spPr bwMode="auto">
            <a:xfrm>
              <a:off x="3302" y="5459"/>
              <a:ext cx="80" cy="137"/>
            </a:xfrm>
            <a:custGeom>
              <a:avLst/>
              <a:gdLst>
                <a:gd name="T0" fmla="*/ 322 w 322"/>
                <a:gd name="T1" fmla="*/ 548 h 548"/>
                <a:gd name="T2" fmla="*/ 0 w 322"/>
                <a:gd name="T3" fmla="*/ 82 h 548"/>
                <a:gd name="T4" fmla="*/ 177 w 322"/>
                <a:gd name="T5" fmla="*/ 0 h 548"/>
                <a:gd name="T6" fmla="*/ 322 w 322"/>
                <a:gd name="T7" fmla="*/ 548 h 548"/>
              </a:gdLst>
              <a:ahLst/>
              <a:cxnLst>
                <a:cxn ang="0">
                  <a:pos x="T0" y="T1"/>
                </a:cxn>
                <a:cxn ang="0">
                  <a:pos x="T2" y="T3"/>
                </a:cxn>
                <a:cxn ang="0">
                  <a:pos x="T4" y="T5"/>
                </a:cxn>
                <a:cxn ang="0">
                  <a:pos x="T6" y="T7"/>
                </a:cxn>
              </a:cxnLst>
              <a:rect l="0" t="0" r="r" b="b"/>
              <a:pathLst>
                <a:path w="322" h="548">
                  <a:moveTo>
                    <a:pt x="322" y="548"/>
                  </a:moveTo>
                  <a:lnTo>
                    <a:pt x="0" y="82"/>
                  </a:lnTo>
                  <a:lnTo>
                    <a:pt x="177" y="0"/>
                  </a:lnTo>
                  <a:lnTo>
                    <a:pt x="322" y="5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9" name="Rectangle 148"/>
            <p:cNvSpPr>
              <a:spLocks noChangeArrowheads="1"/>
            </p:cNvSpPr>
            <p:nvPr/>
          </p:nvSpPr>
          <p:spPr bwMode="auto">
            <a:xfrm>
              <a:off x="3237" y="6080"/>
              <a:ext cx="121"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O</a:t>
              </a:r>
              <a:endParaRPr lang="en-US" sz="2000">
                <a:effectLst/>
                <a:latin typeface="Times New Roman"/>
                <a:ea typeface="Times New Roman"/>
              </a:endParaRPr>
            </a:p>
          </p:txBody>
        </p:sp>
        <p:sp>
          <p:nvSpPr>
            <p:cNvPr id="150" name="Freeform 149"/>
            <p:cNvSpPr>
              <a:spLocks/>
            </p:cNvSpPr>
            <p:nvPr/>
          </p:nvSpPr>
          <p:spPr bwMode="auto">
            <a:xfrm>
              <a:off x="3302" y="5459"/>
              <a:ext cx="80" cy="137"/>
            </a:xfrm>
            <a:custGeom>
              <a:avLst/>
              <a:gdLst>
                <a:gd name="T0" fmla="*/ 322 w 322"/>
                <a:gd name="T1" fmla="*/ 548 h 548"/>
                <a:gd name="T2" fmla="*/ 0 w 322"/>
                <a:gd name="T3" fmla="*/ 82 h 548"/>
                <a:gd name="T4" fmla="*/ 177 w 322"/>
                <a:gd name="T5" fmla="*/ 0 h 548"/>
                <a:gd name="T6" fmla="*/ 322 w 322"/>
                <a:gd name="T7" fmla="*/ 548 h 548"/>
              </a:gdLst>
              <a:ahLst/>
              <a:cxnLst>
                <a:cxn ang="0">
                  <a:pos x="T0" y="T1"/>
                </a:cxn>
                <a:cxn ang="0">
                  <a:pos x="T2" y="T3"/>
                </a:cxn>
                <a:cxn ang="0">
                  <a:pos x="T4" y="T5"/>
                </a:cxn>
                <a:cxn ang="0">
                  <a:pos x="T6" y="T7"/>
                </a:cxn>
              </a:cxnLst>
              <a:rect l="0" t="0" r="r" b="b"/>
              <a:pathLst>
                <a:path w="322" h="548">
                  <a:moveTo>
                    <a:pt x="322" y="548"/>
                  </a:moveTo>
                  <a:lnTo>
                    <a:pt x="0" y="82"/>
                  </a:lnTo>
                  <a:lnTo>
                    <a:pt x="177" y="0"/>
                  </a:lnTo>
                  <a:lnTo>
                    <a:pt x="322" y="54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1" name="Freeform 150"/>
            <p:cNvSpPr>
              <a:spLocks/>
            </p:cNvSpPr>
            <p:nvPr/>
          </p:nvSpPr>
          <p:spPr bwMode="auto">
            <a:xfrm>
              <a:off x="3174" y="6358"/>
              <a:ext cx="2251" cy="10"/>
            </a:xfrm>
            <a:custGeom>
              <a:avLst/>
              <a:gdLst>
                <a:gd name="T0" fmla="*/ 0 w 9005"/>
                <a:gd name="T1" fmla="*/ 0 h 40"/>
                <a:gd name="T2" fmla="*/ 0 w 9005"/>
                <a:gd name="T3" fmla="*/ 40 h 40"/>
                <a:gd name="T4" fmla="*/ 9005 w 9005"/>
                <a:gd name="T5" fmla="*/ 0 h 40"/>
                <a:gd name="T6" fmla="*/ 0 w 9005"/>
                <a:gd name="T7" fmla="*/ 0 h 40"/>
              </a:gdLst>
              <a:ahLst/>
              <a:cxnLst>
                <a:cxn ang="0">
                  <a:pos x="T0" y="T1"/>
                </a:cxn>
                <a:cxn ang="0">
                  <a:pos x="T2" y="T3"/>
                </a:cxn>
                <a:cxn ang="0">
                  <a:pos x="T4" y="T5"/>
                </a:cxn>
                <a:cxn ang="0">
                  <a:pos x="T6" y="T7"/>
                </a:cxn>
              </a:cxnLst>
              <a:rect l="0" t="0" r="r" b="b"/>
              <a:pathLst>
                <a:path w="9005" h="40">
                  <a:moveTo>
                    <a:pt x="0" y="0"/>
                  </a:moveTo>
                  <a:lnTo>
                    <a:pt x="0" y="40"/>
                  </a:lnTo>
                  <a:lnTo>
                    <a:pt x="900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2" name="Freeform 151"/>
            <p:cNvSpPr>
              <a:spLocks/>
            </p:cNvSpPr>
            <p:nvPr/>
          </p:nvSpPr>
          <p:spPr bwMode="auto">
            <a:xfrm>
              <a:off x="3174" y="6358"/>
              <a:ext cx="2251" cy="10"/>
            </a:xfrm>
            <a:custGeom>
              <a:avLst/>
              <a:gdLst>
                <a:gd name="T0" fmla="*/ 0 w 9005"/>
                <a:gd name="T1" fmla="*/ 40 h 40"/>
                <a:gd name="T2" fmla="*/ 9005 w 9005"/>
                <a:gd name="T3" fmla="*/ 0 h 40"/>
                <a:gd name="T4" fmla="*/ 9005 w 9005"/>
                <a:gd name="T5" fmla="*/ 40 h 40"/>
                <a:gd name="T6" fmla="*/ 0 w 9005"/>
                <a:gd name="T7" fmla="*/ 40 h 40"/>
              </a:gdLst>
              <a:ahLst/>
              <a:cxnLst>
                <a:cxn ang="0">
                  <a:pos x="T0" y="T1"/>
                </a:cxn>
                <a:cxn ang="0">
                  <a:pos x="T2" y="T3"/>
                </a:cxn>
                <a:cxn ang="0">
                  <a:pos x="T4" y="T5"/>
                </a:cxn>
                <a:cxn ang="0">
                  <a:pos x="T6" y="T7"/>
                </a:cxn>
              </a:cxnLst>
              <a:rect l="0" t="0" r="r" b="b"/>
              <a:pathLst>
                <a:path w="9005" h="40">
                  <a:moveTo>
                    <a:pt x="0" y="40"/>
                  </a:moveTo>
                  <a:lnTo>
                    <a:pt x="9005" y="0"/>
                  </a:lnTo>
                  <a:lnTo>
                    <a:pt x="9005"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3" name="Rectangle 152"/>
            <p:cNvSpPr>
              <a:spLocks noChangeArrowheads="1"/>
            </p:cNvSpPr>
            <p:nvPr/>
          </p:nvSpPr>
          <p:spPr bwMode="auto">
            <a:xfrm>
              <a:off x="3174" y="6358"/>
              <a:ext cx="2251" cy="1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4" name="Freeform 153"/>
            <p:cNvSpPr>
              <a:spLocks/>
            </p:cNvSpPr>
            <p:nvPr/>
          </p:nvSpPr>
          <p:spPr bwMode="auto">
            <a:xfrm>
              <a:off x="3176" y="5139"/>
              <a:ext cx="1457" cy="10"/>
            </a:xfrm>
            <a:custGeom>
              <a:avLst/>
              <a:gdLst>
                <a:gd name="T0" fmla="*/ 5825 w 5825"/>
                <a:gd name="T1" fmla="*/ 40 h 40"/>
                <a:gd name="T2" fmla="*/ 5825 w 5825"/>
                <a:gd name="T3" fmla="*/ 0 h 40"/>
                <a:gd name="T4" fmla="*/ 0 w 5825"/>
                <a:gd name="T5" fmla="*/ 40 h 40"/>
                <a:gd name="T6" fmla="*/ 5825 w 5825"/>
                <a:gd name="T7" fmla="*/ 40 h 40"/>
              </a:gdLst>
              <a:ahLst/>
              <a:cxnLst>
                <a:cxn ang="0">
                  <a:pos x="T0" y="T1"/>
                </a:cxn>
                <a:cxn ang="0">
                  <a:pos x="T2" y="T3"/>
                </a:cxn>
                <a:cxn ang="0">
                  <a:pos x="T4" y="T5"/>
                </a:cxn>
                <a:cxn ang="0">
                  <a:pos x="T6" y="T7"/>
                </a:cxn>
              </a:cxnLst>
              <a:rect l="0" t="0" r="r" b="b"/>
              <a:pathLst>
                <a:path w="5825" h="40">
                  <a:moveTo>
                    <a:pt x="5825" y="40"/>
                  </a:moveTo>
                  <a:lnTo>
                    <a:pt x="5825" y="0"/>
                  </a:lnTo>
                  <a:lnTo>
                    <a:pt x="0" y="40"/>
                  </a:lnTo>
                  <a:lnTo>
                    <a:pt x="5825"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5" name="Freeform 154"/>
            <p:cNvSpPr>
              <a:spLocks/>
            </p:cNvSpPr>
            <p:nvPr/>
          </p:nvSpPr>
          <p:spPr bwMode="auto">
            <a:xfrm>
              <a:off x="3172" y="5139"/>
              <a:ext cx="1461" cy="10"/>
            </a:xfrm>
            <a:custGeom>
              <a:avLst/>
              <a:gdLst>
                <a:gd name="T0" fmla="*/ 5841 w 5841"/>
                <a:gd name="T1" fmla="*/ 0 h 40"/>
                <a:gd name="T2" fmla="*/ 16 w 5841"/>
                <a:gd name="T3" fmla="*/ 40 h 40"/>
                <a:gd name="T4" fmla="*/ 0 w 5841"/>
                <a:gd name="T5" fmla="*/ 0 h 40"/>
                <a:gd name="T6" fmla="*/ 5841 w 5841"/>
                <a:gd name="T7" fmla="*/ 0 h 40"/>
              </a:gdLst>
              <a:ahLst/>
              <a:cxnLst>
                <a:cxn ang="0">
                  <a:pos x="T0" y="T1"/>
                </a:cxn>
                <a:cxn ang="0">
                  <a:pos x="T2" y="T3"/>
                </a:cxn>
                <a:cxn ang="0">
                  <a:pos x="T4" y="T5"/>
                </a:cxn>
                <a:cxn ang="0">
                  <a:pos x="T6" y="T7"/>
                </a:cxn>
              </a:cxnLst>
              <a:rect l="0" t="0" r="r" b="b"/>
              <a:pathLst>
                <a:path w="5841" h="40">
                  <a:moveTo>
                    <a:pt x="5841" y="0"/>
                  </a:moveTo>
                  <a:lnTo>
                    <a:pt x="16" y="40"/>
                  </a:lnTo>
                  <a:lnTo>
                    <a:pt x="0" y="0"/>
                  </a:lnTo>
                  <a:lnTo>
                    <a:pt x="58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6" name="Freeform 155"/>
            <p:cNvSpPr>
              <a:spLocks/>
            </p:cNvSpPr>
            <p:nvPr/>
          </p:nvSpPr>
          <p:spPr bwMode="auto">
            <a:xfrm>
              <a:off x="3172" y="5139"/>
              <a:ext cx="1461" cy="10"/>
            </a:xfrm>
            <a:custGeom>
              <a:avLst/>
              <a:gdLst>
                <a:gd name="T0" fmla="*/ 5841 w 5841"/>
                <a:gd name="T1" fmla="*/ 40 h 40"/>
                <a:gd name="T2" fmla="*/ 5841 w 5841"/>
                <a:gd name="T3" fmla="*/ 0 h 40"/>
                <a:gd name="T4" fmla="*/ 0 w 5841"/>
                <a:gd name="T5" fmla="*/ 0 h 40"/>
                <a:gd name="T6" fmla="*/ 16 w 5841"/>
                <a:gd name="T7" fmla="*/ 40 h 40"/>
                <a:gd name="T8" fmla="*/ 5841 w 5841"/>
                <a:gd name="T9" fmla="*/ 40 h 40"/>
              </a:gdLst>
              <a:ahLst/>
              <a:cxnLst>
                <a:cxn ang="0">
                  <a:pos x="T0" y="T1"/>
                </a:cxn>
                <a:cxn ang="0">
                  <a:pos x="T2" y="T3"/>
                </a:cxn>
                <a:cxn ang="0">
                  <a:pos x="T4" y="T5"/>
                </a:cxn>
                <a:cxn ang="0">
                  <a:pos x="T6" y="T7"/>
                </a:cxn>
                <a:cxn ang="0">
                  <a:pos x="T8" y="T9"/>
                </a:cxn>
              </a:cxnLst>
              <a:rect l="0" t="0" r="r" b="b"/>
              <a:pathLst>
                <a:path w="5841" h="40">
                  <a:moveTo>
                    <a:pt x="5841" y="40"/>
                  </a:moveTo>
                  <a:lnTo>
                    <a:pt x="5841" y="0"/>
                  </a:lnTo>
                  <a:lnTo>
                    <a:pt x="0" y="0"/>
                  </a:lnTo>
                  <a:lnTo>
                    <a:pt x="16" y="40"/>
                  </a:lnTo>
                  <a:lnTo>
                    <a:pt x="5841" y="4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7" name="Freeform 156"/>
            <p:cNvSpPr>
              <a:spLocks/>
            </p:cNvSpPr>
            <p:nvPr/>
          </p:nvSpPr>
          <p:spPr bwMode="auto">
            <a:xfrm>
              <a:off x="2586" y="5139"/>
              <a:ext cx="590" cy="601"/>
            </a:xfrm>
            <a:custGeom>
              <a:avLst/>
              <a:gdLst>
                <a:gd name="T0" fmla="*/ 2361 w 2361"/>
                <a:gd name="T1" fmla="*/ 40 h 2403"/>
                <a:gd name="T2" fmla="*/ 2345 w 2361"/>
                <a:gd name="T3" fmla="*/ 0 h 2403"/>
                <a:gd name="T4" fmla="*/ 0 w 2361"/>
                <a:gd name="T5" fmla="*/ 2403 h 2403"/>
                <a:gd name="T6" fmla="*/ 2361 w 2361"/>
                <a:gd name="T7" fmla="*/ 40 h 2403"/>
              </a:gdLst>
              <a:ahLst/>
              <a:cxnLst>
                <a:cxn ang="0">
                  <a:pos x="T0" y="T1"/>
                </a:cxn>
                <a:cxn ang="0">
                  <a:pos x="T2" y="T3"/>
                </a:cxn>
                <a:cxn ang="0">
                  <a:pos x="T4" y="T5"/>
                </a:cxn>
                <a:cxn ang="0">
                  <a:pos x="T6" y="T7"/>
                </a:cxn>
              </a:cxnLst>
              <a:rect l="0" t="0" r="r" b="b"/>
              <a:pathLst>
                <a:path w="2361" h="2403">
                  <a:moveTo>
                    <a:pt x="2361" y="40"/>
                  </a:moveTo>
                  <a:lnTo>
                    <a:pt x="2345" y="0"/>
                  </a:lnTo>
                  <a:lnTo>
                    <a:pt x="0" y="2403"/>
                  </a:lnTo>
                  <a:lnTo>
                    <a:pt x="2361"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8" name="Freeform 157"/>
            <p:cNvSpPr>
              <a:spLocks/>
            </p:cNvSpPr>
            <p:nvPr/>
          </p:nvSpPr>
          <p:spPr bwMode="auto">
            <a:xfrm>
              <a:off x="2562" y="5139"/>
              <a:ext cx="610" cy="611"/>
            </a:xfrm>
            <a:custGeom>
              <a:avLst/>
              <a:gdLst>
                <a:gd name="T0" fmla="*/ 2441 w 2441"/>
                <a:gd name="T1" fmla="*/ 0 h 2442"/>
                <a:gd name="T2" fmla="*/ 96 w 2441"/>
                <a:gd name="T3" fmla="*/ 2403 h 2442"/>
                <a:gd name="T4" fmla="*/ 0 w 2441"/>
                <a:gd name="T5" fmla="*/ 2442 h 2442"/>
                <a:gd name="T6" fmla="*/ 2441 w 2441"/>
                <a:gd name="T7" fmla="*/ 0 h 2442"/>
              </a:gdLst>
              <a:ahLst/>
              <a:cxnLst>
                <a:cxn ang="0">
                  <a:pos x="T0" y="T1"/>
                </a:cxn>
                <a:cxn ang="0">
                  <a:pos x="T2" y="T3"/>
                </a:cxn>
                <a:cxn ang="0">
                  <a:pos x="T4" y="T5"/>
                </a:cxn>
                <a:cxn ang="0">
                  <a:pos x="T6" y="T7"/>
                </a:cxn>
              </a:cxnLst>
              <a:rect l="0" t="0" r="r" b="b"/>
              <a:pathLst>
                <a:path w="2441" h="2442">
                  <a:moveTo>
                    <a:pt x="2441" y="0"/>
                  </a:moveTo>
                  <a:lnTo>
                    <a:pt x="96" y="2403"/>
                  </a:lnTo>
                  <a:lnTo>
                    <a:pt x="0" y="2442"/>
                  </a:lnTo>
                  <a:lnTo>
                    <a:pt x="24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9" name="Freeform 158"/>
            <p:cNvSpPr>
              <a:spLocks/>
            </p:cNvSpPr>
            <p:nvPr/>
          </p:nvSpPr>
          <p:spPr bwMode="auto">
            <a:xfrm>
              <a:off x="2562" y="5139"/>
              <a:ext cx="614" cy="611"/>
            </a:xfrm>
            <a:custGeom>
              <a:avLst/>
              <a:gdLst>
                <a:gd name="T0" fmla="*/ 2457 w 2457"/>
                <a:gd name="T1" fmla="*/ 40 h 2442"/>
                <a:gd name="T2" fmla="*/ 2441 w 2457"/>
                <a:gd name="T3" fmla="*/ 0 h 2442"/>
                <a:gd name="T4" fmla="*/ 0 w 2457"/>
                <a:gd name="T5" fmla="*/ 2442 h 2442"/>
                <a:gd name="T6" fmla="*/ 96 w 2457"/>
                <a:gd name="T7" fmla="*/ 2403 h 2442"/>
                <a:gd name="T8" fmla="*/ 2457 w 2457"/>
                <a:gd name="T9" fmla="*/ 40 h 2442"/>
              </a:gdLst>
              <a:ahLst/>
              <a:cxnLst>
                <a:cxn ang="0">
                  <a:pos x="T0" y="T1"/>
                </a:cxn>
                <a:cxn ang="0">
                  <a:pos x="T2" y="T3"/>
                </a:cxn>
                <a:cxn ang="0">
                  <a:pos x="T4" y="T5"/>
                </a:cxn>
                <a:cxn ang="0">
                  <a:pos x="T6" y="T7"/>
                </a:cxn>
                <a:cxn ang="0">
                  <a:pos x="T8" y="T9"/>
                </a:cxn>
              </a:cxnLst>
              <a:rect l="0" t="0" r="r" b="b"/>
              <a:pathLst>
                <a:path w="2457" h="2442">
                  <a:moveTo>
                    <a:pt x="2457" y="40"/>
                  </a:moveTo>
                  <a:lnTo>
                    <a:pt x="2441" y="0"/>
                  </a:lnTo>
                  <a:lnTo>
                    <a:pt x="0" y="2442"/>
                  </a:lnTo>
                  <a:lnTo>
                    <a:pt x="96" y="2403"/>
                  </a:lnTo>
                  <a:lnTo>
                    <a:pt x="2457" y="4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0" name="Freeform 159"/>
            <p:cNvSpPr>
              <a:spLocks/>
            </p:cNvSpPr>
            <p:nvPr/>
          </p:nvSpPr>
          <p:spPr bwMode="auto">
            <a:xfrm>
              <a:off x="2562" y="5740"/>
              <a:ext cx="1470" cy="10"/>
            </a:xfrm>
            <a:custGeom>
              <a:avLst/>
              <a:gdLst>
                <a:gd name="T0" fmla="*/ 96 w 5882"/>
                <a:gd name="T1" fmla="*/ 0 h 39"/>
                <a:gd name="T2" fmla="*/ 0 w 5882"/>
                <a:gd name="T3" fmla="*/ 39 h 39"/>
                <a:gd name="T4" fmla="*/ 5882 w 5882"/>
                <a:gd name="T5" fmla="*/ 0 h 39"/>
                <a:gd name="T6" fmla="*/ 96 w 5882"/>
                <a:gd name="T7" fmla="*/ 0 h 39"/>
              </a:gdLst>
              <a:ahLst/>
              <a:cxnLst>
                <a:cxn ang="0">
                  <a:pos x="T0" y="T1"/>
                </a:cxn>
                <a:cxn ang="0">
                  <a:pos x="T2" y="T3"/>
                </a:cxn>
                <a:cxn ang="0">
                  <a:pos x="T4" y="T5"/>
                </a:cxn>
                <a:cxn ang="0">
                  <a:pos x="T6" y="T7"/>
                </a:cxn>
              </a:cxnLst>
              <a:rect l="0" t="0" r="r" b="b"/>
              <a:pathLst>
                <a:path w="5882" h="39">
                  <a:moveTo>
                    <a:pt x="96" y="0"/>
                  </a:moveTo>
                  <a:lnTo>
                    <a:pt x="0" y="39"/>
                  </a:lnTo>
                  <a:lnTo>
                    <a:pt x="5882" y="0"/>
                  </a:lnTo>
                  <a:lnTo>
                    <a:pt x="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1" name="Freeform 160"/>
            <p:cNvSpPr>
              <a:spLocks/>
            </p:cNvSpPr>
            <p:nvPr/>
          </p:nvSpPr>
          <p:spPr bwMode="auto">
            <a:xfrm>
              <a:off x="2562" y="5740"/>
              <a:ext cx="1470" cy="10"/>
            </a:xfrm>
            <a:custGeom>
              <a:avLst/>
              <a:gdLst>
                <a:gd name="T0" fmla="*/ 0 w 5882"/>
                <a:gd name="T1" fmla="*/ 39 h 39"/>
                <a:gd name="T2" fmla="*/ 5882 w 5882"/>
                <a:gd name="T3" fmla="*/ 0 h 39"/>
                <a:gd name="T4" fmla="*/ 5882 w 5882"/>
                <a:gd name="T5" fmla="*/ 39 h 39"/>
                <a:gd name="T6" fmla="*/ 0 w 5882"/>
                <a:gd name="T7" fmla="*/ 39 h 39"/>
              </a:gdLst>
              <a:ahLst/>
              <a:cxnLst>
                <a:cxn ang="0">
                  <a:pos x="T0" y="T1"/>
                </a:cxn>
                <a:cxn ang="0">
                  <a:pos x="T2" y="T3"/>
                </a:cxn>
                <a:cxn ang="0">
                  <a:pos x="T4" y="T5"/>
                </a:cxn>
                <a:cxn ang="0">
                  <a:pos x="T6" y="T7"/>
                </a:cxn>
              </a:cxnLst>
              <a:rect l="0" t="0" r="r" b="b"/>
              <a:pathLst>
                <a:path w="5882" h="39">
                  <a:moveTo>
                    <a:pt x="0" y="39"/>
                  </a:moveTo>
                  <a:lnTo>
                    <a:pt x="5882" y="0"/>
                  </a:lnTo>
                  <a:lnTo>
                    <a:pt x="5882" y="39"/>
                  </a:lnTo>
                  <a:lnTo>
                    <a:pt x="0"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2" name="Freeform 161"/>
            <p:cNvSpPr>
              <a:spLocks/>
            </p:cNvSpPr>
            <p:nvPr/>
          </p:nvSpPr>
          <p:spPr bwMode="auto">
            <a:xfrm>
              <a:off x="2562" y="5740"/>
              <a:ext cx="1470" cy="10"/>
            </a:xfrm>
            <a:custGeom>
              <a:avLst/>
              <a:gdLst>
                <a:gd name="T0" fmla="*/ 96 w 5882"/>
                <a:gd name="T1" fmla="*/ 0 h 39"/>
                <a:gd name="T2" fmla="*/ 0 w 5882"/>
                <a:gd name="T3" fmla="*/ 39 h 39"/>
                <a:gd name="T4" fmla="*/ 5882 w 5882"/>
                <a:gd name="T5" fmla="*/ 39 h 39"/>
                <a:gd name="T6" fmla="*/ 5882 w 5882"/>
                <a:gd name="T7" fmla="*/ 0 h 39"/>
                <a:gd name="T8" fmla="*/ 96 w 5882"/>
                <a:gd name="T9" fmla="*/ 0 h 39"/>
              </a:gdLst>
              <a:ahLst/>
              <a:cxnLst>
                <a:cxn ang="0">
                  <a:pos x="T0" y="T1"/>
                </a:cxn>
                <a:cxn ang="0">
                  <a:pos x="T2" y="T3"/>
                </a:cxn>
                <a:cxn ang="0">
                  <a:pos x="T4" y="T5"/>
                </a:cxn>
                <a:cxn ang="0">
                  <a:pos x="T6" y="T7"/>
                </a:cxn>
                <a:cxn ang="0">
                  <a:pos x="T8" y="T9"/>
                </a:cxn>
              </a:cxnLst>
              <a:rect l="0" t="0" r="r" b="b"/>
              <a:pathLst>
                <a:path w="5882" h="39">
                  <a:moveTo>
                    <a:pt x="96" y="0"/>
                  </a:moveTo>
                  <a:lnTo>
                    <a:pt x="0" y="39"/>
                  </a:lnTo>
                  <a:lnTo>
                    <a:pt x="5882" y="39"/>
                  </a:lnTo>
                  <a:lnTo>
                    <a:pt x="5882" y="0"/>
                  </a:lnTo>
                  <a:lnTo>
                    <a:pt x="9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3" name="Freeform 162"/>
            <p:cNvSpPr>
              <a:spLocks/>
            </p:cNvSpPr>
            <p:nvPr/>
          </p:nvSpPr>
          <p:spPr bwMode="auto">
            <a:xfrm>
              <a:off x="2574" y="6959"/>
              <a:ext cx="1456" cy="10"/>
            </a:xfrm>
            <a:custGeom>
              <a:avLst/>
              <a:gdLst>
                <a:gd name="T0" fmla="*/ 0 w 5826"/>
                <a:gd name="T1" fmla="*/ 0 h 40"/>
                <a:gd name="T2" fmla="*/ 0 w 5826"/>
                <a:gd name="T3" fmla="*/ 40 h 40"/>
                <a:gd name="T4" fmla="*/ 5826 w 5826"/>
                <a:gd name="T5" fmla="*/ 0 h 40"/>
                <a:gd name="T6" fmla="*/ 0 w 5826"/>
                <a:gd name="T7" fmla="*/ 0 h 40"/>
              </a:gdLst>
              <a:ahLst/>
              <a:cxnLst>
                <a:cxn ang="0">
                  <a:pos x="T0" y="T1"/>
                </a:cxn>
                <a:cxn ang="0">
                  <a:pos x="T2" y="T3"/>
                </a:cxn>
                <a:cxn ang="0">
                  <a:pos x="T4" y="T5"/>
                </a:cxn>
                <a:cxn ang="0">
                  <a:pos x="T6" y="T7"/>
                </a:cxn>
              </a:cxnLst>
              <a:rect l="0" t="0" r="r" b="b"/>
              <a:pathLst>
                <a:path w="5826" h="40">
                  <a:moveTo>
                    <a:pt x="0" y="0"/>
                  </a:moveTo>
                  <a:lnTo>
                    <a:pt x="0" y="40"/>
                  </a:lnTo>
                  <a:lnTo>
                    <a:pt x="582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4" name="Freeform 163"/>
            <p:cNvSpPr>
              <a:spLocks/>
            </p:cNvSpPr>
            <p:nvPr/>
          </p:nvSpPr>
          <p:spPr bwMode="auto">
            <a:xfrm>
              <a:off x="2574" y="6959"/>
              <a:ext cx="1461" cy="10"/>
            </a:xfrm>
            <a:custGeom>
              <a:avLst/>
              <a:gdLst>
                <a:gd name="T0" fmla="*/ 0 w 5842"/>
                <a:gd name="T1" fmla="*/ 40 h 40"/>
                <a:gd name="T2" fmla="*/ 5826 w 5842"/>
                <a:gd name="T3" fmla="*/ 0 h 40"/>
                <a:gd name="T4" fmla="*/ 5842 w 5842"/>
                <a:gd name="T5" fmla="*/ 40 h 40"/>
                <a:gd name="T6" fmla="*/ 0 w 5842"/>
                <a:gd name="T7" fmla="*/ 40 h 40"/>
              </a:gdLst>
              <a:ahLst/>
              <a:cxnLst>
                <a:cxn ang="0">
                  <a:pos x="T0" y="T1"/>
                </a:cxn>
                <a:cxn ang="0">
                  <a:pos x="T2" y="T3"/>
                </a:cxn>
                <a:cxn ang="0">
                  <a:pos x="T4" y="T5"/>
                </a:cxn>
                <a:cxn ang="0">
                  <a:pos x="T6" y="T7"/>
                </a:cxn>
              </a:cxnLst>
              <a:rect l="0" t="0" r="r" b="b"/>
              <a:pathLst>
                <a:path w="5842" h="40">
                  <a:moveTo>
                    <a:pt x="0" y="40"/>
                  </a:moveTo>
                  <a:lnTo>
                    <a:pt x="5826" y="0"/>
                  </a:lnTo>
                  <a:lnTo>
                    <a:pt x="5842"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5" name="Freeform 164"/>
            <p:cNvSpPr>
              <a:spLocks/>
            </p:cNvSpPr>
            <p:nvPr/>
          </p:nvSpPr>
          <p:spPr bwMode="auto">
            <a:xfrm>
              <a:off x="2574" y="6959"/>
              <a:ext cx="1461" cy="10"/>
            </a:xfrm>
            <a:custGeom>
              <a:avLst/>
              <a:gdLst>
                <a:gd name="T0" fmla="*/ 0 w 5842"/>
                <a:gd name="T1" fmla="*/ 0 h 40"/>
                <a:gd name="T2" fmla="*/ 0 w 5842"/>
                <a:gd name="T3" fmla="*/ 40 h 40"/>
                <a:gd name="T4" fmla="*/ 5842 w 5842"/>
                <a:gd name="T5" fmla="*/ 40 h 40"/>
                <a:gd name="T6" fmla="*/ 5826 w 5842"/>
                <a:gd name="T7" fmla="*/ 0 h 40"/>
                <a:gd name="T8" fmla="*/ 0 w 5842"/>
                <a:gd name="T9" fmla="*/ 0 h 40"/>
              </a:gdLst>
              <a:ahLst/>
              <a:cxnLst>
                <a:cxn ang="0">
                  <a:pos x="T0" y="T1"/>
                </a:cxn>
                <a:cxn ang="0">
                  <a:pos x="T2" y="T3"/>
                </a:cxn>
                <a:cxn ang="0">
                  <a:pos x="T4" y="T5"/>
                </a:cxn>
                <a:cxn ang="0">
                  <a:pos x="T6" y="T7"/>
                </a:cxn>
                <a:cxn ang="0">
                  <a:pos x="T8" y="T9"/>
                </a:cxn>
              </a:cxnLst>
              <a:rect l="0" t="0" r="r" b="b"/>
              <a:pathLst>
                <a:path w="5842" h="40">
                  <a:moveTo>
                    <a:pt x="0" y="0"/>
                  </a:moveTo>
                  <a:lnTo>
                    <a:pt x="0" y="40"/>
                  </a:lnTo>
                  <a:lnTo>
                    <a:pt x="5842" y="40"/>
                  </a:lnTo>
                  <a:lnTo>
                    <a:pt x="5826"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6" name="Freeform 165"/>
            <p:cNvSpPr>
              <a:spLocks/>
            </p:cNvSpPr>
            <p:nvPr/>
          </p:nvSpPr>
          <p:spPr bwMode="auto">
            <a:xfrm>
              <a:off x="4030" y="6359"/>
              <a:ext cx="599" cy="610"/>
            </a:xfrm>
            <a:custGeom>
              <a:avLst/>
              <a:gdLst>
                <a:gd name="T0" fmla="*/ 0 w 2394"/>
                <a:gd name="T1" fmla="*/ 2397 h 2437"/>
                <a:gd name="T2" fmla="*/ 16 w 2394"/>
                <a:gd name="T3" fmla="*/ 2437 h 2437"/>
                <a:gd name="T4" fmla="*/ 2394 w 2394"/>
                <a:gd name="T5" fmla="*/ 0 h 2437"/>
                <a:gd name="T6" fmla="*/ 0 w 2394"/>
                <a:gd name="T7" fmla="*/ 2397 h 2437"/>
              </a:gdLst>
              <a:ahLst/>
              <a:cxnLst>
                <a:cxn ang="0">
                  <a:pos x="T0" y="T1"/>
                </a:cxn>
                <a:cxn ang="0">
                  <a:pos x="T2" y="T3"/>
                </a:cxn>
                <a:cxn ang="0">
                  <a:pos x="T4" y="T5"/>
                </a:cxn>
                <a:cxn ang="0">
                  <a:pos x="T6" y="T7"/>
                </a:cxn>
              </a:cxnLst>
              <a:rect l="0" t="0" r="r" b="b"/>
              <a:pathLst>
                <a:path w="2394" h="2437">
                  <a:moveTo>
                    <a:pt x="0" y="2397"/>
                  </a:moveTo>
                  <a:lnTo>
                    <a:pt x="16" y="2437"/>
                  </a:lnTo>
                  <a:lnTo>
                    <a:pt x="2394" y="0"/>
                  </a:lnTo>
                  <a:lnTo>
                    <a:pt x="0" y="23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7" name="Freeform 166"/>
            <p:cNvSpPr>
              <a:spLocks/>
            </p:cNvSpPr>
            <p:nvPr/>
          </p:nvSpPr>
          <p:spPr bwMode="auto">
            <a:xfrm>
              <a:off x="4035" y="6359"/>
              <a:ext cx="601" cy="610"/>
            </a:xfrm>
            <a:custGeom>
              <a:avLst/>
              <a:gdLst>
                <a:gd name="T0" fmla="*/ 0 w 2407"/>
                <a:gd name="T1" fmla="*/ 2437 h 2437"/>
                <a:gd name="T2" fmla="*/ 2378 w 2407"/>
                <a:gd name="T3" fmla="*/ 0 h 2437"/>
                <a:gd name="T4" fmla="*/ 2407 w 2407"/>
                <a:gd name="T5" fmla="*/ 28 h 2437"/>
                <a:gd name="T6" fmla="*/ 0 w 2407"/>
                <a:gd name="T7" fmla="*/ 2437 h 2437"/>
              </a:gdLst>
              <a:ahLst/>
              <a:cxnLst>
                <a:cxn ang="0">
                  <a:pos x="T0" y="T1"/>
                </a:cxn>
                <a:cxn ang="0">
                  <a:pos x="T2" y="T3"/>
                </a:cxn>
                <a:cxn ang="0">
                  <a:pos x="T4" y="T5"/>
                </a:cxn>
                <a:cxn ang="0">
                  <a:pos x="T6" y="T7"/>
                </a:cxn>
              </a:cxnLst>
              <a:rect l="0" t="0" r="r" b="b"/>
              <a:pathLst>
                <a:path w="2407" h="2437">
                  <a:moveTo>
                    <a:pt x="0" y="2437"/>
                  </a:moveTo>
                  <a:lnTo>
                    <a:pt x="2378" y="0"/>
                  </a:lnTo>
                  <a:lnTo>
                    <a:pt x="2407" y="28"/>
                  </a:lnTo>
                  <a:lnTo>
                    <a:pt x="0" y="24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8" name="Freeform 167"/>
            <p:cNvSpPr>
              <a:spLocks/>
            </p:cNvSpPr>
            <p:nvPr/>
          </p:nvSpPr>
          <p:spPr bwMode="auto">
            <a:xfrm>
              <a:off x="4030" y="6359"/>
              <a:ext cx="606" cy="610"/>
            </a:xfrm>
            <a:custGeom>
              <a:avLst/>
              <a:gdLst>
                <a:gd name="T0" fmla="*/ 0 w 2423"/>
                <a:gd name="T1" fmla="*/ 2397 h 2437"/>
                <a:gd name="T2" fmla="*/ 16 w 2423"/>
                <a:gd name="T3" fmla="*/ 2437 h 2437"/>
                <a:gd name="T4" fmla="*/ 2423 w 2423"/>
                <a:gd name="T5" fmla="*/ 28 h 2437"/>
                <a:gd name="T6" fmla="*/ 2394 w 2423"/>
                <a:gd name="T7" fmla="*/ 0 h 2437"/>
                <a:gd name="T8" fmla="*/ 0 w 2423"/>
                <a:gd name="T9" fmla="*/ 2397 h 2437"/>
              </a:gdLst>
              <a:ahLst/>
              <a:cxnLst>
                <a:cxn ang="0">
                  <a:pos x="T0" y="T1"/>
                </a:cxn>
                <a:cxn ang="0">
                  <a:pos x="T2" y="T3"/>
                </a:cxn>
                <a:cxn ang="0">
                  <a:pos x="T4" y="T5"/>
                </a:cxn>
                <a:cxn ang="0">
                  <a:pos x="T6" y="T7"/>
                </a:cxn>
                <a:cxn ang="0">
                  <a:pos x="T8" y="T9"/>
                </a:cxn>
              </a:cxnLst>
              <a:rect l="0" t="0" r="r" b="b"/>
              <a:pathLst>
                <a:path w="2423" h="2437">
                  <a:moveTo>
                    <a:pt x="0" y="2397"/>
                  </a:moveTo>
                  <a:lnTo>
                    <a:pt x="16" y="2437"/>
                  </a:lnTo>
                  <a:lnTo>
                    <a:pt x="2423" y="28"/>
                  </a:lnTo>
                  <a:lnTo>
                    <a:pt x="2394" y="0"/>
                  </a:lnTo>
                  <a:lnTo>
                    <a:pt x="0" y="239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9" name="Freeform 168"/>
            <p:cNvSpPr>
              <a:spLocks/>
            </p:cNvSpPr>
            <p:nvPr/>
          </p:nvSpPr>
          <p:spPr bwMode="auto">
            <a:xfrm>
              <a:off x="3169" y="4856"/>
              <a:ext cx="10" cy="1507"/>
            </a:xfrm>
            <a:custGeom>
              <a:avLst/>
              <a:gdLst>
                <a:gd name="T0" fmla="*/ 40 w 40"/>
                <a:gd name="T1" fmla="*/ 0 h 6027"/>
                <a:gd name="T2" fmla="*/ 0 w 40"/>
                <a:gd name="T3" fmla="*/ 0 h 6027"/>
                <a:gd name="T4" fmla="*/ 40 w 40"/>
                <a:gd name="T5" fmla="*/ 6027 h 6027"/>
                <a:gd name="T6" fmla="*/ 40 w 40"/>
                <a:gd name="T7" fmla="*/ 0 h 6027"/>
              </a:gdLst>
              <a:ahLst/>
              <a:cxnLst>
                <a:cxn ang="0">
                  <a:pos x="T0" y="T1"/>
                </a:cxn>
                <a:cxn ang="0">
                  <a:pos x="T2" y="T3"/>
                </a:cxn>
                <a:cxn ang="0">
                  <a:pos x="T4" y="T5"/>
                </a:cxn>
                <a:cxn ang="0">
                  <a:pos x="T6" y="T7"/>
                </a:cxn>
              </a:cxnLst>
              <a:rect l="0" t="0" r="r" b="b"/>
              <a:pathLst>
                <a:path w="40" h="6027">
                  <a:moveTo>
                    <a:pt x="40" y="0"/>
                  </a:moveTo>
                  <a:lnTo>
                    <a:pt x="0" y="0"/>
                  </a:lnTo>
                  <a:lnTo>
                    <a:pt x="40" y="6027"/>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0" name="Freeform 169"/>
            <p:cNvSpPr>
              <a:spLocks/>
            </p:cNvSpPr>
            <p:nvPr/>
          </p:nvSpPr>
          <p:spPr bwMode="auto">
            <a:xfrm>
              <a:off x="3169" y="4856"/>
              <a:ext cx="10" cy="1507"/>
            </a:xfrm>
            <a:custGeom>
              <a:avLst/>
              <a:gdLst>
                <a:gd name="T0" fmla="*/ 0 w 40"/>
                <a:gd name="T1" fmla="*/ 0 h 6027"/>
                <a:gd name="T2" fmla="*/ 40 w 40"/>
                <a:gd name="T3" fmla="*/ 6027 h 6027"/>
                <a:gd name="T4" fmla="*/ 0 w 40"/>
                <a:gd name="T5" fmla="*/ 6027 h 6027"/>
                <a:gd name="T6" fmla="*/ 0 w 40"/>
                <a:gd name="T7" fmla="*/ 0 h 6027"/>
              </a:gdLst>
              <a:ahLst/>
              <a:cxnLst>
                <a:cxn ang="0">
                  <a:pos x="T0" y="T1"/>
                </a:cxn>
                <a:cxn ang="0">
                  <a:pos x="T2" y="T3"/>
                </a:cxn>
                <a:cxn ang="0">
                  <a:pos x="T4" y="T5"/>
                </a:cxn>
                <a:cxn ang="0">
                  <a:pos x="T6" y="T7"/>
                </a:cxn>
              </a:cxnLst>
              <a:rect l="0" t="0" r="r" b="b"/>
              <a:pathLst>
                <a:path w="40" h="6027">
                  <a:moveTo>
                    <a:pt x="0" y="0"/>
                  </a:moveTo>
                  <a:lnTo>
                    <a:pt x="40" y="6027"/>
                  </a:lnTo>
                  <a:lnTo>
                    <a:pt x="0" y="602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1" name="Rectangle 170"/>
            <p:cNvSpPr>
              <a:spLocks noChangeArrowheads="1"/>
            </p:cNvSpPr>
            <p:nvPr/>
          </p:nvSpPr>
          <p:spPr bwMode="auto">
            <a:xfrm>
              <a:off x="3169" y="4856"/>
              <a:ext cx="10" cy="1507"/>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2" name="Freeform 171"/>
            <p:cNvSpPr>
              <a:spLocks/>
            </p:cNvSpPr>
            <p:nvPr/>
          </p:nvSpPr>
          <p:spPr bwMode="auto">
            <a:xfrm>
              <a:off x="2569" y="5745"/>
              <a:ext cx="10" cy="1219"/>
            </a:xfrm>
            <a:custGeom>
              <a:avLst/>
              <a:gdLst>
                <a:gd name="T0" fmla="*/ 41 w 41"/>
                <a:gd name="T1" fmla="*/ 0 h 4876"/>
                <a:gd name="T2" fmla="*/ 0 w 41"/>
                <a:gd name="T3" fmla="*/ 0 h 4876"/>
                <a:gd name="T4" fmla="*/ 41 w 41"/>
                <a:gd name="T5" fmla="*/ 4876 h 4876"/>
                <a:gd name="T6" fmla="*/ 41 w 41"/>
                <a:gd name="T7" fmla="*/ 0 h 4876"/>
              </a:gdLst>
              <a:ahLst/>
              <a:cxnLst>
                <a:cxn ang="0">
                  <a:pos x="T0" y="T1"/>
                </a:cxn>
                <a:cxn ang="0">
                  <a:pos x="T2" y="T3"/>
                </a:cxn>
                <a:cxn ang="0">
                  <a:pos x="T4" y="T5"/>
                </a:cxn>
                <a:cxn ang="0">
                  <a:pos x="T6" y="T7"/>
                </a:cxn>
              </a:cxnLst>
              <a:rect l="0" t="0" r="r" b="b"/>
              <a:pathLst>
                <a:path w="41" h="4876">
                  <a:moveTo>
                    <a:pt x="41" y="0"/>
                  </a:moveTo>
                  <a:lnTo>
                    <a:pt x="0" y="0"/>
                  </a:lnTo>
                  <a:lnTo>
                    <a:pt x="41" y="4876"/>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3" name="Freeform 172"/>
            <p:cNvSpPr>
              <a:spLocks/>
            </p:cNvSpPr>
            <p:nvPr/>
          </p:nvSpPr>
          <p:spPr bwMode="auto">
            <a:xfrm>
              <a:off x="2569" y="5745"/>
              <a:ext cx="10" cy="1219"/>
            </a:xfrm>
            <a:custGeom>
              <a:avLst/>
              <a:gdLst>
                <a:gd name="T0" fmla="*/ 0 w 41"/>
                <a:gd name="T1" fmla="*/ 0 h 4876"/>
                <a:gd name="T2" fmla="*/ 41 w 41"/>
                <a:gd name="T3" fmla="*/ 4876 h 4876"/>
                <a:gd name="T4" fmla="*/ 0 w 41"/>
                <a:gd name="T5" fmla="*/ 4876 h 4876"/>
                <a:gd name="T6" fmla="*/ 0 w 41"/>
                <a:gd name="T7" fmla="*/ 0 h 4876"/>
              </a:gdLst>
              <a:ahLst/>
              <a:cxnLst>
                <a:cxn ang="0">
                  <a:pos x="T0" y="T1"/>
                </a:cxn>
                <a:cxn ang="0">
                  <a:pos x="T2" y="T3"/>
                </a:cxn>
                <a:cxn ang="0">
                  <a:pos x="T4" y="T5"/>
                </a:cxn>
                <a:cxn ang="0">
                  <a:pos x="T6" y="T7"/>
                </a:cxn>
              </a:cxnLst>
              <a:rect l="0" t="0" r="r" b="b"/>
              <a:pathLst>
                <a:path w="41" h="4876">
                  <a:moveTo>
                    <a:pt x="0" y="0"/>
                  </a:moveTo>
                  <a:lnTo>
                    <a:pt x="41" y="4876"/>
                  </a:lnTo>
                  <a:lnTo>
                    <a:pt x="0" y="487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4" name="Rectangle 173"/>
            <p:cNvSpPr>
              <a:spLocks noChangeArrowheads="1"/>
            </p:cNvSpPr>
            <p:nvPr/>
          </p:nvSpPr>
          <p:spPr bwMode="auto">
            <a:xfrm>
              <a:off x="2569" y="5745"/>
              <a:ext cx="10" cy="12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5" name="Freeform 174"/>
            <p:cNvSpPr>
              <a:spLocks/>
            </p:cNvSpPr>
            <p:nvPr/>
          </p:nvSpPr>
          <p:spPr bwMode="auto">
            <a:xfrm>
              <a:off x="2196" y="6005"/>
              <a:ext cx="116" cy="116"/>
            </a:xfrm>
            <a:custGeom>
              <a:avLst/>
              <a:gdLst>
                <a:gd name="T0" fmla="*/ 0 w 465"/>
                <a:gd name="T1" fmla="*/ 463 h 463"/>
                <a:gd name="T2" fmla="*/ 327 w 465"/>
                <a:gd name="T3" fmla="*/ 0 h 463"/>
                <a:gd name="T4" fmla="*/ 465 w 465"/>
                <a:gd name="T5" fmla="*/ 138 h 463"/>
                <a:gd name="T6" fmla="*/ 0 w 465"/>
                <a:gd name="T7" fmla="*/ 463 h 463"/>
              </a:gdLst>
              <a:ahLst/>
              <a:cxnLst>
                <a:cxn ang="0">
                  <a:pos x="T0" y="T1"/>
                </a:cxn>
                <a:cxn ang="0">
                  <a:pos x="T2" y="T3"/>
                </a:cxn>
                <a:cxn ang="0">
                  <a:pos x="T4" y="T5"/>
                </a:cxn>
                <a:cxn ang="0">
                  <a:pos x="T6" y="T7"/>
                </a:cxn>
              </a:cxnLst>
              <a:rect l="0" t="0" r="r" b="b"/>
              <a:pathLst>
                <a:path w="465" h="463">
                  <a:moveTo>
                    <a:pt x="0" y="463"/>
                  </a:moveTo>
                  <a:lnTo>
                    <a:pt x="327" y="0"/>
                  </a:lnTo>
                  <a:lnTo>
                    <a:pt x="465" y="138"/>
                  </a:lnTo>
                  <a:lnTo>
                    <a:pt x="0" y="4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6" name="Rectangle 175"/>
            <p:cNvSpPr>
              <a:spLocks noChangeArrowheads="1"/>
            </p:cNvSpPr>
            <p:nvPr/>
          </p:nvSpPr>
          <p:spPr bwMode="auto">
            <a:xfrm>
              <a:off x="2595" y="6921"/>
              <a:ext cx="11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D</a:t>
              </a:r>
              <a:endParaRPr lang="en-US" sz="2000">
                <a:effectLst/>
                <a:latin typeface="Times New Roman"/>
                <a:ea typeface="Times New Roman"/>
              </a:endParaRPr>
            </a:p>
          </p:txBody>
        </p:sp>
        <p:sp>
          <p:nvSpPr>
            <p:cNvPr id="177" name="Rectangle 176"/>
            <p:cNvSpPr>
              <a:spLocks noChangeArrowheads="1"/>
            </p:cNvSpPr>
            <p:nvPr/>
          </p:nvSpPr>
          <p:spPr bwMode="auto">
            <a:xfrm>
              <a:off x="2151" y="7007"/>
              <a:ext cx="78"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x</a:t>
              </a:r>
              <a:endParaRPr lang="en-US" sz="2000">
                <a:effectLst/>
                <a:latin typeface="Times New Roman"/>
                <a:ea typeface="Times New Roman"/>
              </a:endParaRPr>
            </a:p>
          </p:txBody>
        </p:sp>
        <p:sp>
          <p:nvSpPr>
            <p:cNvPr id="178" name="Freeform 177"/>
            <p:cNvSpPr>
              <a:spLocks/>
            </p:cNvSpPr>
            <p:nvPr/>
          </p:nvSpPr>
          <p:spPr bwMode="auto">
            <a:xfrm>
              <a:off x="2196" y="6005"/>
              <a:ext cx="116" cy="116"/>
            </a:xfrm>
            <a:custGeom>
              <a:avLst/>
              <a:gdLst>
                <a:gd name="T0" fmla="*/ 0 w 465"/>
                <a:gd name="T1" fmla="*/ 463 h 463"/>
                <a:gd name="T2" fmla="*/ 327 w 465"/>
                <a:gd name="T3" fmla="*/ 0 h 463"/>
                <a:gd name="T4" fmla="*/ 465 w 465"/>
                <a:gd name="T5" fmla="*/ 138 h 463"/>
                <a:gd name="T6" fmla="*/ 0 w 465"/>
                <a:gd name="T7" fmla="*/ 463 h 463"/>
              </a:gdLst>
              <a:ahLst/>
              <a:cxnLst>
                <a:cxn ang="0">
                  <a:pos x="T0" y="T1"/>
                </a:cxn>
                <a:cxn ang="0">
                  <a:pos x="T2" y="T3"/>
                </a:cxn>
                <a:cxn ang="0">
                  <a:pos x="T4" y="T5"/>
                </a:cxn>
                <a:cxn ang="0">
                  <a:pos x="T6" y="T7"/>
                </a:cxn>
              </a:cxnLst>
              <a:rect l="0" t="0" r="r" b="b"/>
              <a:pathLst>
                <a:path w="465" h="463">
                  <a:moveTo>
                    <a:pt x="0" y="463"/>
                  </a:moveTo>
                  <a:lnTo>
                    <a:pt x="327" y="0"/>
                  </a:lnTo>
                  <a:lnTo>
                    <a:pt x="465" y="138"/>
                  </a:lnTo>
                  <a:lnTo>
                    <a:pt x="0" y="46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9" name="Freeform 178"/>
            <p:cNvSpPr>
              <a:spLocks/>
            </p:cNvSpPr>
            <p:nvPr/>
          </p:nvSpPr>
          <p:spPr bwMode="auto">
            <a:xfrm>
              <a:off x="2277" y="6359"/>
              <a:ext cx="901" cy="909"/>
            </a:xfrm>
            <a:custGeom>
              <a:avLst/>
              <a:gdLst>
                <a:gd name="T0" fmla="*/ 3601 w 3601"/>
                <a:gd name="T1" fmla="*/ 28 h 3632"/>
                <a:gd name="T2" fmla="*/ 3573 w 3601"/>
                <a:gd name="T3" fmla="*/ 0 h 3632"/>
                <a:gd name="T4" fmla="*/ 0 w 3601"/>
                <a:gd name="T5" fmla="*/ 3632 h 3632"/>
                <a:gd name="T6" fmla="*/ 3601 w 3601"/>
                <a:gd name="T7" fmla="*/ 28 h 3632"/>
              </a:gdLst>
              <a:ahLst/>
              <a:cxnLst>
                <a:cxn ang="0">
                  <a:pos x="T0" y="T1"/>
                </a:cxn>
                <a:cxn ang="0">
                  <a:pos x="T2" y="T3"/>
                </a:cxn>
                <a:cxn ang="0">
                  <a:pos x="T4" y="T5"/>
                </a:cxn>
                <a:cxn ang="0">
                  <a:pos x="T6" y="T7"/>
                </a:cxn>
              </a:cxnLst>
              <a:rect l="0" t="0" r="r" b="b"/>
              <a:pathLst>
                <a:path w="3601" h="3632">
                  <a:moveTo>
                    <a:pt x="3601" y="28"/>
                  </a:moveTo>
                  <a:lnTo>
                    <a:pt x="3573" y="0"/>
                  </a:lnTo>
                  <a:lnTo>
                    <a:pt x="0" y="3632"/>
                  </a:lnTo>
                  <a:lnTo>
                    <a:pt x="3601"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0" name="Freeform 179"/>
            <p:cNvSpPr>
              <a:spLocks/>
            </p:cNvSpPr>
            <p:nvPr/>
          </p:nvSpPr>
          <p:spPr bwMode="auto">
            <a:xfrm>
              <a:off x="2270" y="6359"/>
              <a:ext cx="901" cy="909"/>
            </a:xfrm>
            <a:custGeom>
              <a:avLst/>
              <a:gdLst>
                <a:gd name="T0" fmla="*/ 3602 w 3602"/>
                <a:gd name="T1" fmla="*/ 0 h 3632"/>
                <a:gd name="T2" fmla="*/ 29 w 3602"/>
                <a:gd name="T3" fmla="*/ 3632 h 3632"/>
                <a:gd name="T4" fmla="*/ 0 w 3602"/>
                <a:gd name="T5" fmla="*/ 3604 h 3632"/>
                <a:gd name="T6" fmla="*/ 3602 w 3602"/>
                <a:gd name="T7" fmla="*/ 0 h 3632"/>
              </a:gdLst>
              <a:ahLst/>
              <a:cxnLst>
                <a:cxn ang="0">
                  <a:pos x="T0" y="T1"/>
                </a:cxn>
                <a:cxn ang="0">
                  <a:pos x="T2" y="T3"/>
                </a:cxn>
                <a:cxn ang="0">
                  <a:pos x="T4" y="T5"/>
                </a:cxn>
                <a:cxn ang="0">
                  <a:pos x="T6" y="T7"/>
                </a:cxn>
              </a:cxnLst>
              <a:rect l="0" t="0" r="r" b="b"/>
              <a:pathLst>
                <a:path w="3602" h="3632">
                  <a:moveTo>
                    <a:pt x="3602" y="0"/>
                  </a:moveTo>
                  <a:lnTo>
                    <a:pt x="29" y="3632"/>
                  </a:lnTo>
                  <a:lnTo>
                    <a:pt x="0" y="3604"/>
                  </a:lnTo>
                  <a:lnTo>
                    <a:pt x="36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1" name="Freeform 180"/>
            <p:cNvSpPr>
              <a:spLocks/>
            </p:cNvSpPr>
            <p:nvPr/>
          </p:nvSpPr>
          <p:spPr bwMode="auto">
            <a:xfrm>
              <a:off x="2270" y="6359"/>
              <a:ext cx="908" cy="909"/>
            </a:xfrm>
            <a:custGeom>
              <a:avLst/>
              <a:gdLst>
                <a:gd name="T0" fmla="*/ 3630 w 3630"/>
                <a:gd name="T1" fmla="*/ 28 h 3632"/>
                <a:gd name="T2" fmla="*/ 3602 w 3630"/>
                <a:gd name="T3" fmla="*/ 0 h 3632"/>
                <a:gd name="T4" fmla="*/ 0 w 3630"/>
                <a:gd name="T5" fmla="*/ 3604 h 3632"/>
                <a:gd name="T6" fmla="*/ 29 w 3630"/>
                <a:gd name="T7" fmla="*/ 3632 h 3632"/>
                <a:gd name="T8" fmla="*/ 3630 w 3630"/>
                <a:gd name="T9" fmla="*/ 28 h 3632"/>
              </a:gdLst>
              <a:ahLst/>
              <a:cxnLst>
                <a:cxn ang="0">
                  <a:pos x="T0" y="T1"/>
                </a:cxn>
                <a:cxn ang="0">
                  <a:pos x="T2" y="T3"/>
                </a:cxn>
                <a:cxn ang="0">
                  <a:pos x="T4" y="T5"/>
                </a:cxn>
                <a:cxn ang="0">
                  <a:pos x="T6" y="T7"/>
                </a:cxn>
                <a:cxn ang="0">
                  <a:pos x="T8" y="T9"/>
                </a:cxn>
              </a:cxnLst>
              <a:rect l="0" t="0" r="r" b="b"/>
              <a:pathLst>
                <a:path w="3630" h="3632">
                  <a:moveTo>
                    <a:pt x="3630" y="28"/>
                  </a:moveTo>
                  <a:lnTo>
                    <a:pt x="3602" y="0"/>
                  </a:lnTo>
                  <a:lnTo>
                    <a:pt x="0" y="3604"/>
                  </a:lnTo>
                  <a:lnTo>
                    <a:pt x="29" y="3632"/>
                  </a:lnTo>
                  <a:lnTo>
                    <a:pt x="3630"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2" name="Freeform 181"/>
            <p:cNvSpPr>
              <a:spLocks/>
            </p:cNvSpPr>
            <p:nvPr/>
          </p:nvSpPr>
          <p:spPr bwMode="auto">
            <a:xfrm>
              <a:off x="2274" y="7173"/>
              <a:ext cx="91" cy="91"/>
            </a:xfrm>
            <a:custGeom>
              <a:avLst/>
              <a:gdLst>
                <a:gd name="T0" fmla="*/ 0 w 366"/>
                <a:gd name="T1" fmla="*/ 365 h 365"/>
                <a:gd name="T2" fmla="*/ 253 w 366"/>
                <a:gd name="T3" fmla="*/ 0 h 365"/>
                <a:gd name="T4" fmla="*/ 366 w 366"/>
                <a:gd name="T5" fmla="*/ 114 h 365"/>
                <a:gd name="T6" fmla="*/ 0 w 366"/>
                <a:gd name="T7" fmla="*/ 365 h 365"/>
              </a:gdLst>
              <a:ahLst/>
              <a:cxnLst>
                <a:cxn ang="0">
                  <a:pos x="T0" y="T1"/>
                </a:cxn>
                <a:cxn ang="0">
                  <a:pos x="T2" y="T3"/>
                </a:cxn>
                <a:cxn ang="0">
                  <a:pos x="T4" y="T5"/>
                </a:cxn>
                <a:cxn ang="0">
                  <a:pos x="T6" y="T7"/>
                </a:cxn>
              </a:cxnLst>
              <a:rect l="0" t="0" r="r" b="b"/>
              <a:pathLst>
                <a:path w="366" h="365">
                  <a:moveTo>
                    <a:pt x="0" y="365"/>
                  </a:moveTo>
                  <a:lnTo>
                    <a:pt x="253" y="0"/>
                  </a:lnTo>
                  <a:lnTo>
                    <a:pt x="366" y="114"/>
                  </a:lnTo>
                  <a:lnTo>
                    <a:pt x="0" y="3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3" name="Rectangle 182"/>
            <p:cNvSpPr>
              <a:spLocks noChangeArrowheads="1"/>
            </p:cNvSpPr>
            <p:nvPr/>
          </p:nvSpPr>
          <p:spPr bwMode="auto">
            <a:xfrm>
              <a:off x="2986" y="4928"/>
              <a:ext cx="104"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E</a:t>
              </a:r>
              <a:endParaRPr lang="en-US" sz="2000">
                <a:effectLst/>
                <a:latin typeface="Times New Roman"/>
                <a:ea typeface="Times New Roman"/>
              </a:endParaRPr>
            </a:p>
          </p:txBody>
        </p:sp>
        <p:sp>
          <p:nvSpPr>
            <p:cNvPr id="184" name="Rectangle 183"/>
            <p:cNvSpPr>
              <a:spLocks noChangeArrowheads="1"/>
            </p:cNvSpPr>
            <p:nvPr/>
          </p:nvSpPr>
          <p:spPr bwMode="auto">
            <a:xfrm>
              <a:off x="2401" y="5459"/>
              <a:ext cx="104"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A</a:t>
              </a:r>
              <a:endParaRPr lang="en-US" sz="2000">
                <a:effectLst/>
                <a:latin typeface="Times New Roman"/>
                <a:ea typeface="Times New Roman"/>
              </a:endParaRPr>
            </a:p>
          </p:txBody>
        </p:sp>
        <p:sp>
          <p:nvSpPr>
            <p:cNvPr id="185" name="Freeform 184"/>
            <p:cNvSpPr>
              <a:spLocks/>
            </p:cNvSpPr>
            <p:nvPr/>
          </p:nvSpPr>
          <p:spPr bwMode="auto">
            <a:xfrm>
              <a:off x="2274" y="7173"/>
              <a:ext cx="91" cy="91"/>
            </a:xfrm>
            <a:custGeom>
              <a:avLst/>
              <a:gdLst>
                <a:gd name="T0" fmla="*/ 0 w 366"/>
                <a:gd name="T1" fmla="*/ 365 h 365"/>
                <a:gd name="T2" fmla="*/ 253 w 366"/>
                <a:gd name="T3" fmla="*/ 0 h 365"/>
                <a:gd name="T4" fmla="*/ 366 w 366"/>
                <a:gd name="T5" fmla="*/ 114 h 365"/>
                <a:gd name="T6" fmla="*/ 0 w 366"/>
                <a:gd name="T7" fmla="*/ 365 h 365"/>
              </a:gdLst>
              <a:ahLst/>
              <a:cxnLst>
                <a:cxn ang="0">
                  <a:pos x="T0" y="T1"/>
                </a:cxn>
                <a:cxn ang="0">
                  <a:pos x="T2" y="T3"/>
                </a:cxn>
                <a:cxn ang="0">
                  <a:pos x="T4" y="T5"/>
                </a:cxn>
                <a:cxn ang="0">
                  <a:pos x="T6" y="T7"/>
                </a:cxn>
              </a:cxnLst>
              <a:rect l="0" t="0" r="r" b="b"/>
              <a:pathLst>
                <a:path w="366" h="365">
                  <a:moveTo>
                    <a:pt x="0" y="365"/>
                  </a:moveTo>
                  <a:lnTo>
                    <a:pt x="253" y="0"/>
                  </a:lnTo>
                  <a:lnTo>
                    <a:pt x="366" y="114"/>
                  </a:lnTo>
                  <a:lnTo>
                    <a:pt x="0" y="3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6" name="Freeform 185"/>
            <p:cNvSpPr>
              <a:spLocks/>
            </p:cNvSpPr>
            <p:nvPr/>
          </p:nvSpPr>
          <p:spPr bwMode="auto">
            <a:xfrm>
              <a:off x="2272" y="5742"/>
              <a:ext cx="305" cy="312"/>
            </a:xfrm>
            <a:custGeom>
              <a:avLst/>
              <a:gdLst>
                <a:gd name="T0" fmla="*/ 1219 w 1219"/>
                <a:gd name="T1" fmla="*/ 25 h 1248"/>
                <a:gd name="T2" fmla="*/ 1194 w 1219"/>
                <a:gd name="T3" fmla="*/ 0 h 1248"/>
                <a:gd name="T4" fmla="*/ 0 w 1219"/>
                <a:gd name="T5" fmla="*/ 1248 h 1248"/>
                <a:gd name="T6" fmla="*/ 1219 w 1219"/>
                <a:gd name="T7" fmla="*/ 25 h 1248"/>
              </a:gdLst>
              <a:ahLst/>
              <a:cxnLst>
                <a:cxn ang="0">
                  <a:pos x="T0" y="T1"/>
                </a:cxn>
                <a:cxn ang="0">
                  <a:pos x="T2" y="T3"/>
                </a:cxn>
                <a:cxn ang="0">
                  <a:pos x="T4" y="T5"/>
                </a:cxn>
                <a:cxn ang="0">
                  <a:pos x="T6" y="T7"/>
                </a:cxn>
              </a:cxnLst>
              <a:rect l="0" t="0" r="r" b="b"/>
              <a:pathLst>
                <a:path w="1219" h="1248">
                  <a:moveTo>
                    <a:pt x="1219" y="25"/>
                  </a:moveTo>
                  <a:lnTo>
                    <a:pt x="1194" y="0"/>
                  </a:lnTo>
                  <a:lnTo>
                    <a:pt x="0" y="1248"/>
                  </a:lnTo>
                  <a:lnTo>
                    <a:pt x="1219"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7" name="Freeform 186"/>
            <p:cNvSpPr>
              <a:spLocks/>
            </p:cNvSpPr>
            <p:nvPr/>
          </p:nvSpPr>
          <p:spPr bwMode="auto">
            <a:xfrm>
              <a:off x="2266" y="5742"/>
              <a:ext cx="305" cy="312"/>
            </a:xfrm>
            <a:custGeom>
              <a:avLst/>
              <a:gdLst>
                <a:gd name="T0" fmla="*/ 1220 w 1220"/>
                <a:gd name="T1" fmla="*/ 0 h 1248"/>
                <a:gd name="T2" fmla="*/ 26 w 1220"/>
                <a:gd name="T3" fmla="*/ 1248 h 1248"/>
                <a:gd name="T4" fmla="*/ 0 w 1220"/>
                <a:gd name="T5" fmla="*/ 1224 h 1248"/>
                <a:gd name="T6" fmla="*/ 1220 w 1220"/>
                <a:gd name="T7" fmla="*/ 0 h 1248"/>
              </a:gdLst>
              <a:ahLst/>
              <a:cxnLst>
                <a:cxn ang="0">
                  <a:pos x="T0" y="T1"/>
                </a:cxn>
                <a:cxn ang="0">
                  <a:pos x="T2" y="T3"/>
                </a:cxn>
                <a:cxn ang="0">
                  <a:pos x="T4" y="T5"/>
                </a:cxn>
                <a:cxn ang="0">
                  <a:pos x="T6" y="T7"/>
                </a:cxn>
              </a:cxnLst>
              <a:rect l="0" t="0" r="r" b="b"/>
              <a:pathLst>
                <a:path w="1220" h="1248">
                  <a:moveTo>
                    <a:pt x="1220" y="0"/>
                  </a:moveTo>
                  <a:lnTo>
                    <a:pt x="26" y="1248"/>
                  </a:lnTo>
                  <a:lnTo>
                    <a:pt x="0" y="1224"/>
                  </a:lnTo>
                  <a:lnTo>
                    <a:pt x="12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9" name="Rectangle 188"/>
            <p:cNvSpPr>
              <a:spLocks noChangeArrowheads="1"/>
            </p:cNvSpPr>
            <p:nvPr/>
          </p:nvSpPr>
          <p:spPr bwMode="auto">
            <a:xfrm>
              <a:off x="2103" y="5697"/>
              <a:ext cx="15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smtClean="0">
                  <a:solidFill>
                    <a:srgbClr val="000000"/>
                  </a:solidFill>
                  <a:effectLst/>
                  <a:latin typeface="VNI-Times"/>
                  <a:ea typeface="Times New Roman"/>
                  <a:cs typeface="VNI-Times"/>
                </a:rPr>
                <a:t>F</a:t>
              </a:r>
              <a:r>
                <a:rPr lang="en-US" sz="2000" baseline="-25000" smtClean="0">
                  <a:solidFill>
                    <a:srgbClr val="000000"/>
                  </a:solidFill>
                  <a:effectLst/>
                  <a:latin typeface="VNI-Times"/>
                  <a:ea typeface="Times New Roman"/>
                  <a:cs typeface="VNI-Times"/>
                </a:rPr>
                <a:t>1</a:t>
              </a:r>
              <a:endParaRPr lang="en-US" sz="2000">
                <a:effectLst/>
                <a:latin typeface="Times New Roman"/>
                <a:ea typeface="Times New Roman"/>
              </a:endParaRPr>
            </a:p>
          </p:txBody>
        </p:sp>
        <p:sp>
          <p:nvSpPr>
            <p:cNvPr id="190" name="Freeform 189"/>
            <p:cNvSpPr>
              <a:spLocks/>
            </p:cNvSpPr>
            <p:nvPr/>
          </p:nvSpPr>
          <p:spPr bwMode="auto">
            <a:xfrm>
              <a:off x="2266" y="5742"/>
              <a:ext cx="311" cy="312"/>
            </a:xfrm>
            <a:custGeom>
              <a:avLst/>
              <a:gdLst>
                <a:gd name="T0" fmla="*/ 1245 w 1245"/>
                <a:gd name="T1" fmla="*/ 25 h 1248"/>
                <a:gd name="T2" fmla="*/ 1220 w 1245"/>
                <a:gd name="T3" fmla="*/ 0 h 1248"/>
                <a:gd name="T4" fmla="*/ 0 w 1245"/>
                <a:gd name="T5" fmla="*/ 1224 h 1248"/>
                <a:gd name="T6" fmla="*/ 26 w 1245"/>
                <a:gd name="T7" fmla="*/ 1248 h 1248"/>
                <a:gd name="T8" fmla="*/ 1245 w 1245"/>
                <a:gd name="T9" fmla="*/ 25 h 1248"/>
              </a:gdLst>
              <a:ahLst/>
              <a:cxnLst>
                <a:cxn ang="0">
                  <a:pos x="T0" y="T1"/>
                </a:cxn>
                <a:cxn ang="0">
                  <a:pos x="T2" y="T3"/>
                </a:cxn>
                <a:cxn ang="0">
                  <a:pos x="T4" y="T5"/>
                </a:cxn>
                <a:cxn ang="0">
                  <a:pos x="T6" y="T7"/>
                </a:cxn>
                <a:cxn ang="0">
                  <a:pos x="T8" y="T9"/>
                </a:cxn>
              </a:cxnLst>
              <a:rect l="0" t="0" r="r" b="b"/>
              <a:pathLst>
                <a:path w="1245" h="1248">
                  <a:moveTo>
                    <a:pt x="1245" y="25"/>
                  </a:moveTo>
                  <a:lnTo>
                    <a:pt x="1220" y="0"/>
                  </a:lnTo>
                  <a:lnTo>
                    <a:pt x="0" y="1224"/>
                  </a:lnTo>
                  <a:lnTo>
                    <a:pt x="26" y="1248"/>
                  </a:lnTo>
                  <a:lnTo>
                    <a:pt x="1245" y="2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91" name="Freeform 190"/>
            <p:cNvSpPr>
              <a:spLocks/>
            </p:cNvSpPr>
            <p:nvPr/>
          </p:nvSpPr>
          <p:spPr bwMode="auto">
            <a:xfrm>
              <a:off x="3170" y="5142"/>
              <a:ext cx="175" cy="359"/>
            </a:xfrm>
            <a:custGeom>
              <a:avLst/>
              <a:gdLst>
                <a:gd name="T0" fmla="*/ 33 w 699"/>
                <a:gd name="T1" fmla="*/ 0 h 1437"/>
                <a:gd name="T2" fmla="*/ 0 w 699"/>
                <a:gd name="T3" fmla="*/ 14 h 1437"/>
                <a:gd name="T4" fmla="*/ 699 w 699"/>
                <a:gd name="T5" fmla="*/ 1437 h 1437"/>
                <a:gd name="T6" fmla="*/ 33 w 699"/>
                <a:gd name="T7" fmla="*/ 0 h 1437"/>
              </a:gdLst>
              <a:ahLst/>
              <a:cxnLst>
                <a:cxn ang="0">
                  <a:pos x="T0" y="T1"/>
                </a:cxn>
                <a:cxn ang="0">
                  <a:pos x="T2" y="T3"/>
                </a:cxn>
                <a:cxn ang="0">
                  <a:pos x="T4" y="T5"/>
                </a:cxn>
                <a:cxn ang="0">
                  <a:pos x="T6" y="T7"/>
                </a:cxn>
              </a:cxnLst>
              <a:rect l="0" t="0" r="r" b="b"/>
              <a:pathLst>
                <a:path w="699" h="1437">
                  <a:moveTo>
                    <a:pt x="33" y="0"/>
                  </a:moveTo>
                  <a:lnTo>
                    <a:pt x="0" y="14"/>
                  </a:lnTo>
                  <a:lnTo>
                    <a:pt x="699" y="1437"/>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2" name="Freeform 191"/>
            <p:cNvSpPr>
              <a:spLocks/>
            </p:cNvSpPr>
            <p:nvPr/>
          </p:nvSpPr>
          <p:spPr bwMode="auto">
            <a:xfrm>
              <a:off x="3170" y="5146"/>
              <a:ext cx="175" cy="359"/>
            </a:xfrm>
            <a:custGeom>
              <a:avLst/>
              <a:gdLst>
                <a:gd name="T0" fmla="*/ 0 w 699"/>
                <a:gd name="T1" fmla="*/ 0 h 1438"/>
                <a:gd name="T2" fmla="*/ 699 w 699"/>
                <a:gd name="T3" fmla="*/ 1423 h 1438"/>
                <a:gd name="T4" fmla="*/ 667 w 699"/>
                <a:gd name="T5" fmla="*/ 1438 h 1438"/>
                <a:gd name="T6" fmla="*/ 0 w 699"/>
                <a:gd name="T7" fmla="*/ 0 h 1438"/>
              </a:gdLst>
              <a:ahLst/>
              <a:cxnLst>
                <a:cxn ang="0">
                  <a:pos x="T0" y="T1"/>
                </a:cxn>
                <a:cxn ang="0">
                  <a:pos x="T2" y="T3"/>
                </a:cxn>
                <a:cxn ang="0">
                  <a:pos x="T4" y="T5"/>
                </a:cxn>
                <a:cxn ang="0">
                  <a:pos x="T6" y="T7"/>
                </a:cxn>
              </a:cxnLst>
              <a:rect l="0" t="0" r="r" b="b"/>
              <a:pathLst>
                <a:path w="699" h="1438">
                  <a:moveTo>
                    <a:pt x="0" y="0"/>
                  </a:moveTo>
                  <a:lnTo>
                    <a:pt x="699" y="1423"/>
                  </a:lnTo>
                  <a:lnTo>
                    <a:pt x="667" y="14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3" name="Freeform 192"/>
            <p:cNvSpPr>
              <a:spLocks/>
            </p:cNvSpPr>
            <p:nvPr/>
          </p:nvSpPr>
          <p:spPr bwMode="auto">
            <a:xfrm>
              <a:off x="3170" y="5142"/>
              <a:ext cx="175" cy="363"/>
            </a:xfrm>
            <a:custGeom>
              <a:avLst/>
              <a:gdLst>
                <a:gd name="T0" fmla="*/ 33 w 699"/>
                <a:gd name="T1" fmla="*/ 0 h 1452"/>
                <a:gd name="T2" fmla="*/ 0 w 699"/>
                <a:gd name="T3" fmla="*/ 14 h 1452"/>
                <a:gd name="T4" fmla="*/ 667 w 699"/>
                <a:gd name="T5" fmla="*/ 1452 h 1452"/>
                <a:gd name="T6" fmla="*/ 699 w 699"/>
                <a:gd name="T7" fmla="*/ 1437 h 1452"/>
                <a:gd name="T8" fmla="*/ 33 w 699"/>
                <a:gd name="T9" fmla="*/ 0 h 1452"/>
              </a:gdLst>
              <a:ahLst/>
              <a:cxnLst>
                <a:cxn ang="0">
                  <a:pos x="T0" y="T1"/>
                </a:cxn>
                <a:cxn ang="0">
                  <a:pos x="T2" y="T3"/>
                </a:cxn>
                <a:cxn ang="0">
                  <a:pos x="T4" y="T5"/>
                </a:cxn>
                <a:cxn ang="0">
                  <a:pos x="T6" y="T7"/>
                </a:cxn>
                <a:cxn ang="0">
                  <a:pos x="T8" y="T9"/>
                </a:cxn>
              </a:cxnLst>
              <a:rect l="0" t="0" r="r" b="b"/>
              <a:pathLst>
                <a:path w="699" h="1452">
                  <a:moveTo>
                    <a:pt x="33" y="0"/>
                  </a:moveTo>
                  <a:lnTo>
                    <a:pt x="0" y="14"/>
                  </a:lnTo>
                  <a:lnTo>
                    <a:pt x="667" y="1452"/>
                  </a:lnTo>
                  <a:lnTo>
                    <a:pt x="699" y="1437"/>
                  </a:lnTo>
                  <a:lnTo>
                    <a:pt x="3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94" name="Freeform 193"/>
            <p:cNvSpPr>
              <a:spLocks/>
            </p:cNvSpPr>
            <p:nvPr/>
          </p:nvSpPr>
          <p:spPr bwMode="auto">
            <a:xfrm>
              <a:off x="3154" y="4819"/>
              <a:ext cx="40" cy="82"/>
            </a:xfrm>
            <a:custGeom>
              <a:avLst/>
              <a:gdLst>
                <a:gd name="T0" fmla="*/ 79 w 159"/>
                <a:gd name="T1" fmla="*/ 0 h 327"/>
                <a:gd name="T2" fmla="*/ 159 w 159"/>
                <a:gd name="T3" fmla="*/ 327 h 327"/>
                <a:gd name="T4" fmla="*/ 0 w 159"/>
                <a:gd name="T5" fmla="*/ 327 h 327"/>
                <a:gd name="T6" fmla="*/ 79 w 159"/>
                <a:gd name="T7" fmla="*/ 0 h 327"/>
              </a:gdLst>
              <a:ahLst/>
              <a:cxnLst>
                <a:cxn ang="0">
                  <a:pos x="T0" y="T1"/>
                </a:cxn>
                <a:cxn ang="0">
                  <a:pos x="T2" y="T3"/>
                </a:cxn>
                <a:cxn ang="0">
                  <a:pos x="T4" y="T5"/>
                </a:cxn>
                <a:cxn ang="0">
                  <a:pos x="T6" y="T7"/>
                </a:cxn>
              </a:cxnLst>
              <a:rect l="0" t="0" r="r" b="b"/>
              <a:pathLst>
                <a:path w="159" h="327">
                  <a:moveTo>
                    <a:pt x="79" y="0"/>
                  </a:moveTo>
                  <a:lnTo>
                    <a:pt x="159" y="327"/>
                  </a:lnTo>
                  <a:lnTo>
                    <a:pt x="0" y="327"/>
                  </a:lnTo>
                  <a:lnTo>
                    <a:pt x="7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5" name="Rectangle 194"/>
            <p:cNvSpPr>
              <a:spLocks noChangeArrowheads="1"/>
            </p:cNvSpPr>
            <p:nvPr/>
          </p:nvSpPr>
          <p:spPr bwMode="auto">
            <a:xfrm>
              <a:off x="3246" y="4712"/>
              <a:ext cx="78"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z</a:t>
              </a:r>
              <a:endParaRPr lang="en-US" sz="2000">
                <a:effectLst/>
                <a:latin typeface="Times New Roman"/>
                <a:ea typeface="Times New Roman"/>
              </a:endParaRPr>
            </a:p>
          </p:txBody>
        </p:sp>
        <p:sp>
          <p:nvSpPr>
            <p:cNvPr id="196" name="Rectangle 195"/>
            <p:cNvSpPr>
              <a:spLocks noChangeArrowheads="1"/>
            </p:cNvSpPr>
            <p:nvPr/>
          </p:nvSpPr>
          <p:spPr bwMode="auto">
            <a:xfrm>
              <a:off x="4702" y="6070"/>
              <a:ext cx="4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I</a:t>
              </a:r>
              <a:endParaRPr lang="en-US" sz="2000">
                <a:effectLst/>
                <a:latin typeface="Times New Roman"/>
                <a:ea typeface="Times New Roman"/>
              </a:endParaRPr>
            </a:p>
          </p:txBody>
        </p:sp>
        <p:sp>
          <p:nvSpPr>
            <p:cNvPr id="197" name="Freeform 196"/>
            <p:cNvSpPr>
              <a:spLocks/>
            </p:cNvSpPr>
            <p:nvPr/>
          </p:nvSpPr>
          <p:spPr bwMode="auto">
            <a:xfrm>
              <a:off x="3154" y="4819"/>
              <a:ext cx="40" cy="82"/>
            </a:xfrm>
            <a:custGeom>
              <a:avLst/>
              <a:gdLst>
                <a:gd name="T0" fmla="*/ 79 w 159"/>
                <a:gd name="T1" fmla="*/ 0 h 327"/>
                <a:gd name="T2" fmla="*/ 159 w 159"/>
                <a:gd name="T3" fmla="*/ 327 h 327"/>
                <a:gd name="T4" fmla="*/ 0 w 159"/>
                <a:gd name="T5" fmla="*/ 327 h 327"/>
                <a:gd name="T6" fmla="*/ 79 w 159"/>
                <a:gd name="T7" fmla="*/ 0 h 327"/>
              </a:gdLst>
              <a:ahLst/>
              <a:cxnLst>
                <a:cxn ang="0">
                  <a:pos x="T0" y="T1"/>
                </a:cxn>
                <a:cxn ang="0">
                  <a:pos x="T2" y="T3"/>
                </a:cxn>
                <a:cxn ang="0">
                  <a:pos x="T4" y="T5"/>
                </a:cxn>
                <a:cxn ang="0">
                  <a:pos x="T6" y="T7"/>
                </a:cxn>
              </a:cxnLst>
              <a:rect l="0" t="0" r="r" b="b"/>
              <a:pathLst>
                <a:path w="159" h="327">
                  <a:moveTo>
                    <a:pt x="79" y="0"/>
                  </a:moveTo>
                  <a:lnTo>
                    <a:pt x="159" y="327"/>
                  </a:lnTo>
                  <a:lnTo>
                    <a:pt x="0" y="327"/>
                  </a:lnTo>
                  <a:lnTo>
                    <a:pt x="7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98" name="Freeform 197"/>
            <p:cNvSpPr>
              <a:spLocks/>
            </p:cNvSpPr>
            <p:nvPr/>
          </p:nvSpPr>
          <p:spPr bwMode="auto">
            <a:xfrm>
              <a:off x="3378" y="5594"/>
              <a:ext cx="47" cy="81"/>
            </a:xfrm>
            <a:custGeom>
              <a:avLst/>
              <a:gdLst>
                <a:gd name="T0" fmla="*/ 36 w 191"/>
                <a:gd name="T1" fmla="*/ 0 h 325"/>
                <a:gd name="T2" fmla="*/ 0 w 191"/>
                <a:gd name="T3" fmla="*/ 18 h 325"/>
                <a:gd name="T4" fmla="*/ 191 w 191"/>
                <a:gd name="T5" fmla="*/ 325 h 325"/>
                <a:gd name="T6" fmla="*/ 36 w 191"/>
                <a:gd name="T7" fmla="*/ 0 h 325"/>
              </a:gdLst>
              <a:ahLst/>
              <a:cxnLst>
                <a:cxn ang="0">
                  <a:pos x="T0" y="T1"/>
                </a:cxn>
                <a:cxn ang="0">
                  <a:pos x="T2" y="T3"/>
                </a:cxn>
                <a:cxn ang="0">
                  <a:pos x="T4" y="T5"/>
                </a:cxn>
                <a:cxn ang="0">
                  <a:pos x="T6" y="T7"/>
                </a:cxn>
              </a:cxnLst>
              <a:rect l="0" t="0" r="r" b="b"/>
              <a:pathLst>
                <a:path w="191" h="325">
                  <a:moveTo>
                    <a:pt x="36" y="0"/>
                  </a:moveTo>
                  <a:lnTo>
                    <a:pt x="0" y="18"/>
                  </a:lnTo>
                  <a:lnTo>
                    <a:pt x="191" y="325"/>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9" name="Freeform 198"/>
            <p:cNvSpPr>
              <a:spLocks/>
            </p:cNvSpPr>
            <p:nvPr/>
          </p:nvSpPr>
          <p:spPr bwMode="auto">
            <a:xfrm>
              <a:off x="3378" y="5598"/>
              <a:ext cx="47" cy="81"/>
            </a:xfrm>
            <a:custGeom>
              <a:avLst/>
              <a:gdLst>
                <a:gd name="T0" fmla="*/ 0 w 191"/>
                <a:gd name="T1" fmla="*/ 0 h 324"/>
                <a:gd name="T2" fmla="*/ 191 w 191"/>
                <a:gd name="T3" fmla="*/ 307 h 324"/>
                <a:gd name="T4" fmla="*/ 154 w 191"/>
                <a:gd name="T5" fmla="*/ 324 h 324"/>
                <a:gd name="T6" fmla="*/ 0 w 191"/>
                <a:gd name="T7" fmla="*/ 0 h 324"/>
              </a:gdLst>
              <a:ahLst/>
              <a:cxnLst>
                <a:cxn ang="0">
                  <a:pos x="T0" y="T1"/>
                </a:cxn>
                <a:cxn ang="0">
                  <a:pos x="T2" y="T3"/>
                </a:cxn>
                <a:cxn ang="0">
                  <a:pos x="T4" y="T5"/>
                </a:cxn>
                <a:cxn ang="0">
                  <a:pos x="T6" y="T7"/>
                </a:cxn>
              </a:cxnLst>
              <a:rect l="0" t="0" r="r" b="b"/>
              <a:pathLst>
                <a:path w="191" h="324">
                  <a:moveTo>
                    <a:pt x="0" y="0"/>
                  </a:moveTo>
                  <a:lnTo>
                    <a:pt x="191" y="307"/>
                  </a:lnTo>
                  <a:lnTo>
                    <a:pt x="154" y="3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0" name="Freeform 199"/>
            <p:cNvSpPr>
              <a:spLocks/>
            </p:cNvSpPr>
            <p:nvPr/>
          </p:nvSpPr>
          <p:spPr bwMode="auto">
            <a:xfrm>
              <a:off x="3378" y="5594"/>
              <a:ext cx="47" cy="85"/>
            </a:xfrm>
            <a:custGeom>
              <a:avLst/>
              <a:gdLst>
                <a:gd name="T0" fmla="*/ 36 w 191"/>
                <a:gd name="T1" fmla="*/ 0 h 342"/>
                <a:gd name="T2" fmla="*/ 0 w 191"/>
                <a:gd name="T3" fmla="*/ 18 h 342"/>
                <a:gd name="T4" fmla="*/ 154 w 191"/>
                <a:gd name="T5" fmla="*/ 342 h 342"/>
                <a:gd name="T6" fmla="*/ 191 w 191"/>
                <a:gd name="T7" fmla="*/ 325 h 342"/>
                <a:gd name="T8" fmla="*/ 36 w 191"/>
                <a:gd name="T9" fmla="*/ 0 h 342"/>
              </a:gdLst>
              <a:ahLst/>
              <a:cxnLst>
                <a:cxn ang="0">
                  <a:pos x="T0" y="T1"/>
                </a:cxn>
                <a:cxn ang="0">
                  <a:pos x="T2" y="T3"/>
                </a:cxn>
                <a:cxn ang="0">
                  <a:pos x="T4" y="T5"/>
                </a:cxn>
                <a:cxn ang="0">
                  <a:pos x="T6" y="T7"/>
                </a:cxn>
                <a:cxn ang="0">
                  <a:pos x="T8" y="T9"/>
                </a:cxn>
              </a:cxnLst>
              <a:rect l="0" t="0" r="r" b="b"/>
              <a:pathLst>
                <a:path w="191" h="342">
                  <a:moveTo>
                    <a:pt x="36" y="0"/>
                  </a:moveTo>
                  <a:lnTo>
                    <a:pt x="0" y="18"/>
                  </a:lnTo>
                  <a:lnTo>
                    <a:pt x="154" y="342"/>
                  </a:lnTo>
                  <a:lnTo>
                    <a:pt x="191" y="325"/>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01" name="Freeform 200"/>
            <p:cNvSpPr>
              <a:spLocks/>
            </p:cNvSpPr>
            <p:nvPr/>
          </p:nvSpPr>
          <p:spPr bwMode="auto">
            <a:xfrm>
              <a:off x="3452" y="5750"/>
              <a:ext cx="81" cy="151"/>
            </a:xfrm>
            <a:custGeom>
              <a:avLst/>
              <a:gdLst>
                <a:gd name="T0" fmla="*/ 36 w 323"/>
                <a:gd name="T1" fmla="*/ 0 h 603"/>
                <a:gd name="T2" fmla="*/ 0 w 323"/>
                <a:gd name="T3" fmla="*/ 16 h 603"/>
                <a:gd name="T4" fmla="*/ 323 w 323"/>
                <a:gd name="T5" fmla="*/ 603 h 603"/>
                <a:gd name="T6" fmla="*/ 36 w 323"/>
                <a:gd name="T7" fmla="*/ 0 h 603"/>
              </a:gdLst>
              <a:ahLst/>
              <a:cxnLst>
                <a:cxn ang="0">
                  <a:pos x="T0" y="T1"/>
                </a:cxn>
                <a:cxn ang="0">
                  <a:pos x="T2" y="T3"/>
                </a:cxn>
                <a:cxn ang="0">
                  <a:pos x="T4" y="T5"/>
                </a:cxn>
                <a:cxn ang="0">
                  <a:pos x="T6" y="T7"/>
                </a:cxn>
              </a:cxnLst>
              <a:rect l="0" t="0" r="r" b="b"/>
              <a:pathLst>
                <a:path w="323" h="603">
                  <a:moveTo>
                    <a:pt x="36" y="0"/>
                  </a:moveTo>
                  <a:lnTo>
                    <a:pt x="0" y="16"/>
                  </a:lnTo>
                  <a:lnTo>
                    <a:pt x="323" y="603"/>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2" name="Freeform 201"/>
            <p:cNvSpPr>
              <a:spLocks/>
            </p:cNvSpPr>
            <p:nvPr/>
          </p:nvSpPr>
          <p:spPr bwMode="auto">
            <a:xfrm>
              <a:off x="3452" y="5755"/>
              <a:ext cx="81" cy="150"/>
            </a:xfrm>
            <a:custGeom>
              <a:avLst/>
              <a:gdLst>
                <a:gd name="T0" fmla="*/ 0 w 323"/>
                <a:gd name="T1" fmla="*/ 0 h 603"/>
                <a:gd name="T2" fmla="*/ 323 w 323"/>
                <a:gd name="T3" fmla="*/ 587 h 603"/>
                <a:gd name="T4" fmla="*/ 286 w 323"/>
                <a:gd name="T5" fmla="*/ 603 h 603"/>
                <a:gd name="T6" fmla="*/ 0 w 323"/>
                <a:gd name="T7" fmla="*/ 0 h 603"/>
              </a:gdLst>
              <a:ahLst/>
              <a:cxnLst>
                <a:cxn ang="0">
                  <a:pos x="T0" y="T1"/>
                </a:cxn>
                <a:cxn ang="0">
                  <a:pos x="T2" y="T3"/>
                </a:cxn>
                <a:cxn ang="0">
                  <a:pos x="T4" y="T5"/>
                </a:cxn>
                <a:cxn ang="0">
                  <a:pos x="T6" y="T7"/>
                </a:cxn>
              </a:cxnLst>
              <a:rect l="0" t="0" r="r" b="b"/>
              <a:pathLst>
                <a:path w="323" h="603">
                  <a:moveTo>
                    <a:pt x="0" y="0"/>
                  </a:moveTo>
                  <a:lnTo>
                    <a:pt x="323" y="587"/>
                  </a:lnTo>
                  <a:lnTo>
                    <a:pt x="286" y="60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3" name="Freeform 202"/>
            <p:cNvSpPr>
              <a:spLocks/>
            </p:cNvSpPr>
            <p:nvPr/>
          </p:nvSpPr>
          <p:spPr bwMode="auto">
            <a:xfrm>
              <a:off x="3452" y="5750"/>
              <a:ext cx="81" cy="155"/>
            </a:xfrm>
            <a:custGeom>
              <a:avLst/>
              <a:gdLst>
                <a:gd name="T0" fmla="*/ 36 w 323"/>
                <a:gd name="T1" fmla="*/ 0 h 619"/>
                <a:gd name="T2" fmla="*/ 0 w 323"/>
                <a:gd name="T3" fmla="*/ 16 h 619"/>
                <a:gd name="T4" fmla="*/ 286 w 323"/>
                <a:gd name="T5" fmla="*/ 619 h 619"/>
                <a:gd name="T6" fmla="*/ 323 w 323"/>
                <a:gd name="T7" fmla="*/ 603 h 619"/>
                <a:gd name="T8" fmla="*/ 36 w 323"/>
                <a:gd name="T9" fmla="*/ 0 h 619"/>
              </a:gdLst>
              <a:ahLst/>
              <a:cxnLst>
                <a:cxn ang="0">
                  <a:pos x="T0" y="T1"/>
                </a:cxn>
                <a:cxn ang="0">
                  <a:pos x="T2" y="T3"/>
                </a:cxn>
                <a:cxn ang="0">
                  <a:pos x="T4" y="T5"/>
                </a:cxn>
                <a:cxn ang="0">
                  <a:pos x="T6" y="T7"/>
                </a:cxn>
                <a:cxn ang="0">
                  <a:pos x="T8" y="T9"/>
                </a:cxn>
              </a:cxnLst>
              <a:rect l="0" t="0" r="r" b="b"/>
              <a:pathLst>
                <a:path w="323" h="619">
                  <a:moveTo>
                    <a:pt x="36" y="0"/>
                  </a:moveTo>
                  <a:lnTo>
                    <a:pt x="0" y="16"/>
                  </a:lnTo>
                  <a:lnTo>
                    <a:pt x="286" y="619"/>
                  </a:lnTo>
                  <a:lnTo>
                    <a:pt x="323" y="603"/>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04" name="Freeform 203"/>
            <p:cNvSpPr>
              <a:spLocks/>
            </p:cNvSpPr>
            <p:nvPr/>
          </p:nvSpPr>
          <p:spPr bwMode="auto">
            <a:xfrm>
              <a:off x="3559" y="5976"/>
              <a:ext cx="81" cy="151"/>
            </a:xfrm>
            <a:custGeom>
              <a:avLst/>
              <a:gdLst>
                <a:gd name="T0" fmla="*/ 36 w 323"/>
                <a:gd name="T1" fmla="*/ 0 h 603"/>
                <a:gd name="T2" fmla="*/ 0 w 323"/>
                <a:gd name="T3" fmla="*/ 18 h 603"/>
                <a:gd name="T4" fmla="*/ 323 w 323"/>
                <a:gd name="T5" fmla="*/ 603 h 603"/>
                <a:gd name="T6" fmla="*/ 36 w 323"/>
                <a:gd name="T7" fmla="*/ 0 h 603"/>
              </a:gdLst>
              <a:ahLst/>
              <a:cxnLst>
                <a:cxn ang="0">
                  <a:pos x="T0" y="T1"/>
                </a:cxn>
                <a:cxn ang="0">
                  <a:pos x="T2" y="T3"/>
                </a:cxn>
                <a:cxn ang="0">
                  <a:pos x="T4" y="T5"/>
                </a:cxn>
                <a:cxn ang="0">
                  <a:pos x="T6" y="T7"/>
                </a:cxn>
              </a:cxnLst>
              <a:rect l="0" t="0" r="r" b="b"/>
              <a:pathLst>
                <a:path w="323" h="603">
                  <a:moveTo>
                    <a:pt x="36" y="0"/>
                  </a:moveTo>
                  <a:lnTo>
                    <a:pt x="0" y="18"/>
                  </a:lnTo>
                  <a:lnTo>
                    <a:pt x="323" y="603"/>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5" name="Freeform 204"/>
            <p:cNvSpPr>
              <a:spLocks/>
            </p:cNvSpPr>
            <p:nvPr/>
          </p:nvSpPr>
          <p:spPr bwMode="auto">
            <a:xfrm>
              <a:off x="3559" y="5981"/>
              <a:ext cx="81" cy="150"/>
            </a:xfrm>
            <a:custGeom>
              <a:avLst/>
              <a:gdLst>
                <a:gd name="T0" fmla="*/ 0 w 323"/>
                <a:gd name="T1" fmla="*/ 0 h 602"/>
                <a:gd name="T2" fmla="*/ 323 w 323"/>
                <a:gd name="T3" fmla="*/ 585 h 602"/>
                <a:gd name="T4" fmla="*/ 286 w 323"/>
                <a:gd name="T5" fmla="*/ 602 h 602"/>
                <a:gd name="T6" fmla="*/ 0 w 323"/>
                <a:gd name="T7" fmla="*/ 0 h 602"/>
              </a:gdLst>
              <a:ahLst/>
              <a:cxnLst>
                <a:cxn ang="0">
                  <a:pos x="T0" y="T1"/>
                </a:cxn>
                <a:cxn ang="0">
                  <a:pos x="T2" y="T3"/>
                </a:cxn>
                <a:cxn ang="0">
                  <a:pos x="T4" y="T5"/>
                </a:cxn>
                <a:cxn ang="0">
                  <a:pos x="T6" y="T7"/>
                </a:cxn>
              </a:cxnLst>
              <a:rect l="0" t="0" r="r" b="b"/>
              <a:pathLst>
                <a:path w="323" h="602">
                  <a:moveTo>
                    <a:pt x="0" y="0"/>
                  </a:moveTo>
                  <a:lnTo>
                    <a:pt x="323" y="585"/>
                  </a:lnTo>
                  <a:lnTo>
                    <a:pt x="286" y="60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6" name="Freeform 205"/>
            <p:cNvSpPr>
              <a:spLocks/>
            </p:cNvSpPr>
            <p:nvPr/>
          </p:nvSpPr>
          <p:spPr bwMode="auto">
            <a:xfrm>
              <a:off x="3559" y="5976"/>
              <a:ext cx="81" cy="155"/>
            </a:xfrm>
            <a:custGeom>
              <a:avLst/>
              <a:gdLst>
                <a:gd name="T0" fmla="*/ 36 w 323"/>
                <a:gd name="T1" fmla="*/ 0 h 620"/>
                <a:gd name="T2" fmla="*/ 0 w 323"/>
                <a:gd name="T3" fmla="*/ 18 h 620"/>
                <a:gd name="T4" fmla="*/ 286 w 323"/>
                <a:gd name="T5" fmla="*/ 620 h 620"/>
                <a:gd name="T6" fmla="*/ 323 w 323"/>
                <a:gd name="T7" fmla="*/ 603 h 620"/>
                <a:gd name="T8" fmla="*/ 36 w 323"/>
                <a:gd name="T9" fmla="*/ 0 h 620"/>
              </a:gdLst>
              <a:ahLst/>
              <a:cxnLst>
                <a:cxn ang="0">
                  <a:pos x="T0" y="T1"/>
                </a:cxn>
                <a:cxn ang="0">
                  <a:pos x="T2" y="T3"/>
                </a:cxn>
                <a:cxn ang="0">
                  <a:pos x="T4" y="T5"/>
                </a:cxn>
                <a:cxn ang="0">
                  <a:pos x="T6" y="T7"/>
                </a:cxn>
                <a:cxn ang="0">
                  <a:pos x="T8" y="T9"/>
                </a:cxn>
              </a:cxnLst>
              <a:rect l="0" t="0" r="r" b="b"/>
              <a:pathLst>
                <a:path w="323" h="620">
                  <a:moveTo>
                    <a:pt x="36" y="0"/>
                  </a:moveTo>
                  <a:lnTo>
                    <a:pt x="0" y="18"/>
                  </a:lnTo>
                  <a:lnTo>
                    <a:pt x="286" y="620"/>
                  </a:lnTo>
                  <a:lnTo>
                    <a:pt x="323" y="603"/>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07" name="Freeform 206"/>
            <p:cNvSpPr>
              <a:spLocks/>
            </p:cNvSpPr>
            <p:nvPr/>
          </p:nvSpPr>
          <p:spPr bwMode="auto">
            <a:xfrm>
              <a:off x="3667" y="6202"/>
              <a:ext cx="81" cy="151"/>
            </a:xfrm>
            <a:custGeom>
              <a:avLst/>
              <a:gdLst>
                <a:gd name="T0" fmla="*/ 37 w 324"/>
                <a:gd name="T1" fmla="*/ 0 h 603"/>
                <a:gd name="T2" fmla="*/ 0 w 324"/>
                <a:gd name="T3" fmla="*/ 18 h 603"/>
                <a:gd name="T4" fmla="*/ 324 w 324"/>
                <a:gd name="T5" fmla="*/ 603 h 603"/>
                <a:gd name="T6" fmla="*/ 37 w 324"/>
                <a:gd name="T7" fmla="*/ 0 h 603"/>
              </a:gdLst>
              <a:ahLst/>
              <a:cxnLst>
                <a:cxn ang="0">
                  <a:pos x="T0" y="T1"/>
                </a:cxn>
                <a:cxn ang="0">
                  <a:pos x="T2" y="T3"/>
                </a:cxn>
                <a:cxn ang="0">
                  <a:pos x="T4" y="T5"/>
                </a:cxn>
                <a:cxn ang="0">
                  <a:pos x="T6" y="T7"/>
                </a:cxn>
              </a:cxnLst>
              <a:rect l="0" t="0" r="r" b="b"/>
              <a:pathLst>
                <a:path w="324" h="603">
                  <a:moveTo>
                    <a:pt x="37" y="0"/>
                  </a:moveTo>
                  <a:lnTo>
                    <a:pt x="0" y="18"/>
                  </a:lnTo>
                  <a:lnTo>
                    <a:pt x="324" y="603"/>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8" name="Freeform 207"/>
            <p:cNvSpPr>
              <a:spLocks/>
            </p:cNvSpPr>
            <p:nvPr/>
          </p:nvSpPr>
          <p:spPr bwMode="auto">
            <a:xfrm>
              <a:off x="3667" y="6207"/>
              <a:ext cx="81" cy="150"/>
            </a:xfrm>
            <a:custGeom>
              <a:avLst/>
              <a:gdLst>
                <a:gd name="T0" fmla="*/ 0 w 324"/>
                <a:gd name="T1" fmla="*/ 0 h 602"/>
                <a:gd name="T2" fmla="*/ 324 w 324"/>
                <a:gd name="T3" fmla="*/ 585 h 602"/>
                <a:gd name="T4" fmla="*/ 287 w 324"/>
                <a:gd name="T5" fmla="*/ 602 h 602"/>
                <a:gd name="T6" fmla="*/ 0 w 324"/>
                <a:gd name="T7" fmla="*/ 0 h 602"/>
              </a:gdLst>
              <a:ahLst/>
              <a:cxnLst>
                <a:cxn ang="0">
                  <a:pos x="T0" y="T1"/>
                </a:cxn>
                <a:cxn ang="0">
                  <a:pos x="T2" y="T3"/>
                </a:cxn>
                <a:cxn ang="0">
                  <a:pos x="T4" y="T5"/>
                </a:cxn>
                <a:cxn ang="0">
                  <a:pos x="T6" y="T7"/>
                </a:cxn>
              </a:cxnLst>
              <a:rect l="0" t="0" r="r" b="b"/>
              <a:pathLst>
                <a:path w="324" h="602">
                  <a:moveTo>
                    <a:pt x="0" y="0"/>
                  </a:moveTo>
                  <a:lnTo>
                    <a:pt x="324" y="585"/>
                  </a:lnTo>
                  <a:lnTo>
                    <a:pt x="287" y="60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9" name="Freeform 208"/>
            <p:cNvSpPr>
              <a:spLocks/>
            </p:cNvSpPr>
            <p:nvPr/>
          </p:nvSpPr>
          <p:spPr bwMode="auto">
            <a:xfrm>
              <a:off x="3667" y="6202"/>
              <a:ext cx="81" cy="155"/>
            </a:xfrm>
            <a:custGeom>
              <a:avLst/>
              <a:gdLst>
                <a:gd name="T0" fmla="*/ 37 w 324"/>
                <a:gd name="T1" fmla="*/ 0 h 620"/>
                <a:gd name="T2" fmla="*/ 0 w 324"/>
                <a:gd name="T3" fmla="*/ 18 h 620"/>
                <a:gd name="T4" fmla="*/ 287 w 324"/>
                <a:gd name="T5" fmla="*/ 620 h 620"/>
                <a:gd name="T6" fmla="*/ 324 w 324"/>
                <a:gd name="T7" fmla="*/ 603 h 620"/>
                <a:gd name="T8" fmla="*/ 37 w 324"/>
                <a:gd name="T9" fmla="*/ 0 h 620"/>
              </a:gdLst>
              <a:ahLst/>
              <a:cxnLst>
                <a:cxn ang="0">
                  <a:pos x="T0" y="T1"/>
                </a:cxn>
                <a:cxn ang="0">
                  <a:pos x="T2" y="T3"/>
                </a:cxn>
                <a:cxn ang="0">
                  <a:pos x="T4" y="T5"/>
                </a:cxn>
                <a:cxn ang="0">
                  <a:pos x="T6" y="T7"/>
                </a:cxn>
                <a:cxn ang="0">
                  <a:pos x="T8" y="T9"/>
                </a:cxn>
              </a:cxnLst>
              <a:rect l="0" t="0" r="r" b="b"/>
              <a:pathLst>
                <a:path w="324" h="620">
                  <a:moveTo>
                    <a:pt x="37" y="0"/>
                  </a:moveTo>
                  <a:lnTo>
                    <a:pt x="0" y="18"/>
                  </a:lnTo>
                  <a:lnTo>
                    <a:pt x="287" y="620"/>
                  </a:lnTo>
                  <a:lnTo>
                    <a:pt x="324" y="603"/>
                  </a:lnTo>
                  <a:lnTo>
                    <a:pt x="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0" name="Freeform 209"/>
            <p:cNvSpPr>
              <a:spLocks/>
            </p:cNvSpPr>
            <p:nvPr/>
          </p:nvSpPr>
          <p:spPr bwMode="auto">
            <a:xfrm>
              <a:off x="3774" y="6428"/>
              <a:ext cx="81" cy="151"/>
            </a:xfrm>
            <a:custGeom>
              <a:avLst/>
              <a:gdLst>
                <a:gd name="T0" fmla="*/ 37 w 324"/>
                <a:gd name="T1" fmla="*/ 0 h 601"/>
                <a:gd name="T2" fmla="*/ 0 w 324"/>
                <a:gd name="T3" fmla="*/ 16 h 601"/>
                <a:gd name="T4" fmla="*/ 324 w 324"/>
                <a:gd name="T5" fmla="*/ 601 h 601"/>
                <a:gd name="T6" fmla="*/ 37 w 324"/>
                <a:gd name="T7" fmla="*/ 0 h 601"/>
              </a:gdLst>
              <a:ahLst/>
              <a:cxnLst>
                <a:cxn ang="0">
                  <a:pos x="T0" y="T1"/>
                </a:cxn>
                <a:cxn ang="0">
                  <a:pos x="T2" y="T3"/>
                </a:cxn>
                <a:cxn ang="0">
                  <a:pos x="T4" y="T5"/>
                </a:cxn>
                <a:cxn ang="0">
                  <a:pos x="T6" y="T7"/>
                </a:cxn>
              </a:cxnLst>
              <a:rect l="0" t="0" r="r" b="b"/>
              <a:pathLst>
                <a:path w="324" h="601">
                  <a:moveTo>
                    <a:pt x="37" y="0"/>
                  </a:moveTo>
                  <a:lnTo>
                    <a:pt x="0" y="16"/>
                  </a:lnTo>
                  <a:lnTo>
                    <a:pt x="324" y="60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1" name="Freeform 210"/>
            <p:cNvSpPr>
              <a:spLocks/>
            </p:cNvSpPr>
            <p:nvPr/>
          </p:nvSpPr>
          <p:spPr bwMode="auto">
            <a:xfrm>
              <a:off x="3774" y="6433"/>
              <a:ext cx="81" cy="150"/>
            </a:xfrm>
            <a:custGeom>
              <a:avLst/>
              <a:gdLst>
                <a:gd name="T0" fmla="*/ 0 w 324"/>
                <a:gd name="T1" fmla="*/ 0 h 603"/>
                <a:gd name="T2" fmla="*/ 324 w 324"/>
                <a:gd name="T3" fmla="*/ 585 h 603"/>
                <a:gd name="T4" fmla="*/ 287 w 324"/>
                <a:gd name="T5" fmla="*/ 603 h 603"/>
                <a:gd name="T6" fmla="*/ 0 w 324"/>
                <a:gd name="T7" fmla="*/ 0 h 603"/>
              </a:gdLst>
              <a:ahLst/>
              <a:cxnLst>
                <a:cxn ang="0">
                  <a:pos x="T0" y="T1"/>
                </a:cxn>
                <a:cxn ang="0">
                  <a:pos x="T2" y="T3"/>
                </a:cxn>
                <a:cxn ang="0">
                  <a:pos x="T4" y="T5"/>
                </a:cxn>
                <a:cxn ang="0">
                  <a:pos x="T6" y="T7"/>
                </a:cxn>
              </a:cxnLst>
              <a:rect l="0" t="0" r="r" b="b"/>
              <a:pathLst>
                <a:path w="324" h="603">
                  <a:moveTo>
                    <a:pt x="0" y="0"/>
                  </a:moveTo>
                  <a:lnTo>
                    <a:pt x="324" y="585"/>
                  </a:lnTo>
                  <a:lnTo>
                    <a:pt x="287" y="60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2" name="Freeform 211"/>
            <p:cNvSpPr>
              <a:spLocks/>
            </p:cNvSpPr>
            <p:nvPr/>
          </p:nvSpPr>
          <p:spPr bwMode="auto">
            <a:xfrm>
              <a:off x="3774" y="6428"/>
              <a:ext cx="81" cy="155"/>
            </a:xfrm>
            <a:custGeom>
              <a:avLst/>
              <a:gdLst>
                <a:gd name="T0" fmla="*/ 37 w 324"/>
                <a:gd name="T1" fmla="*/ 0 h 619"/>
                <a:gd name="T2" fmla="*/ 0 w 324"/>
                <a:gd name="T3" fmla="*/ 16 h 619"/>
                <a:gd name="T4" fmla="*/ 287 w 324"/>
                <a:gd name="T5" fmla="*/ 619 h 619"/>
                <a:gd name="T6" fmla="*/ 324 w 324"/>
                <a:gd name="T7" fmla="*/ 601 h 619"/>
                <a:gd name="T8" fmla="*/ 37 w 324"/>
                <a:gd name="T9" fmla="*/ 0 h 619"/>
              </a:gdLst>
              <a:ahLst/>
              <a:cxnLst>
                <a:cxn ang="0">
                  <a:pos x="T0" y="T1"/>
                </a:cxn>
                <a:cxn ang="0">
                  <a:pos x="T2" y="T3"/>
                </a:cxn>
                <a:cxn ang="0">
                  <a:pos x="T4" y="T5"/>
                </a:cxn>
                <a:cxn ang="0">
                  <a:pos x="T6" y="T7"/>
                </a:cxn>
                <a:cxn ang="0">
                  <a:pos x="T8" y="T9"/>
                </a:cxn>
              </a:cxnLst>
              <a:rect l="0" t="0" r="r" b="b"/>
              <a:pathLst>
                <a:path w="324" h="619">
                  <a:moveTo>
                    <a:pt x="37" y="0"/>
                  </a:moveTo>
                  <a:lnTo>
                    <a:pt x="0" y="16"/>
                  </a:lnTo>
                  <a:lnTo>
                    <a:pt x="287" y="619"/>
                  </a:lnTo>
                  <a:lnTo>
                    <a:pt x="324" y="601"/>
                  </a:lnTo>
                  <a:lnTo>
                    <a:pt x="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3" name="Freeform 212"/>
            <p:cNvSpPr>
              <a:spLocks/>
            </p:cNvSpPr>
            <p:nvPr/>
          </p:nvSpPr>
          <p:spPr bwMode="auto">
            <a:xfrm>
              <a:off x="3882" y="6654"/>
              <a:ext cx="81" cy="151"/>
            </a:xfrm>
            <a:custGeom>
              <a:avLst/>
              <a:gdLst>
                <a:gd name="T0" fmla="*/ 37 w 323"/>
                <a:gd name="T1" fmla="*/ 0 h 603"/>
                <a:gd name="T2" fmla="*/ 0 w 323"/>
                <a:gd name="T3" fmla="*/ 17 h 603"/>
                <a:gd name="T4" fmla="*/ 323 w 323"/>
                <a:gd name="T5" fmla="*/ 603 h 603"/>
                <a:gd name="T6" fmla="*/ 37 w 323"/>
                <a:gd name="T7" fmla="*/ 0 h 603"/>
              </a:gdLst>
              <a:ahLst/>
              <a:cxnLst>
                <a:cxn ang="0">
                  <a:pos x="T0" y="T1"/>
                </a:cxn>
                <a:cxn ang="0">
                  <a:pos x="T2" y="T3"/>
                </a:cxn>
                <a:cxn ang="0">
                  <a:pos x="T4" y="T5"/>
                </a:cxn>
                <a:cxn ang="0">
                  <a:pos x="T6" y="T7"/>
                </a:cxn>
              </a:cxnLst>
              <a:rect l="0" t="0" r="r" b="b"/>
              <a:pathLst>
                <a:path w="323" h="603">
                  <a:moveTo>
                    <a:pt x="37" y="0"/>
                  </a:moveTo>
                  <a:lnTo>
                    <a:pt x="0" y="17"/>
                  </a:lnTo>
                  <a:lnTo>
                    <a:pt x="323" y="603"/>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4" name="Freeform 213"/>
            <p:cNvSpPr>
              <a:spLocks/>
            </p:cNvSpPr>
            <p:nvPr/>
          </p:nvSpPr>
          <p:spPr bwMode="auto">
            <a:xfrm>
              <a:off x="3882" y="6658"/>
              <a:ext cx="81" cy="151"/>
            </a:xfrm>
            <a:custGeom>
              <a:avLst/>
              <a:gdLst>
                <a:gd name="T0" fmla="*/ 0 w 323"/>
                <a:gd name="T1" fmla="*/ 0 h 603"/>
                <a:gd name="T2" fmla="*/ 323 w 323"/>
                <a:gd name="T3" fmla="*/ 586 h 603"/>
                <a:gd name="T4" fmla="*/ 287 w 323"/>
                <a:gd name="T5" fmla="*/ 603 h 603"/>
                <a:gd name="T6" fmla="*/ 0 w 323"/>
                <a:gd name="T7" fmla="*/ 0 h 603"/>
              </a:gdLst>
              <a:ahLst/>
              <a:cxnLst>
                <a:cxn ang="0">
                  <a:pos x="T0" y="T1"/>
                </a:cxn>
                <a:cxn ang="0">
                  <a:pos x="T2" y="T3"/>
                </a:cxn>
                <a:cxn ang="0">
                  <a:pos x="T4" y="T5"/>
                </a:cxn>
                <a:cxn ang="0">
                  <a:pos x="T6" y="T7"/>
                </a:cxn>
              </a:cxnLst>
              <a:rect l="0" t="0" r="r" b="b"/>
              <a:pathLst>
                <a:path w="323" h="603">
                  <a:moveTo>
                    <a:pt x="0" y="0"/>
                  </a:moveTo>
                  <a:lnTo>
                    <a:pt x="323" y="586"/>
                  </a:lnTo>
                  <a:lnTo>
                    <a:pt x="287" y="60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5" name="Freeform 214"/>
            <p:cNvSpPr>
              <a:spLocks/>
            </p:cNvSpPr>
            <p:nvPr/>
          </p:nvSpPr>
          <p:spPr bwMode="auto">
            <a:xfrm>
              <a:off x="3882" y="6654"/>
              <a:ext cx="81" cy="155"/>
            </a:xfrm>
            <a:custGeom>
              <a:avLst/>
              <a:gdLst>
                <a:gd name="T0" fmla="*/ 37 w 323"/>
                <a:gd name="T1" fmla="*/ 0 h 620"/>
                <a:gd name="T2" fmla="*/ 0 w 323"/>
                <a:gd name="T3" fmla="*/ 17 h 620"/>
                <a:gd name="T4" fmla="*/ 287 w 323"/>
                <a:gd name="T5" fmla="*/ 620 h 620"/>
                <a:gd name="T6" fmla="*/ 323 w 323"/>
                <a:gd name="T7" fmla="*/ 603 h 620"/>
                <a:gd name="T8" fmla="*/ 37 w 323"/>
                <a:gd name="T9" fmla="*/ 0 h 620"/>
              </a:gdLst>
              <a:ahLst/>
              <a:cxnLst>
                <a:cxn ang="0">
                  <a:pos x="T0" y="T1"/>
                </a:cxn>
                <a:cxn ang="0">
                  <a:pos x="T2" y="T3"/>
                </a:cxn>
                <a:cxn ang="0">
                  <a:pos x="T4" y="T5"/>
                </a:cxn>
                <a:cxn ang="0">
                  <a:pos x="T6" y="T7"/>
                </a:cxn>
                <a:cxn ang="0">
                  <a:pos x="T8" y="T9"/>
                </a:cxn>
              </a:cxnLst>
              <a:rect l="0" t="0" r="r" b="b"/>
              <a:pathLst>
                <a:path w="323" h="620">
                  <a:moveTo>
                    <a:pt x="37" y="0"/>
                  </a:moveTo>
                  <a:lnTo>
                    <a:pt x="0" y="17"/>
                  </a:lnTo>
                  <a:lnTo>
                    <a:pt x="287" y="620"/>
                  </a:lnTo>
                  <a:lnTo>
                    <a:pt x="323" y="603"/>
                  </a:lnTo>
                  <a:lnTo>
                    <a:pt x="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6" name="Freeform 215"/>
            <p:cNvSpPr>
              <a:spLocks/>
            </p:cNvSpPr>
            <p:nvPr/>
          </p:nvSpPr>
          <p:spPr bwMode="auto">
            <a:xfrm>
              <a:off x="3989" y="6880"/>
              <a:ext cx="48" cy="81"/>
            </a:xfrm>
            <a:custGeom>
              <a:avLst/>
              <a:gdLst>
                <a:gd name="T0" fmla="*/ 37 w 191"/>
                <a:gd name="T1" fmla="*/ 0 h 324"/>
                <a:gd name="T2" fmla="*/ 0 w 191"/>
                <a:gd name="T3" fmla="*/ 18 h 324"/>
                <a:gd name="T4" fmla="*/ 191 w 191"/>
                <a:gd name="T5" fmla="*/ 324 h 324"/>
                <a:gd name="T6" fmla="*/ 37 w 191"/>
                <a:gd name="T7" fmla="*/ 0 h 324"/>
              </a:gdLst>
              <a:ahLst/>
              <a:cxnLst>
                <a:cxn ang="0">
                  <a:pos x="T0" y="T1"/>
                </a:cxn>
                <a:cxn ang="0">
                  <a:pos x="T2" y="T3"/>
                </a:cxn>
                <a:cxn ang="0">
                  <a:pos x="T4" y="T5"/>
                </a:cxn>
                <a:cxn ang="0">
                  <a:pos x="T6" y="T7"/>
                </a:cxn>
              </a:cxnLst>
              <a:rect l="0" t="0" r="r" b="b"/>
              <a:pathLst>
                <a:path w="191" h="324">
                  <a:moveTo>
                    <a:pt x="37" y="0"/>
                  </a:moveTo>
                  <a:lnTo>
                    <a:pt x="0" y="18"/>
                  </a:lnTo>
                  <a:lnTo>
                    <a:pt x="191" y="324"/>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7" name="Freeform 216"/>
            <p:cNvSpPr>
              <a:spLocks/>
            </p:cNvSpPr>
            <p:nvPr/>
          </p:nvSpPr>
          <p:spPr bwMode="auto">
            <a:xfrm>
              <a:off x="3989" y="6885"/>
              <a:ext cx="48" cy="81"/>
            </a:xfrm>
            <a:custGeom>
              <a:avLst/>
              <a:gdLst>
                <a:gd name="T0" fmla="*/ 0 w 191"/>
                <a:gd name="T1" fmla="*/ 0 h 324"/>
                <a:gd name="T2" fmla="*/ 191 w 191"/>
                <a:gd name="T3" fmla="*/ 306 h 324"/>
                <a:gd name="T4" fmla="*/ 155 w 191"/>
                <a:gd name="T5" fmla="*/ 324 h 324"/>
                <a:gd name="T6" fmla="*/ 0 w 191"/>
                <a:gd name="T7" fmla="*/ 0 h 324"/>
              </a:gdLst>
              <a:ahLst/>
              <a:cxnLst>
                <a:cxn ang="0">
                  <a:pos x="T0" y="T1"/>
                </a:cxn>
                <a:cxn ang="0">
                  <a:pos x="T2" y="T3"/>
                </a:cxn>
                <a:cxn ang="0">
                  <a:pos x="T4" y="T5"/>
                </a:cxn>
                <a:cxn ang="0">
                  <a:pos x="T6" y="T7"/>
                </a:cxn>
              </a:cxnLst>
              <a:rect l="0" t="0" r="r" b="b"/>
              <a:pathLst>
                <a:path w="191" h="324">
                  <a:moveTo>
                    <a:pt x="0" y="0"/>
                  </a:moveTo>
                  <a:lnTo>
                    <a:pt x="191" y="306"/>
                  </a:lnTo>
                  <a:lnTo>
                    <a:pt x="155" y="3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8" name="Freeform 217"/>
            <p:cNvSpPr>
              <a:spLocks/>
            </p:cNvSpPr>
            <p:nvPr/>
          </p:nvSpPr>
          <p:spPr bwMode="auto">
            <a:xfrm>
              <a:off x="3989" y="6880"/>
              <a:ext cx="48" cy="86"/>
            </a:xfrm>
            <a:custGeom>
              <a:avLst/>
              <a:gdLst>
                <a:gd name="T0" fmla="*/ 37 w 191"/>
                <a:gd name="T1" fmla="*/ 0 h 342"/>
                <a:gd name="T2" fmla="*/ 0 w 191"/>
                <a:gd name="T3" fmla="*/ 18 h 342"/>
                <a:gd name="T4" fmla="*/ 155 w 191"/>
                <a:gd name="T5" fmla="*/ 342 h 342"/>
                <a:gd name="T6" fmla="*/ 191 w 191"/>
                <a:gd name="T7" fmla="*/ 324 h 342"/>
                <a:gd name="T8" fmla="*/ 37 w 191"/>
                <a:gd name="T9" fmla="*/ 0 h 342"/>
              </a:gdLst>
              <a:ahLst/>
              <a:cxnLst>
                <a:cxn ang="0">
                  <a:pos x="T0" y="T1"/>
                </a:cxn>
                <a:cxn ang="0">
                  <a:pos x="T2" y="T3"/>
                </a:cxn>
                <a:cxn ang="0">
                  <a:pos x="T4" y="T5"/>
                </a:cxn>
                <a:cxn ang="0">
                  <a:pos x="T6" y="T7"/>
                </a:cxn>
                <a:cxn ang="0">
                  <a:pos x="T8" y="T9"/>
                </a:cxn>
              </a:cxnLst>
              <a:rect l="0" t="0" r="r" b="b"/>
              <a:pathLst>
                <a:path w="191" h="342">
                  <a:moveTo>
                    <a:pt x="37" y="0"/>
                  </a:moveTo>
                  <a:lnTo>
                    <a:pt x="0" y="18"/>
                  </a:lnTo>
                  <a:lnTo>
                    <a:pt x="155" y="342"/>
                  </a:lnTo>
                  <a:lnTo>
                    <a:pt x="191" y="324"/>
                  </a:lnTo>
                  <a:lnTo>
                    <a:pt x="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9" name="Freeform 218"/>
            <p:cNvSpPr>
              <a:spLocks/>
            </p:cNvSpPr>
            <p:nvPr/>
          </p:nvSpPr>
          <p:spPr bwMode="auto">
            <a:xfrm>
              <a:off x="4028" y="6961"/>
              <a:ext cx="9" cy="5"/>
            </a:xfrm>
            <a:custGeom>
              <a:avLst/>
              <a:gdLst>
                <a:gd name="T0" fmla="*/ 36 w 36"/>
                <a:gd name="T1" fmla="*/ 0 h 18"/>
                <a:gd name="T2" fmla="*/ 0 w 36"/>
                <a:gd name="T3" fmla="*/ 18 h 18"/>
                <a:gd name="T4" fmla="*/ 1 w 36"/>
                <a:gd name="T5" fmla="*/ 18 h 18"/>
              </a:gdLst>
              <a:ahLst/>
              <a:cxnLst>
                <a:cxn ang="0">
                  <a:pos x="T0" y="T1"/>
                </a:cxn>
                <a:cxn ang="0">
                  <a:pos x="T2" y="T3"/>
                </a:cxn>
                <a:cxn ang="0">
                  <a:pos x="T4" y="T5"/>
                </a:cxn>
              </a:cxnLst>
              <a:rect l="0" t="0" r="r" b="b"/>
              <a:pathLst>
                <a:path w="36" h="18">
                  <a:moveTo>
                    <a:pt x="36" y="0"/>
                  </a:moveTo>
                  <a:lnTo>
                    <a:pt x="0" y="18"/>
                  </a:lnTo>
                  <a:lnTo>
                    <a:pt x="1" y="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20" name="Freeform 219"/>
            <p:cNvSpPr>
              <a:spLocks/>
            </p:cNvSpPr>
            <p:nvPr/>
          </p:nvSpPr>
          <p:spPr bwMode="auto">
            <a:xfrm>
              <a:off x="4628" y="5144"/>
              <a:ext cx="10" cy="1219"/>
            </a:xfrm>
            <a:custGeom>
              <a:avLst/>
              <a:gdLst>
                <a:gd name="T0" fmla="*/ 39 w 39"/>
                <a:gd name="T1" fmla="*/ 0 h 4876"/>
                <a:gd name="T2" fmla="*/ 0 w 39"/>
                <a:gd name="T3" fmla="*/ 0 h 4876"/>
                <a:gd name="T4" fmla="*/ 39 w 39"/>
                <a:gd name="T5" fmla="*/ 4876 h 4876"/>
                <a:gd name="T6" fmla="*/ 39 w 39"/>
                <a:gd name="T7" fmla="*/ 0 h 4876"/>
              </a:gdLst>
              <a:ahLst/>
              <a:cxnLst>
                <a:cxn ang="0">
                  <a:pos x="T0" y="T1"/>
                </a:cxn>
                <a:cxn ang="0">
                  <a:pos x="T2" y="T3"/>
                </a:cxn>
                <a:cxn ang="0">
                  <a:pos x="T4" y="T5"/>
                </a:cxn>
                <a:cxn ang="0">
                  <a:pos x="T6" y="T7"/>
                </a:cxn>
              </a:cxnLst>
              <a:rect l="0" t="0" r="r" b="b"/>
              <a:pathLst>
                <a:path w="39" h="4876">
                  <a:moveTo>
                    <a:pt x="39" y="0"/>
                  </a:moveTo>
                  <a:lnTo>
                    <a:pt x="0" y="0"/>
                  </a:lnTo>
                  <a:lnTo>
                    <a:pt x="39" y="4876"/>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21" name="Freeform 220"/>
            <p:cNvSpPr>
              <a:spLocks/>
            </p:cNvSpPr>
            <p:nvPr/>
          </p:nvSpPr>
          <p:spPr bwMode="auto">
            <a:xfrm>
              <a:off x="4628" y="5144"/>
              <a:ext cx="10" cy="1219"/>
            </a:xfrm>
            <a:custGeom>
              <a:avLst/>
              <a:gdLst>
                <a:gd name="T0" fmla="*/ 0 w 39"/>
                <a:gd name="T1" fmla="*/ 0 h 4876"/>
                <a:gd name="T2" fmla="*/ 39 w 39"/>
                <a:gd name="T3" fmla="*/ 4876 h 4876"/>
                <a:gd name="T4" fmla="*/ 0 w 39"/>
                <a:gd name="T5" fmla="*/ 4876 h 4876"/>
                <a:gd name="T6" fmla="*/ 0 w 39"/>
                <a:gd name="T7" fmla="*/ 0 h 4876"/>
              </a:gdLst>
              <a:ahLst/>
              <a:cxnLst>
                <a:cxn ang="0">
                  <a:pos x="T0" y="T1"/>
                </a:cxn>
                <a:cxn ang="0">
                  <a:pos x="T2" y="T3"/>
                </a:cxn>
                <a:cxn ang="0">
                  <a:pos x="T4" y="T5"/>
                </a:cxn>
                <a:cxn ang="0">
                  <a:pos x="T6" y="T7"/>
                </a:cxn>
              </a:cxnLst>
              <a:rect l="0" t="0" r="r" b="b"/>
              <a:pathLst>
                <a:path w="39" h="4876">
                  <a:moveTo>
                    <a:pt x="0" y="0"/>
                  </a:moveTo>
                  <a:lnTo>
                    <a:pt x="39" y="4876"/>
                  </a:lnTo>
                  <a:lnTo>
                    <a:pt x="0" y="487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22" name="Rectangle 221"/>
            <p:cNvSpPr>
              <a:spLocks noChangeArrowheads="1"/>
            </p:cNvSpPr>
            <p:nvPr/>
          </p:nvSpPr>
          <p:spPr bwMode="auto">
            <a:xfrm>
              <a:off x="4628" y="5144"/>
              <a:ext cx="10" cy="12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23" name="Freeform 222"/>
            <p:cNvSpPr>
              <a:spLocks/>
            </p:cNvSpPr>
            <p:nvPr/>
          </p:nvSpPr>
          <p:spPr bwMode="auto">
            <a:xfrm>
              <a:off x="4027" y="5745"/>
              <a:ext cx="11" cy="1219"/>
            </a:xfrm>
            <a:custGeom>
              <a:avLst/>
              <a:gdLst>
                <a:gd name="T0" fmla="*/ 40 w 40"/>
                <a:gd name="T1" fmla="*/ 0 h 4876"/>
                <a:gd name="T2" fmla="*/ 0 w 40"/>
                <a:gd name="T3" fmla="*/ 0 h 4876"/>
                <a:gd name="T4" fmla="*/ 40 w 40"/>
                <a:gd name="T5" fmla="*/ 4876 h 4876"/>
                <a:gd name="T6" fmla="*/ 40 w 40"/>
                <a:gd name="T7" fmla="*/ 0 h 4876"/>
              </a:gdLst>
              <a:ahLst/>
              <a:cxnLst>
                <a:cxn ang="0">
                  <a:pos x="T0" y="T1"/>
                </a:cxn>
                <a:cxn ang="0">
                  <a:pos x="T2" y="T3"/>
                </a:cxn>
                <a:cxn ang="0">
                  <a:pos x="T4" y="T5"/>
                </a:cxn>
                <a:cxn ang="0">
                  <a:pos x="T6" y="T7"/>
                </a:cxn>
              </a:cxnLst>
              <a:rect l="0" t="0" r="r" b="b"/>
              <a:pathLst>
                <a:path w="40" h="4876">
                  <a:moveTo>
                    <a:pt x="40" y="0"/>
                  </a:moveTo>
                  <a:lnTo>
                    <a:pt x="0" y="0"/>
                  </a:lnTo>
                  <a:lnTo>
                    <a:pt x="40" y="4876"/>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24" name="Freeform 223"/>
            <p:cNvSpPr>
              <a:spLocks/>
            </p:cNvSpPr>
            <p:nvPr/>
          </p:nvSpPr>
          <p:spPr bwMode="auto">
            <a:xfrm>
              <a:off x="4027" y="5745"/>
              <a:ext cx="11" cy="1219"/>
            </a:xfrm>
            <a:custGeom>
              <a:avLst/>
              <a:gdLst>
                <a:gd name="T0" fmla="*/ 0 w 40"/>
                <a:gd name="T1" fmla="*/ 0 h 4876"/>
                <a:gd name="T2" fmla="*/ 40 w 40"/>
                <a:gd name="T3" fmla="*/ 4876 h 4876"/>
                <a:gd name="T4" fmla="*/ 0 w 40"/>
                <a:gd name="T5" fmla="*/ 4876 h 4876"/>
                <a:gd name="T6" fmla="*/ 0 w 40"/>
                <a:gd name="T7" fmla="*/ 0 h 4876"/>
              </a:gdLst>
              <a:ahLst/>
              <a:cxnLst>
                <a:cxn ang="0">
                  <a:pos x="T0" y="T1"/>
                </a:cxn>
                <a:cxn ang="0">
                  <a:pos x="T2" y="T3"/>
                </a:cxn>
                <a:cxn ang="0">
                  <a:pos x="T4" y="T5"/>
                </a:cxn>
                <a:cxn ang="0">
                  <a:pos x="T6" y="T7"/>
                </a:cxn>
              </a:cxnLst>
              <a:rect l="0" t="0" r="r" b="b"/>
              <a:pathLst>
                <a:path w="40" h="4876">
                  <a:moveTo>
                    <a:pt x="0" y="0"/>
                  </a:moveTo>
                  <a:lnTo>
                    <a:pt x="40" y="4876"/>
                  </a:lnTo>
                  <a:lnTo>
                    <a:pt x="0" y="487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25" name="Rectangle 224"/>
            <p:cNvSpPr>
              <a:spLocks noChangeArrowheads="1"/>
            </p:cNvSpPr>
            <p:nvPr/>
          </p:nvSpPr>
          <p:spPr bwMode="auto">
            <a:xfrm>
              <a:off x="4027" y="5745"/>
              <a:ext cx="11" cy="12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26" name="Freeform 225"/>
            <p:cNvSpPr>
              <a:spLocks/>
            </p:cNvSpPr>
            <p:nvPr/>
          </p:nvSpPr>
          <p:spPr bwMode="auto">
            <a:xfrm>
              <a:off x="4260" y="5988"/>
              <a:ext cx="113" cy="119"/>
            </a:xfrm>
            <a:custGeom>
              <a:avLst/>
              <a:gdLst>
                <a:gd name="T0" fmla="*/ 455 w 455"/>
                <a:gd name="T1" fmla="*/ 474 h 474"/>
                <a:gd name="T2" fmla="*/ 0 w 455"/>
                <a:gd name="T3" fmla="*/ 134 h 474"/>
                <a:gd name="T4" fmla="*/ 142 w 455"/>
                <a:gd name="T5" fmla="*/ 0 h 474"/>
                <a:gd name="T6" fmla="*/ 455 w 455"/>
                <a:gd name="T7" fmla="*/ 474 h 474"/>
              </a:gdLst>
              <a:ahLst/>
              <a:cxnLst>
                <a:cxn ang="0">
                  <a:pos x="T0" y="T1"/>
                </a:cxn>
                <a:cxn ang="0">
                  <a:pos x="T2" y="T3"/>
                </a:cxn>
                <a:cxn ang="0">
                  <a:pos x="T4" y="T5"/>
                </a:cxn>
                <a:cxn ang="0">
                  <a:pos x="T6" y="T7"/>
                </a:cxn>
              </a:cxnLst>
              <a:rect l="0" t="0" r="r" b="b"/>
              <a:pathLst>
                <a:path w="455" h="474">
                  <a:moveTo>
                    <a:pt x="455" y="474"/>
                  </a:moveTo>
                  <a:lnTo>
                    <a:pt x="0" y="134"/>
                  </a:lnTo>
                  <a:lnTo>
                    <a:pt x="142" y="0"/>
                  </a:lnTo>
                  <a:lnTo>
                    <a:pt x="455" y="4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27" name="Rectangle 226"/>
            <p:cNvSpPr>
              <a:spLocks noChangeArrowheads="1"/>
            </p:cNvSpPr>
            <p:nvPr/>
          </p:nvSpPr>
          <p:spPr bwMode="auto">
            <a:xfrm>
              <a:off x="3934" y="6937"/>
              <a:ext cx="11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C</a:t>
              </a:r>
              <a:endParaRPr lang="en-US" sz="2000">
                <a:effectLst/>
                <a:latin typeface="Times New Roman"/>
                <a:ea typeface="Times New Roman"/>
              </a:endParaRPr>
            </a:p>
          </p:txBody>
        </p:sp>
        <p:sp>
          <p:nvSpPr>
            <p:cNvPr id="228" name="Freeform 227"/>
            <p:cNvSpPr>
              <a:spLocks/>
            </p:cNvSpPr>
            <p:nvPr/>
          </p:nvSpPr>
          <p:spPr bwMode="auto">
            <a:xfrm>
              <a:off x="4260" y="5988"/>
              <a:ext cx="113" cy="119"/>
            </a:xfrm>
            <a:custGeom>
              <a:avLst/>
              <a:gdLst>
                <a:gd name="T0" fmla="*/ 455 w 455"/>
                <a:gd name="T1" fmla="*/ 474 h 474"/>
                <a:gd name="T2" fmla="*/ 0 w 455"/>
                <a:gd name="T3" fmla="*/ 134 h 474"/>
                <a:gd name="T4" fmla="*/ 142 w 455"/>
                <a:gd name="T5" fmla="*/ 0 h 474"/>
                <a:gd name="T6" fmla="*/ 455 w 455"/>
                <a:gd name="T7" fmla="*/ 474 h 474"/>
              </a:gdLst>
              <a:ahLst/>
              <a:cxnLst>
                <a:cxn ang="0">
                  <a:pos x="T0" y="T1"/>
                </a:cxn>
                <a:cxn ang="0">
                  <a:pos x="T2" y="T3"/>
                </a:cxn>
                <a:cxn ang="0">
                  <a:pos x="T4" y="T5"/>
                </a:cxn>
                <a:cxn ang="0">
                  <a:pos x="T6" y="T7"/>
                </a:cxn>
              </a:cxnLst>
              <a:rect l="0" t="0" r="r" b="b"/>
              <a:pathLst>
                <a:path w="455" h="474">
                  <a:moveTo>
                    <a:pt x="455" y="474"/>
                  </a:moveTo>
                  <a:lnTo>
                    <a:pt x="0" y="134"/>
                  </a:lnTo>
                  <a:lnTo>
                    <a:pt x="142" y="0"/>
                  </a:lnTo>
                  <a:lnTo>
                    <a:pt x="455" y="47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29" name="Freeform 228"/>
            <p:cNvSpPr>
              <a:spLocks/>
            </p:cNvSpPr>
            <p:nvPr/>
          </p:nvSpPr>
          <p:spPr bwMode="auto">
            <a:xfrm>
              <a:off x="4370" y="6103"/>
              <a:ext cx="107" cy="99"/>
            </a:xfrm>
            <a:custGeom>
              <a:avLst/>
              <a:gdLst>
                <a:gd name="T0" fmla="*/ 28 w 428"/>
                <a:gd name="T1" fmla="*/ 0 h 395"/>
                <a:gd name="T2" fmla="*/ 0 w 428"/>
                <a:gd name="T3" fmla="*/ 29 h 395"/>
                <a:gd name="T4" fmla="*/ 428 w 428"/>
                <a:gd name="T5" fmla="*/ 395 h 395"/>
                <a:gd name="T6" fmla="*/ 28 w 428"/>
                <a:gd name="T7" fmla="*/ 0 h 395"/>
              </a:gdLst>
              <a:ahLst/>
              <a:cxnLst>
                <a:cxn ang="0">
                  <a:pos x="T0" y="T1"/>
                </a:cxn>
                <a:cxn ang="0">
                  <a:pos x="T2" y="T3"/>
                </a:cxn>
                <a:cxn ang="0">
                  <a:pos x="T4" y="T5"/>
                </a:cxn>
                <a:cxn ang="0">
                  <a:pos x="T6" y="T7"/>
                </a:cxn>
              </a:cxnLst>
              <a:rect l="0" t="0" r="r" b="b"/>
              <a:pathLst>
                <a:path w="428" h="395">
                  <a:moveTo>
                    <a:pt x="28" y="0"/>
                  </a:moveTo>
                  <a:lnTo>
                    <a:pt x="0" y="29"/>
                  </a:lnTo>
                  <a:lnTo>
                    <a:pt x="428" y="395"/>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0" name="Freeform 229"/>
            <p:cNvSpPr>
              <a:spLocks/>
            </p:cNvSpPr>
            <p:nvPr/>
          </p:nvSpPr>
          <p:spPr bwMode="auto">
            <a:xfrm>
              <a:off x="4370" y="6110"/>
              <a:ext cx="107" cy="99"/>
            </a:xfrm>
            <a:custGeom>
              <a:avLst/>
              <a:gdLst>
                <a:gd name="T0" fmla="*/ 0 w 428"/>
                <a:gd name="T1" fmla="*/ 0 h 395"/>
                <a:gd name="T2" fmla="*/ 428 w 428"/>
                <a:gd name="T3" fmla="*/ 366 h 395"/>
                <a:gd name="T4" fmla="*/ 400 w 428"/>
                <a:gd name="T5" fmla="*/ 395 h 395"/>
                <a:gd name="T6" fmla="*/ 0 w 428"/>
                <a:gd name="T7" fmla="*/ 0 h 395"/>
              </a:gdLst>
              <a:ahLst/>
              <a:cxnLst>
                <a:cxn ang="0">
                  <a:pos x="T0" y="T1"/>
                </a:cxn>
                <a:cxn ang="0">
                  <a:pos x="T2" y="T3"/>
                </a:cxn>
                <a:cxn ang="0">
                  <a:pos x="T4" y="T5"/>
                </a:cxn>
                <a:cxn ang="0">
                  <a:pos x="T6" y="T7"/>
                </a:cxn>
              </a:cxnLst>
              <a:rect l="0" t="0" r="r" b="b"/>
              <a:pathLst>
                <a:path w="428" h="395">
                  <a:moveTo>
                    <a:pt x="0" y="0"/>
                  </a:moveTo>
                  <a:lnTo>
                    <a:pt x="428" y="366"/>
                  </a:lnTo>
                  <a:lnTo>
                    <a:pt x="400" y="39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1" name="Freeform 230"/>
            <p:cNvSpPr>
              <a:spLocks/>
            </p:cNvSpPr>
            <p:nvPr/>
          </p:nvSpPr>
          <p:spPr bwMode="auto">
            <a:xfrm>
              <a:off x="4370" y="6103"/>
              <a:ext cx="107" cy="106"/>
            </a:xfrm>
            <a:custGeom>
              <a:avLst/>
              <a:gdLst>
                <a:gd name="T0" fmla="*/ 28 w 428"/>
                <a:gd name="T1" fmla="*/ 0 h 424"/>
                <a:gd name="T2" fmla="*/ 0 w 428"/>
                <a:gd name="T3" fmla="*/ 29 h 424"/>
                <a:gd name="T4" fmla="*/ 400 w 428"/>
                <a:gd name="T5" fmla="*/ 424 h 424"/>
                <a:gd name="T6" fmla="*/ 428 w 428"/>
                <a:gd name="T7" fmla="*/ 395 h 424"/>
                <a:gd name="T8" fmla="*/ 28 w 428"/>
                <a:gd name="T9" fmla="*/ 0 h 424"/>
              </a:gdLst>
              <a:ahLst/>
              <a:cxnLst>
                <a:cxn ang="0">
                  <a:pos x="T0" y="T1"/>
                </a:cxn>
                <a:cxn ang="0">
                  <a:pos x="T2" y="T3"/>
                </a:cxn>
                <a:cxn ang="0">
                  <a:pos x="T4" y="T5"/>
                </a:cxn>
                <a:cxn ang="0">
                  <a:pos x="T6" y="T7"/>
                </a:cxn>
                <a:cxn ang="0">
                  <a:pos x="T8" y="T9"/>
                </a:cxn>
              </a:cxnLst>
              <a:rect l="0" t="0" r="r" b="b"/>
              <a:pathLst>
                <a:path w="428" h="424">
                  <a:moveTo>
                    <a:pt x="28" y="0"/>
                  </a:moveTo>
                  <a:lnTo>
                    <a:pt x="0" y="29"/>
                  </a:lnTo>
                  <a:lnTo>
                    <a:pt x="400" y="424"/>
                  </a:lnTo>
                  <a:lnTo>
                    <a:pt x="428" y="395"/>
                  </a:lnTo>
                  <a:lnTo>
                    <a:pt x="2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32" name="Freeform 231"/>
            <p:cNvSpPr>
              <a:spLocks/>
            </p:cNvSpPr>
            <p:nvPr/>
          </p:nvSpPr>
          <p:spPr bwMode="auto">
            <a:xfrm>
              <a:off x="4529" y="6261"/>
              <a:ext cx="107" cy="98"/>
            </a:xfrm>
            <a:custGeom>
              <a:avLst/>
              <a:gdLst>
                <a:gd name="T0" fmla="*/ 28 w 429"/>
                <a:gd name="T1" fmla="*/ 0 h 396"/>
                <a:gd name="T2" fmla="*/ 0 w 429"/>
                <a:gd name="T3" fmla="*/ 29 h 396"/>
                <a:gd name="T4" fmla="*/ 429 w 429"/>
                <a:gd name="T5" fmla="*/ 396 h 396"/>
                <a:gd name="T6" fmla="*/ 28 w 429"/>
                <a:gd name="T7" fmla="*/ 0 h 396"/>
              </a:gdLst>
              <a:ahLst/>
              <a:cxnLst>
                <a:cxn ang="0">
                  <a:pos x="T0" y="T1"/>
                </a:cxn>
                <a:cxn ang="0">
                  <a:pos x="T2" y="T3"/>
                </a:cxn>
                <a:cxn ang="0">
                  <a:pos x="T4" y="T5"/>
                </a:cxn>
                <a:cxn ang="0">
                  <a:pos x="T6" y="T7"/>
                </a:cxn>
              </a:cxnLst>
              <a:rect l="0" t="0" r="r" b="b"/>
              <a:pathLst>
                <a:path w="429" h="396">
                  <a:moveTo>
                    <a:pt x="28" y="0"/>
                  </a:moveTo>
                  <a:lnTo>
                    <a:pt x="0" y="29"/>
                  </a:lnTo>
                  <a:lnTo>
                    <a:pt x="429" y="396"/>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3" name="Freeform 232"/>
            <p:cNvSpPr>
              <a:spLocks/>
            </p:cNvSpPr>
            <p:nvPr/>
          </p:nvSpPr>
          <p:spPr bwMode="auto">
            <a:xfrm>
              <a:off x="4529" y="6268"/>
              <a:ext cx="107" cy="99"/>
            </a:xfrm>
            <a:custGeom>
              <a:avLst/>
              <a:gdLst>
                <a:gd name="T0" fmla="*/ 0 w 429"/>
                <a:gd name="T1" fmla="*/ 0 h 395"/>
                <a:gd name="T2" fmla="*/ 429 w 429"/>
                <a:gd name="T3" fmla="*/ 367 h 395"/>
                <a:gd name="T4" fmla="*/ 401 w 429"/>
                <a:gd name="T5" fmla="*/ 395 h 395"/>
                <a:gd name="T6" fmla="*/ 0 w 429"/>
                <a:gd name="T7" fmla="*/ 0 h 395"/>
              </a:gdLst>
              <a:ahLst/>
              <a:cxnLst>
                <a:cxn ang="0">
                  <a:pos x="T0" y="T1"/>
                </a:cxn>
                <a:cxn ang="0">
                  <a:pos x="T2" y="T3"/>
                </a:cxn>
                <a:cxn ang="0">
                  <a:pos x="T4" y="T5"/>
                </a:cxn>
                <a:cxn ang="0">
                  <a:pos x="T6" y="T7"/>
                </a:cxn>
              </a:cxnLst>
              <a:rect l="0" t="0" r="r" b="b"/>
              <a:pathLst>
                <a:path w="429" h="395">
                  <a:moveTo>
                    <a:pt x="0" y="0"/>
                  </a:moveTo>
                  <a:lnTo>
                    <a:pt x="429" y="367"/>
                  </a:lnTo>
                  <a:lnTo>
                    <a:pt x="401" y="39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4" name="Rectangle 233"/>
            <p:cNvSpPr>
              <a:spLocks noChangeArrowheads="1"/>
            </p:cNvSpPr>
            <p:nvPr/>
          </p:nvSpPr>
          <p:spPr bwMode="auto">
            <a:xfrm>
              <a:off x="5508" y="6118"/>
              <a:ext cx="78"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y</a:t>
              </a:r>
              <a:endParaRPr lang="en-US" sz="2000">
                <a:effectLst/>
                <a:latin typeface="Times New Roman"/>
                <a:ea typeface="Times New Roman"/>
              </a:endParaRPr>
            </a:p>
          </p:txBody>
        </p:sp>
        <p:sp>
          <p:nvSpPr>
            <p:cNvPr id="235" name="Freeform 234"/>
            <p:cNvSpPr>
              <a:spLocks/>
            </p:cNvSpPr>
            <p:nvPr/>
          </p:nvSpPr>
          <p:spPr bwMode="auto">
            <a:xfrm>
              <a:off x="4529" y="6261"/>
              <a:ext cx="107" cy="106"/>
            </a:xfrm>
            <a:custGeom>
              <a:avLst/>
              <a:gdLst>
                <a:gd name="T0" fmla="*/ 28 w 429"/>
                <a:gd name="T1" fmla="*/ 0 h 424"/>
                <a:gd name="T2" fmla="*/ 0 w 429"/>
                <a:gd name="T3" fmla="*/ 29 h 424"/>
                <a:gd name="T4" fmla="*/ 401 w 429"/>
                <a:gd name="T5" fmla="*/ 424 h 424"/>
                <a:gd name="T6" fmla="*/ 429 w 429"/>
                <a:gd name="T7" fmla="*/ 396 h 424"/>
                <a:gd name="T8" fmla="*/ 28 w 429"/>
                <a:gd name="T9" fmla="*/ 0 h 424"/>
              </a:gdLst>
              <a:ahLst/>
              <a:cxnLst>
                <a:cxn ang="0">
                  <a:pos x="T0" y="T1"/>
                </a:cxn>
                <a:cxn ang="0">
                  <a:pos x="T2" y="T3"/>
                </a:cxn>
                <a:cxn ang="0">
                  <a:pos x="T4" y="T5"/>
                </a:cxn>
                <a:cxn ang="0">
                  <a:pos x="T6" y="T7"/>
                </a:cxn>
                <a:cxn ang="0">
                  <a:pos x="T8" y="T9"/>
                </a:cxn>
              </a:cxnLst>
              <a:rect l="0" t="0" r="r" b="b"/>
              <a:pathLst>
                <a:path w="429" h="424">
                  <a:moveTo>
                    <a:pt x="28" y="0"/>
                  </a:moveTo>
                  <a:lnTo>
                    <a:pt x="0" y="29"/>
                  </a:lnTo>
                  <a:lnTo>
                    <a:pt x="401" y="424"/>
                  </a:lnTo>
                  <a:lnTo>
                    <a:pt x="429" y="396"/>
                  </a:lnTo>
                  <a:lnTo>
                    <a:pt x="2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36" name="Freeform 235"/>
            <p:cNvSpPr>
              <a:spLocks/>
            </p:cNvSpPr>
            <p:nvPr/>
          </p:nvSpPr>
          <p:spPr bwMode="auto">
            <a:xfrm>
              <a:off x="4629" y="6359"/>
              <a:ext cx="7" cy="8"/>
            </a:xfrm>
            <a:custGeom>
              <a:avLst/>
              <a:gdLst>
                <a:gd name="T0" fmla="*/ 28 w 28"/>
                <a:gd name="T1" fmla="*/ 0 h 28"/>
                <a:gd name="T2" fmla="*/ 0 w 28"/>
                <a:gd name="T3" fmla="*/ 28 h 28"/>
                <a:gd name="T4" fmla="*/ 1 w 28"/>
                <a:gd name="T5" fmla="*/ 28 h 28"/>
              </a:gdLst>
              <a:ahLst/>
              <a:cxnLst>
                <a:cxn ang="0">
                  <a:pos x="T0" y="T1"/>
                </a:cxn>
                <a:cxn ang="0">
                  <a:pos x="T2" y="T3"/>
                </a:cxn>
                <a:cxn ang="0">
                  <a:pos x="T4" y="T5"/>
                </a:cxn>
              </a:cxnLst>
              <a:rect l="0" t="0" r="r" b="b"/>
              <a:pathLst>
                <a:path w="28" h="28">
                  <a:moveTo>
                    <a:pt x="28" y="0"/>
                  </a:moveTo>
                  <a:lnTo>
                    <a:pt x="0" y="28"/>
                  </a:lnTo>
                  <a:lnTo>
                    <a:pt x="1"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37" name="Freeform 236"/>
            <p:cNvSpPr>
              <a:spLocks/>
            </p:cNvSpPr>
            <p:nvPr/>
          </p:nvSpPr>
          <p:spPr bwMode="auto">
            <a:xfrm>
              <a:off x="5357" y="6343"/>
              <a:ext cx="82" cy="40"/>
            </a:xfrm>
            <a:custGeom>
              <a:avLst/>
              <a:gdLst>
                <a:gd name="T0" fmla="*/ 327 w 327"/>
                <a:gd name="T1" fmla="*/ 79 h 160"/>
                <a:gd name="T2" fmla="*/ 0 w 327"/>
                <a:gd name="T3" fmla="*/ 160 h 160"/>
                <a:gd name="T4" fmla="*/ 0 w 327"/>
                <a:gd name="T5" fmla="*/ 0 h 160"/>
                <a:gd name="T6" fmla="*/ 327 w 327"/>
                <a:gd name="T7" fmla="*/ 79 h 160"/>
              </a:gdLst>
              <a:ahLst/>
              <a:cxnLst>
                <a:cxn ang="0">
                  <a:pos x="T0" y="T1"/>
                </a:cxn>
                <a:cxn ang="0">
                  <a:pos x="T2" y="T3"/>
                </a:cxn>
                <a:cxn ang="0">
                  <a:pos x="T4" y="T5"/>
                </a:cxn>
                <a:cxn ang="0">
                  <a:pos x="T6" y="T7"/>
                </a:cxn>
              </a:cxnLst>
              <a:rect l="0" t="0" r="r" b="b"/>
              <a:pathLst>
                <a:path w="327" h="160">
                  <a:moveTo>
                    <a:pt x="327" y="79"/>
                  </a:moveTo>
                  <a:lnTo>
                    <a:pt x="0" y="160"/>
                  </a:lnTo>
                  <a:lnTo>
                    <a:pt x="0" y="0"/>
                  </a:lnTo>
                  <a:lnTo>
                    <a:pt x="327"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8" name="Rectangle 237"/>
            <p:cNvSpPr>
              <a:spLocks noChangeArrowheads="1"/>
            </p:cNvSpPr>
            <p:nvPr/>
          </p:nvSpPr>
          <p:spPr bwMode="auto">
            <a:xfrm>
              <a:off x="4683" y="4933"/>
              <a:ext cx="104"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P</a:t>
              </a:r>
              <a:endParaRPr lang="en-US" sz="2000">
                <a:effectLst/>
                <a:latin typeface="Times New Roman"/>
                <a:ea typeface="Times New Roman"/>
              </a:endParaRPr>
            </a:p>
          </p:txBody>
        </p:sp>
        <p:sp>
          <p:nvSpPr>
            <p:cNvPr id="239" name="Freeform 238"/>
            <p:cNvSpPr>
              <a:spLocks/>
            </p:cNvSpPr>
            <p:nvPr/>
          </p:nvSpPr>
          <p:spPr bwMode="auto">
            <a:xfrm>
              <a:off x="5357" y="6343"/>
              <a:ext cx="82" cy="40"/>
            </a:xfrm>
            <a:custGeom>
              <a:avLst/>
              <a:gdLst>
                <a:gd name="T0" fmla="*/ 327 w 327"/>
                <a:gd name="T1" fmla="*/ 79 h 160"/>
                <a:gd name="T2" fmla="*/ 0 w 327"/>
                <a:gd name="T3" fmla="*/ 160 h 160"/>
                <a:gd name="T4" fmla="*/ 0 w 327"/>
                <a:gd name="T5" fmla="*/ 0 h 160"/>
                <a:gd name="T6" fmla="*/ 327 w 327"/>
                <a:gd name="T7" fmla="*/ 79 h 160"/>
              </a:gdLst>
              <a:ahLst/>
              <a:cxnLst>
                <a:cxn ang="0">
                  <a:pos x="T0" y="T1"/>
                </a:cxn>
                <a:cxn ang="0">
                  <a:pos x="T2" y="T3"/>
                </a:cxn>
                <a:cxn ang="0">
                  <a:pos x="T4" y="T5"/>
                </a:cxn>
                <a:cxn ang="0">
                  <a:pos x="T6" y="T7"/>
                </a:cxn>
              </a:cxnLst>
              <a:rect l="0" t="0" r="r" b="b"/>
              <a:pathLst>
                <a:path w="327" h="160">
                  <a:moveTo>
                    <a:pt x="327" y="79"/>
                  </a:moveTo>
                  <a:lnTo>
                    <a:pt x="0" y="160"/>
                  </a:lnTo>
                  <a:lnTo>
                    <a:pt x="0" y="0"/>
                  </a:lnTo>
                  <a:lnTo>
                    <a:pt x="327"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40" name="Freeform 239"/>
            <p:cNvSpPr>
              <a:spLocks/>
            </p:cNvSpPr>
            <p:nvPr/>
          </p:nvSpPr>
          <p:spPr bwMode="auto">
            <a:xfrm>
              <a:off x="4029" y="5742"/>
              <a:ext cx="279" cy="287"/>
            </a:xfrm>
            <a:custGeom>
              <a:avLst/>
              <a:gdLst>
                <a:gd name="T0" fmla="*/ 26 w 1114"/>
                <a:gd name="T1" fmla="*/ 0 h 1150"/>
                <a:gd name="T2" fmla="*/ 0 w 1114"/>
                <a:gd name="T3" fmla="*/ 25 h 1150"/>
                <a:gd name="T4" fmla="*/ 1114 w 1114"/>
                <a:gd name="T5" fmla="*/ 1150 h 1150"/>
                <a:gd name="T6" fmla="*/ 26 w 1114"/>
                <a:gd name="T7" fmla="*/ 0 h 1150"/>
              </a:gdLst>
              <a:ahLst/>
              <a:cxnLst>
                <a:cxn ang="0">
                  <a:pos x="T0" y="T1"/>
                </a:cxn>
                <a:cxn ang="0">
                  <a:pos x="T2" y="T3"/>
                </a:cxn>
                <a:cxn ang="0">
                  <a:pos x="T4" y="T5"/>
                </a:cxn>
                <a:cxn ang="0">
                  <a:pos x="T6" y="T7"/>
                </a:cxn>
              </a:cxnLst>
              <a:rect l="0" t="0" r="r" b="b"/>
              <a:pathLst>
                <a:path w="1114" h="1150">
                  <a:moveTo>
                    <a:pt x="26" y="0"/>
                  </a:moveTo>
                  <a:lnTo>
                    <a:pt x="0" y="25"/>
                  </a:lnTo>
                  <a:lnTo>
                    <a:pt x="1114" y="115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1" name="Freeform 240"/>
            <p:cNvSpPr>
              <a:spLocks/>
            </p:cNvSpPr>
            <p:nvPr/>
          </p:nvSpPr>
          <p:spPr bwMode="auto">
            <a:xfrm>
              <a:off x="4029" y="5748"/>
              <a:ext cx="279" cy="287"/>
            </a:xfrm>
            <a:custGeom>
              <a:avLst/>
              <a:gdLst>
                <a:gd name="T0" fmla="*/ 0 w 1114"/>
                <a:gd name="T1" fmla="*/ 0 h 1150"/>
                <a:gd name="T2" fmla="*/ 1114 w 1114"/>
                <a:gd name="T3" fmla="*/ 1125 h 1150"/>
                <a:gd name="T4" fmla="*/ 1088 w 1114"/>
                <a:gd name="T5" fmla="*/ 1150 h 1150"/>
                <a:gd name="T6" fmla="*/ 0 w 1114"/>
                <a:gd name="T7" fmla="*/ 0 h 1150"/>
              </a:gdLst>
              <a:ahLst/>
              <a:cxnLst>
                <a:cxn ang="0">
                  <a:pos x="T0" y="T1"/>
                </a:cxn>
                <a:cxn ang="0">
                  <a:pos x="T2" y="T3"/>
                </a:cxn>
                <a:cxn ang="0">
                  <a:pos x="T4" y="T5"/>
                </a:cxn>
                <a:cxn ang="0">
                  <a:pos x="T6" y="T7"/>
                </a:cxn>
              </a:cxnLst>
              <a:rect l="0" t="0" r="r" b="b"/>
              <a:pathLst>
                <a:path w="1114" h="1150">
                  <a:moveTo>
                    <a:pt x="0" y="0"/>
                  </a:moveTo>
                  <a:lnTo>
                    <a:pt x="1114" y="1125"/>
                  </a:lnTo>
                  <a:lnTo>
                    <a:pt x="1088" y="115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2" name="Freeform 241"/>
            <p:cNvSpPr>
              <a:spLocks/>
            </p:cNvSpPr>
            <p:nvPr/>
          </p:nvSpPr>
          <p:spPr bwMode="auto">
            <a:xfrm>
              <a:off x="4029" y="5742"/>
              <a:ext cx="279" cy="293"/>
            </a:xfrm>
            <a:custGeom>
              <a:avLst/>
              <a:gdLst>
                <a:gd name="T0" fmla="*/ 26 w 1114"/>
                <a:gd name="T1" fmla="*/ 0 h 1175"/>
                <a:gd name="T2" fmla="*/ 0 w 1114"/>
                <a:gd name="T3" fmla="*/ 25 h 1175"/>
                <a:gd name="T4" fmla="*/ 1088 w 1114"/>
                <a:gd name="T5" fmla="*/ 1175 h 1175"/>
                <a:gd name="T6" fmla="*/ 1114 w 1114"/>
                <a:gd name="T7" fmla="*/ 1150 h 1175"/>
                <a:gd name="T8" fmla="*/ 26 w 1114"/>
                <a:gd name="T9" fmla="*/ 0 h 1175"/>
              </a:gdLst>
              <a:ahLst/>
              <a:cxnLst>
                <a:cxn ang="0">
                  <a:pos x="T0" y="T1"/>
                </a:cxn>
                <a:cxn ang="0">
                  <a:pos x="T2" y="T3"/>
                </a:cxn>
                <a:cxn ang="0">
                  <a:pos x="T4" y="T5"/>
                </a:cxn>
                <a:cxn ang="0">
                  <a:pos x="T6" y="T7"/>
                </a:cxn>
                <a:cxn ang="0">
                  <a:pos x="T8" y="T9"/>
                </a:cxn>
              </a:cxnLst>
              <a:rect l="0" t="0" r="r" b="b"/>
              <a:pathLst>
                <a:path w="1114" h="1175">
                  <a:moveTo>
                    <a:pt x="26" y="0"/>
                  </a:moveTo>
                  <a:lnTo>
                    <a:pt x="0" y="25"/>
                  </a:lnTo>
                  <a:lnTo>
                    <a:pt x="1088" y="1175"/>
                  </a:lnTo>
                  <a:lnTo>
                    <a:pt x="1114" y="115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43" name="Freeform 242"/>
            <p:cNvSpPr>
              <a:spLocks/>
            </p:cNvSpPr>
            <p:nvPr/>
          </p:nvSpPr>
          <p:spPr bwMode="auto">
            <a:xfrm>
              <a:off x="4029" y="5141"/>
              <a:ext cx="600" cy="607"/>
            </a:xfrm>
            <a:custGeom>
              <a:avLst/>
              <a:gdLst>
                <a:gd name="T0" fmla="*/ 0 w 2400"/>
                <a:gd name="T1" fmla="*/ 2403 h 2430"/>
                <a:gd name="T2" fmla="*/ 28 w 2400"/>
                <a:gd name="T3" fmla="*/ 2430 h 2430"/>
                <a:gd name="T4" fmla="*/ 2400 w 2400"/>
                <a:gd name="T5" fmla="*/ 0 h 2430"/>
                <a:gd name="T6" fmla="*/ 0 w 2400"/>
                <a:gd name="T7" fmla="*/ 2403 h 2430"/>
              </a:gdLst>
              <a:ahLst/>
              <a:cxnLst>
                <a:cxn ang="0">
                  <a:pos x="T0" y="T1"/>
                </a:cxn>
                <a:cxn ang="0">
                  <a:pos x="T2" y="T3"/>
                </a:cxn>
                <a:cxn ang="0">
                  <a:pos x="T4" y="T5"/>
                </a:cxn>
                <a:cxn ang="0">
                  <a:pos x="T6" y="T7"/>
                </a:cxn>
              </a:cxnLst>
              <a:rect l="0" t="0" r="r" b="b"/>
              <a:pathLst>
                <a:path w="2400" h="2430">
                  <a:moveTo>
                    <a:pt x="0" y="2403"/>
                  </a:moveTo>
                  <a:lnTo>
                    <a:pt x="28" y="2430"/>
                  </a:lnTo>
                  <a:lnTo>
                    <a:pt x="2400" y="0"/>
                  </a:lnTo>
                  <a:lnTo>
                    <a:pt x="0" y="24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4" name="Freeform 243"/>
            <p:cNvSpPr>
              <a:spLocks/>
            </p:cNvSpPr>
            <p:nvPr/>
          </p:nvSpPr>
          <p:spPr bwMode="auto">
            <a:xfrm>
              <a:off x="4036" y="5141"/>
              <a:ext cx="600" cy="607"/>
            </a:xfrm>
            <a:custGeom>
              <a:avLst/>
              <a:gdLst>
                <a:gd name="T0" fmla="*/ 0 w 2401"/>
                <a:gd name="T1" fmla="*/ 2430 h 2430"/>
                <a:gd name="T2" fmla="*/ 2372 w 2401"/>
                <a:gd name="T3" fmla="*/ 0 h 2430"/>
                <a:gd name="T4" fmla="*/ 2401 w 2401"/>
                <a:gd name="T5" fmla="*/ 28 h 2430"/>
                <a:gd name="T6" fmla="*/ 0 w 2401"/>
                <a:gd name="T7" fmla="*/ 2430 h 2430"/>
              </a:gdLst>
              <a:ahLst/>
              <a:cxnLst>
                <a:cxn ang="0">
                  <a:pos x="T0" y="T1"/>
                </a:cxn>
                <a:cxn ang="0">
                  <a:pos x="T2" y="T3"/>
                </a:cxn>
                <a:cxn ang="0">
                  <a:pos x="T4" y="T5"/>
                </a:cxn>
                <a:cxn ang="0">
                  <a:pos x="T6" y="T7"/>
                </a:cxn>
              </a:cxnLst>
              <a:rect l="0" t="0" r="r" b="b"/>
              <a:pathLst>
                <a:path w="2401" h="2430">
                  <a:moveTo>
                    <a:pt x="0" y="2430"/>
                  </a:moveTo>
                  <a:lnTo>
                    <a:pt x="2372" y="0"/>
                  </a:lnTo>
                  <a:lnTo>
                    <a:pt x="2401" y="28"/>
                  </a:lnTo>
                  <a:lnTo>
                    <a:pt x="0" y="24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5" name="Rectangle 244"/>
            <p:cNvSpPr>
              <a:spLocks noChangeArrowheads="1"/>
            </p:cNvSpPr>
            <p:nvPr/>
          </p:nvSpPr>
          <p:spPr bwMode="auto">
            <a:xfrm>
              <a:off x="3929" y="5487"/>
              <a:ext cx="104"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B</a:t>
              </a:r>
              <a:endParaRPr lang="en-US" sz="2000">
                <a:effectLst/>
                <a:latin typeface="Times New Roman"/>
                <a:ea typeface="Times New Roman"/>
              </a:endParaRPr>
            </a:p>
          </p:txBody>
        </p:sp>
        <p:sp>
          <p:nvSpPr>
            <p:cNvPr id="246" name="Rectangle 245"/>
            <p:cNvSpPr>
              <a:spLocks noChangeArrowheads="1"/>
            </p:cNvSpPr>
            <p:nvPr/>
          </p:nvSpPr>
          <p:spPr bwMode="auto">
            <a:xfrm>
              <a:off x="3410" y="5251"/>
              <a:ext cx="15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smtClean="0">
                  <a:solidFill>
                    <a:srgbClr val="000000"/>
                  </a:solidFill>
                  <a:effectLst/>
                  <a:latin typeface="VNI-Times"/>
                  <a:ea typeface="Times New Roman"/>
                  <a:cs typeface="VNI-Times"/>
                </a:rPr>
                <a:t>F</a:t>
              </a:r>
              <a:r>
                <a:rPr lang="en-US" sz="2000" baseline="-25000" smtClean="0">
                  <a:solidFill>
                    <a:srgbClr val="000000"/>
                  </a:solidFill>
                  <a:effectLst/>
                  <a:latin typeface="VNI-Times"/>
                  <a:ea typeface="Times New Roman"/>
                  <a:cs typeface="VNI-Times"/>
                </a:rPr>
                <a:t>3</a:t>
              </a:r>
              <a:endParaRPr lang="en-US" sz="2000">
                <a:effectLst/>
                <a:latin typeface="Times New Roman"/>
                <a:ea typeface="Times New Roman"/>
              </a:endParaRPr>
            </a:p>
          </p:txBody>
        </p:sp>
        <p:sp>
          <p:nvSpPr>
            <p:cNvPr id="248" name="Rectangle 247"/>
            <p:cNvSpPr>
              <a:spLocks noChangeArrowheads="1"/>
            </p:cNvSpPr>
            <p:nvPr/>
          </p:nvSpPr>
          <p:spPr bwMode="auto">
            <a:xfrm>
              <a:off x="4313" y="5754"/>
              <a:ext cx="153"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smtClean="0">
                  <a:solidFill>
                    <a:srgbClr val="000000"/>
                  </a:solidFill>
                  <a:effectLst/>
                  <a:latin typeface="VNI-Times"/>
                  <a:ea typeface="Times New Roman"/>
                  <a:cs typeface="VNI-Times"/>
                </a:rPr>
                <a:t>F</a:t>
              </a:r>
              <a:r>
                <a:rPr lang="en-US" sz="2000" baseline="-25000" smtClean="0">
                  <a:solidFill>
                    <a:srgbClr val="000000"/>
                  </a:solidFill>
                  <a:effectLst/>
                  <a:latin typeface="VNI-Times"/>
                  <a:ea typeface="Times New Roman"/>
                  <a:cs typeface="VNI-Times"/>
                </a:rPr>
                <a:t>2</a:t>
              </a:r>
              <a:endParaRPr lang="en-US" sz="2000">
                <a:effectLst/>
                <a:latin typeface="Times New Roman"/>
                <a:ea typeface="Times New Roman"/>
              </a:endParaRPr>
            </a:p>
          </p:txBody>
        </p:sp>
        <p:sp>
          <p:nvSpPr>
            <p:cNvPr id="250" name="Freeform 249"/>
            <p:cNvSpPr>
              <a:spLocks/>
            </p:cNvSpPr>
            <p:nvPr/>
          </p:nvSpPr>
          <p:spPr bwMode="auto">
            <a:xfrm>
              <a:off x="4029" y="5141"/>
              <a:ext cx="607" cy="607"/>
            </a:xfrm>
            <a:custGeom>
              <a:avLst/>
              <a:gdLst>
                <a:gd name="T0" fmla="*/ 0 w 2429"/>
                <a:gd name="T1" fmla="*/ 2403 h 2430"/>
                <a:gd name="T2" fmla="*/ 28 w 2429"/>
                <a:gd name="T3" fmla="*/ 2430 h 2430"/>
                <a:gd name="T4" fmla="*/ 2429 w 2429"/>
                <a:gd name="T5" fmla="*/ 28 h 2430"/>
                <a:gd name="T6" fmla="*/ 2400 w 2429"/>
                <a:gd name="T7" fmla="*/ 0 h 2430"/>
                <a:gd name="T8" fmla="*/ 0 w 2429"/>
                <a:gd name="T9" fmla="*/ 2403 h 2430"/>
              </a:gdLst>
              <a:ahLst/>
              <a:cxnLst>
                <a:cxn ang="0">
                  <a:pos x="T0" y="T1"/>
                </a:cxn>
                <a:cxn ang="0">
                  <a:pos x="T2" y="T3"/>
                </a:cxn>
                <a:cxn ang="0">
                  <a:pos x="T4" y="T5"/>
                </a:cxn>
                <a:cxn ang="0">
                  <a:pos x="T6" y="T7"/>
                </a:cxn>
                <a:cxn ang="0">
                  <a:pos x="T8" y="T9"/>
                </a:cxn>
              </a:cxnLst>
              <a:rect l="0" t="0" r="r" b="b"/>
              <a:pathLst>
                <a:path w="2429" h="2430">
                  <a:moveTo>
                    <a:pt x="0" y="2403"/>
                  </a:moveTo>
                  <a:lnTo>
                    <a:pt x="28" y="2430"/>
                  </a:lnTo>
                  <a:lnTo>
                    <a:pt x="2429" y="28"/>
                  </a:lnTo>
                  <a:lnTo>
                    <a:pt x="2400" y="0"/>
                  </a:lnTo>
                  <a:lnTo>
                    <a:pt x="0" y="240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grpSp>
    </p:spTree>
    <p:extLst>
      <p:ext uri="{BB962C8B-B14F-4D97-AF65-F5344CB8AC3E}">
        <p14:creationId xmlns:p14="http://schemas.microsoft.com/office/powerpoint/2010/main" val="20594752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43</a:t>
            </a:fld>
            <a:endParaRPr lang="en-US" altLang="en-US"/>
          </a:p>
        </p:txBody>
      </p:sp>
      <p:sp>
        <p:nvSpPr>
          <p:cNvPr id="3" name="Rectangle 2"/>
          <p:cNvSpPr/>
          <p:nvPr/>
        </p:nvSpPr>
        <p:spPr>
          <a:xfrm>
            <a:off x="395536" y="260648"/>
            <a:ext cx="7104117" cy="1292662"/>
          </a:xfrm>
          <a:prstGeom prst="rect">
            <a:avLst/>
          </a:prstGeom>
        </p:spPr>
        <p:txBody>
          <a:bodyPr wrap="square">
            <a:spAutoFit/>
          </a:bodyPr>
          <a:lstStyle/>
          <a:p>
            <a:pPr algn="just"/>
            <a:r>
              <a:rPr lang="en-US" b="1" smtClean="0"/>
              <a:t>Bài tập 3</a:t>
            </a:r>
            <a:r>
              <a:rPr lang="en-US" smtClean="0"/>
              <a:t>: </a:t>
            </a:r>
            <a:r>
              <a:rPr lang="vi-VN" smtClean="0"/>
              <a:t>Xác </a:t>
            </a:r>
            <a:r>
              <a:rPr lang="vi-VN"/>
              <a:t>định mômen của lực </a:t>
            </a:r>
            <a:r>
              <a:rPr lang="vi-VN" smtClean="0"/>
              <a:t>đối </a:t>
            </a:r>
            <a:r>
              <a:rPr lang="vi-VN"/>
              <a:t>với các trục x, y, z? Biết cạnh của khối lập phương dài 2m và F= 200N.</a:t>
            </a:r>
          </a:p>
        </p:txBody>
      </p:sp>
      <p:grpSp>
        <p:nvGrpSpPr>
          <p:cNvPr id="105" name="Group 104"/>
          <p:cNvGrpSpPr>
            <a:grpSpLocks/>
          </p:cNvGrpSpPr>
          <p:nvPr/>
        </p:nvGrpSpPr>
        <p:grpSpPr bwMode="auto">
          <a:xfrm>
            <a:off x="2028545" y="1553310"/>
            <a:ext cx="5714228" cy="4251954"/>
            <a:chOff x="7420" y="6219"/>
            <a:chExt cx="3220" cy="2396"/>
          </a:xfrm>
        </p:grpSpPr>
        <p:sp>
          <p:nvSpPr>
            <p:cNvPr id="106" name="Freeform 105"/>
            <p:cNvSpPr>
              <a:spLocks/>
            </p:cNvSpPr>
            <p:nvPr/>
          </p:nvSpPr>
          <p:spPr bwMode="auto">
            <a:xfrm>
              <a:off x="8380" y="7762"/>
              <a:ext cx="2110" cy="10"/>
            </a:xfrm>
            <a:custGeom>
              <a:avLst/>
              <a:gdLst>
                <a:gd name="T0" fmla="*/ 0 w 8443"/>
                <a:gd name="T1" fmla="*/ 0 h 38"/>
                <a:gd name="T2" fmla="*/ 0 w 8443"/>
                <a:gd name="T3" fmla="*/ 38 h 38"/>
                <a:gd name="T4" fmla="*/ 8443 w 8443"/>
                <a:gd name="T5" fmla="*/ 0 h 38"/>
                <a:gd name="T6" fmla="*/ 0 w 8443"/>
                <a:gd name="T7" fmla="*/ 0 h 38"/>
              </a:gdLst>
              <a:ahLst/>
              <a:cxnLst>
                <a:cxn ang="0">
                  <a:pos x="T0" y="T1"/>
                </a:cxn>
                <a:cxn ang="0">
                  <a:pos x="T2" y="T3"/>
                </a:cxn>
                <a:cxn ang="0">
                  <a:pos x="T4" y="T5"/>
                </a:cxn>
                <a:cxn ang="0">
                  <a:pos x="T6" y="T7"/>
                </a:cxn>
              </a:cxnLst>
              <a:rect l="0" t="0" r="r" b="b"/>
              <a:pathLst>
                <a:path w="8443" h="38">
                  <a:moveTo>
                    <a:pt x="0" y="0"/>
                  </a:moveTo>
                  <a:lnTo>
                    <a:pt x="0" y="38"/>
                  </a:lnTo>
                  <a:lnTo>
                    <a:pt x="844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07" name="Freeform 106"/>
            <p:cNvSpPr>
              <a:spLocks/>
            </p:cNvSpPr>
            <p:nvPr/>
          </p:nvSpPr>
          <p:spPr bwMode="auto">
            <a:xfrm>
              <a:off x="8380" y="7762"/>
              <a:ext cx="2110" cy="10"/>
            </a:xfrm>
            <a:custGeom>
              <a:avLst/>
              <a:gdLst>
                <a:gd name="T0" fmla="*/ 0 w 8443"/>
                <a:gd name="T1" fmla="*/ 38 h 38"/>
                <a:gd name="T2" fmla="*/ 8443 w 8443"/>
                <a:gd name="T3" fmla="*/ 0 h 38"/>
                <a:gd name="T4" fmla="*/ 8443 w 8443"/>
                <a:gd name="T5" fmla="*/ 38 h 38"/>
                <a:gd name="T6" fmla="*/ 0 w 8443"/>
                <a:gd name="T7" fmla="*/ 38 h 38"/>
              </a:gdLst>
              <a:ahLst/>
              <a:cxnLst>
                <a:cxn ang="0">
                  <a:pos x="T0" y="T1"/>
                </a:cxn>
                <a:cxn ang="0">
                  <a:pos x="T2" y="T3"/>
                </a:cxn>
                <a:cxn ang="0">
                  <a:pos x="T4" y="T5"/>
                </a:cxn>
                <a:cxn ang="0">
                  <a:pos x="T6" y="T7"/>
                </a:cxn>
              </a:cxnLst>
              <a:rect l="0" t="0" r="r" b="b"/>
              <a:pathLst>
                <a:path w="8443" h="38">
                  <a:moveTo>
                    <a:pt x="0" y="38"/>
                  </a:moveTo>
                  <a:lnTo>
                    <a:pt x="8443" y="0"/>
                  </a:lnTo>
                  <a:lnTo>
                    <a:pt x="8443"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08" name="Rectangle 107"/>
            <p:cNvSpPr>
              <a:spLocks noChangeArrowheads="1"/>
            </p:cNvSpPr>
            <p:nvPr/>
          </p:nvSpPr>
          <p:spPr bwMode="auto">
            <a:xfrm>
              <a:off x="8380" y="7762"/>
              <a:ext cx="2110" cy="1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09" name="Freeform 108"/>
            <p:cNvSpPr>
              <a:spLocks/>
            </p:cNvSpPr>
            <p:nvPr/>
          </p:nvSpPr>
          <p:spPr bwMode="auto">
            <a:xfrm>
              <a:off x="8381" y="6620"/>
              <a:ext cx="1366" cy="9"/>
            </a:xfrm>
            <a:custGeom>
              <a:avLst/>
              <a:gdLst>
                <a:gd name="T0" fmla="*/ 5463 w 5463"/>
                <a:gd name="T1" fmla="*/ 38 h 38"/>
                <a:gd name="T2" fmla="*/ 5463 w 5463"/>
                <a:gd name="T3" fmla="*/ 0 h 38"/>
                <a:gd name="T4" fmla="*/ 0 w 5463"/>
                <a:gd name="T5" fmla="*/ 38 h 38"/>
                <a:gd name="T6" fmla="*/ 5463 w 5463"/>
                <a:gd name="T7" fmla="*/ 38 h 38"/>
              </a:gdLst>
              <a:ahLst/>
              <a:cxnLst>
                <a:cxn ang="0">
                  <a:pos x="T0" y="T1"/>
                </a:cxn>
                <a:cxn ang="0">
                  <a:pos x="T2" y="T3"/>
                </a:cxn>
                <a:cxn ang="0">
                  <a:pos x="T4" y="T5"/>
                </a:cxn>
                <a:cxn ang="0">
                  <a:pos x="T6" y="T7"/>
                </a:cxn>
              </a:cxnLst>
              <a:rect l="0" t="0" r="r" b="b"/>
              <a:pathLst>
                <a:path w="5463" h="38">
                  <a:moveTo>
                    <a:pt x="5463" y="38"/>
                  </a:moveTo>
                  <a:lnTo>
                    <a:pt x="5463" y="0"/>
                  </a:lnTo>
                  <a:lnTo>
                    <a:pt x="0" y="38"/>
                  </a:lnTo>
                  <a:lnTo>
                    <a:pt x="546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0" name="Freeform 109"/>
            <p:cNvSpPr>
              <a:spLocks/>
            </p:cNvSpPr>
            <p:nvPr/>
          </p:nvSpPr>
          <p:spPr bwMode="auto">
            <a:xfrm>
              <a:off x="8378" y="6620"/>
              <a:ext cx="1369" cy="9"/>
            </a:xfrm>
            <a:custGeom>
              <a:avLst/>
              <a:gdLst>
                <a:gd name="T0" fmla="*/ 5478 w 5478"/>
                <a:gd name="T1" fmla="*/ 0 h 38"/>
                <a:gd name="T2" fmla="*/ 15 w 5478"/>
                <a:gd name="T3" fmla="*/ 38 h 38"/>
                <a:gd name="T4" fmla="*/ 0 w 5478"/>
                <a:gd name="T5" fmla="*/ 0 h 38"/>
                <a:gd name="T6" fmla="*/ 5478 w 5478"/>
                <a:gd name="T7" fmla="*/ 0 h 38"/>
              </a:gdLst>
              <a:ahLst/>
              <a:cxnLst>
                <a:cxn ang="0">
                  <a:pos x="T0" y="T1"/>
                </a:cxn>
                <a:cxn ang="0">
                  <a:pos x="T2" y="T3"/>
                </a:cxn>
                <a:cxn ang="0">
                  <a:pos x="T4" y="T5"/>
                </a:cxn>
                <a:cxn ang="0">
                  <a:pos x="T6" y="T7"/>
                </a:cxn>
              </a:cxnLst>
              <a:rect l="0" t="0" r="r" b="b"/>
              <a:pathLst>
                <a:path w="5478" h="38">
                  <a:moveTo>
                    <a:pt x="5478" y="0"/>
                  </a:moveTo>
                  <a:lnTo>
                    <a:pt x="15" y="38"/>
                  </a:lnTo>
                  <a:lnTo>
                    <a:pt x="0" y="0"/>
                  </a:lnTo>
                  <a:lnTo>
                    <a:pt x="54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1" name="Freeform 110"/>
            <p:cNvSpPr>
              <a:spLocks/>
            </p:cNvSpPr>
            <p:nvPr/>
          </p:nvSpPr>
          <p:spPr bwMode="auto">
            <a:xfrm>
              <a:off x="8378" y="6620"/>
              <a:ext cx="1369" cy="9"/>
            </a:xfrm>
            <a:custGeom>
              <a:avLst/>
              <a:gdLst>
                <a:gd name="T0" fmla="*/ 5478 w 5478"/>
                <a:gd name="T1" fmla="*/ 38 h 38"/>
                <a:gd name="T2" fmla="*/ 5478 w 5478"/>
                <a:gd name="T3" fmla="*/ 0 h 38"/>
                <a:gd name="T4" fmla="*/ 0 w 5478"/>
                <a:gd name="T5" fmla="*/ 0 h 38"/>
                <a:gd name="T6" fmla="*/ 15 w 5478"/>
                <a:gd name="T7" fmla="*/ 38 h 38"/>
                <a:gd name="T8" fmla="*/ 5478 w 5478"/>
                <a:gd name="T9" fmla="*/ 38 h 38"/>
              </a:gdLst>
              <a:ahLst/>
              <a:cxnLst>
                <a:cxn ang="0">
                  <a:pos x="T0" y="T1"/>
                </a:cxn>
                <a:cxn ang="0">
                  <a:pos x="T2" y="T3"/>
                </a:cxn>
                <a:cxn ang="0">
                  <a:pos x="T4" y="T5"/>
                </a:cxn>
                <a:cxn ang="0">
                  <a:pos x="T6" y="T7"/>
                </a:cxn>
                <a:cxn ang="0">
                  <a:pos x="T8" y="T9"/>
                </a:cxn>
              </a:cxnLst>
              <a:rect l="0" t="0" r="r" b="b"/>
              <a:pathLst>
                <a:path w="5478" h="38">
                  <a:moveTo>
                    <a:pt x="5478" y="38"/>
                  </a:moveTo>
                  <a:lnTo>
                    <a:pt x="5478" y="0"/>
                  </a:lnTo>
                  <a:lnTo>
                    <a:pt x="0" y="0"/>
                  </a:lnTo>
                  <a:lnTo>
                    <a:pt x="15" y="38"/>
                  </a:lnTo>
                  <a:lnTo>
                    <a:pt x="5478"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2" name="Freeform 111"/>
            <p:cNvSpPr>
              <a:spLocks/>
            </p:cNvSpPr>
            <p:nvPr/>
          </p:nvSpPr>
          <p:spPr bwMode="auto">
            <a:xfrm>
              <a:off x="7828" y="6620"/>
              <a:ext cx="553" cy="563"/>
            </a:xfrm>
            <a:custGeom>
              <a:avLst/>
              <a:gdLst>
                <a:gd name="T0" fmla="*/ 2213 w 2213"/>
                <a:gd name="T1" fmla="*/ 38 h 2253"/>
                <a:gd name="T2" fmla="*/ 2198 w 2213"/>
                <a:gd name="T3" fmla="*/ 0 h 2253"/>
                <a:gd name="T4" fmla="*/ 0 w 2213"/>
                <a:gd name="T5" fmla="*/ 2253 h 2253"/>
                <a:gd name="T6" fmla="*/ 2213 w 2213"/>
                <a:gd name="T7" fmla="*/ 38 h 2253"/>
              </a:gdLst>
              <a:ahLst/>
              <a:cxnLst>
                <a:cxn ang="0">
                  <a:pos x="T0" y="T1"/>
                </a:cxn>
                <a:cxn ang="0">
                  <a:pos x="T2" y="T3"/>
                </a:cxn>
                <a:cxn ang="0">
                  <a:pos x="T4" y="T5"/>
                </a:cxn>
                <a:cxn ang="0">
                  <a:pos x="T6" y="T7"/>
                </a:cxn>
              </a:cxnLst>
              <a:rect l="0" t="0" r="r" b="b"/>
              <a:pathLst>
                <a:path w="2213" h="2253">
                  <a:moveTo>
                    <a:pt x="2213" y="38"/>
                  </a:moveTo>
                  <a:lnTo>
                    <a:pt x="2198" y="0"/>
                  </a:lnTo>
                  <a:lnTo>
                    <a:pt x="0" y="2253"/>
                  </a:lnTo>
                  <a:lnTo>
                    <a:pt x="221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3" name="Freeform 112"/>
            <p:cNvSpPr>
              <a:spLocks/>
            </p:cNvSpPr>
            <p:nvPr/>
          </p:nvSpPr>
          <p:spPr bwMode="auto">
            <a:xfrm>
              <a:off x="7805" y="6620"/>
              <a:ext cx="573" cy="572"/>
            </a:xfrm>
            <a:custGeom>
              <a:avLst/>
              <a:gdLst>
                <a:gd name="T0" fmla="*/ 2289 w 2289"/>
                <a:gd name="T1" fmla="*/ 0 h 2291"/>
                <a:gd name="T2" fmla="*/ 91 w 2289"/>
                <a:gd name="T3" fmla="*/ 2253 h 2291"/>
                <a:gd name="T4" fmla="*/ 0 w 2289"/>
                <a:gd name="T5" fmla="*/ 2291 h 2291"/>
                <a:gd name="T6" fmla="*/ 2289 w 2289"/>
                <a:gd name="T7" fmla="*/ 0 h 2291"/>
              </a:gdLst>
              <a:ahLst/>
              <a:cxnLst>
                <a:cxn ang="0">
                  <a:pos x="T0" y="T1"/>
                </a:cxn>
                <a:cxn ang="0">
                  <a:pos x="T2" y="T3"/>
                </a:cxn>
                <a:cxn ang="0">
                  <a:pos x="T4" y="T5"/>
                </a:cxn>
                <a:cxn ang="0">
                  <a:pos x="T6" y="T7"/>
                </a:cxn>
              </a:cxnLst>
              <a:rect l="0" t="0" r="r" b="b"/>
              <a:pathLst>
                <a:path w="2289" h="2291">
                  <a:moveTo>
                    <a:pt x="2289" y="0"/>
                  </a:moveTo>
                  <a:lnTo>
                    <a:pt x="91" y="2253"/>
                  </a:lnTo>
                  <a:lnTo>
                    <a:pt x="0" y="2291"/>
                  </a:lnTo>
                  <a:lnTo>
                    <a:pt x="22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4" name="Freeform 113"/>
            <p:cNvSpPr>
              <a:spLocks/>
            </p:cNvSpPr>
            <p:nvPr/>
          </p:nvSpPr>
          <p:spPr bwMode="auto">
            <a:xfrm>
              <a:off x="7805" y="6620"/>
              <a:ext cx="576" cy="572"/>
            </a:xfrm>
            <a:custGeom>
              <a:avLst/>
              <a:gdLst>
                <a:gd name="T0" fmla="*/ 2304 w 2304"/>
                <a:gd name="T1" fmla="*/ 38 h 2291"/>
                <a:gd name="T2" fmla="*/ 2289 w 2304"/>
                <a:gd name="T3" fmla="*/ 0 h 2291"/>
                <a:gd name="T4" fmla="*/ 0 w 2304"/>
                <a:gd name="T5" fmla="*/ 2291 h 2291"/>
                <a:gd name="T6" fmla="*/ 91 w 2304"/>
                <a:gd name="T7" fmla="*/ 2253 h 2291"/>
                <a:gd name="T8" fmla="*/ 2304 w 2304"/>
                <a:gd name="T9" fmla="*/ 38 h 2291"/>
              </a:gdLst>
              <a:ahLst/>
              <a:cxnLst>
                <a:cxn ang="0">
                  <a:pos x="T0" y="T1"/>
                </a:cxn>
                <a:cxn ang="0">
                  <a:pos x="T2" y="T3"/>
                </a:cxn>
                <a:cxn ang="0">
                  <a:pos x="T4" y="T5"/>
                </a:cxn>
                <a:cxn ang="0">
                  <a:pos x="T6" y="T7"/>
                </a:cxn>
                <a:cxn ang="0">
                  <a:pos x="T8" y="T9"/>
                </a:cxn>
              </a:cxnLst>
              <a:rect l="0" t="0" r="r" b="b"/>
              <a:pathLst>
                <a:path w="2304" h="2291">
                  <a:moveTo>
                    <a:pt x="2304" y="38"/>
                  </a:moveTo>
                  <a:lnTo>
                    <a:pt x="2289" y="0"/>
                  </a:lnTo>
                  <a:lnTo>
                    <a:pt x="0" y="2291"/>
                  </a:lnTo>
                  <a:lnTo>
                    <a:pt x="91" y="2253"/>
                  </a:lnTo>
                  <a:lnTo>
                    <a:pt x="2304"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5" name="Freeform 114"/>
            <p:cNvSpPr>
              <a:spLocks/>
            </p:cNvSpPr>
            <p:nvPr/>
          </p:nvSpPr>
          <p:spPr bwMode="auto">
            <a:xfrm>
              <a:off x="7805" y="7183"/>
              <a:ext cx="1379" cy="9"/>
            </a:xfrm>
            <a:custGeom>
              <a:avLst/>
              <a:gdLst>
                <a:gd name="T0" fmla="*/ 91 w 5515"/>
                <a:gd name="T1" fmla="*/ 0 h 38"/>
                <a:gd name="T2" fmla="*/ 0 w 5515"/>
                <a:gd name="T3" fmla="*/ 38 h 38"/>
                <a:gd name="T4" fmla="*/ 5515 w 5515"/>
                <a:gd name="T5" fmla="*/ 0 h 38"/>
                <a:gd name="T6" fmla="*/ 91 w 5515"/>
                <a:gd name="T7" fmla="*/ 0 h 38"/>
              </a:gdLst>
              <a:ahLst/>
              <a:cxnLst>
                <a:cxn ang="0">
                  <a:pos x="T0" y="T1"/>
                </a:cxn>
                <a:cxn ang="0">
                  <a:pos x="T2" y="T3"/>
                </a:cxn>
                <a:cxn ang="0">
                  <a:pos x="T4" y="T5"/>
                </a:cxn>
                <a:cxn ang="0">
                  <a:pos x="T6" y="T7"/>
                </a:cxn>
              </a:cxnLst>
              <a:rect l="0" t="0" r="r" b="b"/>
              <a:pathLst>
                <a:path w="5515" h="38">
                  <a:moveTo>
                    <a:pt x="91" y="0"/>
                  </a:moveTo>
                  <a:lnTo>
                    <a:pt x="0" y="38"/>
                  </a:lnTo>
                  <a:lnTo>
                    <a:pt x="5515" y="0"/>
                  </a:lnTo>
                  <a:lnTo>
                    <a:pt x="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6" name="Freeform 115"/>
            <p:cNvSpPr>
              <a:spLocks/>
            </p:cNvSpPr>
            <p:nvPr/>
          </p:nvSpPr>
          <p:spPr bwMode="auto">
            <a:xfrm>
              <a:off x="7805" y="7183"/>
              <a:ext cx="1379" cy="9"/>
            </a:xfrm>
            <a:custGeom>
              <a:avLst/>
              <a:gdLst>
                <a:gd name="T0" fmla="*/ 0 w 5515"/>
                <a:gd name="T1" fmla="*/ 38 h 38"/>
                <a:gd name="T2" fmla="*/ 5515 w 5515"/>
                <a:gd name="T3" fmla="*/ 0 h 38"/>
                <a:gd name="T4" fmla="*/ 5515 w 5515"/>
                <a:gd name="T5" fmla="*/ 38 h 38"/>
                <a:gd name="T6" fmla="*/ 0 w 5515"/>
                <a:gd name="T7" fmla="*/ 38 h 38"/>
              </a:gdLst>
              <a:ahLst/>
              <a:cxnLst>
                <a:cxn ang="0">
                  <a:pos x="T0" y="T1"/>
                </a:cxn>
                <a:cxn ang="0">
                  <a:pos x="T2" y="T3"/>
                </a:cxn>
                <a:cxn ang="0">
                  <a:pos x="T4" y="T5"/>
                </a:cxn>
                <a:cxn ang="0">
                  <a:pos x="T6" y="T7"/>
                </a:cxn>
              </a:cxnLst>
              <a:rect l="0" t="0" r="r" b="b"/>
              <a:pathLst>
                <a:path w="5515" h="38">
                  <a:moveTo>
                    <a:pt x="0" y="38"/>
                  </a:moveTo>
                  <a:lnTo>
                    <a:pt x="5515" y="0"/>
                  </a:lnTo>
                  <a:lnTo>
                    <a:pt x="5515"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7" name="Freeform 116"/>
            <p:cNvSpPr>
              <a:spLocks/>
            </p:cNvSpPr>
            <p:nvPr/>
          </p:nvSpPr>
          <p:spPr bwMode="auto">
            <a:xfrm>
              <a:off x="7805" y="7183"/>
              <a:ext cx="1379" cy="9"/>
            </a:xfrm>
            <a:custGeom>
              <a:avLst/>
              <a:gdLst>
                <a:gd name="T0" fmla="*/ 91 w 5515"/>
                <a:gd name="T1" fmla="*/ 0 h 38"/>
                <a:gd name="T2" fmla="*/ 0 w 5515"/>
                <a:gd name="T3" fmla="*/ 38 h 38"/>
                <a:gd name="T4" fmla="*/ 5515 w 5515"/>
                <a:gd name="T5" fmla="*/ 38 h 38"/>
                <a:gd name="T6" fmla="*/ 5515 w 5515"/>
                <a:gd name="T7" fmla="*/ 0 h 38"/>
                <a:gd name="T8" fmla="*/ 91 w 5515"/>
                <a:gd name="T9" fmla="*/ 0 h 38"/>
              </a:gdLst>
              <a:ahLst/>
              <a:cxnLst>
                <a:cxn ang="0">
                  <a:pos x="T0" y="T1"/>
                </a:cxn>
                <a:cxn ang="0">
                  <a:pos x="T2" y="T3"/>
                </a:cxn>
                <a:cxn ang="0">
                  <a:pos x="T4" y="T5"/>
                </a:cxn>
                <a:cxn ang="0">
                  <a:pos x="T6" y="T7"/>
                </a:cxn>
                <a:cxn ang="0">
                  <a:pos x="T8" y="T9"/>
                </a:cxn>
              </a:cxnLst>
              <a:rect l="0" t="0" r="r" b="b"/>
              <a:pathLst>
                <a:path w="5515" h="38">
                  <a:moveTo>
                    <a:pt x="91" y="0"/>
                  </a:moveTo>
                  <a:lnTo>
                    <a:pt x="0" y="38"/>
                  </a:lnTo>
                  <a:lnTo>
                    <a:pt x="5515" y="38"/>
                  </a:lnTo>
                  <a:lnTo>
                    <a:pt x="5515" y="0"/>
                  </a:lnTo>
                  <a:lnTo>
                    <a:pt x="9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8" name="Freeform 117"/>
            <p:cNvSpPr>
              <a:spLocks/>
            </p:cNvSpPr>
            <p:nvPr/>
          </p:nvSpPr>
          <p:spPr bwMode="auto">
            <a:xfrm>
              <a:off x="7816" y="8326"/>
              <a:ext cx="1366" cy="9"/>
            </a:xfrm>
            <a:custGeom>
              <a:avLst/>
              <a:gdLst>
                <a:gd name="T0" fmla="*/ 0 w 5463"/>
                <a:gd name="T1" fmla="*/ 0 h 38"/>
                <a:gd name="T2" fmla="*/ 0 w 5463"/>
                <a:gd name="T3" fmla="*/ 38 h 38"/>
                <a:gd name="T4" fmla="*/ 5463 w 5463"/>
                <a:gd name="T5" fmla="*/ 0 h 38"/>
                <a:gd name="T6" fmla="*/ 0 w 5463"/>
                <a:gd name="T7" fmla="*/ 0 h 38"/>
              </a:gdLst>
              <a:ahLst/>
              <a:cxnLst>
                <a:cxn ang="0">
                  <a:pos x="T0" y="T1"/>
                </a:cxn>
                <a:cxn ang="0">
                  <a:pos x="T2" y="T3"/>
                </a:cxn>
                <a:cxn ang="0">
                  <a:pos x="T4" y="T5"/>
                </a:cxn>
                <a:cxn ang="0">
                  <a:pos x="T6" y="T7"/>
                </a:cxn>
              </a:cxnLst>
              <a:rect l="0" t="0" r="r" b="b"/>
              <a:pathLst>
                <a:path w="5463" h="38">
                  <a:moveTo>
                    <a:pt x="0" y="0"/>
                  </a:moveTo>
                  <a:lnTo>
                    <a:pt x="0" y="38"/>
                  </a:lnTo>
                  <a:lnTo>
                    <a:pt x="546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9" name="Freeform 118"/>
            <p:cNvSpPr>
              <a:spLocks/>
            </p:cNvSpPr>
            <p:nvPr/>
          </p:nvSpPr>
          <p:spPr bwMode="auto">
            <a:xfrm>
              <a:off x="7816" y="8326"/>
              <a:ext cx="1370" cy="9"/>
            </a:xfrm>
            <a:custGeom>
              <a:avLst/>
              <a:gdLst>
                <a:gd name="T0" fmla="*/ 0 w 5478"/>
                <a:gd name="T1" fmla="*/ 38 h 38"/>
                <a:gd name="T2" fmla="*/ 5463 w 5478"/>
                <a:gd name="T3" fmla="*/ 0 h 38"/>
                <a:gd name="T4" fmla="*/ 5478 w 5478"/>
                <a:gd name="T5" fmla="*/ 38 h 38"/>
                <a:gd name="T6" fmla="*/ 0 w 5478"/>
                <a:gd name="T7" fmla="*/ 38 h 38"/>
              </a:gdLst>
              <a:ahLst/>
              <a:cxnLst>
                <a:cxn ang="0">
                  <a:pos x="T0" y="T1"/>
                </a:cxn>
                <a:cxn ang="0">
                  <a:pos x="T2" y="T3"/>
                </a:cxn>
                <a:cxn ang="0">
                  <a:pos x="T4" y="T5"/>
                </a:cxn>
                <a:cxn ang="0">
                  <a:pos x="T6" y="T7"/>
                </a:cxn>
              </a:cxnLst>
              <a:rect l="0" t="0" r="r" b="b"/>
              <a:pathLst>
                <a:path w="5478" h="38">
                  <a:moveTo>
                    <a:pt x="0" y="38"/>
                  </a:moveTo>
                  <a:lnTo>
                    <a:pt x="5463" y="0"/>
                  </a:lnTo>
                  <a:lnTo>
                    <a:pt x="5478"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0" name="Freeform 119"/>
            <p:cNvSpPr>
              <a:spLocks/>
            </p:cNvSpPr>
            <p:nvPr/>
          </p:nvSpPr>
          <p:spPr bwMode="auto">
            <a:xfrm>
              <a:off x="7816" y="8326"/>
              <a:ext cx="1370" cy="9"/>
            </a:xfrm>
            <a:custGeom>
              <a:avLst/>
              <a:gdLst>
                <a:gd name="T0" fmla="*/ 0 w 5478"/>
                <a:gd name="T1" fmla="*/ 0 h 38"/>
                <a:gd name="T2" fmla="*/ 0 w 5478"/>
                <a:gd name="T3" fmla="*/ 38 h 38"/>
                <a:gd name="T4" fmla="*/ 5478 w 5478"/>
                <a:gd name="T5" fmla="*/ 38 h 38"/>
                <a:gd name="T6" fmla="*/ 5463 w 5478"/>
                <a:gd name="T7" fmla="*/ 0 h 38"/>
                <a:gd name="T8" fmla="*/ 0 w 5478"/>
                <a:gd name="T9" fmla="*/ 0 h 38"/>
              </a:gdLst>
              <a:ahLst/>
              <a:cxnLst>
                <a:cxn ang="0">
                  <a:pos x="T0" y="T1"/>
                </a:cxn>
                <a:cxn ang="0">
                  <a:pos x="T2" y="T3"/>
                </a:cxn>
                <a:cxn ang="0">
                  <a:pos x="T4" y="T5"/>
                </a:cxn>
                <a:cxn ang="0">
                  <a:pos x="T6" y="T7"/>
                </a:cxn>
                <a:cxn ang="0">
                  <a:pos x="T8" y="T9"/>
                </a:cxn>
              </a:cxnLst>
              <a:rect l="0" t="0" r="r" b="b"/>
              <a:pathLst>
                <a:path w="5478" h="38">
                  <a:moveTo>
                    <a:pt x="0" y="0"/>
                  </a:moveTo>
                  <a:lnTo>
                    <a:pt x="0" y="38"/>
                  </a:lnTo>
                  <a:lnTo>
                    <a:pt x="5478" y="38"/>
                  </a:lnTo>
                  <a:lnTo>
                    <a:pt x="5463"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1" name="Freeform 120"/>
            <p:cNvSpPr>
              <a:spLocks/>
            </p:cNvSpPr>
            <p:nvPr/>
          </p:nvSpPr>
          <p:spPr bwMode="auto">
            <a:xfrm>
              <a:off x="9182" y="7764"/>
              <a:ext cx="562" cy="571"/>
            </a:xfrm>
            <a:custGeom>
              <a:avLst/>
              <a:gdLst>
                <a:gd name="T0" fmla="*/ 0 w 2246"/>
                <a:gd name="T1" fmla="*/ 2246 h 2284"/>
                <a:gd name="T2" fmla="*/ 15 w 2246"/>
                <a:gd name="T3" fmla="*/ 2284 h 2284"/>
                <a:gd name="T4" fmla="*/ 2246 w 2246"/>
                <a:gd name="T5" fmla="*/ 0 h 2284"/>
                <a:gd name="T6" fmla="*/ 0 w 2246"/>
                <a:gd name="T7" fmla="*/ 2246 h 2284"/>
              </a:gdLst>
              <a:ahLst/>
              <a:cxnLst>
                <a:cxn ang="0">
                  <a:pos x="T0" y="T1"/>
                </a:cxn>
                <a:cxn ang="0">
                  <a:pos x="T2" y="T3"/>
                </a:cxn>
                <a:cxn ang="0">
                  <a:pos x="T4" y="T5"/>
                </a:cxn>
                <a:cxn ang="0">
                  <a:pos x="T6" y="T7"/>
                </a:cxn>
              </a:cxnLst>
              <a:rect l="0" t="0" r="r" b="b"/>
              <a:pathLst>
                <a:path w="2246" h="2284">
                  <a:moveTo>
                    <a:pt x="0" y="2246"/>
                  </a:moveTo>
                  <a:lnTo>
                    <a:pt x="15" y="2284"/>
                  </a:lnTo>
                  <a:lnTo>
                    <a:pt x="2246" y="0"/>
                  </a:lnTo>
                  <a:lnTo>
                    <a:pt x="0" y="2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2" name="Freeform 121"/>
            <p:cNvSpPr>
              <a:spLocks/>
            </p:cNvSpPr>
            <p:nvPr/>
          </p:nvSpPr>
          <p:spPr bwMode="auto">
            <a:xfrm>
              <a:off x="9186" y="7764"/>
              <a:ext cx="564" cy="571"/>
            </a:xfrm>
            <a:custGeom>
              <a:avLst/>
              <a:gdLst>
                <a:gd name="T0" fmla="*/ 0 w 2258"/>
                <a:gd name="T1" fmla="*/ 2284 h 2284"/>
                <a:gd name="T2" fmla="*/ 2231 w 2258"/>
                <a:gd name="T3" fmla="*/ 0 h 2284"/>
                <a:gd name="T4" fmla="*/ 2258 w 2258"/>
                <a:gd name="T5" fmla="*/ 26 h 2284"/>
                <a:gd name="T6" fmla="*/ 0 w 2258"/>
                <a:gd name="T7" fmla="*/ 2284 h 2284"/>
              </a:gdLst>
              <a:ahLst/>
              <a:cxnLst>
                <a:cxn ang="0">
                  <a:pos x="T0" y="T1"/>
                </a:cxn>
                <a:cxn ang="0">
                  <a:pos x="T2" y="T3"/>
                </a:cxn>
                <a:cxn ang="0">
                  <a:pos x="T4" y="T5"/>
                </a:cxn>
                <a:cxn ang="0">
                  <a:pos x="T6" y="T7"/>
                </a:cxn>
              </a:cxnLst>
              <a:rect l="0" t="0" r="r" b="b"/>
              <a:pathLst>
                <a:path w="2258" h="2284">
                  <a:moveTo>
                    <a:pt x="0" y="2284"/>
                  </a:moveTo>
                  <a:lnTo>
                    <a:pt x="2231" y="0"/>
                  </a:lnTo>
                  <a:lnTo>
                    <a:pt x="2258" y="26"/>
                  </a:lnTo>
                  <a:lnTo>
                    <a:pt x="0" y="22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3" name="Rectangle 122"/>
            <p:cNvSpPr>
              <a:spLocks noChangeArrowheads="1"/>
            </p:cNvSpPr>
            <p:nvPr/>
          </p:nvSpPr>
          <p:spPr bwMode="auto">
            <a:xfrm>
              <a:off x="8438" y="7502"/>
              <a:ext cx="11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O</a:t>
              </a:r>
              <a:endParaRPr lang="en-US" sz="2000">
                <a:effectLst/>
                <a:latin typeface="Times New Roman"/>
                <a:ea typeface="Times New Roman"/>
              </a:endParaRPr>
            </a:p>
          </p:txBody>
        </p:sp>
        <p:sp>
          <p:nvSpPr>
            <p:cNvPr id="124" name="Freeform 123"/>
            <p:cNvSpPr>
              <a:spLocks/>
            </p:cNvSpPr>
            <p:nvPr/>
          </p:nvSpPr>
          <p:spPr bwMode="auto">
            <a:xfrm>
              <a:off x="9182" y="7764"/>
              <a:ext cx="568" cy="571"/>
            </a:xfrm>
            <a:custGeom>
              <a:avLst/>
              <a:gdLst>
                <a:gd name="T0" fmla="*/ 0 w 2273"/>
                <a:gd name="T1" fmla="*/ 2246 h 2284"/>
                <a:gd name="T2" fmla="*/ 15 w 2273"/>
                <a:gd name="T3" fmla="*/ 2284 h 2284"/>
                <a:gd name="T4" fmla="*/ 2273 w 2273"/>
                <a:gd name="T5" fmla="*/ 26 h 2284"/>
                <a:gd name="T6" fmla="*/ 2246 w 2273"/>
                <a:gd name="T7" fmla="*/ 0 h 2284"/>
                <a:gd name="T8" fmla="*/ 0 w 2273"/>
                <a:gd name="T9" fmla="*/ 2246 h 2284"/>
              </a:gdLst>
              <a:ahLst/>
              <a:cxnLst>
                <a:cxn ang="0">
                  <a:pos x="T0" y="T1"/>
                </a:cxn>
                <a:cxn ang="0">
                  <a:pos x="T2" y="T3"/>
                </a:cxn>
                <a:cxn ang="0">
                  <a:pos x="T4" y="T5"/>
                </a:cxn>
                <a:cxn ang="0">
                  <a:pos x="T6" y="T7"/>
                </a:cxn>
                <a:cxn ang="0">
                  <a:pos x="T8" y="T9"/>
                </a:cxn>
              </a:cxnLst>
              <a:rect l="0" t="0" r="r" b="b"/>
              <a:pathLst>
                <a:path w="2273" h="2284">
                  <a:moveTo>
                    <a:pt x="0" y="2246"/>
                  </a:moveTo>
                  <a:lnTo>
                    <a:pt x="15" y="2284"/>
                  </a:lnTo>
                  <a:lnTo>
                    <a:pt x="2273" y="26"/>
                  </a:lnTo>
                  <a:lnTo>
                    <a:pt x="2246" y="0"/>
                  </a:lnTo>
                  <a:lnTo>
                    <a:pt x="0" y="22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5" name="Freeform 124"/>
            <p:cNvSpPr>
              <a:spLocks/>
            </p:cNvSpPr>
            <p:nvPr/>
          </p:nvSpPr>
          <p:spPr bwMode="auto">
            <a:xfrm>
              <a:off x="8375" y="6354"/>
              <a:ext cx="9" cy="1413"/>
            </a:xfrm>
            <a:custGeom>
              <a:avLst/>
              <a:gdLst>
                <a:gd name="T0" fmla="*/ 37 w 37"/>
                <a:gd name="T1" fmla="*/ 0 h 5652"/>
                <a:gd name="T2" fmla="*/ 0 w 37"/>
                <a:gd name="T3" fmla="*/ 0 h 5652"/>
                <a:gd name="T4" fmla="*/ 37 w 37"/>
                <a:gd name="T5" fmla="*/ 5652 h 5652"/>
                <a:gd name="T6" fmla="*/ 37 w 37"/>
                <a:gd name="T7" fmla="*/ 0 h 5652"/>
              </a:gdLst>
              <a:ahLst/>
              <a:cxnLst>
                <a:cxn ang="0">
                  <a:pos x="T0" y="T1"/>
                </a:cxn>
                <a:cxn ang="0">
                  <a:pos x="T2" y="T3"/>
                </a:cxn>
                <a:cxn ang="0">
                  <a:pos x="T4" y="T5"/>
                </a:cxn>
                <a:cxn ang="0">
                  <a:pos x="T6" y="T7"/>
                </a:cxn>
              </a:cxnLst>
              <a:rect l="0" t="0" r="r" b="b"/>
              <a:pathLst>
                <a:path w="37" h="5652">
                  <a:moveTo>
                    <a:pt x="37" y="0"/>
                  </a:moveTo>
                  <a:lnTo>
                    <a:pt x="0" y="0"/>
                  </a:lnTo>
                  <a:lnTo>
                    <a:pt x="37" y="5652"/>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6" name="Freeform 125"/>
            <p:cNvSpPr>
              <a:spLocks/>
            </p:cNvSpPr>
            <p:nvPr/>
          </p:nvSpPr>
          <p:spPr bwMode="auto">
            <a:xfrm>
              <a:off x="8375" y="6354"/>
              <a:ext cx="9" cy="1413"/>
            </a:xfrm>
            <a:custGeom>
              <a:avLst/>
              <a:gdLst>
                <a:gd name="T0" fmla="*/ 0 w 37"/>
                <a:gd name="T1" fmla="*/ 0 h 5652"/>
                <a:gd name="T2" fmla="*/ 37 w 37"/>
                <a:gd name="T3" fmla="*/ 5652 h 5652"/>
                <a:gd name="T4" fmla="*/ 0 w 37"/>
                <a:gd name="T5" fmla="*/ 5652 h 5652"/>
                <a:gd name="T6" fmla="*/ 0 w 37"/>
                <a:gd name="T7" fmla="*/ 0 h 5652"/>
              </a:gdLst>
              <a:ahLst/>
              <a:cxnLst>
                <a:cxn ang="0">
                  <a:pos x="T0" y="T1"/>
                </a:cxn>
                <a:cxn ang="0">
                  <a:pos x="T2" y="T3"/>
                </a:cxn>
                <a:cxn ang="0">
                  <a:pos x="T4" y="T5"/>
                </a:cxn>
                <a:cxn ang="0">
                  <a:pos x="T6" y="T7"/>
                </a:cxn>
              </a:cxnLst>
              <a:rect l="0" t="0" r="r" b="b"/>
              <a:pathLst>
                <a:path w="37" h="5652">
                  <a:moveTo>
                    <a:pt x="0" y="0"/>
                  </a:moveTo>
                  <a:lnTo>
                    <a:pt x="37" y="5652"/>
                  </a:lnTo>
                  <a:lnTo>
                    <a:pt x="0" y="565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7" name="Rectangle 126"/>
            <p:cNvSpPr>
              <a:spLocks noChangeArrowheads="1"/>
            </p:cNvSpPr>
            <p:nvPr/>
          </p:nvSpPr>
          <p:spPr bwMode="auto">
            <a:xfrm>
              <a:off x="8375" y="6354"/>
              <a:ext cx="9" cy="141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8" name="Freeform 127"/>
            <p:cNvSpPr>
              <a:spLocks/>
            </p:cNvSpPr>
            <p:nvPr/>
          </p:nvSpPr>
          <p:spPr bwMode="auto">
            <a:xfrm>
              <a:off x="7812" y="7187"/>
              <a:ext cx="9" cy="1143"/>
            </a:xfrm>
            <a:custGeom>
              <a:avLst/>
              <a:gdLst>
                <a:gd name="T0" fmla="*/ 37 w 37"/>
                <a:gd name="T1" fmla="*/ 0 h 4571"/>
                <a:gd name="T2" fmla="*/ 0 w 37"/>
                <a:gd name="T3" fmla="*/ 0 h 4571"/>
                <a:gd name="T4" fmla="*/ 37 w 37"/>
                <a:gd name="T5" fmla="*/ 4571 h 4571"/>
                <a:gd name="T6" fmla="*/ 37 w 37"/>
                <a:gd name="T7" fmla="*/ 0 h 4571"/>
              </a:gdLst>
              <a:ahLst/>
              <a:cxnLst>
                <a:cxn ang="0">
                  <a:pos x="T0" y="T1"/>
                </a:cxn>
                <a:cxn ang="0">
                  <a:pos x="T2" y="T3"/>
                </a:cxn>
                <a:cxn ang="0">
                  <a:pos x="T4" y="T5"/>
                </a:cxn>
                <a:cxn ang="0">
                  <a:pos x="T6" y="T7"/>
                </a:cxn>
              </a:cxnLst>
              <a:rect l="0" t="0" r="r" b="b"/>
              <a:pathLst>
                <a:path w="37" h="4571">
                  <a:moveTo>
                    <a:pt x="37" y="0"/>
                  </a:moveTo>
                  <a:lnTo>
                    <a:pt x="0" y="0"/>
                  </a:lnTo>
                  <a:lnTo>
                    <a:pt x="37" y="457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9" name="Freeform 128"/>
            <p:cNvSpPr>
              <a:spLocks/>
            </p:cNvSpPr>
            <p:nvPr/>
          </p:nvSpPr>
          <p:spPr bwMode="auto">
            <a:xfrm>
              <a:off x="7812" y="7187"/>
              <a:ext cx="9" cy="1143"/>
            </a:xfrm>
            <a:custGeom>
              <a:avLst/>
              <a:gdLst>
                <a:gd name="T0" fmla="*/ 0 w 37"/>
                <a:gd name="T1" fmla="*/ 0 h 4571"/>
                <a:gd name="T2" fmla="*/ 37 w 37"/>
                <a:gd name="T3" fmla="*/ 4571 h 4571"/>
                <a:gd name="T4" fmla="*/ 0 w 37"/>
                <a:gd name="T5" fmla="*/ 4571 h 4571"/>
                <a:gd name="T6" fmla="*/ 0 w 37"/>
                <a:gd name="T7" fmla="*/ 0 h 4571"/>
              </a:gdLst>
              <a:ahLst/>
              <a:cxnLst>
                <a:cxn ang="0">
                  <a:pos x="T0" y="T1"/>
                </a:cxn>
                <a:cxn ang="0">
                  <a:pos x="T2" y="T3"/>
                </a:cxn>
                <a:cxn ang="0">
                  <a:pos x="T4" y="T5"/>
                </a:cxn>
                <a:cxn ang="0">
                  <a:pos x="T6" y="T7"/>
                </a:cxn>
              </a:cxnLst>
              <a:rect l="0" t="0" r="r" b="b"/>
              <a:pathLst>
                <a:path w="37" h="4571">
                  <a:moveTo>
                    <a:pt x="0" y="0"/>
                  </a:moveTo>
                  <a:lnTo>
                    <a:pt x="37" y="4571"/>
                  </a:lnTo>
                  <a:lnTo>
                    <a:pt x="0" y="457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0" name="Rectangle 129"/>
            <p:cNvSpPr>
              <a:spLocks noChangeArrowheads="1"/>
            </p:cNvSpPr>
            <p:nvPr/>
          </p:nvSpPr>
          <p:spPr bwMode="auto">
            <a:xfrm>
              <a:off x="7420" y="8371"/>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x</a:t>
              </a:r>
              <a:endParaRPr lang="en-US" sz="2000">
                <a:effectLst/>
                <a:latin typeface="Times New Roman"/>
                <a:ea typeface="Times New Roman"/>
              </a:endParaRPr>
            </a:p>
          </p:txBody>
        </p:sp>
        <p:sp>
          <p:nvSpPr>
            <p:cNvPr id="131" name="Rectangle 130"/>
            <p:cNvSpPr>
              <a:spLocks noChangeArrowheads="1"/>
            </p:cNvSpPr>
            <p:nvPr/>
          </p:nvSpPr>
          <p:spPr bwMode="auto">
            <a:xfrm>
              <a:off x="7836" y="8334"/>
              <a:ext cx="10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D</a:t>
              </a:r>
              <a:endParaRPr lang="en-US" sz="2000">
                <a:effectLst/>
                <a:latin typeface="Times New Roman"/>
                <a:ea typeface="Times New Roman"/>
              </a:endParaRPr>
            </a:p>
          </p:txBody>
        </p:sp>
        <p:sp>
          <p:nvSpPr>
            <p:cNvPr id="132" name="Rectangle 131"/>
            <p:cNvSpPr>
              <a:spLocks noChangeArrowheads="1"/>
            </p:cNvSpPr>
            <p:nvPr/>
          </p:nvSpPr>
          <p:spPr bwMode="auto">
            <a:xfrm>
              <a:off x="7812" y="7187"/>
              <a:ext cx="9"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33" name="Freeform 132"/>
            <p:cNvSpPr>
              <a:spLocks/>
            </p:cNvSpPr>
            <p:nvPr/>
          </p:nvSpPr>
          <p:spPr bwMode="auto">
            <a:xfrm>
              <a:off x="7538" y="7764"/>
              <a:ext cx="845" cy="851"/>
            </a:xfrm>
            <a:custGeom>
              <a:avLst/>
              <a:gdLst>
                <a:gd name="T0" fmla="*/ 3377 w 3377"/>
                <a:gd name="T1" fmla="*/ 26 h 3405"/>
                <a:gd name="T2" fmla="*/ 3350 w 3377"/>
                <a:gd name="T3" fmla="*/ 0 h 3405"/>
                <a:gd name="T4" fmla="*/ 0 w 3377"/>
                <a:gd name="T5" fmla="*/ 3405 h 3405"/>
                <a:gd name="T6" fmla="*/ 3377 w 3377"/>
                <a:gd name="T7" fmla="*/ 26 h 3405"/>
              </a:gdLst>
              <a:ahLst/>
              <a:cxnLst>
                <a:cxn ang="0">
                  <a:pos x="T0" y="T1"/>
                </a:cxn>
                <a:cxn ang="0">
                  <a:pos x="T2" y="T3"/>
                </a:cxn>
                <a:cxn ang="0">
                  <a:pos x="T4" y="T5"/>
                </a:cxn>
                <a:cxn ang="0">
                  <a:pos x="T6" y="T7"/>
                </a:cxn>
              </a:cxnLst>
              <a:rect l="0" t="0" r="r" b="b"/>
              <a:pathLst>
                <a:path w="3377" h="3405">
                  <a:moveTo>
                    <a:pt x="3377" y="26"/>
                  </a:moveTo>
                  <a:lnTo>
                    <a:pt x="3350" y="0"/>
                  </a:lnTo>
                  <a:lnTo>
                    <a:pt x="0" y="3405"/>
                  </a:lnTo>
                  <a:lnTo>
                    <a:pt x="337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4" name="Freeform 133"/>
            <p:cNvSpPr>
              <a:spLocks/>
            </p:cNvSpPr>
            <p:nvPr/>
          </p:nvSpPr>
          <p:spPr bwMode="auto">
            <a:xfrm>
              <a:off x="7532" y="7764"/>
              <a:ext cx="844" cy="851"/>
            </a:xfrm>
            <a:custGeom>
              <a:avLst/>
              <a:gdLst>
                <a:gd name="T0" fmla="*/ 3376 w 3376"/>
                <a:gd name="T1" fmla="*/ 0 h 3405"/>
                <a:gd name="T2" fmla="*/ 26 w 3376"/>
                <a:gd name="T3" fmla="*/ 3405 h 3405"/>
                <a:gd name="T4" fmla="*/ 0 w 3376"/>
                <a:gd name="T5" fmla="*/ 3379 h 3405"/>
                <a:gd name="T6" fmla="*/ 3376 w 3376"/>
                <a:gd name="T7" fmla="*/ 0 h 3405"/>
              </a:gdLst>
              <a:ahLst/>
              <a:cxnLst>
                <a:cxn ang="0">
                  <a:pos x="T0" y="T1"/>
                </a:cxn>
                <a:cxn ang="0">
                  <a:pos x="T2" y="T3"/>
                </a:cxn>
                <a:cxn ang="0">
                  <a:pos x="T4" y="T5"/>
                </a:cxn>
                <a:cxn ang="0">
                  <a:pos x="T6" y="T7"/>
                </a:cxn>
              </a:cxnLst>
              <a:rect l="0" t="0" r="r" b="b"/>
              <a:pathLst>
                <a:path w="3376" h="3405">
                  <a:moveTo>
                    <a:pt x="3376" y="0"/>
                  </a:moveTo>
                  <a:lnTo>
                    <a:pt x="26" y="3405"/>
                  </a:lnTo>
                  <a:lnTo>
                    <a:pt x="0" y="3379"/>
                  </a:lnTo>
                  <a:lnTo>
                    <a:pt x="3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5" name="Freeform 134"/>
            <p:cNvSpPr>
              <a:spLocks/>
            </p:cNvSpPr>
            <p:nvPr/>
          </p:nvSpPr>
          <p:spPr bwMode="auto">
            <a:xfrm>
              <a:off x="7532" y="7764"/>
              <a:ext cx="851" cy="851"/>
            </a:xfrm>
            <a:custGeom>
              <a:avLst/>
              <a:gdLst>
                <a:gd name="T0" fmla="*/ 3403 w 3403"/>
                <a:gd name="T1" fmla="*/ 26 h 3405"/>
                <a:gd name="T2" fmla="*/ 3376 w 3403"/>
                <a:gd name="T3" fmla="*/ 0 h 3405"/>
                <a:gd name="T4" fmla="*/ 0 w 3403"/>
                <a:gd name="T5" fmla="*/ 3379 h 3405"/>
                <a:gd name="T6" fmla="*/ 26 w 3403"/>
                <a:gd name="T7" fmla="*/ 3405 h 3405"/>
                <a:gd name="T8" fmla="*/ 3403 w 3403"/>
                <a:gd name="T9" fmla="*/ 26 h 3405"/>
              </a:gdLst>
              <a:ahLst/>
              <a:cxnLst>
                <a:cxn ang="0">
                  <a:pos x="T0" y="T1"/>
                </a:cxn>
                <a:cxn ang="0">
                  <a:pos x="T2" y="T3"/>
                </a:cxn>
                <a:cxn ang="0">
                  <a:pos x="T4" y="T5"/>
                </a:cxn>
                <a:cxn ang="0">
                  <a:pos x="T6" y="T7"/>
                </a:cxn>
                <a:cxn ang="0">
                  <a:pos x="T8" y="T9"/>
                </a:cxn>
              </a:cxnLst>
              <a:rect l="0" t="0" r="r" b="b"/>
              <a:pathLst>
                <a:path w="3403" h="3405">
                  <a:moveTo>
                    <a:pt x="3403" y="26"/>
                  </a:moveTo>
                  <a:lnTo>
                    <a:pt x="3376" y="0"/>
                  </a:lnTo>
                  <a:lnTo>
                    <a:pt x="0" y="3379"/>
                  </a:lnTo>
                  <a:lnTo>
                    <a:pt x="26" y="3405"/>
                  </a:lnTo>
                  <a:lnTo>
                    <a:pt x="3403"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36" name="Freeform 135"/>
            <p:cNvSpPr>
              <a:spLocks/>
            </p:cNvSpPr>
            <p:nvPr/>
          </p:nvSpPr>
          <p:spPr bwMode="auto">
            <a:xfrm>
              <a:off x="7535" y="8527"/>
              <a:ext cx="86" cy="85"/>
            </a:xfrm>
            <a:custGeom>
              <a:avLst/>
              <a:gdLst>
                <a:gd name="T0" fmla="*/ 0 w 342"/>
                <a:gd name="T1" fmla="*/ 342 h 342"/>
                <a:gd name="T2" fmla="*/ 236 w 342"/>
                <a:gd name="T3" fmla="*/ 0 h 342"/>
                <a:gd name="T4" fmla="*/ 342 w 342"/>
                <a:gd name="T5" fmla="*/ 107 h 342"/>
                <a:gd name="T6" fmla="*/ 0 w 342"/>
                <a:gd name="T7" fmla="*/ 342 h 342"/>
              </a:gdLst>
              <a:ahLst/>
              <a:cxnLst>
                <a:cxn ang="0">
                  <a:pos x="T0" y="T1"/>
                </a:cxn>
                <a:cxn ang="0">
                  <a:pos x="T2" y="T3"/>
                </a:cxn>
                <a:cxn ang="0">
                  <a:pos x="T4" y="T5"/>
                </a:cxn>
                <a:cxn ang="0">
                  <a:pos x="T6" y="T7"/>
                </a:cxn>
              </a:cxnLst>
              <a:rect l="0" t="0" r="r" b="b"/>
              <a:pathLst>
                <a:path w="342" h="342">
                  <a:moveTo>
                    <a:pt x="0" y="342"/>
                  </a:moveTo>
                  <a:lnTo>
                    <a:pt x="236" y="0"/>
                  </a:lnTo>
                  <a:lnTo>
                    <a:pt x="342" y="107"/>
                  </a:lnTo>
                  <a:lnTo>
                    <a:pt x="0" y="3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7" name="Rectangle 136"/>
            <p:cNvSpPr>
              <a:spLocks noChangeArrowheads="1"/>
            </p:cNvSpPr>
            <p:nvPr/>
          </p:nvSpPr>
          <p:spPr bwMode="auto">
            <a:xfrm>
              <a:off x="7654" y="6919"/>
              <a:ext cx="9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A</a:t>
              </a:r>
              <a:endParaRPr lang="en-US" sz="2000">
                <a:effectLst/>
                <a:latin typeface="Times New Roman"/>
                <a:ea typeface="Times New Roman"/>
              </a:endParaRPr>
            </a:p>
          </p:txBody>
        </p:sp>
        <p:sp>
          <p:nvSpPr>
            <p:cNvPr id="138" name="Rectangle 137"/>
            <p:cNvSpPr>
              <a:spLocks noChangeArrowheads="1"/>
            </p:cNvSpPr>
            <p:nvPr/>
          </p:nvSpPr>
          <p:spPr bwMode="auto">
            <a:xfrm>
              <a:off x="8203" y="6422"/>
              <a:ext cx="9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E</a:t>
              </a:r>
              <a:endParaRPr lang="en-US" sz="2000">
                <a:effectLst/>
                <a:latin typeface="Times New Roman"/>
                <a:ea typeface="Times New Roman"/>
              </a:endParaRPr>
            </a:p>
          </p:txBody>
        </p:sp>
        <p:sp>
          <p:nvSpPr>
            <p:cNvPr id="139" name="Rectangle 138"/>
            <p:cNvSpPr>
              <a:spLocks noChangeArrowheads="1"/>
            </p:cNvSpPr>
            <p:nvPr/>
          </p:nvSpPr>
          <p:spPr bwMode="auto">
            <a:xfrm>
              <a:off x="8446" y="621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z</a:t>
              </a:r>
              <a:endParaRPr lang="en-US" sz="2000">
                <a:effectLst/>
                <a:latin typeface="Times New Roman"/>
                <a:ea typeface="Times New Roman"/>
              </a:endParaRPr>
            </a:p>
          </p:txBody>
        </p:sp>
        <p:sp>
          <p:nvSpPr>
            <p:cNvPr id="140" name="Freeform 139"/>
            <p:cNvSpPr>
              <a:spLocks/>
            </p:cNvSpPr>
            <p:nvPr/>
          </p:nvSpPr>
          <p:spPr bwMode="auto">
            <a:xfrm>
              <a:off x="7535" y="8527"/>
              <a:ext cx="86" cy="85"/>
            </a:xfrm>
            <a:custGeom>
              <a:avLst/>
              <a:gdLst>
                <a:gd name="T0" fmla="*/ 0 w 342"/>
                <a:gd name="T1" fmla="*/ 342 h 342"/>
                <a:gd name="T2" fmla="*/ 236 w 342"/>
                <a:gd name="T3" fmla="*/ 0 h 342"/>
                <a:gd name="T4" fmla="*/ 342 w 342"/>
                <a:gd name="T5" fmla="*/ 107 h 342"/>
                <a:gd name="T6" fmla="*/ 0 w 342"/>
                <a:gd name="T7" fmla="*/ 342 h 342"/>
              </a:gdLst>
              <a:ahLst/>
              <a:cxnLst>
                <a:cxn ang="0">
                  <a:pos x="T0" y="T1"/>
                </a:cxn>
                <a:cxn ang="0">
                  <a:pos x="T2" y="T3"/>
                </a:cxn>
                <a:cxn ang="0">
                  <a:pos x="T4" y="T5"/>
                </a:cxn>
                <a:cxn ang="0">
                  <a:pos x="T6" y="T7"/>
                </a:cxn>
              </a:cxnLst>
              <a:rect l="0" t="0" r="r" b="b"/>
              <a:pathLst>
                <a:path w="342" h="342">
                  <a:moveTo>
                    <a:pt x="0" y="342"/>
                  </a:moveTo>
                  <a:lnTo>
                    <a:pt x="236" y="0"/>
                  </a:lnTo>
                  <a:lnTo>
                    <a:pt x="342" y="107"/>
                  </a:lnTo>
                  <a:lnTo>
                    <a:pt x="0" y="3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41" name="Freeform 140"/>
            <p:cNvSpPr>
              <a:spLocks/>
            </p:cNvSpPr>
            <p:nvPr/>
          </p:nvSpPr>
          <p:spPr bwMode="auto">
            <a:xfrm>
              <a:off x="8361" y="6319"/>
              <a:ext cx="37" cy="77"/>
            </a:xfrm>
            <a:custGeom>
              <a:avLst/>
              <a:gdLst>
                <a:gd name="T0" fmla="*/ 75 w 150"/>
                <a:gd name="T1" fmla="*/ 0 h 306"/>
                <a:gd name="T2" fmla="*/ 150 w 150"/>
                <a:gd name="T3" fmla="*/ 306 h 306"/>
                <a:gd name="T4" fmla="*/ 0 w 150"/>
                <a:gd name="T5" fmla="*/ 306 h 306"/>
                <a:gd name="T6" fmla="*/ 75 w 150"/>
                <a:gd name="T7" fmla="*/ 0 h 306"/>
              </a:gdLst>
              <a:ahLst/>
              <a:cxnLst>
                <a:cxn ang="0">
                  <a:pos x="T0" y="T1"/>
                </a:cxn>
                <a:cxn ang="0">
                  <a:pos x="T2" y="T3"/>
                </a:cxn>
                <a:cxn ang="0">
                  <a:pos x="T4" y="T5"/>
                </a:cxn>
                <a:cxn ang="0">
                  <a:pos x="T6" y="T7"/>
                </a:cxn>
              </a:cxnLst>
              <a:rect l="0" t="0" r="r" b="b"/>
              <a:pathLst>
                <a:path w="150" h="306">
                  <a:moveTo>
                    <a:pt x="75" y="0"/>
                  </a:moveTo>
                  <a:lnTo>
                    <a:pt x="150" y="306"/>
                  </a:lnTo>
                  <a:lnTo>
                    <a:pt x="0" y="306"/>
                  </a:lnTo>
                  <a:lnTo>
                    <a:pt x="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2" name="Rectangle 141"/>
            <p:cNvSpPr>
              <a:spLocks noChangeArrowheads="1"/>
            </p:cNvSpPr>
            <p:nvPr/>
          </p:nvSpPr>
          <p:spPr bwMode="auto">
            <a:xfrm>
              <a:off x="9812" y="7492"/>
              <a:ext cx="4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I</a:t>
              </a:r>
              <a:endParaRPr lang="en-US" sz="2000">
                <a:effectLst/>
                <a:latin typeface="Times New Roman"/>
                <a:ea typeface="Times New Roman"/>
              </a:endParaRPr>
            </a:p>
          </p:txBody>
        </p:sp>
        <p:sp>
          <p:nvSpPr>
            <p:cNvPr id="143" name="Freeform 142"/>
            <p:cNvSpPr>
              <a:spLocks/>
            </p:cNvSpPr>
            <p:nvPr/>
          </p:nvSpPr>
          <p:spPr bwMode="auto">
            <a:xfrm>
              <a:off x="8361" y="6319"/>
              <a:ext cx="37" cy="77"/>
            </a:xfrm>
            <a:custGeom>
              <a:avLst/>
              <a:gdLst>
                <a:gd name="T0" fmla="*/ 75 w 150"/>
                <a:gd name="T1" fmla="*/ 0 h 306"/>
                <a:gd name="T2" fmla="*/ 150 w 150"/>
                <a:gd name="T3" fmla="*/ 306 h 306"/>
                <a:gd name="T4" fmla="*/ 0 w 150"/>
                <a:gd name="T5" fmla="*/ 306 h 306"/>
                <a:gd name="T6" fmla="*/ 75 w 150"/>
                <a:gd name="T7" fmla="*/ 0 h 306"/>
              </a:gdLst>
              <a:ahLst/>
              <a:cxnLst>
                <a:cxn ang="0">
                  <a:pos x="T0" y="T1"/>
                </a:cxn>
                <a:cxn ang="0">
                  <a:pos x="T2" y="T3"/>
                </a:cxn>
                <a:cxn ang="0">
                  <a:pos x="T4" y="T5"/>
                </a:cxn>
                <a:cxn ang="0">
                  <a:pos x="T6" y="T7"/>
                </a:cxn>
              </a:cxnLst>
              <a:rect l="0" t="0" r="r" b="b"/>
              <a:pathLst>
                <a:path w="150" h="306">
                  <a:moveTo>
                    <a:pt x="75" y="0"/>
                  </a:moveTo>
                  <a:lnTo>
                    <a:pt x="150" y="306"/>
                  </a:lnTo>
                  <a:lnTo>
                    <a:pt x="0" y="306"/>
                  </a:lnTo>
                  <a:lnTo>
                    <a:pt x="7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44" name="Freeform 143"/>
            <p:cNvSpPr>
              <a:spLocks/>
            </p:cNvSpPr>
            <p:nvPr/>
          </p:nvSpPr>
          <p:spPr bwMode="auto">
            <a:xfrm>
              <a:off x="9501" y="7524"/>
              <a:ext cx="100" cy="92"/>
            </a:xfrm>
            <a:custGeom>
              <a:avLst/>
              <a:gdLst>
                <a:gd name="T0" fmla="*/ 26 w 402"/>
                <a:gd name="T1" fmla="*/ 0 h 371"/>
                <a:gd name="T2" fmla="*/ 0 w 402"/>
                <a:gd name="T3" fmla="*/ 27 h 371"/>
                <a:gd name="T4" fmla="*/ 402 w 402"/>
                <a:gd name="T5" fmla="*/ 371 h 371"/>
                <a:gd name="T6" fmla="*/ 26 w 402"/>
                <a:gd name="T7" fmla="*/ 0 h 371"/>
              </a:gdLst>
              <a:ahLst/>
              <a:cxnLst>
                <a:cxn ang="0">
                  <a:pos x="T0" y="T1"/>
                </a:cxn>
                <a:cxn ang="0">
                  <a:pos x="T2" y="T3"/>
                </a:cxn>
                <a:cxn ang="0">
                  <a:pos x="T4" y="T5"/>
                </a:cxn>
                <a:cxn ang="0">
                  <a:pos x="T6" y="T7"/>
                </a:cxn>
              </a:cxnLst>
              <a:rect l="0" t="0" r="r" b="b"/>
              <a:pathLst>
                <a:path w="402" h="371">
                  <a:moveTo>
                    <a:pt x="26" y="0"/>
                  </a:moveTo>
                  <a:lnTo>
                    <a:pt x="0" y="27"/>
                  </a:lnTo>
                  <a:lnTo>
                    <a:pt x="402" y="37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5" name="Freeform 144"/>
            <p:cNvSpPr>
              <a:spLocks/>
            </p:cNvSpPr>
            <p:nvPr/>
          </p:nvSpPr>
          <p:spPr bwMode="auto">
            <a:xfrm>
              <a:off x="9501" y="7530"/>
              <a:ext cx="100" cy="93"/>
            </a:xfrm>
            <a:custGeom>
              <a:avLst/>
              <a:gdLst>
                <a:gd name="T0" fmla="*/ 0 w 402"/>
                <a:gd name="T1" fmla="*/ 0 h 371"/>
                <a:gd name="T2" fmla="*/ 402 w 402"/>
                <a:gd name="T3" fmla="*/ 344 h 371"/>
                <a:gd name="T4" fmla="*/ 374 w 402"/>
                <a:gd name="T5" fmla="*/ 371 h 371"/>
                <a:gd name="T6" fmla="*/ 0 w 402"/>
                <a:gd name="T7" fmla="*/ 0 h 371"/>
              </a:gdLst>
              <a:ahLst/>
              <a:cxnLst>
                <a:cxn ang="0">
                  <a:pos x="T0" y="T1"/>
                </a:cxn>
                <a:cxn ang="0">
                  <a:pos x="T2" y="T3"/>
                </a:cxn>
                <a:cxn ang="0">
                  <a:pos x="T4" y="T5"/>
                </a:cxn>
                <a:cxn ang="0">
                  <a:pos x="T6" y="T7"/>
                </a:cxn>
              </a:cxnLst>
              <a:rect l="0" t="0" r="r" b="b"/>
              <a:pathLst>
                <a:path w="402" h="371">
                  <a:moveTo>
                    <a:pt x="0" y="0"/>
                  </a:moveTo>
                  <a:lnTo>
                    <a:pt x="402" y="344"/>
                  </a:lnTo>
                  <a:lnTo>
                    <a:pt x="374" y="37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6" name="Freeform 145"/>
            <p:cNvSpPr>
              <a:spLocks/>
            </p:cNvSpPr>
            <p:nvPr/>
          </p:nvSpPr>
          <p:spPr bwMode="auto">
            <a:xfrm>
              <a:off x="9501" y="7524"/>
              <a:ext cx="100" cy="99"/>
            </a:xfrm>
            <a:custGeom>
              <a:avLst/>
              <a:gdLst>
                <a:gd name="T0" fmla="*/ 26 w 402"/>
                <a:gd name="T1" fmla="*/ 0 h 398"/>
                <a:gd name="T2" fmla="*/ 0 w 402"/>
                <a:gd name="T3" fmla="*/ 27 h 398"/>
                <a:gd name="T4" fmla="*/ 374 w 402"/>
                <a:gd name="T5" fmla="*/ 398 h 398"/>
                <a:gd name="T6" fmla="*/ 402 w 402"/>
                <a:gd name="T7" fmla="*/ 371 h 398"/>
                <a:gd name="T8" fmla="*/ 26 w 402"/>
                <a:gd name="T9" fmla="*/ 0 h 398"/>
              </a:gdLst>
              <a:ahLst/>
              <a:cxnLst>
                <a:cxn ang="0">
                  <a:pos x="T0" y="T1"/>
                </a:cxn>
                <a:cxn ang="0">
                  <a:pos x="T2" y="T3"/>
                </a:cxn>
                <a:cxn ang="0">
                  <a:pos x="T4" y="T5"/>
                </a:cxn>
                <a:cxn ang="0">
                  <a:pos x="T6" y="T7"/>
                </a:cxn>
                <a:cxn ang="0">
                  <a:pos x="T8" y="T9"/>
                </a:cxn>
              </a:cxnLst>
              <a:rect l="0" t="0" r="r" b="b"/>
              <a:pathLst>
                <a:path w="402" h="398">
                  <a:moveTo>
                    <a:pt x="26" y="0"/>
                  </a:moveTo>
                  <a:lnTo>
                    <a:pt x="0" y="27"/>
                  </a:lnTo>
                  <a:lnTo>
                    <a:pt x="374" y="398"/>
                  </a:lnTo>
                  <a:lnTo>
                    <a:pt x="402" y="371"/>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8" name="Freeform 187"/>
            <p:cNvSpPr>
              <a:spLocks/>
            </p:cNvSpPr>
            <p:nvPr/>
          </p:nvSpPr>
          <p:spPr bwMode="auto">
            <a:xfrm>
              <a:off x="9650" y="7671"/>
              <a:ext cx="100" cy="93"/>
            </a:xfrm>
            <a:custGeom>
              <a:avLst/>
              <a:gdLst>
                <a:gd name="T0" fmla="*/ 27 w 403"/>
                <a:gd name="T1" fmla="*/ 0 h 371"/>
                <a:gd name="T2" fmla="*/ 0 w 403"/>
                <a:gd name="T3" fmla="*/ 26 h 371"/>
                <a:gd name="T4" fmla="*/ 403 w 403"/>
                <a:gd name="T5" fmla="*/ 371 h 371"/>
                <a:gd name="T6" fmla="*/ 27 w 403"/>
                <a:gd name="T7" fmla="*/ 0 h 371"/>
              </a:gdLst>
              <a:ahLst/>
              <a:cxnLst>
                <a:cxn ang="0">
                  <a:pos x="T0" y="T1"/>
                </a:cxn>
                <a:cxn ang="0">
                  <a:pos x="T2" y="T3"/>
                </a:cxn>
                <a:cxn ang="0">
                  <a:pos x="T4" y="T5"/>
                </a:cxn>
                <a:cxn ang="0">
                  <a:pos x="T6" y="T7"/>
                </a:cxn>
              </a:cxnLst>
              <a:rect l="0" t="0" r="r" b="b"/>
              <a:pathLst>
                <a:path w="403" h="371">
                  <a:moveTo>
                    <a:pt x="27" y="0"/>
                  </a:moveTo>
                  <a:lnTo>
                    <a:pt x="0" y="26"/>
                  </a:lnTo>
                  <a:lnTo>
                    <a:pt x="403" y="37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7" name="Freeform 246"/>
            <p:cNvSpPr>
              <a:spLocks/>
            </p:cNvSpPr>
            <p:nvPr/>
          </p:nvSpPr>
          <p:spPr bwMode="auto">
            <a:xfrm>
              <a:off x="9650" y="7678"/>
              <a:ext cx="100" cy="93"/>
            </a:xfrm>
            <a:custGeom>
              <a:avLst/>
              <a:gdLst>
                <a:gd name="T0" fmla="*/ 0 w 403"/>
                <a:gd name="T1" fmla="*/ 0 h 372"/>
                <a:gd name="T2" fmla="*/ 403 w 403"/>
                <a:gd name="T3" fmla="*/ 345 h 372"/>
                <a:gd name="T4" fmla="*/ 376 w 403"/>
                <a:gd name="T5" fmla="*/ 372 h 372"/>
                <a:gd name="T6" fmla="*/ 0 w 403"/>
                <a:gd name="T7" fmla="*/ 0 h 372"/>
              </a:gdLst>
              <a:ahLst/>
              <a:cxnLst>
                <a:cxn ang="0">
                  <a:pos x="T0" y="T1"/>
                </a:cxn>
                <a:cxn ang="0">
                  <a:pos x="T2" y="T3"/>
                </a:cxn>
                <a:cxn ang="0">
                  <a:pos x="T4" y="T5"/>
                </a:cxn>
                <a:cxn ang="0">
                  <a:pos x="T6" y="T7"/>
                </a:cxn>
              </a:cxnLst>
              <a:rect l="0" t="0" r="r" b="b"/>
              <a:pathLst>
                <a:path w="403" h="372">
                  <a:moveTo>
                    <a:pt x="0" y="0"/>
                  </a:moveTo>
                  <a:lnTo>
                    <a:pt x="403" y="345"/>
                  </a:lnTo>
                  <a:lnTo>
                    <a:pt x="376" y="37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49" name="Freeform 248"/>
            <p:cNvSpPr>
              <a:spLocks/>
            </p:cNvSpPr>
            <p:nvPr/>
          </p:nvSpPr>
          <p:spPr bwMode="auto">
            <a:xfrm>
              <a:off x="9650" y="7671"/>
              <a:ext cx="100" cy="100"/>
            </a:xfrm>
            <a:custGeom>
              <a:avLst/>
              <a:gdLst>
                <a:gd name="T0" fmla="*/ 27 w 403"/>
                <a:gd name="T1" fmla="*/ 0 h 398"/>
                <a:gd name="T2" fmla="*/ 0 w 403"/>
                <a:gd name="T3" fmla="*/ 26 h 398"/>
                <a:gd name="T4" fmla="*/ 376 w 403"/>
                <a:gd name="T5" fmla="*/ 398 h 398"/>
                <a:gd name="T6" fmla="*/ 403 w 403"/>
                <a:gd name="T7" fmla="*/ 371 h 398"/>
                <a:gd name="T8" fmla="*/ 27 w 403"/>
                <a:gd name="T9" fmla="*/ 0 h 398"/>
              </a:gdLst>
              <a:ahLst/>
              <a:cxnLst>
                <a:cxn ang="0">
                  <a:pos x="T0" y="T1"/>
                </a:cxn>
                <a:cxn ang="0">
                  <a:pos x="T2" y="T3"/>
                </a:cxn>
                <a:cxn ang="0">
                  <a:pos x="T4" y="T5"/>
                </a:cxn>
                <a:cxn ang="0">
                  <a:pos x="T6" y="T7"/>
                </a:cxn>
                <a:cxn ang="0">
                  <a:pos x="T8" y="T9"/>
                </a:cxn>
              </a:cxnLst>
              <a:rect l="0" t="0" r="r" b="b"/>
              <a:pathLst>
                <a:path w="403" h="398">
                  <a:moveTo>
                    <a:pt x="27" y="0"/>
                  </a:moveTo>
                  <a:lnTo>
                    <a:pt x="0" y="26"/>
                  </a:lnTo>
                  <a:lnTo>
                    <a:pt x="376" y="398"/>
                  </a:lnTo>
                  <a:lnTo>
                    <a:pt x="403" y="371"/>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51" name="Freeform 250"/>
            <p:cNvSpPr>
              <a:spLocks/>
            </p:cNvSpPr>
            <p:nvPr/>
          </p:nvSpPr>
          <p:spPr bwMode="auto">
            <a:xfrm>
              <a:off x="9744" y="7764"/>
              <a:ext cx="6" cy="7"/>
            </a:xfrm>
            <a:custGeom>
              <a:avLst/>
              <a:gdLst>
                <a:gd name="T0" fmla="*/ 27 w 27"/>
                <a:gd name="T1" fmla="*/ 0 h 27"/>
                <a:gd name="T2" fmla="*/ 0 w 27"/>
                <a:gd name="T3" fmla="*/ 27 h 27"/>
                <a:gd name="T4" fmla="*/ 1 w 27"/>
                <a:gd name="T5" fmla="*/ 27 h 27"/>
              </a:gdLst>
              <a:ahLst/>
              <a:cxnLst>
                <a:cxn ang="0">
                  <a:pos x="T0" y="T1"/>
                </a:cxn>
                <a:cxn ang="0">
                  <a:pos x="T2" y="T3"/>
                </a:cxn>
                <a:cxn ang="0">
                  <a:pos x="T4" y="T5"/>
                </a:cxn>
              </a:cxnLst>
              <a:rect l="0" t="0" r="r" b="b"/>
              <a:pathLst>
                <a:path w="27" h="27">
                  <a:moveTo>
                    <a:pt x="27" y="0"/>
                  </a:moveTo>
                  <a:lnTo>
                    <a:pt x="0" y="27"/>
                  </a:lnTo>
                  <a:lnTo>
                    <a:pt x="1" y="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52" name="Freeform 251"/>
            <p:cNvSpPr>
              <a:spLocks/>
            </p:cNvSpPr>
            <p:nvPr/>
          </p:nvSpPr>
          <p:spPr bwMode="auto">
            <a:xfrm>
              <a:off x="9742" y="6624"/>
              <a:ext cx="10" cy="1143"/>
            </a:xfrm>
            <a:custGeom>
              <a:avLst/>
              <a:gdLst>
                <a:gd name="T0" fmla="*/ 37 w 37"/>
                <a:gd name="T1" fmla="*/ 0 h 4572"/>
                <a:gd name="T2" fmla="*/ 0 w 37"/>
                <a:gd name="T3" fmla="*/ 0 h 4572"/>
                <a:gd name="T4" fmla="*/ 37 w 37"/>
                <a:gd name="T5" fmla="*/ 4572 h 4572"/>
                <a:gd name="T6" fmla="*/ 37 w 37"/>
                <a:gd name="T7" fmla="*/ 0 h 4572"/>
              </a:gdLst>
              <a:ahLst/>
              <a:cxnLst>
                <a:cxn ang="0">
                  <a:pos x="T0" y="T1"/>
                </a:cxn>
                <a:cxn ang="0">
                  <a:pos x="T2" y="T3"/>
                </a:cxn>
                <a:cxn ang="0">
                  <a:pos x="T4" y="T5"/>
                </a:cxn>
                <a:cxn ang="0">
                  <a:pos x="T6" y="T7"/>
                </a:cxn>
              </a:cxnLst>
              <a:rect l="0" t="0" r="r" b="b"/>
              <a:pathLst>
                <a:path w="37" h="4572">
                  <a:moveTo>
                    <a:pt x="37" y="0"/>
                  </a:moveTo>
                  <a:lnTo>
                    <a:pt x="0" y="0"/>
                  </a:lnTo>
                  <a:lnTo>
                    <a:pt x="37" y="4572"/>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53" name="Freeform 252"/>
            <p:cNvSpPr>
              <a:spLocks/>
            </p:cNvSpPr>
            <p:nvPr/>
          </p:nvSpPr>
          <p:spPr bwMode="auto">
            <a:xfrm>
              <a:off x="9742" y="6624"/>
              <a:ext cx="10" cy="1143"/>
            </a:xfrm>
            <a:custGeom>
              <a:avLst/>
              <a:gdLst>
                <a:gd name="T0" fmla="*/ 0 w 37"/>
                <a:gd name="T1" fmla="*/ 0 h 4572"/>
                <a:gd name="T2" fmla="*/ 37 w 37"/>
                <a:gd name="T3" fmla="*/ 4572 h 4572"/>
                <a:gd name="T4" fmla="*/ 0 w 37"/>
                <a:gd name="T5" fmla="*/ 4572 h 4572"/>
                <a:gd name="T6" fmla="*/ 0 w 37"/>
                <a:gd name="T7" fmla="*/ 0 h 4572"/>
              </a:gdLst>
              <a:ahLst/>
              <a:cxnLst>
                <a:cxn ang="0">
                  <a:pos x="T0" y="T1"/>
                </a:cxn>
                <a:cxn ang="0">
                  <a:pos x="T2" y="T3"/>
                </a:cxn>
                <a:cxn ang="0">
                  <a:pos x="T4" y="T5"/>
                </a:cxn>
                <a:cxn ang="0">
                  <a:pos x="T6" y="T7"/>
                </a:cxn>
              </a:cxnLst>
              <a:rect l="0" t="0" r="r" b="b"/>
              <a:pathLst>
                <a:path w="37" h="4572">
                  <a:moveTo>
                    <a:pt x="0" y="0"/>
                  </a:moveTo>
                  <a:lnTo>
                    <a:pt x="37" y="4572"/>
                  </a:lnTo>
                  <a:lnTo>
                    <a:pt x="0" y="457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54" name="Rectangle 253"/>
            <p:cNvSpPr>
              <a:spLocks noChangeArrowheads="1"/>
            </p:cNvSpPr>
            <p:nvPr/>
          </p:nvSpPr>
          <p:spPr bwMode="auto">
            <a:xfrm>
              <a:off x="9742" y="6624"/>
              <a:ext cx="10"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55" name="Freeform 254"/>
            <p:cNvSpPr>
              <a:spLocks/>
            </p:cNvSpPr>
            <p:nvPr/>
          </p:nvSpPr>
          <p:spPr bwMode="auto">
            <a:xfrm>
              <a:off x="9179" y="7187"/>
              <a:ext cx="10" cy="1143"/>
            </a:xfrm>
            <a:custGeom>
              <a:avLst/>
              <a:gdLst>
                <a:gd name="T0" fmla="*/ 38 w 38"/>
                <a:gd name="T1" fmla="*/ 0 h 4571"/>
                <a:gd name="T2" fmla="*/ 0 w 38"/>
                <a:gd name="T3" fmla="*/ 0 h 4571"/>
                <a:gd name="T4" fmla="*/ 38 w 38"/>
                <a:gd name="T5" fmla="*/ 4571 h 4571"/>
                <a:gd name="T6" fmla="*/ 38 w 38"/>
                <a:gd name="T7" fmla="*/ 0 h 4571"/>
              </a:gdLst>
              <a:ahLst/>
              <a:cxnLst>
                <a:cxn ang="0">
                  <a:pos x="T0" y="T1"/>
                </a:cxn>
                <a:cxn ang="0">
                  <a:pos x="T2" y="T3"/>
                </a:cxn>
                <a:cxn ang="0">
                  <a:pos x="T4" y="T5"/>
                </a:cxn>
                <a:cxn ang="0">
                  <a:pos x="T6" y="T7"/>
                </a:cxn>
              </a:cxnLst>
              <a:rect l="0" t="0" r="r" b="b"/>
              <a:pathLst>
                <a:path w="38" h="4571">
                  <a:moveTo>
                    <a:pt x="38" y="0"/>
                  </a:moveTo>
                  <a:lnTo>
                    <a:pt x="0" y="0"/>
                  </a:lnTo>
                  <a:lnTo>
                    <a:pt x="38" y="457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56" name="Freeform 255"/>
            <p:cNvSpPr>
              <a:spLocks/>
            </p:cNvSpPr>
            <p:nvPr/>
          </p:nvSpPr>
          <p:spPr bwMode="auto">
            <a:xfrm>
              <a:off x="9179" y="7187"/>
              <a:ext cx="10" cy="1143"/>
            </a:xfrm>
            <a:custGeom>
              <a:avLst/>
              <a:gdLst>
                <a:gd name="T0" fmla="*/ 0 w 38"/>
                <a:gd name="T1" fmla="*/ 0 h 4571"/>
                <a:gd name="T2" fmla="*/ 38 w 38"/>
                <a:gd name="T3" fmla="*/ 4571 h 4571"/>
                <a:gd name="T4" fmla="*/ 0 w 38"/>
                <a:gd name="T5" fmla="*/ 4571 h 4571"/>
                <a:gd name="T6" fmla="*/ 0 w 38"/>
                <a:gd name="T7" fmla="*/ 0 h 4571"/>
              </a:gdLst>
              <a:ahLst/>
              <a:cxnLst>
                <a:cxn ang="0">
                  <a:pos x="T0" y="T1"/>
                </a:cxn>
                <a:cxn ang="0">
                  <a:pos x="T2" y="T3"/>
                </a:cxn>
                <a:cxn ang="0">
                  <a:pos x="T4" y="T5"/>
                </a:cxn>
                <a:cxn ang="0">
                  <a:pos x="T6" y="T7"/>
                </a:cxn>
              </a:cxnLst>
              <a:rect l="0" t="0" r="r" b="b"/>
              <a:pathLst>
                <a:path w="38" h="4571">
                  <a:moveTo>
                    <a:pt x="0" y="0"/>
                  </a:moveTo>
                  <a:lnTo>
                    <a:pt x="38" y="4571"/>
                  </a:lnTo>
                  <a:lnTo>
                    <a:pt x="0" y="457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57" name="Rectangle 256"/>
            <p:cNvSpPr>
              <a:spLocks noChangeArrowheads="1"/>
            </p:cNvSpPr>
            <p:nvPr/>
          </p:nvSpPr>
          <p:spPr bwMode="auto">
            <a:xfrm>
              <a:off x="10568" y="7538"/>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y</a:t>
              </a:r>
              <a:endParaRPr lang="en-US" sz="2000">
                <a:effectLst/>
                <a:latin typeface="Times New Roman"/>
                <a:ea typeface="Times New Roman"/>
              </a:endParaRPr>
            </a:p>
          </p:txBody>
        </p:sp>
        <p:sp>
          <p:nvSpPr>
            <p:cNvPr id="258" name="Rectangle 257"/>
            <p:cNvSpPr>
              <a:spLocks noChangeArrowheads="1"/>
            </p:cNvSpPr>
            <p:nvPr/>
          </p:nvSpPr>
          <p:spPr bwMode="auto">
            <a:xfrm>
              <a:off x="9092" y="8334"/>
              <a:ext cx="10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C</a:t>
              </a:r>
              <a:endParaRPr lang="en-US" sz="2000">
                <a:effectLst/>
                <a:latin typeface="Times New Roman"/>
                <a:ea typeface="Times New Roman"/>
              </a:endParaRPr>
            </a:p>
          </p:txBody>
        </p:sp>
        <p:sp>
          <p:nvSpPr>
            <p:cNvPr id="259" name="Rectangle 258"/>
            <p:cNvSpPr>
              <a:spLocks noChangeArrowheads="1"/>
            </p:cNvSpPr>
            <p:nvPr/>
          </p:nvSpPr>
          <p:spPr bwMode="auto">
            <a:xfrm>
              <a:off x="9179" y="7187"/>
              <a:ext cx="10"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60" name="Freeform 259"/>
            <p:cNvSpPr>
              <a:spLocks/>
            </p:cNvSpPr>
            <p:nvPr/>
          </p:nvSpPr>
          <p:spPr bwMode="auto">
            <a:xfrm>
              <a:off x="10426" y="7749"/>
              <a:ext cx="77" cy="37"/>
            </a:xfrm>
            <a:custGeom>
              <a:avLst/>
              <a:gdLst>
                <a:gd name="T0" fmla="*/ 306 w 306"/>
                <a:gd name="T1" fmla="*/ 75 h 151"/>
                <a:gd name="T2" fmla="*/ 0 w 306"/>
                <a:gd name="T3" fmla="*/ 151 h 151"/>
                <a:gd name="T4" fmla="*/ 0 w 306"/>
                <a:gd name="T5" fmla="*/ 0 h 151"/>
                <a:gd name="T6" fmla="*/ 306 w 306"/>
                <a:gd name="T7" fmla="*/ 75 h 151"/>
              </a:gdLst>
              <a:ahLst/>
              <a:cxnLst>
                <a:cxn ang="0">
                  <a:pos x="T0" y="T1"/>
                </a:cxn>
                <a:cxn ang="0">
                  <a:pos x="T2" y="T3"/>
                </a:cxn>
                <a:cxn ang="0">
                  <a:pos x="T4" y="T5"/>
                </a:cxn>
                <a:cxn ang="0">
                  <a:pos x="T6" y="T7"/>
                </a:cxn>
              </a:cxnLst>
              <a:rect l="0" t="0" r="r" b="b"/>
              <a:pathLst>
                <a:path w="306" h="151">
                  <a:moveTo>
                    <a:pt x="306" y="75"/>
                  </a:moveTo>
                  <a:lnTo>
                    <a:pt x="0" y="151"/>
                  </a:lnTo>
                  <a:lnTo>
                    <a:pt x="0" y="0"/>
                  </a:lnTo>
                  <a:lnTo>
                    <a:pt x="306"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61" name="Freeform 260"/>
            <p:cNvSpPr>
              <a:spLocks/>
            </p:cNvSpPr>
            <p:nvPr/>
          </p:nvSpPr>
          <p:spPr bwMode="auto">
            <a:xfrm>
              <a:off x="10426" y="7749"/>
              <a:ext cx="77" cy="37"/>
            </a:xfrm>
            <a:custGeom>
              <a:avLst/>
              <a:gdLst>
                <a:gd name="T0" fmla="*/ 306 w 306"/>
                <a:gd name="T1" fmla="*/ 75 h 151"/>
                <a:gd name="T2" fmla="*/ 0 w 306"/>
                <a:gd name="T3" fmla="*/ 151 h 151"/>
                <a:gd name="T4" fmla="*/ 0 w 306"/>
                <a:gd name="T5" fmla="*/ 0 h 151"/>
                <a:gd name="T6" fmla="*/ 306 w 306"/>
                <a:gd name="T7" fmla="*/ 75 h 151"/>
              </a:gdLst>
              <a:ahLst/>
              <a:cxnLst>
                <a:cxn ang="0">
                  <a:pos x="T0" y="T1"/>
                </a:cxn>
                <a:cxn ang="0">
                  <a:pos x="T2" y="T3"/>
                </a:cxn>
                <a:cxn ang="0">
                  <a:pos x="T4" y="T5"/>
                </a:cxn>
                <a:cxn ang="0">
                  <a:pos x="T6" y="T7"/>
                </a:cxn>
              </a:cxnLst>
              <a:rect l="0" t="0" r="r" b="b"/>
              <a:pathLst>
                <a:path w="306" h="151">
                  <a:moveTo>
                    <a:pt x="306" y="75"/>
                  </a:moveTo>
                  <a:lnTo>
                    <a:pt x="0" y="151"/>
                  </a:lnTo>
                  <a:lnTo>
                    <a:pt x="0" y="0"/>
                  </a:lnTo>
                  <a:lnTo>
                    <a:pt x="306" y="7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62" name="Freeform 261"/>
            <p:cNvSpPr>
              <a:spLocks/>
            </p:cNvSpPr>
            <p:nvPr/>
          </p:nvSpPr>
          <p:spPr bwMode="auto">
            <a:xfrm>
              <a:off x="9181" y="6621"/>
              <a:ext cx="563" cy="570"/>
            </a:xfrm>
            <a:custGeom>
              <a:avLst/>
              <a:gdLst>
                <a:gd name="T0" fmla="*/ 0 w 2252"/>
                <a:gd name="T1" fmla="*/ 2253 h 2279"/>
                <a:gd name="T2" fmla="*/ 26 w 2252"/>
                <a:gd name="T3" fmla="*/ 2279 h 2279"/>
                <a:gd name="T4" fmla="*/ 2252 w 2252"/>
                <a:gd name="T5" fmla="*/ 0 h 2279"/>
                <a:gd name="T6" fmla="*/ 0 w 2252"/>
                <a:gd name="T7" fmla="*/ 2253 h 2279"/>
              </a:gdLst>
              <a:ahLst/>
              <a:cxnLst>
                <a:cxn ang="0">
                  <a:pos x="T0" y="T1"/>
                </a:cxn>
                <a:cxn ang="0">
                  <a:pos x="T2" y="T3"/>
                </a:cxn>
                <a:cxn ang="0">
                  <a:pos x="T4" y="T5"/>
                </a:cxn>
                <a:cxn ang="0">
                  <a:pos x="T6" y="T7"/>
                </a:cxn>
              </a:cxnLst>
              <a:rect l="0" t="0" r="r" b="b"/>
              <a:pathLst>
                <a:path w="2252" h="2279">
                  <a:moveTo>
                    <a:pt x="0" y="2253"/>
                  </a:moveTo>
                  <a:lnTo>
                    <a:pt x="26" y="2279"/>
                  </a:lnTo>
                  <a:lnTo>
                    <a:pt x="2252" y="0"/>
                  </a:lnTo>
                  <a:lnTo>
                    <a:pt x="0" y="22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63" name="Freeform 262"/>
            <p:cNvSpPr>
              <a:spLocks/>
            </p:cNvSpPr>
            <p:nvPr/>
          </p:nvSpPr>
          <p:spPr bwMode="auto">
            <a:xfrm>
              <a:off x="9187" y="6621"/>
              <a:ext cx="563" cy="570"/>
            </a:xfrm>
            <a:custGeom>
              <a:avLst/>
              <a:gdLst>
                <a:gd name="T0" fmla="*/ 0 w 2253"/>
                <a:gd name="T1" fmla="*/ 2279 h 2279"/>
                <a:gd name="T2" fmla="*/ 2226 w 2253"/>
                <a:gd name="T3" fmla="*/ 0 h 2279"/>
                <a:gd name="T4" fmla="*/ 2253 w 2253"/>
                <a:gd name="T5" fmla="*/ 26 h 2279"/>
                <a:gd name="T6" fmla="*/ 0 w 2253"/>
                <a:gd name="T7" fmla="*/ 2279 h 2279"/>
              </a:gdLst>
              <a:ahLst/>
              <a:cxnLst>
                <a:cxn ang="0">
                  <a:pos x="T0" y="T1"/>
                </a:cxn>
                <a:cxn ang="0">
                  <a:pos x="T2" y="T3"/>
                </a:cxn>
                <a:cxn ang="0">
                  <a:pos x="T4" y="T5"/>
                </a:cxn>
                <a:cxn ang="0">
                  <a:pos x="T6" y="T7"/>
                </a:cxn>
              </a:cxnLst>
              <a:rect l="0" t="0" r="r" b="b"/>
              <a:pathLst>
                <a:path w="2253" h="2279">
                  <a:moveTo>
                    <a:pt x="0" y="2279"/>
                  </a:moveTo>
                  <a:lnTo>
                    <a:pt x="2226" y="0"/>
                  </a:lnTo>
                  <a:lnTo>
                    <a:pt x="2253" y="26"/>
                  </a:lnTo>
                  <a:lnTo>
                    <a:pt x="0" y="22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64" name="Rectangle 263"/>
            <p:cNvSpPr>
              <a:spLocks noChangeArrowheads="1"/>
            </p:cNvSpPr>
            <p:nvPr/>
          </p:nvSpPr>
          <p:spPr bwMode="auto">
            <a:xfrm>
              <a:off x="9447" y="7111"/>
              <a:ext cx="8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F</a:t>
              </a:r>
              <a:endParaRPr lang="en-US" sz="2000">
                <a:effectLst/>
                <a:latin typeface="Times New Roman"/>
                <a:ea typeface="Times New Roman"/>
              </a:endParaRPr>
            </a:p>
          </p:txBody>
        </p:sp>
        <p:sp>
          <p:nvSpPr>
            <p:cNvPr id="265" name="Freeform 264"/>
            <p:cNvSpPr>
              <a:spLocks/>
            </p:cNvSpPr>
            <p:nvPr/>
          </p:nvSpPr>
          <p:spPr bwMode="auto">
            <a:xfrm>
              <a:off x="9181" y="6621"/>
              <a:ext cx="569" cy="570"/>
            </a:xfrm>
            <a:custGeom>
              <a:avLst/>
              <a:gdLst>
                <a:gd name="T0" fmla="*/ 0 w 2279"/>
                <a:gd name="T1" fmla="*/ 2253 h 2279"/>
                <a:gd name="T2" fmla="*/ 26 w 2279"/>
                <a:gd name="T3" fmla="*/ 2279 h 2279"/>
                <a:gd name="T4" fmla="*/ 2279 w 2279"/>
                <a:gd name="T5" fmla="*/ 26 h 2279"/>
                <a:gd name="T6" fmla="*/ 2252 w 2279"/>
                <a:gd name="T7" fmla="*/ 0 h 2279"/>
                <a:gd name="T8" fmla="*/ 0 w 2279"/>
                <a:gd name="T9" fmla="*/ 2253 h 2279"/>
              </a:gdLst>
              <a:ahLst/>
              <a:cxnLst>
                <a:cxn ang="0">
                  <a:pos x="T0" y="T1"/>
                </a:cxn>
                <a:cxn ang="0">
                  <a:pos x="T2" y="T3"/>
                </a:cxn>
                <a:cxn ang="0">
                  <a:pos x="T4" y="T5"/>
                </a:cxn>
                <a:cxn ang="0">
                  <a:pos x="T6" y="T7"/>
                </a:cxn>
                <a:cxn ang="0">
                  <a:pos x="T8" y="T9"/>
                </a:cxn>
              </a:cxnLst>
              <a:rect l="0" t="0" r="r" b="b"/>
              <a:pathLst>
                <a:path w="2279" h="2279">
                  <a:moveTo>
                    <a:pt x="0" y="2253"/>
                  </a:moveTo>
                  <a:lnTo>
                    <a:pt x="26" y="2279"/>
                  </a:lnTo>
                  <a:lnTo>
                    <a:pt x="2279" y="26"/>
                  </a:lnTo>
                  <a:lnTo>
                    <a:pt x="2252" y="0"/>
                  </a:lnTo>
                  <a:lnTo>
                    <a:pt x="0" y="225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66" name="Freeform 265"/>
            <p:cNvSpPr>
              <a:spLocks/>
            </p:cNvSpPr>
            <p:nvPr/>
          </p:nvSpPr>
          <p:spPr bwMode="auto">
            <a:xfrm>
              <a:off x="9181" y="7185"/>
              <a:ext cx="262" cy="269"/>
            </a:xfrm>
            <a:custGeom>
              <a:avLst/>
              <a:gdLst>
                <a:gd name="T0" fmla="*/ 25 w 1046"/>
                <a:gd name="T1" fmla="*/ 0 h 1078"/>
                <a:gd name="T2" fmla="*/ 0 w 1046"/>
                <a:gd name="T3" fmla="*/ 24 h 1078"/>
                <a:gd name="T4" fmla="*/ 1046 w 1046"/>
                <a:gd name="T5" fmla="*/ 1078 h 1078"/>
                <a:gd name="T6" fmla="*/ 25 w 1046"/>
                <a:gd name="T7" fmla="*/ 0 h 1078"/>
              </a:gdLst>
              <a:ahLst/>
              <a:cxnLst>
                <a:cxn ang="0">
                  <a:pos x="T0" y="T1"/>
                </a:cxn>
                <a:cxn ang="0">
                  <a:pos x="T2" y="T3"/>
                </a:cxn>
                <a:cxn ang="0">
                  <a:pos x="T4" y="T5"/>
                </a:cxn>
                <a:cxn ang="0">
                  <a:pos x="T6" y="T7"/>
                </a:cxn>
              </a:cxnLst>
              <a:rect l="0" t="0" r="r" b="b"/>
              <a:pathLst>
                <a:path w="1046" h="1078">
                  <a:moveTo>
                    <a:pt x="25" y="0"/>
                  </a:moveTo>
                  <a:lnTo>
                    <a:pt x="0" y="24"/>
                  </a:lnTo>
                  <a:lnTo>
                    <a:pt x="1046" y="1078"/>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67" name="Freeform 266"/>
            <p:cNvSpPr>
              <a:spLocks/>
            </p:cNvSpPr>
            <p:nvPr/>
          </p:nvSpPr>
          <p:spPr bwMode="auto">
            <a:xfrm>
              <a:off x="9181" y="7190"/>
              <a:ext cx="262" cy="270"/>
            </a:xfrm>
            <a:custGeom>
              <a:avLst/>
              <a:gdLst>
                <a:gd name="T0" fmla="*/ 0 w 1046"/>
                <a:gd name="T1" fmla="*/ 0 h 1077"/>
                <a:gd name="T2" fmla="*/ 1046 w 1046"/>
                <a:gd name="T3" fmla="*/ 1054 h 1077"/>
                <a:gd name="T4" fmla="*/ 1021 w 1046"/>
                <a:gd name="T5" fmla="*/ 1077 h 1077"/>
                <a:gd name="T6" fmla="*/ 0 w 1046"/>
                <a:gd name="T7" fmla="*/ 0 h 1077"/>
              </a:gdLst>
              <a:ahLst/>
              <a:cxnLst>
                <a:cxn ang="0">
                  <a:pos x="T0" y="T1"/>
                </a:cxn>
                <a:cxn ang="0">
                  <a:pos x="T2" y="T3"/>
                </a:cxn>
                <a:cxn ang="0">
                  <a:pos x="T4" y="T5"/>
                </a:cxn>
                <a:cxn ang="0">
                  <a:pos x="T6" y="T7"/>
                </a:cxn>
              </a:cxnLst>
              <a:rect l="0" t="0" r="r" b="b"/>
              <a:pathLst>
                <a:path w="1046" h="1077">
                  <a:moveTo>
                    <a:pt x="0" y="0"/>
                  </a:moveTo>
                  <a:lnTo>
                    <a:pt x="1046" y="1054"/>
                  </a:lnTo>
                  <a:lnTo>
                    <a:pt x="1021" y="107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68" name="Rectangle 267"/>
            <p:cNvSpPr>
              <a:spLocks noChangeArrowheads="1"/>
            </p:cNvSpPr>
            <p:nvPr/>
          </p:nvSpPr>
          <p:spPr bwMode="auto">
            <a:xfrm>
              <a:off x="9087" y="6946"/>
              <a:ext cx="9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B</a:t>
              </a:r>
              <a:endParaRPr lang="en-US" sz="2000">
                <a:effectLst/>
                <a:latin typeface="Times New Roman"/>
                <a:ea typeface="Times New Roman"/>
              </a:endParaRPr>
            </a:p>
          </p:txBody>
        </p:sp>
        <p:sp>
          <p:nvSpPr>
            <p:cNvPr id="269" name="Freeform 268"/>
            <p:cNvSpPr>
              <a:spLocks/>
            </p:cNvSpPr>
            <p:nvPr/>
          </p:nvSpPr>
          <p:spPr bwMode="auto">
            <a:xfrm>
              <a:off x="9181" y="7185"/>
              <a:ext cx="262" cy="275"/>
            </a:xfrm>
            <a:custGeom>
              <a:avLst/>
              <a:gdLst>
                <a:gd name="T0" fmla="*/ 25 w 1046"/>
                <a:gd name="T1" fmla="*/ 0 h 1101"/>
                <a:gd name="T2" fmla="*/ 0 w 1046"/>
                <a:gd name="T3" fmla="*/ 24 h 1101"/>
                <a:gd name="T4" fmla="*/ 1021 w 1046"/>
                <a:gd name="T5" fmla="*/ 1101 h 1101"/>
                <a:gd name="T6" fmla="*/ 1046 w 1046"/>
                <a:gd name="T7" fmla="*/ 1078 h 1101"/>
                <a:gd name="T8" fmla="*/ 25 w 1046"/>
                <a:gd name="T9" fmla="*/ 0 h 1101"/>
              </a:gdLst>
              <a:ahLst/>
              <a:cxnLst>
                <a:cxn ang="0">
                  <a:pos x="T0" y="T1"/>
                </a:cxn>
                <a:cxn ang="0">
                  <a:pos x="T2" y="T3"/>
                </a:cxn>
                <a:cxn ang="0">
                  <a:pos x="T4" y="T5"/>
                </a:cxn>
                <a:cxn ang="0">
                  <a:pos x="T6" y="T7"/>
                </a:cxn>
                <a:cxn ang="0">
                  <a:pos x="T8" y="T9"/>
                </a:cxn>
              </a:cxnLst>
              <a:rect l="0" t="0" r="r" b="b"/>
              <a:pathLst>
                <a:path w="1046" h="1101">
                  <a:moveTo>
                    <a:pt x="25" y="0"/>
                  </a:moveTo>
                  <a:lnTo>
                    <a:pt x="0" y="24"/>
                  </a:lnTo>
                  <a:lnTo>
                    <a:pt x="1021" y="1101"/>
                  </a:lnTo>
                  <a:lnTo>
                    <a:pt x="1046" y="1078"/>
                  </a:lnTo>
                  <a:lnTo>
                    <a:pt x="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70" name="Rectangle 269"/>
            <p:cNvSpPr>
              <a:spLocks noChangeArrowheads="1"/>
            </p:cNvSpPr>
            <p:nvPr/>
          </p:nvSpPr>
          <p:spPr bwMode="auto">
            <a:xfrm>
              <a:off x="9794" y="6427"/>
              <a:ext cx="9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P</a:t>
              </a:r>
              <a:endParaRPr lang="en-US" sz="2000">
                <a:effectLst/>
                <a:latin typeface="Times New Roman"/>
                <a:ea typeface="Times New Roman"/>
              </a:endParaRPr>
            </a:p>
          </p:txBody>
        </p:sp>
        <p:sp>
          <p:nvSpPr>
            <p:cNvPr id="271" name="Freeform 270"/>
            <p:cNvSpPr>
              <a:spLocks/>
            </p:cNvSpPr>
            <p:nvPr/>
          </p:nvSpPr>
          <p:spPr bwMode="auto">
            <a:xfrm>
              <a:off x="9376" y="7394"/>
              <a:ext cx="128" cy="133"/>
            </a:xfrm>
            <a:custGeom>
              <a:avLst/>
              <a:gdLst>
                <a:gd name="T0" fmla="*/ 511 w 511"/>
                <a:gd name="T1" fmla="*/ 533 h 533"/>
                <a:gd name="T2" fmla="*/ 0 w 511"/>
                <a:gd name="T3" fmla="*/ 151 h 533"/>
                <a:gd name="T4" fmla="*/ 159 w 511"/>
                <a:gd name="T5" fmla="*/ 0 h 533"/>
                <a:gd name="T6" fmla="*/ 511 w 511"/>
                <a:gd name="T7" fmla="*/ 533 h 533"/>
              </a:gdLst>
              <a:ahLst/>
              <a:cxnLst>
                <a:cxn ang="0">
                  <a:pos x="T0" y="T1"/>
                </a:cxn>
                <a:cxn ang="0">
                  <a:pos x="T2" y="T3"/>
                </a:cxn>
                <a:cxn ang="0">
                  <a:pos x="T4" y="T5"/>
                </a:cxn>
                <a:cxn ang="0">
                  <a:pos x="T6" y="T7"/>
                </a:cxn>
              </a:cxnLst>
              <a:rect l="0" t="0" r="r" b="b"/>
              <a:pathLst>
                <a:path w="511" h="533">
                  <a:moveTo>
                    <a:pt x="511" y="533"/>
                  </a:moveTo>
                  <a:lnTo>
                    <a:pt x="0" y="151"/>
                  </a:lnTo>
                  <a:lnTo>
                    <a:pt x="159" y="0"/>
                  </a:lnTo>
                  <a:lnTo>
                    <a:pt x="511" y="5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72" name="Freeform 271"/>
            <p:cNvSpPr>
              <a:spLocks/>
            </p:cNvSpPr>
            <p:nvPr/>
          </p:nvSpPr>
          <p:spPr bwMode="auto">
            <a:xfrm>
              <a:off x="9376" y="7394"/>
              <a:ext cx="128" cy="133"/>
            </a:xfrm>
            <a:custGeom>
              <a:avLst/>
              <a:gdLst>
                <a:gd name="T0" fmla="*/ 511 w 511"/>
                <a:gd name="T1" fmla="*/ 533 h 533"/>
                <a:gd name="T2" fmla="*/ 0 w 511"/>
                <a:gd name="T3" fmla="*/ 151 h 533"/>
                <a:gd name="T4" fmla="*/ 159 w 511"/>
                <a:gd name="T5" fmla="*/ 0 h 533"/>
                <a:gd name="T6" fmla="*/ 511 w 511"/>
                <a:gd name="T7" fmla="*/ 533 h 533"/>
              </a:gdLst>
              <a:ahLst/>
              <a:cxnLst>
                <a:cxn ang="0">
                  <a:pos x="T0" y="T1"/>
                </a:cxn>
                <a:cxn ang="0">
                  <a:pos x="T2" y="T3"/>
                </a:cxn>
                <a:cxn ang="0">
                  <a:pos x="T4" y="T5"/>
                </a:cxn>
                <a:cxn ang="0">
                  <a:pos x="T6" y="T7"/>
                </a:cxn>
              </a:cxnLst>
              <a:rect l="0" t="0" r="r" b="b"/>
              <a:pathLst>
                <a:path w="511" h="533">
                  <a:moveTo>
                    <a:pt x="511" y="533"/>
                  </a:moveTo>
                  <a:lnTo>
                    <a:pt x="0" y="151"/>
                  </a:lnTo>
                  <a:lnTo>
                    <a:pt x="159" y="0"/>
                  </a:lnTo>
                  <a:lnTo>
                    <a:pt x="511" y="5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grpSp>
      <p:cxnSp>
        <p:nvCxnSpPr>
          <p:cNvPr id="5" name="Straight Arrow Connector 4"/>
          <p:cNvCxnSpPr>
            <a:stCxn id="265" idx="0"/>
          </p:cNvCxnSpPr>
          <p:nvPr/>
        </p:nvCxnSpPr>
        <p:spPr>
          <a:xfrm flipV="1">
            <a:off x="5153624" y="2709048"/>
            <a:ext cx="551015" cy="55763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5726821" y="2709048"/>
            <a:ext cx="0" cy="115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144" idx="1"/>
          </p:cNvCxnSpPr>
          <p:nvPr/>
        </p:nvCxnSpPr>
        <p:spPr>
          <a:xfrm flipH="1">
            <a:off x="5182019" y="3881052"/>
            <a:ext cx="539479" cy="556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69" idx="1"/>
          </p:cNvCxnSpPr>
          <p:nvPr/>
        </p:nvCxnSpPr>
        <p:spPr>
          <a:xfrm flipH="1">
            <a:off x="5150075" y="3278217"/>
            <a:ext cx="3549" cy="115889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09722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44</a:t>
            </a:fld>
            <a:endParaRPr lang="en-US" altLang="en-US"/>
          </a:p>
        </p:txBody>
      </p:sp>
      <mc:AlternateContent xmlns:mc="http://schemas.openxmlformats.org/markup-compatibility/2006" xmlns:a14="http://schemas.microsoft.com/office/drawing/2010/main">
        <mc:Choice Requires="a14">
          <p:sp>
            <p:nvSpPr>
              <p:cNvPr id="3" name="Rectangle 2"/>
              <p:cNvSpPr/>
              <p:nvPr/>
            </p:nvSpPr>
            <p:spPr>
              <a:xfrm>
                <a:off x="395536" y="260648"/>
                <a:ext cx="7241146" cy="1787990"/>
              </a:xfrm>
              <a:prstGeom prst="rect">
                <a:avLst/>
              </a:prstGeom>
            </p:spPr>
            <p:txBody>
              <a:bodyPr wrap="square">
                <a:spAutoFit/>
              </a:bodyPr>
              <a:lstStyle/>
              <a:p>
                <a:pPr algn="just"/>
                <a:r>
                  <a:rPr lang="en-US" b="1" smtClean="0"/>
                  <a:t>Bài tập 4</a:t>
                </a:r>
                <a:r>
                  <a:rPr lang="en-US" smtClean="0"/>
                  <a:t>: </a:t>
                </a:r>
                <a:r>
                  <a:rPr lang="vi-VN" smtClean="0"/>
                  <a:t>Xác </a:t>
                </a:r>
                <a:r>
                  <a:rPr lang="vi-VN"/>
                  <a:t>định hình chiếu của các </a:t>
                </a:r>
                <a:r>
                  <a:rPr lang="vi-VN" smtClean="0"/>
                  <a:t>lực</a:t>
                </a:r>
                <a:r>
                  <a:rPr lang="en-US" smtClean="0"/>
                  <a:t> </a:t>
                </a:r>
                <a:r>
                  <a:rPr lang="vi-VN" smtClean="0"/>
                  <a:t>lên </a:t>
                </a:r>
                <a:r>
                  <a:rPr lang="vi-VN"/>
                  <a:t>các trục của hệ trục Oxyz? Biết ABCDOEGH là hình lập phương, trị số của các lực F</a:t>
                </a:r>
                <a:r>
                  <a:rPr lang="vi-VN" baseline="-25000"/>
                  <a:t>1</a:t>
                </a:r>
                <a:r>
                  <a:rPr lang="vi-VN"/>
                  <a:t> = 100N, F</a:t>
                </a:r>
                <a:r>
                  <a:rPr lang="vi-VN" baseline="-25000"/>
                  <a:t>2</a:t>
                </a:r>
                <a:r>
                  <a:rPr lang="vi-VN"/>
                  <a:t> = </a:t>
                </a:r>
                <a14:m>
                  <m:oMath xmlns:m="http://schemas.openxmlformats.org/officeDocument/2006/math">
                    <m:r>
                      <a:rPr lang="en-US" b="0" i="1" smtClean="0">
                        <a:latin typeface="Cambria Math"/>
                      </a:rPr>
                      <m:t>200</m:t>
                    </m:r>
                    <m:rad>
                      <m:radPr>
                        <m:degHide m:val="on"/>
                        <m:ctrlPr>
                          <a:rPr lang="en-US" b="0" i="1" smtClean="0">
                            <a:latin typeface="Cambria Math"/>
                          </a:rPr>
                        </m:ctrlPr>
                      </m:radPr>
                      <m:deg/>
                      <m:e>
                        <m:r>
                          <a:rPr lang="en-US" b="0" i="1" smtClean="0">
                            <a:latin typeface="Cambria Math"/>
                          </a:rPr>
                          <m:t>2</m:t>
                        </m:r>
                      </m:e>
                    </m:rad>
                  </m:oMath>
                </a14:m>
                <a:r>
                  <a:rPr lang="vi-VN" smtClean="0"/>
                  <a:t>N</a:t>
                </a:r>
                <a:r>
                  <a:rPr lang="vi-VN"/>
                  <a:t>, F</a:t>
                </a:r>
                <a:r>
                  <a:rPr lang="vi-VN" baseline="-25000"/>
                  <a:t>3</a:t>
                </a:r>
                <a:r>
                  <a:rPr lang="vi-VN"/>
                  <a:t> = </a:t>
                </a:r>
                <a14:m>
                  <m:oMath xmlns:m="http://schemas.openxmlformats.org/officeDocument/2006/math">
                    <m:r>
                      <a:rPr lang="en-US" b="0" i="1" smtClean="0">
                        <a:latin typeface="Cambria Math"/>
                      </a:rPr>
                      <m:t>200</m:t>
                    </m:r>
                    <m:rad>
                      <m:radPr>
                        <m:degHide m:val="on"/>
                        <m:ctrlPr>
                          <a:rPr lang="en-US" b="0" i="1" smtClean="0">
                            <a:latin typeface="Cambria Math"/>
                          </a:rPr>
                        </m:ctrlPr>
                      </m:radPr>
                      <m:deg/>
                      <m:e>
                        <m:r>
                          <a:rPr lang="en-US" b="0" i="1" smtClean="0">
                            <a:latin typeface="Cambria Math"/>
                          </a:rPr>
                          <m:t>3</m:t>
                        </m:r>
                      </m:e>
                    </m:rad>
                  </m:oMath>
                </a14:m>
                <a:r>
                  <a:rPr lang="vi-VN" smtClean="0"/>
                  <a:t>N</a:t>
                </a:r>
                <a:r>
                  <a:rPr lang="vi-VN"/>
                  <a:t>.</a:t>
                </a:r>
              </a:p>
            </p:txBody>
          </p:sp>
        </mc:Choice>
        <mc:Fallback xmlns="">
          <p:sp>
            <p:nvSpPr>
              <p:cNvPr id="3" name="Rectangle 2"/>
              <p:cNvSpPr>
                <a:spLocks noRot="1" noChangeAspect="1" noMove="1" noResize="1" noEditPoints="1" noAdjustHandles="1" noChangeArrowheads="1" noChangeShapeType="1" noTextEdit="1"/>
              </p:cNvSpPr>
              <p:nvPr/>
            </p:nvSpPr>
            <p:spPr>
              <a:xfrm>
                <a:off x="395536" y="260648"/>
                <a:ext cx="7241146" cy="1787990"/>
              </a:xfrm>
              <a:prstGeom prst="rect">
                <a:avLst/>
              </a:prstGeom>
              <a:blipFill rotWithShape="1">
                <a:blip r:embed="rId2"/>
                <a:stretch>
                  <a:fillRect l="-1515" t="-3072" r="-1515" b="-4437"/>
                </a:stretch>
              </a:blipFill>
            </p:spPr>
            <p:txBody>
              <a:bodyPr/>
              <a:lstStyle/>
              <a:p>
                <a:r>
                  <a:rPr lang="en-US">
                    <a:noFill/>
                  </a:rPr>
                  <a:t> </a:t>
                </a:r>
              </a:p>
            </p:txBody>
          </p:sp>
        </mc:Fallback>
      </mc:AlternateContent>
      <p:grpSp>
        <p:nvGrpSpPr>
          <p:cNvPr id="71" name="Group 70"/>
          <p:cNvGrpSpPr>
            <a:grpSpLocks/>
          </p:cNvGrpSpPr>
          <p:nvPr/>
        </p:nvGrpSpPr>
        <p:grpSpPr bwMode="auto">
          <a:xfrm>
            <a:off x="2293124" y="1962073"/>
            <a:ext cx="5471048" cy="3771183"/>
            <a:chOff x="7173" y="8756"/>
            <a:chExt cx="3476" cy="2396"/>
          </a:xfrm>
        </p:grpSpPr>
        <p:sp>
          <p:nvSpPr>
            <p:cNvPr id="72" name="Freeform 71"/>
            <p:cNvSpPr>
              <a:spLocks/>
            </p:cNvSpPr>
            <p:nvPr/>
          </p:nvSpPr>
          <p:spPr bwMode="auto">
            <a:xfrm>
              <a:off x="7538" y="10301"/>
              <a:ext cx="845" cy="851"/>
            </a:xfrm>
            <a:custGeom>
              <a:avLst/>
              <a:gdLst>
                <a:gd name="T0" fmla="*/ 3377 w 3377"/>
                <a:gd name="T1" fmla="*/ 26 h 3405"/>
                <a:gd name="T2" fmla="*/ 3350 w 3377"/>
                <a:gd name="T3" fmla="*/ 0 h 3405"/>
                <a:gd name="T4" fmla="*/ 0 w 3377"/>
                <a:gd name="T5" fmla="*/ 3405 h 3405"/>
                <a:gd name="T6" fmla="*/ 3377 w 3377"/>
                <a:gd name="T7" fmla="*/ 26 h 3405"/>
              </a:gdLst>
              <a:ahLst/>
              <a:cxnLst>
                <a:cxn ang="0">
                  <a:pos x="T0" y="T1"/>
                </a:cxn>
                <a:cxn ang="0">
                  <a:pos x="T2" y="T3"/>
                </a:cxn>
                <a:cxn ang="0">
                  <a:pos x="T4" y="T5"/>
                </a:cxn>
                <a:cxn ang="0">
                  <a:pos x="T6" y="T7"/>
                </a:cxn>
              </a:cxnLst>
              <a:rect l="0" t="0" r="r" b="b"/>
              <a:pathLst>
                <a:path w="3377" h="3405">
                  <a:moveTo>
                    <a:pt x="3377" y="26"/>
                  </a:moveTo>
                  <a:lnTo>
                    <a:pt x="3350" y="0"/>
                  </a:lnTo>
                  <a:lnTo>
                    <a:pt x="0" y="3405"/>
                  </a:lnTo>
                  <a:lnTo>
                    <a:pt x="337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73" name="Freeform 72"/>
            <p:cNvSpPr>
              <a:spLocks/>
            </p:cNvSpPr>
            <p:nvPr/>
          </p:nvSpPr>
          <p:spPr bwMode="auto">
            <a:xfrm>
              <a:off x="7532" y="10301"/>
              <a:ext cx="844" cy="851"/>
            </a:xfrm>
            <a:custGeom>
              <a:avLst/>
              <a:gdLst>
                <a:gd name="T0" fmla="*/ 3376 w 3376"/>
                <a:gd name="T1" fmla="*/ 0 h 3405"/>
                <a:gd name="T2" fmla="*/ 26 w 3376"/>
                <a:gd name="T3" fmla="*/ 3405 h 3405"/>
                <a:gd name="T4" fmla="*/ 0 w 3376"/>
                <a:gd name="T5" fmla="*/ 3379 h 3405"/>
                <a:gd name="T6" fmla="*/ 3376 w 3376"/>
                <a:gd name="T7" fmla="*/ 0 h 3405"/>
              </a:gdLst>
              <a:ahLst/>
              <a:cxnLst>
                <a:cxn ang="0">
                  <a:pos x="T0" y="T1"/>
                </a:cxn>
                <a:cxn ang="0">
                  <a:pos x="T2" y="T3"/>
                </a:cxn>
                <a:cxn ang="0">
                  <a:pos x="T4" y="T5"/>
                </a:cxn>
                <a:cxn ang="0">
                  <a:pos x="T6" y="T7"/>
                </a:cxn>
              </a:cxnLst>
              <a:rect l="0" t="0" r="r" b="b"/>
              <a:pathLst>
                <a:path w="3376" h="3405">
                  <a:moveTo>
                    <a:pt x="3376" y="0"/>
                  </a:moveTo>
                  <a:lnTo>
                    <a:pt x="26" y="3405"/>
                  </a:lnTo>
                  <a:lnTo>
                    <a:pt x="0" y="3379"/>
                  </a:lnTo>
                  <a:lnTo>
                    <a:pt x="3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74" name="Freeform 73"/>
            <p:cNvSpPr>
              <a:spLocks/>
            </p:cNvSpPr>
            <p:nvPr/>
          </p:nvSpPr>
          <p:spPr bwMode="auto">
            <a:xfrm>
              <a:off x="7532" y="10301"/>
              <a:ext cx="851" cy="851"/>
            </a:xfrm>
            <a:custGeom>
              <a:avLst/>
              <a:gdLst>
                <a:gd name="T0" fmla="*/ 3403 w 3403"/>
                <a:gd name="T1" fmla="*/ 26 h 3405"/>
                <a:gd name="T2" fmla="*/ 3376 w 3403"/>
                <a:gd name="T3" fmla="*/ 0 h 3405"/>
                <a:gd name="T4" fmla="*/ 0 w 3403"/>
                <a:gd name="T5" fmla="*/ 3379 h 3405"/>
                <a:gd name="T6" fmla="*/ 26 w 3403"/>
                <a:gd name="T7" fmla="*/ 3405 h 3405"/>
                <a:gd name="T8" fmla="*/ 3403 w 3403"/>
                <a:gd name="T9" fmla="*/ 26 h 3405"/>
              </a:gdLst>
              <a:ahLst/>
              <a:cxnLst>
                <a:cxn ang="0">
                  <a:pos x="T0" y="T1"/>
                </a:cxn>
                <a:cxn ang="0">
                  <a:pos x="T2" y="T3"/>
                </a:cxn>
                <a:cxn ang="0">
                  <a:pos x="T4" y="T5"/>
                </a:cxn>
                <a:cxn ang="0">
                  <a:pos x="T6" y="T7"/>
                </a:cxn>
                <a:cxn ang="0">
                  <a:pos x="T8" y="T9"/>
                </a:cxn>
              </a:cxnLst>
              <a:rect l="0" t="0" r="r" b="b"/>
              <a:pathLst>
                <a:path w="3403" h="3405">
                  <a:moveTo>
                    <a:pt x="3403" y="26"/>
                  </a:moveTo>
                  <a:lnTo>
                    <a:pt x="3376" y="0"/>
                  </a:lnTo>
                  <a:lnTo>
                    <a:pt x="0" y="3379"/>
                  </a:lnTo>
                  <a:lnTo>
                    <a:pt x="26" y="3405"/>
                  </a:lnTo>
                  <a:lnTo>
                    <a:pt x="3403"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75" name="Freeform 74"/>
            <p:cNvSpPr>
              <a:spLocks/>
            </p:cNvSpPr>
            <p:nvPr/>
          </p:nvSpPr>
          <p:spPr bwMode="auto">
            <a:xfrm>
              <a:off x="7816" y="10863"/>
              <a:ext cx="1366" cy="9"/>
            </a:xfrm>
            <a:custGeom>
              <a:avLst/>
              <a:gdLst>
                <a:gd name="T0" fmla="*/ 0 w 5463"/>
                <a:gd name="T1" fmla="*/ 0 h 37"/>
                <a:gd name="T2" fmla="*/ 0 w 5463"/>
                <a:gd name="T3" fmla="*/ 37 h 37"/>
                <a:gd name="T4" fmla="*/ 5463 w 5463"/>
                <a:gd name="T5" fmla="*/ 0 h 37"/>
                <a:gd name="T6" fmla="*/ 0 w 5463"/>
                <a:gd name="T7" fmla="*/ 0 h 37"/>
              </a:gdLst>
              <a:ahLst/>
              <a:cxnLst>
                <a:cxn ang="0">
                  <a:pos x="T0" y="T1"/>
                </a:cxn>
                <a:cxn ang="0">
                  <a:pos x="T2" y="T3"/>
                </a:cxn>
                <a:cxn ang="0">
                  <a:pos x="T4" y="T5"/>
                </a:cxn>
                <a:cxn ang="0">
                  <a:pos x="T6" y="T7"/>
                </a:cxn>
              </a:cxnLst>
              <a:rect l="0" t="0" r="r" b="b"/>
              <a:pathLst>
                <a:path w="5463" h="37">
                  <a:moveTo>
                    <a:pt x="0" y="0"/>
                  </a:moveTo>
                  <a:lnTo>
                    <a:pt x="0" y="37"/>
                  </a:lnTo>
                  <a:lnTo>
                    <a:pt x="546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76" name="Freeform 75"/>
            <p:cNvSpPr>
              <a:spLocks/>
            </p:cNvSpPr>
            <p:nvPr/>
          </p:nvSpPr>
          <p:spPr bwMode="auto">
            <a:xfrm>
              <a:off x="7816" y="10863"/>
              <a:ext cx="1370" cy="9"/>
            </a:xfrm>
            <a:custGeom>
              <a:avLst/>
              <a:gdLst>
                <a:gd name="T0" fmla="*/ 0 w 5478"/>
                <a:gd name="T1" fmla="*/ 37 h 37"/>
                <a:gd name="T2" fmla="*/ 5463 w 5478"/>
                <a:gd name="T3" fmla="*/ 0 h 37"/>
                <a:gd name="T4" fmla="*/ 5478 w 5478"/>
                <a:gd name="T5" fmla="*/ 37 h 37"/>
                <a:gd name="T6" fmla="*/ 0 w 5478"/>
                <a:gd name="T7" fmla="*/ 37 h 37"/>
              </a:gdLst>
              <a:ahLst/>
              <a:cxnLst>
                <a:cxn ang="0">
                  <a:pos x="T0" y="T1"/>
                </a:cxn>
                <a:cxn ang="0">
                  <a:pos x="T2" y="T3"/>
                </a:cxn>
                <a:cxn ang="0">
                  <a:pos x="T4" y="T5"/>
                </a:cxn>
                <a:cxn ang="0">
                  <a:pos x="T6" y="T7"/>
                </a:cxn>
              </a:cxnLst>
              <a:rect l="0" t="0" r="r" b="b"/>
              <a:pathLst>
                <a:path w="5478" h="37">
                  <a:moveTo>
                    <a:pt x="0" y="37"/>
                  </a:moveTo>
                  <a:lnTo>
                    <a:pt x="5463" y="0"/>
                  </a:lnTo>
                  <a:lnTo>
                    <a:pt x="5478" y="37"/>
                  </a:lnTo>
                  <a:lnTo>
                    <a:pt x="0"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77" name="Freeform 76"/>
            <p:cNvSpPr>
              <a:spLocks/>
            </p:cNvSpPr>
            <p:nvPr/>
          </p:nvSpPr>
          <p:spPr bwMode="auto">
            <a:xfrm>
              <a:off x="7816" y="10863"/>
              <a:ext cx="1370" cy="9"/>
            </a:xfrm>
            <a:custGeom>
              <a:avLst/>
              <a:gdLst>
                <a:gd name="T0" fmla="*/ 0 w 5478"/>
                <a:gd name="T1" fmla="*/ 0 h 37"/>
                <a:gd name="T2" fmla="*/ 0 w 5478"/>
                <a:gd name="T3" fmla="*/ 37 h 37"/>
                <a:gd name="T4" fmla="*/ 5478 w 5478"/>
                <a:gd name="T5" fmla="*/ 37 h 37"/>
                <a:gd name="T6" fmla="*/ 5463 w 5478"/>
                <a:gd name="T7" fmla="*/ 0 h 37"/>
                <a:gd name="T8" fmla="*/ 0 w 5478"/>
                <a:gd name="T9" fmla="*/ 0 h 37"/>
              </a:gdLst>
              <a:ahLst/>
              <a:cxnLst>
                <a:cxn ang="0">
                  <a:pos x="T0" y="T1"/>
                </a:cxn>
                <a:cxn ang="0">
                  <a:pos x="T2" y="T3"/>
                </a:cxn>
                <a:cxn ang="0">
                  <a:pos x="T4" y="T5"/>
                </a:cxn>
                <a:cxn ang="0">
                  <a:pos x="T6" y="T7"/>
                </a:cxn>
                <a:cxn ang="0">
                  <a:pos x="T8" y="T9"/>
                </a:cxn>
              </a:cxnLst>
              <a:rect l="0" t="0" r="r" b="b"/>
              <a:pathLst>
                <a:path w="5478" h="37">
                  <a:moveTo>
                    <a:pt x="0" y="0"/>
                  </a:moveTo>
                  <a:lnTo>
                    <a:pt x="0" y="37"/>
                  </a:lnTo>
                  <a:lnTo>
                    <a:pt x="5478" y="37"/>
                  </a:lnTo>
                  <a:lnTo>
                    <a:pt x="5463"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78" name="Freeform 77"/>
            <p:cNvSpPr>
              <a:spLocks/>
            </p:cNvSpPr>
            <p:nvPr/>
          </p:nvSpPr>
          <p:spPr bwMode="auto">
            <a:xfrm>
              <a:off x="9182" y="10301"/>
              <a:ext cx="562" cy="571"/>
            </a:xfrm>
            <a:custGeom>
              <a:avLst/>
              <a:gdLst>
                <a:gd name="T0" fmla="*/ 0 w 2246"/>
                <a:gd name="T1" fmla="*/ 2247 h 2284"/>
                <a:gd name="T2" fmla="*/ 15 w 2246"/>
                <a:gd name="T3" fmla="*/ 2284 h 2284"/>
                <a:gd name="T4" fmla="*/ 2246 w 2246"/>
                <a:gd name="T5" fmla="*/ 0 h 2284"/>
                <a:gd name="T6" fmla="*/ 0 w 2246"/>
                <a:gd name="T7" fmla="*/ 2247 h 2284"/>
              </a:gdLst>
              <a:ahLst/>
              <a:cxnLst>
                <a:cxn ang="0">
                  <a:pos x="T0" y="T1"/>
                </a:cxn>
                <a:cxn ang="0">
                  <a:pos x="T2" y="T3"/>
                </a:cxn>
                <a:cxn ang="0">
                  <a:pos x="T4" y="T5"/>
                </a:cxn>
                <a:cxn ang="0">
                  <a:pos x="T6" y="T7"/>
                </a:cxn>
              </a:cxnLst>
              <a:rect l="0" t="0" r="r" b="b"/>
              <a:pathLst>
                <a:path w="2246" h="2284">
                  <a:moveTo>
                    <a:pt x="0" y="2247"/>
                  </a:moveTo>
                  <a:lnTo>
                    <a:pt x="15" y="2284"/>
                  </a:lnTo>
                  <a:lnTo>
                    <a:pt x="2246" y="0"/>
                  </a:lnTo>
                  <a:lnTo>
                    <a:pt x="0" y="22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79" name="Freeform 78"/>
            <p:cNvSpPr>
              <a:spLocks/>
            </p:cNvSpPr>
            <p:nvPr/>
          </p:nvSpPr>
          <p:spPr bwMode="auto">
            <a:xfrm>
              <a:off x="9186" y="10301"/>
              <a:ext cx="564" cy="571"/>
            </a:xfrm>
            <a:custGeom>
              <a:avLst/>
              <a:gdLst>
                <a:gd name="T0" fmla="*/ 0 w 2258"/>
                <a:gd name="T1" fmla="*/ 2284 h 2284"/>
                <a:gd name="T2" fmla="*/ 2231 w 2258"/>
                <a:gd name="T3" fmla="*/ 0 h 2284"/>
                <a:gd name="T4" fmla="*/ 2258 w 2258"/>
                <a:gd name="T5" fmla="*/ 26 h 2284"/>
                <a:gd name="T6" fmla="*/ 0 w 2258"/>
                <a:gd name="T7" fmla="*/ 2284 h 2284"/>
              </a:gdLst>
              <a:ahLst/>
              <a:cxnLst>
                <a:cxn ang="0">
                  <a:pos x="T0" y="T1"/>
                </a:cxn>
                <a:cxn ang="0">
                  <a:pos x="T2" y="T3"/>
                </a:cxn>
                <a:cxn ang="0">
                  <a:pos x="T4" y="T5"/>
                </a:cxn>
                <a:cxn ang="0">
                  <a:pos x="T6" y="T7"/>
                </a:cxn>
              </a:cxnLst>
              <a:rect l="0" t="0" r="r" b="b"/>
              <a:pathLst>
                <a:path w="2258" h="2284">
                  <a:moveTo>
                    <a:pt x="0" y="2284"/>
                  </a:moveTo>
                  <a:lnTo>
                    <a:pt x="2231" y="0"/>
                  </a:lnTo>
                  <a:lnTo>
                    <a:pt x="2258" y="26"/>
                  </a:lnTo>
                  <a:lnTo>
                    <a:pt x="0" y="22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0" name="Freeform 79"/>
            <p:cNvSpPr>
              <a:spLocks/>
            </p:cNvSpPr>
            <p:nvPr/>
          </p:nvSpPr>
          <p:spPr bwMode="auto">
            <a:xfrm>
              <a:off x="9182" y="10301"/>
              <a:ext cx="568" cy="571"/>
            </a:xfrm>
            <a:custGeom>
              <a:avLst/>
              <a:gdLst>
                <a:gd name="T0" fmla="*/ 0 w 2273"/>
                <a:gd name="T1" fmla="*/ 2247 h 2284"/>
                <a:gd name="T2" fmla="*/ 15 w 2273"/>
                <a:gd name="T3" fmla="*/ 2284 h 2284"/>
                <a:gd name="T4" fmla="*/ 2273 w 2273"/>
                <a:gd name="T5" fmla="*/ 26 h 2284"/>
                <a:gd name="T6" fmla="*/ 2246 w 2273"/>
                <a:gd name="T7" fmla="*/ 0 h 2284"/>
                <a:gd name="T8" fmla="*/ 0 w 2273"/>
                <a:gd name="T9" fmla="*/ 2247 h 2284"/>
              </a:gdLst>
              <a:ahLst/>
              <a:cxnLst>
                <a:cxn ang="0">
                  <a:pos x="T0" y="T1"/>
                </a:cxn>
                <a:cxn ang="0">
                  <a:pos x="T2" y="T3"/>
                </a:cxn>
                <a:cxn ang="0">
                  <a:pos x="T4" y="T5"/>
                </a:cxn>
                <a:cxn ang="0">
                  <a:pos x="T6" y="T7"/>
                </a:cxn>
                <a:cxn ang="0">
                  <a:pos x="T8" y="T9"/>
                </a:cxn>
              </a:cxnLst>
              <a:rect l="0" t="0" r="r" b="b"/>
              <a:pathLst>
                <a:path w="2273" h="2284">
                  <a:moveTo>
                    <a:pt x="0" y="2247"/>
                  </a:moveTo>
                  <a:lnTo>
                    <a:pt x="15" y="2284"/>
                  </a:lnTo>
                  <a:lnTo>
                    <a:pt x="2273" y="26"/>
                  </a:lnTo>
                  <a:lnTo>
                    <a:pt x="2246" y="0"/>
                  </a:lnTo>
                  <a:lnTo>
                    <a:pt x="0" y="22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81" name="Freeform 80"/>
            <p:cNvSpPr>
              <a:spLocks/>
            </p:cNvSpPr>
            <p:nvPr/>
          </p:nvSpPr>
          <p:spPr bwMode="auto">
            <a:xfrm>
              <a:off x="8381" y="9156"/>
              <a:ext cx="1366" cy="10"/>
            </a:xfrm>
            <a:custGeom>
              <a:avLst/>
              <a:gdLst>
                <a:gd name="T0" fmla="*/ 5463 w 5463"/>
                <a:gd name="T1" fmla="*/ 38 h 38"/>
                <a:gd name="T2" fmla="*/ 5463 w 5463"/>
                <a:gd name="T3" fmla="*/ 0 h 38"/>
                <a:gd name="T4" fmla="*/ 0 w 5463"/>
                <a:gd name="T5" fmla="*/ 38 h 38"/>
                <a:gd name="T6" fmla="*/ 5463 w 5463"/>
                <a:gd name="T7" fmla="*/ 38 h 38"/>
              </a:gdLst>
              <a:ahLst/>
              <a:cxnLst>
                <a:cxn ang="0">
                  <a:pos x="T0" y="T1"/>
                </a:cxn>
                <a:cxn ang="0">
                  <a:pos x="T2" y="T3"/>
                </a:cxn>
                <a:cxn ang="0">
                  <a:pos x="T4" y="T5"/>
                </a:cxn>
                <a:cxn ang="0">
                  <a:pos x="T6" y="T7"/>
                </a:cxn>
              </a:cxnLst>
              <a:rect l="0" t="0" r="r" b="b"/>
              <a:pathLst>
                <a:path w="5463" h="38">
                  <a:moveTo>
                    <a:pt x="5463" y="38"/>
                  </a:moveTo>
                  <a:lnTo>
                    <a:pt x="5463" y="0"/>
                  </a:lnTo>
                  <a:lnTo>
                    <a:pt x="0" y="38"/>
                  </a:lnTo>
                  <a:lnTo>
                    <a:pt x="546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2" name="Freeform 81"/>
            <p:cNvSpPr>
              <a:spLocks/>
            </p:cNvSpPr>
            <p:nvPr/>
          </p:nvSpPr>
          <p:spPr bwMode="auto">
            <a:xfrm>
              <a:off x="8378" y="9156"/>
              <a:ext cx="1369" cy="10"/>
            </a:xfrm>
            <a:custGeom>
              <a:avLst/>
              <a:gdLst>
                <a:gd name="T0" fmla="*/ 5478 w 5478"/>
                <a:gd name="T1" fmla="*/ 0 h 38"/>
                <a:gd name="T2" fmla="*/ 15 w 5478"/>
                <a:gd name="T3" fmla="*/ 38 h 38"/>
                <a:gd name="T4" fmla="*/ 0 w 5478"/>
                <a:gd name="T5" fmla="*/ 0 h 38"/>
                <a:gd name="T6" fmla="*/ 5478 w 5478"/>
                <a:gd name="T7" fmla="*/ 0 h 38"/>
              </a:gdLst>
              <a:ahLst/>
              <a:cxnLst>
                <a:cxn ang="0">
                  <a:pos x="T0" y="T1"/>
                </a:cxn>
                <a:cxn ang="0">
                  <a:pos x="T2" y="T3"/>
                </a:cxn>
                <a:cxn ang="0">
                  <a:pos x="T4" y="T5"/>
                </a:cxn>
                <a:cxn ang="0">
                  <a:pos x="T6" y="T7"/>
                </a:cxn>
              </a:cxnLst>
              <a:rect l="0" t="0" r="r" b="b"/>
              <a:pathLst>
                <a:path w="5478" h="38">
                  <a:moveTo>
                    <a:pt x="5478" y="0"/>
                  </a:moveTo>
                  <a:lnTo>
                    <a:pt x="15" y="38"/>
                  </a:lnTo>
                  <a:lnTo>
                    <a:pt x="0" y="0"/>
                  </a:lnTo>
                  <a:lnTo>
                    <a:pt x="54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3" name="Freeform 82"/>
            <p:cNvSpPr>
              <a:spLocks/>
            </p:cNvSpPr>
            <p:nvPr/>
          </p:nvSpPr>
          <p:spPr bwMode="auto">
            <a:xfrm>
              <a:off x="8378" y="9156"/>
              <a:ext cx="1369" cy="10"/>
            </a:xfrm>
            <a:custGeom>
              <a:avLst/>
              <a:gdLst>
                <a:gd name="T0" fmla="*/ 5478 w 5478"/>
                <a:gd name="T1" fmla="*/ 38 h 38"/>
                <a:gd name="T2" fmla="*/ 5478 w 5478"/>
                <a:gd name="T3" fmla="*/ 0 h 38"/>
                <a:gd name="T4" fmla="*/ 0 w 5478"/>
                <a:gd name="T5" fmla="*/ 0 h 38"/>
                <a:gd name="T6" fmla="*/ 15 w 5478"/>
                <a:gd name="T7" fmla="*/ 38 h 38"/>
                <a:gd name="T8" fmla="*/ 5478 w 5478"/>
                <a:gd name="T9" fmla="*/ 38 h 38"/>
              </a:gdLst>
              <a:ahLst/>
              <a:cxnLst>
                <a:cxn ang="0">
                  <a:pos x="T0" y="T1"/>
                </a:cxn>
                <a:cxn ang="0">
                  <a:pos x="T2" y="T3"/>
                </a:cxn>
                <a:cxn ang="0">
                  <a:pos x="T4" y="T5"/>
                </a:cxn>
                <a:cxn ang="0">
                  <a:pos x="T6" y="T7"/>
                </a:cxn>
                <a:cxn ang="0">
                  <a:pos x="T8" y="T9"/>
                </a:cxn>
              </a:cxnLst>
              <a:rect l="0" t="0" r="r" b="b"/>
              <a:pathLst>
                <a:path w="5478" h="38">
                  <a:moveTo>
                    <a:pt x="5478" y="38"/>
                  </a:moveTo>
                  <a:lnTo>
                    <a:pt x="5478" y="0"/>
                  </a:lnTo>
                  <a:lnTo>
                    <a:pt x="0" y="0"/>
                  </a:lnTo>
                  <a:lnTo>
                    <a:pt x="15" y="38"/>
                  </a:lnTo>
                  <a:lnTo>
                    <a:pt x="5478"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84" name="Freeform 83"/>
            <p:cNvSpPr>
              <a:spLocks/>
            </p:cNvSpPr>
            <p:nvPr/>
          </p:nvSpPr>
          <p:spPr bwMode="auto">
            <a:xfrm>
              <a:off x="7828" y="9156"/>
              <a:ext cx="553" cy="564"/>
            </a:xfrm>
            <a:custGeom>
              <a:avLst/>
              <a:gdLst>
                <a:gd name="T0" fmla="*/ 2213 w 2213"/>
                <a:gd name="T1" fmla="*/ 38 h 2253"/>
                <a:gd name="T2" fmla="*/ 2198 w 2213"/>
                <a:gd name="T3" fmla="*/ 0 h 2253"/>
                <a:gd name="T4" fmla="*/ 0 w 2213"/>
                <a:gd name="T5" fmla="*/ 2253 h 2253"/>
                <a:gd name="T6" fmla="*/ 2213 w 2213"/>
                <a:gd name="T7" fmla="*/ 38 h 2253"/>
              </a:gdLst>
              <a:ahLst/>
              <a:cxnLst>
                <a:cxn ang="0">
                  <a:pos x="T0" y="T1"/>
                </a:cxn>
                <a:cxn ang="0">
                  <a:pos x="T2" y="T3"/>
                </a:cxn>
                <a:cxn ang="0">
                  <a:pos x="T4" y="T5"/>
                </a:cxn>
                <a:cxn ang="0">
                  <a:pos x="T6" y="T7"/>
                </a:cxn>
              </a:cxnLst>
              <a:rect l="0" t="0" r="r" b="b"/>
              <a:pathLst>
                <a:path w="2213" h="2253">
                  <a:moveTo>
                    <a:pt x="2213" y="38"/>
                  </a:moveTo>
                  <a:lnTo>
                    <a:pt x="2198" y="0"/>
                  </a:lnTo>
                  <a:lnTo>
                    <a:pt x="0" y="2253"/>
                  </a:lnTo>
                  <a:lnTo>
                    <a:pt x="221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5" name="Freeform 84"/>
            <p:cNvSpPr>
              <a:spLocks/>
            </p:cNvSpPr>
            <p:nvPr/>
          </p:nvSpPr>
          <p:spPr bwMode="auto">
            <a:xfrm>
              <a:off x="7805" y="9156"/>
              <a:ext cx="573" cy="573"/>
            </a:xfrm>
            <a:custGeom>
              <a:avLst/>
              <a:gdLst>
                <a:gd name="T0" fmla="*/ 2289 w 2289"/>
                <a:gd name="T1" fmla="*/ 0 h 2291"/>
                <a:gd name="T2" fmla="*/ 91 w 2289"/>
                <a:gd name="T3" fmla="*/ 2253 h 2291"/>
                <a:gd name="T4" fmla="*/ 0 w 2289"/>
                <a:gd name="T5" fmla="*/ 2291 h 2291"/>
                <a:gd name="T6" fmla="*/ 2289 w 2289"/>
                <a:gd name="T7" fmla="*/ 0 h 2291"/>
              </a:gdLst>
              <a:ahLst/>
              <a:cxnLst>
                <a:cxn ang="0">
                  <a:pos x="T0" y="T1"/>
                </a:cxn>
                <a:cxn ang="0">
                  <a:pos x="T2" y="T3"/>
                </a:cxn>
                <a:cxn ang="0">
                  <a:pos x="T4" y="T5"/>
                </a:cxn>
                <a:cxn ang="0">
                  <a:pos x="T6" y="T7"/>
                </a:cxn>
              </a:cxnLst>
              <a:rect l="0" t="0" r="r" b="b"/>
              <a:pathLst>
                <a:path w="2289" h="2291">
                  <a:moveTo>
                    <a:pt x="2289" y="0"/>
                  </a:moveTo>
                  <a:lnTo>
                    <a:pt x="91" y="2253"/>
                  </a:lnTo>
                  <a:lnTo>
                    <a:pt x="0" y="2291"/>
                  </a:lnTo>
                  <a:lnTo>
                    <a:pt x="22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6" name="Freeform 85"/>
            <p:cNvSpPr>
              <a:spLocks/>
            </p:cNvSpPr>
            <p:nvPr/>
          </p:nvSpPr>
          <p:spPr bwMode="auto">
            <a:xfrm>
              <a:off x="7805" y="9156"/>
              <a:ext cx="576" cy="573"/>
            </a:xfrm>
            <a:custGeom>
              <a:avLst/>
              <a:gdLst>
                <a:gd name="T0" fmla="*/ 2304 w 2304"/>
                <a:gd name="T1" fmla="*/ 38 h 2291"/>
                <a:gd name="T2" fmla="*/ 2289 w 2304"/>
                <a:gd name="T3" fmla="*/ 0 h 2291"/>
                <a:gd name="T4" fmla="*/ 0 w 2304"/>
                <a:gd name="T5" fmla="*/ 2291 h 2291"/>
                <a:gd name="T6" fmla="*/ 91 w 2304"/>
                <a:gd name="T7" fmla="*/ 2253 h 2291"/>
                <a:gd name="T8" fmla="*/ 2304 w 2304"/>
                <a:gd name="T9" fmla="*/ 38 h 2291"/>
              </a:gdLst>
              <a:ahLst/>
              <a:cxnLst>
                <a:cxn ang="0">
                  <a:pos x="T0" y="T1"/>
                </a:cxn>
                <a:cxn ang="0">
                  <a:pos x="T2" y="T3"/>
                </a:cxn>
                <a:cxn ang="0">
                  <a:pos x="T4" y="T5"/>
                </a:cxn>
                <a:cxn ang="0">
                  <a:pos x="T6" y="T7"/>
                </a:cxn>
                <a:cxn ang="0">
                  <a:pos x="T8" y="T9"/>
                </a:cxn>
              </a:cxnLst>
              <a:rect l="0" t="0" r="r" b="b"/>
              <a:pathLst>
                <a:path w="2304" h="2291">
                  <a:moveTo>
                    <a:pt x="2304" y="38"/>
                  </a:moveTo>
                  <a:lnTo>
                    <a:pt x="2289" y="0"/>
                  </a:lnTo>
                  <a:lnTo>
                    <a:pt x="0" y="2291"/>
                  </a:lnTo>
                  <a:lnTo>
                    <a:pt x="91" y="2253"/>
                  </a:lnTo>
                  <a:lnTo>
                    <a:pt x="2304"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87" name="Freeform 86"/>
            <p:cNvSpPr>
              <a:spLocks/>
            </p:cNvSpPr>
            <p:nvPr/>
          </p:nvSpPr>
          <p:spPr bwMode="auto">
            <a:xfrm>
              <a:off x="7805" y="9720"/>
              <a:ext cx="1379" cy="9"/>
            </a:xfrm>
            <a:custGeom>
              <a:avLst/>
              <a:gdLst>
                <a:gd name="T0" fmla="*/ 91 w 5515"/>
                <a:gd name="T1" fmla="*/ 0 h 38"/>
                <a:gd name="T2" fmla="*/ 0 w 5515"/>
                <a:gd name="T3" fmla="*/ 38 h 38"/>
                <a:gd name="T4" fmla="*/ 5515 w 5515"/>
                <a:gd name="T5" fmla="*/ 0 h 38"/>
                <a:gd name="T6" fmla="*/ 91 w 5515"/>
                <a:gd name="T7" fmla="*/ 0 h 38"/>
              </a:gdLst>
              <a:ahLst/>
              <a:cxnLst>
                <a:cxn ang="0">
                  <a:pos x="T0" y="T1"/>
                </a:cxn>
                <a:cxn ang="0">
                  <a:pos x="T2" y="T3"/>
                </a:cxn>
                <a:cxn ang="0">
                  <a:pos x="T4" y="T5"/>
                </a:cxn>
                <a:cxn ang="0">
                  <a:pos x="T6" y="T7"/>
                </a:cxn>
              </a:cxnLst>
              <a:rect l="0" t="0" r="r" b="b"/>
              <a:pathLst>
                <a:path w="5515" h="38">
                  <a:moveTo>
                    <a:pt x="91" y="0"/>
                  </a:moveTo>
                  <a:lnTo>
                    <a:pt x="0" y="38"/>
                  </a:lnTo>
                  <a:lnTo>
                    <a:pt x="5515" y="0"/>
                  </a:lnTo>
                  <a:lnTo>
                    <a:pt x="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8" name="Freeform 87"/>
            <p:cNvSpPr>
              <a:spLocks/>
            </p:cNvSpPr>
            <p:nvPr/>
          </p:nvSpPr>
          <p:spPr bwMode="auto">
            <a:xfrm>
              <a:off x="7805" y="9720"/>
              <a:ext cx="1379" cy="9"/>
            </a:xfrm>
            <a:custGeom>
              <a:avLst/>
              <a:gdLst>
                <a:gd name="T0" fmla="*/ 0 w 5515"/>
                <a:gd name="T1" fmla="*/ 38 h 38"/>
                <a:gd name="T2" fmla="*/ 5515 w 5515"/>
                <a:gd name="T3" fmla="*/ 0 h 38"/>
                <a:gd name="T4" fmla="*/ 5515 w 5515"/>
                <a:gd name="T5" fmla="*/ 38 h 38"/>
                <a:gd name="T6" fmla="*/ 0 w 5515"/>
                <a:gd name="T7" fmla="*/ 38 h 38"/>
              </a:gdLst>
              <a:ahLst/>
              <a:cxnLst>
                <a:cxn ang="0">
                  <a:pos x="T0" y="T1"/>
                </a:cxn>
                <a:cxn ang="0">
                  <a:pos x="T2" y="T3"/>
                </a:cxn>
                <a:cxn ang="0">
                  <a:pos x="T4" y="T5"/>
                </a:cxn>
                <a:cxn ang="0">
                  <a:pos x="T6" y="T7"/>
                </a:cxn>
              </a:cxnLst>
              <a:rect l="0" t="0" r="r" b="b"/>
              <a:pathLst>
                <a:path w="5515" h="38">
                  <a:moveTo>
                    <a:pt x="0" y="38"/>
                  </a:moveTo>
                  <a:lnTo>
                    <a:pt x="5515" y="0"/>
                  </a:lnTo>
                  <a:lnTo>
                    <a:pt x="5515"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89" name="Freeform 88"/>
            <p:cNvSpPr>
              <a:spLocks/>
            </p:cNvSpPr>
            <p:nvPr/>
          </p:nvSpPr>
          <p:spPr bwMode="auto">
            <a:xfrm>
              <a:off x="7805" y="9720"/>
              <a:ext cx="1379" cy="9"/>
            </a:xfrm>
            <a:custGeom>
              <a:avLst/>
              <a:gdLst>
                <a:gd name="T0" fmla="*/ 91 w 5515"/>
                <a:gd name="T1" fmla="*/ 0 h 38"/>
                <a:gd name="T2" fmla="*/ 0 w 5515"/>
                <a:gd name="T3" fmla="*/ 38 h 38"/>
                <a:gd name="T4" fmla="*/ 5515 w 5515"/>
                <a:gd name="T5" fmla="*/ 38 h 38"/>
                <a:gd name="T6" fmla="*/ 5515 w 5515"/>
                <a:gd name="T7" fmla="*/ 0 h 38"/>
                <a:gd name="T8" fmla="*/ 91 w 5515"/>
                <a:gd name="T9" fmla="*/ 0 h 38"/>
              </a:gdLst>
              <a:ahLst/>
              <a:cxnLst>
                <a:cxn ang="0">
                  <a:pos x="T0" y="T1"/>
                </a:cxn>
                <a:cxn ang="0">
                  <a:pos x="T2" y="T3"/>
                </a:cxn>
                <a:cxn ang="0">
                  <a:pos x="T4" y="T5"/>
                </a:cxn>
                <a:cxn ang="0">
                  <a:pos x="T6" y="T7"/>
                </a:cxn>
                <a:cxn ang="0">
                  <a:pos x="T8" y="T9"/>
                </a:cxn>
              </a:cxnLst>
              <a:rect l="0" t="0" r="r" b="b"/>
              <a:pathLst>
                <a:path w="5515" h="38">
                  <a:moveTo>
                    <a:pt x="91" y="0"/>
                  </a:moveTo>
                  <a:lnTo>
                    <a:pt x="0" y="38"/>
                  </a:lnTo>
                  <a:lnTo>
                    <a:pt x="5515" y="38"/>
                  </a:lnTo>
                  <a:lnTo>
                    <a:pt x="5515" y="0"/>
                  </a:lnTo>
                  <a:lnTo>
                    <a:pt x="9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92" name="Freeform 91"/>
            <p:cNvSpPr>
              <a:spLocks/>
            </p:cNvSpPr>
            <p:nvPr/>
          </p:nvSpPr>
          <p:spPr bwMode="auto">
            <a:xfrm>
              <a:off x="7812" y="9724"/>
              <a:ext cx="9" cy="1143"/>
            </a:xfrm>
            <a:custGeom>
              <a:avLst/>
              <a:gdLst>
                <a:gd name="T0" fmla="*/ 37 w 37"/>
                <a:gd name="T1" fmla="*/ 0 h 4573"/>
                <a:gd name="T2" fmla="*/ 0 w 37"/>
                <a:gd name="T3" fmla="*/ 0 h 4573"/>
                <a:gd name="T4" fmla="*/ 37 w 37"/>
                <a:gd name="T5" fmla="*/ 4573 h 4573"/>
                <a:gd name="T6" fmla="*/ 37 w 37"/>
                <a:gd name="T7" fmla="*/ 0 h 4573"/>
              </a:gdLst>
              <a:ahLst/>
              <a:cxnLst>
                <a:cxn ang="0">
                  <a:pos x="T0" y="T1"/>
                </a:cxn>
                <a:cxn ang="0">
                  <a:pos x="T2" y="T3"/>
                </a:cxn>
                <a:cxn ang="0">
                  <a:pos x="T4" y="T5"/>
                </a:cxn>
                <a:cxn ang="0">
                  <a:pos x="T6" y="T7"/>
                </a:cxn>
              </a:cxnLst>
              <a:rect l="0" t="0" r="r" b="b"/>
              <a:pathLst>
                <a:path w="37" h="4573">
                  <a:moveTo>
                    <a:pt x="37" y="0"/>
                  </a:moveTo>
                  <a:lnTo>
                    <a:pt x="0" y="0"/>
                  </a:lnTo>
                  <a:lnTo>
                    <a:pt x="37" y="4573"/>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93" name="Freeform 92"/>
            <p:cNvSpPr>
              <a:spLocks/>
            </p:cNvSpPr>
            <p:nvPr/>
          </p:nvSpPr>
          <p:spPr bwMode="auto">
            <a:xfrm>
              <a:off x="7812" y="9724"/>
              <a:ext cx="9" cy="1143"/>
            </a:xfrm>
            <a:custGeom>
              <a:avLst/>
              <a:gdLst>
                <a:gd name="T0" fmla="*/ 0 w 37"/>
                <a:gd name="T1" fmla="*/ 0 h 4573"/>
                <a:gd name="T2" fmla="*/ 37 w 37"/>
                <a:gd name="T3" fmla="*/ 4573 h 4573"/>
                <a:gd name="T4" fmla="*/ 0 w 37"/>
                <a:gd name="T5" fmla="*/ 4573 h 4573"/>
                <a:gd name="T6" fmla="*/ 0 w 37"/>
                <a:gd name="T7" fmla="*/ 0 h 4573"/>
              </a:gdLst>
              <a:ahLst/>
              <a:cxnLst>
                <a:cxn ang="0">
                  <a:pos x="T0" y="T1"/>
                </a:cxn>
                <a:cxn ang="0">
                  <a:pos x="T2" y="T3"/>
                </a:cxn>
                <a:cxn ang="0">
                  <a:pos x="T4" y="T5"/>
                </a:cxn>
                <a:cxn ang="0">
                  <a:pos x="T6" y="T7"/>
                </a:cxn>
              </a:cxnLst>
              <a:rect l="0" t="0" r="r" b="b"/>
              <a:pathLst>
                <a:path w="37" h="4573">
                  <a:moveTo>
                    <a:pt x="0" y="0"/>
                  </a:moveTo>
                  <a:lnTo>
                    <a:pt x="37" y="4573"/>
                  </a:lnTo>
                  <a:lnTo>
                    <a:pt x="0" y="457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94" name="Rectangle 93"/>
            <p:cNvSpPr>
              <a:spLocks noChangeArrowheads="1"/>
            </p:cNvSpPr>
            <p:nvPr/>
          </p:nvSpPr>
          <p:spPr bwMode="auto">
            <a:xfrm>
              <a:off x="7420" y="10908"/>
              <a:ext cx="81"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x</a:t>
              </a:r>
              <a:endParaRPr lang="en-US" sz="2000">
                <a:effectLst/>
                <a:latin typeface="Times New Roman"/>
                <a:ea typeface="Times New Roman"/>
              </a:endParaRPr>
            </a:p>
          </p:txBody>
        </p:sp>
        <p:sp>
          <p:nvSpPr>
            <p:cNvPr id="95" name="Rectangle 94"/>
            <p:cNvSpPr>
              <a:spLocks noChangeArrowheads="1"/>
            </p:cNvSpPr>
            <p:nvPr/>
          </p:nvSpPr>
          <p:spPr bwMode="auto">
            <a:xfrm>
              <a:off x="7836" y="10885"/>
              <a:ext cx="118"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D</a:t>
              </a:r>
              <a:endParaRPr lang="en-US" sz="2000">
                <a:effectLst/>
                <a:latin typeface="Times New Roman"/>
                <a:ea typeface="Times New Roman"/>
              </a:endParaRPr>
            </a:p>
          </p:txBody>
        </p:sp>
        <p:sp>
          <p:nvSpPr>
            <p:cNvPr id="96" name="Rectangle 95"/>
            <p:cNvSpPr>
              <a:spLocks noChangeArrowheads="1"/>
            </p:cNvSpPr>
            <p:nvPr/>
          </p:nvSpPr>
          <p:spPr bwMode="auto">
            <a:xfrm>
              <a:off x="7812" y="9724"/>
              <a:ext cx="9"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97" name="Freeform 96"/>
            <p:cNvSpPr>
              <a:spLocks/>
            </p:cNvSpPr>
            <p:nvPr/>
          </p:nvSpPr>
          <p:spPr bwMode="auto">
            <a:xfrm>
              <a:off x="7535" y="11063"/>
              <a:ext cx="86" cy="86"/>
            </a:xfrm>
            <a:custGeom>
              <a:avLst/>
              <a:gdLst>
                <a:gd name="T0" fmla="*/ 0 w 342"/>
                <a:gd name="T1" fmla="*/ 342 h 342"/>
                <a:gd name="T2" fmla="*/ 236 w 342"/>
                <a:gd name="T3" fmla="*/ 0 h 342"/>
                <a:gd name="T4" fmla="*/ 342 w 342"/>
                <a:gd name="T5" fmla="*/ 106 h 342"/>
                <a:gd name="T6" fmla="*/ 0 w 342"/>
                <a:gd name="T7" fmla="*/ 342 h 342"/>
              </a:gdLst>
              <a:ahLst/>
              <a:cxnLst>
                <a:cxn ang="0">
                  <a:pos x="T0" y="T1"/>
                </a:cxn>
                <a:cxn ang="0">
                  <a:pos x="T2" y="T3"/>
                </a:cxn>
                <a:cxn ang="0">
                  <a:pos x="T4" y="T5"/>
                </a:cxn>
                <a:cxn ang="0">
                  <a:pos x="T6" y="T7"/>
                </a:cxn>
              </a:cxnLst>
              <a:rect l="0" t="0" r="r" b="b"/>
              <a:pathLst>
                <a:path w="342" h="342">
                  <a:moveTo>
                    <a:pt x="0" y="342"/>
                  </a:moveTo>
                  <a:lnTo>
                    <a:pt x="236" y="0"/>
                  </a:lnTo>
                  <a:lnTo>
                    <a:pt x="342" y="106"/>
                  </a:lnTo>
                  <a:lnTo>
                    <a:pt x="0" y="3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98" name="Freeform 97"/>
            <p:cNvSpPr>
              <a:spLocks/>
            </p:cNvSpPr>
            <p:nvPr/>
          </p:nvSpPr>
          <p:spPr bwMode="auto">
            <a:xfrm>
              <a:off x="7535" y="11063"/>
              <a:ext cx="86" cy="86"/>
            </a:xfrm>
            <a:custGeom>
              <a:avLst/>
              <a:gdLst>
                <a:gd name="T0" fmla="*/ 0 w 342"/>
                <a:gd name="T1" fmla="*/ 342 h 342"/>
                <a:gd name="T2" fmla="*/ 236 w 342"/>
                <a:gd name="T3" fmla="*/ 0 h 342"/>
                <a:gd name="T4" fmla="*/ 342 w 342"/>
                <a:gd name="T5" fmla="*/ 106 h 342"/>
                <a:gd name="T6" fmla="*/ 0 w 342"/>
                <a:gd name="T7" fmla="*/ 342 h 342"/>
              </a:gdLst>
              <a:ahLst/>
              <a:cxnLst>
                <a:cxn ang="0">
                  <a:pos x="T0" y="T1"/>
                </a:cxn>
                <a:cxn ang="0">
                  <a:pos x="T2" y="T3"/>
                </a:cxn>
                <a:cxn ang="0">
                  <a:pos x="T4" y="T5"/>
                </a:cxn>
                <a:cxn ang="0">
                  <a:pos x="T6" y="T7"/>
                </a:cxn>
              </a:cxnLst>
              <a:rect l="0" t="0" r="r" b="b"/>
              <a:pathLst>
                <a:path w="342" h="342">
                  <a:moveTo>
                    <a:pt x="0" y="342"/>
                  </a:moveTo>
                  <a:lnTo>
                    <a:pt x="236" y="0"/>
                  </a:lnTo>
                  <a:lnTo>
                    <a:pt x="342" y="106"/>
                  </a:lnTo>
                  <a:lnTo>
                    <a:pt x="0" y="3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01" name="Rectangle 100"/>
            <p:cNvSpPr>
              <a:spLocks noChangeArrowheads="1"/>
            </p:cNvSpPr>
            <p:nvPr/>
          </p:nvSpPr>
          <p:spPr bwMode="auto">
            <a:xfrm>
              <a:off x="7173" y="9821"/>
              <a:ext cx="160"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1</a:t>
              </a:r>
              <a:endParaRPr lang="en-US" sz="2000" b="1">
                <a:solidFill>
                  <a:srgbClr val="0000FF"/>
                </a:solidFill>
                <a:effectLst/>
                <a:latin typeface="Times New Roman"/>
                <a:ea typeface="Times New Roman"/>
              </a:endParaRPr>
            </a:p>
          </p:txBody>
        </p:sp>
        <p:sp>
          <p:nvSpPr>
            <p:cNvPr id="103" name="Rectangle 102"/>
            <p:cNvSpPr>
              <a:spLocks noChangeArrowheads="1"/>
            </p:cNvSpPr>
            <p:nvPr/>
          </p:nvSpPr>
          <p:spPr bwMode="auto">
            <a:xfrm>
              <a:off x="7683" y="9413"/>
              <a:ext cx="10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A</a:t>
              </a:r>
              <a:endParaRPr lang="en-US" sz="2000">
                <a:effectLst/>
                <a:latin typeface="Times New Roman"/>
                <a:ea typeface="Times New Roman"/>
              </a:endParaRPr>
            </a:p>
          </p:txBody>
        </p:sp>
        <p:sp>
          <p:nvSpPr>
            <p:cNvPr id="104" name="Rectangle 103"/>
            <p:cNvSpPr>
              <a:spLocks noChangeArrowheads="1"/>
            </p:cNvSpPr>
            <p:nvPr/>
          </p:nvSpPr>
          <p:spPr bwMode="auto">
            <a:xfrm>
              <a:off x="10568" y="10075"/>
              <a:ext cx="81"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y</a:t>
              </a:r>
              <a:endParaRPr lang="en-US" sz="2000">
                <a:effectLst/>
                <a:latin typeface="Times New Roman"/>
                <a:ea typeface="Times New Roman"/>
              </a:endParaRPr>
            </a:p>
          </p:txBody>
        </p:sp>
        <p:sp>
          <p:nvSpPr>
            <p:cNvPr id="150" name="Freeform 149"/>
            <p:cNvSpPr>
              <a:spLocks/>
            </p:cNvSpPr>
            <p:nvPr/>
          </p:nvSpPr>
          <p:spPr bwMode="auto">
            <a:xfrm>
              <a:off x="8375" y="8891"/>
              <a:ext cx="9" cy="1413"/>
            </a:xfrm>
            <a:custGeom>
              <a:avLst/>
              <a:gdLst>
                <a:gd name="T0" fmla="*/ 37 w 37"/>
                <a:gd name="T1" fmla="*/ 0 h 5651"/>
                <a:gd name="T2" fmla="*/ 0 w 37"/>
                <a:gd name="T3" fmla="*/ 0 h 5651"/>
                <a:gd name="T4" fmla="*/ 37 w 37"/>
                <a:gd name="T5" fmla="*/ 5651 h 5651"/>
                <a:gd name="T6" fmla="*/ 37 w 37"/>
                <a:gd name="T7" fmla="*/ 0 h 5651"/>
              </a:gdLst>
              <a:ahLst/>
              <a:cxnLst>
                <a:cxn ang="0">
                  <a:pos x="T0" y="T1"/>
                </a:cxn>
                <a:cxn ang="0">
                  <a:pos x="T2" y="T3"/>
                </a:cxn>
                <a:cxn ang="0">
                  <a:pos x="T4" y="T5"/>
                </a:cxn>
                <a:cxn ang="0">
                  <a:pos x="T6" y="T7"/>
                </a:cxn>
              </a:cxnLst>
              <a:rect l="0" t="0" r="r" b="b"/>
              <a:pathLst>
                <a:path w="37" h="5651">
                  <a:moveTo>
                    <a:pt x="37" y="0"/>
                  </a:moveTo>
                  <a:lnTo>
                    <a:pt x="0" y="0"/>
                  </a:lnTo>
                  <a:lnTo>
                    <a:pt x="37" y="565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1" name="Freeform 150"/>
            <p:cNvSpPr>
              <a:spLocks/>
            </p:cNvSpPr>
            <p:nvPr/>
          </p:nvSpPr>
          <p:spPr bwMode="auto">
            <a:xfrm>
              <a:off x="8375" y="8891"/>
              <a:ext cx="9" cy="1413"/>
            </a:xfrm>
            <a:custGeom>
              <a:avLst/>
              <a:gdLst>
                <a:gd name="T0" fmla="*/ 0 w 37"/>
                <a:gd name="T1" fmla="*/ 0 h 5651"/>
                <a:gd name="T2" fmla="*/ 37 w 37"/>
                <a:gd name="T3" fmla="*/ 5651 h 5651"/>
                <a:gd name="T4" fmla="*/ 0 w 37"/>
                <a:gd name="T5" fmla="*/ 5651 h 5651"/>
                <a:gd name="T6" fmla="*/ 0 w 37"/>
                <a:gd name="T7" fmla="*/ 0 h 5651"/>
              </a:gdLst>
              <a:ahLst/>
              <a:cxnLst>
                <a:cxn ang="0">
                  <a:pos x="T0" y="T1"/>
                </a:cxn>
                <a:cxn ang="0">
                  <a:pos x="T2" y="T3"/>
                </a:cxn>
                <a:cxn ang="0">
                  <a:pos x="T4" y="T5"/>
                </a:cxn>
                <a:cxn ang="0">
                  <a:pos x="T6" y="T7"/>
                </a:cxn>
              </a:cxnLst>
              <a:rect l="0" t="0" r="r" b="b"/>
              <a:pathLst>
                <a:path w="37" h="5651">
                  <a:moveTo>
                    <a:pt x="0" y="0"/>
                  </a:moveTo>
                  <a:lnTo>
                    <a:pt x="37" y="5651"/>
                  </a:lnTo>
                  <a:lnTo>
                    <a:pt x="0" y="565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2" name="Rectangle 151"/>
            <p:cNvSpPr>
              <a:spLocks noChangeArrowheads="1"/>
            </p:cNvSpPr>
            <p:nvPr/>
          </p:nvSpPr>
          <p:spPr bwMode="auto">
            <a:xfrm>
              <a:off x="8375" y="8891"/>
              <a:ext cx="9" cy="141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3" name="Freeform 152"/>
            <p:cNvSpPr>
              <a:spLocks/>
            </p:cNvSpPr>
            <p:nvPr/>
          </p:nvSpPr>
          <p:spPr bwMode="auto">
            <a:xfrm>
              <a:off x="9179" y="9724"/>
              <a:ext cx="10" cy="1143"/>
            </a:xfrm>
            <a:custGeom>
              <a:avLst/>
              <a:gdLst>
                <a:gd name="T0" fmla="*/ 38 w 38"/>
                <a:gd name="T1" fmla="*/ 0 h 4573"/>
                <a:gd name="T2" fmla="*/ 0 w 38"/>
                <a:gd name="T3" fmla="*/ 0 h 4573"/>
                <a:gd name="T4" fmla="*/ 38 w 38"/>
                <a:gd name="T5" fmla="*/ 4573 h 4573"/>
                <a:gd name="T6" fmla="*/ 38 w 38"/>
                <a:gd name="T7" fmla="*/ 0 h 4573"/>
              </a:gdLst>
              <a:ahLst/>
              <a:cxnLst>
                <a:cxn ang="0">
                  <a:pos x="T0" y="T1"/>
                </a:cxn>
                <a:cxn ang="0">
                  <a:pos x="T2" y="T3"/>
                </a:cxn>
                <a:cxn ang="0">
                  <a:pos x="T4" y="T5"/>
                </a:cxn>
                <a:cxn ang="0">
                  <a:pos x="T6" y="T7"/>
                </a:cxn>
              </a:cxnLst>
              <a:rect l="0" t="0" r="r" b="b"/>
              <a:pathLst>
                <a:path w="38" h="4573">
                  <a:moveTo>
                    <a:pt x="38" y="0"/>
                  </a:moveTo>
                  <a:lnTo>
                    <a:pt x="0" y="0"/>
                  </a:lnTo>
                  <a:lnTo>
                    <a:pt x="38" y="4573"/>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4" name="Freeform 153"/>
            <p:cNvSpPr>
              <a:spLocks/>
            </p:cNvSpPr>
            <p:nvPr/>
          </p:nvSpPr>
          <p:spPr bwMode="auto">
            <a:xfrm>
              <a:off x="9179" y="9724"/>
              <a:ext cx="10" cy="1143"/>
            </a:xfrm>
            <a:custGeom>
              <a:avLst/>
              <a:gdLst>
                <a:gd name="T0" fmla="*/ 0 w 38"/>
                <a:gd name="T1" fmla="*/ 0 h 4573"/>
                <a:gd name="T2" fmla="*/ 38 w 38"/>
                <a:gd name="T3" fmla="*/ 4573 h 4573"/>
                <a:gd name="T4" fmla="*/ 0 w 38"/>
                <a:gd name="T5" fmla="*/ 4573 h 4573"/>
                <a:gd name="T6" fmla="*/ 0 w 38"/>
                <a:gd name="T7" fmla="*/ 0 h 4573"/>
              </a:gdLst>
              <a:ahLst/>
              <a:cxnLst>
                <a:cxn ang="0">
                  <a:pos x="T0" y="T1"/>
                </a:cxn>
                <a:cxn ang="0">
                  <a:pos x="T2" y="T3"/>
                </a:cxn>
                <a:cxn ang="0">
                  <a:pos x="T4" y="T5"/>
                </a:cxn>
                <a:cxn ang="0">
                  <a:pos x="T6" y="T7"/>
                </a:cxn>
              </a:cxnLst>
              <a:rect l="0" t="0" r="r" b="b"/>
              <a:pathLst>
                <a:path w="38" h="4573">
                  <a:moveTo>
                    <a:pt x="0" y="0"/>
                  </a:moveTo>
                  <a:lnTo>
                    <a:pt x="38" y="4573"/>
                  </a:lnTo>
                  <a:lnTo>
                    <a:pt x="0" y="457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5" name="Rectangle 154"/>
            <p:cNvSpPr>
              <a:spLocks noChangeArrowheads="1"/>
            </p:cNvSpPr>
            <p:nvPr/>
          </p:nvSpPr>
          <p:spPr bwMode="auto">
            <a:xfrm>
              <a:off x="9179" y="9724"/>
              <a:ext cx="10"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6" name="Freeform 155"/>
            <p:cNvSpPr>
              <a:spLocks/>
            </p:cNvSpPr>
            <p:nvPr/>
          </p:nvSpPr>
          <p:spPr bwMode="auto">
            <a:xfrm>
              <a:off x="9742" y="9161"/>
              <a:ext cx="10" cy="1143"/>
            </a:xfrm>
            <a:custGeom>
              <a:avLst/>
              <a:gdLst>
                <a:gd name="T0" fmla="*/ 37 w 37"/>
                <a:gd name="T1" fmla="*/ 0 h 4573"/>
                <a:gd name="T2" fmla="*/ 0 w 37"/>
                <a:gd name="T3" fmla="*/ 0 h 4573"/>
                <a:gd name="T4" fmla="*/ 37 w 37"/>
                <a:gd name="T5" fmla="*/ 4573 h 4573"/>
                <a:gd name="T6" fmla="*/ 37 w 37"/>
                <a:gd name="T7" fmla="*/ 0 h 4573"/>
              </a:gdLst>
              <a:ahLst/>
              <a:cxnLst>
                <a:cxn ang="0">
                  <a:pos x="T0" y="T1"/>
                </a:cxn>
                <a:cxn ang="0">
                  <a:pos x="T2" y="T3"/>
                </a:cxn>
                <a:cxn ang="0">
                  <a:pos x="T4" y="T5"/>
                </a:cxn>
                <a:cxn ang="0">
                  <a:pos x="T6" y="T7"/>
                </a:cxn>
              </a:cxnLst>
              <a:rect l="0" t="0" r="r" b="b"/>
              <a:pathLst>
                <a:path w="37" h="4573">
                  <a:moveTo>
                    <a:pt x="37" y="0"/>
                  </a:moveTo>
                  <a:lnTo>
                    <a:pt x="0" y="0"/>
                  </a:lnTo>
                  <a:lnTo>
                    <a:pt x="37" y="4573"/>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7" name="Freeform 156"/>
            <p:cNvSpPr>
              <a:spLocks/>
            </p:cNvSpPr>
            <p:nvPr/>
          </p:nvSpPr>
          <p:spPr bwMode="auto">
            <a:xfrm>
              <a:off x="9742" y="9161"/>
              <a:ext cx="10" cy="1143"/>
            </a:xfrm>
            <a:custGeom>
              <a:avLst/>
              <a:gdLst>
                <a:gd name="T0" fmla="*/ 0 w 37"/>
                <a:gd name="T1" fmla="*/ 0 h 4573"/>
                <a:gd name="T2" fmla="*/ 37 w 37"/>
                <a:gd name="T3" fmla="*/ 4573 h 4573"/>
                <a:gd name="T4" fmla="*/ 0 w 37"/>
                <a:gd name="T5" fmla="*/ 4573 h 4573"/>
                <a:gd name="T6" fmla="*/ 0 w 37"/>
                <a:gd name="T7" fmla="*/ 0 h 4573"/>
              </a:gdLst>
              <a:ahLst/>
              <a:cxnLst>
                <a:cxn ang="0">
                  <a:pos x="T0" y="T1"/>
                </a:cxn>
                <a:cxn ang="0">
                  <a:pos x="T2" y="T3"/>
                </a:cxn>
                <a:cxn ang="0">
                  <a:pos x="T4" y="T5"/>
                </a:cxn>
                <a:cxn ang="0">
                  <a:pos x="T6" y="T7"/>
                </a:cxn>
              </a:cxnLst>
              <a:rect l="0" t="0" r="r" b="b"/>
              <a:pathLst>
                <a:path w="37" h="4573">
                  <a:moveTo>
                    <a:pt x="0" y="0"/>
                  </a:moveTo>
                  <a:lnTo>
                    <a:pt x="37" y="4573"/>
                  </a:lnTo>
                  <a:lnTo>
                    <a:pt x="0" y="457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58" name="Rectangle 157"/>
            <p:cNvSpPr>
              <a:spLocks noChangeArrowheads="1"/>
            </p:cNvSpPr>
            <p:nvPr/>
          </p:nvSpPr>
          <p:spPr bwMode="auto">
            <a:xfrm>
              <a:off x="9742" y="9161"/>
              <a:ext cx="10" cy="1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59" name="Freeform 158"/>
            <p:cNvSpPr>
              <a:spLocks/>
            </p:cNvSpPr>
            <p:nvPr/>
          </p:nvSpPr>
          <p:spPr bwMode="auto">
            <a:xfrm>
              <a:off x="8380" y="10300"/>
              <a:ext cx="2110" cy="9"/>
            </a:xfrm>
            <a:custGeom>
              <a:avLst/>
              <a:gdLst>
                <a:gd name="T0" fmla="*/ 0 w 8443"/>
                <a:gd name="T1" fmla="*/ 0 h 38"/>
                <a:gd name="T2" fmla="*/ 0 w 8443"/>
                <a:gd name="T3" fmla="*/ 38 h 38"/>
                <a:gd name="T4" fmla="*/ 8443 w 8443"/>
                <a:gd name="T5" fmla="*/ 0 h 38"/>
                <a:gd name="T6" fmla="*/ 0 w 8443"/>
                <a:gd name="T7" fmla="*/ 0 h 38"/>
              </a:gdLst>
              <a:ahLst/>
              <a:cxnLst>
                <a:cxn ang="0">
                  <a:pos x="T0" y="T1"/>
                </a:cxn>
                <a:cxn ang="0">
                  <a:pos x="T2" y="T3"/>
                </a:cxn>
                <a:cxn ang="0">
                  <a:pos x="T4" y="T5"/>
                </a:cxn>
                <a:cxn ang="0">
                  <a:pos x="T6" y="T7"/>
                </a:cxn>
              </a:cxnLst>
              <a:rect l="0" t="0" r="r" b="b"/>
              <a:pathLst>
                <a:path w="8443" h="38">
                  <a:moveTo>
                    <a:pt x="0" y="0"/>
                  </a:moveTo>
                  <a:lnTo>
                    <a:pt x="0" y="38"/>
                  </a:lnTo>
                  <a:lnTo>
                    <a:pt x="844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0" name="Freeform 159"/>
            <p:cNvSpPr>
              <a:spLocks/>
            </p:cNvSpPr>
            <p:nvPr/>
          </p:nvSpPr>
          <p:spPr bwMode="auto">
            <a:xfrm>
              <a:off x="8380" y="10300"/>
              <a:ext cx="2110" cy="9"/>
            </a:xfrm>
            <a:custGeom>
              <a:avLst/>
              <a:gdLst>
                <a:gd name="T0" fmla="*/ 0 w 8443"/>
                <a:gd name="T1" fmla="*/ 38 h 38"/>
                <a:gd name="T2" fmla="*/ 8443 w 8443"/>
                <a:gd name="T3" fmla="*/ 0 h 38"/>
                <a:gd name="T4" fmla="*/ 8443 w 8443"/>
                <a:gd name="T5" fmla="*/ 38 h 38"/>
                <a:gd name="T6" fmla="*/ 0 w 8443"/>
                <a:gd name="T7" fmla="*/ 38 h 38"/>
              </a:gdLst>
              <a:ahLst/>
              <a:cxnLst>
                <a:cxn ang="0">
                  <a:pos x="T0" y="T1"/>
                </a:cxn>
                <a:cxn ang="0">
                  <a:pos x="T2" y="T3"/>
                </a:cxn>
                <a:cxn ang="0">
                  <a:pos x="T4" y="T5"/>
                </a:cxn>
                <a:cxn ang="0">
                  <a:pos x="T6" y="T7"/>
                </a:cxn>
              </a:cxnLst>
              <a:rect l="0" t="0" r="r" b="b"/>
              <a:pathLst>
                <a:path w="8443" h="38">
                  <a:moveTo>
                    <a:pt x="0" y="38"/>
                  </a:moveTo>
                  <a:lnTo>
                    <a:pt x="8443" y="0"/>
                  </a:lnTo>
                  <a:lnTo>
                    <a:pt x="8443"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1" name="Rectangle 160"/>
            <p:cNvSpPr>
              <a:spLocks noChangeArrowheads="1"/>
            </p:cNvSpPr>
            <p:nvPr/>
          </p:nvSpPr>
          <p:spPr bwMode="auto">
            <a:xfrm>
              <a:off x="9092" y="10871"/>
              <a:ext cx="118"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C</a:t>
              </a:r>
              <a:endParaRPr lang="en-US" sz="2000">
                <a:effectLst/>
                <a:latin typeface="Times New Roman"/>
                <a:ea typeface="Times New Roman"/>
              </a:endParaRPr>
            </a:p>
          </p:txBody>
        </p:sp>
        <p:sp>
          <p:nvSpPr>
            <p:cNvPr id="162" name="Rectangle 161"/>
            <p:cNvSpPr>
              <a:spLocks noChangeArrowheads="1"/>
            </p:cNvSpPr>
            <p:nvPr/>
          </p:nvSpPr>
          <p:spPr bwMode="auto">
            <a:xfrm>
              <a:off x="8438" y="10039"/>
              <a:ext cx="126"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O</a:t>
              </a:r>
              <a:endParaRPr lang="en-US" sz="2000">
                <a:effectLst/>
                <a:latin typeface="Times New Roman"/>
                <a:ea typeface="Times New Roman"/>
              </a:endParaRPr>
            </a:p>
          </p:txBody>
        </p:sp>
        <p:sp>
          <p:nvSpPr>
            <p:cNvPr id="163" name="Rectangle 162"/>
            <p:cNvSpPr>
              <a:spLocks noChangeArrowheads="1"/>
            </p:cNvSpPr>
            <p:nvPr/>
          </p:nvSpPr>
          <p:spPr bwMode="auto">
            <a:xfrm>
              <a:off x="8380" y="10300"/>
              <a:ext cx="2110" cy="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4" name="Freeform 163"/>
            <p:cNvSpPr>
              <a:spLocks/>
            </p:cNvSpPr>
            <p:nvPr/>
          </p:nvSpPr>
          <p:spPr bwMode="auto">
            <a:xfrm>
              <a:off x="9441" y="10009"/>
              <a:ext cx="31" cy="100"/>
            </a:xfrm>
            <a:custGeom>
              <a:avLst/>
              <a:gdLst>
                <a:gd name="T0" fmla="*/ 0 w 125"/>
                <a:gd name="T1" fmla="*/ 389 h 400"/>
                <a:gd name="T2" fmla="*/ 36 w 125"/>
                <a:gd name="T3" fmla="*/ 400 h 400"/>
                <a:gd name="T4" fmla="*/ 125 w 125"/>
                <a:gd name="T5" fmla="*/ 0 h 400"/>
                <a:gd name="T6" fmla="*/ 0 w 125"/>
                <a:gd name="T7" fmla="*/ 389 h 400"/>
              </a:gdLst>
              <a:ahLst/>
              <a:cxnLst>
                <a:cxn ang="0">
                  <a:pos x="T0" y="T1"/>
                </a:cxn>
                <a:cxn ang="0">
                  <a:pos x="T2" y="T3"/>
                </a:cxn>
                <a:cxn ang="0">
                  <a:pos x="T4" y="T5"/>
                </a:cxn>
                <a:cxn ang="0">
                  <a:pos x="T6" y="T7"/>
                </a:cxn>
              </a:cxnLst>
              <a:rect l="0" t="0" r="r" b="b"/>
              <a:pathLst>
                <a:path w="125" h="400">
                  <a:moveTo>
                    <a:pt x="0" y="389"/>
                  </a:moveTo>
                  <a:lnTo>
                    <a:pt x="36" y="400"/>
                  </a:lnTo>
                  <a:lnTo>
                    <a:pt x="125" y="0"/>
                  </a:lnTo>
                  <a:lnTo>
                    <a:pt x="0" y="3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5" name="Freeform 164"/>
            <p:cNvSpPr>
              <a:spLocks/>
            </p:cNvSpPr>
            <p:nvPr/>
          </p:nvSpPr>
          <p:spPr bwMode="auto">
            <a:xfrm>
              <a:off x="9450" y="10009"/>
              <a:ext cx="31" cy="100"/>
            </a:xfrm>
            <a:custGeom>
              <a:avLst/>
              <a:gdLst>
                <a:gd name="T0" fmla="*/ 0 w 124"/>
                <a:gd name="T1" fmla="*/ 400 h 400"/>
                <a:gd name="T2" fmla="*/ 89 w 124"/>
                <a:gd name="T3" fmla="*/ 0 h 400"/>
                <a:gd name="T4" fmla="*/ 124 w 124"/>
                <a:gd name="T5" fmla="*/ 12 h 400"/>
                <a:gd name="T6" fmla="*/ 0 w 124"/>
                <a:gd name="T7" fmla="*/ 400 h 400"/>
              </a:gdLst>
              <a:ahLst/>
              <a:cxnLst>
                <a:cxn ang="0">
                  <a:pos x="T0" y="T1"/>
                </a:cxn>
                <a:cxn ang="0">
                  <a:pos x="T2" y="T3"/>
                </a:cxn>
                <a:cxn ang="0">
                  <a:pos x="T4" y="T5"/>
                </a:cxn>
                <a:cxn ang="0">
                  <a:pos x="T6" y="T7"/>
                </a:cxn>
              </a:cxnLst>
              <a:rect l="0" t="0" r="r" b="b"/>
              <a:pathLst>
                <a:path w="124" h="400">
                  <a:moveTo>
                    <a:pt x="0" y="400"/>
                  </a:moveTo>
                  <a:lnTo>
                    <a:pt x="89" y="0"/>
                  </a:lnTo>
                  <a:lnTo>
                    <a:pt x="124" y="12"/>
                  </a:lnTo>
                  <a:lnTo>
                    <a:pt x="0" y="4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6" name="Freeform 165"/>
            <p:cNvSpPr>
              <a:spLocks/>
            </p:cNvSpPr>
            <p:nvPr/>
          </p:nvSpPr>
          <p:spPr bwMode="auto">
            <a:xfrm>
              <a:off x="9441" y="10009"/>
              <a:ext cx="40" cy="100"/>
            </a:xfrm>
            <a:custGeom>
              <a:avLst/>
              <a:gdLst>
                <a:gd name="T0" fmla="*/ 0 w 160"/>
                <a:gd name="T1" fmla="*/ 389 h 400"/>
                <a:gd name="T2" fmla="*/ 36 w 160"/>
                <a:gd name="T3" fmla="*/ 400 h 400"/>
                <a:gd name="T4" fmla="*/ 160 w 160"/>
                <a:gd name="T5" fmla="*/ 12 h 400"/>
                <a:gd name="T6" fmla="*/ 125 w 160"/>
                <a:gd name="T7" fmla="*/ 0 h 400"/>
                <a:gd name="T8" fmla="*/ 0 w 160"/>
                <a:gd name="T9" fmla="*/ 389 h 400"/>
              </a:gdLst>
              <a:ahLst/>
              <a:cxnLst>
                <a:cxn ang="0">
                  <a:pos x="T0" y="T1"/>
                </a:cxn>
                <a:cxn ang="0">
                  <a:pos x="T2" y="T3"/>
                </a:cxn>
                <a:cxn ang="0">
                  <a:pos x="T4" y="T5"/>
                </a:cxn>
                <a:cxn ang="0">
                  <a:pos x="T6" y="T7"/>
                </a:cxn>
                <a:cxn ang="0">
                  <a:pos x="T8" y="T9"/>
                </a:cxn>
              </a:cxnLst>
              <a:rect l="0" t="0" r="r" b="b"/>
              <a:pathLst>
                <a:path w="160" h="400">
                  <a:moveTo>
                    <a:pt x="0" y="389"/>
                  </a:moveTo>
                  <a:lnTo>
                    <a:pt x="36" y="400"/>
                  </a:lnTo>
                  <a:lnTo>
                    <a:pt x="160" y="12"/>
                  </a:lnTo>
                  <a:lnTo>
                    <a:pt x="125" y="0"/>
                  </a:lnTo>
                  <a:lnTo>
                    <a:pt x="0" y="38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7" name="Freeform 166"/>
            <p:cNvSpPr>
              <a:spLocks/>
            </p:cNvSpPr>
            <p:nvPr/>
          </p:nvSpPr>
          <p:spPr bwMode="auto">
            <a:xfrm>
              <a:off x="9496" y="9786"/>
              <a:ext cx="48" cy="152"/>
            </a:xfrm>
            <a:custGeom>
              <a:avLst/>
              <a:gdLst>
                <a:gd name="T0" fmla="*/ 0 w 190"/>
                <a:gd name="T1" fmla="*/ 596 h 608"/>
                <a:gd name="T2" fmla="*/ 35 w 190"/>
                <a:gd name="T3" fmla="*/ 608 h 608"/>
                <a:gd name="T4" fmla="*/ 190 w 190"/>
                <a:gd name="T5" fmla="*/ 0 h 608"/>
                <a:gd name="T6" fmla="*/ 0 w 190"/>
                <a:gd name="T7" fmla="*/ 596 h 608"/>
              </a:gdLst>
              <a:ahLst/>
              <a:cxnLst>
                <a:cxn ang="0">
                  <a:pos x="T0" y="T1"/>
                </a:cxn>
                <a:cxn ang="0">
                  <a:pos x="T2" y="T3"/>
                </a:cxn>
                <a:cxn ang="0">
                  <a:pos x="T4" y="T5"/>
                </a:cxn>
                <a:cxn ang="0">
                  <a:pos x="T6" y="T7"/>
                </a:cxn>
              </a:cxnLst>
              <a:rect l="0" t="0" r="r" b="b"/>
              <a:pathLst>
                <a:path w="190" h="608">
                  <a:moveTo>
                    <a:pt x="0" y="596"/>
                  </a:moveTo>
                  <a:lnTo>
                    <a:pt x="35" y="608"/>
                  </a:lnTo>
                  <a:lnTo>
                    <a:pt x="190" y="0"/>
                  </a:lnTo>
                  <a:lnTo>
                    <a:pt x="0" y="5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8" name="Freeform 167"/>
            <p:cNvSpPr>
              <a:spLocks/>
            </p:cNvSpPr>
            <p:nvPr/>
          </p:nvSpPr>
          <p:spPr bwMode="auto">
            <a:xfrm>
              <a:off x="9505" y="9786"/>
              <a:ext cx="48" cy="152"/>
            </a:xfrm>
            <a:custGeom>
              <a:avLst/>
              <a:gdLst>
                <a:gd name="T0" fmla="*/ 0 w 191"/>
                <a:gd name="T1" fmla="*/ 608 h 608"/>
                <a:gd name="T2" fmla="*/ 155 w 191"/>
                <a:gd name="T3" fmla="*/ 0 h 608"/>
                <a:gd name="T4" fmla="*/ 191 w 191"/>
                <a:gd name="T5" fmla="*/ 12 h 608"/>
                <a:gd name="T6" fmla="*/ 0 w 191"/>
                <a:gd name="T7" fmla="*/ 608 h 608"/>
              </a:gdLst>
              <a:ahLst/>
              <a:cxnLst>
                <a:cxn ang="0">
                  <a:pos x="T0" y="T1"/>
                </a:cxn>
                <a:cxn ang="0">
                  <a:pos x="T2" y="T3"/>
                </a:cxn>
                <a:cxn ang="0">
                  <a:pos x="T4" y="T5"/>
                </a:cxn>
                <a:cxn ang="0">
                  <a:pos x="T6" y="T7"/>
                </a:cxn>
              </a:cxnLst>
              <a:rect l="0" t="0" r="r" b="b"/>
              <a:pathLst>
                <a:path w="191" h="608">
                  <a:moveTo>
                    <a:pt x="0" y="608"/>
                  </a:moveTo>
                  <a:lnTo>
                    <a:pt x="155" y="0"/>
                  </a:lnTo>
                  <a:lnTo>
                    <a:pt x="191" y="12"/>
                  </a:lnTo>
                  <a:lnTo>
                    <a:pt x="0" y="6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69" name="Freeform 168"/>
            <p:cNvSpPr>
              <a:spLocks/>
            </p:cNvSpPr>
            <p:nvPr/>
          </p:nvSpPr>
          <p:spPr bwMode="auto">
            <a:xfrm>
              <a:off x="9496" y="9786"/>
              <a:ext cx="57" cy="152"/>
            </a:xfrm>
            <a:custGeom>
              <a:avLst/>
              <a:gdLst>
                <a:gd name="T0" fmla="*/ 0 w 226"/>
                <a:gd name="T1" fmla="*/ 596 h 608"/>
                <a:gd name="T2" fmla="*/ 35 w 226"/>
                <a:gd name="T3" fmla="*/ 608 h 608"/>
                <a:gd name="T4" fmla="*/ 226 w 226"/>
                <a:gd name="T5" fmla="*/ 12 h 608"/>
                <a:gd name="T6" fmla="*/ 190 w 226"/>
                <a:gd name="T7" fmla="*/ 0 h 608"/>
                <a:gd name="T8" fmla="*/ 0 w 226"/>
                <a:gd name="T9" fmla="*/ 596 h 608"/>
              </a:gdLst>
              <a:ahLst/>
              <a:cxnLst>
                <a:cxn ang="0">
                  <a:pos x="T0" y="T1"/>
                </a:cxn>
                <a:cxn ang="0">
                  <a:pos x="T2" y="T3"/>
                </a:cxn>
                <a:cxn ang="0">
                  <a:pos x="T4" y="T5"/>
                </a:cxn>
                <a:cxn ang="0">
                  <a:pos x="T6" y="T7"/>
                </a:cxn>
                <a:cxn ang="0">
                  <a:pos x="T8" y="T9"/>
                </a:cxn>
              </a:cxnLst>
              <a:rect l="0" t="0" r="r" b="b"/>
              <a:pathLst>
                <a:path w="226" h="608">
                  <a:moveTo>
                    <a:pt x="0" y="596"/>
                  </a:moveTo>
                  <a:lnTo>
                    <a:pt x="35" y="608"/>
                  </a:lnTo>
                  <a:lnTo>
                    <a:pt x="226" y="12"/>
                  </a:lnTo>
                  <a:lnTo>
                    <a:pt x="190" y="0"/>
                  </a:lnTo>
                  <a:lnTo>
                    <a:pt x="0" y="59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0" name="Freeform 169"/>
            <p:cNvSpPr>
              <a:spLocks/>
            </p:cNvSpPr>
            <p:nvPr/>
          </p:nvSpPr>
          <p:spPr bwMode="auto">
            <a:xfrm>
              <a:off x="9568" y="9563"/>
              <a:ext cx="48" cy="151"/>
            </a:xfrm>
            <a:custGeom>
              <a:avLst/>
              <a:gdLst>
                <a:gd name="T0" fmla="*/ 0 w 191"/>
                <a:gd name="T1" fmla="*/ 596 h 607"/>
                <a:gd name="T2" fmla="*/ 36 w 191"/>
                <a:gd name="T3" fmla="*/ 607 h 607"/>
                <a:gd name="T4" fmla="*/ 191 w 191"/>
                <a:gd name="T5" fmla="*/ 0 h 607"/>
                <a:gd name="T6" fmla="*/ 0 w 191"/>
                <a:gd name="T7" fmla="*/ 596 h 607"/>
              </a:gdLst>
              <a:ahLst/>
              <a:cxnLst>
                <a:cxn ang="0">
                  <a:pos x="T0" y="T1"/>
                </a:cxn>
                <a:cxn ang="0">
                  <a:pos x="T2" y="T3"/>
                </a:cxn>
                <a:cxn ang="0">
                  <a:pos x="T4" y="T5"/>
                </a:cxn>
                <a:cxn ang="0">
                  <a:pos x="T6" y="T7"/>
                </a:cxn>
              </a:cxnLst>
              <a:rect l="0" t="0" r="r" b="b"/>
              <a:pathLst>
                <a:path w="191" h="607">
                  <a:moveTo>
                    <a:pt x="0" y="596"/>
                  </a:moveTo>
                  <a:lnTo>
                    <a:pt x="36" y="607"/>
                  </a:lnTo>
                  <a:lnTo>
                    <a:pt x="191" y="0"/>
                  </a:lnTo>
                  <a:lnTo>
                    <a:pt x="0" y="5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1" name="Freeform 170"/>
            <p:cNvSpPr>
              <a:spLocks/>
            </p:cNvSpPr>
            <p:nvPr/>
          </p:nvSpPr>
          <p:spPr bwMode="auto">
            <a:xfrm>
              <a:off x="9577" y="9563"/>
              <a:ext cx="48" cy="151"/>
            </a:xfrm>
            <a:custGeom>
              <a:avLst/>
              <a:gdLst>
                <a:gd name="T0" fmla="*/ 0 w 190"/>
                <a:gd name="T1" fmla="*/ 607 h 607"/>
                <a:gd name="T2" fmla="*/ 155 w 190"/>
                <a:gd name="T3" fmla="*/ 0 h 607"/>
                <a:gd name="T4" fmla="*/ 190 w 190"/>
                <a:gd name="T5" fmla="*/ 11 h 607"/>
                <a:gd name="T6" fmla="*/ 0 w 190"/>
                <a:gd name="T7" fmla="*/ 607 h 607"/>
              </a:gdLst>
              <a:ahLst/>
              <a:cxnLst>
                <a:cxn ang="0">
                  <a:pos x="T0" y="T1"/>
                </a:cxn>
                <a:cxn ang="0">
                  <a:pos x="T2" y="T3"/>
                </a:cxn>
                <a:cxn ang="0">
                  <a:pos x="T4" y="T5"/>
                </a:cxn>
                <a:cxn ang="0">
                  <a:pos x="T6" y="T7"/>
                </a:cxn>
              </a:cxnLst>
              <a:rect l="0" t="0" r="r" b="b"/>
              <a:pathLst>
                <a:path w="190" h="607">
                  <a:moveTo>
                    <a:pt x="0" y="607"/>
                  </a:moveTo>
                  <a:lnTo>
                    <a:pt x="155" y="0"/>
                  </a:lnTo>
                  <a:lnTo>
                    <a:pt x="190" y="11"/>
                  </a:lnTo>
                  <a:lnTo>
                    <a:pt x="0" y="6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2" name="Freeform 171"/>
            <p:cNvSpPr>
              <a:spLocks/>
            </p:cNvSpPr>
            <p:nvPr/>
          </p:nvSpPr>
          <p:spPr bwMode="auto">
            <a:xfrm>
              <a:off x="9568" y="9563"/>
              <a:ext cx="57" cy="151"/>
            </a:xfrm>
            <a:custGeom>
              <a:avLst/>
              <a:gdLst>
                <a:gd name="T0" fmla="*/ 0 w 226"/>
                <a:gd name="T1" fmla="*/ 596 h 607"/>
                <a:gd name="T2" fmla="*/ 36 w 226"/>
                <a:gd name="T3" fmla="*/ 607 h 607"/>
                <a:gd name="T4" fmla="*/ 226 w 226"/>
                <a:gd name="T5" fmla="*/ 11 h 607"/>
                <a:gd name="T6" fmla="*/ 191 w 226"/>
                <a:gd name="T7" fmla="*/ 0 h 607"/>
                <a:gd name="T8" fmla="*/ 0 w 226"/>
                <a:gd name="T9" fmla="*/ 596 h 607"/>
              </a:gdLst>
              <a:ahLst/>
              <a:cxnLst>
                <a:cxn ang="0">
                  <a:pos x="T0" y="T1"/>
                </a:cxn>
                <a:cxn ang="0">
                  <a:pos x="T2" y="T3"/>
                </a:cxn>
                <a:cxn ang="0">
                  <a:pos x="T4" y="T5"/>
                </a:cxn>
                <a:cxn ang="0">
                  <a:pos x="T6" y="T7"/>
                </a:cxn>
                <a:cxn ang="0">
                  <a:pos x="T8" y="T9"/>
                </a:cxn>
              </a:cxnLst>
              <a:rect l="0" t="0" r="r" b="b"/>
              <a:pathLst>
                <a:path w="226" h="607">
                  <a:moveTo>
                    <a:pt x="0" y="596"/>
                  </a:moveTo>
                  <a:lnTo>
                    <a:pt x="36" y="607"/>
                  </a:lnTo>
                  <a:lnTo>
                    <a:pt x="226" y="11"/>
                  </a:lnTo>
                  <a:lnTo>
                    <a:pt x="191" y="0"/>
                  </a:lnTo>
                  <a:lnTo>
                    <a:pt x="0" y="59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3" name="Freeform 172"/>
            <p:cNvSpPr>
              <a:spLocks/>
            </p:cNvSpPr>
            <p:nvPr/>
          </p:nvSpPr>
          <p:spPr bwMode="auto">
            <a:xfrm>
              <a:off x="9640" y="9339"/>
              <a:ext cx="47" cy="152"/>
            </a:xfrm>
            <a:custGeom>
              <a:avLst/>
              <a:gdLst>
                <a:gd name="T0" fmla="*/ 0 w 191"/>
                <a:gd name="T1" fmla="*/ 596 h 608"/>
                <a:gd name="T2" fmla="*/ 35 w 191"/>
                <a:gd name="T3" fmla="*/ 608 h 608"/>
                <a:gd name="T4" fmla="*/ 191 w 191"/>
                <a:gd name="T5" fmla="*/ 0 h 608"/>
                <a:gd name="T6" fmla="*/ 0 w 191"/>
                <a:gd name="T7" fmla="*/ 596 h 608"/>
              </a:gdLst>
              <a:ahLst/>
              <a:cxnLst>
                <a:cxn ang="0">
                  <a:pos x="T0" y="T1"/>
                </a:cxn>
                <a:cxn ang="0">
                  <a:pos x="T2" y="T3"/>
                </a:cxn>
                <a:cxn ang="0">
                  <a:pos x="T4" y="T5"/>
                </a:cxn>
                <a:cxn ang="0">
                  <a:pos x="T6" y="T7"/>
                </a:cxn>
              </a:cxnLst>
              <a:rect l="0" t="0" r="r" b="b"/>
              <a:pathLst>
                <a:path w="191" h="608">
                  <a:moveTo>
                    <a:pt x="0" y="596"/>
                  </a:moveTo>
                  <a:lnTo>
                    <a:pt x="35" y="608"/>
                  </a:lnTo>
                  <a:lnTo>
                    <a:pt x="191" y="0"/>
                  </a:lnTo>
                  <a:lnTo>
                    <a:pt x="0" y="5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4" name="Freeform 173"/>
            <p:cNvSpPr>
              <a:spLocks/>
            </p:cNvSpPr>
            <p:nvPr/>
          </p:nvSpPr>
          <p:spPr bwMode="auto">
            <a:xfrm>
              <a:off x="9649" y="9339"/>
              <a:ext cx="48" cy="152"/>
            </a:xfrm>
            <a:custGeom>
              <a:avLst/>
              <a:gdLst>
                <a:gd name="T0" fmla="*/ 0 w 192"/>
                <a:gd name="T1" fmla="*/ 608 h 608"/>
                <a:gd name="T2" fmla="*/ 156 w 192"/>
                <a:gd name="T3" fmla="*/ 0 h 608"/>
                <a:gd name="T4" fmla="*/ 192 w 192"/>
                <a:gd name="T5" fmla="*/ 12 h 608"/>
                <a:gd name="T6" fmla="*/ 0 w 192"/>
                <a:gd name="T7" fmla="*/ 608 h 608"/>
              </a:gdLst>
              <a:ahLst/>
              <a:cxnLst>
                <a:cxn ang="0">
                  <a:pos x="T0" y="T1"/>
                </a:cxn>
                <a:cxn ang="0">
                  <a:pos x="T2" y="T3"/>
                </a:cxn>
                <a:cxn ang="0">
                  <a:pos x="T4" y="T5"/>
                </a:cxn>
                <a:cxn ang="0">
                  <a:pos x="T6" y="T7"/>
                </a:cxn>
              </a:cxnLst>
              <a:rect l="0" t="0" r="r" b="b"/>
              <a:pathLst>
                <a:path w="192" h="608">
                  <a:moveTo>
                    <a:pt x="0" y="608"/>
                  </a:moveTo>
                  <a:lnTo>
                    <a:pt x="156" y="0"/>
                  </a:lnTo>
                  <a:lnTo>
                    <a:pt x="192" y="12"/>
                  </a:lnTo>
                  <a:lnTo>
                    <a:pt x="0" y="6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5" name="Freeform 174"/>
            <p:cNvSpPr>
              <a:spLocks/>
            </p:cNvSpPr>
            <p:nvPr/>
          </p:nvSpPr>
          <p:spPr bwMode="auto">
            <a:xfrm>
              <a:off x="9640" y="9339"/>
              <a:ext cx="57" cy="152"/>
            </a:xfrm>
            <a:custGeom>
              <a:avLst/>
              <a:gdLst>
                <a:gd name="T0" fmla="*/ 0 w 227"/>
                <a:gd name="T1" fmla="*/ 596 h 608"/>
                <a:gd name="T2" fmla="*/ 35 w 227"/>
                <a:gd name="T3" fmla="*/ 608 h 608"/>
                <a:gd name="T4" fmla="*/ 227 w 227"/>
                <a:gd name="T5" fmla="*/ 12 h 608"/>
                <a:gd name="T6" fmla="*/ 191 w 227"/>
                <a:gd name="T7" fmla="*/ 0 h 608"/>
                <a:gd name="T8" fmla="*/ 0 w 227"/>
                <a:gd name="T9" fmla="*/ 596 h 608"/>
              </a:gdLst>
              <a:ahLst/>
              <a:cxnLst>
                <a:cxn ang="0">
                  <a:pos x="T0" y="T1"/>
                </a:cxn>
                <a:cxn ang="0">
                  <a:pos x="T2" y="T3"/>
                </a:cxn>
                <a:cxn ang="0">
                  <a:pos x="T4" y="T5"/>
                </a:cxn>
                <a:cxn ang="0">
                  <a:pos x="T6" y="T7"/>
                </a:cxn>
                <a:cxn ang="0">
                  <a:pos x="T8" y="T9"/>
                </a:cxn>
              </a:cxnLst>
              <a:rect l="0" t="0" r="r" b="b"/>
              <a:pathLst>
                <a:path w="227" h="608">
                  <a:moveTo>
                    <a:pt x="0" y="596"/>
                  </a:moveTo>
                  <a:lnTo>
                    <a:pt x="35" y="608"/>
                  </a:lnTo>
                  <a:lnTo>
                    <a:pt x="227" y="12"/>
                  </a:lnTo>
                  <a:lnTo>
                    <a:pt x="191" y="0"/>
                  </a:lnTo>
                  <a:lnTo>
                    <a:pt x="0" y="59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76" name="Freeform 175"/>
            <p:cNvSpPr>
              <a:spLocks/>
            </p:cNvSpPr>
            <p:nvPr/>
          </p:nvSpPr>
          <p:spPr bwMode="auto">
            <a:xfrm>
              <a:off x="9711" y="9168"/>
              <a:ext cx="31" cy="99"/>
            </a:xfrm>
            <a:custGeom>
              <a:avLst/>
              <a:gdLst>
                <a:gd name="T0" fmla="*/ 0 w 125"/>
                <a:gd name="T1" fmla="*/ 389 h 400"/>
                <a:gd name="T2" fmla="*/ 36 w 125"/>
                <a:gd name="T3" fmla="*/ 400 h 400"/>
                <a:gd name="T4" fmla="*/ 125 w 125"/>
                <a:gd name="T5" fmla="*/ 0 h 400"/>
                <a:gd name="T6" fmla="*/ 0 w 125"/>
                <a:gd name="T7" fmla="*/ 389 h 400"/>
              </a:gdLst>
              <a:ahLst/>
              <a:cxnLst>
                <a:cxn ang="0">
                  <a:pos x="T0" y="T1"/>
                </a:cxn>
                <a:cxn ang="0">
                  <a:pos x="T2" y="T3"/>
                </a:cxn>
                <a:cxn ang="0">
                  <a:pos x="T4" y="T5"/>
                </a:cxn>
                <a:cxn ang="0">
                  <a:pos x="T6" y="T7"/>
                </a:cxn>
              </a:cxnLst>
              <a:rect l="0" t="0" r="r" b="b"/>
              <a:pathLst>
                <a:path w="125" h="400">
                  <a:moveTo>
                    <a:pt x="0" y="389"/>
                  </a:moveTo>
                  <a:lnTo>
                    <a:pt x="36" y="400"/>
                  </a:lnTo>
                  <a:lnTo>
                    <a:pt x="125" y="0"/>
                  </a:lnTo>
                  <a:lnTo>
                    <a:pt x="0" y="3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7" name="Freeform 176"/>
            <p:cNvSpPr>
              <a:spLocks/>
            </p:cNvSpPr>
            <p:nvPr/>
          </p:nvSpPr>
          <p:spPr bwMode="auto">
            <a:xfrm>
              <a:off x="9720" y="9168"/>
              <a:ext cx="32" cy="99"/>
            </a:xfrm>
            <a:custGeom>
              <a:avLst/>
              <a:gdLst>
                <a:gd name="T0" fmla="*/ 0 w 126"/>
                <a:gd name="T1" fmla="*/ 400 h 400"/>
                <a:gd name="T2" fmla="*/ 89 w 126"/>
                <a:gd name="T3" fmla="*/ 0 h 400"/>
                <a:gd name="T4" fmla="*/ 126 w 126"/>
                <a:gd name="T5" fmla="*/ 11 h 400"/>
                <a:gd name="T6" fmla="*/ 0 w 126"/>
                <a:gd name="T7" fmla="*/ 400 h 400"/>
              </a:gdLst>
              <a:ahLst/>
              <a:cxnLst>
                <a:cxn ang="0">
                  <a:pos x="T0" y="T1"/>
                </a:cxn>
                <a:cxn ang="0">
                  <a:pos x="T2" y="T3"/>
                </a:cxn>
                <a:cxn ang="0">
                  <a:pos x="T4" y="T5"/>
                </a:cxn>
                <a:cxn ang="0">
                  <a:pos x="T6" y="T7"/>
                </a:cxn>
              </a:cxnLst>
              <a:rect l="0" t="0" r="r" b="b"/>
              <a:pathLst>
                <a:path w="126" h="400">
                  <a:moveTo>
                    <a:pt x="0" y="400"/>
                  </a:moveTo>
                  <a:lnTo>
                    <a:pt x="89" y="0"/>
                  </a:lnTo>
                  <a:lnTo>
                    <a:pt x="126" y="11"/>
                  </a:lnTo>
                  <a:lnTo>
                    <a:pt x="0" y="4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78" name="Rectangle 177"/>
            <p:cNvSpPr>
              <a:spLocks noChangeArrowheads="1"/>
            </p:cNvSpPr>
            <p:nvPr/>
          </p:nvSpPr>
          <p:spPr bwMode="auto">
            <a:xfrm>
              <a:off x="9812" y="10029"/>
              <a:ext cx="118"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H</a:t>
              </a:r>
              <a:endParaRPr lang="en-US" sz="2000">
                <a:effectLst/>
                <a:latin typeface="Times New Roman"/>
                <a:ea typeface="Times New Roman"/>
              </a:endParaRPr>
            </a:p>
          </p:txBody>
        </p:sp>
        <p:sp>
          <p:nvSpPr>
            <p:cNvPr id="179" name="Freeform 178"/>
            <p:cNvSpPr>
              <a:spLocks/>
            </p:cNvSpPr>
            <p:nvPr/>
          </p:nvSpPr>
          <p:spPr bwMode="auto">
            <a:xfrm>
              <a:off x="9711" y="9168"/>
              <a:ext cx="41" cy="99"/>
            </a:xfrm>
            <a:custGeom>
              <a:avLst/>
              <a:gdLst>
                <a:gd name="T0" fmla="*/ 0 w 162"/>
                <a:gd name="T1" fmla="*/ 389 h 400"/>
                <a:gd name="T2" fmla="*/ 36 w 162"/>
                <a:gd name="T3" fmla="*/ 400 h 400"/>
                <a:gd name="T4" fmla="*/ 162 w 162"/>
                <a:gd name="T5" fmla="*/ 11 h 400"/>
                <a:gd name="T6" fmla="*/ 125 w 162"/>
                <a:gd name="T7" fmla="*/ 0 h 400"/>
                <a:gd name="T8" fmla="*/ 0 w 162"/>
                <a:gd name="T9" fmla="*/ 389 h 400"/>
              </a:gdLst>
              <a:ahLst/>
              <a:cxnLst>
                <a:cxn ang="0">
                  <a:pos x="T0" y="T1"/>
                </a:cxn>
                <a:cxn ang="0">
                  <a:pos x="T2" y="T3"/>
                </a:cxn>
                <a:cxn ang="0">
                  <a:pos x="T4" y="T5"/>
                </a:cxn>
                <a:cxn ang="0">
                  <a:pos x="T6" y="T7"/>
                </a:cxn>
                <a:cxn ang="0">
                  <a:pos x="T8" y="T9"/>
                </a:cxn>
              </a:cxnLst>
              <a:rect l="0" t="0" r="r" b="b"/>
              <a:pathLst>
                <a:path w="162" h="400">
                  <a:moveTo>
                    <a:pt x="0" y="389"/>
                  </a:moveTo>
                  <a:lnTo>
                    <a:pt x="36" y="400"/>
                  </a:lnTo>
                  <a:lnTo>
                    <a:pt x="162" y="11"/>
                  </a:lnTo>
                  <a:lnTo>
                    <a:pt x="125" y="0"/>
                  </a:lnTo>
                  <a:lnTo>
                    <a:pt x="0" y="38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0" name="Freeform 179"/>
            <p:cNvSpPr>
              <a:spLocks/>
            </p:cNvSpPr>
            <p:nvPr/>
          </p:nvSpPr>
          <p:spPr bwMode="auto">
            <a:xfrm>
              <a:off x="9742" y="9168"/>
              <a:ext cx="10" cy="2"/>
            </a:xfrm>
            <a:custGeom>
              <a:avLst/>
              <a:gdLst>
                <a:gd name="T0" fmla="*/ 0 w 38"/>
                <a:gd name="T1" fmla="*/ 0 h 11"/>
                <a:gd name="T2" fmla="*/ 37 w 38"/>
                <a:gd name="T3" fmla="*/ 11 h 11"/>
                <a:gd name="T4" fmla="*/ 38 w 38"/>
                <a:gd name="T5" fmla="*/ 11 h 11"/>
              </a:gdLst>
              <a:ahLst/>
              <a:cxnLst>
                <a:cxn ang="0">
                  <a:pos x="T0" y="T1"/>
                </a:cxn>
                <a:cxn ang="0">
                  <a:pos x="T2" y="T3"/>
                </a:cxn>
                <a:cxn ang="0">
                  <a:pos x="T4" y="T5"/>
                </a:cxn>
              </a:cxnLst>
              <a:rect l="0" t="0" r="r" b="b"/>
              <a:pathLst>
                <a:path w="38" h="11">
                  <a:moveTo>
                    <a:pt x="0" y="0"/>
                  </a:moveTo>
                  <a:lnTo>
                    <a:pt x="37" y="11"/>
                  </a:lnTo>
                  <a:lnTo>
                    <a:pt x="38"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1" name="Freeform 180"/>
            <p:cNvSpPr>
              <a:spLocks/>
            </p:cNvSpPr>
            <p:nvPr/>
          </p:nvSpPr>
          <p:spPr bwMode="auto">
            <a:xfrm>
              <a:off x="10426" y="10285"/>
              <a:ext cx="77" cy="38"/>
            </a:xfrm>
            <a:custGeom>
              <a:avLst/>
              <a:gdLst>
                <a:gd name="T0" fmla="*/ 306 w 306"/>
                <a:gd name="T1" fmla="*/ 76 h 151"/>
                <a:gd name="T2" fmla="*/ 0 w 306"/>
                <a:gd name="T3" fmla="*/ 151 h 151"/>
                <a:gd name="T4" fmla="*/ 0 w 306"/>
                <a:gd name="T5" fmla="*/ 0 h 151"/>
                <a:gd name="T6" fmla="*/ 306 w 306"/>
                <a:gd name="T7" fmla="*/ 76 h 151"/>
              </a:gdLst>
              <a:ahLst/>
              <a:cxnLst>
                <a:cxn ang="0">
                  <a:pos x="T0" y="T1"/>
                </a:cxn>
                <a:cxn ang="0">
                  <a:pos x="T2" y="T3"/>
                </a:cxn>
                <a:cxn ang="0">
                  <a:pos x="T4" y="T5"/>
                </a:cxn>
                <a:cxn ang="0">
                  <a:pos x="T6" y="T7"/>
                </a:cxn>
              </a:cxnLst>
              <a:rect l="0" t="0" r="r" b="b"/>
              <a:pathLst>
                <a:path w="306" h="151">
                  <a:moveTo>
                    <a:pt x="306" y="76"/>
                  </a:moveTo>
                  <a:lnTo>
                    <a:pt x="0" y="151"/>
                  </a:lnTo>
                  <a:lnTo>
                    <a:pt x="0" y="0"/>
                  </a:lnTo>
                  <a:lnTo>
                    <a:pt x="306"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2" name="Freeform 181"/>
            <p:cNvSpPr>
              <a:spLocks/>
            </p:cNvSpPr>
            <p:nvPr/>
          </p:nvSpPr>
          <p:spPr bwMode="auto">
            <a:xfrm>
              <a:off x="10426" y="10285"/>
              <a:ext cx="77" cy="38"/>
            </a:xfrm>
            <a:custGeom>
              <a:avLst/>
              <a:gdLst>
                <a:gd name="T0" fmla="*/ 306 w 306"/>
                <a:gd name="T1" fmla="*/ 76 h 151"/>
                <a:gd name="T2" fmla="*/ 0 w 306"/>
                <a:gd name="T3" fmla="*/ 151 h 151"/>
                <a:gd name="T4" fmla="*/ 0 w 306"/>
                <a:gd name="T5" fmla="*/ 0 h 151"/>
                <a:gd name="T6" fmla="*/ 306 w 306"/>
                <a:gd name="T7" fmla="*/ 76 h 151"/>
              </a:gdLst>
              <a:ahLst/>
              <a:cxnLst>
                <a:cxn ang="0">
                  <a:pos x="T0" y="T1"/>
                </a:cxn>
                <a:cxn ang="0">
                  <a:pos x="T2" y="T3"/>
                </a:cxn>
                <a:cxn ang="0">
                  <a:pos x="T4" y="T5"/>
                </a:cxn>
                <a:cxn ang="0">
                  <a:pos x="T6" y="T7"/>
                </a:cxn>
              </a:cxnLst>
              <a:rect l="0" t="0" r="r" b="b"/>
              <a:pathLst>
                <a:path w="306" h="151">
                  <a:moveTo>
                    <a:pt x="306" y="76"/>
                  </a:moveTo>
                  <a:lnTo>
                    <a:pt x="0" y="151"/>
                  </a:lnTo>
                  <a:lnTo>
                    <a:pt x="0" y="0"/>
                  </a:lnTo>
                  <a:lnTo>
                    <a:pt x="306" y="7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3" name="Freeform 182"/>
            <p:cNvSpPr>
              <a:spLocks/>
            </p:cNvSpPr>
            <p:nvPr/>
          </p:nvSpPr>
          <p:spPr bwMode="auto">
            <a:xfrm>
              <a:off x="9181" y="9158"/>
              <a:ext cx="563" cy="569"/>
            </a:xfrm>
            <a:custGeom>
              <a:avLst/>
              <a:gdLst>
                <a:gd name="T0" fmla="*/ 0 w 2252"/>
                <a:gd name="T1" fmla="*/ 2253 h 2279"/>
                <a:gd name="T2" fmla="*/ 26 w 2252"/>
                <a:gd name="T3" fmla="*/ 2279 h 2279"/>
                <a:gd name="T4" fmla="*/ 2252 w 2252"/>
                <a:gd name="T5" fmla="*/ 0 h 2279"/>
                <a:gd name="T6" fmla="*/ 0 w 2252"/>
                <a:gd name="T7" fmla="*/ 2253 h 2279"/>
              </a:gdLst>
              <a:ahLst/>
              <a:cxnLst>
                <a:cxn ang="0">
                  <a:pos x="T0" y="T1"/>
                </a:cxn>
                <a:cxn ang="0">
                  <a:pos x="T2" y="T3"/>
                </a:cxn>
                <a:cxn ang="0">
                  <a:pos x="T4" y="T5"/>
                </a:cxn>
                <a:cxn ang="0">
                  <a:pos x="T6" y="T7"/>
                </a:cxn>
              </a:cxnLst>
              <a:rect l="0" t="0" r="r" b="b"/>
              <a:pathLst>
                <a:path w="2252" h="2279">
                  <a:moveTo>
                    <a:pt x="0" y="2253"/>
                  </a:moveTo>
                  <a:lnTo>
                    <a:pt x="26" y="2279"/>
                  </a:lnTo>
                  <a:lnTo>
                    <a:pt x="2252" y="0"/>
                  </a:lnTo>
                  <a:lnTo>
                    <a:pt x="0" y="22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4" name="Freeform 183"/>
            <p:cNvSpPr>
              <a:spLocks/>
            </p:cNvSpPr>
            <p:nvPr/>
          </p:nvSpPr>
          <p:spPr bwMode="auto">
            <a:xfrm>
              <a:off x="9187" y="9158"/>
              <a:ext cx="563" cy="569"/>
            </a:xfrm>
            <a:custGeom>
              <a:avLst/>
              <a:gdLst>
                <a:gd name="T0" fmla="*/ 0 w 2253"/>
                <a:gd name="T1" fmla="*/ 2279 h 2279"/>
                <a:gd name="T2" fmla="*/ 2226 w 2253"/>
                <a:gd name="T3" fmla="*/ 0 h 2279"/>
                <a:gd name="T4" fmla="*/ 2253 w 2253"/>
                <a:gd name="T5" fmla="*/ 26 h 2279"/>
                <a:gd name="T6" fmla="*/ 0 w 2253"/>
                <a:gd name="T7" fmla="*/ 2279 h 2279"/>
              </a:gdLst>
              <a:ahLst/>
              <a:cxnLst>
                <a:cxn ang="0">
                  <a:pos x="T0" y="T1"/>
                </a:cxn>
                <a:cxn ang="0">
                  <a:pos x="T2" y="T3"/>
                </a:cxn>
                <a:cxn ang="0">
                  <a:pos x="T4" y="T5"/>
                </a:cxn>
                <a:cxn ang="0">
                  <a:pos x="T6" y="T7"/>
                </a:cxn>
              </a:cxnLst>
              <a:rect l="0" t="0" r="r" b="b"/>
              <a:pathLst>
                <a:path w="2253" h="2279">
                  <a:moveTo>
                    <a:pt x="0" y="2279"/>
                  </a:moveTo>
                  <a:lnTo>
                    <a:pt x="2226" y="0"/>
                  </a:lnTo>
                  <a:lnTo>
                    <a:pt x="2253" y="26"/>
                  </a:lnTo>
                  <a:lnTo>
                    <a:pt x="0" y="22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85" name="Freeform 184"/>
            <p:cNvSpPr>
              <a:spLocks/>
            </p:cNvSpPr>
            <p:nvPr/>
          </p:nvSpPr>
          <p:spPr bwMode="auto">
            <a:xfrm>
              <a:off x="9181" y="9158"/>
              <a:ext cx="569" cy="569"/>
            </a:xfrm>
            <a:custGeom>
              <a:avLst/>
              <a:gdLst>
                <a:gd name="T0" fmla="*/ 0 w 2279"/>
                <a:gd name="T1" fmla="*/ 2253 h 2279"/>
                <a:gd name="T2" fmla="*/ 26 w 2279"/>
                <a:gd name="T3" fmla="*/ 2279 h 2279"/>
                <a:gd name="T4" fmla="*/ 2279 w 2279"/>
                <a:gd name="T5" fmla="*/ 26 h 2279"/>
                <a:gd name="T6" fmla="*/ 2252 w 2279"/>
                <a:gd name="T7" fmla="*/ 0 h 2279"/>
                <a:gd name="T8" fmla="*/ 0 w 2279"/>
                <a:gd name="T9" fmla="*/ 2253 h 2279"/>
              </a:gdLst>
              <a:ahLst/>
              <a:cxnLst>
                <a:cxn ang="0">
                  <a:pos x="T0" y="T1"/>
                </a:cxn>
                <a:cxn ang="0">
                  <a:pos x="T2" y="T3"/>
                </a:cxn>
                <a:cxn ang="0">
                  <a:pos x="T4" y="T5"/>
                </a:cxn>
                <a:cxn ang="0">
                  <a:pos x="T6" y="T7"/>
                </a:cxn>
                <a:cxn ang="0">
                  <a:pos x="T8" y="T9"/>
                </a:cxn>
              </a:cxnLst>
              <a:rect l="0" t="0" r="r" b="b"/>
              <a:pathLst>
                <a:path w="2279" h="2279">
                  <a:moveTo>
                    <a:pt x="0" y="2253"/>
                  </a:moveTo>
                  <a:lnTo>
                    <a:pt x="26" y="2279"/>
                  </a:lnTo>
                  <a:lnTo>
                    <a:pt x="2279" y="26"/>
                  </a:lnTo>
                  <a:lnTo>
                    <a:pt x="2252" y="0"/>
                  </a:lnTo>
                  <a:lnTo>
                    <a:pt x="0" y="225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89" name="Rectangle 188"/>
            <p:cNvSpPr>
              <a:spLocks noChangeArrowheads="1"/>
            </p:cNvSpPr>
            <p:nvPr/>
          </p:nvSpPr>
          <p:spPr bwMode="auto">
            <a:xfrm>
              <a:off x="8802" y="9720"/>
              <a:ext cx="160"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3</a:t>
              </a:r>
              <a:endParaRPr lang="en-US" sz="2000" b="1">
                <a:solidFill>
                  <a:srgbClr val="0000FF"/>
                </a:solidFill>
                <a:effectLst/>
                <a:latin typeface="Times New Roman"/>
                <a:ea typeface="Times New Roman"/>
              </a:endParaRPr>
            </a:p>
          </p:txBody>
        </p:sp>
        <p:sp>
          <p:nvSpPr>
            <p:cNvPr id="191" name="Freeform 190"/>
            <p:cNvSpPr>
              <a:spLocks/>
            </p:cNvSpPr>
            <p:nvPr/>
          </p:nvSpPr>
          <p:spPr bwMode="auto">
            <a:xfrm>
              <a:off x="8376" y="9150"/>
              <a:ext cx="337" cy="711"/>
            </a:xfrm>
            <a:custGeom>
              <a:avLst/>
              <a:gdLst>
                <a:gd name="T0" fmla="*/ 30 w 1348"/>
                <a:gd name="T1" fmla="*/ 0 h 2844"/>
                <a:gd name="T2" fmla="*/ 0 w 1348"/>
                <a:gd name="T3" fmla="*/ 15 h 2844"/>
                <a:gd name="T4" fmla="*/ 1348 w 1348"/>
                <a:gd name="T5" fmla="*/ 2844 h 2844"/>
                <a:gd name="T6" fmla="*/ 30 w 1348"/>
                <a:gd name="T7" fmla="*/ 0 h 2844"/>
              </a:gdLst>
              <a:ahLst/>
              <a:cxnLst>
                <a:cxn ang="0">
                  <a:pos x="T0" y="T1"/>
                </a:cxn>
                <a:cxn ang="0">
                  <a:pos x="T2" y="T3"/>
                </a:cxn>
                <a:cxn ang="0">
                  <a:pos x="T4" y="T5"/>
                </a:cxn>
                <a:cxn ang="0">
                  <a:pos x="T6" y="T7"/>
                </a:cxn>
              </a:cxnLst>
              <a:rect l="0" t="0" r="r" b="b"/>
              <a:pathLst>
                <a:path w="1348" h="2844">
                  <a:moveTo>
                    <a:pt x="30" y="0"/>
                  </a:moveTo>
                  <a:lnTo>
                    <a:pt x="0" y="15"/>
                  </a:lnTo>
                  <a:lnTo>
                    <a:pt x="1348" y="2844"/>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2" name="Freeform 191"/>
            <p:cNvSpPr>
              <a:spLocks/>
            </p:cNvSpPr>
            <p:nvPr/>
          </p:nvSpPr>
          <p:spPr bwMode="auto">
            <a:xfrm>
              <a:off x="8376" y="9153"/>
              <a:ext cx="337" cy="711"/>
            </a:xfrm>
            <a:custGeom>
              <a:avLst/>
              <a:gdLst>
                <a:gd name="T0" fmla="*/ 0 w 1348"/>
                <a:gd name="T1" fmla="*/ 0 h 2843"/>
                <a:gd name="T2" fmla="*/ 1348 w 1348"/>
                <a:gd name="T3" fmla="*/ 2829 h 2843"/>
                <a:gd name="T4" fmla="*/ 1317 w 1348"/>
                <a:gd name="T5" fmla="*/ 2843 h 2843"/>
                <a:gd name="T6" fmla="*/ 0 w 1348"/>
                <a:gd name="T7" fmla="*/ 0 h 2843"/>
              </a:gdLst>
              <a:ahLst/>
              <a:cxnLst>
                <a:cxn ang="0">
                  <a:pos x="T0" y="T1"/>
                </a:cxn>
                <a:cxn ang="0">
                  <a:pos x="T2" y="T3"/>
                </a:cxn>
                <a:cxn ang="0">
                  <a:pos x="T4" y="T5"/>
                </a:cxn>
                <a:cxn ang="0">
                  <a:pos x="T6" y="T7"/>
                </a:cxn>
              </a:cxnLst>
              <a:rect l="0" t="0" r="r" b="b"/>
              <a:pathLst>
                <a:path w="1348" h="2843">
                  <a:moveTo>
                    <a:pt x="0" y="0"/>
                  </a:moveTo>
                  <a:lnTo>
                    <a:pt x="1348" y="2829"/>
                  </a:lnTo>
                  <a:lnTo>
                    <a:pt x="1317" y="284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94" name="Freeform 193"/>
            <p:cNvSpPr>
              <a:spLocks/>
            </p:cNvSpPr>
            <p:nvPr/>
          </p:nvSpPr>
          <p:spPr bwMode="auto">
            <a:xfrm>
              <a:off x="8376" y="9150"/>
              <a:ext cx="337" cy="714"/>
            </a:xfrm>
            <a:custGeom>
              <a:avLst/>
              <a:gdLst>
                <a:gd name="T0" fmla="*/ 30 w 1348"/>
                <a:gd name="T1" fmla="*/ 0 h 2858"/>
                <a:gd name="T2" fmla="*/ 0 w 1348"/>
                <a:gd name="T3" fmla="*/ 15 h 2858"/>
                <a:gd name="T4" fmla="*/ 1317 w 1348"/>
                <a:gd name="T5" fmla="*/ 2858 h 2858"/>
                <a:gd name="T6" fmla="*/ 1348 w 1348"/>
                <a:gd name="T7" fmla="*/ 2844 h 2858"/>
                <a:gd name="T8" fmla="*/ 30 w 1348"/>
                <a:gd name="T9" fmla="*/ 0 h 2858"/>
              </a:gdLst>
              <a:ahLst/>
              <a:cxnLst>
                <a:cxn ang="0">
                  <a:pos x="T0" y="T1"/>
                </a:cxn>
                <a:cxn ang="0">
                  <a:pos x="T2" y="T3"/>
                </a:cxn>
                <a:cxn ang="0">
                  <a:pos x="T4" y="T5"/>
                </a:cxn>
                <a:cxn ang="0">
                  <a:pos x="T6" y="T7"/>
                </a:cxn>
                <a:cxn ang="0">
                  <a:pos x="T8" y="T9"/>
                </a:cxn>
              </a:cxnLst>
              <a:rect l="0" t="0" r="r" b="b"/>
              <a:pathLst>
                <a:path w="1348" h="2858">
                  <a:moveTo>
                    <a:pt x="30" y="0"/>
                  </a:moveTo>
                  <a:lnTo>
                    <a:pt x="0" y="15"/>
                  </a:lnTo>
                  <a:lnTo>
                    <a:pt x="1317" y="2858"/>
                  </a:lnTo>
                  <a:lnTo>
                    <a:pt x="1348" y="2844"/>
                  </a:lnTo>
                  <a:lnTo>
                    <a:pt x="3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96" name="Rectangle 195"/>
            <p:cNvSpPr>
              <a:spLocks noChangeArrowheads="1"/>
            </p:cNvSpPr>
            <p:nvPr/>
          </p:nvSpPr>
          <p:spPr bwMode="auto">
            <a:xfrm>
              <a:off x="9087" y="9483"/>
              <a:ext cx="10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B</a:t>
              </a:r>
              <a:endParaRPr lang="en-US" sz="2000">
                <a:effectLst/>
                <a:latin typeface="Times New Roman"/>
                <a:ea typeface="Times New Roman"/>
              </a:endParaRPr>
            </a:p>
          </p:txBody>
        </p:sp>
        <p:sp>
          <p:nvSpPr>
            <p:cNvPr id="197" name="Rectangle 196"/>
            <p:cNvSpPr>
              <a:spLocks noChangeArrowheads="1"/>
            </p:cNvSpPr>
            <p:nvPr/>
          </p:nvSpPr>
          <p:spPr bwMode="auto">
            <a:xfrm>
              <a:off x="8203" y="8959"/>
              <a:ext cx="10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E</a:t>
              </a:r>
              <a:endParaRPr lang="en-US" sz="2000">
                <a:effectLst/>
                <a:latin typeface="Times New Roman"/>
                <a:ea typeface="Times New Roman"/>
              </a:endParaRPr>
            </a:p>
          </p:txBody>
        </p:sp>
        <p:sp>
          <p:nvSpPr>
            <p:cNvPr id="198" name="Rectangle 197"/>
            <p:cNvSpPr>
              <a:spLocks noChangeArrowheads="1"/>
            </p:cNvSpPr>
            <p:nvPr/>
          </p:nvSpPr>
          <p:spPr bwMode="auto">
            <a:xfrm>
              <a:off x="8446" y="8756"/>
              <a:ext cx="81"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z</a:t>
              </a:r>
              <a:endParaRPr lang="en-US" sz="2000">
                <a:effectLst/>
                <a:latin typeface="Times New Roman"/>
                <a:ea typeface="Times New Roman"/>
              </a:endParaRPr>
            </a:p>
          </p:txBody>
        </p:sp>
        <p:sp>
          <p:nvSpPr>
            <p:cNvPr id="200" name="Freeform 199"/>
            <p:cNvSpPr>
              <a:spLocks/>
            </p:cNvSpPr>
            <p:nvPr/>
          </p:nvSpPr>
          <p:spPr bwMode="auto">
            <a:xfrm>
              <a:off x="8361" y="8856"/>
              <a:ext cx="37" cy="77"/>
            </a:xfrm>
            <a:custGeom>
              <a:avLst/>
              <a:gdLst>
                <a:gd name="T0" fmla="*/ 75 w 150"/>
                <a:gd name="T1" fmla="*/ 0 h 307"/>
                <a:gd name="T2" fmla="*/ 150 w 150"/>
                <a:gd name="T3" fmla="*/ 307 h 307"/>
                <a:gd name="T4" fmla="*/ 0 w 150"/>
                <a:gd name="T5" fmla="*/ 307 h 307"/>
                <a:gd name="T6" fmla="*/ 75 w 150"/>
                <a:gd name="T7" fmla="*/ 0 h 307"/>
              </a:gdLst>
              <a:ahLst/>
              <a:cxnLst>
                <a:cxn ang="0">
                  <a:pos x="T0" y="T1"/>
                </a:cxn>
                <a:cxn ang="0">
                  <a:pos x="T2" y="T3"/>
                </a:cxn>
                <a:cxn ang="0">
                  <a:pos x="T4" y="T5"/>
                </a:cxn>
                <a:cxn ang="0">
                  <a:pos x="T6" y="T7"/>
                </a:cxn>
              </a:cxnLst>
              <a:rect l="0" t="0" r="r" b="b"/>
              <a:pathLst>
                <a:path w="150" h="307">
                  <a:moveTo>
                    <a:pt x="75" y="0"/>
                  </a:moveTo>
                  <a:lnTo>
                    <a:pt x="150" y="307"/>
                  </a:lnTo>
                  <a:lnTo>
                    <a:pt x="0" y="307"/>
                  </a:lnTo>
                  <a:lnTo>
                    <a:pt x="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2" name="Rectangle 201"/>
            <p:cNvSpPr>
              <a:spLocks noChangeArrowheads="1"/>
            </p:cNvSpPr>
            <p:nvPr/>
          </p:nvSpPr>
          <p:spPr bwMode="auto">
            <a:xfrm>
              <a:off x="9543" y="9910"/>
              <a:ext cx="160"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a:solidFill>
                    <a:srgbClr val="0000FF"/>
                  </a:solidFill>
                  <a:latin typeface="VNI-Times"/>
                  <a:ea typeface="Times New Roman"/>
                  <a:cs typeface="VNI-Times"/>
                </a:rPr>
                <a:t>2</a:t>
              </a:r>
              <a:endParaRPr lang="en-US" sz="2000" b="1">
                <a:solidFill>
                  <a:srgbClr val="0000FF"/>
                </a:solidFill>
                <a:effectLst/>
                <a:latin typeface="Times New Roman"/>
                <a:ea typeface="Times New Roman"/>
              </a:endParaRPr>
            </a:p>
          </p:txBody>
        </p:sp>
        <p:sp>
          <p:nvSpPr>
            <p:cNvPr id="203" name="Rectangle 202"/>
            <p:cNvSpPr>
              <a:spLocks noChangeArrowheads="1"/>
            </p:cNvSpPr>
            <p:nvPr/>
          </p:nvSpPr>
          <p:spPr bwMode="auto">
            <a:xfrm>
              <a:off x="9794" y="8964"/>
              <a:ext cx="126"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G</a:t>
              </a:r>
              <a:endParaRPr lang="en-US" sz="2000">
                <a:effectLst/>
                <a:latin typeface="Times New Roman"/>
                <a:ea typeface="Times New Roman"/>
              </a:endParaRPr>
            </a:p>
          </p:txBody>
        </p:sp>
        <p:sp>
          <p:nvSpPr>
            <p:cNvPr id="204" name="Freeform 203"/>
            <p:cNvSpPr>
              <a:spLocks/>
            </p:cNvSpPr>
            <p:nvPr/>
          </p:nvSpPr>
          <p:spPr bwMode="auto">
            <a:xfrm>
              <a:off x="8361" y="8856"/>
              <a:ext cx="37" cy="77"/>
            </a:xfrm>
            <a:custGeom>
              <a:avLst/>
              <a:gdLst>
                <a:gd name="T0" fmla="*/ 75 w 150"/>
                <a:gd name="T1" fmla="*/ 0 h 307"/>
                <a:gd name="T2" fmla="*/ 150 w 150"/>
                <a:gd name="T3" fmla="*/ 307 h 307"/>
                <a:gd name="T4" fmla="*/ 0 w 150"/>
                <a:gd name="T5" fmla="*/ 307 h 307"/>
                <a:gd name="T6" fmla="*/ 75 w 150"/>
                <a:gd name="T7" fmla="*/ 0 h 307"/>
              </a:gdLst>
              <a:ahLst/>
              <a:cxnLst>
                <a:cxn ang="0">
                  <a:pos x="T0" y="T1"/>
                </a:cxn>
                <a:cxn ang="0">
                  <a:pos x="T2" y="T3"/>
                </a:cxn>
                <a:cxn ang="0">
                  <a:pos x="T4" y="T5"/>
                </a:cxn>
                <a:cxn ang="0">
                  <a:pos x="T6" y="T7"/>
                </a:cxn>
              </a:cxnLst>
              <a:rect l="0" t="0" r="r" b="b"/>
              <a:pathLst>
                <a:path w="150" h="307">
                  <a:moveTo>
                    <a:pt x="75" y="0"/>
                  </a:moveTo>
                  <a:lnTo>
                    <a:pt x="150" y="307"/>
                  </a:lnTo>
                  <a:lnTo>
                    <a:pt x="0" y="307"/>
                  </a:lnTo>
                  <a:lnTo>
                    <a:pt x="7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05" name="Freeform 204"/>
            <p:cNvSpPr>
              <a:spLocks/>
            </p:cNvSpPr>
            <p:nvPr/>
          </p:nvSpPr>
          <p:spPr bwMode="auto">
            <a:xfrm>
              <a:off x="8743" y="9947"/>
              <a:ext cx="59" cy="106"/>
            </a:xfrm>
            <a:custGeom>
              <a:avLst/>
              <a:gdLst>
                <a:gd name="T0" fmla="*/ 33 w 234"/>
                <a:gd name="T1" fmla="*/ 0 h 423"/>
                <a:gd name="T2" fmla="*/ 0 w 234"/>
                <a:gd name="T3" fmla="*/ 15 h 423"/>
                <a:gd name="T4" fmla="*/ 234 w 234"/>
                <a:gd name="T5" fmla="*/ 423 h 423"/>
                <a:gd name="T6" fmla="*/ 33 w 234"/>
                <a:gd name="T7" fmla="*/ 0 h 423"/>
              </a:gdLst>
              <a:ahLst/>
              <a:cxnLst>
                <a:cxn ang="0">
                  <a:pos x="T0" y="T1"/>
                </a:cxn>
                <a:cxn ang="0">
                  <a:pos x="T2" y="T3"/>
                </a:cxn>
                <a:cxn ang="0">
                  <a:pos x="T4" y="T5"/>
                </a:cxn>
                <a:cxn ang="0">
                  <a:pos x="T6" y="T7"/>
                </a:cxn>
              </a:cxnLst>
              <a:rect l="0" t="0" r="r" b="b"/>
              <a:pathLst>
                <a:path w="234" h="423">
                  <a:moveTo>
                    <a:pt x="33" y="0"/>
                  </a:moveTo>
                  <a:lnTo>
                    <a:pt x="0" y="15"/>
                  </a:lnTo>
                  <a:lnTo>
                    <a:pt x="234" y="423"/>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6" name="Freeform 205"/>
            <p:cNvSpPr>
              <a:spLocks/>
            </p:cNvSpPr>
            <p:nvPr/>
          </p:nvSpPr>
          <p:spPr bwMode="auto">
            <a:xfrm>
              <a:off x="8743" y="9951"/>
              <a:ext cx="59" cy="106"/>
            </a:xfrm>
            <a:custGeom>
              <a:avLst/>
              <a:gdLst>
                <a:gd name="T0" fmla="*/ 0 w 234"/>
                <a:gd name="T1" fmla="*/ 0 h 424"/>
                <a:gd name="T2" fmla="*/ 234 w 234"/>
                <a:gd name="T3" fmla="*/ 408 h 424"/>
                <a:gd name="T4" fmla="*/ 201 w 234"/>
                <a:gd name="T5" fmla="*/ 424 h 424"/>
                <a:gd name="T6" fmla="*/ 0 w 234"/>
                <a:gd name="T7" fmla="*/ 0 h 424"/>
              </a:gdLst>
              <a:ahLst/>
              <a:cxnLst>
                <a:cxn ang="0">
                  <a:pos x="T0" y="T1"/>
                </a:cxn>
                <a:cxn ang="0">
                  <a:pos x="T2" y="T3"/>
                </a:cxn>
                <a:cxn ang="0">
                  <a:pos x="T4" y="T5"/>
                </a:cxn>
                <a:cxn ang="0">
                  <a:pos x="T6" y="T7"/>
                </a:cxn>
              </a:cxnLst>
              <a:rect l="0" t="0" r="r" b="b"/>
              <a:pathLst>
                <a:path w="234" h="424">
                  <a:moveTo>
                    <a:pt x="0" y="0"/>
                  </a:moveTo>
                  <a:lnTo>
                    <a:pt x="234" y="408"/>
                  </a:lnTo>
                  <a:lnTo>
                    <a:pt x="201" y="4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7" name="Freeform 206"/>
            <p:cNvSpPr>
              <a:spLocks/>
            </p:cNvSpPr>
            <p:nvPr/>
          </p:nvSpPr>
          <p:spPr bwMode="auto">
            <a:xfrm>
              <a:off x="8743" y="9947"/>
              <a:ext cx="59" cy="110"/>
            </a:xfrm>
            <a:custGeom>
              <a:avLst/>
              <a:gdLst>
                <a:gd name="T0" fmla="*/ 33 w 234"/>
                <a:gd name="T1" fmla="*/ 0 h 439"/>
                <a:gd name="T2" fmla="*/ 0 w 234"/>
                <a:gd name="T3" fmla="*/ 15 h 439"/>
                <a:gd name="T4" fmla="*/ 201 w 234"/>
                <a:gd name="T5" fmla="*/ 439 h 439"/>
                <a:gd name="T6" fmla="*/ 234 w 234"/>
                <a:gd name="T7" fmla="*/ 423 h 439"/>
                <a:gd name="T8" fmla="*/ 33 w 234"/>
                <a:gd name="T9" fmla="*/ 0 h 439"/>
              </a:gdLst>
              <a:ahLst/>
              <a:cxnLst>
                <a:cxn ang="0">
                  <a:pos x="T0" y="T1"/>
                </a:cxn>
                <a:cxn ang="0">
                  <a:pos x="T2" y="T3"/>
                </a:cxn>
                <a:cxn ang="0">
                  <a:pos x="T4" y="T5"/>
                </a:cxn>
                <a:cxn ang="0">
                  <a:pos x="T6" y="T7"/>
                </a:cxn>
                <a:cxn ang="0">
                  <a:pos x="T8" y="T9"/>
                </a:cxn>
              </a:cxnLst>
              <a:rect l="0" t="0" r="r" b="b"/>
              <a:pathLst>
                <a:path w="234" h="439">
                  <a:moveTo>
                    <a:pt x="33" y="0"/>
                  </a:moveTo>
                  <a:lnTo>
                    <a:pt x="0" y="15"/>
                  </a:lnTo>
                  <a:lnTo>
                    <a:pt x="201" y="439"/>
                  </a:lnTo>
                  <a:lnTo>
                    <a:pt x="234" y="423"/>
                  </a:lnTo>
                  <a:lnTo>
                    <a:pt x="3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08" name="Freeform 207"/>
            <p:cNvSpPr>
              <a:spLocks/>
            </p:cNvSpPr>
            <p:nvPr/>
          </p:nvSpPr>
          <p:spPr bwMode="auto">
            <a:xfrm>
              <a:off x="8827" y="10124"/>
              <a:ext cx="76" cy="141"/>
            </a:xfrm>
            <a:custGeom>
              <a:avLst/>
              <a:gdLst>
                <a:gd name="T0" fmla="*/ 34 w 303"/>
                <a:gd name="T1" fmla="*/ 0 h 565"/>
                <a:gd name="T2" fmla="*/ 0 w 303"/>
                <a:gd name="T3" fmla="*/ 15 h 565"/>
                <a:gd name="T4" fmla="*/ 303 w 303"/>
                <a:gd name="T5" fmla="*/ 565 h 565"/>
                <a:gd name="T6" fmla="*/ 34 w 303"/>
                <a:gd name="T7" fmla="*/ 0 h 565"/>
              </a:gdLst>
              <a:ahLst/>
              <a:cxnLst>
                <a:cxn ang="0">
                  <a:pos x="T0" y="T1"/>
                </a:cxn>
                <a:cxn ang="0">
                  <a:pos x="T2" y="T3"/>
                </a:cxn>
                <a:cxn ang="0">
                  <a:pos x="T4" y="T5"/>
                </a:cxn>
                <a:cxn ang="0">
                  <a:pos x="T6" y="T7"/>
                </a:cxn>
              </a:cxnLst>
              <a:rect l="0" t="0" r="r" b="b"/>
              <a:pathLst>
                <a:path w="303" h="565">
                  <a:moveTo>
                    <a:pt x="34" y="0"/>
                  </a:moveTo>
                  <a:lnTo>
                    <a:pt x="0" y="15"/>
                  </a:lnTo>
                  <a:lnTo>
                    <a:pt x="303" y="565"/>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09" name="Freeform 208"/>
            <p:cNvSpPr>
              <a:spLocks/>
            </p:cNvSpPr>
            <p:nvPr/>
          </p:nvSpPr>
          <p:spPr bwMode="auto">
            <a:xfrm>
              <a:off x="8827" y="10128"/>
              <a:ext cx="76" cy="141"/>
            </a:xfrm>
            <a:custGeom>
              <a:avLst/>
              <a:gdLst>
                <a:gd name="T0" fmla="*/ 0 w 303"/>
                <a:gd name="T1" fmla="*/ 0 h 565"/>
                <a:gd name="T2" fmla="*/ 303 w 303"/>
                <a:gd name="T3" fmla="*/ 550 h 565"/>
                <a:gd name="T4" fmla="*/ 269 w 303"/>
                <a:gd name="T5" fmla="*/ 565 h 565"/>
                <a:gd name="T6" fmla="*/ 0 w 303"/>
                <a:gd name="T7" fmla="*/ 0 h 565"/>
              </a:gdLst>
              <a:ahLst/>
              <a:cxnLst>
                <a:cxn ang="0">
                  <a:pos x="T0" y="T1"/>
                </a:cxn>
                <a:cxn ang="0">
                  <a:pos x="T2" y="T3"/>
                </a:cxn>
                <a:cxn ang="0">
                  <a:pos x="T4" y="T5"/>
                </a:cxn>
                <a:cxn ang="0">
                  <a:pos x="T6" y="T7"/>
                </a:cxn>
              </a:cxnLst>
              <a:rect l="0" t="0" r="r" b="b"/>
              <a:pathLst>
                <a:path w="303" h="565">
                  <a:moveTo>
                    <a:pt x="0" y="0"/>
                  </a:moveTo>
                  <a:lnTo>
                    <a:pt x="303" y="550"/>
                  </a:lnTo>
                  <a:lnTo>
                    <a:pt x="269" y="5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0" name="Freeform 209"/>
            <p:cNvSpPr>
              <a:spLocks/>
            </p:cNvSpPr>
            <p:nvPr/>
          </p:nvSpPr>
          <p:spPr bwMode="auto">
            <a:xfrm>
              <a:off x="8827" y="10124"/>
              <a:ext cx="76" cy="145"/>
            </a:xfrm>
            <a:custGeom>
              <a:avLst/>
              <a:gdLst>
                <a:gd name="T0" fmla="*/ 34 w 303"/>
                <a:gd name="T1" fmla="*/ 0 h 580"/>
                <a:gd name="T2" fmla="*/ 0 w 303"/>
                <a:gd name="T3" fmla="*/ 15 h 580"/>
                <a:gd name="T4" fmla="*/ 269 w 303"/>
                <a:gd name="T5" fmla="*/ 580 h 580"/>
                <a:gd name="T6" fmla="*/ 303 w 303"/>
                <a:gd name="T7" fmla="*/ 565 h 580"/>
                <a:gd name="T8" fmla="*/ 34 w 303"/>
                <a:gd name="T9" fmla="*/ 0 h 580"/>
              </a:gdLst>
              <a:ahLst/>
              <a:cxnLst>
                <a:cxn ang="0">
                  <a:pos x="T0" y="T1"/>
                </a:cxn>
                <a:cxn ang="0">
                  <a:pos x="T2" y="T3"/>
                </a:cxn>
                <a:cxn ang="0">
                  <a:pos x="T4" y="T5"/>
                </a:cxn>
                <a:cxn ang="0">
                  <a:pos x="T6" y="T7"/>
                </a:cxn>
                <a:cxn ang="0">
                  <a:pos x="T8" y="T9"/>
                </a:cxn>
              </a:cxnLst>
              <a:rect l="0" t="0" r="r" b="b"/>
              <a:pathLst>
                <a:path w="303" h="580">
                  <a:moveTo>
                    <a:pt x="34" y="0"/>
                  </a:moveTo>
                  <a:lnTo>
                    <a:pt x="0" y="15"/>
                  </a:lnTo>
                  <a:lnTo>
                    <a:pt x="269" y="580"/>
                  </a:lnTo>
                  <a:lnTo>
                    <a:pt x="303" y="565"/>
                  </a:lnTo>
                  <a:lnTo>
                    <a:pt x="3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1" name="Freeform 210"/>
            <p:cNvSpPr>
              <a:spLocks/>
            </p:cNvSpPr>
            <p:nvPr/>
          </p:nvSpPr>
          <p:spPr bwMode="auto">
            <a:xfrm>
              <a:off x="8928" y="10336"/>
              <a:ext cx="76" cy="141"/>
            </a:xfrm>
            <a:custGeom>
              <a:avLst/>
              <a:gdLst>
                <a:gd name="T0" fmla="*/ 34 w 303"/>
                <a:gd name="T1" fmla="*/ 0 h 564"/>
                <a:gd name="T2" fmla="*/ 0 w 303"/>
                <a:gd name="T3" fmla="*/ 16 h 564"/>
                <a:gd name="T4" fmla="*/ 303 w 303"/>
                <a:gd name="T5" fmla="*/ 564 h 564"/>
                <a:gd name="T6" fmla="*/ 34 w 303"/>
                <a:gd name="T7" fmla="*/ 0 h 564"/>
              </a:gdLst>
              <a:ahLst/>
              <a:cxnLst>
                <a:cxn ang="0">
                  <a:pos x="T0" y="T1"/>
                </a:cxn>
                <a:cxn ang="0">
                  <a:pos x="T2" y="T3"/>
                </a:cxn>
                <a:cxn ang="0">
                  <a:pos x="T4" y="T5"/>
                </a:cxn>
                <a:cxn ang="0">
                  <a:pos x="T6" y="T7"/>
                </a:cxn>
              </a:cxnLst>
              <a:rect l="0" t="0" r="r" b="b"/>
              <a:pathLst>
                <a:path w="303" h="564">
                  <a:moveTo>
                    <a:pt x="34" y="0"/>
                  </a:moveTo>
                  <a:lnTo>
                    <a:pt x="0" y="16"/>
                  </a:lnTo>
                  <a:lnTo>
                    <a:pt x="303" y="564"/>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2" name="Freeform 211"/>
            <p:cNvSpPr>
              <a:spLocks/>
            </p:cNvSpPr>
            <p:nvPr/>
          </p:nvSpPr>
          <p:spPr bwMode="auto">
            <a:xfrm>
              <a:off x="8928" y="10340"/>
              <a:ext cx="76" cy="141"/>
            </a:xfrm>
            <a:custGeom>
              <a:avLst/>
              <a:gdLst>
                <a:gd name="T0" fmla="*/ 0 w 303"/>
                <a:gd name="T1" fmla="*/ 0 h 565"/>
                <a:gd name="T2" fmla="*/ 303 w 303"/>
                <a:gd name="T3" fmla="*/ 548 h 565"/>
                <a:gd name="T4" fmla="*/ 269 w 303"/>
                <a:gd name="T5" fmla="*/ 565 h 565"/>
                <a:gd name="T6" fmla="*/ 0 w 303"/>
                <a:gd name="T7" fmla="*/ 0 h 565"/>
              </a:gdLst>
              <a:ahLst/>
              <a:cxnLst>
                <a:cxn ang="0">
                  <a:pos x="T0" y="T1"/>
                </a:cxn>
                <a:cxn ang="0">
                  <a:pos x="T2" y="T3"/>
                </a:cxn>
                <a:cxn ang="0">
                  <a:pos x="T4" y="T5"/>
                </a:cxn>
                <a:cxn ang="0">
                  <a:pos x="T6" y="T7"/>
                </a:cxn>
              </a:cxnLst>
              <a:rect l="0" t="0" r="r" b="b"/>
              <a:pathLst>
                <a:path w="303" h="565">
                  <a:moveTo>
                    <a:pt x="0" y="0"/>
                  </a:moveTo>
                  <a:lnTo>
                    <a:pt x="303" y="548"/>
                  </a:lnTo>
                  <a:lnTo>
                    <a:pt x="269" y="5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3" name="Freeform 212"/>
            <p:cNvSpPr>
              <a:spLocks/>
            </p:cNvSpPr>
            <p:nvPr/>
          </p:nvSpPr>
          <p:spPr bwMode="auto">
            <a:xfrm>
              <a:off x="8928" y="10336"/>
              <a:ext cx="76" cy="145"/>
            </a:xfrm>
            <a:custGeom>
              <a:avLst/>
              <a:gdLst>
                <a:gd name="T0" fmla="*/ 34 w 303"/>
                <a:gd name="T1" fmla="*/ 0 h 581"/>
                <a:gd name="T2" fmla="*/ 0 w 303"/>
                <a:gd name="T3" fmla="*/ 16 h 581"/>
                <a:gd name="T4" fmla="*/ 269 w 303"/>
                <a:gd name="T5" fmla="*/ 581 h 581"/>
                <a:gd name="T6" fmla="*/ 303 w 303"/>
                <a:gd name="T7" fmla="*/ 564 h 581"/>
                <a:gd name="T8" fmla="*/ 34 w 303"/>
                <a:gd name="T9" fmla="*/ 0 h 581"/>
              </a:gdLst>
              <a:ahLst/>
              <a:cxnLst>
                <a:cxn ang="0">
                  <a:pos x="T0" y="T1"/>
                </a:cxn>
                <a:cxn ang="0">
                  <a:pos x="T2" y="T3"/>
                </a:cxn>
                <a:cxn ang="0">
                  <a:pos x="T4" y="T5"/>
                </a:cxn>
                <a:cxn ang="0">
                  <a:pos x="T6" y="T7"/>
                </a:cxn>
                <a:cxn ang="0">
                  <a:pos x="T8" y="T9"/>
                </a:cxn>
              </a:cxnLst>
              <a:rect l="0" t="0" r="r" b="b"/>
              <a:pathLst>
                <a:path w="303" h="581">
                  <a:moveTo>
                    <a:pt x="34" y="0"/>
                  </a:moveTo>
                  <a:lnTo>
                    <a:pt x="0" y="16"/>
                  </a:lnTo>
                  <a:lnTo>
                    <a:pt x="269" y="581"/>
                  </a:lnTo>
                  <a:lnTo>
                    <a:pt x="303" y="564"/>
                  </a:lnTo>
                  <a:lnTo>
                    <a:pt x="3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4" name="Freeform 213"/>
            <p:cNvSpPr>
              <a:spLocks/>
            </p:cNvSpPr>
            <p:nvPr/>
          </p:nvSpPr>
          <p:spPr bwMode="auto">
            <a:xfrm>
              <a:off x="9029" y="10548"/>
              <a:ext cx="75" cy="141"/>
            </a:xfrm>
            <a:custGeom>
              <a:avLst/>
              <a:gdLst>
                <a:gd name="T0" fmla="*/ 33 w 302"/>
                <a:gd name="T1" fmla="*/ 0 h 565"/>
                <a:gd name="T2" fmla="*/ 0 w 302"/>
                <a:gd name="T3" fmla="*/ 16 h 565"/>
                <a:gd name="T4" fmla="*/ 302 w 302"/>
                <a:gd name="T5" fmla="*/ 565 h 565"/>
                <a:gd name="T6" fmla="*/ 33 w 302"/>
                <a:gd name="T7" fmla="*/ 0 h 565"/>
              </a:gdLst>
              <a:ahLst/>
              <a:cxnLst>
                <a:cxn ang="0">
                  <a:pos x="T0" y="T1"/>
                </a:cxn>
                <a:cxn ang="0">
                  <a:pos x="T2" y="T3"/>
                </a:cxn>
                <a:cxn ang="0">
                  <a:pos x="T4" y="T5"/>
                </a:cxn>
                <a:cxn ang="0">
                  <a:pos x="T6" y="T7"/>
                </a:cxn>
              </a:cxnLst>
              <a:rect l="0" t="0" r="r" b="b"/>
              <a:pathLst>
                <a:path w="302" h="565">
                  <a:moveTo>
                    <a:pt x="33" y="0"/>
                  </a:moveTo>
                  <a:lnTo>
                    <a:pt x="0" y="16"/>
                  </a:lnTo>
                  <a:lnTo>
                    <a:pt x="302" y="565"/>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5" name="Freeform 214"/>
            <p:cNvSpPr>
              <a:spLocks/>
            </p:cNvSpPr>
            <p:nvPr/>
          </p:nvSpPr>
          <p:spPr bwMode="auto">
            <a:xfrm>
              <a:off x="9029" y="10551"/>
              <a:ext cx="75" cy="142"/>
            </a:xfrm>
            <a:custGeom>
              <a:avLst/>
              <a:gdLst>
                <a:gd name="T0" fmla="*/ 0 w 302"/>
                <a:gd name="T1" fmla="*/ 0 h 566"/>
                <a:gd name="T2" fmla="*/ 302 w 302"/>
                <a:gd name="T3" fmla="*/ 549 h 566"/>
                <a:gd name="T4" fmla="*/ 268 w 302"/>
                <a:gd name="T5" fmla="*/ 566 h 566"/>
                <a:gd name="T6" fmla="*/ 0 w 302"/>
                <a:gd name="T7" fmla="*/ 0 h 566"/>
              </a:gdLst>
              <a:ahLst/>
              <a:cxnLst>
                <a:cxn ang="0">
                  <a:pos x="T0" y="T1"/>
                </a:cxn>
                <a:cxn ang="0">
                  <a:pos x="T2" y="T3"/>
                </a:cxn>
                <a:cxn ang="0">
                  <a:pos x="T4" y="T5"/>
                </a:cxn>
                <a:cxn ang="0">
                  <a:pos x="T6" y="T7"/>
                </a:cxn>
              </a:cxnLst>
              <a:rect l="0" t="0" r="r" b="b"/>
              <a:pathLst>
                <a:path w="302" h="566">
                  <a:moveTo>
                    <a:pt x="0" y="0"/>
                  </a:moveTo>
                  <a:lnTo>
                    <a:pt x="302" y="549"/>
                  </a:lnTo>
                  <a:lnTo>
                    <a:pt x="268" y="5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6" name="Freeform 215"/>
            <p:cNvSpPr>
              <a:spLocks/>
            </p:cNvSpPr>
            <p:nvPr/>
          </p:nvSpPr>
          <p:spPr bwMode="auto">
            <a:xfrm>
              <a:off x="9029" y="10548"/>
              <a:ext cx="75" cy="145"/>
            </a:xfrm>
            <a:custGeom>
              <a:avLst/>
              <a:gdLst>
                <a:gd name="T0" fmla="*/ 33 w 302"/>
                <a:gd name="T1" fmla="*/ 0 h 582"/>
                <a:gd name="T2" fmla="*/ 0 w 302"/>
                <a:gd name="T3" fmla="*/ 16 h 582"/>
                <a:gd name="T4" fmla="*/ 268 w 302"/>
                <a:gd name="T5" fmla="*/ 582 h 582"/>
                <a:gd name="T6" fmla="*/ 302 w 302"/>
                <a:gd name="T7" fmla="*/ 565 h 582"/>
                <a:gd name="T8" fmla="*/ 33 w 302"/>
                <a:gd name="T9" fmla="*/ 0 h 582"/>
              </a:gdLst>
              <a:ahLst/>
              <a:cxnLst>
                <a:cxn ang="0">
                  <a:pos x="T0" y="T1"/>
                </a:cxn>
                <a:cxn ang="0">
                  <a:pos x="T2" y="T3"/>
                </a:cxn>
                <a:cxn ang="0">
                  <a:pos x="T4" y="T5"/>
                </a:cxn>
                <a:cxn ang="0">
                  <a:pos x="T6" y="T7"/>
                </a:cxn>
                <a:cxn ang="0">
                  <a:pos x="T8" y="T9"/>
                </a:cxn>
              </a:cxnLst>
              <a:rect l="0" t="0" r="r" b="b"/>
              <a:pathLst>
                <a:path w="302" h="582">
                  <a:moveTo>
                    <a:pt x="33" y="0"/>
                  </a:moveTo>
                  <a:lnTo>
                    <a:pt x="0" y="16"/>
                  </a:lnTo>
                  <a:lnTo>
                    <a:pt x="268" y="582"/>
                  </a:lnTo>
                  <a:lnTo>
                    <a:pt x="302" y="565"/>
                  </a:lnTo>
                  <a:lnTo>
                    <a:pt x="3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17" name="Freeform 216"/>
            <p:cNvSpPr>
              <a:spLocks/>
            </p:cNvSpPr>
            <p:nvPr/>
          </p:nvSpPr>
          <p:spPr bwMode="auto">
            <a:xfrm>
              <a:off x="9130" y="10760"/>
              <a:ext cx="58" cy="105"/>
            </a:xfrm>
            <a:custGeom>
              <a:avLst/>
              <a:gdLst>
                <a:gd name="T0" fmla="*/ 35 w 236"/>
                <a:gd name="T1" fmla="*/ 0 h 423"/>
                <a:gd name="T2" fmla="*/ 0 w 236"/>
                <a:gd name="T3" fmla="*/ 16 h 423"/>
                <a:gd name="T4" fmla="*/ 236 w 236"/>
                <a:gd name="T5" fmla="*/ 423 h 423"/>
                <a:gd name="T6" fmla="*/ 35 w 236"/>
                <a:gd name="T7" fmla="*/ 0 h 423"/>
              </a:gdLst>
              <a:ahLst/>
              <a:cxnLst>
                <a:cxn ang="0">
                  <a:pos x="T0" y="T1"/>
                </a:cxn>
                <a:cxn ang="0">
                  <a:pos x="T2" y="T3"/>
                </a:cxn>
                <a:cxn ang="0">
                  <a:pos x="T4" y="T5"/>
                </a:cxn>
                <a:cxn ang="0">
                  <a:pos x="T6" y="T7"/>
                </a:cxn>
              </a:cxnLst>
              <a:rect l="0" t="0" r="r" b="b"/>
              <a:pathLst>
                <a:path w="236" h="423">
                  <a:moveTo>
                    <a:pt x="35" y="0"/>
                  </a:moveTo>
                  <a:lnTo>
                    <a:pt x="0" y="16"/>
                  </a:lnTo>
                  <a:lnTo>
                    <a:pt x="236" y="423"/>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8" name="Freeform 217"/>
            <p:cNvSpPr>
              <a:spLocks/>
            </p:cNvSpPr>
            <p:nvPr/>
          </p:nvSpPr>
          <p:spPr bwMode="auto">
            <a:xfrm>
              <a:off x="9130" y="10763"/>
              <a:ext cx="58" cy="106"/>
            </a:xfrm>
            <a:custGeom>
              <a:avLst/>
              <a:gdLst>
                <a:gd name="T0" fmla="*/ 0 w 236"/>
                <a:gd name="T1" fmla="*/ 0 h 424"/>
                <a:gd name="T2" fmla="*/ 236 w 236"/>
                <a:gd name="T3" fmla="*/ 407 h 424"/>
                <a:gd name="T4" fmla="*/ 202 w 236"/>
                <a:gd name="T5" fmla="*/ 424 h 424"/>
                <a:gd name="T6" fmla="*/ 0 w 236"/>
                <a:gd name="T7" fmla="*/ 0 h 424"/>
              </a:gdLst>
              <a:ahLst/>
              <a:cxnLst>
                <a:cxn ang="0">
                  <a:pos x="T0" y="T1"/>
                </a:cxn>
                <a:cxn ang="0">
                  <a:pos x="T2" y="T3"/>
                </a:cxn>
                <a:cxn ang="0">
                  <a:pos x="T4" y="T5"/>
                </a:cxn>
                <a:cxn ang="0">
                  <a:pos x="T6" y="T7"/>
                </a:cxn>
              </a:cxnLst>
              <a:rect l="0" t="0" r="r" b="b"/>
              <a:pathLst>
                <a:path w="236" h="424">
                  <a:moveTo>
                    <a:pt x="0" y="0"/>
                  </a:moveTo>
                  <a:lnTo>
                    <a:pt x="236" y="407"/>
                  </a:lnTo>
                  <a:lnTo>
                    <a:pt x="202" y="4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19" name="Freeform 218"/>
            <p:cNvSpPr>
              <a:spLocks/>
            </p:cNvSpPr>
            <p:nvPr/>
          </p:nvSpPr>
          <p:spPr bwMode="auto">
            <a:xfrm>
              <a:off x="9130" y="10760"/>
              <a:ext cx="58" cy="109"/>
            </a:xfrm>
            <a:custGeom>
              <a:avLst/>
              <a:gdLst>
                <a:gd name="T0" fmla="*/ 35 w 236"/>
                <a:gd name="T1" fmla="*/ 0 h 440"/>
                <a:gd name="T2" fmla="*/ 0 w 236"/>
                <a:gd name="T3" fmla="*/ 16 h 440"/>
                <a:gd name="T4" fmla="*/ 202 w 236"/>
                <a:gd name="T5" fmla="*/ 440 h 440"/>
                <a:gd name="T6" fmla="*/ 236 w 236"/>
                <a:gd name="T7" fmla="*/ 423 h 440"/>
                <a:gd name="T8" fmla="*/ 35 w 236"/>
                <a:gd name="T9" fmla="*/ 0 h 440"/>
              </a:gdLst>
              <a:ahLst/>
              <a:cxnLst>
                <a:cxn ang="0">
                  <a:pos x="T0" y="T1"/>
                </a:cxn>
                <a:cxn ang="0">
                  <a:pos x="T2" y="T3"/>
                </a:cxn>
                <a:cxn ang="0">
                  <a:pos x="T4" y="T5"/>
                </a:cxn>
                <a:cxn ang="0">
                  <a:pos x="T6" y="T7"/>
                </a:cxn>
                <a:cxn ang="0">
                  <a:pos x="T8" y="T9"/>
                </a:cxn>
              </a:cxnLst>
              <a:rect l="0" t="0" r="r" b="b"/>
              <a:pathLst>
                <a:path w="236" h="440">
                  <a:moveTo>
                    <a:pt x="35" y="0"/>
                  </a:moveTo>
                  <a:lnTo>
                    <a:pt x="0" y="16"/>
                  </a:lnTo>
                  <a:lnTo>
                    <a:pt x="202" y="440"/>
                  </a:lnTo>
                  <a:lnTo>
                    <a:pt x="236" y="423"/>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20" name="Freeform 219"/>
            <p:cNvSpPr>
              <a:spLocks/>
            </p:cNvSpPr>
            <p:nvPr/>
          </p:nvSpPr>
          <p:spPr bwMode="auto">
            <a:xfrm>
              <a:off x="9180" y="10865"/>
              <a:ext cx="8" cy="4"/>
            </a:xfrm>
            <a:custGeom>
              <a:avLst/>
              <a:gdLst>
                <a:gd name="T0" fmla="*/ 34 w 34"/>
                <a:gd name="T1" fmla="*/ 0 h 17"/>
                <a:gd name="T2" fmla="*/ 0 w 34"/>
                <a:gd name="T3" fmla="*/ 17 h 17"/>
                <a:gd name="T4" fmla="*/ 1 w 34"/>
                <a:gd name="T5" fmla="*/ 17 h 17"/>
              </a:gdLst>
              <a:ahLst/>
              <a:cxnLst>
                <a:cxn ang="0">
                  <a:pos x="T0" y="T1"/>
                </a:cxn>
                <a:cxn ang="0">
                  <a:pos x="T2" y="T3"/>
                </a:cxn>
                <a:cxn ang="0">
                  <a:pos x="T4" y="T5"/>
                </a:cxn>
              </a:cxnLst>
              <a:rect l="0" t="0" r="r" b="b"/>
              <a:pathLst>
                <a:path w="34" h="17">
                  <a:moveTo>
                    <a:pt x="34" y="0"/>
                  </a:moveTo>
                  <a:lnTo>
                    <a:pt x="0" y="17"/>
                  </a:lnTo>
                  <a:lnTo>
                    <a:pt x="1" y="1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grpSp>
      <p:cxnSp>
        <p:nvCxnSpPr>
          <p:cNvPr id="5" name="Straight Arrow Connector 4"/>
          <p:cNvCxnSpPr>
            <a:stCxn id="96" idx="0"/>
          </p:cNvCxnSpPr>
          <p:nvPr/>
        </p:nvCxnSpPr>
        <p:spPr>
          <a:xfrm flipH="1">
            <a:off x="2419040" y="3485656"/>
            <a:ext cx="886921" cy="7870"/>
          </a:xfrm>
          <a:prstGeom prst="straightConnector1">
            <a:avLst/>
          </a:prstGeom>
          <a:ln w="57150">
            <a:solidFill>
              <a:srgbClr val="0000FF"/>
            </a:solidFill>
            <a:headEnd w="sm" len="lg"/>
            <a:tailEnd type="arrow" w="sm" len="lg"/>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stCxn id="194" idx="0"/>
            <a:endCxn id="194" idx="2"/>
          </p:cNvCxnSpPr>
          <p:nvPr/>
        </p:nvCxnSpPr>
        <p:spPr>
          <a:xfrm>
            <a:off x="4198390" y="2582209"/>
            <a:ext cx="506418" cy="1123800"/>
          </a:xfrm>
          <a:prstGeom prst="straightConnector1">
            <a:avLst/>
          </a:prstGeom>
          <a:ln w="57150">
            <a:solidFill>
              <a:srgbClr val="0000FF"/>
            </a:solidFill>
            <a:headEnd w="sm" len="lg"/>
            <a:tailEnd type="arrow" w="sm"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80" idx="0"/>
            <a:endCxn id="164" idx="0"/>
          </p:cNvCxnSpPr>
          <p:nvPr/>
        </p:nvCxnSpPr>
        <p:spPr>
          <a:xfrm flipV="1">
            <a:off x="5455188" y="4087299"/>
            <a:ext cx="407653" cy="1190692"/>
          </a:xfrm>
          <a:prstGeom prst="straightConnector1">
            <a:avLst/>
          </a:prstGeom>
          <a:ln w="57150">
            <a:solidFill>
              <a:srgbClr val="0000FF"/>
            </a:solidFill>
            <a:tailEnd type="arrow" w="sm" len="lg"/>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165" idx="0"/>
          </p:cNvCxnSpPr>
          <p:nvPr/>
        </p:nvCxnSpPr>
        <p:spPr>
          <a:xfrm flipH="1">
            <a:off x="5862841" y="4091627"/>
            <a:ext cx="0" cy="79200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466205" y="4107106"/>
            <a:ext cx="387192" cy="389421"/>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230" name="Group 229"/>
          <p:cNvGrpSpPr/>
          <p:nvPr/>
        </p:nvGrpSpPr>
        <p:grpSpPr>
          <a:xfrm>
            <a:off x="5461088" y="4883627"/>
            <a:ext cx="722819" cy="408923"/>
            <a:chOff x="5461088" y="4883627"/>
            <a:chExt cx="722819" cy="408923"/>
          </a:xfrm>
        </p:grpSpPr>
        <p:cxnSp>
          <p:nvCxnSpPr>
            <p:cNvPr id="17" name="Straight Arrow Connector 16"/>
            <p:cNvCxnSpPr>
              <a:stCxn id="80" idx="1"/>
            </p:cNvCxnSpPr>
            <p:nvPr/>
          </p:nvCxnSpPr>
          <p:spPr>
            <a:xfrm flipV="1">
              <a:off x="5461088" y="4883627"/>
              <a:ext cx="415919" cy="408923"/>
            </a:xfrm>
            <a:prstGeom prst="straightConnector1">
              <a:avLst/>
            </a:prstGeom>
            <a:ln w="38100">
              <a:solidFill>
                <a:srgbClr val="CC00CC"/>
              </a:solidFill>
              <a:tailEnd type="arrow" w="sm" len="lg"/>
            </a:ln>
          </p:spPr>
          <p:style>
            <a:lnRef idx="1">
              <a:schemeClr val="accent1"/>
            </a:lnRef>
            <a:fillRef idx="0">
              <a:schemeClr val="accent1"/>
            </a:fillRef>
            <a:effectRef idx="0">
              <a:schemeClr val="accent1"/>
            </a:effectRef>
            <a:fontRef idx="minor">
              <a:schemeClr val="tx1"/>
            </a:fontRef>
          </p:style>
        </p:cxnSp>
        <p:sp>
          <p:nvSpPr>
            <p:cNvPr id="221" name="Rectangle 220"/>
            <p:cNvSpPr>
              <a:spLocks noChangeArrowheads="1"/>
            </p:cNvSpPr>
            <p:nvPr/>
          </p:nvSpPr>
          <p:spPr bwMode="auto">
            <a:xfrm>
              <a:off x="5837658" y="4933841"/>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CC00CC"/>
                  </a:solidFill>
                  <a:effectLst/>
                  <a:latin typeface="VNI-Times"/>
                  <a:ea typeface="Times New Roman"/>
                  <a:cs typeface="VNI-Times"/>
                </a:rPr>
                <a:t>F</a:t>
              </a:r>
              <a:r>
                <a:rPr lang="en-US" sz="2000" b="1" baseline="-25000" smtClean="0">
                  <a:solidFill>
                    <a:srgbClr val="CC00CC"/>
                  </a:solidFill>
                  <a:latin typeface="VNI-Times"/>
                  <a:ea typeface="Times New Roman"/>
                  <a:cs typeface="VNI-Times"/>
                </a:rPr>
                <a:t>2x</a:t>
              </a:r>
              <a:endParaRPr lang="en-US" sz="2000" b="1">
                <a:solidFill>
                  <a:srgbClr val="CC00CC"/>
                </a:solidFill>
                <a:effectLst/>
                <a:latin typeface="Times New Roman"/>
                <a:ea typeface="Times New Roman"/>
              </a:endParaRPr>
            </a:p>
          </p:txBody>
        </p:sp>
      </p:grpSp>
      <p:grpSp>
        <p:nvGrpSpPr>
          <p:cNvPr id="231" name="Group 230"/>
          <p:cNvGrpSpPr/>
          <p:nvPr/>
        </p:nvGrpSpPr>
        <p:grpSpPr>
          <a:xfrm>
            <a:off x="5076056" y="4301816"/>
            <a:ext cx="382279" cy="986012"/>
            <a:chOff x="5076056" y="4301816"/>
            <a:chExt cx="382279" cy="986012"/>
          </a:xfrm>
        </p:grpSpPr>
        <p:cxnSp>
          <p:nvCxnSpPr>
            <p:cNvPr id="19" name="Straight Arrow Connector 18"/>
            <p:cNvCxnSpPr>
              <a:stCxn id="220" idx="2"/>
            </p:cNvCxnSpPr>
            <p:nvPr/>
          </p:nvCxnSpPr>
          <p:spPr>
            <a:xfrm flipV="1">
              <a:off x="5452410" y="4496527"/>
              <a:ext cx="5925" cy="791301"/>
            </a:xfrm>
            <a:prstGeom prst="straightConnector1">
              <a:avLst/>
            </a:prstGeom>
            <a:ln w="38100">
              <a:solidFill>
                <a:srgbClr val="CC00CC"/>
              </a:solidFill>
              <a:tailEnd type="arrow" w="sm" len="lg"/>
            </a:ln>
          </p:spPr>
          <p:style>
            <a:lnRef idx="1">
              <a:schemeClr val="accent1"/>
            </a:lnRef>
            <a:fillRef idx="0">
              <a:schemeClr val="accent1"/>
            </a:fillRef>
            <a:effectRef idx="0">
              <a:schemeClr val="accent1"/>
            </a:effectRef>
            <a:fontRef idx="minor">
              <a:schemeClr val="tx1"/>
            </a:fontRef>
          </p:style>
        </p:cxnSp>
        <p:sp>
          <p:nvSpPr>
            <p:cNvPr id="222" name="Rectangle 221"/>
            <p:cNvSpPr>
              <a:spLocks noChangeArrowheads="1"/>
            </p:cNvSpPr>
            <p:nvPr/>
          </p:nvSpPr>
          <p:spPr bwMode="auto">
            <a:xfrm>
              <a:off x="5076056" y="4301816"/>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CC00CC"/>
                  </a:solidFill>
                  <a:effectLst/>
                  <a:latin typeface="VNI-Times"/>
                  <a:ea typeface="Times New Roman"/>
                  <a:cs typeface="VNI-Times"/>
                </a:rPr>
                <a:t>F</a:t>
              </a:r>
              <a:r>
                <a:rPr lang="en-US" sz="2000" b="1" baseline="-25000" smtClean="0">
                  <a:solidFill>
                    <a:srgbClr val="CC00CC"/>
                  </a:solidFill>
                  <a:latin typeface="VNI-Times"/>
                  <a:ea typeface="Times New Roman"/>
                  <a:cs typeface="VNI-Times"/>
                </a:rPr>
                <a:t>2z</a:t>
              </a:r>
              <a:endParaRPr lang="en-US" sz="2000" b="1">
                <a:solidFill>
                  <a:srgbClr val="CC00CC"/>
                </a:solidFill>
                <a:effectLst/>
                <a:latin typeface="Times New Roman"/>
                <a:ea typeface="Times New Roman"/>
              </a:endParaRPr>
            </a:p>
          </p:txBody>
        </p:sp>
      </p:grpSp>
      <p:cxnSp>
        <p:nvCxnSpPr>
          <p:cNvPr id="21" name="Straight Connector 20"/>
          <p:cNvCxnSpPr>
            <a:stCxn id="194" idx="0"/>
            <a:endCxn id="155" idx="0"/>
          </p:cNvCxnSpPr>
          <p:nvPr/>
        </p:nvCxnSpPr>
        <p:spPr>
          <a:xfrm>
            <a:off x="4198390" y="2582209"/>
            <a:ext cx="1259946" cy="9034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713274" y="2946109"/>
            <a:ext cx="0" cy="77400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232" name="Group 231"/>
          <p:cNvGrpSpPr/>
          <p:nvPr/>
        </p:nvGrpSpPr>
        <p:grpSpPr>
          <a:xfrm>
            <a:off x="4186585" y="2588107"/>
            <a:ext cx="1048255" cy="486778"/>
            <a:chOff x="4186585" y="2588107"/>
            <a:chExt cx="1048255" cy="486778"/>
          </a:xfrm>
        </p:grpSpPr>
        <p:cxnSp>
          <p:nvCxnSpPr>
            <p:cNvPr id="25" name="Straight Arrow Connector 24"/>
            <p:cNvCxnSpPr>
              <a:stCxn id="194" idx="1"/>
            </p:cNvCxnSpPr>
            <p:nvPr/>
          </p:nvCxnSpPr>
          <p:spPr>
            <a:xfrm>
              <a:off x="4186585" y="2588107"/>
              <a:ext cx="530421" cy="358002"/>
            </a:xfrm>
            <a:prstGeom prst="straightConnector1">
              <a:avLst/>
            </a:prstGeom>
            <a:ln w="38100">
              <a:solidFill>
                <a:srgbClr val="CC00CC"/>
              </a:solidFill>
              <a:tailEnd type="arrow" w="sm" len="lg"/>
            </a:ln>
          </p:spPr>
          <p:style>
            <a:lnRef idx="1">
              <a:schemeClr val="accent1"/>
            </a:lnRef>
            <a:fillRef idx="0">
              <a:schemeClr val="accent1"/>
            </a:fillRef>
            <a:effectRef idx="0">
              <a:schemeClr val="accent1"/>
            </a:effectRef>
            <a:fontRef idx="minor">
              <a:schemeClr val="tx1"/>
            </a:fontRef>
          </p:style>
        </p:cxnSp>
        <p:sp>
          <p:nvSpPr>
            <p:cNvPr id="223" name="Rectangle 222"/>
            <p:cNvSpPr>
              <a:spLocks noChangeArrowheads="1"/>
            </p:cNvSpPr>
            <p:nvPr/>
          </p:nvSpPr>
          <p:spPr bwMode="auto">
            <a:xfrm>
              <a:off x="4794014" y="2767108"/>
              <a:ext cx="4408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CC00CC"/>
                  </a:solidFill>
                  <a:effectLst/>
                  <a:latin typeface="VNI-Times"/>
                  <a:ea typeface="Times New Roman"/>
                  <a:cs typeface="VNI-Times"/>
                </a:rPr>
                <a:t>F</a:t>
              </a:r>
              <a:r>
                <a:rPr lang="en-US" sz="2000" b="1" baseline="-25000" smtClean="0">
                  <a:solidFill>
                    <a:srgbClr val="CC00CC"/>
                  </a:solidFill>
                  <a:effectLst/>
                  <a:latin typeface="VNI-Times"/>
                  <a:ea typeface="Times New Roman"/>
                  <a:cs typeface="VNI-Times"/>
                </a:rPr>
                <a:t>3xy</a:t>
              </a:r>
              <a:endParaRPr lang="en-US" sz="2000" b="1">
                <a:solidFill>
                  <a:srgbClr val="CC00CC"/>
                </a:solidFill>
                <a:effectLst/>
                <a:latin typeface="Times New Roman"/>
                <a:ea typeface="Times New Roman"/>
              </a:endParaRPr>
            </a:p>
          </p:txBody>
        </p:sp>
      </p:grpSp>
      <p:cxnSp>
        <p:nvCxnSpPr>
          <p:cNvPr id="27" name="Straight Connector 26"/>
          <p:cNvCxnSpPr/>
          <p:nvPr/>
        </p:nvCxnSpPr>
        <p:spPr>
          <a:xfrm flipH="1">
            <a:off x="3851920" y="2946109"/>
            <a:ext cx="8613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716016" y="2588107"/>
            <a:ext cx="343247" cy="348768"/>
          </a:xfrm>
          <a:prstGeom prst="line">
            <a:avLst/>
          </a:prstGeom>
        </p:spPr>
        <p:style>
          <a:lnRef idx="1">
            <a:schemeClr val="accent1"/>
          </a:lnRef>
          <a:fillRef idx="0">
            <a:schemeClr val="accent1"/>
          </a:fillRef>
          <a:effectRef idx="0">
            <a:schemeClr val="accent1"/>
          </a:effectRef>
          <a:fontRef idx="minor">
            <a:schemeClr val="tx1"/>
          </a:fontRef>
        </p:style>
      </p:cxnSp>
      <p:grpSp>
        <p:nvGrpSpPr>
          <p:cNvPr id="233" name="Group 232"/>
          <p:cNvGrpSpPr/>
          <p:nvPr/>
        </p:nvGrpSpPr>
        <p:grpSpPr>
          <a:xfrm>
            <a:off x="4198390" y="2180065"/>
            <a:ext cx="882058" cy="402144"/>
            <a:chOff x="4198390" y="2180065"/>
            <a:chExt cx="882058" cy="402144"/>
          </a:xfrm>
        </p:grpSpPr>
        <p:cxnSp>
          <p:nvCxnSpPr>
            <p:cNvPr id="225" name="Straight Arrow Connector 224"/>
            <p:cNvCxnSpPr>
              <a:stCxn id="194" idx="0"/>
            </p:cNvCxnSpPr>
            <p:nvPr/>
          </p:nvCxnSpPr>
          <p:spPr>
            <a:xfrm>
              <a:off x="4198390" y="2582209"/>
              <a:ext cx="877666" cy="0"/>
            </a:xfrm>
            <a:prstGeom prst="straightConnector1">
              <a:avLst/>
            </a:prstGeom>
            <a:ln w="38100">
              <a:solidFill>
                <a:srgbClr val="FF0000"/>
              </a:solidFill>
              <a:tailEnd type="arrow" w="sm" len="lg"/>
            </a:ln>
          </p:spPr>
          <p:style>
            <a:lnRef idx="1">
              <a:schemeClr val="accent1"/>
            </a:lnRef>
            <a:fillRef idx="0">
              <a:schemeClr val="accent1"/>
            </a:fillRef>
            <a:effectRef idx="0">
              <a:schemeClr val="accent1"/>
            </a:effectRef>
            <a:fontRef idx="minor">
              <a:schemeClr val="tx1"/>
            </a:fontRef>
          </p:style>
        </p:cxnSp>
        <p:sp>
          <p:nvSpPr>
            <p:cNvPr id="228" name="Rectangle 227"/>
            <p:cNvSpPr>
              <a:spLocks noChangeArrowheads="1"/>
            </p:cNvSpPr>
            <p:nvPr/>
          </p:nvSpPr>
          <p:spPr bwMode="auto">
            <a:xfrm>
              <a:off x="4734199" y="2180065"/>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FF0000"/>
                  </a:solidFill>
                  <a:effectLst/>
                  <a:latin typeface="VNI-Times"/>
                  <a:ea typeface="Times New Roman"/>
                  <a:cs typeface="VNI-Times"/>
                </a:rPr>
                <a:t>F</a:t>
              </a:r>
              <a:r>
                <a:rPr lang="en-US" sz="2000" b="1" baseline="-25000" smtClean="0">
                  <a:solidFill>
                    <a:srgbClr val="FF0000"/>
                  </a:solidFill>
                  <a:effectLst/>
                  <a:latin typeface="VNI-Times"/>
                  <a:ea typeface="Times New Roman"/>
                  <a:cs typeface="VNI-Times"/>
                </a:rPr>
                <a:t>3y</a:t>
              </a:r>
              <a:endParaRPr lang="en-US" sz="2000" b="1">
                <a:solidFill>
                  <a:srgbClr val="FF0000"/>
                </a:solidFill>
                <a:effectLst/>
                <a:latin typeface="Times New Roman"/>
                <a:ea typeface="Times New Roman"/>
              </a:endParaRPr>
            </a:p>
          </p:txBody>
        </p:sp>
      </p:grpSp>
      <p:grpSp>
        <p:nvGrpSpPr>
          <p:cNvPr id="234" name="Group 233"/>
          <p:cNvGrpSpPr/>
          <p:nvPr/>
        </p:nvGrpSpPr>
        <p:grpSpPr>
          <a:xfrm>
            <a:off x="3529625" y="2571909"/>
            <a:ext cx="668765" cy="364966"/>
            <a:chOff x="3529625" y="2571909"/>
            <a:chExt cx="668765" cy="364966"/>
          </a:xfrm>
        </p:grpSpPr>
        <p:cxnSp>
          <p:nvCxnSpPr>
            <p:cNvPr id="227" name="Straight Arrow Connector 226"/>
            <p:cNvCxnSpPr>
              <a:stCxn id="194" idx="0"/>
            </p:cNvCxnSpPr>
            <p:nvPr/>
          </p:nvCxnSpPr>
          <p:spPr>
            <a:xfrm flipH="1">
              <a:off x="3851920" y="2582209"/>
              <a:ext cx="346470" cy="354666"/>
            </a:xfrm>
            <a:prstGeom prst="straightConnector1">
              <a:avLst/>
            </a:prstGeom>
            <a:ln w="38100">
              <a:solidFill>
                <a:srgbClr val="FF0000"/>
              </a:solidFill>
              <a:tailEnd type="arrow" w="sm" len="lg"/>
            </a:ln>
          </p:spPr>
          <p:style>
            <a:lnRef idx="1">
              <a:schemeClr val="accent1"/>
            </a:lnRef>
            <a:fillRef idx="0">
              <a:schemeClr val="accent1"/>
            </a:fillRef>
            <a:effectRef idx="0">
              <a:schemeClr val="accent1"/>
            </a:effectRef>
            <a:fontRef idx="minor">
              <a:schemeClr val="tx1"/>
            </a:fontRef>
          </p:style>
        </p:cxnSp>
        <p:sp>
          <p:nvSpPr>
            <p:cNvPr id="229" name="Rectangle 228"/>
            <p:cNvSpPr>
              <a:spLocks noChangeArrowheads="1"/>
            </p:cNvSpPr>
            <p:nvPr/>
          </p:nvSpPr>
          <p:spPr bwMode="auto">
            <a:xfrm>
              <a:off x="3529625" y="2571909"/>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FF0000"/>
                  </a:solidFill>
                  <a:effectLst/>
                  <a:latin typeface="VNI-Times"/>
                  <a:ea typeface="Times New Roman"/>
                  <a:cs typeface="VNI-Times"/>
                </a:rPr>
                <a:t>F</a:t>
              </a:r>
              <a:r>
                <a:rPr lang="en-US" sz="2000" b="1" baseline="-25000" smtClean="0">
                  <a:solidFill>
                    <a:srgbClr val="FF0000"/>
                  </a:solidFill>
                  <a:effectLst/>
                  <a:latin typeface="VNI-Times"/>
                  <a:ea typeface="Times New Roman"/>
                  <a:cs typeface="VNI-Times"/>
                </a:rPr>
                <a:t>3x</a:t>
              </a:r>
              <a:endParaRPr lang="en-US" sz="2000" b="1">
                <a:solidFill>
                  <a:srgbClr val="FF0000"/>
                </a:solidFill>
                <a:effectLst/>
                <a:latin typeface="Times New Roman"/>
                <a:ea typeface="Times New Roman"/>
              </a:endParaRPr>
            </a:p>
          </p:txBody>
        </p:sp>
      </p:grpSp>
      <p:cxnSp>
        <p:nvCxnSpPr>
          <p:cNvPr id="120" name="Straight Arrow Connector 119"/>
          <p:cNvCxnSpPr/>
          <p:nvPr/>
        </p:nvCxnSpPr>
        <p:spPr>
          <a:xfrm>
            <a:off x="4211960" y="2582209"/>
            <a:ext cx="0" cy="832619"/>
          </a:xfrm>
          <a:prstGeom prst="straightConnector1">
            <a:avLst/>
          </a:prstGeom>
          <a:ln w="57150">
            <a:solidFill>
              <a:srgbClr val="FF0000"/>
            </a:solidFill>
            <a:headEnd w="sm" len="lg"/>
            <a:tailEnd type="arrow" w="sm" len="lg"/>
          </a:ln>
        </p:spPr>
        <p:style>
          <a:lnRef idx="1">
            <a:schemeClr val="accent1"/>
          </a:lnRef>
          <a:fillRef idx="0">
            <a:schemeClr val="accent1"/>
          </a:fillRef>
          <a:effectRef idx="0">
            <a:schemeClr val="accent1"/>
          </a:effectRef>
          <a:fontRef idx="minor">
            <a:schemeClr val="tx1"/>
          </a:fontRef>
        </p:style>
      </p:cxnSp>
      <p:sp>
        <p:nvSpPr>
          <p:cNvPr id="123" name="Rectangle 122"/>
          <p:cNvSpPr>
            <a:spLocks noChangeArrowheads="1"/>
          </p:cNvSpPr>
          <p:nvPr/>
        </p:nvSpPr>
        <p:spPr bwMode="auto">
          <a:xfrm>
            <a:off x="3738796" y="3078003"/>
            <a:ext cx="347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spcAft>
                <a:spcPts val="0"/>
              </a:spcAft>
            </a:pPr>
            <a:r>
              <a:rPr lang="en-US" sz="2000" b="1" smtClean="0">
                <a:solidFill>
                  <a:srgbClr val="FF0000"/>
                </a:solidFill>
                <a:effectLst/>
                <a:latin typeface="VNI-Times"/>
                <a:ea typeface="Times New Roman"/>
                <a:cs typeface="VNI-Times"/>
              </a:rPr>
              <a:t>F</a:t>
            </a:r>
            <a:r>
              <a:rPr lang="en-US" sz="2000" b="1" baseline="-25000" smtClean="0">
                <a:solidFill>
                  <a:srgbClr val="FF0000"/>
                </a:solidFill>
                <a:effectLst/>
                <a:latin typeface="VNI-Times"/>
                <a:ea typeface="Times New Roman"/>
                <a:cs typeface="VNI-Times"/>
              </a:rPr>
              <a:t>3z</a:t>
            </a:r>
            <a:endParaRPr lang="en-US" sz="2000" b="1">
              <a:solidFill>
                <a:srgbClr val="FF0000"/>
              </a:solidFill>
              <a:effectLst/>
              <a:latin typeface="Times New Roman"/>
              <a:ea typeface="Times New Roman"/>
            </a:endParaRPr>
          </a:p>
        </p:txBody>
      </p:sp>
    </p:spTree>
    <p:extLst>
      <p:ext uri="{BB962C8B-B14F-4D97-AF65-F5344CB8AC3E}">
        <p14:creationId xmlns:p14="http://schemas.microsoft.com/office/powerpoint/2010/main" val="229739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0"/>
                                        </p:tgtEl>
                                        <p:attrNameLst>
                                          <p:attrName>style.visibility</p:attrName>
                                        </p:attrNameLst>
                                      </p:cBhvr>
                                      <p:to>
                                        <p:strVal val="visible"/>
                                      </p:to>
                                    </p:set>
                                    <p:animEffect transition="in" filter="wipe(down)">
                                      <p:cBhvr>
                                        <p:cTn id="12" dur="500"/>
                                        <p:tgtEl>
                                          <p:spTgt spid="2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31"/>
                                        </p:tgtEl>
                                        <p:attrNameLst>
                                          <p:attrName>style.visibility</p:attrName>
                                        </p:attrNameLst>
                                      </p:cBhvr>
                                      <p:to>
                                        <p:strVal val="visible"/>
                                      </p:to>
                                    </p:set>
                                    <p:animEffect transition="in" filter="wipe(down)">
                                      <p:cBhvr>
                                        <p:cTn id="22" dur="500"/>
                                        <p:tgtEl>
                                          <p:spTgt spid="2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32"/>
                                        </p:tgtEl>
                                        <p:attrNameLst>
                                          <p:attrName>style.visibility</p:attrName>
                                        </p:attrNameLst>
                                      </p:cBhvr>
                                      <p:to>
                                        <p:strVal val="visible"/>
                                      </p:to>
                                    </p:set>
                                    <p:animEffect transition="in" filter="wipe(down)">
                                      <p:cBhvr>
                                        <p:cTn id="32" dur="500"/>
                                        <p:tgtEl>
                                          <p:spTgt spid="2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34"/>
                                        </p:tgtEl>
                                        <p:attrNameLst>
                                          <p:attrName>style.visibility</p:attrName>
                                        </p:attrNameLst>
                                      </p:cBhvr>
                                      <p:to>
                                        <p:strVal val="visible"/>
                                      </p:to>
                                    </p:set>
                                    <p:animEffect transition="in" filter="wipe(down)">
                                      <p:cBhvr>
                                        <p:cTn id="42" dur="500"/>
                                        <p:tgtEl>
                                          <p:spTgt spid="2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33"/>
                                        </p:tgtEl>
                                        <p:attrNameLst>
                                          <p:attrName>style.visibility</p:attrName>
                                        </p:attrNameLst>
                                      </p:cBhvr>
                                      <p:to>
                                        <p:strVal val="visible"/>
                                      </p:to>
                                    </p:set>
                                    <p:animEffect transition="in" filter="wipe(down)">
                                      <p:cBhvr>
                                        <p:cTn id="52"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p:nvPr/>
        </p:nvCxnSpPr>
        <p:spPr>
          <a:xfrm>
            <a:off x="3491908" y="4703627"/>
            <a:ext cx="3490931" cy="1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101916" y="4701081"/>
            <a:ext cx="1385434" cy="140670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45</a:t>
            </a:fld>
            <a:endParaRPr lang="en-US" altLang="en-US"/>
          </a:p>
        </p:txBody>
      </p:sp>
      <p:sp>
        <p:nvSpPr>
          <p:cNvPr id="3" name="Rectangle 2"/>
          <p:cNvSpPr/>
          <p:nvPr/>
        </p:nvSpPr>
        <p:spPr>
          <a:xfrm>
            <a:off x="0" y="260648"/>
            <a:ext cx="8712460" cy="2492990"/>
          </a:xfrm>
          <a:prstGeom prst="rect">
            <a:avLst/>
          </a:prstGeom>
        </p:spPr>
        <p:txBody>
          <a:bodyPr wrap="square">
            <a:spAutoFit/>
          </a:bodyPr>
          <a:lstStyle/>
          <a:p>
            <a:pPr algn="just"/>
            <a:r>
              <a:rPr lang="en-US" b="1" smtClean="0"/>
              <a:t>Bài tập 5</a:t>
            </a:r>
            <a:r>
              <a:rPr lang="en-US" smtClean="0"/>
              <a:t>: </a:t>
            </a:r>
            <a:r>
              <a:rPr lang="vi-VN" smtClean="0"/>
              <a:t>Ở </a:t>
            </a:r>
            <a:r>
              <a:rPr lang="vi-VN"/>
              <a:t>các đỉnh A, K, E, H của hình hộp chữ nhật, đặt các lực có trị số F</a:t>
            </a:r>
            <a:r>
              <a:rPr lang="vi-VN" baseline="-25000"/>
              <a:t>1</a:t>
            </a:r>
            <a:r>
              <a:rPr lang="vi-VN"/>
              <a:t> = F</a:t>
            </a:r>
            <a:r>
              <a:rPr lang="vi-VN" baseline="-25000"/>
              <a:t>2</a:t>
            </a:r>
            <a:r>
              <a:rPr lang="vi-VN"/>
              <a:t> = F</a:t>
            </a:r>
            <a:r>
              <a:rPr lang="vi-VN" baseline="-25000"/>
              <a:t>3</a:t>
            </a:r>
            <a:r>
              <a:rPr lang="vi-VN"/>
              <a:t> = F</a:t>
            </a:r>
            <a:r>
              <a:rPr lang="vi-VN" baseline="-25000"/>
              <a:t>4</a:t>
            </a:r>
            <a:r>
              <a:rPr lang="vi-VN"/>
              <a:t> = 10KN, F</a:t>
            </a:r>
            <a:r>
              <a:rPr lang="vi-VN" baseline="-25000"/>
              <a:t>5</a:t>
            </a:r>
            <a:r>
              <a:rPr lang="vi-VN"/>
              <a:t> = 30kN</a:t>
            </a:r>
          </a:p>
          <a:p>
            <a:pPr algn="just"/>
            <a:r>
              <a:rPr lang="vi-VN" smtClean="0"/>
              <a:t>a)</a:t>
            </a:r>
            <a:r>
              <a:rPr lang="en-US" smtClean="0"/>
              <a:t> </a:t>
            </a:r>
            <a:r>
              <a:rPr lang="vi-VN" smtClean="0"/>
              <a:t>Xác </a:t>
            </a:r>
            <a:r>
              <a:rPr lang="vi-VN"/>
              <a:t>định hình chiếu của các lực lên hệ trục tọa độ Oxyz?</a:t>
            </a:r>
          </a:p>
          <a:p>
            <a:pPr algn="just"/>
            <a:r>
              <a:rPr lang="vi-VN" smtClean="0"/>
              <a:t>b)</a:t>
            </a:r>
            <a:r>
              <a:rPr lang="en-US" smtClean="0"/>
              <a:t> </a:t>
            </a:r>
            <a:r>
              <a:rPr lang="vi-VN" smtClean="0"/>
              <a:t>Xác </a:t>
            </a:r>
            <a:r>
              <a:rPr lang="vi-VN"/>
              <a:t>định mômen của các lực đối với các </a:t>
            </a:r>
            <a:r>
              <a:rPr lang="vi-VN" smtClean="0"/>
              <a:t>trục.</a:t>
            </a:r>
            <a:r>
              <a:rPr lang="en-US" smtClean="0"/>
              <a:t> </a:t>
            </a:r>
            <a:r>
              <a:rPr lang="vi-VN" smtClean="0"/>
              <a:t>Biết </a:t>
            </a:r>
            <a:r>
              <a:rPr lang="vi-VN"/>
              <a:t>KB = KD = 1m, AC = </a:t>
            </a:r>
            <a:r>
              <a:rPr lang="vi-VN" smtClean="0"/>
              <a:t>2m</a:t>
            </a:r>
            <a:endParaRPr lang="vi-VN"/>
          </a:p>
        </p:txBody>
      </p:sp>
      <p:grpSp>
        <p:nvGrpSpPr>
          <p:cNvPr id="108" name="Group 107"/>
          <p:cNvGrpSpPr>
            <a:grpSpLocks/>
          </p:cNvGrpSpPr>
          <p:nvPr/>
        </p:nvGrpSpPr>
        <p:grpSpPr bwMode="auto">
          <a:xfrm>
            <a:off x="1905950" y="2420888"/>
            <a:ext cx="5140692" cy="3592712"/>
            <a:chOff x="1920" y="10984"/>
            <a:chExt cx="3384" cy="2365"/>
          </a:xfrm>
        </p:grpSpPr>
        <p:sp>
          <p:nvSpPr>
            <p:cNvPr id="140" name="Freeform 139"/>
            <p:cNvSpPr>
              <a:spLocks/>
            </p:cNvSpPr>
            <p:nvPr/>
          </p:nvSpPr>
          <p:spPr bwMode="auto">
            <a:xfrm>
              <a:off x="2959" y="11211"/>
              <a:ext cx="0" cy="1277"/>
            </a:xfrm>
            <a:custGeom>
              <a:avLst/>
              <a:gdLst>
                <a:gd name="T0" fmla="*/ 40 w 40"/>
                <a:gd name="T1" fmla="*/ 0 h 5108"/>
                <a:gd name="T2" fmla="*/ 0 w 40"/>
                <a:gd name="T3" fmla="*/ 0 h 5108"/>
                <a:gd name="T4" fmla="*/ 40 w 40"/>
                <a:gd name="T5" fmla="*/ 5108 h 5108"/>
                <a:gd name="T6" fmla="*/ 40 w 40"/>
                <a:gd name="T7" fmla="*/ 0 h 5108"/>
              </a:gdLst>
              <a:ahLst/>
              <a:cxnLst>
                <a:cxn ang="0">
                  <a:pos x="T0" y="T1"/>
                </a:cxn>
                <a:cxn ang="0">
                  <a:pos x="T2" y="T3"/>
                </a:cxn>
                <a:cxn ang="0">
                  <a:pos x="T4" y="T5"/>
                </a:cxn>
                <a:cxn ang="0">
                  <a:pos x="T6" y="T7"/>
                </a:cxn>
              </a:cxnLst>
              <a:rect l="0" t="0" r="r" b="b"/>
              <a:pathLst>
                <a:path w="40" h="5108">
                  <a:moveTo>
                    <a:pt x="40" y="0"/>
                  </a:moveTo>
                  <a:lnTo>
                    <a:pt x="0" y="0"/>
                  </a:lnTo>
                  <a:lnTo>
                    <a:pt x="40" y="510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09" name="Freeform 108"/>
            <p:cNvSpPr>
              <a:spLocks/>
            </p:cNvSpPr>
            <p:nvPr/>
          </p:nvSpPr>
          <p:spPr bwMode="auto">
            <a:xfrm>
              <a:off x="2962" y="11566"/>
              <a:ext cx="122" cy="67"/>
            </a:xfrm>
            <a:custGeom>
              <a:avLst/>
              <a:gdLst>
                <a:gd name="T0" fmla="*/ 15 w 487"/>
                <a:gd name="T1" fmla="*/ 0 h 269"/>
                <a:gd name="T2" fmla="*/ 0 w 487"/>
                <a:gd name="T3" fmla="*/ 27 h 269"/>
                <a:gd name="T4" fmla="*/ 487 w 487"/>
                <a:gd name="T5" fmla="*/ 269 h 269"/>
                <a:gd name="T6" fmla="*/ 15 w 487"/>
                <a:gd name="T7" fmla="*/ 0 h 269"/>
              </a:gdLst>
              <a:ahLst/>
              <a:cxnLst>
                <a:cxn ang="0">
                  <a:pos x="T0" y="T1"/>
                </a:cxn>
                <a:cxn ang="0">
                  <a:pos x="T2" y="T3"/>
                </a:cxn>
                <a:cxn ang="0">
                  <a:pos x="T4" y="T5"/>
                </a:cxn>
                <a:cxn ang="0">
                  <a:pos x="T6" y="T7"/>
                </a:cxn>
              </a:cxnLst>
              <a:rect l="0" t="0" r="r" b="b"/>
              <a:pathLst>
                <a:path w="487" h="269">
                  <a:moveTo>
                    <a:pt x="15" y="0"/>
                  </a:moveTo>
                  <a:lnTo>
                    <a:pt x="0" y="27"/>
                  </a:lnTo>
                  <a:lnTo>
                    <a:pt x="487" y="269"/>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0" name="Freeform 109"/>
            <p:cNvSpPr>
              <a:spLocks/>
            </p:cNvSpPr>
            <p:nvPr/>
          </p:nvSpPr>
          <p:spPr bwMode="auto">
            <a:xfrm>
              <a:off x="2962" y="11572"/>
              <a:ext cx="122" cy="68"/>
            </a:xfrm>
            <a:custGeom>
              <a:avLst/>
              <a:gdLst>
                <a:gd name="T0" fmla="*/ 0 w 487"/>
                <a:gd name="T1" fmla="*/ 0 h 269"/>
                <a:gd name="T2" fmla="*/ 487 w 487"/>
                <a:gd name="T3" fmla="*/ 242 h 269"/>
                <a:gd name="T4" fmla="*/ 473 w 487"/>
                <a:gd name="T5" fmla="*/ 269 h 269"/>
                <a:gd name="T6" fmla="*/ 0 w 487"/>
                <a:gd name="T7" fmla="*/ 0 h 269"/>
              </a:gdLst>
              <a:ahLst/>
              <a:cxnLst>
                <a:cxn ang="0">
                  <a:pos x="T0" y="T1"/>
                </a:cxn>
                <a:cxn ang="0">
                  <a:pos x="T2" y="T3"/>
                </a:cxn>
                <a:cxn ang="0">
                  <a:pos x="T4" y="T5"/>
                </a:cxn>
                <a:cxn ang="0">
                  <a:pos x="T6" y="T7"/>
                </a:cxn>
              </a:cxnLst>
              <a:rect l="0" t="0" r="r" b="b"/>
              <a:pathLst>
                <a:path w="487" h="269">
                  <a:moveTo>
                    <a:pt x="0" y="0"/>
                  </a:moveTo>
                  <a:lnTo>
                    <a:pt x="487" y="242"/>
                  </a:lnTo>
                  <a:lnTo>
                    <a:pt x="473" y="26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1" name="Freeform 110"/>
            <p:cNvSpPr>
              <a:spLocks/>
            </p:cNvSpPr>
            <p:nvPr/>
          </p:nvSpPr>
          <p:spPr bwMode="auto">
            <a:xfrm>
              <a:off x="2962" y="11566"/>
              <a:ext cx="122" cy="74"/>
            </a:xfrm>
            <a:custGeom>
              <a:avLst/>
              <a:gdLst>
                <a:gd name="T0" fmla="*/ 15 w 487"/>
                <a:gd name="T1" fmla="*/ 0 h 296"/>
                <a:gd name="T2" fmla="*/ 0 w 487"/>
                <a:gd name="T3" fmla="*/ 27 h 296"/>
                <a:gd name="T4" fmla="*/ 473 w 487"/>
                <a:gd name="T5" fmla="*/ 296 h 296"/>
                <a:gd name="T6" fmla="*/ 487 w 487"/>
                <a:gd name="T7" fmla="*/ 269 h 296"/>
                <a:gd name="T8" fmla="*/ 15 w 487"/>
                <a:gd name="T9" fmla="*/ 0 h 296"/>
              </a:gdLst>
              <a:ahLst/>
              <a:cxnLst>
                <a:cxn ang="0">
                  <a:pos x="T0" y="T1"/>
                </a:cxn>
                <a:cxn ang="0">
                  <a:pos x="T2" y="T3"/>
                </a:cxn>
                <a:cxn ang="0">
                  <a:pos x="T4" y="T5"/>
                </a:cxn>
                <a:cxn ang="0">
                  <a:pos x="T6" y="T7"/>
                </a:cxn>
                <a:cxn ang="0">
                  <a:pos x="T8" y="T9"/>
                </a:cxn>
              </a:cxnLst>
              <a:rect l="0" t="0" r="r" b="b"/>
              <a:pathLst>
                <a:path w="487" h="296">
                  <a:moveTo>
                    <a:pt x="15" y="0"/>
                  </a:moveTo>
                  <a:lnTo>
                    <a:pt x="0" y="27"/>
                  </a:lnTo>
                  <a:lnTo>
                    <a:pt x="473" y="296"/>
                  </a:lnTo>
                  <a:lnTo>
                    <a:pt x="487" y="269"/>
                  </a:lnTo>
                  <a:lnTo>
                    <a:pt x="1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2" name="Freeform 111"/>
            <p:cNvSpPr>
              <a:spLocks/>
            </p:cNvSpPr>
            <p:nvPr/>
          </p:nvSpPr>
          <p:spPr bwMode="auto">
            <a:xfrm>
              <a:off x="3154" y="11675"/>
              <a:ext cx="152" cy="85"/>
            </a:xfrm>
            <a:custGeom>
              <a:avLst/>
              <a:gdLst>
                <a:gd name="T0" fmla="*/ 16 w 607"/>
                <a:gd name="T1" fmla="*/ 0 h 338"/>
                <a:gd name="T2" fmla="*/ 0 w 607"/>
                <a:gd name="T3" fmla="*/ 26 h 338"/>
                <a:gd name="T4" fmla="*/ 607 w 607"/>
                <a:gd name="T5" fmla="*/ 338 h 338"/>
                <a:gd name="T6" fmla="*/ 16 w 607"/>
                <a:gd name="T7" fmla="*/ 0 h 338"/>
              </a:gdLst>
              <a:ahLst/>
              <a:cxnLst>
                <a:cxn ang="0">
                  <a:pos x="T0" y="T1"/>
                </a:cxn>
                <a:cxn ang="0">
                  <a:pos x="T2" y="T3"/>
                </a:cxn>
                <a:cxn ang="0">
                  <a:pos x="T4" y="T5"/>
                </a:cxn>
                <a:cxn ang="0">
                  <a:pos x="T6" y="T7"/>
                </a:cxn>
              </a:cxnLst>
              <a:rect l="0" t="0" r="r" b="b"/>
              <a:pathLst>
                <a:path w="607" h="338">
                  <a:moveTo>
                    <a:pt x="16" y="0"/>
                  </a:moveTo>
                  <a:lnTo>
                    <a:pt x="0" y="26"/>
                  </a:lnTo>
                  <a:lnTo>
                    <a:pt x="607" y="338"/>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3" name="Freeform 112"/>
            <p:cNvSpPr>
              <a:spLocks/>
            </p:cNvSpPr>
            <p:nvPr/>
          </p:nvSpPr>
          <p:spPr bwMode="auto">
            <a:xfrm>
              <a:off x="3154" y="11682"/>
              <a:ext cx="152" cy="84"/>
            </a:xfrm>
            <a:custGeom>
              <a:avLst/>
              <a:gdLst>
                <a:gd name="T0" fmla="*/ 0 w 607"/>
                <a:gd name="T1" fmla="*/ 0 h 338"/>
                <a:gd name="T2" fmla="*/ 607 w 607"/>
                <a:gd name="T3" fmla="*/ 312 h 338"/>
                <a:gd name="T4" fmla="*/ 592 w 607"/>
                <a:gd name="T5" fmla="*/ 338 h 338"/>
                <a:gd name="T6" fmla="*/ 0 w 607"/>
                <a:gd name="T7" fmla="*/ 0 h 338"/>
              </a:gdLst>
              <a:ahLst/>
              <a:cxnLst>
                <a:cxn ang="0">
                  <a:pos x="T0" y="T1"/>
                </a:cxn>
                <a:cxn ang="0">
                  <a:pos x="T2" y="T3"/>
                </a:cxn>
                <a:cxn ang="0">
                  <a:pos x="T4" y="T5"/>
                </a:cxn>
                <a:cxn ang="0">
                  <a:pos x="T6" y="T7"/>
                </a:cxn>
              </a:cxnLst>
              <a:rect l="0" t="0" r="r" b="b"/>
              <a:pathLst>
                <a:path w="607" h="338">
                  <a:moveTo>
                    <a:pt x="0" y="0"/>
                  </a:moveTo>
                  <a:lnTo>
                    <a:pt x="607" y="312"/>
                  </a:lnTo>
                  <a:lnTo>
                    <a:pt x="592" y="3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4" name="Freeform 113"/>
            <p:cNvSpPr>
              <a:spLocks/>
            </p:cNvSpPr>
            <p:nvPr/>
          </p:nvSpPr>
          <p:spPr bwMode="auto">
            <a:xfrm>
              <a:off x="3154" y="11675"/>
              <a:ext cx="152" cy="91"/>
            </a:xfrm>
            <a:custGeom>
              <a:avLst/>
              <a:gdLst>
                <a:gd name="T0" fmla="*/ 16 w 607"/>
                <a:gd name="T1" fmla="*/ 0 h 364"/>
                <a:gd name="T2" fmla="*/ 0 w 607"/>
                <a:gd name="T3" fmla="*/ 26 h 364"/>
                <a:gd name="T4" fmla="*/ 592 w 607"/>
                <a:gd name="T5" fmla="*/ 364 h 364"/>
                <a:gd name="T6" fmla="*/ 607 w 607"/>
                <a:gd name="T7" fmla="*/ 338 h 364"/>
                <a:gd name="T8" fmla="*/ 16 w 607"/>
                <a:gd name="T9" fmla="*/ 0 h 364"/>
              </a:gdLst>
              <a:ahLst/>
              <a:cxnLst>
                <a:cxn ang="0">
                  <a:pos x="T0" y="T1"/>
                </a:cxn>
                <a:cxn ang="0">
                  <a:pos x="T2" y="T3"/>
                </a:cxn>
                <a:cxn ang="0">
                  <a:pos x="T4" y="T5"/>
                </a:cxn>
                <a:cxn ang="0">
                  <a:pos x="T6" y="T7"/>
                </a:cxn>
                <a:cxn ang="0">
                  <a:pos x="T8" y="T9"/>
                </a:cxn>
              </a:cxnLst>
              <a:rect l="0" t="0" r="r" b="b"/>
              <a:pathLst>
                <a:path w="607" h="364">
                  <a:moveTo>
                    <a:pt x="16" y="0"/>
                  </a:moveTo>
                  <a:lnTo>
                    <a:pt x="0" y="26"/>
                  </a:lnTo>
                  <a:lnTo>
                    <a:pt x="592" y="364"/>
                  </a:lnTo>
                  <a:lnTo>
                    <a:pt x="607" y="338"/>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5" name="Freeform 114"/>
            <p:cNvSpPr>
              <a:spLocks/>
            </p:cNvSpPr>
            <p:nvPr/>
          </p:nvSpPr>
          <p:spPr bwMode="auto">
            <a:xfrm>
              <a:off x="3376" y="11802"/>
              <a:ext cx="122" cy="67"/>
            </a:xfrm>
            <a:custGeom>
              <a:avLst/>
              <a:gdLst>
                <a:gd name="T0" fmla="*/ 16 w 488"/>
                <a:gd name="T1" fmla="*/ 0 h 268"/>
                <a:gd name="T2" fmla="*/ 0 w 488"/>
                <a:gd name="T3" fmla="*/ 26 h 268"/>
                <a:gd name="T4" fmla="*/ 488 w 488"/>
                <a:gd name="T5" fmla="*/ 268 h 268"/>
                <a:gd name="T6" fmla="*/ 16 w 488"/>
                <a:gd name="T7" fmla="*/ 0 h 268"/>
              </a:gdLst>
              <a:ahLst/>
              <a:cxnLst>
                <a:cxn ang="0">
                  <a:pos x="T0" y="T1"/>
                </a:cxn>
                <a:cxn ang="0">
                  <a:pos x="T2" y="T3"/>
                </a:cxn>
                <a:cxn ang="0">
                  <a:pos x="T4" y="T5"/>
                </a:cxn>
                <a:cxn ang="0">
                  <a:pos x="T6" y="T7"/>
                </a:cxn>
              </a:cxnLst>
              <a:rect l="0" t="0" r="r" b="b"/>
              <a:pathLst>
                <a:path w="488" h="268">
                  <a:moveTo>
                    <a:pt x="16" y="0"/>
                  </a:moveTo>
                  <a:lnTo>
                    <a:pt x="0" y="26"/>
                  </a:lnTo>
                  <a:lnTo>
                    <a:pt x="488" y="268"/>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6" name="Freeform 115"/>
            <p:cNvSpPr>
              <a:spLocks/>
            </p:cNvSpPr>
            <p:nvPr/>
          </p:nvSpPr>
          <p:spPr bwMode="auto">
            <a:xfrm>
              <a:off x="3376" y="11808"/>
              <a:ext cx="122" cy="68"/>
            </a:xfrm>
            <a:custGeom>
              <a:avLst/>
              <a:gdLst>
                <a:gd name="T0" fmla="*/ 0 w 488"/>
                <a:gd name="T1" fmla="*/ 0 h 270"/>
                <a:gd name="T2" fmla="*/ 488 w 488"/>
                <a:gd name="T3" fmla="*/ 242 h 270"/>
                <a:gd name="T4" fmla="*/ 472 w 488"/>
                <a:gd name="T5" fmla="*/ 270 h 270"/>
                <a:gd name="T6" fmla="*/ 0 w 488"/>
                <a:gd name="T7" fmla="*/ 0 h 270"/>
              </a:gdLst>
              <a:ahLst/>
              <a:cxnLst>
                <a:cxn ang="0">
                  <a:pos x="T0" y="T1"/>
                </a:cxn>
                <a:cxn ang="0">
                  <a:pos x="T2" y="T3"/>
                </a:cxn>
                <a:cxn ang="0">
                  <a:pos x="T4" y="T5"/>
                </a:cxn>
                <a:cxn ang="0">
                  <a:pos x="T6" y="T7"/>
                </a:cxn>
              </a:cxnLst>
              <a:rect l="0" t="0" r="r" b="b"/>
              <a:pathLst>
                <a:path w="488" h="270">
                  <a:moveTo>
                    <a:pt x="0" y="0"/>
                  </a:moveTo>
                  <a:lnTo>
                    <a:pt x="488" y="242"/>
                  </a:lnTo>
                  <a:lnTo>
                    <a:pt x="472" y="27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17" name="Freeform 116"/>
            <p:cNvSpPr>
              <a:spLocks/>
            </p:cNvSpPr>
            <p:nvPr/>
          </p:nvSpPr>
          <p:spPr bwMode="auto">
            <a:xfrm>
              <a:off x="3376" y="11802"/>
              <a:ext cx="122" cy="74"/>
            </a:xfrm>
            <a:custGeom>
              <a:avLst/>
              <a:gdLst>
                <a:gd name="T0" fmla="*/ 16 w 488"/>
                <a:gd name="T1" fmla="*/ 0 h 296"/>
                <a:gd name="T2" fmla="*/ 0 w 488"/>
                <a:gd name="T3" fmla="*/ 26 h 296"/>
                <a:gd name="T4" fmla="*/ 472 w 488"/>
                <a:gd name="T5" fmla="*/ 296 h 296"/>
                <a:gd name="T6" fmla="*/ 488 w 488"/>
                <a:gd name="T7" fmla="*/ 268 h 296"/>
                <a:gd name="T8" fmla="*/ 16 w 488"/>
                <a:gd name="T9" fmla="*/ 0 h 296"/>
              </a:gdLst>
              <a:ahLst/>
              <a:cxnLst>
                <a:cxn ang="0">
                  <a:pos x="T0" y="T1"/>
                </a:cxn>
                <a:cxn ang="0">
                  <a:pos x="T2" y="T3"/>
                </a:cxn>
                <a:cxn ang="0">
                  <a:pos x="T4" y="T5"/>
                </a:cxn>
                <a:cxn ang="0">
                  <a:pos x="T6" y="T7"/>
                </a:cxn>
                <a:cxn ang="0">
                  <a:pos x="T8" y="T9"/>
                </a:cxn>
              </a:cxnLst>
              <a:rect l="0" t="0" r="r" b="b"/>
              <a:pathLst>
                <a:path w="488" h="296">
                  <a:moveTo>
                    <a:pt x="16" y="0"/>
                  </a:moveTo>
                  <a:lnTo>
                    <a:pt x="0" y="26"/>
                  </a:lnTo>
                  <a:lnTo>
                    <a:pt x="472" y="296"/>
                  </a:lnTo>
                  <a:lnTo>
                    <a:pt x="488" y="268"/>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18" name="Freeform 117"/>
            <p:cNvSpPr>
              <a:spLocks/>
            </p:cNvSpPr>
            <p:nvPr/>
          </p:nvSpPr>
          <p:spPr bwMode="auto">
            <a:xfrm>
              <a:off x="3494" y="11869"/>
              <a:ext cx="4" cy="7"/>
            </a:xfrm>
            <a:custGeom>
              <a:avLst/>
              <a:gdLst>
                <a:gd name="T0" fmla="*/ 16 w 16"/>
                <a:gd name="T1" fmla="*/ 0 h 28"/>
                <a:gd name="T2" fmla="*/ 0 w 16"/>
                <a:gd name="T3" fmla="*/ 28 h 28"/>
                <a:gd name="T4" fmla="*/ 1 w 16"/>
                <a:gd name="T5" fmla="*/ 28 h 28"/>
              </a:gdLst>
              <a:ahLst/>
              <a:cxnLst>
                <a:cxn ang="0">
                  <a:pos x="T0" y="T1"/>
                </a:cxn>
                <a:cxn ang="0">
                  <a:pos x="T2" y="T3"/>
                </a:cxn>
                <a:cxn ang="0">
                  <a:pos x="T4" y="T5"/>
                </a:cxn>
              </a:cxnLst>
              <a:rect l="0" t="0" r="r" b="b"/>
              <a:pathLst>
                <a:path w="16" h="28">
                  <a:moveTo>
                    <a:pt x="16" y="0"/>
                  </a:moveTo>
                  <a:lnTo>
                    <a:pt x="0" y="28"/>
                  </a:lnTo>
                  <a:lnTo>
                    <a:pt x="1"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2" name="Freeform 121"/>
            <p:cNvSpPr>
              <a:spLocks/>
            </p:cNvSpPr>
            <p:nvPr/>
          </p:nvSpPr>
          <p:spPr bwMode="auto">
            <a:xfrm>
              <a:off x="2352" y="13096"/>
              <a:ext cx="1682" cy="11"/>
            </a:xfrm>
            <a:custGeom>
              <a:avLst/>
              <a:gdLst>
                <a:gd name="T0" fmla="*/ 0 w 6729"/>
                <a:gd name="T1" fmla="*/ 0 h 40"/>
                <a:gd name="T2" fmla="*/ 0 w 6729"/>
                <a:gd name="T3" fmla="*/ 40 h 40"/>
                <a:gd name="T4" fmla="*/ 6729 w 6729"/>
                <a:gd name="T5" fmla="*/ 0 h 40"/>
                <a:gd name="T6" fmla="*/ 0 w 6729"/>
                <a:gd name="T7" fmla="*/ 0 h 40"/>
              </a:gdLst>
              <a:ahLst/>
              <a:cxnLst>
                <a:cxn ang="0">
                  <a:pos x="T0" y="T1"/>
                </a:cxn>
                <a:cxn ang="0">
                  <a:pos x="T2" y="T3"/>
                </a:cxn>
                <a:cxn ang="0">
                  <a:pos x="T4" y="T5"/>
                </a:cxn>
                <a:cxn ang="0">
                  <a:pos x="T6" y="T7"/>
                </a:cxn>
              </a:cxnLst>
              <a:rect l="0" t="0" r="r" b="b"/>
              <a:pathLst>
                <a:path w="6729" h="40">
                  <a:moveTo>
                    <a:pt x="0" y="0"/>
                  </a:moveTo>
                  <a:lnTo>
                    <a:pt x="0" y="40"/>
                  </a:lnTo>
                  <a:lnTo>
                    <a:pt x="67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3" name="Freeform 122"/>
            <p:cNvSpPr>
              <a:spLocks/>
            </p:cNvSpPr>
            <p:nvPr/>
          </p:nvSpPr>
          <p:spPr bwMode="auto">
            <a:xfrm>
              <a:off x="2352" y="13096"/>
              <a:ext cx="1686" cy="11"/>
            </a:xfrm>
            <a:custGeom>
              <a:avLst/>
              <a:gdLst>
                <a:gd name="T0" fmla="*/ 0 w 6746"/>
                <a:gd name="T1" fmla="*/ 40 h 40"/>
                <a:gd name="T2" fmla="*/ 6729 w 6746"/>
                <a:gd name="T3" fmla="*/ 0 h 40"/>
                <a:gd name="T4" fmla="*/ 6746 w 6746"/>
                <a:gd name="T5" fmla="*/ 40 h 40"/>
                <a:gd name="T6" fmla="*/ 0 w 6746"/>
                <a:gd name="T7" fmla="*/ 40 h 40"/>
              </a:gdLst>
              <a:ahLst/>
              <a:cxnLst>
                <a:cxn ang="0">
                  <a:pos x="T0" y="T1"/>
                </a:cxn>
                <a:cxn ang="0">
                  <a:pos x="T2" y="T3"/>
                </a:cxn>
                <a:cxn ang="0">
                  <a:pos x="T4" y="T5"/>
                </a:cxn>
                <a:cxn ang="0">
                  <a:pos x="T6" y="T7"/>
                </a:cxn>
              </a:cxnLst>
              <a:rect l="0" t="0" r="r" b="b"/>
              <a:pathLst>
                <a:path w="6746" h="40">
                  <a:moveTo>
                    <a:pt x="0" y="40"/>
                  </a:moveTo>
                  <a:lnTo>
                    <a:pt x="6729" y="0"/>
                  </a:lnTo>
                  <a:lnTo>
                    <a:pt x="6746"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4" name="Freeform 123"/>
            <p:cNvSpPr>
              <a:spLocks/>
            </p:cNvSpPr>
            <p:nvPr/>
          </p:nvSpPr>
          <p:spPr bwMode="auto">
            <a:xfrm>
              <a:off x="2352" y="13096"/>
              <a:ext cx="1686" cy="11"/>
            </a:xfrm>
            <a:custGeom>
              <a:avLst/>
              <a:gdLst>
                <a:gd name="T0" fmla="*/ 0 w 6746"/>
                <a:gd name="T1" fmla="*/ 0 h 40"/>
                <a:gd name="T2" fmla="*/ 0 w 6746"/>
                <a:gd name="T3" fmla="*/ 40 h 40"/>
                <a:gd name="T4" fmla="*/ 6746 w 6746"/>
                <a:gd name="T5" fmla="*/ 40 h 40"/>
                <a:gd name="T6" fmla="*/ 6729 w 6746"/>
                <a:gd name="T7" fmla="*/ 0 h 40"/>
                <a:gd name="T8" fmla="*/ 0 w 6746"/>
                <a:gd name="T9" fmla="*/ 0 h 40"/>
              </a:gdLst>
              <a:ahLst/>
              <a:cxnLst>
                <a:cxn ang="0">
                  <a:pos x="T0" y="T1"/>
                </a:cxn>
                <a:cxn ang="0">
                  <a:pos x="T2" y="T3"/>
                </a:cxn>
                <a:cxn ang="0">
                  <a:pos x="T4" y="T5"/>
                </a:cxn>
                <a:cxn ang="0">
                  <a:pos x="T6" y="T7"/>
                </a:cxn>
                <a:cxn ang="0">
                  <a:pos x="T8" y="T9"/>
                </a:cxn>
              </a:cxnLst>
              <a:rect l="0" t="0" r="r" b="b"/>
              <a:pathLst>
                <a:path w="6746" h="40">
                  <a:moveTo>
                    <a:pt x="0" y="0"/>
                  </a:moveTo>
                  <a:lnTo>
                    <a:pt x="0" y="40"/>
                  </a:lnTo>
                  <a:lnTo>
                    <a:pt x="6746" y="40"/>
                  </a:lnTo>
                  <a:lnTo>
                    <a:pt x="6729"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5" name="Freeform 124"/>
            <p:cNvSpPr>
              <a:spLocks/>
            </p:cNvSpPr>
            <p:nvPr/>
          </p:nvSpPr>
          <p:spPr bwMode="auto">
            <a:xfrm>
              <a:off x="4034" y="12485"/>
              <a:ext cx="611" cy="622"/>
            </a:xfrm>
            <a:custGeom>
              <a:avLst/>
              <a:gdLst>
                <a:gd name="T0" fmla="*/ 0 w 2444"/>
                <a:gd name="T1" fmla="*/ 2447 h 2487"/>
                <a:gd name="T2" fmla="*/ 17 w 2444"/>
                <a:gd name="T3" fmla="*/ 2487 h 2487"/>
                <a:gd name="T4" fmla="*/ 2444 w 2444"/>
                <a:gd name="T5" fmla="*/ 0 h 2487"/>
                <a:gd name="T6" fmla="*/ 0 w 2444"/>
                <a:gd name="T7" fmla="*/ 2447 h 2487"/>
              </a:gdLst>
              <a:ahLst/>
              <a:cxnLst>
                <a:cxn ang="0">
                  <a:pos x="T0" y="T1"/>
                </a:cxn>
                <a:cxn ang="0">
                  <a:pos x="T2" y="T3"/>
                </a:cxn>
                <a:cxn ang="0">
                  <a:pos x="T4" y="T5"/>
                </a:cxn>
                <a:cxn ang="0">
                  <a:pos x="T6" y="T7"/>
                </a:cxn>
              </a:cxnLst>
              <a:rect l="0" t="0" r="r" b="b"/>
              <a:pathLst>
                <a:path w="2444" h="2487">
                  <a:moveTo>
                    <a:pt x="0" y="2447"/>
                  </a:moveTo>
                  <a:lnTo>
                    <a:pt x="17" y="2487"/>
                  </a:lnTo>
                  <a:lnTo>
                    <a:pt x="2444" y="0"/>
                  </a:lnTo>
                  <a:lnTo>
                    <a:pt x="0" y="24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6" name="Freeform 125"/>
            <p:cNvSpPr>
              <a:spLocks/>
            </p:cNvSpPr>
            <p:nvPr/>
          </p:nvSpPr>
          <p:spPr bwMode="auto">
            <a:xfrm>
              <a:off x="4038" y="12485"/>
              <a:ext cx="615" cy="622"/>
            </a:xfrm>
            <a:custGeom>
              <a:avLst/>
              <a:gdLst>
                <a:gd name="T0" fmla="*/ 0 w 2457"/>
                <a:gd name="T1" fmla="*/ 2487 h 2487"/>
                <a:gd name="T2" fmla="*/ 2427 w 2457"/>
                <a:gd name="T3" fmla="*/ 0 h 2487"/>
                <a:gd name="T4" fmla="*/ 2457 w 2457"/>
                <a:gd name="T5" fmla="*/ 30 h 2487"/>
                <a:gd name="T6" fmla="*/ 0 w 2457"/>
                <a:gd name="T7" fmla="*/ 2487 h 2487"/>
              </a:gdLst>
              <a:ahLst/>
              <a:cxnLst>
                <a:cxn ang="0">
                  <a:pos x="T0" y="T1"/>
                </a:cxn>
                <a:cxn ang="0">
                  <a:pos x="T2" y="T3"/>
                </a:cxn>
                <a:cxn ang="0">
                  <a:pos x="T4" y="T5"/>
                </a:cxn>
                <a:cxn ang="0">
                  <a:pos x="T6" y="T7"/>
                </a:cxn>
              </a:cxnLst>
              <a:rect l="0" t="0" r="r" b="b"/>
              <a:pathLst>
                <a:path w="2457" h="2487">
                  <a:moveTo>
                    <a:pt x="0" y="2487"/>
                  </a:moveTo>
                  <a:lnTo>
                    <a:pt x="2427" y="0"/>
                  </a:lnTo>
                  <a:lnTo>
                    <a:pt x="2457" y="30"/>
                  </a:lnTo>
                  <a:lnTo>
                    <a:pt x="0" y="24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7" name="Freeform 126"/>
            <p:cNvSpPr>
              <a:spLocks/>
            </p:cNvSpPr>
            <p:nvPr/>
          </p:nvSpPr>
          <p:spPr bwMode="auto">
            <a:xfrm>
              <a:off x="4034" y="12485"/>
              <a:ext cx="619" cy="622"/>
            </a:xfrm>
            <a:custGeom>
              <a:avLst/>
              <a:gdLst>
                <a:gd name="T0" fmla="*/ 0 w 2474"/>
                <a:gd name="T1" fmla="*/ 2447 h 2487"/>
                <a:gd name="T2" fmla="*/ 17 w 2474"/>
                <a:gd name="T3" fmla="*/ 2487 h 2487"/>
                <a:gd name="T4" fmla="*/ 2474 w 2474"/>
                <a:gd name="T5" fmla="*/ 30 h 2487"/>
                <a:gd name="T6" fmla="*/ 2444 w 2474"/>
                <a:gd name="T7" fmla="*/ 0 h 2487"/>
                <a:gd name="T8" fmla="*/ 0 w 2474"/>
                <a:gd name="T9" fmla="*/ 2447 h 2487"/>
              </a:gdLst>
              <a:ahLst/>
              <a:cxnLst>
                <a:cxn ang="0">
                  <a:pos x="T0" y="T1"/>
                </a:cxn>
                <a:cxn ang="0">
                  <a:pos x="T2" y="T3"/>
                </a:cxn>
                <a:cxn ang="0">
                  <a:pos x="T4" y="T5"/>
                </a:cxn>
                <a:cxn ang="0">
                  <a:pos x="T6" y="T7"/>
                </a:cxn>
                <a:cxn ang="0">
                  <a:pos x="T8" y="T9"/>
                </a:cxn>
              </a:cxnLst>
              <a:rect l="0" t="0" r="r" b="b"/>
              <a:pathLst>
                <a:path w="2474" h="2487">
                  <a:moveTo>
                    <a:pt x="0" y="2447"/>
                  </a:moveTo>
                  <a:lnTo>
                    <a:pt x="17" y="2487"/>
                  </a:lnTo>
                  <a:lnTo>
                    <a:pt x="2474" y="30"/>
                  </a:lnTo>
                  <a:lnTo>
                    <a:pt x="2444" y="0"/>
                  </a:lnTo>
                  <a:lnTo>
                    <a:pt x="0" y="24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28" name="Freeform 127"/>
            <p:cNvSpPr>
              <a:spLocks/>
            </p:cNvSpPr>
            <p:nvPr/>
          </p:nvSpPr>
          <p:spPr bwMode="auto">
            <a:xfrm>
              <a:off x="2967" y="11564"/>
              <a:ext cx="1694" cy="10"/>
            </a:xfrm>
            <a:custGeom>
              <a:avLst/>
              <a:gdLst>
                <a:gd name="T0" fmla="*/ 6681 w 6780"/>
                <a:gd name="T1" fmla="*/ 42 h 42"/>
                <a:gd name="T2" fmla="*/ 6780 w 6780"/>
                <a:gd name="T3" fmla="*/ 0 h 42"/>
                <a:gd name="T4" fmla="*/ 0 w 6780"/>
                <a:gd name="T5" fmla="*/ 42 h 42"/>
                <a:gd name="T6" fmla="*/ 6681 w 6780"/>
                <a:gd name="T7" fmla="*/ 42 h 42"/>
              </a:gdLst>
              <a:ahLst/>
              <a:cxnLst>
                <a:cxn ang="0">
                  <a:pos x="T0" y="T1"/>
                </a:cxn>
                <a:cxn ang="0">
                  <a:pos x="T2" y="T3"/>
                </a:cxn>
                <a:cxn ang="0">
                  <a:pos x="T4" y="T5"/>
                </a:cxn>
                <a:cxn ang="0">
                  <a:pos x="T6" y="T7"/>
                </a:cxn>
              </a:cxnLst>
              <a:rect l="0" t="0" r="r" b="b"/>
              <a:pathLst>
                <a:path w="6780" h="42">
                  <a:moveTo>
                    <a:pt x="6681" y="42"/>
                  </a:moveTo>
                  <a:lnTo>
                    <a:pt x="6780" y="0"/>
                  </a:lnTo>
                  <a:lnTo>
                    <a:pt x="0" y="42"/>
                  </a:lnTo>
                  <a:lnTo>
                    <a:pt x="6681"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29" name="Freeform 128"/>
            <p:cNvSpPr>
              <a:spLocks/>
            </p:cNvSpPr>
            <p:nvPr/>
          </p:nvSpPr>
          <p:spPr bwMode="auto">
            <a:xfrm>
              <a:off x="2962" y="11564"/>
              <a:ext cx="1699" cy="10"/>
            </a:xfrm>
            <a:custGeom>
              <a:avLst/>
              <a:gdLst>
                <a:gd name="T0" fmla="*/ 6796 w 6796"/>
                <a:gd name="T1" fmla="*/ 0 h 42"/>
                <a:gd name="T2" fmla="*/ 16 w 6796"/>
                <a:gd name="T3" fmla="*/ 42 h 42"/>
                <a:gd name="T4" fmla="*/ 0 w 6796"/>
                <a:gd name="T5" fmla="*/ 0 h 42"/>
                <a:gd name="T6" fmla="*/ 6796 w 6796"/>
                <a:gd name="T7" fmla="*/ 0 h 42"/>
              </a:gdLst>
              <a:ahLst/>
              <a:cxnLst>
                <a:cxn ang="0">
                  <a:pos x="T0" y="T1"/>
                </a:cxn>
                <a:cxn ang="0">
                  <a:pos x="T2" y="T3"/>
                </a:cxn>
                <a:cxn ang="0">
                  <a:pos x="T4" y="T5"/>
                </a:cxn>
                <a:cxn ang="0">
                  <a:pos x="T6" y="T7"/>
                </a:cxn>
              </a:cxnLst>
              <a:rect l="0" t="0" r="r" b="b"/>
              <a:pathLst>
                <a:path w="6796" h="42">
                  <a:moveTo>
                    <a:pt x="6796" y="0"/>
                  </a:moveTo>
                  <a:lnTo>
                    <a:pt x="16" y="42"/>
                  </a:lnTo>
                  <a:lnTo>
                    <a:pt x="0" y="0"/>
                  </a:lnTo>
                  <a:lnTo>
                    <a:pt x="67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0" name="Freeform 129"/>
            <p:cNvSpPr>
              <a:spLocks/>
            </p:cNvSpPr>
            <p:nvPr/>
          </p:nvSpPr>
          <p:spPr bwMode="auto">
            <a:xfrm>
              <a:off x="2962" y="11564"/>
              <a:ext cx="1699" cy="10"/>
            </a:xfrm>
            <a:custGeom>
              <a:avLst/>
              <a:gdLst>
                <a:gd name="T0" fmla="*/ 6697 w 6796"/>
                <a:gd name="T1" fmla="*/ 42 h 42"/>
                <a:gd name="T2" fmla="*/ 6796 w 6796"/>
                <a:gd name="T3" fmla="*/ 0 h 42"/>
                <a:gd name="T4" fmla="*/ 0 w 6796"/>
                <a:gd name="T5" fmla="*/ 0 h 42"/>
                <a:gd name="T6" fmla="*/ 16 w 6796"/>
                <a:gd name="T7" fmla="*/ 42 h 42"/>
                <a:gd name="T8" fmla="*/ 6697 w 6796"/>
                <a:gd name="T9" fmla="*/ 42 h 42"/>
              </a:gdLst>
              <a:ahLst/>
              <a:cxnLst>
                <a:cxn ang="0">
                  <a:pos x="T0" y="T1"/>
                </a:cxn>
                <a:cxn ang="0">
                  <a:pos x="T2" y="T3"/>
                </a:cxn>
                <a:cxn ang="0">
                  <a:pos x="T4" y="T5"/>
                </a:cxn>
                <a:cxn ang="0">
                  <a:pos x="T6" y="T7"/>
                </a:cxn>
                <a:cxn ang="0">
                  <a:pos x="T8" y="T9"/>
                </a:cxn>
              </a:cxnLst>
              <a:rect l="0" t="0" r="r" b="b"/>
              <a:pathLst>
                <a:path w="6796" h="42">
                  <a:moveTo>
                    <a:pt x="6697" y="42"/>
                  </a:moveTo>
                  <a:lnTo>
                    <a:pt x="6796" y="0"/>
                  </a:lnTo>
                  <a:lnTo>
                    <a:pt x="0" y="0"/>
                  </a:lnTo>
                  <a:lnTo>
                    <a:pt x="16" y="42"/>
                  </a:lnTo>
                  <a:lnTo>
                    <a:pt x="6697" y="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31" name="Freeform 130"/>
            <p:cNvSpPr>
              <a:spLocks/>
            </p:cNvSpPr>
            <p:nvPr/>
          </p:nvSpPr>
          <p:spPr bwMode="auto">
            <a:xfrm>
              <a:off x="2364" y="11564"/>
              <a:ext cx="603" cy="613"/>
            </a:xfrm>
            <a:custGeom>
              <a:avLst/>
              <a:gdLst>
                <a:gd name="T0" fmla="*/ 2409 w 2409"/>
                <a:gd name="T1" fmla="*/ 42 h 2453"/>
                <a:gd name="T2" fmla="*/ 2393 w 2409"/>
                <a:gd name="T3" fmla="*/ 0 h 2453"/>
                <a:gd name="T4" fmla="*/ 0 w 2409"/>
                <a:gd name="T5" fmla="*/ 2453 h 2453"/>
                <a:gd name="T6" fmla="*/ 2409 w 2409"/>
                <a:gd name="T7" fmla="*/ 42 h 2453"/>
              </a:gdLst>
              <a:ahLst/>
              <a:cxnLst>
                <a:cxn ang="0">
                  <a:pos x="T0" y="T1"/>
                </a:cxn>
                <a:cxn ang="0">
                  <a:pos x="T2" y="T3"/>
                </a:cxn>
                <a:cxn ang="0">
                  <a:pos x="T4" y="T5"/>
                </a:cxn>
                <a:cxn ang="0">
                  <a:pos x="T6" y="T7"/>
                </a:cxn>
              </a:cxnLst>
              <a:rect l="0" t="0" r="r" b="b"/>
              <a:pathLst>
                <a:path w="2409" h="2453">
                  <a:moveTo>
                    <a:pt x="2409" y="42"/>
                  </a:moveTo>
                  <a:lnTo>
                    <a:pt x="2393" y="0"/>
                  </a:lnTo>
                  <a:lnTo>
                    <a:pt x="0" y="2453"/>
                  </a:lnTo>
                  <a:lnTo>
                    <a:pt x="2409"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2" name="Freeform 131"/>
            <p:cNvSpPr>
              <a:spLocks/>
            </p:cNvSpPr>
            <p:nvPr/>
          </p:nvSpPr>
          <p:spPr bwMode="auto">
            <a:xfrm>
              <a:off x="2339" y="11564"/>
              <a:ext cx="623" cy="623"/>
            </a:xfrm>
            <a:custGeom>
              <a:avLst/>
              <a:gdLst>
                <a:gd name="T0" fmla="*/ 2492 w 2492"/>
                <a:gd name="T1" fmla="*/ 0 h 2493"/>
                <a:gd name="T2" fmla="*/ 99 w 2492"/>
                <a:gd name="T3" fmla="*/ 2453 h 2493"/>
                <a:gd name="T4" fmla="*/ 0 w 2492"/>
                <a:gd name="T5" fmla="*/ 2493 h 2493"/>
                <a:gd name="T6" fmla="*/ 2492 w 2492"/>
                <a:gd name="T7" fmla="*/ 0 h 2493"/>
              </a:gdLst>
              <a:ahLst/>
              <a:cxnLst>
                <a:cxn ang="0">
                  <a:pos x="T0" y="T1"/>
                </a:cxn>
                <a:cxn ang="0">
                  <a:pos x="T2" y="T3"/>
                </a:cxn>
                <a:cxn ang="0">
                  <a:pos x="T4" y="T5"/>
                </a:cxn>
                <a:cxn ang="0">
                  <a:pos x="T6" y="T7"/>
                </a:cxn>
              </a:cxnLst>
              <a:rect l="0" t="0" r="r" b="b"/>
              <a:pathLst>
                <a:path w="2492" h="2493">
                  <a:moveTo>
                    <a:pt x="2492" y="0"/>
                  </a:moveTo>
                  <a:lnTo>
                    <a:pt x="99" y="2453"/>
                  </a:lnTo>
                  <a:lnTo>
                    <a:pt x="0" y="2493"/>
                  </a:lnTo>
                  <a:lnTo>
                    <a:pt x="2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3" name="Freeform 132"/>
            <p:cNvSpPr>
              <a:spLocks/>
            </p:cNvSpPr>
            <p:nvPr/>
          </p:nvSpPr>
          <p:spPr bwMode="auto">
            <a:xfrm>
              <a:off x="2339" y="11564"/>
              <a:ext cx="628" cy="623"/>
            </a:xfrm>
            <a:custGeom>
              <a:avLst/>
              <a:gdLst>
                <a:gd name="T0" fmla="*/ 2508 w 2508"/>
                <a:gd name="T1" fmla="*/ 42 h 2493"/>
                <a:gd name="T2" fmla="*/ 2492 w 2508"/>
                <a:gd name="T3" fmla="*/ 0 h 2493"/>
                <a:gd name="T4" fmla="*/ 0 w 2508"/>
                <a:gd name="T5" fmla="*/ 2493 h 2493"/>
                <a:gd name="T6" fmla="*/ 99 w 2508"/>
                <a:gd name="T7" fmla="*/ 2453 h 2493"/>
                <a:gd name="T8" fmla="*/ 2508 w 2508"/>
                <a:gd name="T9" fmla="*/ 42 h 2493"/>
              </a:gdLst>
              <a:ahLst/>
              <a:cxnLst>
                <a:cxn ang="0">
                  <a:pos x="T0" y="T1"/>
                </a:cxn>
                <a:cxn ang="0">
                  <a:pos x="T2" y="T3"/>
                </a:cxn>
                <a:cxn ang="0">
                  <a:pos x="T4" y="T5"/>
                </a:cxn>
                <a:cxn ang="0">
                  <a:pos x="T6" y="T7"/>
                </a:cxn>
                <a:cxn ang="0">
                  <a:pos x="T8" y="T9"/>
                </a:cxn>
              </a:cxnLst>
              <a:rect l="0" t="0" r="r" b="b"/>
              <a:pathLst>
                <a:path w="2508" h="2493">
                  <a:moveTo>
                    <a:pt x="2508" y="42"/>
                  </a:moveTo>
                  <a:lnTo>
                    <a:pt x="2492" y="0"/>
                  </a:lnTo>
                  <a:lnTo>
                    <a:pt x="0" y="2493"/>
                  </a:lnTo>
                  <a:lnTo>
                    <a:pt x="99" y="2453"/>
                  </a:lnTo>
                  <a:lnTo>
                    <a:pt x="2508" y="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34" name="Freeform 133"/>
            <p:cNvSpPr>
              <a:spLocks/>
            </p:cNvSpPr>
            <p:nvPr/>
          </p:nvSpPr>
          <p:spPr bwMode="auto">
            <a:xfrm>
              <a:off x="2339" y="12177"/>
              <a:ext cx="1695" cy="10"/>
            </a:xfrm>
            <a:custGeom>
              <a:avLst/>
              <a:gdLst>
                <a:gd name="T0" fmla="*/ 99 w 6779"/>
                <a:gd name="T1" fmla="*/ 0 h 40"/>
                <a:gd name="T2" fmla="*/ 0 w 6779"/>
                <a:gd name="T3" fmla="*/ 40 h 40"/>
                <a:gd name="T4" fmla="*/ 6779 w 6779"/>
                <a:gd name="T5" fmla="*/ 0 h 40"/>
                <a:gd name="T6" fmla="*/ 99 w 6779"/>
                <a:gd name="T7" fmla="*/ 0 h 40"/>
              </a:gdLst>
              <a:ahLst/>
              <a:cxnLst>
                <a:cxn ang="0">
                  <a:pos x="T0" y="T1"/>
                </a:cxn>
                <a:cxn ang="0">
                  <a:pos x="T2" y="T3"/>
                </a:cxn>
                <a:cxn ang="0">
                  <a:pos x="T4" y="T5"/>
                </a:cxn>
                <a:cxn ang="0">
                  <a:pos x="T6" y="T7"/>
                </a:cxn>
              </a:cxnLst>
              <a:rect l="0" t="0" r="r" b="b"/>
              <a:pathLst>
                <a:path w="6779" h="40">
                  <a:moveTo>
                    <a:pt x="99" y="0"/>
                  </a:moveTo>
                  <a:lnTo>
                    <a:pt x="0" y="40"/>
                  </a:lnTo>
                  <a:lnTo>
                    <a:pt x="6779" y="0"/>
                  </a:lnTo>
                  <a:lnTo>
                    <a:pt x="9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5" name="Freeform 134"/>
            <p:cNvSpPr>
              <a:spLocks/>
            </p:cNvSpPr>
            <p:nvPr/>
          </p:nvSpPr>
          <p:spPr bwMode="auto">
            <a:xfrm>
              <a:off x="2339" y="12177"/>
              <a:ext cx="1699" cy="10"/>
            </a:xfrm>
            <a:custGeom>
              <a:avLst/>
              <a:gdLst>
                <a:gd name="T0" fmla="*/ 0 w 6796"/>
                <a:gd name="T1" fmla="*/ 40 h 40"/>
                <a:gd name="T2" fmla="*/ 6779 w 6796"/>
                <a:gd name="T3" fmla="*/ 0 h 40"/>
                <a:gd name="T4" fmla="*/ 6796 w 6796"/>
                <a:gd name="T5" fmla="*/ 40 h 40"/>
                <a:gd name="T6" fmla="*/ 0 w 6796"/>
                <a:gd name="T7" fmla="*/ 40 h 40"/>
              </a:gdLst>
              <a:ahLst/>
              <a:cxnLst>
                <a:cxn ang="0">
                  <a:pos x="T0" y="T1"/>
                </a:cxn>
                <a:cxn ang="0">
                  <a:pos x="T2" y="T3"/>
                </a:cxn>
                <a:cxn ang="0">
                  <a:pos x="T4" y="T5"/>
                </a:cxn>
                <a:cxn ang="0">
                  <a:pos x="T6" y="T7"/>
                </a:cxn>
              </a:cxnLst>
              <a:rect l="0" t="0" r="r" b="b"/>
              <a:pathLst>
                <a:path w="6796" h="40">
                  <a:moveTo>
                    <a:pt x="0" y="40"/>
                  </a:moveTo>
                  <a:lnTo>
                    <a:pt x="6779" y="0"/>
                  </a:lnTo>
                  <a:lnTo>
                    <a:pt x="6796"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6" name="Freeform 135"/>
            <p:cNvSpPr>
              <a:spLocks/>
            </p:cNvSpPr>
            <p:nvPr/>
          </p:nvSpPr>
          <p:spPr bwMode="auto">
            <a:xfrm>
              <a:off x="2339" y="12177"/>
              <a:ext cx="1699" cy="10"/>
            </a:xfrm>
            <a:custGeom>
              <a:avLst/>
              <a:gdLst>
                <a:gd name="T0" fmla="*/ 99 w 6796"/>
                <a:gd name="T1" fmla="*/ 0 h 40"/>
                <a:gd name="T2" fmla="*/ 0 w 6796"/>
                <a:gd name="T3" fmla="*/ 40 h 40"/>
                <a:gd name="T4" fmla="*/ 6796 w 6796"/>
                <a:gd name="T5" fmla="*/ 40 h 40"/>
                <a:gd name="T6" fmla="*/ 6779 w 6796"/>
                <a:gd name="T7" fmla="*/ 0 h 40"/>
                <a:gd name="T8" fmla="*/ 99 w 6796"/>
                <a:gd name="T9" fmla="*/ 0 h 40"/>
              </a:gdLst>
              <a:ahLst/>
              <a:cxnLst>
                <a:cxn ang="0">
                  <a:pos x="T0" y="T1"/>
                </a:cxn>
                <a:cxn ang="0">
                  <a:pos x="T2" y="T3"/>
                </a:cxn>
                <a:cxn ang="0">
                  <a:pos x="T4" y="T5"/>
                </a:cxn>
                <a:cxn ang="0">
                  <a:pos x="T6" y="T7"/>
                </a:cxn>
                <a:cxn ang="0">
                  <a:pos x="T8" y="T9"/>
                </a:cxn>
              </a:cxnLst>
              <a:rect l="0" t="0" r="r" b="b"/>
              <a:pathLst>
                <a:path w="6796" h="40">
                  <a:moveTo>
                    <a:pt x="99" y="0"/>
                  </a:moveTo>
                  <a:lnTo>
                    <a:pt x="0" y="40"/>
                  </a:lnTo>
                  <a:lnTo>
                    <a:pt x="6796" y="40"/>
                  </a:lnTo>
                  <a:lnTo>
                    <a:pt x="6779" y="0"/>
                  </a:lnTo>
                  <a:lnTo>
                    <a:pt x="9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37" name="Freeform 136"/>
            <p:cNvSpPr>
              <a:spLocks/>
            </p:cNvSpPr>
            <p:nvPr/>
          </p:nvSpPr>
          <p:spPr bwMode="auto">
            <a:xfrm>
              <a:off x="4034" y="11574"/>
              <a:ext cx="603" cy="613"/>
            </a:xfrm>
            <a:custGeom>
              <a:avLst/>
              <a:gdLst>
                <a:gd name="T0" fmla="*/ 0 w 2410"/>
                <a:gd name="T1" fmla="*/ 2411 h 2451"/>
                <a:gd name="T2" fmla="*/ 17 w 2410"/>
                <a:gd name="T3" fmla="*/ 2451 h 2451"/>
                <a:gd name="T4" fmla="*/ 2410 w 2410"/>
                <a:gd name="T5" fmla="*/ 0 h 2451"/>
                <a:gd name="T6" fmla="*/ 0 w 2410"/>
                <a:gd name="T7" fmla="*/ 2411 h 2451"/>
              </a:gdLst>
              <a:ahLst/>
              <a:cxnLst>
                <a:cxn ang="0">
                  <a:pos x="T0" y="T1"/>
                </a:cxn>
                <a:cxn ang="0">
                  <a:pos x="T2" y="T3"/>
                </a:cxn>
                <a:cxn ang="0">
                  <a:pos x="T4" y="T5"/>
                </a:cxn>
                <a:cxn ang="0">
                  <a:pos x="T6" y="T7"/>
                </a:cxn>
              </a:cxnLst>
              <a:rect l="0" t="0" r="r" b="b"/>
              <a:pathLst>
                <a:path w="2410" h="2451">
                  <a:moveTo>
                    <a:pt x="0" y="2411"/>
                  </a:moveTo>
                  <a:lnTo>
                    <a:pt x="17" y="2451"/>
                  </a:lnTo>
                  <a:lnTo>
                    <a:pt x="2410" y="0"/>
                  </a:lnTo>
                  <a:lnTo>
                    <a:pt x="0" y="24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8" name="Freeform 137"/>
            <p:cNvSpPr>
              <a:spLocks/>
            </p:cNvSpPr>
            <p:nvPr/>
          </p:nvSpPr>
          <p:spPr bwMode="auto">
            <a:xfrm>
              <a:off x="4038" y="11564"/>
              <a:ext cx="623" cy="623"/>
            </a:xfrm>
            <a:custGeom>
              <a:avLst/>
              <a:gdLst>
                <a:gd name="T0" fmla="*/ 0 w 2492"/>
                <a:gd name="T1" fmla="*/ 2493 h 2493"/>
                <a:gd name="T2" fmla="*/ 2393 w 2492"/>
                <a:gd name="T3" fmla="*/ 42 h 2493"/>
                <a:gd name="T4" fmla="*/ 2492 w 2492"/>
                <a:gd name="T5" fmla="*/ 0 h 2493"/>
                <a:gd name="T6" fmla="*/ 0 w 2492"/>
                <a:gd name="T7" fmla="*/ 2493 h 2493"/>
              </a:gdLst>
              <a:ahLst/>
              <a:cxnLst>
                <a:cxn ang="0">
                  <a:pos x="T0" y="T1"/>
                </a:cxn>
                <a:cxn ang="0">
                  <a:pos x="T2" y="T3"/>
                </a:cxn>
                <a:cxn ang="0">
                  <a:pos x="T4" y="T5"/>
                </a:cxn>
                <a:cxn ang="0">
                  <a:pos x="T6" y="T7"/>
                </a:cxn>
              </a:cxnLst>
              <a:rect l="0" t="0" r="r" b="b"/>
              <a:pathLst>
                <a:path w="2492" h="2493">
                  <a:moveTo>
                    <a:pt x="0" y="2493"/>
                  </a:moveTo>
                  <a:lnTo>
                    <a:pt x="2393" y="42"/>
                  </a:lnTo>
                  <a:lnTo>
                    <a:pt x="2492" y="0"/>
                  </a:lnTo>
                  <a:lnTo>
                    <a:pt x="0" y="24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39" name="Freeform 138"/>
            <p:cNvSpPr>
              <a:spLocks/>
            </p:cNvSpPr>
            <p:nvPr/>
          </p:nvSpPr>
          <p:spPr bwMode="auto">
            <a:xfrm>
              <a:off x="4034" y="11564"/>
              <a:ext cx="627" cy="623"/>
            </a:xfrm>
            <a:custGeom>
              <a:avLst/>
              <a:gdLst>
                <a:gd name="T0" fmla="*/ 0 w 2509"/>
                <a:gd name="T1" fmla="*/ 2453 h 2493"/>
                <a:gd name="T2" fmla="*/ 17 w 2509"/>
                <a:gd name="T3" fmla="*/ 2493 h 2493"/>
                <a:gd name="T4" fmla="*/ 2509 w 2509"/>
                <a:gd name="T5" fmla="*/ 0 h 2493"/>
                <a:gd name="T6" fmla="*/ 2410 w 2509"/>
                <a:gd name="T7" fmla="*/ 42 h 2493"/>
                <a:gd name="T8" fmla="*/ 0 w 2509"/>
                <a:gd name="T9" fmla="*/ 2453 h 2493"/>
              </a:gdLst>
              <a:ahLst/>
              <a:cxnLst>
                <a:cxn ang="0">
                  <a:pos x="T0" y="T1"/>
                </a:cxn>
                <a:cxn ang="0">
                  <a:pos x="T2" y="T3"/>
                </a:cxn>
                <a:cxn ang="0">
                  <a:pos x="T4" y="T5"/>
                </a:cxn>
                <a:cxn ang="0">
                  <a:pos x="T6" y="T7"/>
                </a:cxn>
                <a:cxn ang="0">
                  <a:pos x="T8" y="T9"/>
                </a:cxn>
              </a:cxnLst>
              <a:rect l="0" t="0" r="r" b="b"/>
              <a:pathLst>
                <a:path w="2509" h="2493">
                  <a:moveTo>
                    <a:pt x="0" y="2453"/>
                  </a:moveTo>
                  <a:lnTo>
                    <a:pt x="17" y="2493"/>
                  </a:lnTo>
                  <a:lnTo>
                    <a:pt x="2509" y="0"/>
                  </a:lnTo>
                  <a:lnTo>
                    <a:pt x="2410" y="42"/>
                  </a:lnTo>
                  <a:lnTo>
                    <a:pt x="0" y="245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41" name="Freeform 140"/>
            <p:cNvSpPr>
              <a:spLocks/>
            </p:cNvSpPr>
            <p:nvPr/>
          </p:nvSpPr>
          <p:spPr bwMode="auto">
            <a:xfrm>
              <a:off x="2959" y="11211"/>
              <a:ext cx="0" cy="1277"/>
            </a:xfrm>
            <a:custGeom>
              <a:avLst/>
              <a:gdLst>
                <a:gd name="T0" fmla="*/ 0 w 40"/>
                <a:gd name="T1" fmla="*/ 0 h 5108"/>
                <a:gd name="T2" fmla="*/ 40 w 40"/>
                <a:gd name="T3" fmla="*/ 5108 h 5108"/>
                <a:gd name="T4" fmla="*/ 0 w 40"/>
                <a:gd name="T5" fmla="*/ 5108 h 5108"/>
                <a:gd name="T6" fmla="*/ 0 w 40"/>
                <a:gd name="T7" fmla="*/ 0 h 5108"/>
              </a:gdLst>
              <a:ahLst/>
              <a:cxnLst>
                <a:cxn ang="0">
                  <a:pos x="T0" y="T1"/>
                </a:cxn>
                <a:cxn ang="0">
                  <a:pos x="T2" y="T3"/>
                </a:cxn>
                <a:cxn ang="0">
                  <a:pos x="T4" y="T5"/>
                </a:cxn>
                <a:cxn ang="0">
                  <a:pos x="T6" y="T7"/>
                </a:cxn>
              </a:cxnLst>
              <a:rect l="0" t="0" r="r" b="b"/>
              <a:pathLst>
                <a:path w="40" h="5108">
                  <a:moveTo>
                    <a:pt x="0" y="0"/>
                  </a:moveTo>
                  <a:lnTo>
                    <a:pt x="40" y="5108"/>
                  </a:lnTo>
                  <a:lnTo>
                    <a:pt x="0" y="510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3" name="Freeform 142"/>
            <p:cNvSpPr>
              <a:spLocks/>
            </p:cNvSpPr>
            <p:nvPr/>
          </p:nvSpPr>
          <p:spPr bwMode="auto">
            <a:xfrm>
              <a:off x="2347" y="12182"/>
              <a:ext cx="10" cy="919"/>
            </a:xfrm>
            <a:custGeom>
              <a:avLst/>
              <a:gdLst>
                <a:gd name="T0" fmla="*/ 41 w 41"/>
                <a:gd name="T1" fmla="*/ 0 h 3678"/>
                <a:gd name="T2" fmla="*/ 0 w 41"/>
                <a:gd name="T3" fmla="*/ 0 h 3678"/>
                <a:gd name="T4" fmla="*/ 41 w 41"/>
                <a:gd name="T5" fmla="*/ 3678 h 3678"/>
                <a:gd name="T6" fmla="*/ 41 w 41"/>
                <a:gd name="T7" fmla="*/ 0 h 3678"/>
              </a:gdLst>
              <a:ahLst/>
              <a:cxnLst>
                <a:cxn ang="0">
                  <a:pos x="T0" y="T1"/>
                </a:cxn>
                <a:cxn ang="0">
                  <a:pos x="T2" y="T3"/>
                </a:cxn>
                <a:cxn ang="0">
                  <a:pos x="T4" y="T5"/>
                </a:cxn>
                <a:cxn ang="0">
                  <a:pos x="T6" y="T7"/>
                </a:cxn>
              </a:cxnLst>
              <a:rect l="0" t="0" r="r" b="b"/>
              <a:pathLst>
                <a:path w="41" h="3678">
                  <a:moveTo>
                    <a:pt x="41" y="0"/>
                  </a:moveTo>
                  <a:lnTo>
                    <a:pt x="0" y="0"/>
                  </a:lnTo>
                  <a:lnTo>
                    <a:pt x="41" y="3678"/>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4" name="Freeform 143"/>
            <p:cNvSpPr>
              <a:spLocks/>
            </p:cNvSpPr>
            <p:nvPr/>
          </p:nvSpPr>
          <p:spPr bwMode="auto">
            <a:xfrm>
              <a:off x="2347" y="12182"/>
              <a:ext cx="10" cy="919"/>
            </a:xfrm>
            <a:custGeom>
              <a:avLst/>
              <a:gdLst>
                <a:gd name="T0" fmla="*/ 0 w 41"/>
                <a:gd name="T1" fmla="*/ 0 h 3678"/>
                <a:gd name="T2" fmla="*/ 41 w 41"/>
                <a:gd name="T3" fmla="*/ 3678 h 3678"/>
                <a:gd name="T4" fmla="*/ 0 w 41"/>
                <a:gd name="T5" fmla="*/ 3678 h 3678"/>
                <a:gd name="T6" fmla="*/ 0 w 41"/>
                <a:gd name="T7" fmla="*/ 0 h 3678"/>
              </a:gdLst>
              <a:ahLst/>
              <a:cxnLst>
                <a:cxn ang="0">
                  <a:pos x="T0" y="T1"/>
                </a:cxn>
                <a:cxn ang="0">
                  <a:pos x="T2" y="T3"/>
                </a:cxn>
                <a:cxn ang="0">
                  <a:pos x="T4" y="T5"/>
                </a:cxn>
                <a:cxn ang="0">
                  <a:pos x="T6" y="T7"/>
                </a:cxn>
              </a:cxnLst>
              <a:rect l="0" t="0" r="r" b="b"/>
              <a:pathLst>
                <a:path w="41" h="3678">
                  <a:moveTo>
                    <a:pt x="0" y="0"/>
                  </a:moveTo>
                  <a:lnTo>
                    <a:pt x="41" y="3678"/>
                  </a:lnTo>
                  <a:lnTo>
                    <a:pt x="0" y="367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145" name="Rectangle 144"/>
            <p:cNvSpPr>
              <a:spLocks noChangeArrowheads="1"/>
            </p:cNvSpPr>
            <p:nvPr/>
          </p:nvSpPr>
          <p:spPr bwMode="auto">
            <a:xfrm>
              <a:off x="2347" y="12182"/>
              <a:ext cx="10" cy="9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93" name="Rectangle 192"/>
            <p:cNvSpPr>
              <a:spLocks noChangeArrowheads="1"/>
            </p:cNvSpPr>
            <p:nvPr/>
          </p:nvSpPr>
          <p:spPr bwMode="auto">
            <a:xfrm>
              <a:off x="1920" y="13146"/>
              <a:ext cx="84"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x</a:t>
              </a:r>
              <a:endParaRPr lang="en-US" sz="2000">
                <a:effectLst/>
                <a:latin typeface="Times New Roman"/>
                <a:ea typeface="Times New Roman"/>
              </a:endParaRPr>
            </a:p>
          </p:txBody>
        </p:sp>
        <p:sp>
          <p:nvSpPr>
            <p:cNvPr id="222" name="Rectangle 221"/>
            <p:cNvSpPr>
              <a:spLocks noChangeArrowheads="1"/>
            </p:cNvSpPr>
            <p:nvPr/>
          </p:nvSpPr>
          <p:spPr bwMode="auto">
            <a:xfrm>
              <a:off x="3037" y="10984"/>
              <a:ext cx="84"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z</a:t>
              </a:r>
              <a:endParaRPr lang="en-US" sz="2000">
                <a:effectLst/>
                <a:latin typeface="Times New Roman"/>
                <a:ea typeface="Times New Roman"/>
              </a:endParaRPr>
            </a:p>
          </p:txBody>
        </p:sp>
        <p:sp>
          <p:nvSpPr>
            <p:cNvPr id="228" name="Rectangle 227"/>
            <p:cNvSpPr>
              <a:spLocks noChangeArrowheads="1"/>
            </p:cNvSpPr>
            <p:nvPr/>
          </p:nvSpPr>
          <p:spPr bwMode="auto">
            <a:xfrm>
              <a:off x="3417" y="11633"/>
              <a:ext cx="16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5</a:t>
              </a:r>
              <a:endParaRPr lang="en-US" sz="2000" b="1">
                <a:solidFill>
                  <a:srgbClr val="0000FF"/>
                </a:solidFill>
                <a:effectLst/>
                <a:latin typeface="Times New Roman"/>
                <a:ea typeface="Times New Roman"/>
              </a:endParaRPr>
            </a:p>
          </p:txBody>
        </p:sp>
        <p:sp>
          <p:nvSpPr>
            <p:cNvPr id="230" name="Freeform 229"/>
            <p:cNvSpPr>
              <a:spLocks/>
            </p:cNvSpPr>
            <p:nvPr/>
          </p:nvSpPr>
          <p:spPr bwMode="auto">
            <a:xfrm>
              <a:off x="4644" y="11569"/>
              <a:ext cx="10" cy="919"/>
            </a:xfrm>
            <a:custGeom>
              <a:avLst/>
              <a:gdLst>
                <a:gd name="T0" fmla="*/ 42 w 42"/>
                <a:gd name="T1" fmla="*/ 0 h 3677"/>
                <a:gd name="T2" fmla="*/ 0 w 42"/>
                <a:gd name="T3" fmla="*/ 0 h 3677"/>
                <a:gd name="T4" fmla="*/ 42 w 42"/>
                <a:gd name="T5" fmla="*/ 3677 h 3677"/>
                <a:gd name="T6" fmla="*/ 42 w 42"/>
                <a:gd name="T7" fmla="*/ 0 h 3677"/>
              </a:gdLst>
              <a:ahLst/>
              <a:cxnLst>
                <a:cxn ang="0">
                  <a:pos x="T0" y="T1"/>
                </a:cxn>
                <a:cxn ang="0">
                  <a:pos x="T2" y="T3"/>
                </a:cxn>
                <a:cxn ang="0">
                  <a:pos x="T4" y="T5"/>
                </a:cxn>
                <a:cxn ang="0">
                  <a:pos x="T6" y="T7"/>
                </a:cxn>
              </a:cxnLst>
              <a:rect l="0" t="0" r="r" b="b"/>
              <a:pathLst>
                <a:path w="42" h="3677">
                  <a:moveTo>
                    <a:pt x="42" y="0"/>
                  </a:moveTo>
                  <a:lnTo>
                    <a:pt x="0" y="0"/>
                  </a:lnTo>
                  <a:lnTo>
                    <a:pt x="42" y="3677"/>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1" name="Freeform 230"/>
            <p:cNvSpPr>
              <a:spLocks/>
            </p:cNvSpPr>
            <p:nvPr/>
          </p:nvSpPr>
          <p:spPr bwMode="auto">
            <a:xfrm>
              <a:off x="4644" y="11569"/>
              <a:ext cx="10" cy="919"/>
            </a:xfrm>
            <a:custGeom>
              <a:avLst/>
              <a:gdLst>
                <a:gd name="T0" fmla="*/ 0 w 42"/>
                <a:gd name="T1" fmla="*/ 0 h 3677"/>
                <a:gd name="T2" fmla="*/ 42 w 42"/>
                <a:gd name="T3" fmla="*/ 3677 h 3677"/>
                <a:gd name="T4" fmla="*/ 0 w 42"/>
                <a:gd name="T5" fmla="*/ 3677 h 3677"/>
                <a:gd name="T6" fmla="*/ 0 w 42"/>
                <a:gd name="T7" fmla="*/ 0 h 3677"/>
              </a:gdLst>
              <a:ahLst/>
              <a:cxnLst>
                <a:cxn ang="0">
                  <a:pos x="T0" y="T1"/>
                </a:cxn>
                <a:cxn ang="0">
                  <a:pos x="T2" y="T3"/>
                </a:cxn>
                <a:cxn ang="0">
                  <a:pos x="T4" y="T5"/>
                </a:cxn>
                <a:cxn ang="0">
                  <a:pos x="T6" y="T7"/>
                </a:cxn>
              </a:cxnLst>
              <a:rect l="0" t="0" r="r" b="b"/>
              <a:pathLst>
                <a:path w="42" h="3677">
                  <a:moveTo>
                    <a:pt x="0" y="0"/>
                  </a:moveTo>
                  <a:lnTo>
                    <a:pt x="42" y="3677"/>
                  </a:lnTo>
                  <a:lnTo>
                    <a:pt x="0" y="367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2" name="Rectangle 231"/>
            <p:cNvSpPr>
              <a:spLocks noChangeArrowheads="1"/>
            </p:cNvSpPr>
            <p:nvPr/>
          </p:nvSpPr>
          <p:spPr bwMode="auto">
            <a:xfrm>
              <a:off x="4644" y="11569"/>
              <a:ext cx="10" cy="9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35" name="Freeform 234"/>
            <p:cNvSpPr>
              <a:spLocks/>
            </p:cNvSpPr>
            <p:nvPr/>
          </p:nvSpPr>
          <p:spPr bwMode="auto">
            <a:xfrm>
              <a:off x="4031" y="12182"/>
              <a:ext cx="10" cy="919"/>
            </a:xfrm>
            <a:custGeom>
              <a:avLst/>
              <a:gdLst>
                <a:gd name="T0" fmla="*/ 41 w 41"/>
                <a:gd name="T1" fmla="*/ 0 h 3678"/>
                <a:gd name="T2" fmla="*/ 0 w 41"/>
                <a:gd name="T3" fmla="*/ 0 h 3678"/>
                <a:gd name="T4" fmla="*/ 41 w 41"/>
                <a:gd name="T5" fmla="*/ 3678 h 3678"/>
                <a:gd name="T6" fmla="*/ 41 w 41"/>
                <a:gd name="T7" fmla="*/ 0 h 3678"/>
              </a:gdLst>
              <a:ahLst/>
              <a:cxnLst>
                <a:cxn ang="0">
                  <a:pos x="T0" y="T1"/>
                </a:cxn>
                <a:cxn ang="0">
                  <a:pos x="T2" y="T3"/>
                </a:cxn>
                <a:cxn ang="0">
                  <a:pos x="T4" y="T5"/>
                </a:cxn>
                <a:cxn ang="0">
                  <a:pos x="T6" y="T7"/>
                </a:cxn>
              </a:cxnLst>
              <a:rect l="0" t="0" r="r" b="b"/>
              <a:pathLst>
                <a:path w="41" h="3678">
                  <a:moveTo>
                    <a:pt x="41" y="0"/>
                  </a:moveTo>
                  <a:lnTo>
                    <a:pt x="0" y="0"/>
                  </a:lnTo>
                  <a:lnTo>
                    <a:pt x="41" y="3678"/>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6" name="Freeform 235"/>
            <p:cNvSpPr>
              <a:spLocks/>
            </p:cNvSpPr>
            <p:nvPr/>
          </p:nvSpPr>
          <p:spPr bwMode="auto">
            <a:xfrm>
              <a:off x="4031" y="12182"/>
              <a:ext cx="10" cy="919"/>
            </a:xfrm>
            <a:custGeom>
              <a:avLst/>
              <a:gdLst>
                <a:gd name="T0" fmla="*/ 0 w 41"/>
                <a:gd name="T1" fmla="*/ 0 h 3678"/>
                <a:gd name="T2" fmla="*/ 41 w 41"/>
                <a:gd name="T3" fmla="*/ 3678 h 3678"/>
                <a:gd name="T4" fmla="*/ 0 w 41"/>
                <a:gd name="T5" fmla="*/ 3678 h 3678"/>
                <a:gd name="T6" fmla="*/ 0 w 41"/>
                <a:gd name="T7" fmla="*/ 0 h 3678"/>
              </a:gdLst>
              <a:ahLst/>
              <a:cxnLst>
                <a:cxn ang="0">
                  <a:pos x="T0" y="T1"/>
                </a:cxn>
                <a:cxn ang="0">
                  <a:pos x="T2" y="T3"/>
                </a:cxn>
                <a:cxn ang="0">
                  <a:pos x="T4" y="T5"/>
                </a:cxn>
                <a:cxn ang="0">
                  <a:pos x="T6" y="T7"/>
                </a:cxn>
              </a:cxnLst>
              <a:rect l="0" t="0" r="r" b="b"/>
              <a:pathLst>
                <a:path w="41" h="3678">
                  <a:moveTo>
                    <a:pt x="0" y="0"/>
                  </a:moveTo>
                  <a:lnTo>
                    <a:pt x="41" y="3678"/>
                  </a:lnTo>
                  <a:lnTo>
                    <a:pt x="0" y="367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37" name="Rectangle 236"/>
            <p:cNvSpPr>
              <a:spLocks noChangeArrowheads="1"/>
            </p:cNvSpPr>
            <p:nvPr/>
          </p:nvSpPr>
          <p:spPr bwMode="auto">
            <a:xfrm>
              <a:off x="4031" y="12182"/>
              <a:ext cx="10" cy="91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242" name="Rectangle 241"/>
            <p:cNvSpPr>
              <a:spLocks noChangeArrowheads="1"/>
            </p:cNvSpPr>
            <p:nvPr/>
          </p:nvSpPr>
          <p:spPr bwMode="auto">
            <a:xfrm>
              <a:off x="5220" y="12261"/>
              <a:ext cx="84"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y</a:t>
              </a:r>
              <a:endParaRPr lang="en-US" sz="2000">
                <a:effectLst/>
                <a:latin typeface="Times New Roman"/>
                <a:ea typeface="Times New Roman"/>
              </a:endParaRPr>
            </a:p>
          </p:txBody>
        </p:sp>
        <p:sp>
          <p:nvSpPr>
            <p:cNvPr id="245" name="Rectangle 244"/>
            <p:cNvSpPr>
              <a:spLocks noChangeArrowheads="1"/>
            </p:cNvSpPr>
            <p:nvPr/>
          </p:nvSpPr>
          <p:spPr bwMode="auto">
            <a:xfrm>
              <a:off x="4719" y="11842"/>
              <a:ext cx="16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3</a:t>
              </a:r>
              <a:endParaRPr lang="en-US" sz="2000" b="1">
                <a:solidFill>
                  <a:srgbClr val="0000FF"/>
                </a:solidFill>
                <a:effectLst/>
                <a:latin typeface="Times New Roman"/>
                <a:ea typeface="Times New Roman"/>
              </a:endParaRPr>
            </a:p>
          </p:txBody>
        </p:sp>
        <p:sp>
          <p:nvSpPr>
            <p:cNvPr id="251" name="Rectangle 250"/>
            <p:cNvSpPr>
              <a:spLocks noChangeArrowheads="1"/>
            </p:cNvSpPr>
            <p:nvPr/>
          </p:nvSpPr>
          <p:spPr bwMode="auto">
            <a:xfrm>
              <a:off x="3414" y="12510"/>
              <a:ext cx="16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1</a:t>
              </a:r>
              <a:endParaRPr lang="en-US" sz="2000" b="1">
                <a:solidFill>
                  <a:srgbClr val="0000FF"/>
                </a:solidFill>
                <a:effectLst/>
                <a:latin typeface="Times New Roman"/>
                <a:ea typeface="Times New Roman"/>
              </a:endParaRPr>
            </a:p>
          </p:txBody>
        </p:sp>
        <p:sp>
          <p:nvSpPr>
            <p:cNvPr id="257" name="Rectangle 256"/>
            <p:cNvSpPr>
              <a:spLocks noChangeArrowheads="1"/>
            </p:cNvSpPr>
            <p:nvPr/>
          </p:nvSpPr>
          <p:spPr bwMode="auto">
            <a:xfrm>
              <a:off x="2988" y="11881"/>
              <a:ext cx="16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2</a:t>
              </a:r>
              <a:endParaRPr lang="en-US" sz="2000" b="1">
                <a:solidFill>
                  <a:srgbClr val="0000FF"/>
                </a:solidFill>
                <a:effectLst/>
                <a:latin typeface="Times New Roman"/>
                <a:ea typeface="Times New Roman"/>
              </a:endParaRPr>
            </a:p>
          </p:txBody>
        </p:sp>
        <p:sp>
          <p:nvSpPr>
            <p:cNvPr id="258" name="Rectangle 257"/>
            <p:cNvSpPr>
              <a:spLocks noChangeArrowheads="1"/>
            </p:cNvSpPr>
            <p:nvPr/>
          </p:nvSpPr>
          <p:spPr bwMode="auto">
            <a:xfrm>
              <a:off x="2767" y="12242"/>
              <a:ext cx="113"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A</a:t>
              </a:r>
              <a:endParaRPr lang="en-US" sz="2000">
                <a:effectLst/>
                <a:latin typeface="Times New Roman"/>
                <a:ea typeface="Times New Roman"/>
              </a:endParaRPr>
            </a:p>
          </p:txBody>
        </p:sp>
        <p:sp>
          <p:nvSpPr>
            <p:cNvPr id="259" name="Rectangle 258"/>
            <p:cNvSpPr>
              <a:spLocks noChangeArrowheads="1"/>
            </p:cNvSpPr>
            <p:nvPr/>
          </p:nvSpPr>
          <p:spPr bwMode="auto">
            <a:xfrm>
              <a:off x="2169" y="12851"/>
              <a:ext cx="113"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B</a:t>
              </a:r>
              <a:endParaRPr lang="en-US" sz="2000">
                <a:effectLst/>
                <a:latin typeface="Times New Roman"/>
                <a:ea typeface="Times New Roman"/>
              </a:endParaRPr>
            </a:p>
          </p:txBody>
        </p:sp>
        <p:sp>
          <p:nvSpPr>
            <p:cNvPr id="260" name="Rectangle 259"/>
            <p:cNvSpPr>
              <a:spLocks noChangeArrowheads="1"/>
            </p:cNvSpPr>
            <p:nvPr/>
          </p:nvSpPr>
          <p:spPr bwMode="auto">
            <a:xfrm>
              <a:off x="4654" y="12547"/>
              <a:ext cx="12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C</a:t>
              </a:r>
              <a:endParaRPr lang="en-US" sz="2000">
                <a:effectLst/>
                <a:latin typeface="Times New Roman"/>
                <a:ea typeface="Times New Roman"/>
              </a:endParaRPr>
            </a:p>
          </p:txBody>
        </p:sp>
        <p:sp>
          <p:nvSpPr>
            <p:cNvPr id="261" name="Rectangle 260"/>
            <p:cNvSpPr>
              <a:spLocks noChangeArrowheads="1"/>
            </p:cNvSpPr>
            <p:nvPr/>
          </p:nvSpPr>
          <p:spPr bwMode="auto">
            <a:xfrm>
              <a:off x="2762" y="11316"/>
              <a:ext cx="12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D</a:t>
              </a:r>
              <a:endParaRPr lang="en-US" sz="2000">
                <a:effectLst/>
                <a:latin typeface="Times New Roman"/>
                <a:ea typeface="Times New Roman"/>
              </a:endParaRPr>
            </a:p>
          </p:txBody>
        </p:sp>
        <p:sp>
          <p:nvSpPr>
            <p:cNvPr id="262" name="Rectangle 261"/>
            <p:cNvSpPr>
              <a:spLocks noChangeArrowheads="1"/>
            </p:cNvSpPr>
            <p:nvPr/>
          </p:nvSpPr>
          <p:spPr bwMode="auto">
            <a:xfrm>
              <a:off x="4674" y="11303"/>
              <a:ext cx="113"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E</a:t>
              </a:r>
              <a:endParaRPr lang="en-US" sz="2000">
                <a:effectLst/>
                <a:latin typeface="Times New Roman"/>
                <a:ea typeface="Times New Roman"/>
              </a:endParaRPr>
            </a:p>
          </p:txBody>
        </p:sp>
        <p:sp>
          <p:nvSpPr>
            <p:cNvPr id="263" name="Rectangle 262"/>
            <p:cNvSpPr>
              <a:spLocks noChangeArrowheads="1"/>
            </p:cNvSpPr>
            <p:nvPr/>
          </p:nvSpPr>
          <p:spPr bwMode="auto">
            <a:xfrm>
              <a:off x="2165" y="11956"/>
              <a:ext cx="113"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K</a:t>
              </a:r>
              <a:endParaRPr lang="en-US" sz="2000">
                <a:effectLst/>
                <a:latin typeface="Times New Roman"/>
                <a:ea typeface="Times New Roman"/>
              </a:endParaRPr>
            </a:p>
          </p:txBody>
        </p:sp>
        <p:sp>
          <p:nvSpPr>
            <p:cNvPr id="264" name="Rectangle 263"/>
            <p:cNvSpPr>
              <a:spLocks noChangeArrowheads="1"/>
            </p:cNvSpPr>
            <p:nvPr/>
          </p:nvSpPr>
          <p:spPr bwMode="auto">
            <a:xfrm>
              <a:off x="4068" y="13015"/>
              <a:ext cx="140"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M</a:t>
              </a:r>
              <a:endParaRPr lang="en-US" sz="2000">
                <a:effectLst/>
                <a:latin typeface="Times New Roman"/>
                <a:ea typeface="Times New Roman"/>
              </a:endParaRPr>
            </a:p>
          </p:txBody>
        </p:sp>
        <p:sp>
          <p:nvSpPr>
            <p:cNvPr id="265" name="Rectangle 264"/>
            <p:cNvSpPr>
              <a:spLocks noChangeArrowheads="1"/>
            </p:cNvSpPr>
            <p:nvPr/>
          </p:nvSpPr>
          <p:spPr bwMode="auto">
            <a:xfrm>
              <a:off x="4091" y="12108"/>
              <a:ext cx="12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a:solidFill>
                    <a:srgbClr val="000000"/>
                  </a:solidFill>
                  <a:effectLst/>
                  <a:latin typeface="VNI-Times"/>
                  <a:ea typeface="Times New Roman"/>
                  <a:cs typeface="VNI-Times"/>
                </a:rPr>
                <a:t>H</a:t>
              </a:r>
              <a:endParaRPr lang="en-US" sz="2000">
                <a:effectLst/>
                <a:latin typeface="Times New Roman"/>
                <a:ea typeface="Times New Roman"/>
              </a:endParaRPr>
            </a:p>
          </p:txBody>
        </p:sp>
        <p:sp>
          <p:nvSpPr>
            <p:cNvPr id="273" name="Freeform 272"/>
            <p:cNvSpPr>
              <a:spLocks/>
            </p:cNvSpPr>
            <p:nvPr/>
          </p:nvSpPr>
          <p:spPr bwMode="auto">
            <a:xfrm>
              <a:off x="2347" y="12182"/>
              <a:ext cx="9" cy="404"/>
            </a:xfrm>
            <a:custGeom>
              <a:avLst/>
              <a:gdLst>
                <a:gd name="T0" fmla="*/ 37 w 37"/>
                <a:gd name="T1" fmla="*/ 0 h 1617"/>
                <a:gd name="T2" fmla="*/ 0 w 37"/>
                <a:gd name="T3" fmla="*/ 0 h 1617"/>
                <a:gd name="T4" fmla="*/ 37 w 37"/>
                <a:gd name="T5" fmla="*/ 1617 h 1617"/>
                <a:gd name="T6" fmla="*/ 37 w 37"/>
                <a:gd name="T7" fmla="*/ 0 h 1617"/>
              </a:gdLst>
              <a:ahLst/>
              <a:cxnLst>
                <a:cxn ang="0">
                  <a:pos x="T0" y="T1"/>
                </a:cxn>
                <a:cxn ang="0">
                  <a:pos x="T2" y="T3"/>
                </a:cxn>
                <a:cxn ang="0">
                  <a:pos x="T4" y="T5"/>
                </a:cxn>
                <a:cxn ang="0">
                  <a:pos x="T6" y="T7"/>
                </a:cxn>
              </a:cxnLst>
              <a:rect l="0" t="0" r="r" b="b"/>
              <a:pathLst>
                <a:path w="37" h="1617">
                  <a:moveTo>
                    <a:pt x="37" y="0"/>
                  </a:moveTo>
                  <a:lnTo>
                    <a:pt x="0" y="0"/>
                  </a:lnTo>
                  <a:lnTo>
                    <a:pt x="37" y="1617"/>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74" name="Freeform 273"/>
            <p:cNvSpPr>
              <a:spLocks/>
            </p:cNvSpPr>
            <p:nvPr/>
          </p:nvSpPr>
          <p:spPr bwMode="auto">
            <a:xfrm>
              <a:off x="2347" y="12182"/>
              <a:ext cx="9" cy="404"/>
            </a:xfrm>
            <a:custGeom>
              <a:avLst/>
              <a:gdLst>
                <a:gd name="T0" fmla="*/ 0 w 37"/>
                <a:gd name="T1" fmla="*/ 0 h 1617"/>
                <a:gd name="T2" fmla="*/ 37 w 37"/>
                <a:gd name="T3" fmla="*/ 1617 h 1617"/>
                <a:gd name="T4" fmla="*/ 0 w 37"/>
                <a:gd name="T5" fmla="*/ 1617 h 1617"/>
                <a:gd name="T6" fmla="*/ 0 w 37"/>
                <a:gd name="T7" fmla="*/ 0 h 1617"/>
              </a:gdLst>
              <a:ahLst/>
              <a:cxnLst>
                <a:cxn ang="0">
                  <a:pos x="T0" y="T1"/>
                </a:cxn>
                <a:cxn ang="0">
                  <a:pos x="T2" y="T3"/>
                </a:cxn>
                <a:cxn ang="0">
                  <a:pos x="T4" y="T5"/>
                </a:cxn>
                <a:cxn ang="0">
                  <a:pos x="T6" y="T7"/>
                </a:cxn>
              </a:cxnLst>
              <a:rect l="0" t="0" r="r" b="b"/>
              <a:pathLst>
                <a:path w="37" h="1617">
                  <a:moveTo>
                    <a:pt x="0" y="0"/>
                  </a:moveTo>
                  <a:lnTo>
                    <a:pt x="37" y="1617"/>
                  </a:lnTo>
                  <a:lnTo>
                    <a:pt x="0" y="161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2000"/>
            </a:p>
          </p:txBody>
        </p:sp>
        <p:sp>
          <p:nvSpPr>
            <p:cNvPr id="275" name="Rectangle 274"/>
            <p:cNvSpPr>
              <a:spLocks noChangeArrowheads="1"/>
            </p:cNvSpPr>
            <p:nvPr/>
          </p:nvSpPr>
          <p:spPr bwMode="auto">
            <a:xfrm>
              <a:off x="2117" y="12363"/>
              <a:ext cx="16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0000FF"/>
                  </a:solidFill>
                  <a:effectLst/>
                  <a:latin typeface="VNI-Times"/>
                  <a:ea typeface="Times New Roman"/>
                  <a:cs typeface="VNI-Times"/>
                </a:rPr>
                <a:t>F</a:t>
              </a:r>
              <a:r>
                <a:rPr lang="en-US" sz="2000" b="1" baseline="-25000" smtClean="0">
                  <a:solidFill>
                    <a:srgbClr val="0000FF"/>
                  </a:solidFill>
                  <a:effectLst/>
                  <a:latin typeface="VNI-Times"/>
                  <a:ea typeface="Times New Roman"/>
                  <a:cs typeface="VNI-Times"/>
                </a:rPr>
                <a:t>4</a:t>
              </a:r>
              <a:endParaRPr lang="en-US" sz="2000" b="1">
                <a:solidFill>
                  <a:srgbClr val="0000FF"/>
                </a:solidFill>
                <a:effectLst/>
                <a:latin typeface="Times New Roman"/>
                <a:ea typeface="Times New Roman"/>
              </a:endParaRPr>
            </a:p>
          </p:txBody>
        </p:sp>
        <p:sp>
          <p:nvSpPr>
            <p:cNvPr id="277" name="Rectangle 276"/>
            <p:cNvSpPr>
              <a:spLocks noChangeArrowheads="1"/>
            </p:cNvSpPr>
            <p:nvPr/>
          </p:nvSpPr>
          <p:spPr bwMode="auto">
            <a:xfrm>
              <a:off x="2347" y="12182"/>
              <a:ext cx="9" cy="40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grpSp>
      <p:cxnSp>
        <p:nvCxnSpPr>
          <p:cNvPr id="5" name="Straight Connector 4"/>
          <p:cNvCxnSpPr/>
          <p:nvPr/>
        </p:nvCxnSpPr>
        <p:spPr>
          <a:xfrm flipH="1" flipV="1">
            <a:off x="3484313" y="2729267"/>
            <a:ext cx="0" cy="1983198"/>
          </a:xfrm>
          <a:prstGeom prst="line">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33" idx="3"/>
            <a:endCxn id="145" idx="3"/>
          </p:cNvCxnSpPr>
          <p:nvPr/>
        </p:nvCxnSpPr>
        <p:spPr>
          <a:xfrm flipH="1">
            <a:off x="2569804" y="4233201"/>
            <a:ext cx="10314" cy="70562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78" name="Straight Arrow Connector 277"/>
          <p:cNvCxnSpPr/>
          <p:nvPr/>
        </p:nvCxnSpPr>
        <p:spPr>
          <a:xfrm flipH="1">
            <a:off x="6049401" y="3312069"/>
            <a:ext cx="0" cy="70562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79" name="Straight Arrow Connector 278"/>
          <p:cNvCxnSpPr/>
          <p:nvPr/>
        </p:nvCxnSpPr>
        <p:spPr>
          <a:xfrm flipH="1" flipV="1">
            <a:off x="4286184" y="3744142"/>
            <a:ext cx="824881" cy="497128"/>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p:nvPr/>
        </p:nvCxnSpPr>
        <p:spPr>
          <a:xfrm flipV="1">
            <a:off x="3491880" y="4712465"/>
            <a:ext cx="789176"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81" name="Straight Arrow Connector 280"/>
          <p:cNvCxnSpPr/>
          <p:nvPr/>
        </p:nvCxnSpPr>
        <p:spPr>
          <a:xfrm flipH="1" flipV="1">
            <a:off x="3483767" y="4017693"/>
            <a:ext cx="10314" cy="70562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17" idx="3"/>
          </p:cNvCxnSpPr>
          <p:nvPr/>
        </p:nvCxnSpPr>
        <p:spPr>
          <a:xfrm flipV="1">
            <a:off x="4303116" y="3755432"/>
            <a:ext cx="1293529" cy="0"/>
          </a:xfrm>
          <a:prstGeom prst="line">
            <a:avLst/>
          </a:prstGeom>
          <a:ln w="28575">
            <a:solidFill>
              <a:srgbClr val="FF330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818621" y="3762094"/>
            <a:ext cx="476243" cy="485358"/>
          </a:xfrm>
          <a:prstGeom prst="line">
            <a:avLst/>
          </a:prstGeom>
          <a:ln w="28575">
            <a:solidFill>
              <a:srgbClr val="FF3300"/>
            </a:solidFill>
            <a:prstDash val="sysDot"/>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5117363" y="3755432"/>
            <a:ext cx="797427" cy="477763"/>
            <a:chOff x="5117363" y="3755432"/>
            <a:chExt cx="797427" cy="477763"/>
          </a:xfrm>
        </p:grpSpPr>
        <p:cxnSp>
          <p:nvCxnSpPr>
            <p:cNvPr id="22" name="Straight Arrow Connector 21"/>
            <p:cNvCxnSpPr>
              <a:stCxn id="134" idx="2"/>
            </p:cNvCxnSpPr>
            <p:nvPr/>
          </p:nvCxnSpPr>
          <p:spPr>
            <a:xfrm flipV="1">
              <a:off x="5117363" y="3755432"/>
              <a:ext cx="479282" cy="47776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3" name="Rectangle 282"/>
            <p:cNvSpPr>
              <a:spLocks noChangeArrowheads="1"/>
            </p:cNvSpPr>
            <p:nvPr/>
          </p:nvSpPr>
          <p:spPr bwMode="auto">
            <a:xfrm>
              <a:off x="5568541" y="3775940"/>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FF0000"/>
                  </a:solidFill>
                  <a:effectLst/>
                  <a:latin typeface="VNI-Times"/>
                  <a:ea typeface="Times New Roman"/>
                  <a:cs typeface="VNI-Times"/>
                </a:rPr>
                <a:t>F</a:t>
              </a:r>
              <a:r>
                <a:rPr lang="en-US" sz="2000" b="1" baseline="-25000" smtClean="0">
                  <a:solidFill>
                    <a:srgbClr val="FF0000"/>
                  </a:solidFill>
                  <a:effectLst/>
                  <a:latin typeface="VNI-Times"/>
                  <a:ea typeface="Times New Roman"/>
                  <a:cs typeface="VNI-Times"/>
                </a:rPr>
                <a:t>5x</a:t>
              </a:r>
              <a:endParaRPr lang="en-US" sz="2000" b="1">
                <a:solidFill>
                  <a:srgbClr val="FF0000"/>
                </a:solidFill>
                <a:effectLst/>
                <a:latin typeface="Times New Roman"/>
                <a:ea typeface="Times New Roman"/>
              </a:endParaRPr>
            </a:p>
          </p:txBody>
        </p:sp>
      </p:grpSp>
      <p:grpSp>
        <p:nvGrpSpPr>
          <p:cNvPr id="26" name="Group 25"/>
          <p:cNvGrpSpPr/>
          <p:nvPr/>
        </p:nvGrpSpPr>
        <p:grpSpPr>
          <a:xfrm>
            <a:off x="3832950" y="4233195"/>
            <a:ext cx="1284413" cy="324735"/>
            <a:chOff x="3832950" y="4233195"/>
            <a:chExt cx="1284413" cy="324735"/>
          </a:xfrm>
        </p:grpSpPr>
        <p:cxnSp>
          <p:nvCxnSpPr>
            <p:cNvPr id="24" name="Straight Arrow Connector 23"/>
            <p:cNvCxnSpPr>
              <a:stCxn id="134" idx="2"/>
            </p:cNvCxnSpPr>
            <p:nvPr/>
          </p:nvCxnSpPr>
          <p:spPr>
            <a:xfrm flipH="1">
              <a:off x="3832950" y="4233195"/>
              <a:ext cx="1284413"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4" name="Rectangle 283"/>
            <p:cNvSpPr>
              <a:spLocks noChangeArrowheads="1"/>
            </p:cNvSpPr>
            <p:nvPr/>
          </p:nvSpPr>
          <p:spPr bwMode="auto">
            <a:xfrm>
              <a:off x="4025816" y="4250153"/>
              <a:ext cx="3462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2000" b="1" smtClean="0">
                  <a:solidFill>
                    <a:srgbClr val="FF0000"/>
                  </a:solidFill>
                  <a:effectLst/>
                  <a:latin typeface="VNI-Times"/>
                  <a:ea typeface="Times New Roman"/>
                  <a:cs typeface="VNI-Times"/>
                </a:rPr>
                <a:t>F</a:t>
              </a:r>
              <a:r>
                <a:rPr lang="en-US" sz="2000" b="1" baseline="-25000" smtClean="0">
                  <a:solidFill>
                    <a:srgbClr val="FF0000"/>
                  </a:solidFill>
                  <a:effectLst/>
                  <a:latin typeface="VNI-Times"/>
                  <a:ea typeface="Times New Roman"/>
                  <a:cs typeface="VNI-Times"/>
                </a:rPr>
                <a:t>5y</a:t>
              </a:r>
              <a:endParaRPr lang="en-US" sz="2000" b="1">
                <a:solidFill>
                  <a:srgbClr val="FF0000"/>
                </a:solidFill>
                <a:effectLst/>
                <a:latin typeface="Times New Roman"/>
                <a:ea typeface="Times New Roman"/>
              </a:endParaRPr>
            </a:p>
          </p:txBody>
        </p:sp>
      </p:grpSp>
    </p:spTree>
    <p:extLst>
      <p:ext uri="{BB962C8B-B14F-4D97-AF65-F5344CB8AC3E}">
        <p14:creationId xmlns:p14="http://schemas.microsoft.com/office/powerpoint/2010/main" val="53586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right)">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p:cNvGrpSpPr>
            <a:grpSpLocks/>
          </p:cNvGrpSpPr>
          <p:nvPr/>
        </p:nvGrpSpPr>
        <p:grpSpPr bwMode="auto">
          <a:xfrm>
            <a:off x="1766877" y="1988840"/>
            <a:ext cx="5388252" cy="3904823"/>
            <a:chOff x="4152" y="1247"/>
            <a:chExt cx="3734" cy="2706"/>
          </a:xfrm>
        </p:grpSpPr>
        <p:sp>
          <p:nvSpPr>
            <p:cNvPr id="149" name="Freeform 148"/>
            <p:cNvSpPr>
              <a:spLocks/>
            </p:cNvSpPr>
            <p:nvPr/>
          </p:nvSpPr>
          <p:spPr bwMode="auto">
            <a:xfrm>
              <a:off x="6610" y="2295"/>
              <a:ext cx="635" cy="647"/>
            </a:xfrm>
            <a:custGeom>
              <a:avLst/>
              <a:gdLst>
                <a:gd name="T0" fmla="*/ 680 w 680"/>
                <a:gd name="T1" fmla="*/ 0 h 670"/>
                <a:gd name="T2" fmla="*/ 0 w 680"/>
                <a:gd name="T3" fmla="*/ 670 h 670"/>
              </a:gdLst>
              <a:ahLst/>
              <a:cxnLst>
                <a:cxn ang="0">
                  <a:pos x="T0" y="T1"/>
                </a:cxn>
                <a:cxn ang="0">
                  <a:pos x="T2" y="T3"/>
                </a:cxn>
              </a:cxnLst>
              <a:rect l="0" t="0" r="r" b="b"/>
              <a:pathLst>
                <a:path w="680" h="670">
                  <a:moveTo>
                    <a:pt x="680" y="0"/>
                  </a:moveTo>
                  <a:lnTo>
                    <a:pt x="0" y="670"/>
                  </a:lnTo>
                </a:path>
              </a:pathLst>
            </a:custGeom>
            <a:noFill/>
            <a:ln w="285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99" name="Line 3167"/>
            <p:cNvCxnSpPr/>
            <p:nvPr/>
          </p:nvCxnSpPr>
          <p:spPr bwMode="auto">
            <a:xfrm>
              <a:off x="5571" y="1397"/>
              <a:ext cx="0" cy="842"/>
            </a:xfrm>
            <a:prstGeom prst="line">
              <a:avLst/>
            </a:prstGeom>
            <a:noFill/>
            <a:ln w="28575">
              <a:solidFill>
                <a:srgbClr val="000000"/>
              </a:solidFill>
              <a:round/>
              <a:headEnd type="triangle" w="med" len="med"/>
              <a:tailEnd type="oval" w="med" len="med"/>
            </a:ln>
            <a:extLst>
              <a:ext uri="{909E8E84-426E-40DD-AFC4-6F175D3DCCD1}">
                <a14:hiddenFill xmlns:a14="http://schemas.microsoft.com/office/drawing/2010/main">
                  <a:noFill/>
                </a14:hiddenFill>
              </a:ext>
            </a:extLst>
          </p:spPr>
        </p:cxnSp>
        <p:cxnSp>
          <p:nvCxnSpPr>
            <p:cNvPr id="100" name="Line 3168"/>
            <p:cNvCxnSpPr/>
            <p:nvPr/>
          </p:nvCxnSpPr>
          <p:spPr bwMode="auto">
            <a:xfrm>
              <a:off x="5577" y="2243"/>
              <a:ext cx="2158" cy="0"/>
            </a:xfrm>
            <a:prstGeom prst="line">
              <a:avLst/>
            </a:prstGeom>
            <a:noFill/>
            <a:ln w="28575">
              <a:solidFill>
                <a:srgbClr val="000000"/>
              </a:solidFill>
              <a:round/>
              <a:headEnd type="oval" w="med" len="med"/>
              <a:tailEnd type="triangle" w="med" len="med"/>
            </a:ln>
            <a:extLst>
              <a:ext uri="{909E8E84-426E-40DD-AFC4-6F175D3DCCD1}">
                <a14:hiddenFill xmlns:a14="http://schemas.microsoft.com/office/drawing/2010/main">
                  <a:noFill/>
                </a14:hiddenFill>
              </a:ext>
            </a:extLst>
          </p:spPr>
        </p:cxnSp>
        <p:cxnSp>
          <p:nvCxnSpPr>
            <p:cNvPr id="101" name="Line 3169"/>
            <p:cNvCxnSpPr/>
            <p:nvPr/>
          </p:nvCxnSpPr>
          <p:spPr bwMode="auto">
            <a:xfrm flipH="1">
              <a:off x="4415" y="2243"/>
              <a:ext cx="1162" cy="1162"/>
            </a:xfrm>
            <a:prstGeom prst="line">
              <a:avLst/>
            </a:prstGeom>
            <a:noFill/>
            <a:ln w="28575">
              <a:solidFill>
                <a:srgbClr val="000000"/>
              </a:solidFill>
              <a:round/>
              <a:headEnd/>
              <a:tailEnd type="triangle" w="sm" len="sm"/>
            </a:ln>
            <a:extLst>
              <a:ext uri="{909E8E84-426E-40DD-AFC4-6F175D3DCCD1}">
                <a14:hiddenFill xmlns:a14="http://schemas.microsoft.com/office/drawing/2010/main">
                  <a:noFill/>
                </a14:hiddenFill>
              </a:ext>
            </a:extLst>
          </p:spPr>
        </p:cxnSp>
        <p:cxnSp>
          <p:nvCxnSpPr>
            <p:cNvPr id="102" name="Line 3170"/>
            <p:cNvCxnSpPr/>
            <p:nvPr/>
          </p:nvCxnSpPr>
          <p:spPr bwMode="auto">
            <a:xfrm>
              <a:off x="7237" y="2269"/>
              <a:ext cx="0" cy="163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3" name="Line 3171"/>
            <p:cNvCxnSpPr/>
            <p:nvPr/>
          </p:nvCxnSpPr>
          <p:spPr bwMode="auto">
            <a:xfrm>
              <a:off x="4913" y="2907"/>
              <a:ext cx="166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4" name="Line 3172"/>
            <p:cNvCxnSpPr/>
            <p:nvPr/>
          </p:nvCxnSpPr>
          <p:spPr bwMode="auto">
            <a:xfrm flipH="1">
              <a:off x="6573" y="2243"/>
              <a:ext cx="664" cy="66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5" name="Line 3173"/>
            <p:cNvCxnSpPr/>
            <p:nvPr/>
          </p:nvCxnSpPr>
          <p:spPr bwMode="auto">
            <a:xfrm flipV="1">
              <a:off x="4913" y="2243"/>
              <a:ext cx="2324" cy="66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 name="Line 3174"/>
            <p:cNvCxnSpPr/>
            <p:nvPr/>
          </p:nvCxnSpPr>
          <p:spPr bwMode="auto">
            <a:xfrm>
              <a:off x="5577" y="2243"/>
              <a:ext cx="996" cy="66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7" name="Line 3175"/>
            <p:cNvCxnSpPr/>
            <p:nvPr/>
          </p:nvCxnSpPr>
          <p:spPr bwMode="auto">
            <a:xfrm>
              <a:off x="6075" y="2575"/>
              <a:ext cx="0" cy="332"/>
            </a:xfrm>
            <a:prstGeom prst="line">
              <a:avLst/>
            </a:prstGeom>
            <a:noFill/>
            <a:ln w="76200">
              <a:solidFill>
                <a:srgbClr val="0000FF"/>
              </a:solidFill>
              <a:prstDash val="sysDot"/>
              <a:round/>
              <a:headEnd/>
              <a:tailEnd/>
            </a:ln>
            <a:extLst>
              <a:ext uri="{909E8E84-426E-40DD-AFC4-6F175D3DCCD1}">
                <a14:hiddenFill xmlns:a14="http://schemas.microsoft.com/office/drawing/2010/main">
                  <a:noFill/>
                </a14:hiddenFill>
              </a:ext>
            </a:extLst>
          </p:spPr>
        </p:cxnSp>
        <p:cxnSp>
          <p:nvCxnSpPr>
            <p:cNvPr id="147" name="Line 3176"/>
            <p:cNvCxnSpPr/>
            <p:nvPr/>
          </p:nvCxnSpPr>
          <p:spPr bwMode="auto">
            <a:xfrm>
              <a:off x="6075" y="2907"/>
              <a:ext cx="0" cy="498"/>
            </a:xfrm>
            <a:prstGeom prst="line">
              <a:avLst/>
            </a:prstGeom>
            <a:noFill/>
            <a:ln w="76200">
              <a:solidFill>
                <a:srgbClr val="0000FF"/>
              </a:solidFill>
              <a:round/>
              <a:headEnd/>
              <a:tailEnd type="triangle" w="sm" len="med"/>
            </a:ln>
            <a:extLst>
              <a:ext uri="{909E8E84-426E-40DD-AFC4-6F175D3DCCD1}">
                <a14:hiddenFill xmlns:a14="http://schemas.microsoft.com/office/drawing/2010/main">
                  <a:noFill/>
                </a14:hiddenFill>
              </a:ext>
            </a:extLst>
          </p:spPr>
        </p:cxnSp>
        <p:sp>
          <p:nvSpPr>
            <p:cNvPr id="148" name="Freeform 147"/>
            <p:cNvSpPr>
              <a:spLocks/>
            </p:cNvSpPr>
            <p:nvPr/>
          </p:nvSpPr>
          <p:spPr bwMode="auto">
            <a:xfrm>
              <a:off x="4875" y="2940"/>
              <a:ext cx="1706" cy="1"/>
            </a:xfrm>
            <a:custGeom>
              <a:avLst/>
              <a:gdLst>
                <a:gd name="T0" fmla="*/ 0 w 1850"/>
                <a:gd name="T1" fmla="*/ 0 h 1"/>
                <a:gd name="T2" fmla="*/ 1850 w 1850"/>
                <a:gd name="T3" fmla="*/ 0 h 1"/>
              </a:gdLst>
              <a:ahLst/>
              <a:cxnLst>
                <a:cxn ang="0">
                  <a:pos x="T0" y="T1"/>
                </a:cxn>
                <a:cxn ang="0">
                  <a:pos x="T2" y="T3"/>
                </a:cxn>
              </a:cxnLst>
              <a:rect l="0" t="0" r="r" b="b"/>
              <a:pathLst>
                <a:path w="1850" h="1">
                  <a:moveTo>
                    <a:pt x="0" y="0"/>
                  </a:moveTo>
                  <a:lnTo>
                    <a:pt x="1850" y="0"/>
                  </a:lnTo>
                </a:path>
              </a:pathLst>
            </a:custGeom>
            <a:noFill/>
            <a:ln w="285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150" name="Line 3183"/>
            <p:cNvCxnSpPr/>
            <p:nvPr/>
          </p:nvCxnSpPr>
          <p:spPr bwMode="auto">
            <a:xfrm>
              <a:off x="6573" y="2907"/>
              <a:ext cx="664" cy="99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51" name="Text Box 3189"/>
            <p:cNvSpPr txBox="1">
              <a:spLocks noChangeArrowheads="1"/>
            </p:cNvSpPr>
            <p:nvPr/>
          </p:nvSpPr>
          <p:spPr bwMode="auto">
            <a:xfrm>
              <a:off x="4674" y="2718"/>
              <a:ext cx="44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D</a:t>
              </a:r>
            </a:p>
          </p:txBody>
        </p:sp>
        <p:sp>
          <p:nvSpPr>
            <p:cNvPr id="152" name="Text Box 3193"/>
            <p:cNvSpPr txBox="1">
              <a:spLocks noChangeArrowheads="1"/>
            </p:cNvSpPr>
            <p:nvPr/>
          </p:nvSpPr>
          <p:spPr bwMode="auto">
            <a:xfrm>
              <a:off x="4152" y="3315"/>
              <a:ext cx="498"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x</a:t>
              </a:r>
            </a:p>
          </p:txBody>
        </p:sp>
        <p:sp>
          <p:nvSpPr>
            <p:cNvPr id="153" name="Text Box 3194"/>
            <p:cNvSpPr txBox="1">
              <a:spLocks noChangeArrowheads="1"/>
            </p:cNvSpPr>
            <p:nvPr/>
          </p:nvSpPr>
          <p:spPr bwMode="auto">
            <a:xfrm>
              <a:off x="7563" y="1910"/>
              <a:ext cx="32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y</a:t>
              </a:r>
            </a:p>
          </p:txBody>
        </p:sp>
        <p:sp>
          <p:nvSpPr>
            <p:cNvPr id="154" name="Text Box 3196"/>
            <p:cNvSpPr txBox="1">
              <a:spLocks noChangeArrowheads="1"/>
            </p:cNvSpPr>
            <p:nvPr/>
          </p:nvSpPr>
          <p:spPr bwMode="auto">
            <a:xfrm>
              <a:off x="7152" y="2225"/>
              <a:ext cx="49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B</a:t>
              </a:r>
            </a:p>
          </p:txBody>
        </p:sp>
        <p:sp>
          <p:nvSpPr>
            <p:cNvPr id="155" name="Text Box 3198"/>
            <p:cNvSpPr txBox="1">
              <a:spLocks noChangeArrowheads="1"/>
            </p:cNvSpPr>
            <p:nvPr/>
          </p:nvSpPr>
          <p:spPr bwMode="auto">
            <a:xfrm>
              <a:off x="7306" y="3676"/>
              <a:ext cx="43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vi-VN" sz="2000" smtClean="0">
                  <a:effectLst/>
                  <a:latin typeface="Times New Roman"/>
                  <a:ea typeface="Times New Roman"/>
                </a:rPr>
                <a:t>E</a:t>
              </a:r>
              <a:endParaRPr lang="en-US" sz="2000">
                <a:effectLst/>
                <a:latin typeface="Times New Roman"/>
                <a:ea typeface="Times New Roman"/>
              </a:endParaRPr>
            </a:p>
          </p:txBody>
        </p:sp>
        <p:sp>
          <p:nvSpPr>
            <p:cNvPr id="156" name="Text Box 3199"/>
            <p:cNvSpPr txBox="1">
              <a:spLocks noChangeArrowheads="1"/>
            </p:cNvSpPr>
            <p:nvPr/>
          </p:nvSpPr>
          <p:spPr bwMode="auto">
            <a:xfrm>
              <a:off x="5909" y="3405"/>
              <a:ext cx="468"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b="1">
                  <a:solidFill>
                    <a:srgbClr val="0000FF"/>
                  </a:solidFill>
                  <a:effectLst/>
                  <a:latin typeface="Times New Roman"/>
                  <a:ea typeface="Times New Roman"/>
                </a:rPr>
                <a:t> P</a:t>
              </a:r>
            </a:p>
          </p:txBody>
        </p:sp>
        <p:sp>
          <p:nvSpPr>
            <p:cNvPr id="157" name="Text Box 3203"/>
            <p:cNvSpPr txBox="1">
              <a:spLocks noChangeArrowheads="1"/>
            </p:cNvSpPr>
            <p:nvPr/>
          </p:nvSpPr>
          <p:spPr bwMode="auto">
            <a:xfrm>
              <a:off x="5245" y="1247"/>
              <a:ext cx="483"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z</a:t>
              </a:r>
            </a:p>
          </p:txBody>
        </p:sp>
        <p:sp>
          <p:nvSpPr>
            <p:cNvPr id="158" name="Text Box 3204"/>
            <p:cNvSpPr txBox="1">
              <a:spLocks noChangeArrowheads="1"/>
            </p:cNvSpPr>
            <p:nvPr/>
          </p:nvSpPr>
          <p:spPr bwMode="auto">
            <a:xfrm>
              <a:off x="5213" y="2075"/>
              <a:ext cx="334"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a:t>
              </a:r>
            </a:p>
          </p:txBody>
        </p:sp>
        <p:sp>
          <p:nvSpPr>
            <p:cNvPr id="159" name="Text Box 3205"/>
            <p:cNvSpPr txBox="1">
              <a:spLocks noChangeArrowheads="1"/>
            </p:cNvSpPr>
            <p:nvPr/>
          </p:nvSpPr>
          <p:spPr bwMode="auto">
            <a:xfrm>
              <a:off x="7071" y="3405"/>
              <a:ext cx="703"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  30</a:t>
              </a:r>
              <a:r>
                <a:rPr lang="en-US" sz="2000" baseline="30000">
                  <a:effectLst/>
                  <a:latin typeface="Times New Roman"/>
                  <a:ea typeface="Times New Roman"/>
                </a:rPr>
                <a:t>o</a:t>
              </a:r>
              <a:endParaRPr lang="en-US" sz="2000">
                <a:effectLst/>
                <a:latin typeface="Times New Roman"/>
                <a:ea typeface="Times New Roman"/>
              </a:endParaRPr>
            </a:p>
          </p:txBody>
        </p:sp>
        <p:sp>
          <p:nvSpPr>
            <p:cNvPr id="160" name="Freeform 159"/>
            <p:cNvSpPr>
              <a:spLocks/>
            </p:cNvSpPr>
            <p:nvPr/>
          </p:nvSpPr>
          <p:spPr bwMode="auto">
            <a:xfrm>
              <a:off x="7071" y="2172"/>
              <a:ext cx="162" cy="1"/>
            </a:xfrm>
            <a:custGeom>
              <a:avLst/>
              <a:gdLst>
                <a:gd name="T0" fmla="*/ 0 w 195"/>
                <a:gd name="T1" fmla="*/ 0 h 1"/>
                <a:gd name="T2" fmla="*/ 195 w 195"/>
                <a:gd name="T3" fmla="*/ 0 h 1"/>
              </a:gdLst>
              <a:ahLst/>
              <a:cxnLst>
                <a:cxn ang="0">
                  <a:pos x="T0" y="T1"/>
                </a:cxn>
                <a:cxn ang="0">
                  <a:pos x="T2" y="T3"/>
                </a:cxn>
              </a:cxnLst>
              <a:rect l="0" t="0" r="r" b="b"/>
              <a:pathLst>
                <a:path w="195" h="1">
                  <a:moveTo>
                    <a:pt x="0" y="0"/>
                  </a:moveTo>
                  <a:lnTo>
                    <a:pt x="195"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1" name="Freeform 160"/>
            <p:cNvSpPr>
              <a:spLocks/>
            </p:cNvSpPr>
            <p:nvPr/>
          </p:nvSpPr>
          <p:spPr bwMode="auto">
            <a:xfrm flipH="1">
              <a:off x="7069" y="2178"/>
              <a:ext cx="0" cy="61"/>
            </a:xfrm>
            <a:custGeom>
              <a:avLst/>
              <a:gdLst>
                <a:gd name="T0" fmla="*/ 0 w 1"/>
                <a:gd name="T1" fmla="*/ 0 h 67"/>
                <a:gd name="T2" fmla="*/ 0 w 1"/>
                <a:gd name="T3" fmla="*/ 67 h 67"/>
              </a:gdLst>
              <a:ahLst/>
              <a:cxnLst>
                <a:cxn ang="0">
                  <a:pos x="T0" y="T1"/>
                </a:cxn>
                <a:cxn ang="0">
                  <a:pos x="T2" y="T3"/>
                </a:cxn>
              </a:cxnLst>
              <a:rect l="0" t="0" r="r" b="b"/>
              <a:pathLst>
                <a:path w="1" h="67">
                  <a:moveTo>
                    <a:pt x="0" y="0"/>
                  </a:moveTo>
                  <a:lnTo>
                    <a:pt x="0" y="67"/>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2" name="Arc 3208"/>
            <p:cNvSpPr>
              <a:spLocks/>
            </p:cNvSpPr>
            <p:nvPr/>
          </p:nvSpPr>
          <p:spPr bwMode="auto">
            <a:xfrm rot="-15476953" flipH="1" flipV="1">
              <a:off x="7079" y="3580"/>
              <a:ext cx="163" cy="153"/>
            </a:xfrm>
            <a:custGeom>
              <a:avLst/>
              <a:gdLst>
                <a:gd name="G0" fmla="+- 0 0 0"/>
                <a:gd name="G1" fmla="+- 19894 0 0"/>
                <a:gd name="G2" fmla="+- 21600 0 0"/>
                <a:gd name="T0" fmla="*/ 8415 w 21214"/>
                <a:gd name="T1" fmla="*/ 0 h 19894"/>
                <a:gd name="T2" fmla="*/ 21214 w 21214"/>
                <a:gd name="T3" fmla="*/ 15828 h 19894"/>
                <a:gd name="T4" fmla="*/ 0 w 21214"/>
                <a:gd name="T5" fmla="*/ 19894 h 19894"/>
              </a:gdLst>
              <a:ahLst/>
              <a:cxnLst>
                <a:cxn ang="0">
                  <a:pos x="T0" y="T1"/>
                </a:cxn>
                <a:cxn ang="0">
                  <a:pos x="T2" y="T3"/>
                </a:cxn>
                <a:cxn ang="0">
                  <a:pos x="T4" y="T5"/>
                </a:cxn>
              </a:cxnLst>
              <a:rect l="0" t="0" r="r" b="b"/>
              <a:pathLst>
                <a:path w="21214" h="19894" fill="none" extrusionOk="0">
                  <a:moveTo>
                    <a:pt x="8414" y="0"/>
                  </a:moveTo>
                  <a:cubicBezTo>
                    <a:pt x="15055" y="2809"/>
                    <a:pt x="19856" y="8746"/>
                    <a:pt x="21213" y="15828"/>
                  </a:cubicBezTo>
                </a:path>
                <a:path w="21214" h="19894" stroke="0" extrusionOk="0">
                  <a:moveTo>
                    <a:pt x="8414" y="0"/>
                  </a:moveTo>
                  <a:cubicBezTo>
                    <a:pt x="15055" y="2809"/>
                    <a:pt x="19856" y="8746"/>
                    <a:pt x="21213" y="15828"/>
                  </a:cubicBezTo>
                  <a:lnTo>
                    <a:pt x="0" y="19894"/>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3" name="Freeform 162"/>
            <p:cNvSpPr>
              <a:spLocks/>
            </p:cNvSpPr>
            <p:nvPr/>
          </p:nvSpPr>
          <p:spPr bwMode="auto">
            <a:xfrm>
              <a:off x="6996" y="2243"/>
              <a:ext cx="75" cy="73"/>
            </a:xfrm>
            <a:custGeom>
              <a:avLst/>
              <a:gdLst>
                <a:gd name="T0" fmla="*/ 81 w 81"/>
                <a:gd name="T1" fmla="*/ 0 h 79"/>
                <a:gd name="T2" fmla="*/ 0 w 81"/>
                <a:gd name="T3" fmla="*/ 79 h 79"/>
              </a:gdLst>
              <a:ahLst/>
              <a:cxnLst>
                <a:cxn ang="0">
                  <a:pos x="T0" y="T1"/>
                </a:cxn>
                <a:cxn ang="0">
                  <a:pos x="T2" y="T3"/>
                </a:cxn>
              </a:cxnLst>
              <a:rect l="0" t="0" r="r" b="b"/>
              <a:pathLst>
                <a:path w="81" h="79">
                  <a:moveTo>
                    <a:pt x="81" y="0"/>
                  </a:moveTo>
                  <a:lnTo>
                    <a:pt x="0" y="79"/>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4" name="Freeform 163"/>
            <p:cNvSpPr>
              <a:spLocks/>
            </p:cNvSpPr>
            <p:nvPr/>
          </p:nvSpPr>
          <p:spPr bwMode="auto">
            <a:xfrm>
              <a:off x="6990" y="2308"/>
              <a:ext cx="175" cy="0"/>
            </a:xfrm>
            <a:custGeom>
              <a:avLst/>
              <a:gdLst>
                <a:gd name="T0" fmla="*/ 0 w 157"/>
                <a:gd name="T1" fmla="*/ 0 h 23"/>
                <a:gd name="T2" fmla="*/ 157 w 157"/>
                <a:gd name="T3" fmla="*/ 23 h 23"/>
              </a:gdLst>
              <a:ahLst/>
              <a:cxnLst>
                <a:cxn ang="0">
                  <a:pos x="T0" y="T1"/>
                </a:cxn>
                <a:cxn ang="0">
                  <a:pos x="T2" y="T3"/>
                </a:cxn>
              </a:cxnLst>
              <a:rect l="0" t="0" r="r" b="b"/>
              <a:pathLst>
                <a:path w="157" h="23">
                  <a:moveTo>
                    <a:pt x="0" y="0"/>
                  </a:moveTo>
                  <a:lnTo>
                    <a:pt x="157" y="23"/>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5" name="Freeform 164"/>
            <p:cNvSpPr>
              <a:spLocks/>
            </p:cNvSpPr>
            <p:nvPr/>
          </p:nvSpPr>
          <p:spPr bwMode="auto">
            <a:xfrm flipH="1">
              <a:off x="7237" y="2178"/>
              <a:ext cx="0" cy="61"/>
            </a:xfrm>
            <a:custGeom>
              <a:avLst/>
              <a:gdLst>
                <a:gd name="T0" fmla="*/ 0 w 1"/>
                <a:gd name="T1" fmla="*/ 0 h 67"/>
                <a:gd name="T2" fmla="*/ 0 w 1"/>
                <a:gd name="T3" fmla="*/ 67 h 67"/>
              </a:gdLst>
              <a:ahLst/>
              <a:cxnLst>
                <a:cxn ang="0">
                  <a:pos x="T0" y="T1"/>
                </a:cxn>
                <a:cxn ang="0">
                  <a:pos x="T2" y="T3"/>
                </a:cxn>
              </a:cxnLst>
              <a:rect l="0" t="0" r="r" b="b"/>
              <a:pathLst>
                <a:path w="1" h="67">
                  <a:moveTo>
                    <a:pt x="0" y="0"/>
                  </a:moveTo>
                  <a:lnTo>
                    <a:pt x="0" y="67"/>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166" name="Text Box 3198"/>
            <p:cNvSpPr txBox="1">
              <a:spLocks noChangeArrowheads="1"/>
            </p:cNvSpPr>
            <p:nvPr/>
          </p:nvSpPr>
          <p:spPr bwMode="auto">
            <a:xfrm>
              <a:off x="6576" y="2841"/>
              <a:ext cx="43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smtClean="0">
                  <a:effectLst/>
                  <a:latin typeface="Times New Roman"/>
                  <a:ea typeface="Times New Roman"/>
                </a:rPr>
                <a:t>C</a:t>
              </a:r>
              <a:endParaRPr lang="en-US" sz="2000">
                <a:effectLst/>
                <a:latin typeface="Times New Roman"/>
                <a:ea typeface="Times New Roman"/>
              </a:endParaRPr>
            </a:p>
          </p:txBody>
        </p:sp>
      </p:grpSp>
      <p:grpSp>
        <p:nvGrpSpPr>
          <p:cNvPr id="170" name="Group 169"/>
          <p:cNvGrpSpPr/>
          <p:nvPr/>
        </p:nvGrpSpPr>
        <p:grpSpPr>
          <a:xfrm>
            <a:off x="3371926" y="2643530"/>
            <a:ext cx="1313905" cy="1081613"/>
            <a:chOff x="4997445" y="2505920"/>
            <a:chExt cx="1313905" cy="1081613"/>
          </a:xfrm>
        </p:grpSpPr>
        <p:cxnSp>
          <p:nvCxnSpPr>
            <p:cNvPr id="171" name="Straight Arrow Connector 170"/>
            <p:cNvCxnSpPr/>
            <p:nvPr/>
          </p:nvCxnSpPr>
          <p:spPr>
            <a:xfrm flipV="1">
              <a:off x="5438847" y="2505920"/>
              <a:ext cx="0" cy="79196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p:nvPr/>
          </p:nvCxnSpPr>
          <p:spPr>
            <a:xfrm flipH="1">
              <a:off x="5441435" y="2864223"/>
              <a:ext cx="394077" cy="419738"/>
            </a:xfrm>
            <a:prstGeom prst="straightConnector1">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 name="Straight Arrow Connector 172"/>
            <p:cNvCxnSpPr/>
            <p:nvPr/>
          </p:nvCxnSpPr>
          <p:spPr>
            <a:xfrm>
              <a:off x="5441396" y="3292793"/>
              <a:ext cx="72593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4997445" y="2505920"/>
              <a:ext cx="407970" cy="338554"/>
            </a:xfrm>
            <a:prstGeom prst="rect">
              <a:avLst/>
            </a:prstGeom>
            <a:noFill/>
          </p:spPr>
          <p:txBody>
            <a:bodyPr wrap="square" rtlCol="0">
              <a:spAutoFit/>
            </a:bodyPr>
            <a:lstStyle/>
            <a:p>
              <a:r>
                <a:rPr lang="en-US" sz="1600" b="1" smtClean="0">
                  <a:solidFill>
                    <a:srgbClr val="FF0000"/>
                  </a:solidFill>
                </a:rPr>
                <a:t>Z</a:t>
              </a:r>
              <a:r>
                <a:rPr lang="en-US" sz="1600" b="1" baseline="-25000" smtClean="0">
                  <a:solidFill>
                    <a:srgbClr val="FF0000"/>
                  </a:solidFill>
                </a:rPr>
                <a:t>A</a:t>
              </a:r>
              <a:endParaRPr lang="en-US" sz="1600" b="1">
                <a:solidFill>
                  <a:srgbClr val="FF0000"/>
                </a:solidFill>
              </a:endParaRPr>
            </a:p>
          </p:txBody>
        </p:sp>
        <p:sp>
          <p:nvSpPr>
            <p:cNvPr id="175" name="TextBox 174"/>
            <p:cNvSpPr txBox="1"/>
            <p:nvPr/>
          </p:nvSpPr>
          <p:spPr>
            <a:xfrm>
              <a:off x="5731435" y="3248979"/>
              <a:ext cx="579915" cy="338554"/>
            </a:xfrm>
            <a:prstGeom prst="rect">
              <a:avLst/>
            </a:prstGeom>
            <a:noFill/>
          </p:spPr>
          <p:txBody>
            <a:bodyPr wrap="square" rtlCol="0">
              <a:spAutoFit/>
            </a:bodyPr>
            <a:lstStyle/>
            <a:p>
              <a:r>
                <a:rPr lang="en-US" sz="1600" b="1" smtClean="0">
                  <a:solidFill>
                    <a:srgbClr val="FF0000"/>
                  </a:solidFill>
                </a:rPr>
                <a:t>Y</a:t>
              </a:r>
              <a:r>
                <a:rPr lang="en-US" sz="1600" b="1" baseline="-25000" smtClean="0">
                  <a:solidFill>
                    <a:srgbClr val="FF0000"/>
                  </a:solidFill>
                </a:rPr>
                <a:t>A</a:t>
              </a:r>
              <a:endParaRPr lang="en-US" sz="1600" b="1">
                <a:solidFill>
                  <a:srgbClr val="FF0000"/>
                </a:solidFill>
              </a:endParaRPr>
            </a:p>
          </p:txBody>
        </p:sp>
        <p:sp>
          <p:nvSpPr>
            <p:cNvPr id="176" name="TextBox 175"/>
            <p:cNvSpPr txBox="1"/>
            <p:nvPr/>
          </p:nvSpPr>
          <p:spPr>
            <a:xfrm>
              <a:off x="5797649" y="2773398"/>
              <a:ext cx="447485" cy="338554"/>
            </a:xfrm>
            <a:prstGeom prst="rect">
              <a:avLst/>
            </a:prstGeom>
            <a:noFill/>
          </p:spPr>
          <p:txBody>
            <a:bodyPr wrap="square" rtlCol="0">
              <a:spAutoFit/>
            </a:bodyPr>
            <a:lstStyle/>
            <a:p>
              <a:r>
                <a:rPr lang="en-US" sz="1600" b="1" smtClean="0">
                  <a:solidFill>
                    <a:srgbClr val="FF0000"/>
                  </a:solidFill>
                </a:rPr>
                <a:t>X</a:t>
              </a:r>
              <a:r>
                <a:rPr lang="en-US" sz="1600" b="1" baseline="-25000" smtClean="0">
                  <a:solidFill>
                    <a:srgbClr val="FF0000"/>
                  </a:solidFill>
                </a:rPr>
                <a:t>A</a:t>
              </a:r>
              <a:endParaRPr lang="en-US" sz="1600" b="1">
                <a:solidFill>
                  <a:srgbClr val="FF0000"/>
                </a:solidFill>
              </a:endParaRPr>
            </a:p>
          </p:txBody>
        </p:sp>
      </p:grpSp>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46</a:t>
            </a:fld>
            <a:endParaRPr lang="en-US" altLang="en-US"/>
          </a:p>
        </p:txBody>
      </p:sp>
      <p:sp>
        <p:nvSpPr>
          <p:cNvPr id="3" name="Rectangle 2"/>
          <p:cNvSpPr/>
          <p:nvPr/>
        </p:nvSpPr>
        <p:spPr>
          <a:xfrm>
            <a:off x="395536" y="260648"/>
            <a:ext cx="7200800" cy="2092881"/>
          </a:xfrm>
          <a:prstGeom prst="rect">
            <a:avLst/>
          </a:prstGeom>
        </p:spPr>
        <p:txBody>
          <a:bodyPr wrap="square">
            <a:spAutoFit/>
          </a:bodyPr>
          <a:lstStyle/>
          <a:p>
            <a:pPr algn="just"/>
            <a:r>
              <a:rPr lang="en-US" b="1" smtClean="0"/>
              <a:t>Bài tập 6</a:t>
            </a:r>
            <a:r>
              <a:rPr lang="en-US" smtClean="0"/>
              <a:t>: </a:t>
            </a:r>
            <a:r>
              <a:rPr lang="vi-VN" smtClean="0"/>
              <a:t>Tấm </a:t>
            </a:r>
            <a:r>
              <a:rPr lang="vi-VN"/>
              <a:t>hình chữ nhật trọng lượng P được giữ nằm ngang nhờ liên kết cầu A , bản lề trụ B và thanh CE tạo với phương đứng góc </a:t>
            </a:r>
            <a:r>
              <a:rPr lang="vi-VN" smtClean="0"/>
              <a:t>30° </a:t>
            </a:r>
            <a:r>
              <a:rPr lang="vi-VN"/>
              <a:t>. Tìm lực liên kết tại A , B và lực nén thanh CE</a:t>
            </a:r>
          </a:p>
        </p:txBody>
      </p:sp>
      <p:cxnSp>
        <p:nvCxnSpPr>
          <p:cNvPr id="9" name="Straight Connector 8"/>
          <p:cNvCxnSpPr/>
          <p:nvPr/>
        </p:nvCxnSpPr>
        <p:spPr>
          <a:xfrm flipV="1">
            <a:off x="4762444" y="3145424"/>
            <a:ext cx="492127" cy="496588"/>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762444" y="3658931"/>
            <a:ext cx="0" cy="1260000"/>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grpSp>
        <p:nvGrpSpPr>
          <p:cNvPr id="177" name="Group 176"/>
          <p:cNvGrpSpPr/>
          <p:nvPr/>
        </p:nvGrpSpPr>
        <p:grpSpPr>
          <a:xfrm>
            <a:off x="5832140" y="2741731"/>
            <a:ext cx="1050865" cy="713104"/>
            <a:chOff x="3241021" y="2584782"/>
            <a:chExt cx="1050865" cy="713104"/>
          </a:xfrm>
        </p:grpSpPr>
        <p:cxnSp>
          <p:nvCxnSpPr>
            <p:cNvPr id="178" name="Straight Arrow Connector 177"/>
            <p:cNvCxnSpPr/>
            <p:nvPr/>
          </p:nvCxnSpPr>
          <p:spPr>
            <a:xfrm flipV="1">
              <a:off x="3618963" y="2655858"/>
              <a:ext cx="0" cy="64202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flipH="1">
              <a:off x="3623796" y="2922801"/>
              <a:ext cx="338285" cy="375085"/>
            </a:xfrm>
            <a:prstGeom prst="straightConnector1">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0" name="TextBox 179"/>
            <p:cNvSpPr txBox="1"/>
            <p:nvPr/>
          </p:nvSpPr>
          <p:spPr>
            <a:xfrm>
              <a:off x="3859814" y="2684550"/>
              <a:ext cx="432072" cy="338554"/>
            </a:xfrm>
            <a:prstGeom prst="rect">
              <a:avLst/>
            </a:prstGeom>
            <a:noFill/>
          </p:spPr>
          <p:txBody>
            <a:bodyPr wrap="square" rtlCol="0">
              <a:spAutoFit/>
            </a:bodyPr>
            <a:lstStyle/>
            <a:p>
              <a:r>
                <a:rPr lang="en-US" sz="1600" b="1" smtClean="0">
                  <a:solidFill>
                    <a:srgbClr val="FF0000"/>
                  </a:solidFill>
                </a:rPr>
                <a:t>X</a:t>
              </a:r>
              <a:r>
                <a:rPr lang="en-US" sz="1600" b="1" baseline="-25000" smtClean="0">
                  <a:solidFill>
                    <a:srgbClr val="FF0000"/>
                  </a:solidFill>
                </a:rPr>
                <a:t>B</a:t>
              </a:r>
              <a:endParaRPr lang="en-US" sz="1600" b="1">
                <a:solidFill>
                  <a:srgbClr val="FF0000"/>
                </a:solidFill>
              </a:endParaRPr>
            </a:p>
          </p:txBody>
        </p:sp>
        <p:sp>
          <p:nvSpPr>
            <p:cNvPr id="181" name="TextBox 180"/>
            <p:cNvSpPr txBox="1"/>
            <p:nvPr/>
          </p:nvSpPr>
          <p:spPr>
            <a:xfrm>
              <a:off x="3241021" y="2584782"/>
              <a:ext cx="406834" cy="338554"/>
            </a:xfrm>
            <a:prstGeom prst="rect">
              <a:avLst/>
            </a:prstGeom>
            <a:noFill/>
          </p:spPr>
          <p:txBody>
            <a:bodyPr wrap="square" rtlCol="0">
              <a:spAutoFit/>
            </a:bodyPr>
            <a:lstStyle/>
            <a:p>
              <a:r>
                <a:rPr lang="en-US" sz="1600" b="1" smtClean="0">
                  <a:solidFill>
                    <a:srgbClr val="FF0000"/>
                  </a:solidFill>
                </a:rPr>
                <a:t>Z</a:t>
              </a:r>
              <a:r>
                <a:rPr lang="en-US" sz="1600" b="1" baseline="-25000" smtClean="0">
                  <a:solidFill>
                    <a:srgbClr val="FF0000"/>
                  </a:solidFill>
                </a:rPr>
                <a:t>B</a:t>
              </a:r>
              <a:endParaRPr lang="en-US" sz="1600" b="1">
                <a:solidFill>
                  <a:srgbClr val="FF0000"/>
                </a:solidFill>
              </a:endParaRPr>
            </a:p>
          </p:txBody>
        </p:sp>
      </p:grpSp>
      <p:grpSp>
        <p:nvGrpSpPr>
          <p:cNvPr id="25" name="Group 24"/>
          <p:cNvGrpSpPr/>
          <p:nvPr/>
        </p:nvGrpSpPr>
        <p:grpSpPr>
          <a:xfrm>
            <a:off x="4770627" y="3424934"/>
            <a:ext cx="521453" cy="970681"/>
            <a:chOff x="4770627" y="3424934"/>
            <a:chExt cx="521453" cy="970681"/>
          </a:xfrm>
        </p:grpSpPr>
        <p:cxnSp>
          <p:nvCxnSpPr>
            <p:cNvPr id="5" name="Straight Arrow Connector 4"/>
            <p:cNvCxnSpPr/>
            <p:nvPr/>
          </p:nvCxnSpPr>
          <p:spPr>
            <a:xfrm flipH="1" flipV="1">
              <a:off x="4770627" y="3645024"/>
              <a:ext cx="493467" cy="7505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778462" y="3424934"/>
              <a:ext cx="513618"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E</a:t>
              </a:r>
              <a:endParaRPr lang="en-US" sz="2000" b="1">
                <a:solidFill>
                  <a:srgbClr val="FF0000"/>
                </a:solidFill>
              </a:endParaRPr>
            </a:p>
          </p:txBody>
        </p:sp>
      </p:grpSp>
      <p:grpSp>
        <p:nvGrpSpPr>
          <p:cNvPr id="26" name="Group 25"/>
          <p:cNvGrpSpPr/>
          <p:nvPr/>
        </p:nvGrpSpPr>
        <p:grpSpPr>
          <a:xfrm>
            <a:off x="4752020" y="4395804"/>
            <a:ext cx="628188" cy="899396"/>
            <a:chOff x="4752020" y="4395804"/>
            <a:chExt cx="628188" cy="899396"/>
          </a:xfrm>
        </p:grpSpPr>
        <p:cxnSp>
          <p:nvCxnSpPr>
            <p:cNvPr id="167" name="Straight Connector 166"/>
            <p:cNvCxnSpPr/>
            <p:nvPr/>
          </p:nvCxnSpPr>
          <p:spPr>
            <a:xfrm flipV="1">
              <a:off x="4752020" y="4395804"/>
              <a:ext cx="522139" cy="509360"/>
            </a:xfrm>
            <a:prstGeom prst="line">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2" name="TextBox 181"/>
            <p:cNvSpPr txBox="1"/>
            <p:nvPr/>
          </p:nvSpPr>
          <p:spPr>
            <a:xfrm>
              <a:off x="4762443" y="4895090"/>
              <a:ext cx="617765"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Ex</a:t>
              </a:r>
              <a:endParaRPr lang="en-US" sz="2000" b="1">
                <a:solidFill>
                  <a:srgbClr val="FF0000"/>
                </a:solidFill>
              </a:endParaRPr>
            </a:p>
          </p:txBody>
        </p:sp>
      </p:grpSp>
      <p:grpSp>
        <p:nvGrpSpPr>
          <p:cNvPr id="27" name="Group 26"/>
          <p:cNvGrpSpPr/>
          <p:nvPr/>
        </p:nvGrpSpPr>
        <p:grpSpPr>
          <a:xfrm>
            <a:off x="5068574" y="2733711"/>
            <a:ext cx="617765" cy="1642130"/>
            <a:chOff x="5068574" y="2733711"/>
            <a:chExt cx="617765" cy="1642130"/>
          </a:xfrm>
        </p:grpSpPr>
        <p:cxnSp>
          <p:nvCxnSpPr>
            <p:cNvPr id="169" name="Straight Connector 168"/>
            <p:cNvCxnSpPr/>
            <p:nvPr/>
          </p:nvCxnSpPr>
          <p:spPr>
            <a:xfrm flipH="1">
              <a:off x="5271982" y="3115841"/>
              <a:ext cx="0" cy="1260000"/>
            </a:xfrm>
            <a:prstGeom prst="line">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3" name="TextBox 182"/>
            <p:cNvSpPr txBox="1"/>
            <p:nvPr/>
          </p:nvSpPr>
          <p:spPr>
            <a:xfrm>
              <a:off x="5068574" y="2733711"/>
              <a:ext cx="617765"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Ey</a:t>
              </a:r>
              <a:endParaRPr lang="en-US" sz="2000" b="1">
                <a:solidFill>
                  <a:srgbClr val="FF0000"/>
                </a:solidFill>
              </a:endParaRPr>
            </a:p>
          </p:txBody>
        </p:sp>
      </p:grpSp>
    </p:spTree>
    <p:extLst>
      <p:ext uri="{BB962C8B-B14F-4D97-AF65-F5344CB8AC3E}">
        <p14:creationId xmlns:p14="http://schemas.microsoft.com/office/powerpoint/2010/main" val="45307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5"/>
                                        </p:tgtEl>
                                      </p:cBhvr>
                                    </p:animEffect>
                                    <p:set>
                                      <p:cBhvr>
                                        <p:cTn id="32" dur="1" fill="hold">
                                          <p:stCondLst>
                                            <p:cond delay="499"/>
                                          </p:stCondLst>
                                        </p:cTn>
                                        <p:tgtEl>
                                          <p:spTgt spid="2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70"/>
                                        </p:tgtEl>
                                        <p:attrNameLst>
                                          <p:attrName>style.visibility</p:attrName>
                                        </p:attrNameLst>
                                      </p:cBhvr>
                                      <p:to>
                                        <p:strVal val="visible"/>
                                      </p:to>
                                    </p:set>
                                    <p:animEffect transition="in" filter="wipe(left)">
                                      <p:cBhvr>
                                        <p:cTn id="43" dur="500"/>
                                        <p:tgtEl>
                                          <p:spTgt spid="17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77"/>
                                        </p:tgtEl>
                                        <p:attrNameLst>
                                          <p:attrName>style.visibility</p:attrName>
                                        </p:attrNameLst>
                                      </p:cBhvr>
                                      <p:to>
                                        <p:strVal val="visible"/>
                                      </p:to>
                                    </p:set>
                                    <p:animEffect transition="in" filter="wipe(left)">
                                      <p:cBhvr>
                                        <p:cTn id="48"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47</a:t>
            </a:fld>
            <a:endParaRPr lang="en-US" altLang="en-US"/>
          </a:p>
        </p:txBody>
      </p:sp>
      <p:sp>
        <p:nvSpPr>
          <p:cNvPr id="3" name="Rectangle 2"/>
          <p:cNvSpPr/>
          <p:nvPr/>
        </p:nvSpPr>
        <p:spPr>
          <a:xfrm>
            <a:off x="395536" y="260648"/>
            <a:ext cx="8316924" cy="2092881"/>
          </a:xfrm>
          <a:prstGeom prst="rect">
            <a:avLst/>
          </a:prstGeom>
        </p:spPr>
        <p:txBody>
          <a:bodyPr wrap="square">
            <a:spAutoFit/>
          </a:bodyPr>
          <a:lstStyle/>
          <a:p>
            <a:pPr algn="just"/>
            <a:r>
              <a:rPr lang="en-US" b="1" smtClean="0"/>
              <a:t>Bài tập 7</a:t>
            </a:r>
            <a:r>
              <a:rPr lang="en-US" smtClean="0"/>
              <a:t>: </a:t>
            </a:r>
            <a:r>
              <a:rPr lang="vi-VN" smtClean="0"/>
              <a:t>Tấm </a:t>
            </a:r>
            <a:r>
              <a:rPr lang="vi-VN"/>
              <a:t>hình phẳng đồng chất trọng lượng P = </a:t>
            </a:r>
            <a:r>
              <a:rPr lang="vi-VN" smtClean="0"/>
              <a:t>2000N,</a:t>
            </a:r>
            <a:r>
              <a:rPr lang="en-US" smtClean="0"/>
              <a:t> </a:t>
            </a:r>
            <a:r>
              <a:rPr lang="vi-VN" smtClean="0"/>
              <a:t>chịu </a:t>
            </a:r>
            <a:r>
              <a:rPr lang="vi-VN"/>
              <a:t>tác dụng của các lực F</a:t>
            </a:r>
            <a:r>
              <a:rPr lang="vi-VN" baseline="-25000"/>
              <a:t>1</a:t>
            </a:r>
            <a:r>
              <a:rPr lang="vi-VN"/>
              <a:t> = </a:t>
            </a:r>
            <a:r>
              <a:rPr lang="vi-VN" smtClean="0"/>
              <a:t>500N,</a:t>
            </a:r>
            <a:r>
              <a:rPr lang="en-US" smtClean="0"/>
              <a:t> </a:t>
            </a:r>
            <a:r>
              <a:rPr lang="vi-VN" smtClean="0"/>
              <a:t>F</a:t>
            </a:r>
            <a:r>
              <a:rPr lang="vi-VN" baseline="-25000" smtClean="0"/>
              <a:t>2</a:t>
            </a:r>
            <a:r>
              <a:rPr lang="vi-VN" smtClean="0"/>
              <a:t> </a:t>
            </a:r>
            <a:r>
              <a:rPr lang="vi-VN"/>
              <a:t>= 1000N </a:t>
            </a:r>
            <a:r>
              <a:rPr lang="vi-VN" smtClean="0"/>
              <a:t>và </a:t>
            </a:r>
            <a:r>
              <a:rPr lang="vi-VN"/>
              <a:t>được giữ bởi 6 thanh như hình vẽ. Bỏ qua trọng lượng các thanh, toàn hình có dạng khối lập phương. Tìm ứng lực các thanh.</a:t>
            </a:r>
          </a:p>
        </p:txBody>
      </p:sp>
      <p:grpSp>
        <p:nvGrpSpPr>
          <p:cNvPr id="62" name="Group 61"/>
          <p:cNvGrpSpPr>
            <a:grpSpLocks/>
          </p:cNvGrpSpPr>
          <p:nvPr/>
        </p:nvGrpSpPr>
        <p:grpSpPr bwMode="auto">
          <a:xfrm>
            <a:off x="1719126" y="2404982"/>
            <a:ext cx="4221026" cy="3820396"/>
            <a:chOff x="4462" y="9167"/>
            <a:chExt cx="3965" cy="2988"/>
          </a:xfrm>
        </p:grpSpPr>
        <p:sp>
          <p:nvSpPr>
            <p:cNvPr id="79" name="Freeform 78"/>
            <p:cNvSpPr>
              <a:spLocks/>
            </p:cNvSpPr>
            <p:nvPr/>
          </p:nvSpPr>
          <p:spPr bwMode="auto">
            <a:xfrm>
              <a:off x="7062" y="9601"/>
              <a:ext cx="561" cy="589"/>
            </a:xfrm>
            <a:custGeom>
              <a:avLst/>
              <a:gdLst>
                <a:gd name="T0" fmla="*/ 0 w 660"/>
                <a:gd name="T1" fmla="*/ 650 h 650"/>
                <a:gd name="T2" fmla="*/ 660 w 660"/>
                <a:gd name="T3" fmla="*/ 0 h 650"/>
              </a:gdLst>
              <a:ahLst/>
              <a:cxnLst>
                <a:cxn ang="0">
                  <a:pos x="T0" y="T1"/>
                </a:cxn>
                <a:cxn ang="0">
                  <a:pos x="T2" y="T3"/>
                </a:cxn>
              </a:cxnLst>
              <a:rect l="0" t="0" r="r" b="b"/>
              <a:pathLst>
                <a:path w="660" h="650">
                  <a:moveTo>
                    <a:pt x="0" y="650"/>
                  </a:moveTo>
                  <a:lnTo>
                    <a:pt x="660" y="0"/>
                  </a:lnTo>
                </a:path>
              </a:pathLst>
            </a:custGeom>
            <a:noFill/>
            <a:ln w="3175"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80" name="Freeform 79"/>
            <p:cNvSpPr>
              <a:spLocks/>
            </p:cNvSpPr>
            <p:nvPr/>
          </p:nvSpPr>
          <p:spPr bwMode="auto">
            <a:xfrm>
              <a:off x="7062" y="9601"/>
              <a:ext cx="561" cy="589"/>
            </a:xfrm>
            <a:custGeom>
              <a:avLst/>
              <a:gdLst>
                <a:gd name="T0" fmla="*/ 655 w 655"/>
                <a:gd name="T1" fmla="*/ 0 h 596"/>
                <a:gd name="T2" fmla="*/ 0 w 655"/>
                <a:gd name="T3" fmla="*/ 596 h 596"/>
              </a:gdLst>
              <a:ahLst/>
              <a:cxnLst>
                <a:cxn ang="0">
                  <a:pos x="T0" y="T1"/>
                </a:cxn>
                <a:cxn ang="0">
                  <a:pos x="T2" y="T3"/>
                </a:cxn>
              </a:cxnLst>
              <a:rect l="0" t="0" r="r" b="b"/>
              <a:pathLst>
                <a:path w="655" h="596">
                  <a:moveTo>
                    <a:pt x="655" y="0"/>
                  </a:moveTo>
                  <a:lnTo>
                    <a:pt x="0" y="596"/>
                  </a:lnTo>
                </a:path>
              </a:pathLst>
            </a:custGeom>
            <a:noFill/>
            <a:ln w="9525" cap="flat">
              <a:solidFill>
                <a:srgbClr val="000000"/>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63" name="Line 3328"/>
            <p:cNvCxnSpPr/>
            <p:nvPr/>
          </p:nvCxnSpPr>
          <p:spPr bwMode="auto">
            <a:xfrm>
              <a:off x="5400" y="10209"/>
              <a:ext cx="1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4" name="Line 3329"/>
            <p:cNvCxnSpPr/>
            <p:nvPr/>
          </p:nvCxnSpPr>
          <p:spPr bwMode="auto">
            <a:xfrm>
              <a:off x="5400" y="11720"/>
              <a:ext cx="166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65" name="Line 3330"/>
            <p:cNvCxnSpPr/>
            <p:nvPr/>
          </p:nvCxnSpPr>
          <p:spPr bwMode="auto">
            <a:xfrm>
              <a:off x="5400" y="10209"/>
              <a:ext cx="0" cy="1511"/>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66" name="Line 3331"/>
            <p:cNvCxnSpPr/>
            <p:nvPr/>
          </p:nvCxnSpPr>
          <p:spPr bwMode="auto">
            <a:xfrm>
              <a:off x="7062" y="10209"/>
              <a:ext cx="0" cy="1511"/>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67" name="Line 3332"/>
            <p:cNvCxnSpPr/>
            <p:nvPr/>
          </p:nvCxnSpPr>
          <p:spPr bwMode="auto">
            <a:xfrm flipV="1">
              <a:off x="5249" y="11115"/>
              <a:ext cx="756" cy="75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68" name="Line 3333"/>
            <p:cNvCxnSpPr/>
            <p:nvPr/>
          </p:nvCxnSpPr>
          <p:spPr bwMode="auto">
            <a:xfrm>
              <a:off x="6005" y="11115"/>
              <a:ext cx="1813"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69" name="Line 3334"/>
            <p:cNvCxnSpPr/>
            <p:nvPr/>
          </p:nvCxnSpPr>
          <p:spPr bwMode="auto">
            <a:xfrm flipV="1">
              <a:off x="7062" y="11115"/>
              <a:ext cx="605" cy="60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0" name="Line 3335"/>
            <p:cNvCxnSpPr/>
            <p:nvPr/>
          </p:nvCxnSpPr>
          <p:spPr bwMode="auto">
            <a:xfrm>
              <a:off x="7667" y="9604"/>
              <a:ext cx="0" cy="1511"/>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71" name="Line 3336"/>
            <p:cNvCxnSpPr/>
            <p:nvPr/>
          </p:nvCxnSpPr>
          <p:spPr bwMode="auto">
            <a:xfrm flipV="1">
              <a:off x="7062" y="9604"/>
              <a:ext cx="605" cy="60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2" name="Line 3337"/>
            <p:cNvCxnSpPr/>
            <p:nvPr/>
          </p:nvCxnSpPr>
          <p:spPr bwMode="auto">
            <a:xfrm flipV="1">
              <a:off x="5400" y="9604"/>
              <a:ext cx="605" cy="60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3" name="Line 3338"/>
            <p:cNvCxnSpPr/>
            <p:nvPr/>
          </p:nvCxnSpPr>
          <p:spPr bwMode="auto">
            <a:xfrm>
              <a:off x="6005" y="9604"/>
              <a:ext cx="1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4" name="Line 3339"/>
            <p:cNvCxnSpPr/>
            <p:nvPr/>
          </p:nvCxnSpPr>
          <p:spPr bwMode="auto">
            <a:xfrm>
              <a:off x="6005" y="9302"/>
              <a:ext cx="0" cy="181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5" name="Line 3340"/>
            <p:cNvCxnSpPr/>
            <p:nvPr/>
          </p:nvCxnSpPr>
          <p:spPr bwMode="auto">
            <a:xfrm>
              <a:off x="5400" y="10209"/>
              <a:ext cx="605" cy="906"/>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76" name="Line 3341"/>
            <p:cNvCxnSpPr/>
            <p:nvPr/>
          </p:nvCxnSpPr>
          <p:spPr bwMode="auto">
            <a:xfrm flipV="1">
              <a:off x="6005" y="10209"/>
              <a:ext cx="1057" cy="906"/>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77" name="Line 3342"/>
            <p:cNvCxnSpPr/>
            <p:nvPr/>
          </p:nvCxnSpPr>
          <p:spPr bwMode="auto">
            <a:xfrm>
              <a:off x="7062" y="10209"/>
              <a:ext cx="605" cy="906"/>
            </a:xfrm>
            <a:prstGeom prst="line">
              <a:avLst/>
            </a:prstGeom>
            <a:noFill/>
            <a:ln w="28575">
              <a:solidFill>
                <a:srgbClr val="000000"/>
              </a:solidFill>
              <a:round/>
              <a:headEnd type="oval" w="med" len="med"/>
              <a:tailEnd type="oval" w="med" len="med"/>
            </a:ln>
            <a:extLst>
              <a:ext uri="{909E8E84-426E-40DD-AFC4-6F175D3DCCD1}">
                <a14:hiddenFill xmlns:a14="http://schemas.microsoft.com/office/drawing/2010/main">
                  <a:noFill/>
                </a14:hiddenFill>
              </a:ext>
            </a:extLst>
          </p:spPr>
        </p:cxnSp>
        <p:sp>
          <p:nvSpPr>
            <p:cNvPr id="78" name="Freeform 77"/>
            <p:cNvSpPr>
              <a:spLocks/>
            </p:cNvSpPr>
            <p:nvPr/>
          </p:nvSpPr>
          <p:spPr bwMode="auto">
            <a:xfrm>
              <a:off x="5398" y="10190"/>
              <a:ext cx="1678" cy="0"/>
            </a:xfrm>
            <a:custGeom>
              <a:avLst/>
              <a:gdLst>
                <a:gd name="T0" fmla="*/ 0 w 2000"/>
                <a:gd name="T1" fmla="*/ 0 h 1"/>
                <a:gd name="T2" fmla="*/ 2000 w 2000"/>
                <a:gd name="T3" fmla="*/ 0 h 1"/>
              </a:gdLst>
              <a:ahLst/>
              <a:cxnLst>
                <a:cxn ang="0">
                  <a:pos x="T0" y="T1"/>
                </a:cxn>
                <a:cxn ang="0">
                  <a:pos x="T2" y="T3"/>
                </a:cxn>
              </a:cxnLst>
              <a:rect l="0" t="0" r="r" b="b"/>
              <a:pathLst>
                <a:path w="2000" h="1">
                  <a:moveTo>
                    <a:pt x="0" y="0"/>
                  </a:moveTo>
                  <a:lnTo>
                    <a:pt x="2000"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81" name="Line 3352"/>
            <p:cNvCxnSpPr/>
            <p:nvPr/>
          </p:nvCxnSpPr>
          <p:spPr bwMode="auto">
            <a:xfrm>
              <a:off x="6533" y="9302"/>
              <a:ext cx="0" cy="604"/>
            </a:xfrm>
            <a:prstGeom prst="line">
              <a:avLst/>
            </a:prstGeom>
            <a:noFill/>
            <a:ln w="57150">
              <a:solidFill>
                <a:srgbClr val="0000FF"/>
              </a:solidFill>
              <a:round/>
              <a:headEnd w="sm" len="lg"/>
              <a:tailEnd type="triangle" w="sm" len="lg"/>
            </a:ln>
            <a:extLst>
              <a:ext uri="{909E8E84-426E-40DD-AFC4-6F175D3DCCD1}">
                <a14:hiddenFill xmlns:a14="http://schemas.microsoft.com/office/drawing/2010/main">
                  <a:noFill/>
                </a14:hiddenFill>
              </a:ext>
            </a:extLst>
          </p:spPr>
        </p:cxnSp>
        <p:sp>
          <p:nvSpPr>
            <p:cNvPr id="82" name="Text Box 3354"/>
            <p:cNvSpPr txBox="1">
              <a:spLocks noChangeArrowheads="1"/>
            </p:cNvSpPr>
            <p:nvPr/>
          </p:nvSpPr>
          <p:spPr bwMode="auto">
            <a:xfrm>
              <a:off x="4917" y="11720"/>
              <a:ext cx="415"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x</a:t>
              </a:r>
            </a:p>
          </p:txBody>
        </p:sp>
        <p:sp>
          <p:nvSpPr>
            <p:cNvPr id="83" name="Text Box 3355"/>
            <p:cNvSpPr txBox="1">
              <a:spLocks noChangeArrowheads="1"/>
            </p:cNvSpPr>
            <p:nvPr/>
          </p:nvSpPr>
          <p:spPr bwMode="auto">
            <a:xfrm>
              <a:off x="7939" y="11046"/>
              <a:ext cx="488"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y</a:t>
              </a:r>
            </a:p>
          </p:txBody>
        </p:sp>
        <p:sp>
          <p:nvSpPr>
            <p:cNvPr id="84" name="Text Box 3356"/>
            <p:cNvSpPr txBox="1">
              <a:spLocks noChangeArrowheads="1"/>
            </p:cNvSpPr>
            <p:nvPr/>
          </p:nvSpPr>
          <p:spPr bwMode="auto">
            <a:xfrm>
              <a:off x="6533" y="9178"/>
              <a:ext cx="289" cy="3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spAutoFit/>
            </a:bodyPr>
            <a:lstStyle/>
            <a:p>
              <a:pPr>
                <a:spcAft>
                  <a:spcPts val="0"/>
                </a:spcAft>
              </a:pPr>
              <a:r>
                <a:rPr lang="en-US" sz="2000" b="1">
                  <a:solidFill>
                    <a:srgbClr val="0000FF"/>
                  </a:solidFill>
                  <a:effectLst/>
                  <a:latin typeface="Times New Roman"/>
                  <a:ea typeface="Times New Roman"/>
                </a:rPr>
                <a:t>P</a:t>
              </a:r>
            </a:p>
          </p:txBody>
        </p:sp>
        <p:sp>
          <p:nvSpPr>
            <p:cNvPr id="85" name="Text Box 3358"/>
            <p:cNvSpPr txBox="1">
              <a:spLocks noChangeArrowheads="1"/>
            </p:cNvSpPr>
            <p:nvPr/>
          </p:nvSpPr>
          <p:spPr bwMode="auto">
            <a:xfrm>
              <a:off x="5073" y="10813"/>
              <a:ext cx="58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6</a:t>
              </a:r>
            </a:p>
          </p:txBody>
        </p:sp>
        <p:sp>
          <p:nvSpPr>
            <p:cNvPr id="86" name="Text Box 3359"/>
            <p:cNvSpPr txBox="1">
              <a:spLocks noChangeArrowheads="1"/>
            </p:cNvSpPr>
            <p:nvPr/>
          </p:nvSpPr>
          <p:spPr bwMode="auto">
            <a:xfrm>
              <a:off x="6307" y="10662"/>
              <a:ext cx="605"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4</a:t>
              </a:r>
            </a:p>
          </p:txBody>
        </p:sp>
        <p:sp>
          <p:nvSpPr>
            <p:cNvPr id="87" name="Text Box 3360"/>
            <p:cNvSpPr txBox="1">
              <a:spLocks noChangeArrowheads="1"/>
            </p:cNvSpPr>
            <p:nvPr/>
          </p:nvSpPr>
          <p:spPr bwMode="auto">
            <a:xfrm>
              <a:off x="7213" y="10511"/>
              <a:ext cx="593"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2</a:t>
              </a:r>
            </a:p>
          </p:txBody>
        </p:sp>
        <p:sp>
          <p:nvSpPr>
            <p:cNvPr id="88" name="Text Box 3361"/>
            <p:cNvSpPr txBox="1">
              <a:spLocks noChangeArrowheads="1"/>
            </p:cNvSpPr>
            <p:nvPr/>
          </p:nvSpPr>
          <p:spPr bwMode="auto">
            <a:xfrm>
              <a:off x="7515" y="10359"/>
              <a:ext cx="53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3</a:t>
              </a:r>
            </a:p>
          </p:txBody>
        </p:sp>
        <p:sp>
          <p:nvSpPr>
            <p:cNvPr id="89" name="Text Box 3362"/>
            <p:cNvSpPr txBox="1">
              <a:spLocks noChangeArrowheads="1"/>
            </p:cNvSpPr>
            <p:nvPr/>
          </p:nvSpPr>
          <p:spPr bwMode="auto">
            <a:xfrm>
              <a:off x="6898" y="11115"/>
              <a:ext cx="575"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1</a:t>
              </a:r>
            </a:p>
          </p:txBody>
        </p:sp>
        <p:sp>
          <p:nvSpPr>
            <p:cNvPr id="90" name="Freeform 89"/>
            <p:cNvSpPr>
              <a:spLocks/>
            </p:cNvSpPr>
            <p:nvPr/>
          </p:nvSpPr>
          <p:spPr bwMode="auto">
            <a:xfrm>
              <a:off x="6005" y="9604"/>
              <a:ext cx="1057" cy="589"/>
            </a:xfrm>
            <a:custGeom>
              <a:avLst/>
              <a:gdLst>
                <a:gd name="T0" fmla="*/ 0 w 1284"/>
                <a:gd name="T1" fmla="*/ 0 h 626"/>
                <a:gd name="T2" fmla="*/ 1284 w 1284"/>
                <a:gd name="T3" fmla="*/ 626 h 626"/>
              </a:gdLst>
              <a:ahLst/>
              <a:cxnLst>
                <a:cxn ang="0">
                  <a:pos x="T0" y="T1"/>
                </a:cxn>
                <a:cxn ang="0">
                  <a:pos x="T2" y="T3"/>
                </a:cxn>
              </a:cxnLst>
              <a:rect l="0" t="0" r="r" b="b"/>
              <a:pathLst>
                <a:path w="1284" h="626">
                  <a:moveTo>
                    <a:pt x="0" y="0"/>
                  </a:moveTo>
                  <a:lnTo>
                    <a:pt x="1284" y="626"/>
                  </a:lnTo>
                </a:path>
              </a:pathLst>
            </a:custGeom>
            <a:noFill/>
            <a:ln w="9525" cap="flat">
              <a:solidFill>
                <a:srgbClr val="000000"/>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91" name="Freeform 90"/>
            <p:cNvSpPr>
              <a:spLocks/>
            </p:cNvSpPr>
            <p:nvPr/>
          </p:nvSpPr>
          <p:spPr bwMode="auto">
            <a:xfrm>
              <a:off x="5400" y="9604"/>
              <a:ext cx="2267" cy="589"/>
            </a:xfrm>
            <a:custGeom>
              <a:avLst/>
              <a:gdLst>
                <a:gd name="T0" fmla="*/ 2691 w 2691"/>
                <a:gd name="T1" fmla="*/ 0 h 656"/>
                <a:gd name="T2" fmla="*/ 0 w 2691"/>
                <a:gd name="T3" fmla="*/ 656 h 656"/>
              </a:gdLst>
              <a:ahLst/>
              <a:cxnLst>
                <a:cxn ang="0">
                  <a:pos x="T0" y="T1"/>
                </a:cxn>
                <a:cxn ang="0">
                  <a:pos x="T2" y="T3"/>
                </a:cxn>
              </a:cxnLst>
              <a:rect l="0" t="0" r="r" b="b"/>
              <a:pathLst>
                <a:path w="2691" h="656">
                  <a:moveTo>
                    <a:pt x="2691" y="0"/>
                  </a:moveTo>
                  <a:lnTo>
                    <a:pt x="0" y="656"/>
                  </a:lnTo>
                </a:path>
              </a:pathLst>
            </a:custGeom>
            <a:noFill/>
            <a:ln w="9525" cap="flat">
              <a:solidFill>
                <a:srgbClr val="000000"/>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92" name="Line 3366"/>
            <p:cNvCxnSpPr/>
            <p:nvPr/>
          </p:nvCxnSpPr>
          <p:spPr bwMode="auto">
            <a:xfrm>
              <a:off x="4796" y="10209"/>
              <a:ext cx="604" cy="0"/>
            </a:xfrm>
            <a:prstGeom prst="line">
              <a:avLst/>
            </a:prstGeom>
            <a:noFill/>
            <a:ln w="57150">
              <a:solidFill>
                <a:srgbClr val="0000FF"/>
              </a:solidFill>
              <a:round/>
              <a:headEnd w="sm" len="lg"/>
              <a:tailEnd type="triangle" w="sm" len="lg"/>
            </a:ln>
            <a:extLst>
              <a:ext uri="{909E8E84-426E-40DD-AFC4-6F175D3DCCD1}">
                <a14:hiddenFill xmlns:a14="http://schemas.microsoft.com/office/drawing/2010/main">
                  <a:noFill/>
                </a14:hiddenFill>
              </a:ext>
            </a:extLst>
          </p:spPr>
        </p:cxnSp>
        <p:sp>
          <p:nvSpPr>
            <p:cNvPr id="93" name="Freeform 92"/>
            <p:cNvSpPr>
              <a:spLocks/>
            </p:cNvSpPr>
            <p:nvPr/>
          </p:nvSpPr>
          <p:spPr bwMode="auto">
            <a:xfrm>
              <a:off x="4781" y="10236"/>
              <a:ext cx="591" cy="554"/>
            </a:xfrm>
            <a:custGeom>
              <a:avLst/>
              <a:gdLst>
                <a:gd name="T0" fmla="*/ 0 w 705"/>
                <a:gd name="T1" fmla="*/ 660 h 660"/>
                <a:gd name="T2" fmla="*/ 705 w 705"/>
                <a:gd name="T3" fmla="*/ 0 h 660"/>
              </a:gdLst>
              <a:ahLst/>
              <a:cxnLst>
                <a:cxn ang="0">
                  <a:pos x="T0" y="T1"/>
                </a:cxn>
                <a:cxn ang="0">
                  <a:pos x="T2" y="T3"/>
                </a:cxn>
              </a:cxnLst>
              <a:rect l="0" t="0" r="r" b="b"/>
              <a:pathLst>
                <a:path w="705" h="660">
                  <a:moveTo>
                    <a:pt x="0" y="660"/>
                  </a:moveTo>
                  <a:lnTo>
                    <a:pt x="705" y="0"/>
                  </a:lnTo>
                </a:path>
              </a:pathLst>
            </a:custGeom>
            <a:noFill/>
            <a:ln w="57150">
              <a:solidFill>
                <a:srgbClr val="0000FF"/>
              </a:solidFill>
              <a:round/>
              <a:headEnd type="none" w="sm" len="lg"/>
              <a:tailEnd type="triangle" w="sm"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94" name="Text Box 3368"/>
            <p:cNvSpPr txBox="1">
              <a:spLocks noChangeArrowheads="1"/>
            </p:cNvSpPr>
            <p:nvPr/>
          </p:nvSpPr>
          <p:spPr bwMode="auto">
            <a:xfrm>
              <a:off x="5582" y="10919"/>
              <a:ext cx="502"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O</a:t>
              </a:r>
            </a:p>
          </p:txBody>
        </p:sp>
        <p:sp>
          <p:nvSpPr>
            <p:cNvPr id="95" name="Text Box 3369"/>
            <p:cNvSpPr txBox="1">
              <a:spLocks noChangeArrowheads="1"/>
            </p:cNvSpPr>
            <p:nvPr/>
          </p:nvSpPr>
          <p:spPr bwMode="auto">
            <a:xfrm>
              <a:off x="4737" y="9869"/>
              <a:ext cx="69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b="1">
                  <a:solidFill>
                    <a:srgbClr val="0000FF"/>
                  </a:solidFill>
                  <a:effectLst/>
                  <a:latin typeface="Times New Roman"/>
                  <a:ea typeface="Times New Roman"/>
                </a:rPr>
                <a:t>F</a:t>
              </a:r>
              <a:r>
                <a:rPr lang="en-US" sz="2000" b="1" baseline="-25000">
                  <a:solidFill>
                    <a:srgbClr val="0000FF"/>
                  </a:solidFill>
                  <a:effectLst/>
                  <a:latin typeface="Times New Roman"/>
                  <a:ea typeface="Times New Roman"/>
                </a:rPr>
                <a:t>2</a:t>
              </a:r>
              <a:endParaRPr lang="en-US" sz="2000" b="1">
                <a:solidFill>
                  <a:srgbClr val="0000FF"/>
                </a:solidFill>
                <a:effectLst/>
                <a:latin typeface="Times New Roman"/>
                <a:ea typeface="Times New Roman"/>
              </a:endParaRPr>
            </a:p>
          </p:txBody>
        </p:sp>
        <p:sp>
          <p:nvSpPr>
            <p:cNvPr id="96" name="Text Box 3370"/>
            <p:cNvSpPr txBox="1">
              <a:spLocks noChangeArrowheads="1"/>
            </p:cNvSpPr>
            <p:nvPr/>
          </p:nvSpPr>
          <p:spPr bwMode="auto">
            <a:xfrm>
              <a:off x="4462" y="10544"/>
              <a:ext cx="549"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b="1">
                  <a:solidFill>
                    <a:srgbClr val="0000FF"/>
                  </a:solidFill>
                  <a:effectLst/>
                  <a:latin typeface="Times New Roman"/>
                  <a:ea typeface="Times New Roman"/>
                </a:rPr>
                <a:t>F</a:t>
              </a:r>
              <a:r>
                <a:rPr lang="en-US" sz="2000" b="1" baseline="-25000">
                  <a:solidFill>
                    <a:srgbClr val="0000FF"/>
                  </a:solidFill>
                  <a:effectLst/>
                  <a:latin typeface="Times New Roman"/>
                  <a:ea typeface="Times New Roman"/>
                </a:rPr>
                <a:t>1</a:t>
              </a:r>
              <a:endParaRPr lang="en-US" sz="2000" b="1">
                <a:solidFill>
                  <a:srgbClr val="0000FF"/>
                </a:solidFill>
                <a:effectLst/>
                <a:latin typeface="Times New Roman"/>
                <a:ea typeface="Times New Roman"/>
              </a:endParaRPr>
            </a:p>
          </p:txBody>
        </p:sp>
        <p:sp>
          <p:nvSpPr>
            <p:cNvPr id="97" name="Text Box 28290"/>
            <p:cNvSpPr txBox="1">
              <a:spLocks noChangeArrowheads="1"/>
            </p:cNvSpPr>
            <p:nvPr/>
          </p:nvSpPr>
          <p:spPr bwMode="auto">
            <a:xfrm>
              <a:off x="5634" y="9167"/>
              <a:ext cx="488"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z</a:t>
              </a:r>
            </a:p>
          </p:txBody>
        </p:sp>
        <p:sp>
          <p:nvSpPr>
            <p:cNvPr id="98" name="Text Box 28292"/>
            <p:cNvSpPr txBox="1">
              <a:spLocks noChangeArrowheads="1"/>
            </p:cNvSpPr>
            <p:nvPr/>
          </p:nvSpPr>
          <p:spPr bwMode="auto">
            <a:xfrm>
              <a:off x="5565" y="10427"/>
              <a:ext cx="605"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5</a:t>
              </a:r>
            </a:p>
          </p:txBody>
        </p:sp>
      </p:grpSp>
      <p:grpSp>
        <p:nvGrpSpPr>
          <p:cNvPr id="26" name="Group 25"/>
          <p:cNvGrpSpPr/>
          <p:nvPr/>
        </p:nvGrpSpPr>
        <p:grpSpPr>
          <a:xfrm>
            <a:off x="1691680" y="2474816"/>
            <a:ext cx="1022940" cy="1227925"/>
            <a:chOff x="1691680" y="2474816"/>
            <a:chExt cx="1022940" cy="1227925"/>
          </a:xfrm>
        </p:grpSpPr>
        <p:cxnSp>
          <p:nvCxnSpPr>
            <p:cNvPr id="13" name="Straight Arrow Connector 12"/>
            <p:cNvCxnSpPr/>
            <p:nvPr/>
          </p:nvCxnSpPr>
          <p:spPr>
            <a:xfrm flipH="1" flipV="1">
              <a:off x="2082302" y="2577590"/>
              <a:ext cx="632318" cy="1125151"/>
            </a:xfrm>
            <a:prstGeom prst="straightConnector1">
              <a:avLst/>
            </a:prstGeom>
            <a:ln w="38100">
              <a:solidFill>
                <a:srgbClr val="FF0000"/>
              </a:solidFill>
              <a:headEnd w="sm" len="med"/>
              <a:tailEnd type="arrow" w="sm"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91680" y="2474816"/>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5</a:t>
              </a:r>
              <a:endParaRPr lang="en-US" sz="2000" b="1">
                <a:solidFill>
                  <a:srgbClr val="FF0000"/>
                </a:solidFill>
              </a:endParaRPr>
            </a:p>
          </p:txBody>
        </p:sp>
      </p:grpSp>
      <p:grpSp>
        <p:nvGrpSpPr>
          <p:cNvPr id="25" name="Group 24"/>
          <p:cNvGrpSpPr/>
          <p:nvPr/>
        </p:nvGrpSpPr>
        <p:grpSpPr>
          <a:xfrm>
            <a:off x="2495731" y="2763666"/>
            <a:ext cx="543996" cy="949303"/>
            <a:chOff x="2495731" y="2763666"/>
            <a:chExt cx="543996" cy="949303"/>
          </a:xfrm>
        </p:grpSpPr>
        <p:cxnSp>
          <p:nvCxnSpPr>
            <p:cNvPr id="9" name="Straight Arrow Connector 8"/>
            <p:cNvCxnSpPr>
              <a:stCxn id="78" idx="0"/>
            </p:cNvCxnSpPr>
            <p:nvPr/>
          </p:nvCxnSpPr>
          <p:spPr>
            <a:xfrm flipV="1">
              <a:off x="2715565" y="3212976"/>
              <a:ext cx="2129" cy="499993"/>
            </a:xfrm>
            <a:prstGeom prst="straightConnector1">
              <a:avLst/>
            </a:prstGeom>
            <a:ln w="38100">
              <a:solidFill>
                <a:srgbClr val="FF0000"/>
              </a:solidFill>
              <a:headEnd w="sm" len="med"/>
              <a:tailEnd type="arrow" w="sm" len="med"/>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2495731" y="2763666"/>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6</a:t>
              </a:r>
              <a:endParaRPr lang="en-US" sz="2000" b="1">
                <a:solidFill>
                  <a:srgbClr val="FF0000"/>
                </a:solidFill>
              </a:endParaRPr>
            </a:p>
          </p:txBody>
        </p:sp>
      </p:grpSp>
      <p:grpSp>
        <p:nvGrpSpPr>
          <p:cNvPr id="29" name="Group 28"/>
          <p:cNvGrpSpPr/>
          <p:nvPr/>
        </p:nvGrpSpPr>
        <p:grpSpPr>
          <a:xfrm>
            <a:off x="5084237" y="2308279"/>
            <a:ext cx="543996" cy="651607"/>
            <a:chOff x="5084237" y="2308279"/>
            <a:chExt cx="543996" cy="651607"/>
          </a:xfrm>
        </p:grpSpPr>
        <p:cxnSp>
          <p:nvCxnSpPr>
            <p:cNvPr id="5" name="Straight Arrow Connector 4"/>
            <p:cNvCxnSpPr/>
            <p:nvPr/>
          </p:nvCxnSpPr>
          <p:spPr>
            <a:xfrm flipV="1">
              <a:off x="5131078" y="2456892"/>
              <a:ext cx="0" cy="502994"/>
            </a:xfrm>
            <a:prstGeom prst="straightConnector1">
              <a:avLst/>
            </a:prstGeom>
            <a:ln w="38100">
              <a:solidFill>
                <a:srgbClr val="FF0000"/>
              </a:solidFill>
              <a:headEnd w="sm" len="med"/>
              <a:tailEnd type="arrow" w="sm" len="med"/>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5084237" y="2308279"/>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3</a:t>
              </a:r>
              <a:endParaRPr lang="en-US" sz="2000" b="1">
                <a:solidFill>
                  <a:srgbClr val="FF0000"/>
                </a:solidFill>
              </a:endParaRPr>
            </a:p>
          </p:txBody>
        </p:sp>
      </p:grpSp>
      <p:grpSp>
        <p:nvGrpSpPr>
          <p:cNvPr id="28" name="Group 27"/>
          <p:cNvGrpSpPr/>
          <p:nvPr/>
        </p:nvGrpSpPr>
        <p:grpSpPr>
          <a:xfrm>
            <a:off x="4031940" y="3562554"/>
            <a:ext cx="1054964" cy="635229"/>
            <a:chOff x="4497742" y="3081803"/>
            <a:chExt cx="1054964" cy="635229"/>
          </a:xfrm>
        </p:grpSpPr>
        <p:cxnSp>
          <p:nvCxnSpPr>
            <p:cNvPr id="15" name="Straight Arrow Connector 14"/>
            <p:cNvCxnSpPr/>
            <p:nvPr/>
          </p:nvCxnSpPr>
          <p:spPr>
            <a:xfrm flipV="1">
              <a:off x="4497742" y="3225964"/>
              <a:ext cx="478367" cy="491068"/>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5008710" y="3081803"/>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4</a:t>
              </a:r>
              <a:endParaRPr lang="en-US" sz="2000" b="1">
                <a:solidFill>
                  <a:srgbClr val="FF0000"/>
                </a:solidFill>
              </a:endParaRPr>
            </a:p>
          </p:txBody>
        </p:sp>
      </p:grpSp>
      <p:grpSp>
        <p:nvGrpSpPr>
          <p:cNvPr id="27" name="Group 26"/>
          <p:cNvGrpSpPr/>
          <p:nvPr/>
        </p:nvGrpSpPr>
        <p:grpSpPr>
          <a:xfrm>
            <a:off x="4410191" y="2812866"/>
            <a:ext cx="543996" cy="906453"/>
            <a:chOff x="4410191" y="2812866"/>
            <a:chExt cx="543996" cy="906453"/>
          </a:xfrm>
        </p:grpSpPr>
        <p:cxnSp>
          <p:nvCxnSpPr>
            <p:cNvPr id="7" name="Straight Arrow Connector 6"/>
            <p:cNvCxnSpPr/>
            <p:nvPr/>
          </p:nvCxnSpPr>
          <p:spPr>
            <a:xfrm flipV="1">
              <a:off x="4492391" y="3219326"/>
              <a:ext cx="0" cy="499993"/>
            </a:xfrm>
            <a:prstGeom prst="straightConnector1">
              <a:avLst/>
            </a:prstGeom>
            <a:ln w="38100">
              <a:solidFill>
                <a:srgbClr val="FF0000"/>
              </a:solidFill>
              <a:headEnd w="sm" len="med"/>
              <a:tailEnd type="arrow" w="sm" len="med"/>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4410191" y="2812866"/>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1</a:t>
              </a:r>
              <a:endParaRPr lang="en-US" sz="2000" b="1">
                <a:solidFill>
                  <a:srgbClr val="FF0000"/>
                </a:solidFill>
              </a:endParaRPr>
            </a:p>
          </p:txBody>
        </p:sp>
      </p:grpSp>
      <p:grpSp>
        <p:nvGrpSpPr>
          <p:cNvPr id="24" name="Group 23"/>
          <p:cNvGrpSpPr/>
          <p:nvPr/>
        </p:nvGrpSpPr>
        <p:grpSpPr>
          <a:xfrm>
            <a:off x="4022842" y="2708389"/>
            <a:ext cx="581935" cy="1013408"/>
            <a:chOff x="4022842" y="2708389"/>
            <a:chExt cx="581935" cy="1013408"/>
          </a:xfrm>
        </p:grpSpPr>
        <p:cxnSp>
          <p:nvCxnSpPr>
            <p:cNvPr id="11" name="Straight Arrow Connector 10"/>
            <p:cNvCxnSpPr/>
            <p:nvPr/>
          </p:nvCxnSpPr>
          <p:spPr>
            <a:xfrm flipH="1" flipV="1">
              <a:off x="4022842" y="2874926"/>
              <a:ext cx="468986" cy="846871"/>
            </a:xfrm>
            <a:prstGeom prst="straightConnector1">
              <a:avLst/>
            </a:prstGeom>
            <a:ln w="38100">
              <a:solidFill>
                <a:srgbClr val="FF0000"/>
              </a:solidFill>
              <a:headEnd w="sm" len="med"/>
              <a:tailEnd type="arrow" w="sm" len="med"/>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4060781" y="2708389"/>
              <a:ext cx="54399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2</a:t>
              </a:r>
              <a:endParaRPr lang="en-US" sz="2000" b="1">
                <a:solidFill>
                  <a:srgbClr val="FF0000"/>
                </a:solidFill>
              </a:endParaRPr>
            </a:p>
          </p:txBody>
        </p:sp>
      </p:grpSp>
    </p:spTree>
    <p:extLst>
      <p:ext uri="{BB962C8B-B14F-4D97-AF65-F5344CB8AC3E}">
        <p14:creationId xmlns:p14="http://schemas.microsoft.com/office/powerpoint/2010/main" val="36756761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48</a:t>
            </a:fld>
            <a:endParaRPr lang="en-US" altLang="en-US"/>
          </a:p>
        </p:txBody>
      </p:sp>
      <p:sp>
        <p:nvSpPr>
          <p:cNvPr id="3" name="Rectangle 2"/>
          <p:cNvSpPr/>
          <p:nvPr/>
        </p:nvSpPr>
        <p:spPr>
          <a:xfrm>
            <a:off x="395536" y="260648"/>
            <a:ext cx="7200800" cy="1692771"/>
          </a:xfrm>
          <a:prstGeom prst="rect">
            <a:avLst/>
          </a:prstGeom>
        </p:spPr>
        <p:txBody>
          <a:bodyPr wrap="square">
            <a:spAutoFit/>
          </a:bodyPr>
          <a:lstStyle/>
          <a:p>
            <a:pPr algn="just"/>
            <a:r>
              <a:rPr lang="en-US" b="1" smtClean="0"/>
              <a:t>Bài tập 8</a:t>
            </a:r>
            <a:r>
              <a:rPr lang="en-US" smtClean="0"/>
              <a:t>: </a:t>
            </a:r>
            <a:r>
              <a:rPr lang="vi-VN" smtClean="0"/>
              <a:t>Tấm </a:t>
            </a:r>
            <a:r>
              <a:rPr lang="vi-VN"/>
              <a:t>phẳng đồng chất hình chữ nhật, trọng lượng P = 2000N, lực F = 1000N .Tìm lực liên kết tại ổ đỡ chặn A, bản lề trụ B và lực căng dây DE. Góc </a:t>
            </a:r>
            <a:r>
              <a:rPr lang="el-GR" smtClean="0"/>
              <a:t>α</a:t>
            </a:r>
            <a:r>
              <a:rPr lang="en-US" smtClean="0"/>
              <a:t> = 30</a:t>
            </a:r>
            <a:r>
              <a:rPr lang="el-GR" smtClean="0"/>
              <a:t>°</a:t>
            </a:r>
            <a:r>
              <a:rPr lang="vi-VN" smtClean="0"/>
              <a:t>.</a:t>
            </a:r>
            <a:endParaRPr lang="vi-VN"/>
          </a:p>
        </p:txBody>
      </p:sp>
      <p:grpSp>
        <p:nvGrpSpPr>
          <p:cNvPr id="41" name="Group 40"/>
          <p:cNvGrpSpPr>
            <a:grpSpLocks/>
          </p:cNvGrpSpPr>
          <p:nvPr/>
        </p:nvGrpSpPr>
        <p:grpSpPr bwMode="auto">
          <a:xfrm>
            <a:off x="1979483" y="1612686"/>
            <a:ext cx="4644745" cy="4184521"/>
            <a:chOff x="3888" y="12183"/>
            <a:chExt cx="4363" cy="2751"/>
          </a:xfrm>
        </p:grpSpPr>
        <p:sp>
          <p:nvSpPr>
            <p:cNvPr id="108" name="Rectangle 107"/>
            <p:cNvSpPr>
              <a:spLocks noChangeArrowheads="1"/>
            </p:cNvSpPr>
            <p:nvPr/>
          </p:nvSpPr>
          <p:spPr bwMode="auto">
            <a:xfrm>
              <a:off x="6480" y="13140"/>
              <a:ext cx="50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a:t>
              </a:r>
              <a:r>
                <a:rPr lang="en-US" sz="2400">
                  <a:effectLst/>
                  <a:latin typeface="Times New Roman"/>
                  <a:ea typeface="Times New Roman"/>
                  <a:sym typeface="Symbol"/>
                </a:rPr>
                <a:t></a:t>
              </a:r>
              <a:endParaRPr lang="en-US" sz="2400">
                <a:effectLst/>
                <a:latin typeface="Times New Roman"/>
                <a:ea typeface="Times New Roman"/>
              </a:endParaRPr>
            </a:p>
          </p:txBody>
        </p:sp>
        <p:cxnSp>
          <p:nvCxnSpPr>
            <p:cNvPr id="42" name="Line 3251"/>
            <p:cNvCxnSpPr/>
            <p:nvPr/>
          </p:nvCxnSpPr>
          <p:spPr bwMode="auto">
            <a:xfrm>
              <a:off x="3888" y="13669"/>
              <a:ext cx="2965" cy="0"/>
            </a:xfrm>
            <a:prstGeom prst="line">
              <a:avLst/>
            </a:prstGeom>
            <a:noFill/>
            <a:ln w="15875">
              <a:solidFill>
                <a:srgbClr val="000000"/>
              </a:solidFill>
              <a:round/>
              <a:headEnd type="arrow" w="med" len="med"/>
              <a:tailEnd type="none" w="med" len="med"/>
            </a:ln>
            <a:extLst>
              <a:ext uri="{909E8E84-426E-40DD-AFC4-6F175D3DCCD1}">
                <a14:hiddenFill xmlns:a14="http://schemas.microsoft.com/office/drawing/2010/main">
                  <a:noFill/>
                </a14:hiddenFill>
              </a:ext>
            </a:extLst>
          </p:spPr>
        </p:cxnSp>
        <p:cxnSp>
          <p:nvCxnSpPr>
            <p:cNvPr id="43" name="Line 3252"/>
            <p:cNvCxnSpPr/>
            <p:nvPr/>
          </p:nvCxnSpPr>
          <p:spPr bwMode="auto">
            <a:xfrm>
              <a:off x="6853" y="12312"/>
              <a:ext cx="0" cy="1349"/>
            </a:xfrm>
            <a:prstGeom prst="line">
              <a:avLst/>
            </a:prstGeom>
            <a:noFill/>
            <a:ln w="15875">
              <a:solidFill>
                <a:srgbClr val="000000"/>
              </a:solidFill>
              <a:round/>
              <a:headEnd type="arrow" w="med" len="med"/>
              <a:tailEnd type="none" w="med" len="med"/>
            </a:ln>
            <a:extLst>
              <a:ext uri="{909E8E84-426E-40DD-AFC4-6F175D3DCCD1}">
                <a14:hiddenFill xmlns:a14="http://schemas.microsoft.com/office/drawing/2010/main">
                  <a:noFill/>
                </a14:hiddenFill>
              </a:ext>
            </a:extLst>
          </p:spPr>
        </p:cxnSp>
        <p:cxnSp>
          <p:nvCxnSpPr>
            <p:cNvPr id="44" name="Line 3253"/>
            <p:cNvCxnSpPr/>
            <p:nvPr/>
          </p:nvCxnSpPr>
          <p:spPr bwMode="auto">
            <a:xfrm>
              <a:off x="6853" y="13669"/>
              <a:ext cx="1107" cy="1105"/>
            </a:xfrm>
            <a:prstGeom prst="line">
              <a:avLst/>
            </a:prstGeom>
            <a:noFill/>
            <a:ln w="15875">
              <a:solidFill>
                <a:srgbClr val="000000"/>
              </a:solidFill>
              <a:round/>
              <a:headEnd type="none" w="med" len="med"/>
              <a:tailEnd type="arrow" w="med" len="med"/>
            </a:ln>
            <a:extLst>
              <a:ext uri="{909E8E84-426E-40DD-AFC4-6F175D3DCCD1}">
                <a14:hiddenFill xmlns:a14="http://schemas.microsoft.com/office/drawing/2010/main">
                  <a:noFill/>
                </a14:hiddenFill>
              </a:ext>
            </a:extLst>
          </p:spPr>
        </p:cxnSp>
        <p:cxnSp>
          <p:nvCxnSpPr>
            <p:cNvPr id="45" name="Line 3254"/>
            <p:cNvCxnSpPr/>
            <p:nvPr/>
          </p:nvCxnSpPr>
          <p:spPr bwMode="auto">
            <a:xfrm>
              <a:off x="5904" y="14458"/>
              <a:ext cx="1740"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46" name="Line 3255"/>
            <p:cNvCxnSpPr/>
            <p:nvPr/>
          </p:nvCxnSpPr>
          <p:spPr bwMode="auto">
            <a:xfrm>
              <a:off x="5114" y="13669"/>
              <a:ext cx="790" cy="789"/>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47" name="Line 3256"/>
            <p:cNvCxnSpPr/>
            <p:nvPr/>
          </p:nvCxnSpPr>
          <p:spPr bwMode="auto">
            <a:xfrm flipH="1">
              <a:off x="5904" y="13669"/>
              <a:ext cx="949" cy="78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8" name="Line 3257"/>
            <p:cNvCxnSpPr/>
            <p:nvPr/>
          </p:nvCxnSpPr>
          <p:spPr bwMode="auto">
            <a:xfrm>
              <a:off x="5114" y="13669"/>
              <a:ext cx="2530" cy="789"/>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9" name="Line 3258"/>
            <p:cNvCxnSpPr/>
            <p:nvPr/>
          </p:nvCxnSpPr>
          <p:spPr bwMode="auto">
            <a:xfrm flipV="1">
              <a:off x="5904" y="12723"/>
              <a:ext cx="949" cy="17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50" name="Freeform 49"/>
            <p:cNvSpPr>
              <a:spLocks/>
            </p:cNvSpPr>
            <p:nvPr/>
          </p:nvSpPr>
          <p:spPr bwMode="auto">
            <a:xfrm>
              <a:off x="6378" y="14069"/>
              <a:ext cx="2" cy="389"/>
            </a:xfrm>
            <a:custGeom>
              <a:avLst/>
              <a:gdLst>
                <a:gd name="T0" fmla="*/ 0 w 2"/>
                <a:gd name="T1" fmla="*/ 0 h 444"/>
                <a:gd name="T2" fmla="*/ 2 w 2"/>
                <a:gd name="T3" fmla="*/ 444 h 444"/>
              </a:gdLst>
              <a:ahLst/>
              <a:cxnLst>
                <a:cxn ang="0">
                  <a:pos x="T0" y="T1"/>
                </a:cxn>
                <a:cxn ang="0">
                  <a:pos x="T2" y="T3"/>
                </a:cxn>
              </a:cxnLst>
              <a:rect l="0" t="0" r="r" b="b"/>
              <a:pathLst>
                <a:path w="2" h="444">
                  <a:moveTo>
                    <a:pt x="0" y="0"/>
                  </a:moveTo>
                  <a:lnTo>
                    <a:pt x="2" y="444"/>
                  </a:lnTo>
                </a:path>
              </a:pathLst>
            </a:custGeom>
            <a:noFill/>
            <a:ln w="76200" cap="flat">
              <a:solidFill>
                <a:srgbClr val="0000FF"/>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cxnSp>
          <p:nvCxnSpPr>
            <p:cNvPr id="51" name="Line 3260"/>
            <p:cNvCxnSpPr/>
            <p:nvPr/>
          </p:nvCxnSpPr>
          <p:spPr bwMode="auto">
            <a:xfrm>
              <a:off x="6380" y="14461"/>
              <a:ext cx="0" cy="473"/>
            </a:xfrm>
            <a:prstGeom prst="line">
              <a:avLst/>
            </a:prstGeom>
            <a:noFill/>
            <a:ln w="76200">
              <a:solidFill>
                <a:srgbClr val="0000FF"/>
              </a:solidFill>
              <a:round/>
              <a:headEnd w="med" len="lg"/>
              <a:tailEnd type="triangle" w="med" len="lg"/>
            </a:ln>
            <a:extLst>
              <a:ext uri="{909E8E84-426E-40DD-AFC4-6F175D3DCCD1}">
                <a14:hiddenFill xmlns:a14="http://schemas.microsoft.com/office/drawing/2010/main">
                  <a:noFill/>
                </a14:hiddenFill>
              </a:ext>
            </a:extLst>
          </p:spPr>
        </p:cxnSp>
        <p:cxnSp>
          <p:nvCxnSpPr>
            <p:cNvPr id="52" name="Line 3261"/>
            <p:cNvCxnSpPr/>
            <p:nvPr/>
          </p:nvCxnSpPr>
          <p:spPr bwMode="auto">
            <a:xfrm>
              <a:off x="7647" y="13827"/>
              <a:ext cx="0" cy="631"/>
            </a:xfrm>
            <a:prstGeom prst="line">
              <a:avLst/>
            </a:prstGeom>
            <a:noFill/>
            <a:ln w="57150">
              <a:solidFill>
                <a:srgbClr val="0000FF"/>
              </a:solidFill>
              <a:round/>
              <a:headEnd w="med" len="lg"/>
              <a:tailEnd type="triangle" w="med" len="lg"/>
            </a:ln>
            <a:extLst>
              <a:ext uri="{909E8E84-426E-40DD-AFC4-6F175D3DCCD1}">
                <a14:hiddenFill xmlns:a14="http://schemas.microsoft.com/office/drawing/2010/main">
                  <a:noFill/>
                </a14:hiddenFill>
              </a:ext>
            </a:extLst>
          </p:spPr>
        </p:cxnSp>
        <p:sp>
          <p:nvSpPr>
            <p:cNvPr id="53" name="Arc 3262"/>
            <p:cNvSpPr>
              <a:spLocks/>
            </p:cNvSpPr>
            <p:nvPr/>
          </p:nvSpPr>
          <p:spPr bwMode="auto">
            <a:xfrm flipV="1">
              <a:off x="5430" y="13827"/>
              <a:ext cx="203" cy="15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4" name="Arc 3263"/>
            <p:cNvSpPr>
              <a:spLocks/>
            </p:cNvSpPr>
            <p:nvPr/>
          </p:nvSpPr>
          <p:spPr bwMode="auto">
            <a:xfrm rot="19244095" flipH="1" flipV="1">
              <a:off x="6668" y="13115"/>
              <a:ext cx="135" cy="142"/>
            </a:xfrm>
            <a:custGeom>
              <a:avLst/>
              <a:gdLst>
                <a:gd name="G0" fmla="+- 0 0 0"/>
                <a:gd name="G1" fmla="+- 21600 0 0"/>
                <a:gd name="G2" fmla="+- 21600 0 0"/>
                <a:gd name="T0" fmla="*/ 0 w 21567"/>
                <a:gd name="T1" fmla="*/ 0 h 21600"/>
                <a:gd name="T2" fmla="*/ 21567 w 21567"/>
                <a:gd name="T3" fmla="*/ 20402 h 21600"/>
                <a:gd name="T4" fmla="*/ 0 w 21567"/>
                <a:gd name="T5" fmla="*/ 21600 h 21600"/>
              </a:gdLst>
              <a:ahLst/>
              <a:cxnLst>
                <a:cxn ang="0">
                  <a:pos x="T0" y="T1"/>
                </a:cxn>
                <a:cxn ang="0">
                  <a:pos x="T2" y="T3"/>
                </a:cxn>
                <a:cxn ang="0">
                  <a:pos x="T4" y="T5"/>
                </a:cxn>
              </a:cxnLst>
              <a:rect l="0" t="0" r="r" b="b"/>
              <a:pathLst>
                <a:path w="21567" h="21600" fill="none" extrusionOk="0">
                  <a:moveTo>
                    <a:pt x="-1" y="0"/>
                  </a:moveTo>
                  <a:cubicBezTo>
                    <a:pt x="11463" y="0"/>
                    <a:pt x="20930" y="8955"/>
                    <a:pt x="21566" y="20402"/>
                  </a:cubicBezTo>
                </a:path>
                <a:path w="21567" h="21600" stroke="0" extrusionOk="0">
                  <a:moveTo>
                    <a:pt x="-1" y="0"/>
                  </a:moveTo>
                  <a:cubicBezTo>
                    <a:pt x="11463" y="0"/>
                    <a:pt x="20930" y="8955"/>
                    <a:pt x="21566" y="20402"/>
                  </a:cubicBezTo>
                  <a:lnTo>
                    <a:pt x="0" y="21600"/>
                  </a:lnTo>
                  <a:close/>
                </a:path>
              </a:pathLst>
            </a:custGeom>
            <a:noFill/>
            <a:ln w="1587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5" name="Freeform 54"/>
            <p:cNvSpPr>
              <a:spLocks/>
            </p:cNvSpPr>
            <p:nvPr/>
          </p:nvSpPr>
          <p:spPr bwMode="auto">
            <a:xfrm>
              <a:off x="6685" y="13596"/>
              <a:ext cx="176" cy="1"/>
            </a:xfrm>
            <a:custGeom>
              <a:avLst/>
              <a:gdLst>
                <a:gd name="T0" fmla="*/ 0 w 200"/>
                <a:gd name="T1" fmla="*/ 0 h 1"/>
                <a:gd name="T2" fmla="*/ 200 w 200"/>
                <a:gd name="T3" fmla="*/ 0 h 1"/>
              </a:gdLst>
              <a:ahLst/>
              <a:cxnLst>
                <a:cxn ang="0">
                  <a:pos x="T0" y="T1"/>
                </a:cxn>
                <a:cxn ang="0">
                  <a:pos x="T2" y="T3"/>
                </a:cxn>
              </a:cxnLst>
              <a:rect l="0" t="0" r="r" b="b"/>
              <a:pathLst>
                <a:path w="200" h="1">
                  <a:moveTo>
                    <a:pt x="0" y="0"/>
                  </a:moveTo>
                  <a:lnTo>
                    <a:pt x="200" y="0"/>
                  </a:lnTo>
                </a:path>
              </a:pathLst>
            </a:custGeom>
            <a:noFill/>
            <a:ln w="158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6" name="Freeform 55"/>
            <p:cNvSpPr>
              <a:spLocks/>
            </p:cNvSpPr>
            <p:nvPr/>
          </p:nvSpPr>
          <p:spPr bwMode="auto">
            <a:xfrm>
              <a:off x="6694" y="13587"/>
              <a:ext cx="2" cy="82"/>
            </a:xfrm>
            <a:custGeom>
              <a:avLst/>
              <a:gdLst>
                <a:gd name="T0" fmla="*/ 0 w 2"/>
                <a:gd name="T1" fmla="*/ 0 h 94"/>
                <a:gd name="T2" fmla="*/ 2 w 2"/>
                <a:gd name="T3" fmla="*/ 94 h 94"/>
              </a:gdLst>
              <a:ahLst/>
              <a:cxnLst>
                <a:cxn ang="0">
                  <a:pos x="T0" y="T1"/>
                </a:cxn>
                <a:cxn ang="0">
                  <a:pos x="T2" y="T3"/>
                </a:cxn>
              </a:cxnLst>
              <a:rect l="0" t="0" r="r" b="b"/>
              <a:pathLst>
                <a:path w="2" h="94">
                  <a:moveTo>
                    <a:pt x="0" y="0"/>
                  </a:moveTo>
                  <a:lnTo>
                    <a:pt x="2" y="94"/>
                  </a:lnTo>
                </a:path>
              </a:pathLst>
            </a:custGeom>
            <a:noFill/>
            <a:ln w="158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7" name="Freeform 56"/>
            <p:cNvSpPr>
              <a:spLocks/>
            </p:cNvSpPr>
            <p:nvPr/>
          </p:nvSpPr>
          <p:spPr bwMode="auto">
            <a:xfrm>
              <a:off x="6695" y="13669"/>
              <a:ext cx="69" cy="128"/>
            </a:xfrm>
            <a:custGeom>
              <a:avLst/>
              <a:gdLst>
                <a:gd name="T0" fmla="*/ 0 w 79"/>
                <a:gd name="T1" fmla="*/ 0 h 146"/>
                <a:gd name="T2" fmla="*/ 79 w 79"/>
                <a:gd name="T3" fmla="*/ 146 h 146"/>
              </a:gdLst>
              <a:ahLst/>
              <a:cxnLst>
                <a:cxn ang="0">
                  <a:pos x="T0" y="T1"/>
                </a:cxn>
                <a:cxn ang="0">
                  <a:pos x="T2" y="T3"/>
                </a:cxn>
              </a:cxnLst>
              <a:rect l="0" t="0" r="r" b="b"/>
              <a:pathLst>
                <a:path w="79" h="146">
                  <a:moveTo>
                    <a:pt x="0" y="0"/>
                  </a:moveTo>
                  <a:lnTo>
                    <a:pt x="79" y="146"/>
                  </a:lnTo>
                </a:path>
              </a:pathLst>
            </a:custGeom>
            <a:noFill/>
            <a:ln w="158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8" name="Freeform 57"/>
            <p:cNvSpPr>
              <a:spLocks/>
            </p:cNvSpPr>
            <p:nvPr/>
          </p:nvSpPr>
          <p:spPr bwMode="auto">
            <a:xfrm>
              <a:off x="6747" y="13771"/>
              <a:ext cx="193" cy="18"/>
            </a:xfrm>
            <a:custGeom>
              <a:avLst/>
              <a:gdLst>
                <a:gd name="T0" fmla="*/ 0 w 220"/>
                <a:gd name="T1" fmla="*/ 20 h 20"/>
                <a:gd name="T2" fmla="*/ 220 w 220"/>
                <a:gd name="T3" fmla="*/ 0 h 20"/>
              </a:gdLst>
              <a:ahLst/>
              <a:cxnLst>
                <a:cxn ang="0">
                  <a:pos x="T0" y="T1"/>
                </a:cxn>
                <a:cxn ang="0">
                  <a:pos x="T2" y="T3"/>
                </a:cxn>
              </a:cxnLst>
              <a:rect l="0" t="0" r="r" b="b"/>
              <a:pathLst>
                <a:path w="220" h="20">
                  <a:moveTo>
                    <a:pt x="0" y="20"/>
                  </a:moveTo>
                  <a:lnTo>
                    <a:pt x="220" y="0"/>
                  </a:lnTo>
                </a:path>
              </a:pathLst>
            </a:custGeom>
            <a:noFill/>
            <a:ln w="1587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59" name="Rectangle 58"/>
            <p:cNvSpPr>
              <a:spLocks noChangeArrowheads="1"/>
            </p:cNvSpPr>
            <p:nvPr/>
          </p:nvSpPr>
          <p:spPr bwMode="auto">
            <a:xfrm>
              <a:off x="5985" y="14616"/>
              <a:ext cx="31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b="1">
                  <a:solidFill>
                    <a:srgbClr val="0000FF"/>
                  </a:solidFill>
                  <a:effectLst/>
                  <a:latin typeface="Times New Roman"/>
                  <a:ea typeface="Times New Roman"/>
                </a:rPr>
                <a:t>P</a:t>
              </a:r>
            </a:p>
          </p:txBody>
        </p:sp>
        <p:sp>
          <p:nvSpPr>
            <p:cNvPr id="60" name="Rectangle 59"/>
            <p:cNvSpPr>
              <a:spLocks noChangeArrowheads="1"/>
            </p:cNvSpPr>
            <p:nvPr/>
          </p:nvSpPr>
          <p:spPr bwMode="auto">
            <a:xfrm>
              <a:off x="7644" y="13669"/>
              <a:ext cx="328"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b="1">
                  <a:solidFill>
                    <a:srgbClr val="0000FF"/>
                  </a:solidFill>
                  <a:effectLst/>
                  <a:latin typeface="Times New Roman"/>
                  <a:ea typeface="Times New Roman"/>
                </a:rPr>
                <a:t>F</a:t>
              </a:r>
            </a:p>
          </p:txBody>
        </p:sp>
        <p:sp>
          <p:nvSpPr>
            <p:cNvPr id="61" name="Rectangle 60"/>
            <p:cNvSpPr>
              <a:spLocks noChangeArrowheads="1"/>
            </p:cNvSpPr>
            <p:nvPr/>
          </p:nvSpPr>
          <p:spPr bwMode="auto">
            <a:xfrm>
              <a:off x="7411" y="14413"/>
              <a:ext cx="36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C</a:t>
              </a:r>
            </a:p>
          </p:txBody>
        </p:sp>
        <p:sp>
          <p:nvSpPr>
            <p:cNvPr id="99" name="Rectangle 98"/>
            <p:cNvSpPr>
              <a:spLocks noChangeArrowheads="1"/>
            </p:cNvSpPr>
            <p:nvPr/>
          </p:nvSpPr>
          <p:spPr bwMode="auto">
            <a:xfrm>
              <a:off x="5746" y="14458"/>
              <a:ext cx="335"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D</a:t>
              </a:r>
            </a:p>
          </p:txBody>
        </p:sp>
        <p:sp>
          <p:nvSpPr>
            <p:cNvPr id="100" name="Rectangle 99"/>
            <p:cNvSpPr>
              <a:spLocks noChangeArrowheads="1"/>
            </p:cNvSpPr>
            <p:nvPr/>
          </p:nvSpPr>
          <p:spPr bwMode="auto">
            <a:xfrm>
              <a:off x="6853" y="12565"/>
              <a:ext cx="559"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E</a:t>
              </a:r>
            </a:p>
          </p:txBody>
        </p:sp>
        <p:sp>
          <p:nvSpPr>
            <p:cNvPr id="101" name="Rectangle 100"/>
            <p:cNvSpPr>
              <a:spLocks noChangeArrowheads="1"/>
            </p:cNvSpPr>
            <p:nvPr/>
          </p:nvSpPr>
          <p:spPr bwMode="auto">
            <a:xfrm>
              <a:off x="6279" y="12183"/>
              <a:ext cx="608"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z</a:t>
              </a:r>
            </a:p>
          </p:txBody>
        </p:sp>
        <p:sp>
          <p:nvSpPr>
            <p:cNvPr id="102" name="Rectangle 101"/>
            <p:cNvSpPr>
              <a:spLocks noChangeArrowheads="1"/>
            </p:cNvSpPr>
            <p:nvPr/>
          </p:nvSpPr>
          <p:spPr bwMode="auto">
            <a:xfrm>
              <a:off x="4323" y="13669"/>
              <a:ext cx="6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x</a:t>
              </a:r>
            </a:p>
          </p:txBody>
        </p:sp>
        <p:sp>
          <p:nvSpPr>
            <p:cNvPr id="103" name="Rectangle 102"/>
            <p:cNvSpPr>
              <a:spLocks noChangeArrowheads="1"/>
            </p:cNvSpPr>
            <p:nvPr/>
          </p:nvSpPr>
          <p:spPr bwMode="auto">
            <a:xfrm>
              <a:off x="6665" y="13452"/>
              <a:ext cx="642"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B</a:t>
              </a:r>
            </a:p>
          </p:txBody>
        </p:sp>
        <p:sp>
          <p:nvSpPr>
            <p:cNvPr id="104" name="Rectangle 103"/>
            <p:cNvSpPr>
              <a:spLocks noChangeArrowheads="1"/>
            </p:cNvSpPr>
            <p:nvPr/>
          </p:nvSpPr>
          <p:spPr bwMode="auto">
            <a:xfrm>
              <a:off x="7802" y="14616"/>
              <a:ext cx="449"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y</a:t>
              </a:r>
            </a:p>
          </p:txBody>
        </p:sp>
        <p:sp>
          <p:nvSpPr>
            <p:cNvPr id="105" name="Rectangle 104"/>
            <p:cNvSpPr>
              <a:spLocks noChangeArrowheads="1"/>
            </p:cNvSpPr>
            <p:nvPr/>
          </p:nvSpPr>
          <p:spPr bwMode="auto">
            <a:xfrm>
              <a:off x="5425" y="13865"/>
              <a:ext cx="703"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a:t>
              </a:r>
              <a:r>
                <a:rPr lang="en-US" sz="2400">
                  <a:effectLst/>
                  <a:latin typeface="Times New Roman"/>
                  <a:ea typeface="Times New Roman"/>
                  <a:sym typeface="Symbol"/>
                </a:rPr>
                <a:t></a:t>
              </a:r>
              <a:endParaRPr lang="en-US" sz="2400">
                <a:effectLst/>
                <a:latin typeface="Times New Roman"/>
                <a:ea typeface="Times New Roman"/>
              </a:endParaRPr>
            </a:p>
          </p:txBody>
        </p:sp>
        <p:grpSp>
          <p:nvGrpSpPr>
            <p:cNvPr id="106" name="Group 105"/>
            <p:cNvGrpSpPr>
              <a:grpSpLocks/>
            </p:cNvGrpSpPr>
            <p:nvPr/>
          </p:nvGrpSpPr>
          <p:grpSpPr bwMode="auto">
            <a:xfrm>
              <a:off x="4937" y="13536"/>
              <a:ext cx="180" cy="315"/>
              <a:chOff x="2264" y="2218"/>
              <a:chExt cx="180" cy="720"/>
            </a:xfrm>
          </p:grpSpPr>
          <p:cxnSp>
            <p:nvCxnSpPr>
              <p:cNvPr id="114" name="Line 3281"/>
              <p:cNvCxnSpPr/>
              <p:nvPr/>
            </p:nvCxnSpPr>
            <p:spPr bwMode="auto">
              <a:xfrm>
                <a:off x="2444" y="2218"/>
                <a:ext cx="0"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5" name="Line 3282"/>
              <p:cNvCxnSpPr/>
              <p:nvPr/>
            </p:nvCxnSpPr>
            <p:spPr bwMode="auto">
              <a:xfrm flipH="1">
                <a:off x="2264" y="2218"/>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6" name="Line 3283"/>
              <p:cNvCxnSpPr/>
              <p:nvPr/>
            </p:nvCxnSpPr>
            <p:spPr bwMode="auto">
              <a:xfrm flipH="1">
                <a:off x="2264" y="2398"/>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8" name="Line 3285"/>
              <p:cNvCxnSpPr/>
              <p:nvPr/>
            </p:nvCxnSpPr>
            <p:spPr bwMode="auto">
              <a:xfrm flipH="1">
                <a:off x="2264" y="2758"/>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9" name="Line 3286"/>
              <p:cNvCxnSpPr/>
              <p:nvPr/>
            </p:nvCxnSpPr>
            <p:spPr bwMode="auto">
              <a:xfrm flipH="1">
                <a:off x="2264" y="2578"/>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grpSp>
        <p:grpSp>
          <p:nvGrpSpPr>
            <p:cNvPr id="107" name="Group 106"/>
            <p:cNvGrpSpPr>
              <a:grpSpLocks/>
            </p:cNvGrpSpPr>
            <p:nvPr/>
          </p:nvGrpSpPr>
          <p:grpSpPr bwMode="auto">
            <a:xfrm>
              <a:off x="6853" y="12568"/>
              <a:ext cx="158" cy="316"/>
              <a:chOff x="3141" y="2344"/>
              <a:chExt cx="180" cy="720"/>
            </a:xfrm>
          </p:grpSpPr>
          <p:cxnSp>
            <p:nvCxnSpPr>
              <p:cNvPr id="109" name="Line 3288"/>
              <p:cNvCxnSpPr/>
              <p:nvPr/>
            </p:nvCxnSpPr>
            <p:spPr bwMode="auto">
              <a:xfrm flipH="1" flipV="1">
                <a:off x="3141" y="2344"/>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0" name="Line 3289"/>
              <p:cNvCxnSpPr/>
              <p:nvPr/>
            </p:nvCxnSpPr>
            <p:spPr bwMode="auto">
              <a:xfrm flipH="1" flipV="1">
                <a:off x="3141" y="2524"/>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1" name="Line 3290"/>
              <p:cNvCxnSpPr/>
              <p:nvPr/>
            </p:nvCxnSpPr>
            <p:spPr bwMode="auto">
              <a:xfrm flipH="1" flipV="1">
                <a:off x="3141" y="2704"/>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2" name="Line 3291"/>
              <p:cNvCxnSpPr/>
              <p:nvPr/>
            </p:nvCxnSpPr>
            <p:spPr bwMode="auto">
              <a:xfrm flipH="1" flipV="1">
                <a:off x="3141" y="2884"/>
                <a:ext cx="180" cy="18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cxnSp>
            <p:nvCxnSpPr>
              <p:cNvPr id="113" name="Line 3292"/>
              <p:cNvCxnSpPr/>
              <p:nvPr/>
            </p:nvCxnSpPr>
            <p:spPr bwMode="auto">
              <a:xfrm>
                <a:off x="3141" y="2344"/>
                <a:ext cx="0"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grpSp>
        <p:sp>
          <p:nvSpPr>
            <p:cNvPr id="120" name="Rectangle 119"/>
            <p:cNvSpPr>
              <a:spLocks noChangeArrowheads="1"/>
            </p:cNvSpPr>
            <p:nvPr/>
          </p:nvSpPr>
          <p:spPr bwMode="auto">
            <a:xfrm>
              <a:off x="4778" y="13264"/>
              <a:ext cx="642"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   </a:t>
              </a:r>
              <a:r>
                <a:rPr lang="en-US" sz="2400" smtClean="0">
                  <a:effectLst/>
                  <a:latin typeface="Times New Roman"/>
                  <a:ea typeface="Times New Roman"/>
                </a:rPr>
                <a:t>A</a:t>
              </a:r>
              <a:endParaRPr lang="en-US" sz="2400">
                <a:effectLst/>
                <a:latin typeface="Times New Roman"/>
                <a:ea typeface="Times New Roman"/>
              </a:endParaRPr>
            </a:p>
          </p:txBody>
        </p:sp>
      </p:grpSp>
      <p:cxnSp>
        <p:nvCxnSpPr>
          <p:cNvPr id="8" name="Straight Connector 7"/>
          <p:cNvCxnSpPr/>
          <p:nvPr/>
        </p:nvCxnSpPr>
        <p:spPr>
          <a:xfrm>
            <a:off x="4788023" y="3365245"/>
            <a:ext cx="0" cy="936000"/>
          </a:xfrm>
          <a:prstGeom prst="line">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135222" y="3365245"/>
            <a:ext cx="652801" cy="767816"/>
          </a:xfrm>
          <a:prstGeom prst="line">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4126983" y="3229697"/>
            <a:ext cx="665500" cy="1843471"/>
            <a:chOff x="4135781" y="3229697"/>
            <a:chExt cx="665500" cy="1843471"/>
          </a:xfrm>
        </p:grpSpPr>
        <p:cxnSp>
          <p:nvCxnSpPr>
            <p:cNvPr id="5" name="Straight Arrow Connector 4"/>
            <p:cNvCxnSpPr>
              <a:stCxn id="99" idx="0"/>
            </p:cNvCxnSpPr>
            <p:nvPr/>
          </p:nvCxnSpPr>
          <p:spPr>
            <a:xfrm flipV="1">
              <a:off x="4135781" y="3327400"/>
              <a:ext cx="665500" cy="1745768"/>
            </a:xfrm>
            <a:prstGeom prst="straightConnector1">
              <a:avLst/>
            </a:prstGeom>
            <a:ln w="57150">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87177" y="3229697"/>
              <a:ext cx="299910" cy="461665"/>
            </a:xfrm>
            <a:prstGeom prst="rect">
              <a:avLst/>
            </a:prstGeom>
            <a:noFill/>
          </p:spPr>
          <p:txBody>
            <a:bodyPr wrap="square" rtlCol="0">
              <a:spAutoFit/>
            </a:bodyPr>
            <a:lstStyle/>
            <a:p>
              <a:r>
                <a:rPr lang="en-US" sz="2400" b="1" smtClean="0">
                  <a:solidFill>
                    <a:srgbClr val="008000"/>
                  </a:solidFill>
                </a:rPr>
                <a:t>T</a:t>
              </a:r>
              <a:endParaRPr lang="en-US" sz="2400" b="1">
                <a:solidFill>
                  <a:srgbClr val="008000"/>
                </a:solidFill>
              </a:endParaRPr>
            </a:p>
          </p:txBody>
        </p:sp>
      </p:grpSp>
      <p:grpSp>
        <p:nvGrpSpPr>
          <p:cNvPr id="25" name="Group 24"/>
          <p:cNvGrpSpPr/>
          <p:nvPr/>
        </p:nvGrpSpPr>
        <p:grpSpPr>
          <a:xfrm>
            <a:off x="3779911" y="3820978"/>
            <a:ext cx="438455" cy="1248083"/>
            <a:chOff x="2591780" y="3820978"/>
            <a:chExt cx="438455" cy="1248083"/>
          </a:xfrm>
        </p:grpSpPr>
        <p:cxnSp>
          <p:nvCxnSpPr>
            <p:cNvPr id="121" name="Straight Connector 120"/>
            <p:cNvCxnSpPr/>
            <p:nvPr/>
          </p:nvCxnSpPr>
          <p:spPr>
            <a:xfrm>
              <a:off x="2947091" y="4133061"/>
              <a:ext cx="0" cy="936000"/>
            </a:xfrm>
            <a:prstGeom prst="line">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2591780" y="3820978"/>
              <a:ext cx="438455" cy="400110"/>
            </a:xfrm>
            <a:prstGeom prst="rect">
              <a:avLst/>
            </a:prstGeom>
            <a:noFill/>
          </p:spPr>
          <p:txBody>
            <a:bodyPr wrap="square" rtlCol="0">
              <a:spAutoFit/>
            </a:bodyPr>
            <a:lstStyle/>
            <a:p>
              <a:r>
                <a:rPr lang="en-US" sz="2000" b="1" smtClean="0">
                  <a:solidFill>
                    <a:srgbClr val="FF0000"/>
                  </a:solidFill>
                </a:rPr>
                <a:t>T</a:t>
              </a:r>
              <a:r>
                <a:rPr lang="en-US" sz="2000" b="1" baseline="-25000" smtClean="0">
                  <a:solidFill>
                    <a:srgbClr val="FF0000"/>
                  </a:solidFill>
                </a:rPr>
                <a:t>z</a:t>
              </a:r>
              <a:endParaRPr lang="en-US" sz="2000" b="1">
                <a:solidFill>
                  <a:srgbClr val="FF0000"/>
                </a:solidFill>
              </a:endParaRPr>
            </a:p>
          </p:txBody>
        </p:sp>
      </p:grpSp>
      <p:grpSp>
        <p:nvGrpSpPr>
          <p:cNvPr id="26" name="Group 25"/>
          <p:cNvGrpSpPr/>
          <p:nvPr/>
        </p:nvGrpSpPr>
        <p:grpSpPr>
          <a:xfrm>
            <a:off x="3527884" y="4161260"/>
            <a:ext cx="1226571" cy="911908"/>
            <a:chOff x="3561452" y="4161260"/>
            <a:chExt cx="1226571" cy="911908"/>
          </a:xfrm>
        </p:grpSpPr>
        <p:cxnSp>
          <p:nvCxnSpPr>
            <p:cNvPr id="12" name="Straight Arrow Connector 11"/>
            <p:cNvCxnSpPr>
              <a:stCxn id="99" idx="0"/>
            </p:cNvCxnSpPr>
            <p:nvPr/>
          </p:nvCxnSpPr>
          <p:spPr>
            <a:xfrm flipV="1">
              <a:off x="4135781" y="4301245"/>
              <a:ext cx="652242" cy="771923"/>
            </a:xfrm>
            <a:prstGeom prst="straightConnector1">
              <a:avLst/>
            </a:prstGeom>
            <a:ln w="38100">
              <a:solidFill>
                <a:srgbClr val="CC00CC"/>
              </a:solidFill>
              <a:tailEnd type="arrow"/>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3561452" y="4161260"/>
              <a:ext cx="527956" cy="400110"/>
            </a:xfrm>
            <a:prstGeom prst="rect">
              <a:avLst/>
            </a:prstGeom>
            <a:noFill/>
          </p:spPr>
          <p:txBody>
            <a:bodyPr wrap="square" rtlCol="0">
              <a:spAutoFit/>
            </a:bodyPr>
            <a:lstStyle/>
            <a:p>
              <a:r>
                <a:rPr lang="en-US" sz="2000" b="1" smtClean="0">
                  <a:solidFill>
                    <a:srgbClr val="CC00CC"/>
                  </a:solidFill>
                </a:rPr>
                <a:t>T</a:t>
              </a:r>
              <a:r>
                <a:rPr lang="en-US" sz="2000" b="1" baseline="-25000" smtClean="0">
                  <a:solidFill>
                    <a:srgbClr val="CC00CC"/>
                  </a:solidFill>
                </a:rPr>
                <a:t>xy</a:t>
              </a:r>
              <a:endParaRPr lang="en-US" sz="2000" b="1">
                <a:solidFill>
                  <a:srgbClr val="CC00CC"/>
                </a:solidFill>
              </a:endParaRPr>
            </a:p>
          </p:txBody>
        </p:sp>
      </p:grpSp>
      <p:cxnSp>
        <p:nvCxnSpPr>
          <p:cNvPr id="15" name="Straight Connector 14"/>
          <p:cNvCxnSpPr/>
          <p:nvPr/>
        </p:nvCxnSpPr>
        <p:spPr>
          <a:xfrm>
            <a:off x="4792399" y="4314825"/>
            <a:ext cx="535684" cy="762906"/>
          </a:xfrm>
          <a:prstGeom prst="line">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3586111" y="4305601"/>
            <a:ext cx="1188000" cy="0"/>
          </a:xfrm>
          <a:prstGeom prst="line">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3284653" y="4301245"/>
            <a:ext cx="842330" cy="771923"/>
            <a:chOff x="3293451" y="4301245"/>
            <a:chExt cx="842330" cy="771923"/>
          </a:xfrm>
        </p:grpSpPr>
        <p:cxnSp>
          <p:nvCxnSpPr>
            <p:cNvPr id="23" name="Straight Arrow Connector 22"/>
            <p:cNvCxnSpPr>
              <a:stCxn id="99" idx="0"/>
            </p:cNvCxnSpPr>
            <p:nvPr/>
          </p:nvCxnSpPr>
          <p:spPr>
            <a:xfrm flipH="1" flipV="1">
              <a:off x="3586111" y="4301245"/>
              <a:ext cx="549670" cy="771923"/>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3293451" y="4433518"/>
              <a:ext cx="438455" cy="400110"/>
            </a:xfrm>
            <a:prstGeom prst="rect">
              <a:avLst/>
            </a:prstGeom>
            <a:noFill/>
          </p:spPr>
          <p:txBody>
            <a:bodyPr wrap="square" rtlCol="0">
              <a:spAutoFit/>
            </a:bodyPr>
            <a:lstStyle/>
            <a:p>
              <a:r>
                <a:rPr lang="en-US" sz="2000" b="1" smtClean="0">
                  <a:solidFill>
                    <a:srgbClr val="FF0000"/>
                  </a:solidFill>
                </a:rPr>
                <a:t>T</a:t>
              </a:r>
              <a:r>
                <a:rPr lang="en-US" sz="2000" b="1" baseline="-25000" smtClean="0">
                  <a:solidFill>
                    <a:srgbClr val="FF0000"/>
                  </a:solidFill>
                </a:rPr>
                <a:t>y</a:t>
              </a:r>
              <a:endParaRPr lang="en-US" sz="2000" b="1">
                <a:solidFill>
                  <a:srgbClr val="FF0000"/>
                </a:solidFill>
              </a:endParaRPr>
            </a:p>
          </p:txBody>
        </p:sp>
      </p:grpSp>
      <p:grpSp>
        <p:nvGrpSpPr>
          <p:cNvPr id="27" name="Group 26"/>
          <p:cNvGrpSpPr/>
          <p:nvPr/>
        </p:nvGrpSpPr>
        <p:grpSpPr>
          <a:xfrm>
            <a:off x="4126983" y="5069061"/>
            <a:ext cx="1264390" cy="479170"/>
            <a:chOff x="4135781" y="5069061"/>
            <a:chExt cx="1264390" cy="479170"/>
          </a:xfrm>
        </p:grpSpPr>
        <p:cxnSp>
          <p:nvCxnSpPr>
            <p:cNvPr id="21" name="Straight Arrow Connector 20"/>
            <p:cNvCxnSpPr>
              <a:stCxn id="99" idx="0"/>
            </p:cNvCxnSpPr>
            <p:nvPr/>
          </p:nvCxnSpPr>
          <p:spPr>
            <a:xfrm flipV="1">
              <a:off x="4135781" y="5069061"/>
              <a:ext cx="1192302" cy="4107"/>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4961716" y="5148121"/>
              <a:ext cx="438455" cy="400110"/>
            </a:xfrm>
            <a:prstGeom prst="rect">
              <a:avLst/>
            </a:prstGeom>
            <a:noFill/>
          </p:spPr>
          <p:txBody>
            <a:bodyPr wrap="square" rtlCol="0">
              <a:spAutoFit/>
            </a:bodyPr>
            <a:lstStyle/>
            <a:p>
              <a:r>
                <a:rPr lang="en-US" sz="2000" b="1" smtClean="0">
                  <a:solidFill>
                    <a:srgbClr val="FF0000"/>
                  </a:solidFill>
                </a:rPr>
                <a:t>T</a:t>
              </a:r>
              <a:r>
                <a:rPr lang="en-US" sz="2000" b="1" baseline="-25000" smtClean="0">
                  <a:solidFill>
                    <a:srgbClr val="FF0000"/>
                  </a:solidFill>
                </a:rPr>
                <a:t>x</a:t>
              </a:r>
              <a:endParaRPr lang="en-US" sz="2000" b="1">
                <a:solidFill>
                  <a:srgbClr val="FF0000"/>
                </a:solidFill>
              </a:endParaRPr>
            </a:p>
          </p:txBody>
        </p:sp>
      </p:grpSp>
      <p:grpSp>
        <p:nvGrpSpPr>
          <p:cNvPr id="126" name="Group 125"/>
          <p:cNvGrpSpPr/>
          <p:nvPr/>
        </p:nvGrpSpPr>
        <p:grpSpPr>
          <a:xfrm>
            <a:off x="5118455" y="2799786"/>
            <a:ext cx="850135" cy="1823014"/>
            <a:chOff x="3589334" y="2195026"/>
            <a:chExt cx="850135" cy="1823014"/>
          </a:xfrm>
        </p:grpSpPr>
        <p:cxnSp>
          <p:nvCxnSpPr>
            <p:cNvPr id="127" name="Straight Arrow Connector 126"/>
            <p:cNvCxnSpPr/>
            <p:nvPr/>
          </p:nvCxnSpPr>
          <p:spPr>
            <a:xfrm flipV="1">
              <a:off x="3607151" y="2195026"/>
              <a:ext cx="0" cy="108995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3589334" y="3257539"/>
              <a:ext cx="552776" cy="760501"/>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3932177" y="3463828"/>
              <a:ext cx="507292" cy="400110"/>
            </a:xfrm>
            <a:prstGeom prst="rect">
              <a:avLst/>
            </a:prstGeom>
            <a:noFill/>
          </p:spPr>
          <p:txBody>
            <a:bodyPr wrap="square" rtlCol="0">
              <a:spAutoFit/>
            </a:bodyPr>
            <a:lstStyle/>
            <a:p>
              <a:r>
                <a:rPr lang="en-US" sz="2000" b="1" smtClean="0">
                  <a:solidFill>
                    <a:srgbClr val="FF0000"/>
                  </a:solidFill>
                </a:rPr>
                <a:t>X</a:t>
              </a:r>
              <a:r>
                <a:rPr lang="en-US" sz="2000" b="1" baseline="-25000" smtClean="0">
                  <a:solidFill>
                    <a:srgbClr val="FF0000"/>
                  </a:solidFill>
                </a:rPr>
                <a:t>B</a:t>
              </a:r>
              <a:endParaRPr lang="en-US" sz="2000" b="1">
                <a:solidFill>
                  <a:srgbClr val="FF0000"/>
                </a:solidFill>
              </a:endParaRPr>
            </a:p>
          </p:txBody>
        </p:sp>
        <p:sp>
          <p:nvSpPr>
            <p:cNvPr id="130" name="TextBox 129"/>
            <p:cNvSpPr txBox="1"/>
            <p:nvPr/>
          </p:nvSpPr>
          <p:spPr>
            <a:xfrm>
              <a:off x="3673555" y="2195026"/>
              <a:ext cx="461645" cy="400110"/>
            </a:xfrm>
            <a:prstGeom prst="rect">
              <a:avLst/>
            </a:prstGeom>
            <a:noFill/>
          </p:spPr>
          <p:txBody>
            <a:bodyPr wrap="square" rtlCol="0">
              <a:spAutoFit/>
            </a:bodyPr>
            <a:lstStyle/>
            <a:p>
              <a:r>
                <a:rPr lang="en-US" sz="2000" b="1" smtClean="0">
                  <a:solidFill>
                    <a:srgbClr val="FF0000"/>
                  </a:solidFill>
                </a:rPr>
                <a:t>Z</a:t>
              </a:r>
              <a:r>
                <a:rPr lang="en-US" sz="2000" b="1" baseline="-25000" smtClean="0">
                  <a:solidFill>
                    <a:srgbClr val="FF0000"/>
                  </a:solidFill>
                </a:rPr>
                <a:t>B</a:t>
              </a:r>
              <a:endParaRPr lang="en-US" sz="2000" b="1">
                <a:solidFill>
                  <a:srgbClr val="FF0000"/>
                </a:solidFill>
              </a:endParaRPr>
            </a:p>
          </p:txBody>
        </p:sp>
      </p:grpSp>
      <p:grpSp>
        <p:nvGrpSpPr>
          <p:cNvPr id="37" name="Group 36"/>
          <p:cNvGrpSpPr/>
          <p:nvPr/>
        </p:nvGrpSpPr>
        <p:grpSpPr>
          <a:xfrm>
            <a:off x="2123727" y="3424934"/>
            <a:ext cx="1164120" cy="448093"/>
            <a:chOff x="935596" y="3424934"/>
            <a:chExt cx="1164120" cy="448093"/>
          </a:xfrm>
        </p:grpSpPr>
        <p:cxnSp>
          <p:nvCxnSpPr>
            <p:cNvPr id="35" name="Straight Arrow Connector 34"/>
            <p:cNvCxnSpPr/>
            <p:nvPr/>
          </p:nvCxnSpPr>
          <p:spPr>
            <a:xfrm flipH="1">
              <a:off x="1043608" y="3873027"/>
              <a:ext cx="1056108"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35596" y="3424934"/>
              <a:ext cx="576064" cy="400110"/>
            </a:xfrm>
            <a:prstGeom prst="rect">
              <a:avLst/>
            </a:prstGeom>
            <a:noFill/>
          </p:spPr>
          <p:txBody>
            <a:bodyPr wrap="square" rtlCol="0">
              <a:spAutoFit/>
            </a:bodyPr>
            <a:lstStyle/>
            <a:p>
              <a:r>
                <a:rPr lang="en-US" sz="2000" b="1" smtClean="0">
                  <a:solidFill>
                    <a:srgbClr val="FF0000"/>
                  </a:solidFill>
                </a:rPr>
                <a:t>X</a:t>
              </a:r>
              <a:r>
                <a:rPr lang="en-US" sz="2000" b="1" baseline="-25000" smtClean="0">
                  <a:solidFill>
                    <a:srgbClr val="FF0000"/>
                  </a:solidFill>
                </a:rPr>
                <a:t>A</a:t>
              </a:r>
              <a:endParaRPr lang="en-US" sz="2000" b="1">
                <a:solidFill>
                  <a:srgbClr val="FF0000"/>
                </a:solidFill>
              </a:endParaRPr>
            </a:p>
          </p:txBody>
        </p:sp>
      </p:grpSp>
    </p:spTree>
    <p:extLst>
      <p:ext uri="{BB962C8B-B14F-4D97-AF65-F5344CB8AC3E}">
        <p14:creationId xmlns:p14="http://schemas.microsoft.com/office/powerpoint/2010/main" val="260022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right)">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26"/>
                                        </p:tgtEl>
                                      </p:cBhvr>
                                    </p:animEffect>
                                    <p:set>
                                      <p:cBhvr>
                                        <p:cTn id="63" dur="1" fill="hold">
                                          <p:stCondLst>
                                            <p:cond delay="499"/>
                                          </p:stCondLst>
                                        </p:cTn>
                                        <p:tgtEl>
                                          <p:spTgt spid="26"/>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wipe(left)">
                                      <p:cBhvr>
                                        <p:cTn id="74" dur="500"/>
                                        <p:tgtEl>
                                          <p:spTgt spid="12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right)">
                                      <p:cBhvr>
                                        <p:cTn id="7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49</a:t>
            </a:fld>
            <a:endParaRPr lang="en-US" altLang="en-US"/>
          </a:p>
        </p:txBody>
      </p:sp>
      <p:sp>
        <p:nvSpPr>
          <p:cNvPr id="3" name="Rectangle 2"/>
          <p:cNvSpPr/>
          <p:nvPr/>
        </p:nvSpPr>
        <p:spPr>
          <a:xfrm>
            <a:off x="395536" y="260648"/>
            <a:ext cx="7236804" cy="2492990"/>
          </a:xfrm>
          <a:prstGeom prst="rect">
            <a:avLst/>
          </a:prstGeom>
        </p:spPr>
        <p:txBody>
          <a:bodyPr wrap="square">
            <a:spAutoFit/>
          </a:bodyPr>
          <a:lstStyle/>
          <a:p>
            <a:pPr algn="just"/>
            <a:r>
              <a:rPr lang="en-US" b="1" smtClean="0"/>
              <a:t>Bài tập 9</a:t>
            </a:r>
            <a:r>
              <a:rPr lang="en-US" smtClean="0"/>
              <a:t>: </a:t>
            </a:r>
            <a:r>
              <a:rPr lang="vi-VN" smtClean="0"/>
              <a:t>Tấm </a:t>
            </a:r>
            <a:r>
              <a:rPr lang="vi-VN"/>
              <a:t>đồng chất hình chữ nhật có trọng lượng P = 500N, được giữ cân bằng ở vị trí ngang. Các cạnh AB = 2a, đoạn </a:t>
            </a:r>
            <a:r>
              <a:rPr lang="en-US" smtClean="0"/>
              <a:t>AD = </a:t>
            </a:r>
            <a:r>
              <a:rPr lang="vi-VN" smtClean="0"/>
              <a:t>DE </a:t>
            </a:r>
            <a:r>
              <a:rPr lang="vi-VN"/>
              <a:t>= EC = a. Góc </a:t>
            </a:r>
            <a:r>
              <a:rPr lang="el-GR" smtClean="0"/>
              <a:t>β</a:t>
            </a:r>
            <a:r>
              <a:rPr lang="en-US" smtClean="0"/>
              <a:t> = 30</a:t>
            </a:r>
            <a:r>
              <a:rPr lang="el-GR" smtClean="0"/>
              <a:t>°</a:t>
            </a:r>
            <a:r>
              <a:rPr lang="vi-VN" smtClean="0"/>
              <a:t>. </a:t>
            </a:r>
            <a:r>
              <a:rPr lang="vi-VN"/>
              <a:t>Xác định phản lực liên kết tại bản lề trụ A, bản lề cầu B và ứng lực của thanh EH.</a:t>
            </a:r>
          </a:p>
        </p:txBody>
      </p:sp>
      <p:grpSp>
        <p:nvGrpSpPr>
          <p:cNvPr id="62" name="Group 61"/>
          <p:cNvGrpSpPr>
            <a:grpSpLocks/>
          </p:cNvGrpSpPr>
          <p:nvPr/>
        </p:nvGrpSpPr>
        <p:grpSpPr bwMode="auto">
          <a:xfrm>
            <a:off x="2348524" y="2259093"/>
            <a:ext cx="4383716" cy="3871867"/>
            <a:chOff x="7775" y="11606"/>
            <a:chExt cx="4082" cy="2952"/>
          </a:xfrm>
        </p:grpSpPr>
        <p:cxnSp>
          <p:nvCxnSpPr>
            <p:cNvPr id="63" name="Line 3294"/>
            <p:cNvCxnSpPr/>
            <p:nvPr/>
          </p:nvCxnSpPr>
          <p:spPr bwMode="auto">
            <a:xfrm>
              <a:off x="8495" y="12398"/>
              <a:ext cx="3352" cy="0"/>
            </a:xfrm>
            <a:prstGeom prst="line">
              <a:avLst/>
            </a:prstGeom>
            <a:noFill/>
            <a:ln w="12700">
              <a:solidFill>
                <a:srgbClr val="000000"/>
              </a:solidFill>
              <a:round/>
              <a:headEnd type="none" w="med" len="med"/>
              <a:tailEnd type="arrow" w="med" len="med"/>
            </a:ln>
            <a:extLst>
              <a:ext uri="{909E8E84-426E-40DD-AFC4-6F175D3DCCD1}">
                <a14:hiddenFill xmlns:a14="http://schemas.microsoft.com/office/drawing/2010/main">
                  <a:noFill/>
                </a14:hiddenFill>
              </a:ext>
            </a:extLst>
          </p:spPr>
        </p:cxnSp>
        <p:cxnSp>
          <p:nvCxnSpPr>
            <p:cNvPr id="64" name="Line 3295"/>
            <p:cNvCxnSpPr/>
            <p:nvPr/>
          </p:nvCxnSpPr>
          <p:spPr bwMode="auto">
            <a:xfrm>
              <a:off x="10655" y="11729"/>
              <a:ext cx="0" cy="2520"/>
            </a:xfrm>
            <a:prstGeom prst="line">
              <a:avLst/>
            </a:prstGeom>
            <a:noFill/>
            <a:ln w="12700">
              <a:solidFill>
                <a:srgbClr val="000000"/>
              </a:solidFill>
              <a:round/>
              <a:headEnd type="arrow" w="med" len="med"/>
              <a:tailEnd type="none" w="med" len="med"/>
            </a:ln>
            <a:extLst>
              <a:ext uri="{909E8E84-426E-40DD-AFC4-6F175D3DCCD1}">
                <a14:hiddenFill xmlns:a14="http://schemas.microsoft.com/office/drawing/2010/main">
                  <a:noFill/>
                </a14:hiddenFill>
              </a:ext>
            </a:extLst>
          </p:spPr>
        </p:cxnSp>
        <p:cxnSp>
          <p:nvCxnSpPr>
            <p:cNvPr id="65" name="Line 3296"/>
            <p:cNvCxnSpPr/>
            <p:nvPr/>
          </p:nvCxnSpPr>
          <p:spPr bwMode="auto">
            <a:xfrm>
              <a:off x="8135" y="13118"/>
              <a:ext cx="18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6" name="Line 3297"/>
            <p:cNvCxnSpPr/>
            <p:nvPr/>
          </p:nvCxnSpPr>
          <p:spPr bwMode="auto">
            <a:xfrm flipH="1">
              <a:off x="9755" y="12398"/>
              <a:ext cx="900" cy="900"/>
            </a:xfrm>
            <a:prstGeom prst="line">
              <a:avLst/>
            </a:prstGeom>
            <a:noFill/>
            <a:ln w="9525">
              <a:solidFill>
                <a:srgbClr val="000000"/>
              </a:solidFill>
              <a:round/>
              <a:headEnd type="none" w="med" len="med"/>
              <a:tailEnd type="arrow" w="med" len="med"/>
            </a:ln>
            <a:extLst>
              <a:ext uri="{909E8E84-426E-40DD-AFC4-6F175D3DCCD1}">
                <a14:hiddenFill xmlns:a14="http://schemas.microsoft.com/office/drawing/2010/main">
                  <a:noFill/>
                </a14:hiddenFill>
              </a:ext>
            </a:extLst>
          </p:spPr>
        </p:cxnSp>
        <p:cxnSp>
          <p:nvCxnSpPr>
            <p:cNvPr id="67" name="Line 3298"/>
            <p:cNvCxnSpPr/>
            <p:nvPr/>
          </p:nvCxnSpPr>
          <p:spPr bwMode="auto">
            <a:xfrm flipH="1">
              <a:off x="8135" y="12398"/>
              <a:ext cx="72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8" name="Line 3299"/>
            <p:cNvCxnSpPr/>
            <p:nvPr/>
          </p:nvCxnSpPr>
          <p:spPr bwMode="auto">
            <a:xfrm flipH="1">
              <a:off x="9035" y="12398"/>
              <a:ext cx="72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9" name="Line 3300"/>
            <p:cNvCxnSpPr/>
            <p:nvPr/>
          </p:nvCxnSpPr>
          <p:spPr bwMode="auto">
            <a:xfrm>
              <a:off x="8855" y="12758"/>
              <a:ext cx="10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0" name="Freeform 69"/>
            <p:cNvSpPr>
              <a:spLocks/>
            </p:cNvSpPr>
            <p:nvPr/>
          </p:nvSpPr>
          <p:spPr bwMode="auto">
            <a:xfrm>
              <a:off x="8144" y="13174"/>
              <a:ext cx="1760" cy="1"/>
            </a:xfrm>
            <a:custGeom>
              <a:avLst/>
              <a:gdLst>
                <a:gd name="T0" fmla="*/ 0 w 1760"/>
                <a:gd name="T1" fmla="*/ 0 h 1"/>
                <a:gd name="T2" fmla="*/ 1760 w 1760"/>
                <a:gd name="T3" fmla="*/ 0 h 1"/>
              </a:gdLst>
              <a:ahLst/>
              <a:cxnLst>
                <a:cxn ang="0">
                  <a:pos x="T0" y="T1"/>
                </a:cxn>
                <a:cxn ang="0">
                  <a:pos x="T2" y="T3"/>
                </a:cxn>
              </a:cxnLst>
              <a:rect l="0" t="0" r="r" b="b"/>
              <a:pathLst>
                <a:path w="1760" h="1">
                  <a:moveTo>
                    <a:pt x="0" y="0"/>
                  </a:moveTo>
                  <a:lnTo>
                    <a:pt x="1760"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1" name="Freeform 70"/>
            <p:cNvSpPr>
              <a:spLocks/>
            </p:cNvSpPr>
            <p:nvPr/>
          </p:nvSpPr>
          <p:spPr bwMode="auto">
            <a:xfrm>
              <a:off x="8135" y="13118"/>
              <a:ext cx="9" cy="46"/>
            </a:xfrm>
            <a:custGeom>
              <a:avLst/>
              <a:gdLst>
                <a:gd name="T0" fmla="*/ 0 w 9"/>
                <a:gd name="T1" fmla="*/ 0 h 46"/>
                <a:gd name="T2" fmla="*/ 9 w 9"/>
                <a:gd name="T3" fmla="*/ 46 h 46"/>
              </a:gdLst>
              <a:ahLst/>
              <a:cxnLst>
                <a:cxn ang="0">
                  <a:pos x="T0" y="T1"/>
                </a:cxn>
                <a:cxn ang="0">
                  <a:pos x="T2" y="T3"/>
                </a:cxn>
              </a:cxnLst>
              <a:rect l="0" t="0" r="r" b="b"/>
              <a:pathLst>
                <a:path w="9" h="46">
                  <a:moveTo>
                    <a:pt x="0" y="0"/>
                  </a:moveTo>
                  <a:lnTo>
                    <a:pt x="9" y="46"/>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2" name="Freeform 71"/>
            <p:cNvSpPr>
              <a:spLocks/>
            </p:cNvSpPr>
            <p:nvPr/>
          </p:nvSpPr>
          <p:spPr bwMode="auto">
            <a:xfrm>
              <a:off x="9054" y="13164"/>
              <a:ext cx="1601" cy="1034"/>
            </a:xfrm>
            <a:custGeom>
              <a:avLst/>
              <a:gdLst>
                <a:gd name="T0" fmla="*/ 0 w 1601"/>
                <a:gd name="T1" fmla="*/ 0 h 1034"/>
                <a:gd name="T2" fmla="*/ 1601 w 1601"/>
                <a:gd name="T3" fmla="*/ 1034 h 1034"/>
              </a:gdLst>
              <a:ahLst/>
              <a:cxnLst>
                <a:cxn ang="0">
                  <a:pos x="T0" y="T1"/>
                </a:cxn>
                <a:cxn ang="0">
                  <a:pos x="T2" y="T3"/>
                </a:cxn>
              </a:cxnLst>
              <a:rect l="0" t="0" r="r" b="b"/>
              <a:pathLst>
                <a:path w="1601" h="1034">
                  <a:moveTo>
                    <a:pt x="0" y="0"/>
                  </a:moveTo>
                  <a:lnTo>
                    <a:pt x="1601" y="1034"/>
                  </a:lnTo>
                </a:path>
              </a:pathLst>
            </a:custGeom>
            <a:noFill/>
            <a:ln w="38100"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3" name="Freeform 72"/>
            <p:cNvSpPr>
              <a:spLocks/>
            </p:cNvSpPr>
            <p:nvPr/>
          </p:nvSpPr>
          <p:spPr bwMode="auto">
            <a:xfrm>
              <a:off x="9954" y="12454"/>
              <a:ext cx="710" cy="710"/>
            </a:xfrm>
            <a:custGeom>
              <a:avLst/>
              <a:gdLst>
                <a:gd name="T0" fmla="*/ 710 w 710"/>
                <a:gd name="T1" fmla="*/ 0 h 710"/>
                <a:gd name="T2" fmla="*/ 0 w 710"/>
                <a:gd name="T3" fmla="*/ 710 h 710"/>
              </a:gdLst>
              <a:ahLst/>
              <a:cxnLst>
                <a:cxn ang="0">
                  <a:pos x="T0" y="T1"/>
                </a:cxn>
                <a:cxn ang="0">
                  <a:pos x="T2" y="T3"/>
                </a:cxn>
              </a:cxnLst>
              <a:rect l="0" t="0" r="r" b="b"/>
              <a:pathLst>
                <a:path w="710" h="710">
                  <a:moveTo>
                    <a:pt x="710" y="0"/>
                  </a:moveTo>
                  <a:lnTo>
                    <a:pt x="0" y="71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4" name="Freeform 73"/>
            <p:cNvSpPr>
              <a:spLocks/>
            </p:cNvSpPr>
            <p:nvPr/>
          </p:nvSpPr>
          <p:spPr bwMode="auto">
            <a:xfrm>
              <a:off x="9934" y="13118"/>
              <a:ext cx="1" cy="66"/>
            </a:xfrm>
            <a:custGeom>
              <a:avLst/>
              <a:gdLst>
                <a:gd name="T0" fmla="*/ 1 w 1"/>
                <a:gd name="T1" fmla="*/ 0 h 66"/>
                <a:gd name="T2" fmla="*/ 0 w 1"/>
                <a:gd name="T3" fmla="*/ 66 h 66"/>
              </a:gdLst>
              <a:ahLst/>
              <a:cxnLst>
                <a:cxn ang="0">
                  <a:pos x="T0" y="T1"/>
                </a:cxn>
                <a:cxn ang="0">
                  <a:pos x="T2" y="T3"/>
                </a:cxn>
              </a:cxnLst>
              <a:rect l="0" t="0" r="r" b="b"/>
              <a:pathLst>
                <a:path w="1" h="66">
                  <a:moveTo>
                    <a:pt x="1" y="0"/>
                  </a:moveTo>
                  <a:lnTo>
                    <a:pt x="0" y="66"/>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cxnSp>
          <p:nvCxnSpPr>
            <p:cNvPr id="75" name="Line 3306"/>
            <p:cNvCxnSpPr/>
            <p:nvPr/>
          </p:nvCxnSpPr>
          <p:spPr bwMode="auto">
            <a:xfrm>
              <a:off x="9395" y="12038"/>
              <a:ext cx="0" cy="720"/>
            </a:xfrm>
            <a:prstGeom prst="line">
              <a:avLst/>
            </a:prstGeom>
            <a:noFill/>
            <a:ln w="57150">
              <a:solidFill>
                <a:srgbClr val="0000FF"/>
              </a:solidFill>
              <a:round/>
              <a:headEnd w="med" len="lg"/>
              <a:tailEnd type="triangle" w="med" len="lg"/>
            </a:ln>
            <a:extLst>
              <a:ext uri="{909E8E84-426E-40DD-AFC4-6F175D3DCCD1}">
                <a14:hiddenFill xmlns:a14="http://schemas.microsoft.com/office/drawing/2010/main">
                  <a:noFill/>
                </a14:hiddenFill>
              </a:ext>
            </a:extLst>
          </p:spPr>
        </p:cxnSp>
        <p:sp>
          <p:nvSpPr>
            <p:cNvPr id="76" name="Freeform 75"/>
            <p:cNvSpPr>
              <a:spLocks/>
            </p:cNvSpPr>
            <p:nvPr/>
          </p:nvSpPr>
          <p:spPr bwMode="auto">
            <a:xfrm>
              <a:off x="8879" y="12274"/>
              <a:ext cx="158" cy="1"/>
            </a:xfrm>
            <a:custGeom>
              <a:avLst/>
              <a:gdLst>
                <a:gd name="T0" fmla="*/ 0 w 158"/>
                <a:gd name="T1" fmla="*/ 0 h 1"/>
                <a:gd name="T2" fmla="*/ 158 w 158"/>
                <a:gd name="T3" fmla="*/ 0 h 1"/>
              </a:gdLst>
              <a:ahLst/>
              <a:cxnLst>
                <a:cxn ang="0">
                  <a:pos x="T0" y="T1"/>
                </a:cxn>
                <a:cxn ang="0">
                  <a:pos x="T2" y="T3"/>
                </a:cxn>
              </a:cxnLst>
              <a:rect l="0" t="0" r="r" b="b"/>
              <a:pathLst>
                <a:path w="158" h="1">
                  <a:moveTo>
                    <a:pt x="0" y="0"/>
                  </a:moveTo>
                  <a:lnTo>
                    <a:pt x="158"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7" name="Freeform 76"/>
            <p:cNvSpPr>
              <a:spLocks/>
            </p:cNvSpPr>
            <p:nvPr/>
          </p:nvSpPr>
          <p:spPr bwMode="auto">
            <a:xfrm>
              <a:off x="8856" y="12274"/>
              <a:ext cx="1" cy="124"/>
            </a:xfrm>
            <a:custGeom>
              <a:avLst/>
              <a:gdLst>
                <a:gd name="T0" fmla="*/ 1 w 1"/>
                <a:gd name="T1" fmla="*/ 0 h 124"/>
                <a:gd name="T2" fmla="*/ 0 w 1"/>
                <a:gd name="T3" fmla="*/ 124 h 124"/>
              </a:gdLst>
              <a:ahLst/>
              <a:cxnLst>
                <a:cxn ang="0">
                  <a:pos x="T0" y="T1"/>
                </a:cxn>
                <a:cxn ang="0">
                  <a:pos x="T2" y="T3"/>
                </a:cxn>
              </a:cxnLst>
              <a:rect l="0" t="0" r="r" b="b"/>
              <a:pathLst>
                <a:path w="1" h="124">
                  <a:moveTo>
                    <a:pt x="1" y="0"/>
                  </a:moveTo>
                  <a:lnTo>
                    <a:pt x="0" y="124"/>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8" name="Freeform 77"/>
            <p:cNvSpPr>
              <a:spLocks/>
            </p:cNvSpPr>
            <p:nvPr/>
          </p:nvSpPr>
          <p:spPr bwMode="auto">
            <a:xfrm>
              <a:off x="9036" y="12259"/>
              <a:ext cx="1" cy="139"/>
            </a:xfrm>
            <a:custGeom>
              <a:avLst/>
              <a:gdLst>
                <a:gd name="T0" fmla="*/ 1 w 1"/>
                <a:gd name="T1" fmla="*/ 0 h 139"/>
                <a:gd name="T2" fmla="*/ 0 w 1"/>
                <a:gd name="T3" fmla="*/ 139 h 139"/>
              </a:gdLst>
              <a:ahLst/>
              <a:cxnLst>
                <a:cxn ang="0">
                  <a:pos x="T0" y="T1"/>
                </a:cxn>
                <a:cxn ang="0">
                  <a:pos x="T2" y="T3"/>
                </a:cxn>
              </a:cxnLst>
              <a:rect l="0" t="0" r="r" b="b"/>
              <a:pathLst>
                <a:path w="1" h="139">
                  <a:moveTo>
                    <a:pt x="1" y="0"/>
                  </a:moveTo>
                  <a:lnTo>
                    <a:pt x="0" y="139"/>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79" name="Freeform 78"/>
            <p:cNvSpPr>
              <a:spLocks/>
            </p:cNvSpPr>
            <p:nvPr/>
          </p:nvSpPr>
          <p:spPr bwMode="auto">
            <a:xfrm>
              <a:off x="8782" y="12477"/>
              <a:ext cx="165" cy="7"/>
            </a:xfrm>
            <a:custGeom>
              <a:avLst/>
              <a:gdLst>
                <a:gd name="T0" fmla="*/ 0 w 165"/>
                <a:gd name="T1" fmla="*/ 7 h 7"/>
                <a:gd name="T2" fmla="*/ 165 w 165"/>
                <a:gd name="T3" fmla="*/ 0 h 7"/>
              </a:gdLst>
              <a:ahLst/>
              <a:cxnLst>
                <a:cxn ang="0">
                  <a:pos x="T0" y="T1"/>
                </a:cxn>
                <a:cxn ang="0">
                  <a:pos x="T2" y="T3"/>
                </a:cxn>
              </a:cxnLst>
              <a:rect l="0" t="0" r="r" b="b"/>
              <a:pathLst>
                <a:path w="165" h="7">
                  <a:moveTo>
                    <a:pt x="0" y="7"/>
                  </a:moveTo>
                  <a:lnTo>
                    <a:pt x="165"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0" name="Freeform 79"/>
            <p:cNvSpPr>
              <a:spLocks/>
            </p:cNvSpPr>
            <p:nvPr/>
          </p:nvSpPr>
          <p:spPr bwMode="auto">
            <a:xfrm>
              <a:off x="8932" y="12398"/>
              <a:ext cx="103" cy="79"/>
            </a:xfrm>
            <a:custGeom>
              <a:avLst/>
              <a:gdLst>
                <a:gd name="T0" fmla="*/ 103 w 103"/>
                <a:gd name="T1" fmla="*/ 0 h 79"/>
                <a:gd name="T2" fmla="*/ 0 w 103"/>
                <a:gd name="T3" fmla="*/ 79 h 79"/>
              </a:gdLst>
              <a:ahLst/>
              <a:cxnLst>
                <a:cxn ang="0">
                  <a:pos x="T0" y="T1"/>
                </a:cxn>
                <a:cxn ang="0">
                  <a:pos x="T2" y="T3"/>
                </a:cxn>
              </a:cxnLst>
              <a:rect l="0" t="0" r="r" b="b"/>
              <a:pathLst>
                <a:path w="103" h="79">
                  <a:moveTo>
                    <a:pt x="103" y="0"/>
                  </a:moveTo>
                  <a:lnTo>
                    <a:pt x="0" y="79"/>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81" name="Text Box 3312"/>
            <p:cNvSpPr txBox="1">
              <a:spLocks noChangeArrowheads="1"/>
            </p:cNvSpPr>
            <p:nvPr/>
          </p:nvSpPr>
          <p:spPr bwMode="auto">
            <a:xfrm>
              <a:off x="9395" y="1185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b="1">
                  <a:solidFill>
                    <a:srgbClr val="0000FF"/>
                  </a:solidFill>
                  <a:effectLst/>
                  <a:latin typeface="Times New Roman"/>
                  <a:ea typeface="Times New Roman"/>
                </a:rPr>
                <a:t>P</a:t>
              </a:r>
            </a:p>
          </p:txBody>
        </p:sp>
        <p:sp>
          <p:nvSpPr>
            <p:cNvPr id="82" name="Text Box 3313"/>
            <p:cNvSpPr txBox="1">
              <a:spLocks noChangeArrowheads="1"/>
            </p:cNvSpPr>
            <p:nvPr/>
          </p:nvSpPr>
          <p:spPr bwMode="auto">
            <a:xfrm>
              <a:off x="8315" y="12038"/>
              <a:ext cx="421"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A</a:t>
              </a:r>
            </a:p>
          </p:txBody>
        </p:sp>
        <p:sp>
          <p:nvSpPr>
            <p:cNvPr id="83" name="Text Box 3314"/>
            <p:cNvSpPr txBox="1">
              <a:spLocks noChangeArrowheads="1"/>
            </p:cNvSpPr>
            <p:nvPr/>
          </p:nvSpPr>
          <p:spPr bwMode="auto">
            <a:xfrm>
              <a:off x="7775" y="1293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D</a:t>
              </a:r>
            </a:p>
          </p:txBody>
        </p:sp>
        <p:sp>
          <p:nvSpPr>
            <p:cNvPr id="84" name="Text Box 3315"/>
            <p:cNvSpPr txBox="1">
              <a:spLocks noChangeArrowheads="1"/>
            </p:cNvSpPr>
            <p:nvPr/>
          </p:nvSpPr>
          <p:spPr bwMode="auto">
            <a:xfrm>
              <a:off x="9142" y="12848"/>
              <a:ext cx="467"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E</a:t>
              </a:r>
            </a:p>
          </p:txBody>
        </p:sp>
        <p:sp>
          <p:nvSpPr>
            <p:cNvPr id="85" name="Text Box 3316"/>
            <p:cNvSpPr txBox="1">
              <a:spLocks noChangeArrowheads="1"/>
            </p:cNvSpPr>
            <p:nvPr/>
          </p:nvSpPr>
          <p:spPr bwMode="auto">
            <a:xfrm>
              <a:off x="10295" y="1419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H</a:t>
              </a:r>
            </a:p>
          </p:txBody>
        </p:sp>
        <p:sp>
          <p:nvSpPr>
            <p:cNvPr id="86" name="Text Box 3317"/>
            <p:cNvSpPr txBox="1">
              <a:spLocks noChangeArrowheads="1"/>
            </p:cNvSpPr>
            <p:nvPr/>
          </p:nvSpPr>
          <p:spPr bwMode="auto">
            <a:xfrm>
              <a:off x="10655" y="1239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B</a:t>
              </a:r>
            </a:p>
          </p:txBody>
        </p:sp>
        <p:sp>
          <p:nvSpPr>
            <p:cNvPr id="87" name="Text Box 3318"/>
            <p:cNvSpPr txBox="1">
              <a:spLocks noChangeArrowheads="1"/>
            </p:cNvSpPr>
            <p:nvPr/>
          </p:nvSpPr>
          <p:spPr bwMode="auto">
            <a:xfrm>
              <a:off x="10295" y="12640"/>
              <a:ext cx="428"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a</a:t>
              </a:r>
            </a:p>
          </p:txBody>
        </p:sp>
        <p:sp>
          <p:nvSpPr>
            <p:cNvPr id="88" name="Text Box 3319"/>
            <p:cNvSpPr txBox="1">
              <a:spLocks noChangeArrowheads="1"/>
            </p:cNvSpPr>
            <p:nvPr/>
          </p:nvSpPr>
          <p:spPr bwMode="auto">
            <a:xfrm>
              <a:off x="8069" y="13052"/>
              <a:ext cx="28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a</a:t>
              </a:r>
            </a:p>
          </p:txBody>
        </p:sp>
        <p:sp>
          <p:nvSpPr>
            <p:cNvPr id="89" name="Text Box 3320"/>
            <p:cNvSpPr txBox="1">
              <a:spLocks noChangeArrowheads="1"/>
            </p:cNvSpPr>
            <p:nvPr/>
          </p:nvSpPr>
          <p:spPr bwMode="auto">
            <a:xfrm>
              <a:off x="9395" y="13118"/>
              <a:ext cx="570"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a</a:t>
              </a:r>
            </a:p>
          </p:txBody>
        </p:sp>
        <p:sp>
          <p:nvSpPr>
            <p:cNvPr id="90" name="Text Box 3321"/>
            <p:cNvSpPr txBox="1">
              <a:spLocks noChangeArrowheads="1"/>
            </p:cNvSpPr>
            <p:nvPr/>
          </p:nvSpPr>
          <p:spPr bwMode="auto">
            <a:xfrm>
              <a:off x="11497" y="12059"/>
              <a:ext cx="360"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y</a:t>
              </a:r>
            </a:p>
          </p:txBody>
        </p:sp>
        <p:sp>
          <p:nvSpPr>
            <p:cNvPr id="91" name="Text Box 3322"/>
            <p:cNvSpPr txBox="1">
              <a:spLocks noChangeArrowheads="1"/>
            </p:cNvSpPr>
            <p:nvPr/>
          </p:nvSpPr>
          <p:spPr bwMode="auto">
            <a:xfrm>
              <a:off x="10643" y="11606"/>
              <a:ext cx="53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400">
                  <a:effectLst/>
                  <a:latin typeface="Times New Roman"/>
                  <a:ea typeface="Times New Roman"/>
                </a:rPr>
                <a:t>z</a:t>
              </a:r>
            </a:p>
          </p:txBody>
        </p:sp>
        <p:sp>
          <p:nvSpPr>
            <p:cNvPr id="92" name="Text Box 3323"/>
            <p:cNvSpPr txBox="1">
              <a:spLocks noChangeArrowheads="1"/>
            </p:cNvSpPr>
            <p:nvPr/>
          </p:nvSpPr>
          <p:spPr bwMode="auto">
            <a:xfrm>
              <a:off x="9749" y="13161"/>
              <a:ext cx="55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x</a:t>
              </a:r>
            </a:p>
          </p:txBody>
        </p:sp>
        <p:sp>
          <p:nvSpPr>
            <p:cNvPr id="93" name="Text Box 3324"/>
            <p:cNvSpPr txBox="1">
              <a:spLocks noChangeArrowheads="1"/>
            </p:cNvSpPr>
            <p:nvPr/>
          </p:nvSpPr>
          <p:spPr bwMode="auto">
            <a:xfrm>
              <a:off x="10025" y="12986"/>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400">
                  <a:effectLst/>
                  <a:latin typeface="Times New Roman"/>
                  <a:ea typeface="Times New Roman"/>
                </a:rPr>
                <a:t>C</a:t>
              </a:r>
            </a:p>
          </p:txBody>
        </p:sp>
        <p:sp>
          <p:nvSpPr>
            <p:cNvPr id="94" name="Arc 3325"/>
            <p:cNvSpPr>
              <a:spLocks/>
            </p:cNvSpPr>
            <p:nvPr/>
          </p:nvSpPr>
          <p:spPr bwMode="auto">
            <a:xfrm rot="2455255" flipH="1">
              <a:off x="10416" y="13839"/>
              <a:ext cx="180" cy="216"/>
            </a:xfrm>
            <a:custGeom>
              <a:avLst/>
              <a:gdLst>
                <a:gd name="G0" fmla="+- 0 0 0"/>
                <a:gd name="G1" fmla="+- 21600 0 0"/>
                <a:gd name="G2" fmla="+- 21600 0 0"/>
                <a:gd name="T0" fmla="*/ 0 w 21600"/>
                <a:gd name="T1" fmla="*/ 0 h 25948"/>
                <a:gd name="T2" fmla="*/ 21158 w 21600"/>
                <a:gd name="T3" fmla="*/ 25948 h 25948"/>
                <a:gd name="T4" fmla="*/ 0 w 21600"/>
                <a:gd name="T5" fmla="*/ 21600 h 25948"/>
              </a:gdLst>
              <a:ahLst/>
              <a:cxnLst>
                <a:cxn ang="0">
                  <a:pos x="T0" y="T1"/>
                </a:cxn>
                <a:cxn ang="0">
                  <a:pos x="T2" y="T3"/>
                </a:cxn>
                <a:cxn ang="0">
                  <a:pos x="T4" y="T5"/>
                </a:cxn>
              </a:cxnLst>
              <a:rect l="0" t="0" r="r" b="b"/>
              <a:pathLst>
                <a:path w="21600" h="25948" fill="none" extrusionOk="0">
                  <a:moveTo>
                    <a:pt x="-1" y="0"/>
                  </a:moveTo>
                  <a:cubicBezTo>
                    <a:pt x="11929" y="0"/>
                    <a:pt x="21600" y="9670"/>
                    <a:pt x="21600" y="21600"/>
                  </a:cubicBezTo>
                  <a:cubicBezTo>
                    <a:pt x="21600" y="23060"/>
                    <a:pt x="21451" y="24517"/>
                    <a:pt x="21157" y="25947"/>
                  </a:cubicBezTo>
                </a:path>
                <a:path w="21600" h="25948" stroke="0" extrusionOk="0">
                  <a:moveTo>
                    <a:pt x="-1" y="0"/>
                  </a:moveTo>
                  <a:cubicBezTo>
                    <a:pt x="11929" y="0"/>
                    <a:pt x="21600" y="9670"/>
                    <a:pt x="21600" y="21600"/>
                  </a:cubicBezTo>
                  <a:cubicBezTo>
                    <a:pt x="21600" y="23060"/>
                    <a:pt x="21451" y="24517"/>
                    <a:pt x="21157" y="25947"/>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400"/>
            </a:p>
          </p:txBody>
        </p:sp>
        <p:sp>
          <p:nvSpPr>
            <p:cNvPr id="97" name="Text Box 3315"/>
            <p:cNvSpPr txBox="1">
              <a:spLocks noChangeArrowheads="1"/>
            </p:cNvSpPr>
            <p:nvPr/>
          </p:nvSpPr>
          <p:spPr bwMode="auto">
            <a:xfrm>
              <a:off x="10271" y="13555"/>
              <a:ext cx="467"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l-GR" sz="2400" smtClean="0">
                  <a:effectLst/>
                  <a:latin typeface="Times New Roman"/>
                  <a:ea typeface="Times New Roman"/>
                </a:rPr>
                <a:t>β</a:t>
              </a:r>
              <a:endParaRPr lang="en-US" sz="2400">
                <a:effectLst/>
                <a:latin typeface="Times New Roman"/>
                <a:ea typeface="Times New Roman"/>
              </a:endParaRPr>
            </a:p>
          </p:txBody>
        </p:sp>
      </p:grpSp>
      <p:grpSp>
        <p:nvGrpSpPr>
          <p:cNvPr id="32" name="Group 31"/>
          <p:cNvGrpSpPr/>
          <p:nvPr/>
        </p:nvGrpSpPr>
        <p:grpSpPr>
          <a:xfrm>
            <a:off x="5040052" y="2838207"/>
            <a:ext cx="1271298" cy="749326"/>
            <a:chOff x="5040052" y="2838207"/>
            <a:chExt cx="1271298" cy="749326"/>
          </a:xfrm>
        </p:grpSpPr>
        <p:cxnSp>
          <p:nvCxnSpPr>
            <p:cNvPr id="98" name="Straight Arrow Connector 97"/>
            <p:cNvCxnSpPr/>
            <p:nvPr/>
          </p:nvCxnSpPr>
          <p:spPr>
            <a:xfrm flipH="1" flipV="1">
              <a:off x="5428837" y="2928171"/>
              <a:ext cx="10010" cy="36971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5451061" y="2975960"/>
              <a:ext cx="220409" cy="295111"/>
            </a:xfrm>
            <a:prstGeom prst="straightConnector1">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441396" y="3292793"/>
              <a:ext cx="360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40052" y="2838207"/>
              <a:ext cx="407970" cy="338554"/>
            </a:xfrm>
            <a:prstGeom prst="rect">
              <a:avLst/>
            </a:prstGeom>
            <a:noFill/>
          </p:spPr>
          <p:txBody>
            <a:bodyPr wrap="square" rtlCol="0">
              <a:spAutoFit/>
            </a:bodyPr>
            <a:lstStyle/>
            <a:p>
              <a:r>
                <a:rPr lang="en-US" sz="1600" b="1" smtClean="0">
                  <a:solidFill>
                    <a:srgbClr val="FF0000"/>
                  </a:solidFill>
                </a:rPr>
                <a:t>Z</a:t>
              </a:r>
              <a:r>
                <a:rPr lang="en-US" sz="1600" b="1" baseline="-25000" smtClean="0">
                  <a:solidFill>
                    <a:srgbClr val="FF0000"/>
                  </a:solidFill>
                </a:rPr>
                <a:t>B</a:t>
              </a:r>
              <a:endParaRPr lang="en-US" sz="1600" b="1">
                <a:solidFill>
                  <a:srgbClr val="FF0000"/>
                </a:solidFill>
              </a:endParaRPr>
            </a:p>
          </p:txBody>
        </p:sp>
        <p:sp>
          <p:nvSpPr>
            <p:cNvPr id="120" name="TextBox 119"/>
            <p:cNvSpPr txBox="1"/>
            <p:nvPr/>
          </p:nvSpPr>
          <p:spPr>
            <a:xfrm>
              <a:off x="5731435" y="3248979"/>
              <a:ext cx="579915" cy="338554"/>
            </a:xfrm>
            <a:prstGeom prst="rect">
              <a:avLst/>
            </a:prstGeom>
            <a:noFill/>
          </p:spPr>
          <p:txBody>
            <a:bodyPr wrap="square" rtlCol="0">
              <a:spAutoFit/>
            </a:bodyPr>
            <a:lstStyle/>
            <a:p>
              <a:r>
                <a:rPr lang="en-US" sz="1600" b="1" smtClean="0">
                  <a:solidFill>
                    <a:srgbClr val="FF0000"/>
                  </a:solidFill>
                </a:rPr>
                <a:t>Y</a:t>
              </a:r>
              <a:r>
                <a:rPr lang="en-US" sz="1600" b="1" baseline="-25000" smtClean="0">
                  <a:solidFill>
                    <a:srgbClr val="FF0000"/>
                  </a:solidFill>
                </a:rPr>
                <a:t>B</a:t>
              </a:r>
              <a:endParaRPr lang="en-US" sz="1600" b="1">
                <a:solidFill>
                  <a:srgbClr val="FF0000"/>
                </a:solidFill>
              </a:endParaRPr>
            </a:p>
          </p:txBody>
        </p:sp>
        <p:sp>
          <p:nvSpPr>
            <p:cNvPr id="121" name="TextBox 120"/>
            <p:cNvSpPr txBox="1"/>
            <p:nvPr/>
          </p:nvSpPr>
          <p:spPr>
            <a:xfrm>
              <a:off x="5621396" y="2851333"/>
              <a:ext cx="447485" cy="338554"/>
            </a:xfrm>
            <a:prstGeom prst="rect">
              <a:avLst/>
            </a:prstGeom>
            <a:noFill/>
          </p:spPr>
          <p:txBody>
            <a:bodyPr wrap="square" rtlCol="0">
              <a:spAutoFit/>
            </a:bodyPr>
            <a:lstStyle/>
            <a:p>
              <a:r>
                <a:rPr lang="en-US" sz="1600" b="1" smtClean="0">
                  <a:solidFill>
                    <a:srgbClr val="FF0000"/>
                  </a:solidFill>
                </a:rPr>
                <a:t>X</a:t>
              </a:r>
              <a:r>
                <a:rPr lang="en-US" sz="1600" b="1" baseline="-25000" smtClean="0">
                  <a:solidFill>
                    <a:srgbClr val="FF0000"/>
                  </a:solidFill>
                </a:rPr>
                <a:t>B</a:t>
              </a:r>
              <a:endParaRPr lang="en-US" sz="1600" b="1">
                <a:solidFill>
                  <a:srgbClr val="FF0000"/>
                </a:solidFill>
              </a:endParaRPr>
            </a:p>
          </p:txBody>
        </p:sp>
      </p:grpSp>
      <p:grpSp>
        <p:nvGrpSpPr>
          <p:cNvPr id="31" name="Group 30"/>
          <p:cNvGrpSpPr/>
          <p:nvPr/>
        </p:nvGrpSpPr>
        <p:grpSpPr>
          <a:xfrm>
            <a:off x="3167844" y="2655858"/>
            <a:ext cx="940618" cy="642028"/>
            <a:chOff x="3203848" y="2655858"/>
            <a:chExt cx="940618" cy="642028"/>
          </a:xfrm>
        </p:grpSpPr>
        <p:cxnSp>
          <p:nvCxnSpPr>
            <p:cNvPr id="5" name="Straight Arrow Connector 4"/>
            <p:cNvCxnSpPr/>
            <p:nvPr/>
          </p:nvCxnSpPr>
          <p:spPr>
            <a:xfrm flipH="1" flipV="1">
              <a:off x="3607151" y="2868176"/>
              <a:ext cx="11812" cy="4297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623795" y="3053624"/>
              <a:ext cx="177197" cy="244262"/>
            </a:xfrm>
            <a:prstGeom prst="straightConnector1">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712394" y="2892520"/>
              <a:ext cx="432072" cy="338554"/>
            </a:xfrm>
            <a:prstGeom prst="rect">
              <a:avLst/>
            </a:prstGeom>
            <a:noFill/>
          </p:spPr>
          <p:txBody>
            <a:bodyPr wrap="square" rtlCol="0">
              <a:spAutoFit/>
            </a:bodyPr>
            <a:lstStyle/>
            <a:p>
              <a:r>
                <a:rPr lang="en-US" sz="1600" b="1" smtClean="0">
                  <a:solidFill>
                    <a:srgbClr val="FF0000"/>
                  </a:solidFill>
                </a:rPr>
                <a:t>X</a:t>
              </a:r>
              <a:r>
                <a:rPr lang="en-US" sz="1600" b="1" baseline="-25000" smtClean="0">
                  <a:solidFill>
                    <a:srgbClr val="FF0000"/>
                  </a:solidFill>
                </a:rPr>
                <a:t>A</a:t>
              </a:r>
              <a:endParaRPr lang="en-US" sz="1600" b="1">
                <a:solidFill>
                  <a:srgbClr val="FF0000"/>
                </a:solidFill>
              </a:endParaRPr>
            </a:p>
          </p:txBody>
        </p:sp>
        <p:sp>
          <p:nvSpPr>
            <p:cNvPr id="123" name="TextBox 122"/>
            <p:cNvSpPr txBox="1"/>
            <p:nvPr/>
          </p:nvSpPr>
          <p:spPr>
            <a:xfrm>
              <a:off x="3203848" y="2655858"/>
              <a:ext cx="406834" cy="338554"/>
            </a:xfrm>
            <a:prstGeom prst="rect">
              <a:avLst/>
            </a:prstGeom>
            <a:noFill/>
          </p:spPr>
          <p:txBody>
            <a:bodyPr wrap="square" rtlCol="0">
              <a:spAutoFit/>
            </a:bodyPr>
            <a:lstStyle/>
            <a:p>
              <a:r>
                <a:rPr lang="en-US" sz="1600" b="1" smtClean="0">
                  <a:solidFill>
                    <a:srgbClr val="FF0000"/>
                  </a:solidFill>
                </a:rPr>
                <a:t>Z</a:t>
              </a:r>
              <a:r>
                <a:rPr lang="en-US" sz="1600" b="1" baseline="-25000" smtClean="0">
                  <a:solidFill>
                    <a:srgbClr val="FF0000"/>
                  </a:solidFill>
                </a:rPr>
                <a:t>A</a:t>
              </a:r>
              <a:endParaRPr lang="en-US" sz="1600" b="1">
                <a:solidFill>
                  <a:srgbClr val="FF0000"/>
                </a:solidFill>
              </a:endParaRPr>
            </a:p>
          </p:txBody>
        </p:sp>
      </p:grpSp>
      <p:grpSp>
        <p:nvGrpSpPr>
          <p:cNvPr id="33" name="Group 32"/>
          <p:cNvGrpSpPr/>
          <p:nvPr/>
        </p:nvGrpSpPr>
        <p:grpSpPr>
          <a:xfrm>
            <a:off x="2587929" y="3450486"/>
            <a:ext cx="1115875" cy="821927"/>
            <a:chOff x="2587929" y="3450486"/>
            <a:chExt cx="1115875" cy="821927"/>
          </a:xfrm>
        </p:grpSpPr>
        <p:cxnSp>
          <p:nvCxnSpPr>
            <p:cNvPr id="12" name="Straight Arrow Connector 11"/>
            <p:cNvCxnSpPr/>
            <p:nvPr/>
          </p:nvCxnSpPr>
          <p:spPr>
            <a:xfrm flipH="1" flipV="1">
              <a:off x="2928437" y="3700549"/>
              <a:ext cx="775367" cy="57186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2587929" y="3450486"/>
              <a:ext cx="579915" cy="338554"/>
            </a:xfrm>
            <a:prstGeom prst="rect">
              <a:avLst/>
            </a:prstGeom>
            <a:noFill/>
          </p:spPr>
          <p:txBody>
            <a:bodyPr wrap="square" rtlCol="0">
              <a:spAutoFit/>
            </a:bodyPr>
            <a:lstStyle/>
            <a:p>
              <a:r>
                <a:rPr lang="en-US" sz="1600" b="1" smtClean="0">
                  <a:solidFill>
                    <a:sysClr val="windowText" lastClr="000000"/>
                  </a:solidFill>
                </a:rPr>
                <a:t>S</a:t>
              </a:r>
              <a:r>
                <a:rPr lang="en-US" sz="1600" b="1" baseline="-25000" smtClean="0">
                  <a:solidFill>
                    <a:sysClr val="windowText" lastClr="000000"/>
                  </a:solidFill>
                </a:rPr>
                <a:t>E</a:t>
              </a:r>
              <a:endParaRPr lang="en-US" sz="1600" b="1">
                <a:solidFill>
                  <a:sysClr val="windowText" lastClr="000000"/>
                </a:solidFill>
              </a:endParaRPr>
            </a:p>
          </p:txBody>
        </p:sp>
      </p:grpSp>
      <p:grpSp>
        <p:nvGrpSpPr>
          <p:cNvPr id="136" name="Group 135"/>
          <p:cNvGrpSpPr/>
          <p:nvPr/>
        </p:nvGrpSpPr>
        <p:grpSpPr>
          <a:xfrm>
            <a:off x="2987849" y="3896797"/>
            <a:ext cx="720055" cy="396931"/>
            <a:chOff x="2987849" y="3896797"/>
            <a:chExt cx="720055" cy="396931"/>
          </a:xfrm>
        </p:grpSpPr>
        <p:cxnSp>
          <p:nvCxnSpPr>
            <p:cNvPr id="19" name="Straight Arrow Connector 18"/>
            <p:cNvCxnSpPr/>
            <p:nvPr/>
          </p:nvCxnSpPr>
          <p:spPr>
            <a:xfrm flipH="1">
              <a:off x="3275904" y="4293728"/>
              <a:ext cx="4320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2987849" y="3896797"/>
              <a:ext cx="504055" cy="338554"/>
            </a:xfrm>
            <a:prstGeom prst="rect">
              <a:avLst/>
            </a:prstGeom>
            <a:noFill/>
          </p:spPr>
          <p:txBody>
            <a:bodyPr wrap="square" rtlCol="0">
              <a:spAutoFit/>
            </a:bodyPr>
            <a:lstStyle/>
            <a:p>
              <a:r>
                <a:rPr lang="en-US" sz="1600" b="1" smtClean="0">
                  <a:solidFill>
                    <a:srgbClr val="FF0000"/>
                  </a:solidFill>
                </a:rPr>
                <a:t>S</a:t>
              </a:r>
              <a:r>
                <a:rPr lang="en-US" sz="1600" b="1" baseline="-25000" smtClean="0">
                  <a:solidFill>
                    <a:srgbClr val="FF0000"/>
                  </a:solidFill>
                </a:rPr>
                <a:t>Ey</a:t>
              </a:r>
              <a:endParaRPr lang="en-US" sz="1600" b="1">
                <a:solidFill>
                  <a:srgbClr val="FF0000"/>
                </a:solidFill>
              </a:endParaRPr>
            </a:p>
          </p:txBody>
        </p:sp>
      </p:grpSp>
      <p:grpSp>
        <p:nvGrpSpPr>
          <p:cNvPr id="135" name="Group 134"/>
          <p:cNvGrpSpPr/>
          <p:nvPr/>
        </p:nvGrpSpPr>
        <p:grpSpPr>
          <a:xfrm>
            <a:off x="3311816" y="4281603"/>
            <a:ext cx="589460" cy="645460"/>
            <a:chOff x="3311816" y="4281603"/>
            <a:chExt cx="589460" cy="645460"/>
          </a:xfrm>
        </p:grpSpPr>
        <p:cxnSp>
          <p:nvCxnSpPr>
            <p:cNvPr id="22" name="Straight Arrow Connector 21"/>
            <p:cNvCxnSpPr>
              <a:stCxn id="130" idx="4"/>
            </p:cNvCxnSpPr>
            <p:nvPr/>
          </p:nvCxnSpPr>
          <p:spPr>
            <a:xfrm flipV="1">
              <a:off x="3311816" y="4281603"/>
              <a:ext cx="400578" cy="479549"/>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3407323" y="4588509"/>
              <a:ext cx="493953" cy="338554"/>
            </a:xfrm>
            <a:prstGeom prst="rect">
              <a:avLst/>
            </a:prstGeom>
            <a:noFill/>
            <a:ln>
              <a:noFill/>
            </a:ln>
          </p:spPr>
          <p:txBody>
            <a:bodyPr wrap="square" rtlCol="0">
              <a:spAutoFit/>
            </a:bodyPr>
            <a:lstStyle/>
            <a:p>
              <a:r>
                <a:rPr lang="en-US" sz="1600" b="1" smtClean="0">
                  <a:solidFill>
                    <a:srgbClr val="FF0000"/>
                  </a:solidFill>
                </a:rPr>
                <a:t>S</a:t>
              </a:r>
              <a:r>
                <a:rPr lang="en-US" sz="1600" b="1" baseline="-25000" smtClean="0">
                  <a:solidFill>
                    <a:srgbClr val="FF0000"/>
                  </a:solidFill>
                </a:rPr>
                <a:t>Ex</a:t>
              </a:r>
              <a:endParaRPr lang="en-US" sz="1600" b="1">
                <a:solidFill>
                  <a:srgbClr val="FF0000"/>
                </a:solidFill>
              </a:endParaRPr>
            </a:p>
          </p:txBody>
        </p:sp>
      </p:grpSp>
      <p:sp>
        <p:nvSpPr>
          <p:cNvPr id="34" name="Parallelogram 33"/>
          <p:cNvSpPr/>
          <p:nvPr/>
        </p:nvSpPr>
        <p:spPr>
          <a:xfrm rot="5400000" flipH="1">
            <a:off x="2560120" y="3617297"/>
            <a:ext cx="1512000" cy="775366"/>
          </a:xfrm>
          <a:prstGeom prst="parallelogram">
            <a:avLst>
              <a:gd name="adj" fmla="val 60126"/>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p:nvPr/>
        </p:nvCxnSpPr>
        <p:spPr>
          <a:xfrm flipH="1">
            <a:off x="2374044" y="3292793"/>
            <a:ext cx="3054465" cy="1804155"/>
          </a:xfrm>
          <a:prstGeom prst="line">
            <a:avLst/>
          </a:prstGeom>
        </p:spPr>
        <p:style>
          <a:lnRef idx="1">
            <a:schemeClr val="accent1"/>
          </a:lnRef>
          <a:fillRef idx="0">
            <a:schemeClr val="accent1"/>
          </a:fillRef>
          <a:effectRef idx="0">
            <a:schemeClr val="accent1"/>
          </a:effectRef>
          <a:fontRef idx="minor">
            <a:schemeClr val="tx1"/>
          </a:fontRef>
        </p:style>
      </p:cxnSp>
      <p:grpSp>
        <p:nvGrpSpPr>
          <p:cNvPr id="133" name="Group 132"/>
          <p:cNvGrpSpPr/>
          <p:nvPr/>
        </p:nvGrpSpPr>
        <p:grpSpPr>
          <a:xfrm>
            <a:off x="3644643" y="3297887"/>
            <a:ext cx="675329" cy="1000757"/>
            <a:chOff x="3644643" y="3297887"/>
            <a:chExt cx="675329" cy="1000757"/>
          </a:xfrm>
        </p:grpSpPr>
        <p:sp>
          <p:nvSpPr>
            <p:cNvPr id="126" name="TextBox 125"/>
            <p:cNvSpPr txBox="1"/>
            <p:nvPr/>
          </p:nvSpPr>
          <p:spPr>
            <a:xfrm>
              <a:off x="3644643" y="3506715"/>
              <a:ext cx="675329" cy="338554"/>
            </a:xfrm>
            <a:prstGeom prst="rect">
              <a:avLst/>
            </a:prstGeom>
            <a:noFill/>
          </p:spPr>
          <p:txBody>
            <a:bodyPr wrap="square" rtlCol="0">
              <a:spAutoFit/>
            </a:bodyPr>
            <a:lstStyle/>
            <a:p>
              <a:r>
                <a:rPr lang="en-US" sz="1600" b="1" smtClean="0">
                  <a:solidFill>
                    <a:srgbClr val="CC00CC"/>
                  </a:solidFill>
                </a:rPr>
                <a:t>S</a:t>
              </a:r>
              <a:r>
                <a:rPr lang="en-US" sz="1600" b="1" baseline="-25000" smtClean="0">
                  <a:solidFill>
                    <a:srgbClr val="CC00CC"/>
                  </a:solidFill>
                </a:rPr>
                <a:t>Ez</a:t>
              </a:r>
              <a:endParaRPr lang="en-US" sz="1600" b="1">
                <a:solidFill>
                  <a:srgbClr val="CC00CC"/>
                </a:solidFill>
              </a:endParaRPr>
            </a:p>
          </p:txBody>
        </p:sp>
        <p:cxnSp>
          <p:nvCxnSpPr>
            <p:cNvPr id="38" name="Straight Arrow Connector 37"/>
            <p:cNvCxnSpPr>
              <a:endCxn id="78" idx="1"/>
            </p:cNvCxnSpPr>
            <p:nvPr/>
          </p:nvCxnSpPr>
          <p:spPr>
            <a:xfrm flipH="1" flipV="1">
              <a:off x="3702729" y="3297887"/>
              <a:ext cx="19331" cy="1000757"/>
            </a:xfrm>
            <a:prstGeom prst="straightConnector1">
              <a:avLst/>
            </a:prstGeom>
            <a:ln w="38100">
              <a:solidFill>
                <a:srgbClr val="CC00CC"/>
              </a:solidFill>
              <a:tailEnd type="arrow"/>
            </a:ln>
          </p:spPr>
          <p:style>
            <a:lnRef idx="1">
              <a:schemeClr val="accent1"/>
            </a:lnRef>
            <a:fillRef idx="0">
              <a:schemeClr val="accent1"/>
            </a:fillRef>
            <a:effectRef idx="0">
              <a:schemeClr val="accent1"/>
            </a:effectRef>
            <a:fontRef idx="minor">
              <a:schemeClr val="tx1"/>
            </a:fontRef>
          </p:style>
        </p:cxnSp>
      </p:grpSp>
      <p:sp>
        <p:nvSpPr>
          <p:cNvPr id="130" name="Parallelogram 129"/>
          <p:cNvSpPr/>
          <p:nvPr/>
        </p:nvSpPr>
        <p:spPr>
          <a:xfrm>
            <a:off x="2915816" y="4293152"/>
            <a:ext cx="792000" cy="468000"/>
          </a:xfrm>
          <a:prstGeom prst="parallelogram">
            <a:avLst>
              <a:gd name="adj" fmla="val 82512"/>
            </a:avLst>
          </a:prstGeom>
          <a:noFill/>
          <a:ln>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4" name="Group 133"/>
          <p:cNvGrpSpPr/>
          <p:nvPr/>
        </p:nvGrpSpPr>
        <p:grpSpPr>
          <a:xfrm>
            <a:off x="2674460" y="4298644"/>
            <a:ext cx="1037934" cy="752862"/>
            <a:chOff x="2674460" y="4298644"/>
            <a:chExt cx="1037934" cy="752862"/>
          </a:xfrm>
        </p:grpSpPr>
        <p:cxnSp>
          <p:nvCxnSpPr>
            <p:cNvPr id="40" name="Straight Arrow Connector 39"/>
            <p:cNvCxnSpPr/>
            <p:nvPr/>
          </p:nvCxnSpPr>
          <p:spPr>
            <a:xfrm flipH="1">
              <a:off x="2928437" y="4298644"/>
              <a:ext cx="783957" cy="462336"/>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2674460" y="4712952"/>
              <a:ext cx="675329" cy="338554"/>
            </a:xfrm>
            <a:prstGeom prst="rect">
              <a:avLst/>
            </a:prstGeom>
            <a:noFill/>
            <a:ln>
              <a:noFill/>
            </a:ln>
          </p:spPr>
          <p:txBody>
            <a:bodyPr wrap="square" rtlCol="0">
              <a:spAutoFit/>
            </a:bodyPr>
            <a:lstStyle/>
            <a:p>
              <a:r>
                <a:rPr lang="en-US" sz="1600" b="1" smtClean="0">
                  <a:solidFill>
                    <a:srgbClr val="0000FF"/>
                  </a:solidFill>
                </a:rPr>
                <a:t>S</a:t>
              </a:r>
              <a:r>
                <a:rPr lang="en-US" sz="1600" b="1" baseline="-25000" smtClean="0">
                  <a:solidFill>
                    <a:srgbClr val="0000FF"/>
                  </a:solidFill>
                </a:rPr>
                <a:t>Exy</a:t>
              </a:r>
              <a:endParaRPr lang="en-US" sz="1600" b="1">
                <a:solidFill>
                  <a:srgbClr val="0000FF"/>
                </a:solidFill>
              </a:endParaRPr>
            </a:p>
          </p:txBody>
        </p:sp>
      </p:grpSp>
    </p:spTree>
    <p:extLst>
      <p:ext uri="{BB962C8B-B14F-4D97-AF65-F5344CB8AC3E}">
        <p14:creationId xmlns:p14="http://schemas.microsoft.com/office/powerpoint/2010/main" val="108979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righ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down)">
                                      <p:cBhvr>
                                        <p:cTn id="22" dur="500"/>
                                        <p:tgtEl>
                                          <p:spTgt spid="1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wipe(up)">
                                      <p:cBhvr>
                                        <p:cTn id="27" dur="500"/>
                                        <p:tgtEl>
                                          <p:spTgt spid="1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30"/>
                                        </p:tgtEl>
                                        <p:attrNameLst>
                                          <p:attrName>style.visibility</p:attrName>
                                        </p:attrNameLst>
                                      </p:cBhvr>
                                      <p:to>
                                        <p:strVal val="visible"/>
                                      </p:to>
                                    </p:set>
                                    <p:animEffect transition="in" filter="wipe(up)">
                                      <p:cBhvr>
                                        <p:cTn id="32" dur="500"/>
                                        <p:tgtEl>
                                          <p:spTgt spid="1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wipe(up)">
                                      <p:cBhvr>
                                        <p:cTn id="37" dur="500"/>
                                        <p:tgtEl>
                                          <p:spTgt spid="1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36"/>
                                        </p:tgtEl>
                                        <p:attrNameLst>
                                          <p:attrName>style.visibility</p:attrName>
                                        </p:attrNameLst>
                                      </p:cBhvr>
                                      <p:to>
                                        <p:strVal val="visible"/>
                                      </p:to>
                                    </p:set>
                                    <p:animEffect transition="in" filter="wipe(right)">
                                      <p:cBhvr>
                                        <p:cTn id="42" dur="500"/>
                                        <p:tgtEl>
                                          <p:spTgt spid="13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36"/>
                                        </p:tgtEl>
                                      </p:cBhvr>
                                    </p:animEffect>
                                    <p:set>
                                      <p:cBhvr>
                                        <p:cTn id="47" dur="1" fill="hold">
                                          <p:stCondLst>
                                            <p:cond delay="499"/>
                                          </p:stCondLst>
                                        </p:cTn>
                                        <p:tgtEl>
                                          <p:spTgt spid="36"/>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33"/>
                                        </p:tgtEl>
                                      </p:cBhvr>
                                    </p:animEffect>
                                    <p:set>
                                      <p:cBhvr>
                                        <p:cTn id="50" dur="1" fill="hold">
                                          <p:stCondLst>
                                            <p:cond delay="499"/>
                                          </p:stCondLst>
                                        </p:cTn>
                                        <p:tgtEl>
                                          <p:spTgt spid="3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34"/>
                                        </p:tgtEl>
                                      </p:cBhvr>
                                    </p:animEffect>
                                    <p:set>
                                      <p:cBhvr>
                                        <p:cTn id="53" dur="1" fill="hold">
                                          <p:stCondLst>
                                            <p:cond delay="499"/>
                                          </p:stCondLst>
                                        </p:cTn>
                                        <p:tgtEl>
                                          <p:spTgt spid="34"/>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34"/>
                                        </p:tgtEl>
                                      </p:cBhvr>
                                    </p:animEffect>
                                    <p:set>
                                      <p:cBhvr>
                                        <p:cTn id="56" dur="1" fill="hold">
                                          <p:stCondLst>
                                            <p:cond delay="499"/>
                                          </p:stCondLst>
                                        </p:cTn>
                                        <p:tgtEl>
                                          <p:spTgt spid="13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30"/>
                                        </p:tgtEl>
                                      </p:cBhvr>
                                    </p:animEffect>
                                    <p:set>
                                      <p:cBhvr>
                                        <p:cTn id="59" dur="1" fill="hold">
                                          <p:stCondLst>
                                            <p:cond delay="499"/>
                                          </p:stCondLst>
                                        </p:cTn>
                                        <p:tgtEl>
                                          <p:spTgt spid="130"/>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130" grpId="0" animBg="1"/>
      <p:bldP spid="13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313C8259-784A-4D7B-9A4D-93396E3B56C0}" type="slidenum">
              <a:rPr lang="en-US" altLang="en-US"/>
              <a:pPr>
                <a:defRPr/>
              </a:pPr>
              <a:t>5</a:t>
            </a:fld>
            <a:endParaRPr lang="en-US" altLang="en-US"/>
          </a:p>
        </p:txBody>
      </p:sp>
      <p:sp>
        <p:nvSpPr>
          <p:cNvPr id="31747" name="Text Box 4"/>
          <p:cNvSpPr txBox="1">
            <a:spLocks noChangeArrowheads="1"/>
          </p:cNvSpPr>
          <p:nvPr/>
        </p:nvSpPr>
        <p:spPr bwMode="auto">
          <a:xfrm>
            <a:off x="647700" y="311150"/>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không gian</a:t>
            </a:r>
          </a:p>
        </p:txBody>
      </p:sp>
      <p:sp>
        <p:nvSpPr>
          <p:cNvPr id="356361" name="Rectangle 9"/>
          <p:cNvSpPr>
            <a:spLocks noChangeArrowheads="1"/>
          </p:cNvSpPr>
          <p:nvPr/>
        </p:nvSpPr>
        <p:spPr bwMode="auto">
          <a:xfrm>
            <a:off x="684213" y="1816221"/>
            <a:ext cx="7948612" cy="1008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457200">
              <a:lnSpc>
                <a:spcPct val="120000"/>
              </a:lnSpc>
            </a:pPr>
            <a:r>
              <a:rPr lang="en-US" smtClean="0">
                <a:cs typeface="Times New Roman" pitchFamily="18" charset="0"/>
              </a:rPr>
              <a:t>Vậy </a:t>
            </a:r>
            <a:r>
              <a:rPr lang="en-US">
                <a:cs typeface="Times New Roman" pitchFamily="18" charset="0"/>
              </a:rPr>
              <a:t>mô đun và phương chiều của véc tơ chính được xác định bởi</a:t>
            </a:r>
            <a:r>
              <a:rPr lang="en-US" smtClean="0">
                <a:cs typeface="Times New Roman" pitchFamily="18" charset="0"/>
              </a:rPr>
              <a:t>:</a:t>
            </a:r>
            <a:endParaRPr lang="en-US"/>
          </a:p>
        </p:txBody>
      </p:sp>
      <mc:AlternateContent xmlns:mc="http://schemas.openxmlformats.org/markup-compatibility/2006" xmlns:a14="http://schemas.microsoft.com/office/drawing/2010/main">
        <mc:Choice Requires="a14">
          <p:sp>
            <p:nvSpPr>
              <p:cNvPr id="11" name="TextBox 10"/>
              <p:cNvSpPr txBox="1"/>
              <p:nvPr/>
            </p:nvSpPr>
            <p:spPr>
              <a:xfrm>
                <a:off x="3039026" y="995703"/>
                <a:ext cx="2828403" cy="6249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a:solidFill>
                            <a:srgbClr val="FF0000"/>
                          </a:solidFill>
                          <a:latin typeface="Cambria Math"/>
                        </a:rPr>
                        <m:t>=</m:t>
                      </m:r>
                      <m:d>
                        <m:dPr>
                          <m:ctrlPr>
                            <a:rPr lang="en-US" sz="2800" b="1" i="1">
                              <a:solidFill>
                                <a:srgbClr val="FF0000"/>
                              </a:solidFill>
                              <a:latin typeface="Cambria Math"/>
                            </a:rPr>
                          </m:ctrlPr>
                        </m:dPr>
                        <m:e>
                          <m:sSub>
                            <m:sSubPr>
                              <m:ctrlPr>
                                <a:rPr lang="en-US" sz="2800" b="1" i="1">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𝒙</m:t>
                              </m:r>
                            </m:sub>
                          </m:sSub>
                          <m:r>
                            <a:rPr lang="en-US" sz="2800" b="1" i="1">
                              <a:solidFill>
                                <a:srgbClr val="FF0000"/>
                              </a:solidFill>
                              <a:latin typeface="Cambria Math"/>
                            </a:rPr>
                            <m:t>,</m:t>
                          </m:r>
                          <m:sSub>
                            <m:sSubPr>
                              <m:ctrlPr>
                                <a:rPr lang="en-US" sz="2800" b="1" i="1">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𝒚</m:t>
                              </m:r>
                            </m:sub>
                          </m:sSub>
                          <m:r>
                            <a:rPr lang="en-US" sz="2800" b="1" i="1">
                              <a:solidFill>
                                <a:srgbClr val="FF0000"/>
                              </a:solidFill>
                              <a:latin typeface="Cambria Math"/>
                            </a:rPr>
                            <m:t>,</m:t>
                          </m:r>
                          <m:sSub>
                            <m:sSubPr>
                              <m:ctrlPr>
                                <a:rPr lang="en-US" sz="2800" b="1" i="1">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𝒛</m:t>
                              </m:r>
                            </m:sub>
                          </m:sSub>
                        </m:e>
                      </m:d>
                    </m:oMath>
                  </m:oMathPara>
                </a14:m>
                <a:endParaRPr lang="en-US" sz="2800" b="1">
                  <a:solidFill>
                    <a:srgbClr val="FF0000"/>
                  </a:solidFill>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3039026" y="995703"/>
                <a:ext cx="2828403" cy="624915"/>
              </a:xfrm>
              <a:prstGeom prst="rect">
                <a:avLst/>
              </a:prstGeom>
              <a:blipFill rotWithShape="1">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2599963" y="3020305"/>
                <a:ext cx="3878498" cy="96917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smtClean="0">
                          <a:solidFill>
                            <a:srgbClr val="FF0000"/>
                          </a:solidFill>
                          <a:latin typeface="Cambria Math"/>
                        </a:rPr>
                        <m:t>𝑹</m:t>
                      </m:r>
                      <m:r>
                        <a:rPr lang="en-US" sz="2800" b="1" i="1" smtClean="0">
                          <a:solidFill>
                            <a:srgbClr val="FF0000"/>
                          </a:solidFill>
                          <a:latin typeface="Cambria Math"/>
                        </a:rPr>
                        <m:t>=</m:t>
                      </m:r>
                      <m:rad>
                        <m:radPr>
                          <m:degHide m:val="on"/>
                          <m:ctrlPr>
                            <a:rPr lang="en-US" sz="2800" b="1" i="1" smtClean="0">
                              <a:solidFill>
                                <a:srgbClr val="FF0000"/>
                              </a:solidFill>
                              <a:latin typeface="Cambria Math"/>
                            </a:rPr>
                          </m:ctrlPr>
                        </m:radPr>
                        <m:deg/>
                        <m:e>
                          <m:sSup>
                            <m:sSupPr>
                              <m:ctrlPr>
                                <a:rPr lang="en-US" sz="2800" b="1" i="1" smtClean="0">
                                  <a:solidFill>
                                    <a:srgbClr val="FF0000"/>
                                  </a:solidFill>
                                  <a:latin typeface="Cambria Math"/>
                                </a:rPr>
                              </m:ctrlPr>
                            </m:sSupPr>
                            <m:e>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𝒙</m:t>
                                  </m:r>
                                </m:sub>
                              </m:sSub>
                            </m:e>
                            <m:sup>
                              <m:r>
                                <a:rPr lang="en-US" sz="2800" b="1" i="1" smtClean="0">
                                  <a:solidFill>
                                    <a:srgbClr val="FF0000"/>
                                  </a:solidFill>
                                  <a:latin typeface="Cambria Math"/>
                                </a:rPr>
                                <m:t>𝟐</m:t>
                              </m:r>
                            </m:sup>
                          </m:sSup>
                          <m:r>
                            <a:rPr lang="en-US" sz="2800" b="1" i="1" smtClean="0">
                              <a:solidFill>
                                <a:srgbClr val="FF0000"/>
                              </a:solidFill>
                              <a:latin typeface="Cambria Math"/>
                            </a:rPr>
                            <m:t>+</m:t>
                          </m:r>
                          <m:sSup>
                            <m:sSupPr>
                              <m:ctrlPr>
                                <a:rPr lang="en-US" sz="2800" b="1" i="1" smtClean="0">
                                  <a:solidFill>
                                    <a:srgbClr val="FF0000"/>
                                  </a:solidFill>
                                  <a:latin typeface="Cambria Math"/>
                                </a:rPr>
                              </m:ctrlPr>
                            </m:sSupPr>
                            <m:e>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𝒚</m:t>
                                  </m:r>
                                </m:sub>
                              </m:sSub>
                            </m:e>
                            <m:sup>
                              <m:r>
                                <a:rPr lang="en-US" sz="2800" b="1" i="1" smtClean="0">
                                  <a:solidFill>
                                    <a:srgbClr val="FF0000"/>
                                  </a:solidFill>
                                  <a:latin typeface="Cambria Math"/>
                                </a:rPr>
                                <m:t>𝟐</m:t>
                              </m:r>
                            </m:sup>
                          </m:sSup>
                          <m:r>
                            <a:rPr lang="en-US" sz="2800" b="1" i="1" smtClean="0">
                              <a:solidFill>
                                <a:srgbClr val="FF0000"/>
                              </a:solidFill>
                              <a:latin typeface="Cambria Math"/>
                            </a:rPr>
                            <m:t>+</m:t>
                          </m:r>
                          <m:sSup>
                            <m:sSupPr>
                              <m:ctrlPr>
                                <a:rPr lang="en-US" sz="2800" b="1" i="1" smtClean="0">
                                  <a:solidFill>
                                    <a:srgbClr val="FF0000"/>
                                  </a:solidFill>
                                  <a:latin typeface="Cambria Math"/>
                                </a:rPr>
                              </m:ctrlPr>
                            </m:sSupPr>
                            <m:e>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𝒛</m:t>
                                  </m:r>
                                </m:sub>
                              </m:sSub>
                            </m:e>
                            <m:sup>
                              <m:r>
                                <a:rPr lang="en-US" sz="2800" b="1" i="1" smtClean="0">
                                  <a:solidFill>
                                    <a:srgbClr val="FF0000"/>
                                  </a:solidFill>
                                  <a:latin typeface="Cambria Math"/>
                                </a:rPr>
                                <m:t>𝟐</m:t>
                              </m:r>
                            </m:sup>
                          </m:sSup>
                        </m:e>
                      </m:rad>
                    </m:oMath>
                  </m:oMathPara>
                </a14:m>
                <a:endParaRPr lang="en-US" sz="2800"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599963" y="3020305"/>
                <a:ext cx="3878498" cy="969176"/>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1770121" y="4185084"/>
                <a:ext cx="6076535" cy="9134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sz="2800" b="1" i="1" smtClean="0">
                              <a:solidFill>
                                <a:srgbClr val="0000FF"/>
                              </a:solidFill>
                              <a:latin typeface="Cambria Math"/>
                            </a:rPr>
                          </m:ctrlPr>
                        </m:funcPr>
                        <m:fName>
                          <m:r>
                            <a:rPr lang="en-US" sz="2800" b="1" i="0" smtClean="0">
                              <a:solidFill>
                                <a:srgbClr val="0000FF"/>
                              </a:solidFill>
                              <a:latin typeface="Cambria Math"/>
                            </a:rPr>
                            <m:t>𝐜𝐨𝐬</m:t>
                          </m:r>
                        </m:fName>
                        <m:e>
                          <m:r>
                            <a:rPr lang="en-US" sz="2800" b="1" i="1" smtClean="0">
                              <a:solidFill>
                                <a:srgbClr val="0000FF"/>
                              </a:solidFill>
                              <a:latin typeface="Cambria Math"/>
                              <a:ea typeface="Cambria Math"/>
                            </a:rPr>
                            <m:t>𝜶</m:t>
                          </m:r>
                        </m:e>
                      </m:func>
                      <m:r>
                        <a:rPr lang="en-US" sz="2800" b="1" i="1" smtClean="0">
                          <a:solidFill>
                            <a:srgbClr val="0000FF"/>
                          </a:solidFill>
                          <a:latin typeface="Cambria Math"/>
                        </a:rPr>
                        <m:t>=</m:t>
                      </m:r>
                      <m:f>
                        <m:fPr>
                          <m:ctrlPr>
                            <a:rPr lang="en-US" sz="2800" b="1" i="1" smtClean="0">
                              <a:solidFill>
                                <a:srgbClr val="0000FF"/>
                              </a:solidFill>
                              <a:latin typeface="Cambria Math"/>
                            </a:rPr>
                          </m:ctrlPr>
                        </m:fPr>
                        <m:num>
                          <m:sSub>
                            <m:sSubPr>
                              <m:ctrlPr>
                                <a:rPr lang="en-US" sz="2800" b="1" i="1" smtClean="0">
                                  <a:solidFill>
                                    <a:srgbClr val="0000FF"/>
                                  </a:solidFill>
                                  <a:latin typeface="Cambria Math"/>
                                </a:rPr>
                              </m:ctrlPr>
                            </m:sSubPr>
                            <m:e>
                              <m:r>
                                <a:rPr lang="en-US" sz="2800" b="1" i="1" smtClean="0">
                                  <a:solidFill>
                                    <a:srgbClr val="0000FF"/>
                                  </a:solidFill>
                                  <a:latin typeface="Cambria Math"/>
                                </a:rPr>
                                <m:t>𝑹</m:t>
                              </m:r>
                            </m:e>
                            <m:sub>
                              <m:r>
                                <a:rPr lang="en-US" sz="2800" b="1" i="1" smtClean="0">
                                  <a:solidFill>
                                    <a:srgbClr val="0000FF"/>
                                  </a:solidFill>
                                  <a:latin typeface="Cambria Math"/>
                                </a:rPr>
                                <m:t>𝒙</m:t>
                              </m:r>
                            </m:sub>
                          </m:sSub>
                        </m:num>
                        <m:den>
                          <m:r>
                            <a:rPr lang="en-US" sz="2800" b="1" i="1" smtClean="0">
                              <a:solidFill>
                                <a:srgbClr val="0000FF"/>
                              </a:solidFill>
                              <a:latin typeface="Cambria Math"/>
                            </a:rPr>
                            <m:t>𝑹</m:t>
                          </m:r>
                        </m:den>
                      </m:f>
                      <m:r>
                        <a:rPr lang="en-US" sz="2800" b="1" i="0" smtClean="0">
                          <a:solidFill>
                            <a:srgbClr val="0000FF"/>
                          </a:solidFill>
                          <a:latin typeface="Cambria Math"/>
                        </a:rPr>
                        <m:t>; </m:t>
                      </m:r>
                      <m:func>
                        <m:funcPr>
                          <m:ctrlPr>
                            <a:rPr lang="en-US" sz="2800" b="1" i="1">
                              <a:solidFill>
                                <a:srgbClr val="0000FF"/>
                              </a:solidFill>
                              <a:latin typeface="Cambria Math"/>
                            </a:rPr>
                          </m:ctrlPr>
                        </m:funcPr>
                        <m:fName>
                          <m:r>
                            <a:rPr lang="en-US" sz="2800" b="1" i="1">
                              <a:solidFill>
                                <a:srgbClr val="0000FF"/>
                              </a:solidFill>
                              <a:latin typeface="Cambria Math"/>
                            </a:rPr>
                            <m:t>𝒄𝒐𝒔</m:t>
                          </m:r>
                        </m:fName>
                        <m:e>
                          <m:r>
                            <a:rPr lang="en-US" sz="2800" b="1" i="1" smtClean="0">
                              <a:solidFill>
                                <a:srgbClr val="0000FF"/>
                              </a:solidFill>
                              <a:latin typeface="Cambria Math"/>
                              <a:ea typeface="Cambria Math"/>
                            </a:rPr>
                            <m:t>𝜷</m:t>
                          </m:r>
                        </m:e>
                      </m:func>
                      <m:r>
                        <a:rPr lang="en-US" sz="2800" b="1" i="1">
                          <a:solidFill>
                            <a:srgbClr val="0000FF"/>
                          </a:solidFill>
                          <a:latin typeface="Cambria Math"/>
                        </a:rPr>
                        <m:t>=</m:t>
                      </m:r>
                      <m:f>
                        <m:fPr>
                          <m:ctrlPr>
                            <a:rPr lang="en-US" sz="2800" b="1" i="1">
                              <a:solidFill>
                                <a:srgbClr val="0000FF"/>
                              </a:solidFill>
                              <a:latin typeface="Cambria Math"/>
                            </a:rPr>
                          </m:ctrlPr>
                        </m:fPr>
                        <m:num>
                          <m:sSub>
                            <m:sSubPr>
                              <m:ctrlPr>
                                <a:rPr lang="en-US" sz="2800" b="1" i="1">
                                  <a:solidFill>
                                    <a:srgbClr val="0000FF"/>
                                  </a:solidFill>
                                  <a:latin typeface="Cambria Math"/>
                                </a:rPr>
                              </m:ctrlPr>
                            </m:sSubPr>
                            <m:e>
                              <m:r>
                                <a:rPr lang="en-US" sz="2800" b="1" i="1">
                                  <a:solidFill>
                                    <a:srgbClr val="0000FF"/>
                                  </a:solidFill>
                                  <a:latin typeface="Cambria Math"/>
                                </a:rPr>
                                <m:t>𝑹</m:t>
                              </m:r>
                            </m:e>
                            <m:sub>
                              <m:r>
                                <a:rPr lang="en-US" sz="2800" b="1" i="1" smtClean="0">
                                  <a:solidFill>
                                    <a:srgbClr val="0000FF"/>
                                  </a:solidFill>
                                  <a:latin typeface="Cambria Math"/>
                                </a:rPr>
                                <m:t>𝒚</m:t>
                              </m:r>
                            </m:sub>
                          </m:sSub>
                        </m:num>
                        <m:den>
                          <m:r>
                            <a:rPr lang="en-US" sz="2800" b="1" i="1">
                              <a:solidFill>
                                <a:srgbClr val="0000FF"/>
                              </a:solidFill>
                              <a:latin typeface="Cambria Math"/>
                            </a:rPr>
                            <m:t>𝑹</m:t>
                          </m:r>
                        </m:den>
                      </m:f>
                      <m:r>
                        <a:rPr lang="en-US" sz="2800" b="1" i="0" smtClean="0">
                          <a:solidFill>
                            <a:srgbClr val="0000FF"/>
                          </a:solidFill>
                          <a:latin typeface="Cambria Math"/>
                        </a:rPr>
                        <m:t>; </m:t>
                      </m:r>
                      <m:func>
                        <m:funcPr>
                          <m:ctrlPr>
                            <a:rPr lang="en-US" sz="2800" b="1" i="1">
                              <a:solidFill>
                                <a:srgbClr val="0000FF"/>
                              </a:solidFill>
                              <a:latin typeface="Cambria Math"/>
                            </a:rPr>
                          </m:ctrlPr>
                        </m:funcPr>
                        <m:fName>
                          <m:r>
                            <a:rPr lang="en-US" sz="2800" b="1" i="1">
                              <a:solidFill>
                                <a:srgbClr val="0000FF"/>
                              </a:solidFill>
                              <a:latin typeface="Cambria Math"/>
                            </a:rPr>
                            <m:t>𝒄𝒐𝒔</m:t>
                          </m:r>
                        </m:fName>
                        <m:e>
                          <m:r>
                            <a:rPr lang="en-US" sz="2800" b="1" i="1" smtClean="0">
                              <a:solidFill>
                                <a:srgbClr val="0000FF"/>
                              </a:solidFill>
                              <a:latin typeface="Cambria Math"/>
                              <a:ea typeface="Cambria Math"/>
                            </a:rPr>
                            <m:t>𝜸</m:t>
                          </m:r>
                        </m:e>
                      </m:func>
                      <m:r>
                        <a:rPr lang="en-US" sz="2800" b="1" i="1">
                          <a:solidFill>
                            <a:srgbClr val="0000FF"/>
                          </a:solidFill>
                          <a:latin typeface="Cambria Math"/>
                        </a:rPr>
                        <m:t>=</m:t>
                      </m:r>
                      <m:f>
                        <m:fPr>
                          <m:ctrlPr>
                            <a:rPr lang="en-US" sz="2800" b="1" i="1">
                              <a:solidFill>
                                <a:srgbClr val="0000FF"/>
                              </a:solidFill>
                              <a:latin typeface="Cambria Math"/>
                            </a:rPr>
                          </m:ctrlPr>
                        </m:fPr>
                        <m:num>
                          <m:sSub>
                            <m:sSubPr>
                              <m:ctrlPr>
                                <a:rPr lang="en-US" sz="2800" b="1" i="1">
                                  <a:solidFill>
                                    <a:srgbClr val="0000FF"/>
                                  </a:solidFill>
                                  <a:latin typeface="Cambria Math"/>
                                </a:rPr>
                              </m:ctrlPr>
                            </m:sSubPr>
                            <m:e>
                              <m:r>
                                <a:rPr lang="en-US" sz="2800" b="1" i="1">
                                  <a:solidFill>
                                    <a:srgbClr val="0000FF"/>
                                  </a:solidFill>
                                  <a:latin typeface="Cambria Math"/>
                                </a:rPr>
                                <m:t>𝑹</m:t>
                              </m:r>
                            </m:e>
                            <m:sub>
                              <m:r>
                                <a:rPr lang="en-US" sz="2800" b="1" i="1" smtClean="0">
                                  <a:solidFill>
                                    <a:srgbClr val="0000FF"/>
                                  </a:solidFill>
                                  <a:latin typeface="Cambria Math"/>
                                </a:rPr>
                                <m:t>𝒛</m:t>
                              </m:r>
                            </m:sub>
                          </m:sSub>
                        </m:num>
                        <m:den>
                          <m:r>
                            <a:rPr lang="en-US" sz="2800" b="1" i="1">
                              <a:solidFill>
                                <a:srgbClr val="0000FF"/>
                              </a:solidFill>
                              <a:latin typeface="Cambria Math"/>
                            </a:rPr>
                            <m:t>𝑹</m:t>
                          </m:r>
                        </m:den>
                      </m:f>
                    </m:oMath>
                  </m:oMathPara>
                </a14:m>
                <a:endParaRPr lang="en-US" sz="2800" b="1">
                  <a:solidFill>
                    <a:srgbClr val="0000FF"/>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770121" y="4185084"/>
                <a:ext cx="6076535" cy="913455"/>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246621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6361"/>
                                        </p:tgtEl>
                                        <p:attrNameLst>
                                          <p:attrName>style.visibility</p:attrName>
                                        </p:attrNameLst>
                                      </p:cBhvr>
                                      <p:to>
                                        <p:strVal val="visible"/>
                                      </p:to>
                                    </p:set>
                                    <p:anim calcmode="lin" valueType="num">
                                      <p:cBhvr additive="base">
                                        <p:cTn id="13" dur="500" fill="hold"/>
                                        <p:tgtEl>
                                          <p:spTgt spid="356361"/>
                                        </p:tgtEl>
                                        <p:attrNameLst>
                                          <p:attrName>ppt_x</p:attrName>
                                        </p:attrNameLst>
                                      </p:cBhvr>
                                      <p:tavLst>
                                        <p:tav tm="0">
                                          <p:val>
                                            <p:strVal val="#ppt_x"/>
                                          </p:val>
                                        </p:tav>
                                        <p:tav tm="100000">
                                          <p:val>
                                            <p:strVal val="#ppt_x"/>
                                          </p:val>
                                        </p:tav>
                                      </p:tavLst>
                                    </p:anim>
                                    <p:anim calcmode="lin" valueType="num">
                                      <p:cBhvr additive="base">
                                        <p:cTn id="14" dur="500" fill="hold"/>
                                        <p:tgtEl>
                                          <p:spTgt spid="356361"/>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9"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61" grpId="0"/>
      <p:bldP spid="11" grpId="0" build="p"/>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50</a:t>
            </a:fld>
            <a:endParaRPr lang="en-US" altLang="en-US"/>
          </a:p>
        </p:txBody>
      </p:sp>
    </p:spTree>
    <p:extLst>
      <p:ext uri="{BB962C8B-B14F-4D97-AF65-F5344CB8AC3E}">
        <p14:creationId xmlns:p14="http://schemas.microsoft.com/office/powerpoint/2010/main" val="31807066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51</a:t>
            </a:fld>
            <a:endParaRPr lang="en-US" altLang="en-US"/>
          </a:p>
        </p:txBody>
      </p:sp>
      <p:sp>
        <p:nvSpPr>
          <p:cNvPr id="3" name="Rectangle 2"/>
          <p:cNvSpPr/>
          <p:nvPr/>
        </p:nvSpPr>
        <p:spPr>
          <a:xfrm>
            <a:off x="395536" y="260648"/>
            <a:ext cx="7200800" cy="1692771"/>
          </a:xfrm>
          <a:prstGeom prst="rect">
            <a:avLst/>
          </a:prstGeom>
        </p:spPr>
        <p:txBody>
          <a:bodyPr wrap="square">
            <a:spAutoFit/>
          </a:bodyPr>
          <a:lstStyle/>
          <a:p>
            <a:pPr algn="just"/>
            <a:r>
              <a:rPr lang="en-US" b="1" smtClean="0"/>
              <a:t>Bài tập 10</a:t>
            </a:r>
            <a:r>
              <a:rPr lang="en-US" smtClean="0"/>
              <a:t>: </a:t>
            </a:r>
            <a:r>
              <a:rPr lang="vi-VN" smtClean="0"/>
              <a:t>Tấm </a:t>
            </a:r>
            <a:r>
              <a:rPr lang="vi-VN"/>
              <a:t>phẳng chịu lực P và được giữ bởi 6 thanh như hình vẽ. Bỏ qua trọng lượng tấm và các thanh. Toàn hình có dạng khối lập </a:t>
            </a:r>
            <a:r>
              <a:rPr lang="vi-VN" smtClean="0"/>
              <a:t>phương</a:t>
            </a:r>
            <a:r>
              <a:rPr lang="en-US" smtClean="0"/>
              <a:t> cạnh a</a:t>
            </a:r>
            <a:r>
              <a:rPr lang="vi-VN" smtClean="0"/>
              <a:t>. </a:t>
            </a:r>
            <a:r>
              <a:rPr lang="vi-VN"/>
              <a:t>Tìm lực kéo nén các thanh.</a:t>
            </a:r>
          </a:p>
        </p:txBody>
      </p:sp>
      <p:grpSp>
        <p:nvGrpSpPr>
          <p:cNvPr id="32" name="Group 31"/>
          <p:cNvGrpSpPr>
            <a:grpSpLocks noChangeAspect="1"/>
          </p:cNvGrpSpPr>
          <p:nvPr/>
        </p:nvGrpSpPr>
        <p:grpSpPr bwMode="auto">
          <a:xfrm>
            <a:off x="58534" y="2218194"/>
            <a:ext cx="4366315" cy="3856927"/>
            <a:chOff x="4266" y="5519"/>
            <a:chExt cx="3138" cy="2812"/>
          </a:xfrm>
        </p:grpSpPr>
        <p:cxnSp>
          <p:nvCxnSpPr>
            <p:cNvPr id="46" name="Line 3227"/>
            <p:cNvCxnSpPr/>
            <p:nvPr/>
          </p:nvCxnSpPr>
          <p:spPr bwMode="auto">
            <a:xfrm flipV="1">
              <a:off x="5407" y="6557"/>
              <a:ext cx="999" cy="8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Line 3214"/>
            <p:cNvCxnSpPr/>
            <p:nvPr/>
          </p:nvCxnSpPr>
          <p:spPr bwMode="auto">
            <a:xfrm>
              <a:off x="4837" y="6557"/>
              <a:ext cx="15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Line 3215"/>
            <p:cNvCxnSpPr/>
            <p:nvPr/>
          </p:nvCxnSpPr>
          <p:spPr bwMode="auto">
            <a:xfrm>
              <a:off x="4837" y="8039"/>
              <a:ext cx="1569"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5" name="Line 3216"/>
            <p:cNvCxnSpPr/>
            <p:nvPr/>
          </p:nvCxnSpPr>
          <p:spPr bwMode="auto">
            <a:xfrm>
              <a:off x="4837" y="6557"/>
              <a:ext cx="0" cy="14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Line 3217"/>
            <p:cNvCxnSpPr/>
            <p:nvPr/>
          </p:nvCxnSpPr>
          <p:spPr bwMode="auto">
            <a:xfrm>
              <a:off x="6417" y="6497"/>
              <a:ext cx="0" cy="1521"/>
            </a:xfrm>
            <a:prstGeom prst="line">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37" name="Line 3218"/>
            <p:cNvCxnSpPr/>
            <p:nvPr/>
          </p:nvCxnSpPr>
          <p:spPr bwMode="auto">
            <a:xfrm flipV="1">
              <a:off x="4694" y="7446"/>
              <a:ext cx="713" cy="741"/>
            </a:xfrm>
            <a:prstGeom prst="line">
              <a:avLst/>
            </a:prstGeom>
            <a:noFill/>
            <a:ln w="9525">
              <a:solidFill>
                <a:srgbClr val="000000"/>
              </a:solidFill>
              <a:prstDash val="dash"/>
              <a:round/>
              <a:headEnd type="triangle" w="sm" len="med"/>
              <a:tailEnd/>
            </a:ln>
            <a:extLst>
              <a:ext uri="{909E8E84-426E-40DD-AFC4-6F175D3DCCD1}">
                <a14:hiddenFill xmlns:a14="http://schemas.microsoft.com/office/drawing/2010/main">
                  <a:noFill/>
                </a14:hiddenFill>
              </a:ext>
            </a:extLst>
          </p:spPr>
        </p:cxnSp>
        <p:cxnSp>
          <p:nvCxnSpPr>
            <p:cNvPr id="38" name="Line 3219"/>
            <p:cNvCxnSpPr/>
            <p:nvPr/>
          </p:nvCxnSpPr>
          <p:spPr bwMode="auto">
            <a:xfrm>
              <a:off x="5407" y="7446"/>
              <a:ext cx="1795" cy="0"/>
            </a:xfrm>
            <a:prstGeom prst="line">
              <a:avLst/>
            </a:prstGeom>
            <a:noFill/>
            <a:ln w="9525">
              <a:solidFill>
                <a:srgbClr val="000000"/>
              </a:solidFill>
              <a:prstDash val="dash"/>
              <a:round/>
              <a:headEnd/>
              <a:tailEnd type="triangle" w="sm" len="med"/>
            </a:ln>
            <a:extLst>
              <a:ext uri="{909E8E84-426E-40DD-AFC4-6F175D3DCCD1}">
                <a14:hiddenFill xmlns:a14="http://schemas.microsoft.com/office/drawing/2010/main">
                  <a:noFill/>
                </a14:hiddenFill>
              </a:ext>
            </a:extLst>
          </p:spPr>
        </p:cxnSp>
        <p:cxnSp>
          <p:nvCxnSpPr>
            <p:cNvPr id="39" name="Line 3220"/>
            <p:cNvCxnSpPr/>
            <p:nvPr/>
          </p:nvCxnSpPr>
          <p:spPr bwMode="auto">
            <a:xfrm flipV="1">
              <a:off x="6406" y="7446"/>
              <a:ext cx="570" cy="59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 name="Line 3221"/>
            <p:cNvCxnSpPr/>
            <p:nvPr/>
          </p:nvCxnSpPr>
          <p:spPr bwMode="auto">
            <a:xfrm>
              <a:off x="6976" y="5965"/>
              <a:ext cx="0" cy="14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Line 3222"/>
            <p:cNvCxnSpPr/>
            <p:nvPr/>
          </p:nvCxnSpPr>
          <p:spPr bwMode="auto">
            <a:xfrm flipV="1">
              <a:off x="6406" y="5965"/>
              <a:ext cx="570" cy="59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2" name="Line 3223"/>
            <p:cNvCxnSpPr/>
            <p:nvPr/>
          </p:nvCxnSpPr>
          <p:spPr bwMode="auto">
            <a:xfrm flipV="1">
              <a:off x="4837" y="5965"/>
              <a:ext cx="570" cy="59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3" name="Line 3224"/>
            <p:cNvCxnSpPr/>
            <p:nvPr/>
          </p:nvCxnSpPr>
          <p:spPr bwMode="auto">
            <a:xfrm>
              <a:off x="5407" y="5965"/>
              <a:ext cx="15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Line 3225"/>
            <p:cNvCxnSpPr/>
            <p:nvPr/>
          </p:nvCxnSpPr>
          <p:spPr bwMode="auto">
            <a:xfrm>
              <a:off x="5407" y="5669"/>
              <a:ext cx="0" cy="1777"/>
            </a:xfrm>
            <a:prstGeom prst="line">
              <a:avLst/>
            </a:prstGeom>
            <a:noFill/>
            <a:ln w="9525">
              <a:solidFill>
                <a:srgbClr val="000000"/>
              </a:solidFill>
              <a:prstDash val="dash"/>
              <a:round/>
              <a:headEnd type="triangle" w="sm" len="med"/>
              <a:tailEnd/>
            </a:ln>
            <a:extLst>
              <a:ext uri="{909E8E84-426E-40DD-AFC4-6F175D3DCCD1}">
                <a14:hiddenFill xmlns:a14="http://schemas.microsoft.com/office/drawing/2010/main">
                  <a:noFill/>
                </a14:hiddenFill>
              </a:ext>
            </a:extLst>
          </p:spPr>
        </p:cxnSp>
        <p:cxnSp>
          <p:nvCxnSpPr>
            <p:cNvPr id="45" name="Line 3226"/>
            <p:cNvCxnSpPr/>
            <p:nvPr/>
          </p:nvCxnSpPr>
          <p:spPr bwMode="auto">
            <a:xfrm>
              <a:off x="4837" y="6557"/>
              <a:ext cx="570" cy="889"/>
            </a:xfrm>
            <a:prstGeom prst="line">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47" name="Line 3228"/>
            <p:cNvCxnSpPr/>
            <p:nvPr/>
          </p:nvCxnSpPr>
          <p:spPr bwMode="auto">
            <a:xfrm>
              <a:off x="6406" y="6557"/>
              <a:ext cx="570" cy="8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8" name="Freeform 47"/>
            <p:cNvSpPr>
              <a:spLocks/>
            </p:cNvSpPr>
            <p:nvPr/>
          </p:nvSpPr>
          <p:spPr bwMode="auto">
            <a:xfrm>
              <a:off x="4860" y="6512"/>
              <a:ext cx="1585" cy="1"/>
            </a:xfrm>
            <a:custGeom>
              <a:avLst/>
              <a:gdLst>
                <a:gd name="T0" fmla="*/ 0 w 2000"/>
                <a:gd name="T1" fmla="*/ 0 h 1"/>
                <a:gd name="T2" fmla="*/ 2000 w 2000"/>
                <a:gd name="T3" fmla="*/ 0 h 1"/>
              </a:gdLst>
              <a:ahLst/>
              <a:cxnLst>
                <a:cxn ang="0">
                  <a:pos x="T0" y="T1"/>
                </a:cxn>
                <a:cxn ang="0">
                  <a:pos x="T2" y="T3"/>
                </a:cxn>
              </a:cxnLst>
              <a:rect l="0" t="0" r="r" b="b"/>
              <a:pathLst>
                <a:path w="2000" h="1">
                  <a:moveTo>
                    <a:pt x="0" y="0"/>
                  </a:moveTo>
                  <a:lnTo>
                    <a:pt x="2000" y="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49" name="Freeform 48"/>
            <p:cNvSpPr>
              <a:spLocks/>
            </p:cNvSpPr>
            <p:nvPr/>
          </p:nvSpPr>
          <p:spPr bwMode="auto">
            <a:xfrm>
              <a:off x="6413" y="5962"/>
              <a:ext cx="523" cy="535"/>
            </a:xfrm>
            <a:custGeom>
              <a:avLst/>
              <a:gdLst>
                <a:gd name="T0" fmla="*/ 0 w 660"/>
                <a:gd name="T1" fmla="*/ 650 h 650"/>
                <a:gd name="T2" fmla="*/ 660 w 660"/>
                <a:gd name="T3" fmla="*/ 0 h 650"/>
              </a:gdLst>
              <a:ahLst/>
              <a:cxnLst>
                <a:cxn ang="0">
                  <a:pos x="T0" y="T1"/>
                </a:cxn>
                <a:cxn ang="0">
                  <a:pos x="T2" y="T3"/>
                </a:cxn>
              </a:cxnLst>
              <a:rect l="0" t="0" r="r" b="b"/>
              <a:pathLst>
                <a:path w="660" h="650">
                  <a:moveTo>
                    <a:pt x="0" y="650"/>
                  </a:moveTo>
                  <a:lnTo>
                    <a:pt x="660" y="0"/>
                  </a:lnTo>
                </a:path>
              </a:pathLst>
            </a:custGeom>
            <a:noFill/>
            <a:ln w="3175" cap="flat" cmpd="sng">
              <a:solidFill>
                <a:srgbClr val="000000"/>
              </a:solidFill>
              <a:prstDash val="solid"/>
              <a:round/>
              <a:headEnd type="oval" w="med" len="med"/>
              <a:tailEnd type="oval"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sp>
          <p:nvSpPr>
            <p:cNvPr id="50" name="Freeform 49"/>
            <p:cNvSpPr>
              <a:spLocks/>
            </p:cNvSpPr>
            <p:nvPr/>
          </p:nvSpPr>
          <p:spPr bwMode="auto">
            <a:xfrm>
              <a:off x="5419" y="5918"/>
              <a:ext cx="1537" cy="1493"/>
            </a:xfrm>
            <a:custGeom>
              <a:avLst/>
              <a:gdLst>
                <a:gd name="T0" fmla="*/ 1939 w 1939"/>
                <a:gd name="T1" fmla="*/ 0 h 1814"/>
                <a:gd name="T2" fmla="*/ 0 w 1939"/>
                <a:gd name="T3" fmla="*/ 1814 h 1814"/>
              </a:gdLst>
              <a:ahLst/>
              <a:cxnLst>
                <a:cxn ang="0">
                  <a:pos x="T0" y="T1"/>
                </a:cxn>
                <a:cxn ang="0">
                  <a:pos x="T2" y="T3"/>
                </a:cxn>
              </a:cxnLst>
              <a:rect l="0" t="0" r="r" b="b"/>
              <a:pathLst>
                <a:path w="1939" h="1814">
                  <a:moveTo>
                    <a:pt x="1939" y="0"/>
                  </a:moveTo>
                  <a:lnTo>
                    <a:pt x="0" y="1814"/>
                  </a:lnTo>
                </a:path>
              </a:pathLst>
            </a:custGeom>
            <a:noFill/>
            <a:ln w="15875" cap="flat">
              <a:solidFill>
                <a:srgbClr val="000000"/>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2000"/>
            </a:p>
          </p:txBody>
        </p:sp>
        <p:cxnSp>
          <p:nvCxnSpPr>
            <p:cNvPr id="51" name="Line 3238"/>
            <p:cNvCxnSpPr/>
            <p:nvPr/>
          </p:nvCxnSpPr>
          <p:spPr bwMode="auto">
            <a:xfrm>
              <a:off x="4266" y="6557"/>
              <a:ext cx="571" cy="0"/>
            </a:xfrm>
            <a:prstGeom prst="line">
              <a:avLst/>
            </a:prstGeom>
            <a:noFill/>
            <a:ln w="9525">
              <a:solidFill>
                <a:srgbClr val="000000"/>
              </a:solidFill>
              <a:round/>
              <a:headEnd/>
              <a:tailEnd type="triangle" w="sm" len="lg"/>
            </a:ln>
            <a:extLst>
              <a:ext uri="{909E8E84-426E-40DD-AFC4-6F175D3DCCD1}">
                <a14:hiddenFill xmlns:a14="http://schemas.microsoft.com/office/drawing/2010/main">
                  <a:noFill/>
                </a14:hiddenFill>
              </a:ext>
            </a:extLst>
          </p:spPr>
        </p:cxnSp>
        <p:sp>
          <p:nvSpPr>
            <p:cNvPr id="52" name="Text Box 3239"/>
            <p:cNvSpPr txBox="1">
              <a:spLocks noChangeArrowheads="1"/>
            </p:cNvSpPr>
            <p:nvPr/>
          </p:nvSpPr>
          <p:spPr bwMode="auto">
            <a:xfrm>
              <a:off x="5193" y="5519"/>
              <a:ext cx="540" cy="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z</a:t>
              </a:r>
            </a:p>
          </p:txBody>
        </p:sp>
        <p:sp>
          <p:nvSpPr>
            <p:cNvPr id="53" name="Text Box 3240"/>
            <p:cNvSpPr txBox="1">
              <a:spLocks noChangeArrowheads="1"/>
            </p:cNvSpPr>
            <p:nvPr/>
          </p:nvSpPr>
          <p:spPr bwMode="auto">
            <a:xfrm>
              <a:off x="4409" y="8039"/>
              <a:ext cx="525"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x</a:t>
              </a:r>
            </a:p>
          </p:txBody>
        </p:sp>
        <p:sp>
          <p:nvSpPr>
            <p:cNvPr id="54" name="Text Box 3241"/>
            <p:cNvSpPr txBox="1">
              <a:spLocks noChangeArrowheads="1"/>
            </p:cNvSpPr>
            <p:nvPr/>
          </p:nvSpPr>
          <p:spPr bwMode="auto">
            <a:xfrm>
              <a:off x="6956" y="7464"/>
              <a:ext cx="207"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y</a:t>
              </a:r>
            </a:p>
          </p:txBody>
        </p:sp>
        <p:sp>
          <p:nvSpPr>
            <p:cNvPr id="55" name="Text Box 3242"/>
            <p:cNvSpPr txBox="1">
              <a:spLocks noChangeArrowheads="1"/>
            </p:cNvSpPr>
            <p:nvPr/>
          </p:nvSpPr>
          <p:spPr bwMode="auto">
            <a:xfrm>
              <a:off x="4409" y="6260"/>
              <a:ext cx="285"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n-US" sz="2000">
                  <a:effectLst/>
                  <a:latin typeface="Times New Roman"/>
                  <a:ea typeface="Times New Roman"/>
                </a:rPr>
                <a:t>P</a:t>
              </a:r>
            </a:p>
          </p:txBody>
        </p:sp>
        <p:sp>
          <p:nvSpPr>
            <p:cNvPr id="56" name="Text Box 3243"/>
            <p:cNvSpPr txBox="1">
              <a:spLocks noChangeArrowheads="1"/>
            </p:cNvSpPr>
            <p:nvPr/>
          </p:nvSpPr>
          <p:spPr bwMode="auto">
            <a:xfrm>
              <a:off x="4979" y="6706"/>
              <a:ext cx="428"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vi-VN" sz="2000">
                  <a:effectLst/>
                  <a:latin typeface="Times New Roman"/>
                  <a:ea typeface="Times New Roman"/>
                </a:rPr>
                <a:t>5</a:t>
              </a:r>
              <a:endParaRPr lang="en-US" sz="2000">
                <a:effectLst/>
                <a:latin typeface="Times New Roman"/>
                <a:ea typeface="Times New Roman"/>
              </a:endParaRPr>
            </a:p>
          </p:txBody>
        </p:sp>
        <p:sp>
          <p:nvSpPr>
            <p:cNvPr id="57" name="Text Box 3244"/>
            <p:cNvSpPr txBox="1">
              <a:spLocks noChangeArrowheads="1"/>
            </p:cNvSpPr>
            <p:nvPr/>
          </p:nvSpPr>
          <p:spPr bwMode="auto">
            <a:xfrm>
              <a:off x="4528" y="7150"/>
              <a:ext cx="522"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t>
              </a:r>
              <a:r>
                <a:rPr lang="vi-VN" sz="2000">
                  <a:effectLst/>
                  <a:latin typeface="Times New Roman"/>
                  <a:ea typeface="Times New Roman"/>
                </a:rPr>
                <a:t>6</a:t>
              </a:r>
              <a:endParaRPr lang="en-US" sz="2000">
                <a:effectLst/>
                <a:latin typeface="Times New Roman"/>
                <a:ea typeface="Times New Roman"/>
              </a:endParaRPr>
            </a:p>
          </p:txBody>
        </p:sp>
        <p:sp>
          <p:nvSpPr>
            <p:cNvPr id="58" name="Text Box 3245"/>
            <p:cNvSpPr txBox="1">
              <a:spLocks noChangeArrowheads="1"/>
            </p:cNvSpPr>
            <p:nvPr/>
          </p:nvSpPr>
          <p:spPr bwMode="auto">
            <a:xfrm>
              <a:off x="5485" y="6720"/>
              <a:ext cx="517"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t>
              </a:r>
              <a:r>
                <a:rPr lang="vi-VN" sz="2000">
                  <a:effectLst/>
                  <a:latin typeface="Times New Roman"/>
                  <a:ea typeface="Times New Roman"/>
                </a:rPr>
                <a:t>4</a:t>
              </a:r>
              <a:endParaRPr lang="en-US" sz="2000">
                <a:effectLst/>
                <a:latin typeface="Times New Roman"/>
                <a:ea typeface="Times New Roman"/>
              </a:endParaRPr>
            </a:p>
          </p:txBody>
        </p:sp>
        <p:sp>
          <p:nvSpPr>
            <p:cNvPr id="59" name="Text Box 3246"/>
            <p:cNvSpPr txBox="1">
              <a:spLocks noChangeArrowheads="1"/>
            </p:cNvSpPr>
            <p:nvPr/>
          </p:nvSpPr>
          <p:spPr bwMode="auto">
            <a:xfrm>
              <a:off x="6335" y="6839"/>
              <a:ext cx="57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t>
              </a:r>
              <a:r>
                <a:rPr lang="vi-VN" sz="2000">
                  <a:effectLst/>
                  <a:latin typeface="Times New Roman"/>
                  <a:ea typeface="Times New Roman"/>
                </a:rPr>
                <a:t>2</a:t>
              </a:r>
              <a:endParaRPr lang="en-US" sz="2000">
                <a:effectLst/>
                <a:latin typeface="Times New Roman"/>
                <a:ea typeface="Times New Roman"/>
              </a:endParaRPr>
            </a:p>
          </p:txBody>
        </p:sp>
        <p:sp>
          <p:nvSpPr>
            <p:cNvPr id="60" name="Text Box 3247"/>
            <p:cNvSpPr txBox="1">
              <a:spLocks noChangeArrowheads="1"/>
            </p:cNvSpPr>
            <p:nvPr/>
          </p:nvSpPr>
          <p:spPr bwMode="auto">
            <a:xfrm>
              <a:off x="6834" y="6706"/>
              <a:ext cx="57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t>
              </a:r>
              <a:r>
                <a:rPr lang="vi-VN" sz="2000">
                  <a:effectLst/>
                  <a:latin typeface="Times New Roman"/>
                  <a:ea typeface="Times New Roman"/>
                </a:rPr>
                <a:t>3</a:t>
              </a:r>
              <a:endParaRPr lang="en-US" sz="2000">
                <a:effectLst/>
                <a:latin typeface="Times New Roman"/>
                <a:ea typeface="Times New Roman"/>
              </a:endParaRPr>
            </a:p>
          </p:txBody>
        </p:sp>
        <p:sp>
          <p:nvSpPr>
            <p:cNvPr id="61" name="Text Box 3248"/>
            <p:cNvSpPr txBox="1">
              <a:spLocks noChangeArrowheads="1"/>
            </p:cNvSpPr>
            <p:nvPr/>
          </p:nvSpPr>
          <p:spPr bwMode="auto">
            <a:xfrm>
              <a:off x="6070" y="7495"/>
              <a:ext cx="57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spcAft>
                  <a:spcPts val="0"/>
                </a:spcAft>
              </a:pPr>
              <a:r>
                <a:rPr lang="en-US" sz="2000">
                  <a:effectLst/>
                  <a:latin typeface="Times New Roman"/>
                  <a:ea typeface="Times New Roman"/>
                </a:rPr>
                <a:t>  </a:t>
              </a:r>
              <a:r>
                <a:rPr lang="vi-VN" sz="2000">
                  <a:effectLst/>
                  <a:latin typeface="Times New Roman"/>
                  <a:ea typeface="Times New Roman"/>
                </a:rPr>
                <a:t>1</a:t>
              </a:r>
              <a:endParaRPr lang="en-US" sz="2000">
                <a:effectLst/>
                <a:latin typeface="Times New Roman"/>
                <a:ea typeface="Times New Roman"/>
              </a:endParaRPr>
            </a:p>
          </p:txBody>
        </p:sp>
      </p:grpSp>
      <p:grpSp>
        <p:nvGrpSpPr>
          <p:cNvPr id="7" name="Group 6"/>
          <p:cNvGrpSpPr>
            <a:grpSpLocks noChangeAspect="1"/>
          </p:cNvGrpSpPr>
          <p:nvPr/>
        </p:nvGrpSpPr>
        <p:grpSpPr>
          <a:xfrm>
            <a:off x="853042" y="2416666"/>
            <a:ext cx="528048" cy="1225243"/>
            <a:chOff x="3094299" y="2092631"/>
            <a:chExt cx="528048" cy="1225243"/>
          </a:xfrm>
        </p:grpSpPr>
        <p:cxnSp>
          <p:nvCxnSpPr>
            <p:cNvPr id="5" name="Straight Arrow Connector 4"/>
            <p:cNvCxnSpPr/>
            <p:nvPr/>
          </p:nvCxnSpPr>
          <p:spPr>
            <a:xfrm flipV="1">
              <a:off x="3094299" y="2153474"/>
              <a:ext cx="0" cy="116440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160391" y="2092631"/>
              <a:ext cx="461956" cy="400110"/>
            </a:xfrm>
            <a:prstGeom prst="rect">
              <a:avLst/>
            </a:prstGeom>
            <a:noFill/>
            <a:ln>
              <a:noFill/>
            </a:ln>
          </p:spPr>
          <p:txBody>
            <a:bodyPr wrap="square" rtlCol="0">
              <a:spAutoFit/>
            </a:bodyPr>
            <a:lstStyle/>
            <a:p>
              <a:r>
                <a:rPr lang="en-US" sz="2000" b="1" smtClean="0">
                  <a:solidFill>
                    <a:srgbClr val="0000FF"/>
                  </a:solidFill>
                </a:rPr>
                <a:t>S</a:t>
              </a:r>
              <a:r>
                <a:rPr lang="en-US" sz="2000" b="1" baseline="-25000" smtClean="0">
                  <a:solidFill>
                    <a:srgbClr val="0000FF"/>
                  </a:solidFill>
                </a:rPr>
                <a:t>6</a:t>
              </a:r>
              <a:endParaRPr lang="en-US" sz="2000" b="1">
                <a:solidFill>
                  <a:srgbClr val="0000FF"/>
                </a:solidFill>
              </a:endParaRPr>
            </a:p>
          </p:txBody>
        </p:sp>
      </p:grpSp>
      <p:grpSp>
        <p:nvGrpSpPr>
          <p:cNvPr id="62" name="Group 61"/>
          <p:cNvGrpSpPr>
            <a:grpSpLocks noChangeAspect="1"/>
          </p:cNvGrpSpPr>
          <p:nvPr/>
        </p:nvGrpSpPr>
        <p:grpSpPr>
          <a:xfrm>
            <a:off x="3051306" y="2325392"/>
            <a:ext cx="496938" cy="1316517"/>
            <a:chOff x="3094299" y="2001357"/>
            <a:chExt cx="496938" cy="1316517"/>
          </a:xfrm>
        </p:grpSpPr>
        <p:cxnSp>
          <p:nvCxnSpPr>
            <p:cNvPr id="63" name="Straight Arrow Connector 62"/>
            <p:cNvCxnSpPr/>
            <p:nvPr/>
          </p:nvCxnSpPr>
          <p:spPr>
            <a:xfrm flipV="1">
              <a:off x="3094299" y="2060848"/>
              <a:ext cx="0" cy="1257026"/>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129281" y="2001357"/>
              <a:ext cx="461956" cy="400110"/>
            </a:xfrm>
            <a:prstGeom prst="rect">
              <a:avLst/>
            </a:prstGeom>
            <a:noFill/>
            <a:ln>
              <a:noFill/>
            </a:ln>
          </p:spPr>
          <p:txBody>
            <a:bodyPr wrap="square" rtlCol="0">
              <a:spAutoFit/>
            </a:bodyPr>
            <a:lstStyle/>
            <a:p>
              <a:r>
                <a:rPr lang="en-US" sz="2000" b="1" smtClean="0">
                  <a:solidFill>
                    <a:srgbClr val="0000FF"/>
                  </a:solidFill>
                </a:rPr>
                <a:t>S</a:t>
              </a:r>
              <a:r>
                <a:rPr lang="en-US" sz="2000" b="1" baseline="-25000" smtClean="0">
                  <a:solidFill>
                    <a:srgbClr val="0000FF"/>
                  </a:solidFill>
                </a:rPr>
                <a:t>1</a:t>
              </a:r>
              <a:endParaRPr lang="en-US" sz="2000" b="1">
                <a:solidFill>
                  <a:srgbClr val="0000FF"/>
                </a:solidFill>
              </a:endParaRPr>
            </a:p>
          </p:txBody>
        </p:sp>
      </p:grpSp>
      <p:grpSp>
        <p:nvGrpSpPr>
          <p:cNvPr id="65" name="Group 64"/>
          <p:cNvGrpSpPr>
            <a:grpSpLocks noChangeAspect="1"/>
          </p:cNvGrpSpPr>
          <p:nvPr/>
        </p:nvGrpSpPr>
        <p:grpSpPr>
          <a:xfrm>
            <a:off x="3400754" y="2017940"/>
            <a:ext cx="461956" cy="811984"/>
            <a:chOff x="2664346" y="2505889"/>
            <a:chExt cx="461956" cy="811984"/>
          </a:xfrm>
        </p:grpSpPr>
        <p:cxnSp>
          <p:nvCxnSpPr>
            <p:cNvPr id="66" name="Straight Arrow Connector 65"/>
            <p:cNvCxnSpPr/>
            <p:nvPr/>
          </p:nvCxnSpPr>
          <p:spPr>
            <a:xfrm flipV="1">
              <a:off x="3094299" y="2708920"/>
              <a:ext cx="0" cy="608953"/>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2664346" y="2505889"/>
              <a:ext cx="461956" cy="400110"/>
            </a:xfrm>
            <a:prstGeom prst="rect">
              <a:avLst/>
            </a:prstGeom>
            <a:noFill/>
            <a:ln>
              <a:noFill/>
            </a:ln>
          </p:spPr>
          <p:txBody>
            <a:bodyPr wrap="square" rtlCol="0">
              <a:spAutoFit/>
            </a:bodyPr>
            <a:lstStyle/>
            <a:p>
              <a:r>
                <a:rPr lang="en-US" sz="2000" b="1" smtClean="0">
                  <a:solidFill>
                    <a:srgbClr val="0000FF"/>
                  </a:solidFill>
                </a:rPr>
                <a:t>S</a:t>
              </a:r>
              <a:r>
                <a:rPr lang="en-US" sz="2000" b="1" baseline="-25000" smtClean="0">
                  <a:solidFill>
                    <a:srgbClr val="0000FF"/>
                  </a:solidFill>
                </a:rPr>
                <a:t>3</a:t>
              </a:r>
              <a:endParaRPr lang="en-US" sz="2000" b="1">
                <a:solidFill>
                  <a:srgbClr val="0000FF"/>
                </a:solidFill>
              </a:endParaRPr>
            </a:p>
          </p:txBody>
        </p:sp>
      </p:grpSp>
      <p:grpSp>
        <p:nvGrpSpPr>
          <p:cNvPr id="68" name="Group 67"/>
          <p:cNvGrpSpPr>
            <a:grpSpLocks noChangeAspect="1"/>
          </p:cNvGrpSpPr>
          <p:nvPr/>
        </p:nvGrpSpPr>
        <p:grpSpPr>
          <a:xfrm>
            <a:off x="65933" y="2927307"/>
            <a:ext cx="797355" cy="715288"/>
            <a:chOff x="2296944" y="2602586"/>
            <a:chExt cx="797355" cy="715288"/>
          </a:xfrm>
        </p:grpSpPr>
        <p:cxnSp>
          <p:nvCxnSpPr>
            <p:cNvPr id="69" name="Straight Arrow Connector 68"/>
            <p:cNvCxnSpPr/>
            <p:nvPr/>
          </p:nvCxnSpPr>
          <p:spPr>
            <a:xfrm flipH="1" flipV="1">
              <a:off x="2761554" y="2867990"/>
              <a:ext cx="332745" cy="449884"/>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2296944" y="2602586"/>
              <a:ext cx="461956" cy="400110"/>
            </a:xfrm>
            <a:prstGeom prst="rect">
              <a:avLst/>
            </a:prstGeom>
            <a:noFill/>
          </p:spPr>
          <p:txBody>
            <a:bodyPr wrap="square" rtlCol="0">
              <a:spAutoFit/>
            </a:bodyPr>
            <a:lstStyle/>
            <a:p>
              <a:r>
                <a:rPr lang="en-US" sz="2000" b="1" smtClean="0">
                  <a:solidFill>
                    <a:srgbClr val="008000"/>
                  </a:solidFill>
                </a:rPr>
                <a:t>S</a:t>
              </a:r>
              <a:r>
                <a:rPr lang="en-US" sz="2000" b="1" baseline="-25000" smtClean="0">
                  <a:solidFill>
                    <a:srgbClr val="008000"/>
                  </a:solidFill>
                </a:rPr>
                <a:t>5</a:t>
              </a:r>
              <a:endParaRPr lang="en-US" sz="2000" b="1">
                <a:solidFill>
                  <a:srgbClr val="008000"/>
                </a:solidFill>
              </a:endParaRPr>
            </a:p>
          </p:txBody>
        </p:sp>
      </p:grpSp>
      <p:grpSp>
        <p:nvGrpSpPr>
          <p:cNvPr id="71" name="Group 70"/>
          <p:cNvGrpSpPr>
            <a:grpSpLocks noChangeAspect="1"/>
          </p:cNvGrpSpPr>
          <p:nvPr/>
        </p:nvGrpSpPr>
        <p:grpSpPr>
          <a:xfrm>
            <a:off x="2260224" y="2700478"/>
            <a:ext cx="797356" cy="942117"/>
            <a:chOff x="2296944" y="2375757"/>
            <a:chExt cx="797356" cy="942117"/>
          </a:xfrm>
        </p:grpSpPr>
        <p:cxnSp>
          <p:nvCxnSpPr>
            <p:cNvPr id="72" name="Straight Arrow Connector 71"/>
            <p:cNvCxnSpPr/>
            <p:nvPr/>
          </p:nvCxnSpPr>
          <p:spPr>
            <a:xfrm flipH="1" flipV="1">
              <a:off x="2397487" y="2375757"/>
              <a:ext cx="696813" cy="94211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296944" y="2602586"/>
              <a:ext cx="461956"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2</a:t>
              </a:r>
              <a:endParaRPr lang="en-US" sz="2000" b="1">
                <a:solidFill>
                  <a:srgbClr val="FF0000"/>
                </a:solidFill>
              </a:endParaRPr>
            </a:p>
          </p:txBody>
        </p:sp>
      </p:grpSp>
      <p:grpSp>
        <p:nvGrpSpPr>
          <p:cNvPr id="74" name="Group 73"/>
          <p:cNvGrpSpPr>
            <a:grpSpLocks noChangeAspect="1"/>
          </p:cNvGrpSpPr>
          <p:nvPr/>
        </p:nvGrpSpPr>
        <p:grpSpPr>
          <a:xfrm>
            <a:off x="3045940" y="2979256"/>
            <a:ext cx="1158036" cy="641207"/>
            <a:chOff x="3094300" y="2676667"/>
            <a:chExt cx="1158036" cy="641207"/>
          </a:xfrm>
        </p:grpSpPr>
        <p:cxnSp>
          <p:nvCxnSpPr>
            <p:cNvPr id="75" name="Straight Arrow Connector 74"/>
            <p:cNvCxnSpPr/>
            <p:nvPr/>
          </p:nvCxnSpPr>
          <p:spPr>
            <a:xfrm flipV="1">
              <a:off x="3094300" y="2802641"/>
              <a:ext cx="585792" cy="515233"/>
            </a:xfrm>
            <a:prstGeom prst="straightConnector1">
              <a:avLst/>
            </a:prstGeom>
            <a:ln w="28575">
              <a:solidFill>
                <a:srgbClr val="CC00CC"/>
              </a:solidFill>
              <a:tailEnd type="arrow"/>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790380" y="2676667"/>
              <a:ext cx="461956" cy="400110"/>
            </a:xfrm>
            <a:prstGeom prst="rect">
              <a:avLst/>
            </a:prstGeom>
            <a:noFill/>
            <a:ln>
              <a:noFill/>
            </a:ln>
          </p:spPr>
          <p:txBody>
            <a:bodyPr wrap="square" rtlCol="0">
              <a:spAutoFit/>
            </a:bodyPr>
            <a:lstStyle/>
            <a:p>
              <a:r>
                <a:rPr lang="en-US" sz="2000" b="1" smtClean="0">
                  <a:solidFill>
                    <a:srgbClr val="CC00CC"/>
                  </a:solidFill>
                </a:rPr>
                <a:t>S</a:t>
              </a:r>
              <a:r>
                <a:rPr lang="en-US" sz="2000" b="1" baseline="-25000" smtClean="0">
                  <a:solidFill>
                    <a:srgbClr val="CC00CC"/>
                  </a:solidFill>
                </a:rPr>
                <a:t>4</a:t>
              </a:r>
              <a:endParaRPr lang="en-US" sz="2000" b="1">
                <a:solidFill>
                  <a:srgbClr val="CC00CC"/>
                </a:solidFill>
              </a:endParaRPr>
            </a:p>
          </p:txBody>
        </p:sp>
      </p:grpSp>
      <p:cxnSp>
        <p:nvCxnSpPr>
          <p:cNvPr id="11" name="Straight Connector 10"/>
          <p:cNvCxnSpPr>
            <a:cxnSpLocks noChangeAspect="1"/>
            <a:endCxn id="60" idx="2"/>
          </p:cNvCxnSpPr>
          <p:nvPr/>
        </p:nvCxnSpPr>
        <p:spPr>
          <a:xfrm>
            <a:off x="1646158" y="2829924"/>
            <a:ext cx="2382132" cy="1416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noChangeAspect="1"/>
          </p:cNvCxnSpPr>
          <p:nvPr/>
        </p:nvCxnSpPr>
        <p:spPr>
          <a:xfrm>
            <a:off x="3631732" y="3127362"/>
            <a:ext cx="0" cy="805693"/>
          </a:xfrm>
          <a:prstGeom prst="line">
            <a:avLst/>
          </a:prstGeom>
        </p:spPr>
        <p:style>
          <a:lnRef idx="1">
            <a:schemeClr val="accent1"/>
          </a:lnRef>
          <a:fillRef idx="0">
            <a:schemeClr val="accent1"/>
          </a:fillRef>
          <a:effectRef idx="0">
            <a:schemeClr val="accent1"/>
          </a:effectRef>
          <a:fontRef idx="minor">
            <a:schemeClr val="tx1"/>
          </a:fontRef>
        </p:style>
      </p:cxnSp>
      <p:grpSp>
        <p:nvGrpSpPr>
          <p:cNvPr id="108" name="Group 107"/>
          <p:cNvGrpSpPr>
            <a:grpSpLocks noChangeAspect="1"/>
          </p:cNvGrpSpPr>
          <p:nvPr/>
        </p:nvGrpSpPr>
        <p:grpSpPr>
          <a:xfrm>
            <a:off x="3036198" y="2700478"/>
            <a:ext cx="595534" cy="941430"/>
            <a:chOff x="3144210" y="2700478"/>
            <a:chExt cx="595534" cy="941430"/>
          </a:xfrm>
        </p:grpSpPr>
        <p:cxnSp>
          <p:nvCxnSpPr>
            <p:cNvPr id="77" name="Straight Connector 76"/>
            <p:cNvCxnSpPr/>
            <p:nvPr/>
          </p:nvCxnSpPr>
          <p:spPr>
            <a:xfrm>
              <a:off x="3167844" y="2781600"/>
              <a:ext cx="0" cy="860308"/>
            </a:xfrm>
            <a:prstGeom prst="line">
              <a:avLst/>
            </a:prstGeom>
            <a:ln w="28575">
              <a:solidFill>
                <a:srgbClr val="CC00CC"/>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144210" y="2700478"/>
              <a:ext cx="595534" cy="400110"/>
            </a:xfrm>
            <a:prstGeom prst="rect">
              <a:avLst/>
            </a:prstGeom>
            <a:noFill/>
            <a:ln>
              <a:noFill/>
            </a:ln>
          </p:spPr>
          <p:txBody>
            <a:bodyPr wrap="square" rtlCol="0">
              <a:spAutoFit/>
            </a:bodyPr>
            <a:lstStyle/>
            <a:p>
              <a:r>
                <a:rPr lang="en-US" sz="2000" b="1" smtClean="0">
                  <a:solidFill>
                    <a:srgbClr val="CC00CC"/>
                  </a:solidFill>
                </a:rPr>
                <a:t>S</a:t>
              </a:r>
              <a:r>
                <a:rPr lang="en-US" sz="2000" b="1" baseline="-25000" smtClean="0">
                  <a:solidFill>
                    <a:srgbClr val="CC00CC"/>
                  </a:solidFill>
                </a:rPr>
                <a:t>4z</a:t>
              </a:r>
              <a:endParaRPr lang="en-US" sz="2000" b="1">
                <a:solidFill>
                  <a:srgbClr val="CC00CC"/>
                </a:solidFill>
              </a:endParaRPr>
            </a:p>
          </p:txBody>
        </p:sp>
      </p:grpSp>
      <p:grpSp>
        <p:nvGrpSpPr>
          <p:cNvPr id="115" name="Group 114"/>
          <p:cNvGrpSpPr>
            <a:grpSpLocks noChangeAspect="1"/>
          </p:cNvGrpSpPr>
          <p:nvPr/>
        </p:nvGrpSpPr>
        <p:grpSpPr>
          <a:xfrm>
            <a:off x="3054461" y="3611760"/>
            <a:ext cx="874633" cy="541386"/>
            <a:chOff x="3162473" y="3611760"/>
            <a:chExt cx="874633" cy="541386"/>
          </a:xfrm>
        </p:grpSpPr>
        <p:cxnSp>
          <p:nvCxnSpPr>
            <p:cNvPr id="15" name="Straight Arrow Connector 14"/>
            <p:cNvCxnSpPr/>
            <p:nvPr/>
          </p:nvCxnSpPr>
          <p:spPr>
            <a:xfrm>
              <a:off x="3162473" y="3611760"/>
              <a:ext cx="589145" cy="319075"/>
            </a:xfrm>
            <a:prstGeom prst="straightConnector1">
              <a:avLst/>
            </a:prstGeom>
            <a:ln w="28575">
              <a:solidFill>
                <a:srgbClr val="CC00CC"/>
              </a:solidFill>
              <a:tailEnd type="arrow"/>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3314317" y="3753036"/>
              <a:ext cx="722789" cy="400110"/>
            </a:xfrm>
            <a:prstGeom prst="rect">
              <a:avLst/>
            </a:prstGeom>
            <a:noFill/>
          </p:spPr>
          <p:txBody>
            <a:bodyPr wrap="square" rtlCol="0">
              <a:spAutoFit/>
            </a:bodyPr>
            <a:lstStyle/>
            <a:p>
              <a:r>
                <a:rPr lang="en-US" sz="2000" b="1" smtClean="0">
                  <a:solidFill>
                    <a:srgbClr val="CC00CC"/>
                  </a:solidFill>
                </a:rPr>
                <a:t>S</a:t>
              </a:r>
              <a:r>
                <a:rPr lang="en-US" sz="2000" b="1" baseline="-25000" smtClean="0">
                  <a:solidFill>
                    <a:srgbClr val="CC00CC"/>
                  </a:solidFill>
                </a:rPr>
                <a:t>4xy</a:t>
              </a:r>
              <a:endParaRPr lang="en-US" sz="2000" b="1">
                <a:solidFill>
                  <a:srgbClr val="CC00CC"/>
                </a:solidFill>
              </a:endParaRPr>
            </a:p>
          </p:txBody>
        </p:sp>
      </p:grpSp>
      <p:cxnSp>
        <p:nvCxnSpPr>
          <p:cNvPr id="80" name="Straight Connector 79"/>
          <p:cNvCxnSpPr>
            <a:cxnSpLocks noChangeAspect="1"/>
          </p:cNvCxnSpPr>
          <p:nvPr/>
        </p:nvCxnSpPr>
        <p:spPr>
          <a:xfrm flipH="1">
            <a:off x="3643606" y="3581559"/>
            <a:ext cx="307317" cy="3518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noChangeAspect="1"/>
          </p:cNvCxnSpPr>
          <p:nvPr/>
        </p:nvCxnSpPr>
        <p:spPr>
          <a:xfrm flipH="1">
            <a:off x="2722180" y="3930835"/>
            <a:ext cx="92142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6" name="Group 115"/>
          <p:cNvGrpSpPr>
            <a:grpSpLocks noChangeAspect="1"/>
          </p:cNvGrpSpPr>
          <p:nvPr/>
        </p:nvGrpSpPr>
        <p:grpSpPr>
          <a:xfrm>
            <a:off x="3090464" y="3554779"/>
            <a:ext cx="1230016" cy="400110"/>
            <a:chOff x="3198477" y="3554779"/>
            <a:chExt cx="1022376" cy="400110"/>
          </a:xfrm>
        </p:grpSpPr>
        <p:cxnSp>
          <p:nvCxnSpPr>
            <p:cNvPr id="21" name="Straight Arrow Connector 20"/>
            <p:cNvCxnSpPr>
              <a:stCxn id="48" idx="1"/>
            </p:cNvCxnSpPr>
            <p:nvPr/>
          </p:nvCxnSpPr>
          <p:spPr>
            <a:xfrm>
              <a:off x="3198477" y="3580188"/>
              <a:ext cx="860458" cy="1372"/>
            </a:xfrm>
            <a:prstGeom prst="straightConnector1">
              <a:avLst/>
            </a:prstGeom>
            <a:ln w="28575">
              <a:solidFill>
                <a:srgbClr val="CC00CC"/>
              </a:solidFill>
              <a:tailEnd type="arrow"/>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95150" y="3554779"/>
              <a:ext cx="625703" cy="400110"/>
            </a:xfrm>
            <a:prstGeom prst="rect">
              <a:avLst/>
            </a:prstGeom>
            <a:noFill/>
          </p:spPr>
          <p:txBody>
            <a:bodyPr wrap="square" rtlCol="0">
              <a:spAutoFit/>
            </a:bodyPr>
            <a:lstStyle/>
            <a:p>
              <a:r>
                <a:rPr lang="en-US" sz="2000" b="1" smtClean="0">
                  <a:solidFill>
                    <a:srgbClr val="CC00CC"/>
                  </a:solidFill>
                </a:rPr>
                <a:t>S</a:t>
              </a:r>
              <a:r>
                <a:rPr lang="en-US" sz="2000" b="1" baseline="-25000" smtClean="0">
                  <a:solidFill>
                    <a:srgbClr val="CC00CC"/>
                  </a:solidFill>
                </a:rPr>
                <a:t>4y</a:t>
              </a:r>
              <a:endParaRPr lang="en-US" sz="2000" b="1">
                <a:solidFill>
                  <a:srgbClr val="CC00CC"/>
                </a:solidFill>
              </a:endParaRPr>
            </a:p>
          </p:txBody>
        </p:sp>
      </p:grpSp>
      <p:cxnSp>
        <p:nvCxnSpPr>
          <p:cNvPr id="84" name="Straight Connector 83"/>
          <p:cNvCxnSpPr>
            <a:cxnSpLocks noChangeAspect="1"/>
          </p:cNvCxnSpPr>
          <p:nvPr/>
        </p:nvCxnSpPr>
        <p:spPr>
          <a:xfrm flipV="1">
            <a:off x="2393737" y="2132855"/>
            <a:ext cx="660724" cy="567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a:cxnSpLocks noChangeAspect="1"/>
          </p:cNvCxnSpPr>
          <p:nvPr/>
        </p:nvCxnSpPr>
        <p:spPr>
          <a:xfrm>
            <a:off x="2393737" y="2700478"/>
            <a:ext cx="0" cy="1484605"/>
          </a:xfrm>
          <a:prstGeom prst="line">
            <a:avLst/>
          </a:prstGeom>
        </p:spPr>
        <p:style>
          <a:lnRef idx="1">
            <a:schemeClr val="accent1"/>
          </a:lnRef>
          <a:fillRef idx="0">
            <a:schemeClr val="accent1"/>
          </a:fillRef>
          <a:effectRef idx="0">
            <a:schemeClr val="accent1"/>
          </a:effectRef>
          <a:fontRef idx="minor">
            <a:schemeClr val="tx1"/>
          </a:fontRef>
        </p:style>
      </p:cxnSp>
      <p:grpSp>
        <p:nvGrpSpPr>
          <p:cNvPr id="119" name="Group 118"/>
          <p:cNvGrpSpPr>
            <a:grpSpLocks noChangeAspect="1"/>
          </p:cNvGrpSpPr>
          <p:nvPr/>
        </p:nvGrpSpPr>
        <p:grpSpPr>
          <a:xfrm>
            <a:off x="2395326" y="3608993"/>
            <a:ext cx="681395" cy="875855"/>
            <a:chOff x="2503338" y="3608993"/>
            <a:chExt cx="681395" cy="875855"/>
          </a:xfrm>
        </p:grpSpPr>
        <p:cxnSp>
          <p:nvCxnSpPr>
            <p:cNvPr id="29" name="Straight Connector 28"/>
            <p:cNvCxnSpPr/>
            <p:nvPr/>
          </p:nvCxnSpPr>
          <p:spPr>
            <a:xfrm flipV="1">
              <a:off x="2512838" y="3608993"/>
              <a:ext cx="671895" cy="592775"/>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2503338" y="4084738"/>
              <a:ext cx="588330"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2x</a:t>
              </a:r>
              <a:endParaRPr lang="en-US" sz="2000" b="1">
                <a:solidFill>
                  <a:srgbClr val="FF0000"/>
                </a:solidFill>
              </a:endParaRPr>
            </a:p>
          </p:txBody>
        </p:sp>
      </p:grpSp>
      <p:grpSp>
        <p:nvGrpSpPr>
          <p:cNvPr id="118" name="Group 117"/>
          <p:cNvGrpSpPr>
            <a:grpSpLocks noChangeAspect="1"/>
          </p:cNvGrpSpPr>
          <p:nvPr/>
        </p:nvGrpSpPr>
        <p:grpSpPr>
          <a:xfrm>
            <a:off x="2484108" y="2077399"/>
            <a:ext cx="588330" cy="1531594"/>
            <a:chOff x="2592120" y="2077399"/>
            <a:chExt cx="588330" cy="1531594"/>
          </a:xfrm>
        </p:grpSpPr>
        <p:cxnSp>
          <p:nvCxnSpPr>
            <p:cNvPr id="88" name="Straight Connector 87"/>
            <p:cNvCxnSpPr/>
            <p:nvPr/>
          </p:nvCxnSpPr>
          <p:spPr>
            <a:xfrm>
              <a:off x="3167240" y="2124388"/>
              <a:ext cx="0" cy="1484605"/>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592120" y="2077399"/>
              <a:ext cx="588330" cy="400110"/>
            </a:xfrm>
            <a:prstGeom prst="rect">
              <a:avLst/>
            </a:prstGeom>
            <a:noFill/>
          </p:spPr>
          <p:txBody>
            <a:bodyPr wrap="square" rtlCol="0">
              <a:spAutoFit/>
            </a:bodyPr>
            <a:lstStyle/>
            <a:p>
              <a:r>
                <a:rPr lang="en-US" sz="2000" b="1" smtClean="0">
                  <a:solidFill>
                    <a:srgbClr val="FF0000"/>
                  </a:solidFill>
                </a:rPr>
                <a:t>S</a:t>
              </a:r>
              <a:r>
                <a:rPr lang="en-US" sz="2000" b="1" baseline="-25000" smtClean="0">
                  <a:solidFill>
                    <a:srgbClr val="FF0000"/>
                  </a:solidFill>
                </a:rPr>
                <a:t>2z</a:t>
              </a:r>
              <a:endParaRPr lang="en-US" sz="2000" b="1">
                <a:solidFill>
                  <a:srgbClr val="FF0000"/>
                </a:solidFill>
              </a:endParaRPr>
            </a:p>
          </p:txBody>
        </p:sp>
      </p:grpSp>
      <p:cxnSp>
        <p:nvCxnSpPr>
          <p:cNvPr id="100" name="Straight Connector 99"/>
          <p:cNvCxnSpPr>
            <a:cxnSpLocks noChangeAspect="1"/>
          </p:cNvCxnSpPr>
          <p:nvPr/>
        </p:nvCxnSpPr>
        <p:spPr>
          <a:xfrm flipH="1">
            <a:off x="541887" y="2866690"/>
            <a:ext cx="321401" cy="326021"/>
          </a:xfrm>
          <a:prstGeom prst="line">
            <a:avLst/>
          </a:prstGeom>
        </p:spPr>
        <p:style>
          <a:lnRef idx="1">
            <a:schemeClr val="accent1"/>
          </a:lnRef>
          <a:fillRef idx="0">
            <a:schemeClr val="accent1"/>
          </a:fillRef>
          <a:effectRef idx="0">
            <a:schemeClr val="accent1"/>
          </a:effectRef>
          <a:fontRef idx="minor">
            <a:schemeClr val="tx1"/>
          </a:fontRef>
        </p:style>
      </p:cxnSp>
      <p:grpSp>
        <p:nvGrpSpPr>
          <p:cNvPr id="120" name="Group 119"/>
          <p:cNvGrpSpPr>
            <a:grpSpLocks noChangeAspect="1"/>
          </p:cNvGrpSpPr>
          <p:nvPr/>
        </p:nvGrpSpPr>
        <p:grpSpPr>
          <a:xfrm>
            <a:off x="324296" y="2579146"/>
            <a:ext cx="594838" cy="1064350"/>
            <a:chOff x="432308" y="2579146"/>
            <a:chExt cx="594838" cy="1064350"/>
          </a:xfrm>
        </p:grpSpPr>
        <p:cxnSp>
          <p:nvCxnSpPr>
            <p:cNvPr id="103" name="Straight Arrow Connector 102"/>
            <p:cNvCxnSpPr/>
            <p:nvPr/>
          </p:nvCxnSpPr>
          <p:spPr>
            <a:xfrm flipV="1">
              <a:off x="961999" y="2848155"/>
              <a:ext cx="0" cy="795341"/>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432308" y="2579146"/>
              <a:ext cx="594838" cy="400110"/>
            </a:xfrm>
            <a:prstGeom prst="rect">
              <a:avLst/>
            </a:prstGeom>
            <a:noFill/>
          </p:spPr>
          <p:txBody>
            <a:bodyPr wrap="square" rtlCol="0">
              <a:spAutoFit/>
            </a:bodyPr>
            <a:lstStyle/>
            <a:p>
              <a:r>
                <a:rPr lang="en-US" sz="2000" b="1" smtClean="0">
                  <a:solidFill>
                    <a:srgbClr val="008000"/>
                  </a:solidFill>
                </a:rPr>
                <a:t>S</a:t>
              </a:r>
              <a:r>
                <a:rPr lang="en-US" sz="2000" b="1" baseline="-25000" smtClean="0">
                  <a:solidFill>
                    <a:srgbClr val="008000"/>
                  </a:solidFill>
                </a:rPr>
                <a:t>5z</a:t>
              </a:r>
              <a:endParaRPr lang="en-US" sz="2000" b="1">
                <a:solidFill>
                  <a:srgbClr val="008000"/>
                </a:solidFill>
              </a:endParaRPr>
            </a:p>
          </p:txBody>
        </p:sp>
      </p:grpSp>
      <p:cxnSp>
        <p:nvCxnSpPr>
          <p:cNvPr id="106" name="Straight Arrow Connector 105"/>
          <p:cNvCxnSpPr>
            <a:cxnSpLocks noChangeAspect="1"/>
          </p:cNvCxnSpPr>
          <p:nvPr/>
        </p:nvCxnSpPr>
        <p:spPr>
          <a:xfrm flipV="1">
            <a:off x="541887" y="3193214"/>
            <a:ext cx="0" cy="795341"/>
          </a:xfrm>
          <a:prstGeom prst="straightConnector1">
            <a:avLst/>
          </a:prstGeom>
        </p:spPr>
        <p:style>
          <a:lnRef idx="1">
            <a:schemeClr val="accent1"/>
          </a:lnRef>
          <a:fillRef idx="0">
            <a:schemeClr val="accent1"/>
          </a:fillRef>
          <a:effectRef idx="0">
            <a:schemeClr val="accent1"/>
          </a:effectRef>
          <a:fontRef idx="minor">
            <a:schemeClr val="tx1"/>
          </a:fontRef>
        </p:style>
      </p:cxnSp>
      <p:grpSp>
        <p:nvGrpSpPr>
          <p:cNvPr id="121" name="Group 120"/>
          <p:cNvGrpSpPr>
            <a:grpSpLocks noChangeAspect="1"/>
          </p:cNvGrpSpPr>
          <p:nvPr/>
        </p:nvGrpSpPr>
        <p:grpSpPr>
          <a:xfrm>
            <a:off x="-508" y="3641908"/>
            <a:ext cx="863796" cy="442830"/>
            <a:chOff x="107504" y="3641908"/>
            <a:chExt cx="863796" cy="442830"/>
          </a:xfrm>
        </p:grpSpPr>
        <p:cxnSp>
          <p:nvCxnSpPr>
            <p:cNvPr id="99" name="Straight Connector 98"/>
            <p:cNvCxnSpPr/>
            <p:nvPr/>
          </p:nvCxnSpPr>
          <p:spPr>
            <a:xfrm flipH="1">
              <a:off x="638555" y="3641908"/>
              <a:ext cx="332745" cy="346144"/>
            </a:xfrm>
            <a:prstGeom prst="line">
              <a:avLst/>
            </a:prstGeom>
            <a:ln w="28575">
              <a:solidFill>
                <a:srgbClr val="008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107504" y="3684628"/>
              <a:ext cx="594838" cy="400110"/>
            </a:xfrm>
            <a:prstGeom prst="rect">
              <a:avLst/>
            </a:prstGeom>
            <a:noFill/>
          </p:spPr>
          <p:txBody>
            <a:bodyPr wrap="square" rtlCol="0">
              <a:spAutoFit/>
            </a:bodyPr>
            <a:lstStyle/>
            <a:p>
              <a:r>
                <a:rPr lang="en-US" sz="2000" b="1" smtClean="0">
                  <a:solidFill>
                    <a:srgbClr val="008000"/>
                  </a:solidFill>
                </a:rPr>
                <a:t>S</a:t>
              </a:r>
              <a:r>
                <a:rPr lang="en-US" sz="2000" b="1" baseline="-25000" smtClean="0">
                  <a:solidFill>
                    <a:srgbClr val="008000"/>
                  </a:solidFill>
                </a:rPr>
                <a:t>5x</a:t>
              </a:r>
              <a:endParaRPr lang="en-US" sz="2000" b="1">
                <a:solidFill>
                  <a:srgbClr val="008000"/>
                </a:solidFill>
              </a:endParaRPr>
            </a:p>
          </p:txBody>
        </p:sp>
      </p:grpSp>
      <p:cxnSp>
        <p:nvCxnSpPr>
          <p:cNvPr id="109" name="Straight Connector 108"/>
          <p:cNvCxnSpPr>
            <a:cxnSpLocks noChangeAspect="1"/>
          </p:cNvCxnSpPr>
          <p:nvPr/>
        </p:nvCxnSpPr>
        <p:spPr>
          <a:xfrm>
            <a:off x="3036198" y="2781600"/>
            <a:ext cx="599698" cy="332008"/>
          </a:xfrm>
          <a:prstGeom prst="line">
            <a:avLst/>
          </a:prstGeom>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4089514" y="2124388"/>
            <a:ext cx="5054487" cy="2554545"/>
          </a:xfrm>
          <a:prstGeom prst="rect">
            <a:avLst/>
          </a:prstGeom>
          <a:noFill/>
        </p:spPr>
        <p:txBody>
          <a:bodyPr wrap="square" rtlCol="0">
            <a:spAutoFit/>
          </a:bodyPr>
          <a:lstStyle/>
          <a:p>
            <a:r>
              <a:rPr lang="en-US" sz="2000" smtClean="0"/>
              <a:t>Chiếu lên x: S</a:t>
            </a:r>
            <a:r>
              <a:rPr lang="en-US" sz="2000" baseline="-25000" smtClean="0"/>
              <a:t>5x</a:t>
            </a:r>
            <a:r>
              <a:rPr lang="en-US" sz="2000" smtClean="0"/>
              <a:t> + S</a:t>
            </a:r>
            <a:r>
              <a:rPr lang="en-US" sz="2000" baseline="-25000" smtClean="0"/>
              <a:t>4x</a:t>
            </a:r>
            <a:r>
              <a:rPr lang="en-US" sz="2000" smtClean="0"/>
              <a:t> +</a:t>
            </a:r>
            <a:r>
              <a:rPr lang="en-US" sz="2000" smtClean="0">
                <a:solidFill>
                  <a:srgbClr val="FF0000"/>
                </a:solidFill>
              </a:rPr>
              <a:t> </a:t>
            </a:r>
            <a:r>
              <a:rPr lang="en-US" sz="2000" b="1" smtClean="0">
                <a:solidFill>
                  <a:srgbClr val="FF0000"/>
                </a:solidFill>
              </a:rPr>
              <a:t>S</a:t>
            </a:r>
            <a:r>
              <a:rPr lang="en-US" sz="2000" b="1" baseline="-25000" smtClean="0">
                <a:solidFill>
                  <a:srgbClr val="FF0000"/>
                </a:solidFill>
              </a:rPr>
              <a:t>2x</a:t>
            </a:r>
            <a:r>
              <a:rPr lang="en-US" sz="2000" smtClean="0"/>
              <a:t> = 0</a:t>
            </a:r>
          </a:p>
          <a:p>
            <a:r>
              <a:rPr lang="en-US" sz="2000" smtClean="0"/>
              <a:t>Chiếu lên y: P + S</a:t>
            </a:r>
            <a:r>
              <a:rPr lang="en-US" sz="2000" baseline="-25000" smtClean="0"/>
              <a:t>4y</a:t>
            </a:r>
            <a:r>
              <a:rPr lang="en-US" sz="2000" smtClean="0"/>
              <a:t> = 0 </a:t>
            </a:r>
            <a:r>
              <a:rPr lang="en-US" sz="2000" smtClean="0">
                <a:latin typeface="Arial"/>
                <a:cs typeface="Arial"/>
              </a:rPr>
              <a:t>→ S</a:t>
            </a:r>
            <a:r>
              <a:rPr lang="en-US" sz="2000" baseline="-25000" smtClean="0">
                <a:latin typeface="Arial"/>
                <a:cs typeface="Arial"/>
              </a:rPr>
              <a:t>4y</a:t>
            </a:r>
            <a:r>
              <a:rPr lang="en-US" sz="2000" smtClean="0">
                <a:latin typeface="Arial"/>
                <a:cs typeface="Arial"/>
              </a:rPr>
              <a:t> = </a:t>
            </a:r>
            <a:r>
              <a:rPr lang="en-US" sz="2000" smtClean="0"/>
              <a:t>–</a:t>
            </a:r>
            <a:r>
              <a:rPr lang="en-US" sz="2000" smtClean="0">
                <a:latin typeface="Arial"/>
                <a:cs typeface="Arial"/>
              </a:rPr>
              <a:t>P</a:t>
            </a:r>
            <a:endParaRPr lang="en-US" sz="2000" smtClean="0"/>
          </a:p>
          <a:p>
            <a:r>
              <a:rPr lang="en-US" sz="2000" smtClean="0"/>
              <a:t>Chiếu lên z:</a:t>
            </a:r>
          </a:p>
          <a:p>
            <a:r>
              <a:rPr lang="en-US" sz="2000" smtClean="0"/>
              <a:t>S</a:t>
            </a:r>
            <a:r>
              <a:rPr lang="en-US" sz="2000" baseline="-25000" smtClean="0"/>
              <a:t>5z</a:t>
            </a:r>
            <a:r>
              <a:rPr lang="en-US" sz="2000" smtClean="0"/>
              <a:t> + S</a:t>
            </a:r>
            <a:r>
              <a:rPr lang="en-US" sz="2000" baseline="-25000" smtClean="0"/>
              <a:t>6</a:t>
            </a:r>
            <a:r>
              <a:rPr lang="en-US" sz="2000" smtClean="0"/>
              <a:t> + S</a:t>
            </a:r>
            <a:r>
              <a:rPr lang="en-US" sz="2000" baseline="-25000" smtClean="0"/>
              <a:t>2z</a:t>
            </a:r>
            <a:r>
              <a:rPr lang="en-US" sz="2000" smtClean="0"/>
              <a:t> + S</a:t>
            </a:r>
            <a:r>
              <a:rPr lang="en-US" sz="2000" baseline="-25000" smtClean="0"/>
              <a:t>1</a:t>
            </a:r>
            <a:r>
              <a:rPr lang="en-US" sz="2000" smtClean="0"/>
              <a:t> + S</a:t>
            </a:r>
            <a:r>
              <a:rPr lang="en-US" sz="2000" baseline="-25000" smtClean="0"/>
              <a:t>4z</a:t>
            </a:r>
            <a:r>
              <a:rPr lang="en-US" sz="2000" smtClean="0"/>
              <a:t> + S</a:t>
            </a:r>
            <a:r>
              <a:rPr lang="en-US" sz="2000" baseline="-25000" smtClean="0"/>
              <a:t>3</a:t>
            </a:r>
            <a:r>
              <a:rPr lang="en-US" sz="2000" smtClean="0"/>
              <a:t> = 0</a:t>
            </a:r>
          </a:p>
          <a:p>
            <a:r>
              <a:rPr lang="en-US" sz="2000" smtClean="0"/>
              <a:t>Momen quanh x: (S</a:t>
            </a:r>
            <a:r>
              <a:rPr lang="en-US" sz="2000" baseline="-25000" smtClean="0"/>
              <a:t>2z</a:t>
            </a:r>
            <a:r>
              <a:rPr lang="en-US" sz="2000" smtClean="0"/>
              <a:t> + S</a:t>
            </a:r>
            <a:r>
              <a:rPr lang="en-US" sz="2000" baseline="-25000" smtClean="0"/>
              <a:t>1</a:t>
            </a:r>
            <a:r>
              <a:rPr lang="en-US" sz="2000" smtClean="0"/>
              <a:t> + S</a:t>
            </a:r>
            <a:r>
              <a:rPr lang="en-US" sz="2000" baseline="-25000" smtClean="0"/>
              <a:t>3</a:t>
            </a:r>
            <a:r>
              <a:rPr lang="en-US" sz="2000" smtClean="0"/>
              <a:t>)a = 0</a:t>
            </a:r>
          </a:p>
          <a:p>
            <a:r>
              <a:rPr lang="en-US" sz="2000" smtClean="0"/>
              <a:t>Momen quanh y: (–S</a:t>
            </a:r>
            <a:r>
              <a:rPr lang="en-US" sz="2000" baseline="-25000" smtClean="0"/>
              <a:t>6</a:t>
            </a:r>
            <a:r>
              <a:rPr lang="en-US" sz="2000" smtClean="0"/>
              <a:t> – S</a:t>
            </a:r>
            <a:r>
              <a:rPr lang="en-US" sz="2000" baseline="-25000" smtClean="0"/>
              <a:t>1</a:t>
            </a:r>
            <a:r>
              <a:rPr lang="en-US" sz="2000" smtClean="0"/>
              <a:t>)a = 0</a:t>
            </a:r>
          </a:p>
          <a:p>
            <a:r>
              <a:rPr lang="en-US" sz="2000" smtClean="0"/>
              <a:t>Momen quanh z: –S</a:t>
            </a:r>
            <a:r>
              <a:rPr lang="en-US" sz="2000" baseline="-25000" smtClean="0"/>
              <a:t>2x</a:t>
            </a:r>
            <a:r>
              <a:rPr lang="en-US" sz="2000" smtClean="0"/>
              <a:t>.a =0</a:t>
            </a:r>
          </a:p>
          <a:p>
            <a:r>
              <a:rPr lang="en-US" sz="2000" smtClean="0"/>
              <a:t>Xét nút 5-6: </a:t>
            </a:r>
            <a:endParaRPr lang="en-US" sz="2000"/>
          </a:p>
        </p:txBody>
      </p:sp>
      <p:grpSp>
        <p:nvGrpSpPr>
          <p:cNvPr id="117" name="Group 116"/>
          <p:cNvGrpSpPr>
            <a:grpSpLocks noChangeAspect="1"/>
          </p:cNvGrpSpPr>
          <p:nvPr/>
        </p:nvGrpSpPr>
        <p:grpSpPr>
          <a:xfrm>
            <a:off x="2683945" y="3584421"/>
            <a:ext cx="553790" cy="658881"/>
            <a:chOff x="2690783" y="3580187"/>
            <a:chExt cx="553790" cy="658881"/>
          </a:xfrm>
        </p:grpSpPr>
        <p:cxnSp>
          <p:nvCxnSpPr>
            <p:cNvPr id="19" name="Straight Connector 18"/>
            <p:cNvCxnSpPr>
              <a:stCxn id="48" idx="1"/>
            </p:cNvCxnSpPr>
            <p:nvPr/>
          </p:nvCxnSpPr>
          <p:spPr>
            <a:xfrm flipH="1">
              <a:off x="2713052" y="3580187"/>
              <a:ext cx="377413" cy="350648"/>
            </a:xfrm>
            <a:prstGeom prst="line">
              <a:avLst/>
            </a:prstGeom>
            <a:ln w="28575">
              <a:solidFill>
                <a:srgbClr val="CC00CC"/>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690783" y="3838958"/>
              <a:ext cx="553790" cy="400110"/>
            </a:xfrm>
            <a:prstGeom prst="rect">
              <a:avLst/>
            </a:prstGeom>
            <a:noFill/>
          </p:spPr>
          <p:txBody>
            <a:bodyPr wrap="square" rtlCol="0">
              <a:spAutoFit/>
            </a:bodyPr>
            <a:lstStyle/>
            <a:p>
              <a:r>
                <a:rPr lang="en-US" sz="2000" b="1" smtClean="0">
                  <a:solidFill>
                    <a:srgbClr val="CC00CC"/>
                  </a:solidFill>
                </a:rPr>
                <a:t>S</a:t>
              </a:r>
              <a:r>
                <a:rPr lang="en-US" sz="2000" b="1" baseline="-25000" smtClean="0">
                  <a:solidFill>
                    <a:srgbClr val="CC00CC"/>
                  </a:solidFill>
                </a:rPr>
                <a:t>4x</a:t>
              </a:r>
              <a:endParaRPr lang="en-US" sz="2000" b="1">
                <a:solidFill>
                  <a:srgbClr val="CC00CC"/>
                </a:solidFill>
              </a:endParaRPr>
            </a:p>
          </p:txBody>
        </p:sp>
      </p:grpSp>
    </p:spTree>
    <p:extLst>
      <p:ext uri="{BB962C8B-B14F-4D97-AF65-F5344CB8AC3E}">
        <p14:creationId xmlns:p14="http://schemas.microsoft.com/office/powerpoint/2010/main" val="397103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down)">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wipe(up)">
                                      <p:cBhvr>
                                        <p:cTn id="32" dur="500"/>
                                        <p:tgtEl>
                                          <p:spTgt spid="1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74"/>
                                        </p:tgtEl>
                                      </p:cBhvr>
                                    </p:animEffect>
                                    <p:set>
                                      <p:cBhvr>
                                        <p:cTn id="37" dur="1" fill="hold">
                                          <p:stCondLst>
                                            <p:cond delay="499"/>
                                          </p:stCondLst>
                                        </p:cTn>
                                        <p:tgtEl>
                                          <p:spTgt spid="7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09"/>
                                        </p:tgtEl>
                                      </p:cBhvr>
                                    </p:animEffect>
                                    <p:set>
                                      <p:cBhvr>
                                        <p:cTn id="40" dur="1" fill="hold">
                                          <p:stCondLst>
                                            <p:cond delay="499"/>
                                          </p:stCondLst>
                                        </p:cTn>
                                        <p:tgtEl>
                                          <p:spTgt spid="10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wipe(down)">
                                      <p:cBhvr>
                                        <p:cTn id="51" dur="500"/>
                                        <p:tgtEl>
                                          <p:spTgt spid="8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wipe(left)">
                                      <p:cBhvr>
                                        <p:cTn id="56" dur="500"/>
                                        <p:tgtEl>
                                          <p:spTgt spid="11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right)">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117"/>
                                        </p:tgtEl>
                                        <p:attrNameLst>
                                          <p:attrName>style.visibility</p:attrName>
                                        </p:attrNameLst>
                                      </p:cBhvr>
                                      <p:to>
                                        <p:strVal val="visible"/>
                                      </p:to>
                                    </p:set>
                                    <p:animEffect transition="in" filter="wipe(up)">
                                      <p:cBhvr>
                                        <p:cTn id="66" dur="500"/>
                                        <p:tgtEl>
                                          <p:spTgt spid="11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80"/>
                                        </p:tgtEl>
                                      </p:cBhvr>
                                    </p:animEffect>
                                    <p:set>
                                      <p:cBhvr>
                                        <p:cTn id="71" dur="1" fill="hold">
                                          <p:stCondLst>
                                            <p:cond delay="499"/>
                                          </p:stCondLst>
                                        </p:cTn>
                                        <p:tgtEl>
                                          <p:spTgt spid="8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3"/>
                                        </p:tgtEl>
                                      </p:cBhvr>
                                    </p:animEffect>
                                    <p:set>
                                      <p:cBhvr>
                                        <p:cTn id="74" dur="1" fill="hold">
                                          <p:stCondLst>
                                            <p:cond delay="499"/>
                                          </p:stCondLst>
                                        </p:cTn>
                                        <p:tgtEl>
                                          <p:spTgt spid="23"/>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15"/>
                                        </p:tgtEl>
                                      </p:cBhvr>
                                    </p:animEffect>
                                    <p:set>
                                      <p:cBhvr>
                                        <p:cTn id="77" dur="1" fill="hold">
                                          <p:stCondLst>
                                            <p:cond delay="499"/>
                                          </p:stCondLst>
                                        </p:cTn>
                                        <p:tgtEl>
                                          <p:spTgt spid="115"/>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wipe(down)">
                                      <p:cBhvr>
                                        <p:cTn id="82" dur="500"/>
                                        <p:tgtEl>
                                          <p:spTgt spid="7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wipe(up)">
                                      <p:cBhvr>
                                        <p:cTn id="87" dur="500"/>
                                        <p:tgtEl>
                                          <p:spTgt spid="8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119"/>
                                        </p:tgtEl>
                                        <p:attrNameLst>
                                          <p:attrName>style.visibility</p:attrName>
                                        </p:attrNameLst>
                                      </p:cBhvr>
                                      <p:to>
                                        <p:strVal val="visible"/>
                                      </p:to>
                                    </p:set>
                                    <p:animEffect transition="in" filter="wipe(up)">
                                      <p:cBhvr>
                                        <p:cTn id="92" dur="500"/>
                                        <p:tgtEl>
                                          <p:spTgt spid="11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84"/>
                                        </p:tgtEl>
                                        <p:attrNameLst>
                                          <p:attrName>style.visibility</p:attrName>
                                        </p:attrNameLst>
                                      </p:cBhvr>
                                      <p:to>
                                        <p:strVal val="visible"/>
                                      </p:to>
                                    </p:set>
                                    <p:animEffect transition="in" filter="wipe(down)">
                                      <p:cBhvr>
                                        <p:cTn id="97" dur="500"/>
                                        <p:tgtEl>
                                          <p:spTgt spid="8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wipe(down)">
                                      <p:cBhvr>
                                        <p:cTn id="102" dur="500"/>
                                        <p:tgtEl>
                                          <p:spTgt spid="118"/>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71"/>
                                        </p:tgtEl>
                                      </p:cBhvr>
                                    </p:animEffect>
                                    <p:set>
                                      <p:cBhvr>
                                        <p:cTn id="107" dur="1" fill="hold">
                                          <p:stCondLst>
                                            <p:cond delay="499"/>
                                          </p:stCondLst>
                                        </p:cTn>
                                        <p:tgtEl>
                                          <p:spTgt spid="71"/>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86"/>
                                        </p:tgtEl>
                                      </p:cBhvr>
                                    </p:animEffect>
                                    <p:set>
                                      <p:cBhvr>
                                        <p:cTn id="110" dur="1" fill="hold">
                                          <p:stCondLst>
                                            <p:cond delay="499"/>
                                          </p:stCondLst>
                                        </p:cTn>
                                        <p:tgtEl>
                                          <p:spTgt spid="86"/>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84"/>
                                        </p:tgtEl>
                                      </p:cBhvr>
                                    </p:animEffect>
                                    <p:set>
                                      <p:cBhvr>
                                        <p:cTn id="113" dur="1" fill="hold">
                                          <p:stCondLst>
                                            <p:cond delay="499"/>
                                          </p:stCondLst>
                                        </p:cTn>
                                        <p:tgtEl>
                                          <p:spTgt spid="84"/>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nodeType="clickEffect">
                                  <p:stCondLst>
                                    <p:cond delay="0"/>
                                  </p:stCondLst>
                                  <p:childTnLst>
                                    <p:set>
                                      <p:cBhvr>
                                        <p:cTn id="117" dur="1" fill="hold">
                                          <p:stCondLst>
                                            <p:cond delay="0"/>
                                          </p:stCondLst>
                                        </p:cTn>
                                        <p:tgtEl>
                                          <p:spTgt spid="68"/>
                                        </p:tgtEl>
                                        <p:attrNameLst>
                                          <p:attrName>style.visibility</p:attrName>
                                        </p:attrNameLst>
                                      </p:cBhvr>
                                      <p:to>
                                        <p:strVal val="visible"/>
                                      </p:to>
                                    </p:set>
                                    <p:animEffect transition="in" filter="wipe(down)">
                                      <p:cBhvr>
                                        <p:cTn id="118" dur="500"/>
                                        <p:tgtEl>
                                          <p:spTgt spid="6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100"/>
                                        </p:tgtEl>
                                        <p:attrNameLst>
                                          <p:attrName>style.visibility</p:attrName>
                                        </p:attrNameLst>
                                      </p:cBhvr>
                                      <p:to>
                                        <p:strVal val="visible"/>
                                      </p:to>
                                    </p:set>
                                    <p:animEffect transition="in" filter="wipe(down)">
                                      <p:cBhvr>
                                        <p:cTn id="123" dur="500"/>
                                        <p:tgtEl>
                                          <p:spTgt spid="10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120"/>
                                        </p:tgtEl>
                                        <p:attrNameLst>
                                          <p:attrName>style.visibility</p:attrName>
                                        </p:attrNameLst>
                                      </p:cBhvr>
                                      <p:to>
                                        <p:strVal val="visible"/>
                                      </p:to>
                                    </p:set>
                                    <p:animEffect transition="in" filter="wipe(down)">
                                      <p:cBhvr>
                                        <p:cTn id="128" dur="500"/>
                                        <p:tgtEl>
                                          <p:spTgt spid="12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nodeType="clickEffect">
                                  <p:stCondLst>
                                    <p:cond delay="0"/>
                                  </p:stCondLst>
                                  <p:childTnLst>
                                    <p:set>
                                      <p:cBhvr>
                                        <p:cTn id="132" dur="1" fill="hold">
                                          <p:stCondLst>
                                            <p:cond delay="0"/>
                                          </p:stCondLst>
                                        </p:cTn>
                                        <p:tgtEl>
                                          <p:spTgt spid="106"/>
                                        </p:tgtEl>
                                        <p:attrNameLst>
                                          <p:attrName>style.visibility</p:attrName>
                                        </p:attrNameLst>
                                      </p:cBhvr>
                                      <p:to>
                                        <p:strVal val="visible"/>
                                      </p:to>
                                    </p:set>
                                    <p:animEffect transition="in" filter="wipe(up)">
                                      <p:cBhvr>
                                        <p:cTn id="133" dur="500"/>
                                        <p:tgtEl>
                                          <p:spTgt spid="106"/>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nodeType="clickEffect">
                                  <p:stCondLst>
                                    <p:cond delay="0"/>
                                  </p:stCondLst>
                                  <p:childTnLst>
                                    <p:set>
                                      <p:cBhvr>
                                        <p:cTn id="137" dur="1" fill="hold">
                                          <p:stCondLst>
                                            <p:cond delay="0"/>
                                          </p:stCondLst>
                                        </p:cTn>
                                        <p:tgtEl>
                                          <p:spTgt spid="121"/>
                                        </p:tgtEl>
                                        <p:attrNameLst>
                                          <p:attrName>style.visibility</p:attrName>
                                        </p:attrNameLst>
                                      </p:cBhvr>
                                      <p:to>
                                        <p:strVal val="visible"/>
                                      </p:to>
                                    </p:set>
                                    <p:animEffect transition="in" filter="wipe(up)">
                                      <p:cBhvr>
                                        <p:cTn id="138" dur="500"/>
                                        <p:tgtEl>
                                          <p:spTgt spid="121"/>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xit" presetSubtype="0" fill="hold" nodeType="clickEffect">
                                  <p:stCondLst>
                                    <p:cond delay="0"/>
                                  </p:stCondLst>
                                  <p:childTnLst>
                                    <p:animEffect transition="out" filter="fade">
                                      <p:cBhvr>
                                        <p:cTn id="142" dur="500"/>
                                        <p:tgtEl>
                                          <p:spTgt spid="68"/>
                                        </p:tgtEl>
                                      </p:cBhvr>
                                    </p:animEffect>
                                    <p:set>
                                      <p:cBhvr>
                                        <p:cTn id="143" dur="1" fill="hold">
                                          <p:stCondLst>
                                            <p:cond delay="499"/>
                                          </p:stCondLst>
                                        </p:cTn>
                                        <p:tgtEl>
                                          <p:spTgt spid="68"/>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100"/>
                                        </p:tgtEl>
                                      </p:cBhvr>
                                    </p:animEffect>
                                    <p:set>
                                      <p:cBhvr>
                                        <p:cTn id="146" dur="1" fill="hold">
                                          <p:stCondLst>
                                            <p:cond delay="499"/>
                                          </p:stCondLst>
                                        </p:cTn>
                                        <p:tgtEl>
                                          <p:spTgt spid="100"/>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106"/>
                                        </p:tgtEl>
                                      </p:cBhvr>
                                    </p:animEffect>
                                    <p:set>
                                      <p:cBhvr>
                                        <p:cTn id="149" dur="1" fill="hold">
                                          <p:stCondLst>
                                            <p:cond delay="499"/>
                                          </p:stCondLst>
                                        </p:cTn>
                                        <p:tgtEl>
                                          <p:spTgt spid="106"/>
                                        </p:tgtEl>
                                        <p:attrNameLst>
                                          <p:attrName>style.visibility</p:attrName>
                                        </p:attrNameLst>
                                      </p:cBhvr>
                                      <p:to>
                                        <p:strVal val="hidden"/>
                                      </p:to>
                                    </p:set>
                                  </p:childTnLst>
                                </p:cTn>
                              </p:par>
                            </p:childTnLst>
                          </p:cTn>
                        </p:par>
                      </p:childTnLst>
                    </p:cTn>
                  </p:par>
                  <p:par>
                    <p:cTn id="150" fill="hold">
                      <p:stCondLst>
                        <p:cond delay="indefinite"/>
                      </p:stCondLst>
                      <p:childTnLst>
                        <p:par>
                          <p:cTn id="151" fill="hold">
                            <p:stCondLst>
                              <p:cond delay="0"/>
                            </p:stCondLst>
                            <p:childTnLst>
                              <p:par>
                                <p:cTn id="152" presetID="22" presetClass="entr" presetSubtype="4" fill="hold" nodeType="clickEffect">
                                  <p:stCondLst>
                                    <p:cond delay="0"/>
                                  </p:stCondLst>
                                  <p:childTnLst>
                                    <p:set>
                                      <p:cBhvr>
                                        <p:cTn id="153" dur="1" fill="hold">
                                          <p:stCondLst>
                                            <p:cond delay="0"/>
                                          </p:stCondLst>
                                        </p:cTn>
                                        <p:tgtEl>
                                          <p:spTgt spid="62"/>
                                        </p:tgtEl>
                                        <p:attrNameLst>
                                          <p:attrName>style.visibility</p:attrName>
                                        </p:attrNameLst>
                                      </p:cBhvr>
                                      <p:to>
                                        <p:strVal val="visible"/>
                                      </p:to>
                                    </p:set>
                                    <p:animEffect transition="in" filter="wipe(down)">
                                      <p:cBhvr>
                                        <p:cTn id="154" dur="500"/>
                                        <p:tgtEl>
                                          <p:spTgt spid="62"/>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4" fill="hold" nodeType="clickEffect">
                                  <p:stCondLst>
                                    <p:cond delay="0"/>
                                  </p:stCondLst>
                                  <p:childTnLst>
                                    <p:set>
                                      <p:cBhvr>
                                        <p:cTn id="158" dur="1" fill="hold">
                                          <p:stCondLst>
                                            <p:cond delay="0"/>
                                          </p:stCondLst>
                                        </p:cTn>
                                        <p:tgtEl>
                                          <p:spTgt spid="65"/>
                                        </p:tgtEl>
                                        <p:attrNameLst>
                                          <p:attrName>style.visibility</p:attrName>
                                        </p:attrNameLst>
                                      </p:cBhvr>
                                      <p:to>
                                        <p:strVal val="visible"/>
                                      </p:to>
                                    </p:set>
                                    <p:animEffect transition="in" filter="wipe(down)">
                                      <p:cBhvr>
                                        <p:cTn id="159" dur="500"/>
                                        <p:tgtEl>
                                          <p:spTgt spid="65"/>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4" fill="hold" nodeType="clickEffect">
                                  <p:stCondLst>
                                    <p:cond delay="0"/>
                                  </p:stCondLst>
                                  <p:childTnLst>
                                    <p:set>
                                      <p:cBhvr>
                                        <p:cTn id="163" dur="1" fill="hold">
                                          <p:stCondLst>
                                            <p:cond delay="0"/>
                                          </p:stCondLst>
                                        </p:cTn>
                                        <p:tgtEl>
                                          <p:spTgt spid="7"/>
                                        </p:tgtEl>
                                        <p:attrNameLst>
                                          <p:attrName>style.visibility</p:attrName>
                                        </p:attrNameLst>
                                      </p:cBhvr>
                                      <p:to>
                                        <p:strVal val="visible"/>
                                      </p:to>
                                    </p:set>
                                    <p:animEffect transition="in" filter="wipe(down)">
                                      <p:cBhvr>
                                        <p:cTn id="16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52</a:t>
            </a:fld>
            <a:endParaRPr lang="en-US" altLang="en-US"/>
          </a:p>
        </p:txBody>
      </p:sp>
      <p:grpSp>
        <p:nvGrpSpPr>
          <p:cNvPr id="1074" name="Group 1073"/>
          <p:cNvGrpSpPr/>
          <p:nvPr/>
        </p:nvGrpSpPr>
        <p:grpSpPr>
          <a:xfrm>
            <a:off x="2317750" y="3144839"/>
            <a:ext cx="3767758" cy="985838"/>
            <a:chOff x="2317750" y="3144839"/>
            <a:chExt cx="3767758" cy="985838"/>
          </a:xfrm>
        </p:grpSpPr>
        <p:grpSp>
          <p:nvGrpSpPr>
            <p:cNvPr id="207" name="Group 205"/>
            <p:cNvGrpSpPr>
              <a:grpSpLocks/>
            </p:cNvGrpSpPr>
            <p:nvPr/>
          </p:nvGrpSpPr>
          <p:grpSpPr bwMode="auto">
            <a:xfrm>
              <a:off x="2317750" y="3175001"/>
              <a:ext cx="3538538" cy="809626"/>
              <a:chOff x="1460" y="2000"/>
              <a:chExt cx="2229" cy="510"/>
            </a:xfrm>
          </p:grpSpPr>
          <p:sp>
            <p:nvSpPr>
              <p:cNvPr id="874" name="Line 5"/>
              <p:cNvSpPr>
                <a:spLocks noChangeShapeType="1"/>
              </p:cNvSpPr>
              <p:nvPr/>
            </p:nvSpPr>
            <p:spPr bwMode="auto">
              <a:xfrm flipH="1">
                <a:off x="1615" y="238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5" name="Line 6"/>
              <p:cNvSpPr>
                <a:spLocks noChangeShapeType="1"/>
              </p:cNvSpPr>
              <p:nvPr/>
            </p:nvSpPr>
            <p:spPr bwMode="auto">
              <a:xfrm flipH="1">
                <a:off x="1615" y="242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6" name="Rectangle 7"/>
              <p:cNvSpPr>
                <a:spLocks noChangeArrowheads="1"/>
              </p:cNvSpPr>
              <p:nvPr/>
            </p:nvSpPr>
            <p:spPr bwMode="auto">
              <a:xfrm>
                <a:off x="3574" y="2245"/>
                <a:ext cx="115" cy="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77" name="Rectangle 8"/>
              <p:cNvSpPr>
                <a:spLocks noChangeArrowheads="1"/>
              </p:cNvSpPr>
              <p:nvPr/>
            </p:nvSpPr>
            <p:spPr bwMode="auto">
              <a:xfrm>
                <a:off x="1460" y="2337"/>
                <a:ext cx="115" cy="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78" name="Freeform 9"/>
              <p:cNvSpPr>
                <a:spLocks/>
              </p:cNvSpPr>
              <p:nvPr/>
            </p:nvSpPr>
            <p:spPr bwMode="auto">
              <a:xfrm>
                <a:off x="3522" y="2384"/>
                <a:ext cx="40" cy="40"/>
              </a:xfrm>
              <a:custGeom>
                <a:avLst/>
                <a:gdLst>
                  <a:gd name="T0" fmla="*/ 40 w 40"/>
                  <a:gd name="T1" fmla="*/ 20 h 40"/>
                  <a:gd name="T2" fmla="*/ 40 w 40"/>
                  <a:gd name="T3" fmla="*/ 18 h 40"/>
                  <a:gd name="T4" fmla="*/ 39 w 40"/>
                  <a:gd name="T5" fmla="*/ 16 h 40"/>
                  <a:gd name="T6" fmla="*/ 39 w 40"/>
                  <a:gd name="T7" fmla="*/ 13 h 40"/>
                  <a:gd name="T8" fmla="*/ 38 w 40"/>
                  <a:gd name="T9" fmla="*/ 12 h 40"/>
                  <a:gd name="T10" fmla="*/ 37 w 40"/>
                  <a:gd name="T11" fmla="*/ 10 h 40"/>
                  <a:gd name="T12" fmla="*/ 36 w 40"/>
                  <a:gd name="T13" fmla="*/ 8 h 40"/>
                  <a:gd name="T14" fmla="*/ 34 w 40"/>
                  <a:gd name="T15" fmla="*/ 6 h 40"/>
                  <a:gd name="T16" fmla="*/ 33 w 40"/>
                  <a:gd name="T17" fmla="*/ 5 h 40"/>
                  <a:gd name="T18" fmla="*/ 31 w 40"/>
                  <a:gd name="T19" fmla="*/ 4 h 40"/>
                  <a:gd name="T20" fmla="*/ 30 w 40"/>
                  <a:gd name="T21" fmla="*/ 2 h 40"/>
                  <a:gd name="T22" fmla="*/ 28 w 40"/>
                  <a:gd name="T23" fmla="*/ 2 h 40"/>
                  <a:gd name="T24" fmla="*/ 26 w 40"/>
                  <a:gd name="T25" fmla="*/ 1 h 40"/>
                  <a:gd name="T26" fmla="*/ 24 w 40"/>
                  <a:gd name="T27" fmla="*/ 0 h 40"/>
                  <a:gd name="T28" fmla="*/ 22 w 40"/>
                  <a:gd name="T29" fmla="*/ 0 h 40"/>
                  <a:gd name="T30" fmla="*/ 20 w 40"/>
                  <a:gd name="T31" fmla="*/ 0 h 40"/>
                  <a:gd name="T32" fmla="*/ 17 w 40"/>
                  <a:gd name="T33" fmla="*/ 0 h 40"/>
                  <a:gd name="T34" fmla="*/ 16 w 40"/>
                  <a:gd name="T35" fmla="*/ 0 h 40"/>
                  <a:gd name="T36" fmla="*/ 14 w 40"/>
                  <a:gd name="T37" fmla="*/ 1 h 40"/>
                  <a:gd name="T38" fmla="*/ 12 w 40"/>
                  <a:gd name="T39" fmla="*/ 2 h 40"/>
                  <a:gd name="T40" fmla="*/ 10 w 40"/>
                  <a:gd name="T41" fmla="*/ 2 h 40"/>
                  <a:gd name="T42" fmla="*/ 8 w 40"/>
                  <a:gd name="T43" fmla="*/ 4 h 40"/>
                  <a:gd name="T44" fmla="*/ 6 w 40"/>
                  <a:gd name="T45" fmla="*/ 5 h 40"/>
                  <a:gd name="T46" fmla="*/ 5 w 40"/>
                  <a:gd name="T47" fmla="*/ 6 h 40"/>
                  <a:gd name="T48" fmla="*/ 3 w 40"/>
                  <a:gd name="T49" fmla="*/ 8 h 40"/>
                  <a:gd name="T50" fmla="*/ 2 w 40"/>
                  <a:gd name="T51" fmla="*/ 10 h 40"/>
                  <a:gd name="T52" fmla="*/ 1 w 40"/>
                  <a:gd name="T53" fmla="*/ 12 h 40"/>
                  <a:gd name="T54" fmla="*/ 1 w 40"/>
                  <a:gd name="T55" fmla="*/ 13 h 40"/>
                  <a:gd name="T56" fmla="*/ 0 w 40"/>
                  <a:gd name="T57" fmla="*/ 16 h 40"/>
                  <a:gd name="T58" fmla="*/ 0 w 40"/>
                  <a:gd name="T59" fmla="*/ 18 h 40"/>
                  <a:gd name="T60" fmla="*/ 0 w 40"/>
                  <a:gd name="T61" fmla="*/ 20 h 40"/>
                  <a:gd name="T62" fmla="*/ 0 w 40"/>
                  <a:gd name="T63" fmla="*/ 22 h 40"/>
                  <a:gd name="T64" fmla="*/ 0 w 40"/>
                  <a:gd name="T65" fmla="*/ 24 h 40"/>
                  <a:gd name="T66" fmla="*/ 1 w 40"/>
                  <a:gd name="T67" fmla="*/ 26 h 40"/>
                  <a:gd name="T68" fmla="*/ 1 w 40"/>
                  <a:gd name="T69" fmla="*/ 28 h 40"/>
                  <a:gd name="T70" fmla="*/ 2 w 40"/>
                  <a:gd name="T71" fmla="*/ 30 h 40"/>
                  <a:gd name="T72" fmla="*/ 3 w 40"/>
                  <a:gd name="T73" fmla="*/ 31 h 40"/>
                  <a:gd name="T74" fmla="*/ 5 w 40"/>
                  <a:gd name="T75" fmla="*/ 33 h 40"/>
                  <a:gd name="T76" fmla="*/ 6 w 40"/>
                  <a:gd name="T77" fmla="*/ 34 h 40"/>
                  <a:gd name="T78" fmla="*/ 8 w 40"/>
                  <a:gd name="T79" fmla="*/ 36 h 40"/>
                  <a:gd name="T80" fmla="*/ 10 w 40"/>
                  <a:gd name="T81" fmla="*/ 37 h 40"/>
                  <a:gd name="T82" fmla="*/ 12 w 40"/>
                  <a:gd name="T83" fmla="*/ 38 h 40"/>
                  <a:gd name="T84" fmla="*/ 14 w 40"/>
                  <a:gd name="T85" fmla="*/ 39 h 40"/>
                  <a:gd name="T86" fmla="*/ 16 w 40"/>
                  <a:gd name="T87" fmla="*/ 39 h 40"/>
                  <a:gd name="T88" fmla="*/ 17 w 40"/>
                  <a:gd name="T89" fmla="*/ 40 h 40"/>
                  <a:gd name="T90" fmla="*/ 20 w 40"/>
                  <a:gd name="T91" fmla="*/ 40 h 40"/>
                  <a:gd name="T92" fmla="*/ 22 w 40"/>
                  <a:gd name="T93" fmla="*/ 40 h 40"/>
                  <a:gd name="T94" fmla="*/ 24 w 40"/>
                  <a:gd name="T95" fmla="*/ 39 h 40"/>
                  <a:gd name="T96" fmla="*/ 26 w 40"/>
                  <a:gd name="T97" fmla="*/ 39 h 40"/>
                  <a:gd name="T98" fmla="*/ 28 w 40"/>
                  <a:gd name="T99" fmla="*/ 38 h 40"/>
                  <a:gd name="T100" fmla="*/ 30 w 40"/>
                  <a:gd name="T101" fmla="*/ 37 h 40"/>
                  <a:gd name="T102" fmla="*/ 31 w 40"/>
                  <a:gd name="T103" fmla="*/ 36 h 40"/>
                  <a:gd name="T104" fmla="*/ 33 w 40"/>
                  <a:gd name="T105" fmla="*/ 34 h 40"/>
                  <a:gd name="T106" fmla="*/ 34 w 40"/>
                  <a:gd name="T107" fmla="*/ 33 h 40"/>
                  <a:gd name="T108" fmla="*/ 36 w 40"/>
                  <a:gd name="T109" fmla="*/ 31 h 40"/>
                  <a:gd name="T110" fmla="*/ 37 w 40"/>
                  <a:gd name="T111" fmla="*/ 30 h 40"/>
                  <a:gd name="T112" fmla="*/ 38 w 40"/>
                  <a:gd name="T113" fmla="*/ 28 h 40"/>
                  <a:gd name="T114" fmla="*/ 39 w 40"/>
                  <a:gd name="T115" fmla="*/ 26 h 40"/>
                  <a:gd name="T116" fmla="*/ 39 w 40"/>
                  <a:gd name="T117" fmla="*/ 24 h 40"/>
                  <a:gd name="T118" fmla="*/ 40 w 40"/>
                  <a:gd name="T119" fmla="*/ 22 h 40"/>
                  <a:gd name="T120" fmla="*/ 40 w 40"/>
                  <a:gd name="T121"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40">
                    <a:moveTo>
                      <a:pt x="40" y="20"/>
                    </a:moveTo>
                    <a:lnTo>
                      <a:pt x="40" y="18"/>
                    </a:lnTo>
                    <a:lnTo>
                      <a:pt x="39" y="16"/>
                    </a:lnTo>
                    <a:lnTo>
                      <a:pt x="39" y="13"/>
                    </a:lnTo>
                    <a:lnTo>
                      <a:pt x="38" y="12"/>
                    </a:lnTo>
                    <a:lnTo>
                      <a:pt x="37" y="10"/>
                    </a:lnTo>
                    <a:lnTo>
                      <a:pt x="36" y="8"/>
                    </a:lnTo>
                    <a:lnTo>
                      <a:pt x="34" y="6"/>
                    </a:lnTo>
                    <a:lnTo>
                      <a:pt x="33" y="5"/>
                    </a:lnTo>
                    <a:lnTo>
                      <a:pt x="31" y="4"/>
                    </a:lnTo>
                    <a:lnTo>
                      <a:pt x="30" y="2"/>
                    </a:lnTo>
                    <a:lnTo>
                      <a:pt x="28" y="2"/>
                    </a:lnTo>
                    <a:lnTo>
                      <a:pt x="26" y="1"/>
                    </a:lnTo>
                    <a:lnTo>
                      <a:pt x="24" y="0"/>
                    </a:lnTo>
                    <a:lnTo>
                      <a:pt x="22" y="0"/>
                    </a:lnTo>
                    <a:lnTo>
                      <a:pt x="20" y="0"/>
                    </a:lnTo>
                    <a:lnTo>
                      <a:pt x="17" y="0"/>
                    </a:lnTo>
                    <a:lnTo>
                      <a:pt x="16" y="0"/>
                    </a:lnTo>
                    <a:lnTo>
                      <a:pt x="14" y="1"/>
                    </a:lnTo>
                    <a:lnTo>
                      <a:pt x="12" y="2"/>
                    </a:lnTo>
                    <a:lnTo>
                      <a:pt x="10" y="2"/>
                    </a:lnTo>
                    <a:lnTo>
                      <a:pt x="8" y="4"/>
                    </a:lnTo>
                    <a:lnTo>
                      <a:pt x="6" y="5"/>
                    </a:lnTo>
                    <a:lnTo>
                      <a:pt x="5" y="6"/>
                    </a:lnTo>
                    <a:lnTo>
                      <a:pt x="3" y="8"/>
                    </a:lnTo>
                    <a:lnTo>
                      <a:pt x="2" y="10"/>
                    </a:lnTo>
                    <a:lnTo>
                      <a:pt x="1" y="12"/>
                    </a:lnTo>
                    <a:lnTo>
                      <a:pt x="1" y="13"/>
                    </a:lnTo>
                    <a:lnTo>
                      <a:pt x="0" y="16"/>
                    </a:lnTo>
                    <a:lnTo>
                      <a:pt x="0" y="18"/>
                    </a:lnTo>
                    <a:lnTo>
                      <a:pt x="0" y="20"/>
                    </a:lnTo>
                    <a:lnTo>
                      <a:pt x="0" y="22"/>
                    </a:lnTo>
                    <a:lnTo>
                      <a:pt x="0" y="24"/>
                    </a:lnTo>
                    <a:lnTo>
                      <a:pt x="1" y="26"/>
                    </a:lnTo>
                    <a:lnTo>
                      <a:pt x="1" y="28"/>
                    </a:lnTo>
                    <a:lnTo>
                      <a:pt x="2" y="30"/>
                    </a:lnTo>
                    <a:lnTo>
                      <a:pt x="3" y="31"/>
                    </a:lnTo>
                    <a:lnTo>
                      <a:pt x="5" y="33"/>
                    </a:lnTo>
                    <a:lnTo>
                      <a:pt x="6" y="34"/>
                    </a:lnTo>
                    <a:lnTo>
                      <a:pt x="8" y="36"/>
                    </a:lnTo>
                    <a:lnTo>
                      <a:pt x="10" y="37"/>
                    </a:lnTo>
                    <a:lnTo>
                      <a:pt x="12" y="38"/>
                    </a:lnTo>
                    <a:lnTo>
                      <a:pt x="14" y="39"/>
                    </a:lnTo>
                    <a:lnTo>
                      <a:pt x="16" y="39"/>
                    </a:lnTo>
                    <a:lnTo>
                      <a:pt x="17" y="40"/>
                    </a:lnTo>
                    <a:lnTo>
                      <a:pt x="20" y="40"/>
                    </a:lnTo>
                    <a:lnTo>
                      <a:pt x="22" y="40"/>
                    </a:lnTo>
                    <a:lnTo>
                      <a:pt x="24" y="39"/>
                    </a:lnTo>
                    <a:lnTo>
                      <a:pt x="26" y="39"/>
                    </a:lnTo>
                    <a:lnTo>
                      <a:pt x="28" y="38"/>
                    </a:lnTo>
                    <a:lnTo>
                      <a:pt x="30" y="37"/>
                    </a:lnTo>
                    <a:lnTo>
                      <a:pt x="31" y="36"/>
                    </a:lnTo>
                    <a:lnTo>
                      <a:pt x="33" y="34"/>
                    </a:lnTo>
                    <a:lnTo>
                      <a:pt x="34" y="33"/>
                    </a:lnTo>
                    <a:lnTo>
                      <a:pt x="36" y="31"/>
                    </a:lnTo>
                    <a:lnTo>
                      <a:pt x="37" y="30"/>
                    </a:lnTo>
                    <a:lnTo>
                      <a:pt x="38" y="28"/>
                    </a:lnTo>
                    <a:lnTo>
                      <a:pt x="39" y="26"/>
                    </a:lnTo>
                    <a:lnTo>
                      <a:pt x="39" y="24"/>
                    </a:lnTo>
                    <a:lnTo>
                      <a:pt x="40" y="22"/>
                    </a:lnTo>
                    <a:lnTo>
                      <a:pt x="40" y="2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9" name="Line 10"/>
              <p:cNvSpPr>
                <a:spLocks noChangeShapeType="1"/>
              </p:cNvSpPr>
              <p:nvPr/>
            </p:nvSpPr>
            <p:spPr bwMode="auto">
              <a:xfrm flipH="1">
                <a:off x="2097" y="2384"/>
                <a:ext cx="481"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0" name="Line 11"/>
              <p:cNvSpPr>
                <a:spLocks noChangeShapeType="1"/>
              </p:cNvSpPr>
              <p:nvPr/>
            </p:nvSpPr>
            <p:spPr bwMode="auto">
              <a:xfrm flipH="1">
                <a:off x="2097" y="2424"/>
                <a:ext cx="481"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1" name="Line 12"/>
              <p:cNvSpPr>
                <a:spLocks noChangeShapeType="1"/>
              </p:cNvSpPr>
              <p:nvPr/>
            </p:nvSpPr>
            <p:spPr bwMode="auto">
              <a:xfrm flipH="1">
                <a:off x="2578" y="238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2" name="Line 13"/>
              <p:cNvSpPr>
                <a:spLocks noChangeShapeType="1"/>
              </p:cNvSpPr>
              <p:nvPr/>
            </p:nvSpPr>
            <p:spPr bwMode="auto">
              <a:xfrm flipH="1">
                <a:off x="2578" y="242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3" name="Line 14"/>
              <p:cNvSpPr>
                <a:spLocks noChangeShapeType="1"/>
              </p:cNvSpPr>
              <p:nvPr/>
            </p:nvSpPr>
            <p:spPr bwMode="auto">
              <a:xfrm flipH="1">
                <a:off x="3060" y="238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4" name="Line 15"/>
              <p:cNvSpPr>
                <a:spLocks noChangeShapeType="1"/>
              </p:cNvSpPr>
              <p:nvPr/>
            </p:nvSpPr>
            <p:spPr bwMode="auto">
              <a:xfrm flipH="1">
                <a:off x="3060" y="2424"/>
                <a:ext cx="48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5" name="Line 16"/>
              <p:cNvSpPr>
                <a:spLocks noChangeShapeType="1"/>
              </p:cNvSpPr>
              <p:nvPr/>
            </p:nvSpPr>
            <p:spPr bwMode="auto">
              <a:xfrm flipH="1">
                <a:off x="3466" y="2404"/>
                <a:ext cx="56" cy="9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6" name="Line 17"/>
              <p:cNvSpPr>
                <a:spLocks noChangeShapeType="1"/>
              </p:cNvSpPr>
              <p:nvPr/>
            </p:nvSpPr>
            <p:spPr bwMode="auto">
              <a:xfrm>
                <a:off x="3476" y="2497"/>
                <a:ext cx="131"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7" name="Line 18"/>
              <p:cNvSpPr>
                <a:spLocks noChangeShapeType="1"/>
              </p:cNvSpPr>
              <p:nvPr/>
            </p:nvSpPr>
            <p:spPr bwMode="auto">
              <a:xfrm>
                <a:off x="3562" y="2404"/>
                <a:ext cx="55" cy="9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8" name="Line 19"/>
              <p:cNvSpPr>
                <a:spLocks noChangeShapeType="1"/>
              </p:cNvSpPr>
              <p:nvPr/>
            </p:nvSpPr>
            <p:spPr bwMode="auto">
              <a:xfrm flipH="1" flipV="1">
                <a:off x="3454" y="2504"/>
                <a:ext cx="6" cy="6"/>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9" name="Line 20"/>
              <p:cNvSpPr>
                <a:spLocks noChangeShapeType="1"/>
              </p:cNvSpPr>
              <p:nvPr/>
            </p:nvSpPr>
            <p:spPr bwMode="auto">
              <a:xfrm flipH="1" flipV="1">
                <a:off x="3462"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0" name="Line 21"/>
              <p:cNvSpPr>
                <a:spLocks noChangeShapeType="1"/>
              </p:cNvSpPr>
              <p:nvPr/>
            </p:nvSpPr>
            <p:spPr bwMode="auto">
              <a:xfrm flipH="1" flipV="1">
                <a:off x="3477"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1" name="Line 22"/>
              <p:cNvSpPr>
                <a:spLocks noChangeShapeType="1"/>
              </p:cNvSpPr>
              <p:nvPr/>
            </p:nvSpPr>
            <p:spPr bwMode="auto">
              <a:xfrm flipH="1" flipV="1">
                <a:off x="3492"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2" name="Line 23"/>
              <p:cNvSpPr>
                <a:spLocks noChangeShapeType="1"/>
              </p:cNvSpPr>
              <p:nvPr/>
            </p:nvSpPr>
            <p:spPr bwMode="auto">
              <a:xfrm flipH="1" flipV="1">
                <a:off x="3507"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3" name="Line 24"/>
              <p:cNvSpPr>
                <a:spLocks noChangeShapeType="1"/>
              </p:cNvSpPr>
              <p:nvPr/>
            </p:nvSpPr>
            <p:spPr bwMode="auto">
              <a:xfrm flipH="1" flipV="1">
                <a:off x="3522"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4" name="Line 25"/>
              <p:cNvSpPr>
                <a:spLocks noChangeShapeType="1"/>
              </p:cNvSpPr>
              <p:nvPr/>
            </p:nvSpPr>
            <p:spPr bwMode="auto">
              <a:xfrm flipH="1" flipV="1">
                <a:off x="3536" y="2497"/>
                <a:ext cx="14"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5" name="Line 26"/>
              <p:cNvSpPr>
                <a:spLocks noChangeShapeType="1"/>
              </p:cNvSpPr>
              <p:nvPr/>
            </p:nvSpPr>
            <p:spPr bwMode="auto">
              <a:xfrm flipH="1" flipV="1">
                <a:off x="3551"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6" name="Line 27"/>
              <p:cNvSpPr>
                <a:spLocks noChangeShapeType="1"/>
              </p:cNvSpPr>
              <p:nvPr/>
            </p:nvSpPr>
            <p:spPr bwMode="auto">
              <a:xfrm flipH="1" flipV="1">
                <a:off x="3566"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7" name="Line 28"/>
              <p:cNvSpPr>
                <a:spLocks noChangeShapeType="1"/>
              </p:cNvSpPr>
              <p:nvPr/>
            </p:nvSpPr>
            <p:spPr bwMode="auto">
              <a:xfrm flipH="1" flipV="1">
                <a:off x="3581"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8" name="Line 29"/>
              <p:cNvSpPr>
                <a:spLocks noChangeShapeType="1"/>
              </p:cNvSpPr>
              <p:nvPr/>
            </p:nvSpPr>
            <p:spPr bwMode="auto">
              <a:xfrm flipH="1" flipV="1">
                <a:off x="3596"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9" name="Line 30"/>
              <p:cNvSpPr>
                <a:spLocks noChangeShapeType="1"/>
              </p:cNvSpPr>
              <p:nvPr/>
            </p:nvSpPr>
            <p:spPr bwMode="auto">
              <a:xfrm flipH="1" flipV="1">
                <a:off x="3611"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0" name="Line 31"/>
              <p:cNvSpPr>
                <a:spLocks noChangeShapeType="1"/>
              </p:cNvSpPr>
              <p:nvPr/>
            </p:nvSpPr>
            <p:spPr bwMode="auto">
              <a:xfrm flipH="1" flipV="1">
                <a:off x="3626" y="2497"/>
                <a:ext cx="3" cy="4"/>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1" name="Line 32"/>
              <p:cNvSpPr>
                <a:spLocks noChangeShapeType="1"/>
              </p:cNvSpPr>
              <p:nvPr/>
            </p:nvSpPr>
            <p:spPr bwMode="auto">
              <a:xfrm>
                <a:off x="3454" y="2497"/>
                <a:ext cx="175"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2" name="Freeform 33"/>
              <p:cNvSpPr>
                <a:spLocks/>
              </p:cNvSpPr>
              <p:nvPr/>
            </p:nvSpPr>
            <p:spPr bwMode="auto">
              <a:xfrm>
                <a:off x="1596" y="2384"/>
                <a:ext cx="39" cy="40"/>
              </a:xfrm>
              <a:custGeom>
                <a:avLst/>
                <a:gdLst>
                  <a:gd name="T0" fmla="*/ 39 w 39"/>
                  <a:gd name="T1" fmla="*/ 20 h 40"/>
                  <a:gd name="T2" fmla="*/ 39 w 39"/>
                  <a:gd name="T3" fmla="*/ 17 h 40"/>
                  <a:gd name="T4" fmla="*/ 39 w 39"/>
                  <a:gd name="T5" fmla="*/ 14 h 40"/>
                  <a:gd name="T6" fmla="*/ 38 w 39"/>
                  <a:gd name="T7" fmla="*/ 12 h 40"/>
                  <a:gd name="T8" fmla="*/ 36 w 39"/>
                  <a:gd name="T9" fmla="*/ 9 h 40"/>
                  <a:gd name="T10" fmla="*/ 35 w 39"/>
                  <a:gd name="T11" fmla="*/ 7 h 40"/>
                  <a:gd name="T12" fmla="*/ 32 w 39"/>
                  <a:gd name="T13" fmla="*/ 5 h 40"/>
                  <a:gd name="T14" fmla="*/ 30 w 39"/>
                  <a:gd name="T15" fmla="*/ 3 h 40"/>
                  <a:gd name="T16" fmla="*/ 28 w 39"/>
                  <a:gd name="T17" fmla="*/ 2 h 40"/>
                  <a:gd name="T18" fmla="*/ 25 w 39"/>
                  <a:gd name="T19" fmla="*/ 1 h 40"/>
                  <a:gd name="T20" fmla="*/ 22 w 39"/>
                  <a:gd name="T21" fmla="*/ 0 h 40"/>
                  <a:gd name="T22" fmla="*/ 19 w 39"/>
                  <a:gd name="T23" fmla="*/ 0 h 40"/>
                  <a:gd name="T24" fmla="*/ 17 w 39"/>
                  <a:gd name="T25" fmla="*/ 0 h 40"/>
                  <a:gd name="T26" fmla="*/ 14 w 39"/>
                  <a:gd name="T27" fmla="*/ 1 h 40"/>
                  <a:gd name="T28" fmla="*/ 11 w 39"/>
                  <a:gd name="T29" fmla="*/ 2 h 40"/>
                  <a:gd name="T30" fmla="*/ 9 w 39"/>
                  <a:gd name="T31" fmla="*/ 3 h 40"/>
                  <a:gd name="T32" fmla="*/ 6 w 39"/>
                  <a:gd name="T33" fmla="*/ 5 h 40"/>
                  <a:gd name="T34" fmla="*/ 4 w 39"/>
                  <a:gd name="T35" fmla="*/ 7 h 40"/>
                  <a:gd name="T36" fmla="*/ 3 w 39"/>
                  <a:gd name="T37" fmla="*/ 9 h 40"/>
                  <a:gd name="T38" fmla="*/ 1 w 39"/>
                  <a:gd name="T39" fmla="*/ 12 h 40"/>
                  <a:gd name="T40" fmla="*/ 0 w 39"/>
                  <a:gd name="T41" fmla="*/ 14 h 40"/>
                  <a:gd name="T42" fmla="*/ 0 w 39"/>
                  <a:gd name="T43" fmla="*/ 17 h 40"/>
                  <a:gd name="T44" fmla="*/ 0 w 39"/>
                  <a:gd name="T45" fmla="*/ 20 h 40"/>
                  <a:gd name="T46" fmla="*/ 0 w 39"/>
                  <a:gd name="T47" fmla="*/ 22 h 40"/>
                  <a:gd name="T48" fmla="*/ 0 w 39"/>
                  <a:gd name="T49" fmla="*/ 25 h 40"/>
                  <a:gd name="T50" fmla="*/ 1 w 39"/>
                  <a:gd name="T51" fmla="*/ 28 h 40"/>
                  <a:gd name="T52" fmla="*/ 3 w 39"/>
                  <a:gd name="T53" fmla="*/ 31 h 40"/>
                  <a:gd name="T54" fmla="*/ 4 w 39"/>
                  <a:gd name="T55" fmla="*/ 33 h 40"/>
                  <a:gd name="T56" fmla="*/ 6 w 39"/>
                  <a:gd name="T57" fmla="*/ 35 h 40"/>
                  <a:gd name="T58" fmla="*/ 9 w 39"/>
                  <a:gd name="T59" fmla="*/ 36 h 40"/>
                  <a:gd name="T60" fmla="*/ 11 w 39"/>
                  <a:gd name="T61" fmla="*/ 38 h 40"/>
                  <a:gd name="T62" fmla="*/ 14 w 39"/>
                  <a:gd name="T63" fmla="*/ 39 h 40"/>
                  <a:gd name="T64" fmla="*/ 17 w 39"/>
                  <a:gd name="T65" fmla="*/ 39 h 40"/>
                  <a:gd name="T66" fmla="*/ 19 w 39"/>
                  <a:gd name="T67" fmla="*/ 40 h 40"/>
                  <a:gd name="T68" fmla="*/ 22 w 39"/>
                  <a:gd name="T69" fmla="*/ 39 h 40"/>
                  <a:gd name="T70" fmla="*/ 25 w 39"/>
                  <a:gd name="T71" fmla="*/ 39 h 40"/>
                  <a:gd name="T72" fmla="*/ 28 w 39"/>
                  <a:gd name="T73" fmla="*/ 38 h 40"/>
                  <a:gd name="T74" fmla="*/ 30 w 39"/>
                  <a:gd name="T75" fmla="*/ 36 h 40"/>
                  <a:gd name="T76" fmla="*/ 32 w 39"/>
                  <a:gd name="T77" fmla="*/ 35 h 40"/>
                  <a:gd name="T78" fmla="*/ 35 w 39"/>
                  <a:gd name="T79" fmla="*/ 33 h 40"/>
                  <a:gd name="T80" fmla="*/ 36 w 39"/>
                  <a:gd name="T81" fmla="*/ 31 h 40"/>
                  <a:gd name="T82" fmla="*/ 38 w 39"/>
                  <a:gd name="T83" fmla="*/ 28 h 40"/>
                  <a:gd name="T84" fmla="*/ 39 w 39"/>
                  <a:gd name="T85" fmla="*/ 25 h 40"/>
                  <a:gd name="T86" fmla="*/ 39 w 39"/>
                  <a:gd name="T87" fmla="*/ 22 h 40"/>
                  <a:gd name="T88" fmla="*/ 39 w 39"/>
                  <a:gd name="T8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 h="40">
                    <a:moveTo>
                      <a:pt x="39" y="20"/>
                    </a:moveTo>
                    <a:lnTo>
                      <a:pt x="39" y="17"/>
                    </a:lnTo>
                    <a:lnTo>
                      <a:pt x="39" y="14"/>
                    </a:lnTo>
                    <a:lnTo>
                      <a:pt x="38" y="12"/>
                    </a:lnTo>
                    <a:lnTo>
                      <a:pt x="36" y="9"/>
                    </a:lnTo>
                    <a:lnTo>
                      <a:pt x="35" y="7"/>
                    </a:lnTo>
                    <a:lnTo>
                      <a:pt x="32" y="5"/>
                    </a:lnTo>
                    <a:lnTo>
                      <a:pt x="30" y="3"/>
                    </a:lnTo>
                    <a:lnTo>
                      <a:pt x="28" y="2"/>
                    </a:lnTo>
                    <a:lnTo>
                      <a:pt x="25" y="1"/>
                    </a:lnTo>
                    <a:lnTo>
                      <a:pt x="22" y="0"/>
                    </a:lnTo>
                    <a:lnTo>
                      <a:pt x="19" y="0"/>
                    </a:lnTo>
                    <a:lnTo>
                      <a:pt x="17" y="0"/>
                    </a:lnTo>
                    <a:lnTo>
                      <a:pt x="14" y="1"/>
                    </a:lnTo>
                    <a:lnTo>
                      <a:pt x="11" y="2"/>
                    </a:lnTo>
                    <a:lnTo>
                      <a:pt x="9" y="3"/>
                    </a:lnTo>
                    <a:lnTo>
                      <a:pt x="6" y="5"/>
                    </a:lnTo>
                    <a:lnTo>
                      <a:pt x="4" y="7"/>
                    </a:lnTo>
                    <a:lnTo>
                      <a:pt x="3" y="9"/>
                    </a:lnTo>
                    <a:lnTo>
                      <a:pt x="1" y="12"/>
                    </a:lnTo>
                    <a:lnTo>
                      <a:pt x="0" y="14"/>
                    </a:lnTo>
                    <a:lnTo>
                      <a:pt x="0" y="17"/>
                    </a:lnTo>
                    <a:lnTo>
                      <a:pt x="0" y="20"/>
                    </a:lnTo>
                    <a:lnTo>
                      <a:pt x="0" y="22"/>
                    </a:lnTo>
                    <a:lnTo>
                      <a:pt x="0" y="25"/>
                    </a:lnTo>
                    <a:lnTo>
                      <a:pt x="1" y="28"/>
                    </a:lnTo>
                    <a:lnTo>
                      <a:pt x="3" y="31"/>
                    </a:lnTo>
                    <a:lnTo>
                      <a:pt x="4" y="33"/>
                    </a:lnTo>
                    <a:lnTo>
                      <a:pt x="6" y="35"/>
                    </a:lnTo>
                    <a:lnTo>
                      <a:pt x="9" y="36"/>
                    </a:lnTo>
                    <a:lnTo>
                      <a:pt x="11" y="38"/>
                    </a:lnTo>
                    <a:lnTo>
                      <a:pt x="14" y="39"/>
                    </a:lnTo>
                    <a:lnTo>
                      <a:pt x="17" y="39"/>
                    </a:lnTo>
                    <a:lnTo>
                      <a:pt x="19" y="40"/>
                    </a:lnTo>
                    <a:lnTo>
                      <a:pt x="22" y="39"/>
                    </a:lnTo>
                    <a:lnTo>
                      <a:pt x="25" y="39"/>
                    </a:lnTo>
                    <a:lnTo>
                      <a:pt x="28" y="38"/>
                    </a:lnTo>
                    <a:lnTo>
                      <a:pt x="30" y="36"/>
                    </a:lnTo>
                    <a:lnTo>
                      <a:pt x="32" y="35"/>
                    </a:lnTo>
                    <a:lnTo>
                      <a:pt x="35" y="33"/>
                    </a:lnTo>
                    <a:lnTo>
                      <a:pt x="36" y="31"/>
                    </a:lnTo>
                    <a:lnTo>
                      <a:pt x="38" y="28"/>
                    </a:lnTo>
                    <a:lnTo>
                      <a:pt x="39" y="25"/>
                    </a:lnTo>
                    <a:lnTo>
                      <a:pt x="39" y="22"/>
                    </a:lnTo>
                    <a:lnTo>
                      <a:pt x="39" y="2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3" name="Line 34"/>
              <p:cNvSpPr>
                <a:spLocks noChangeShapeType="1"/>
              </p:cNvSpPr>
              <p:nvPr/>
            </p:nvSpPr>
            <p:spPr bwMode="auto">
              <a:xfrm>
                <a:off x="1550" y="2497"/>
                <a:ext cx="131"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4" name="Line 35"/>
              <p:cNvSpPr>
                <a:spLocks noChangeShapeType="1"/>
              </p:cNvSpPr>
              <p:nvPr/>
            </p:nvSpPr>
            <p:spPr bwMode="auto">
              <a:xfrm flipH="1" flipV="1">
                <a:off x="1528" y="2504"/>
                <a:ext cx="6" cy="6"/>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5" name="Line 36"/>
              <p:cNvSpPr>
                <a:spLocks noChangeShapeType="1"/>
              </p:cNvSpPr>
              <p:nvPr/>
            </p:nvSpPr>
            <p:spPr bwMode="auto">
              <a:xfrm flipH="1" flipV="1">
                <a:off x="1536"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6" name="Line 37"/>
              <p:cNvSpPr>
                <a:spLocks noChangeShapeType="1"/>
              </p:cNvSpPr>
              <p:nvPr/>
            </p:nvSpPr>
            <p:spPr bwMode="auto">
              <a:xfrm flipH="1" flipV="1">
                <a:off x="1551"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7" name="Line 38"/>
              <p:cNvSpPr>
                <a:spLocks noChangeShapeType="1"/>
              </p:cNvSpPr>
              <p:nvPr/>
            </p:nvSpPr>
            <p:spPr bwMode="auto">
              <a:xfrm flipH="1" flipV="1">
                <a:off x="1566"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8" name="Line 39"/>
              <p:cNvSpPr>
                <a:spLocks noChangeShapeType="1"/>
              </p:cNvSpPr>
              <p:nvPr/>
            </p:nvSpPr>
            <p:spPr bwMode="auto">
              <a:xfrm flipH="1" flipV="1">
                <a:off x="1580" y="2497"/>
                <a:ext cx="14"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9" name="Line 40"/>
              <p:cNvSpPr>
                <a:spLocks noChangeShapeType="1"/>
              </p:cNvSpPr>
              <p:nvPr/>
            </p:nvSpPr>
            <p:spPr bwMode="auto">
              <a:xfrm flipH="1" flipV="1">
                <a:off x="1595"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0" name="Line 41"/>
              <p:cNvSpPr>
                <a:spLocks noChangeShapeType="1"/>
              </p:cNvSpPr>
              <p:nvPr/>
            </p:nvSpPr>
            <p:spPr bwMode="auto">
              <a:xfrm flipH="1" flipV="1">
                <a:off x="1610"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1" name="Line 42"/>
              <p:cNvSpPr>
                <a:spLocks noChangeShapeType="1"/>
              </p:cNvSpPr>
              <p:nvPr/>
            </p:nvSpPr>
            <p:spPr bwMode="auto">
              <a:xfrm flipH="1" flipV="1">
                <a:off x="1625"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2" name="Line 43"/>
              <p:cNvSpPr>
                <a:spLocks noChangeShapeType="1"/>
              </p:cNvSpPr>
              <p:nvPr/>
            </p:nvSpPr>
            <p:spPr bwMode="auto">
              <a:xfrm flipH="1" flipV="1">
                <a:off x="1640"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3" name="Line 44"/>
              <p:cNvSpPr>
                <a:spLocks noChangeShapeType="1"/>
              </p:cNvSpPr>
              <p:nvPr/>
            </p:nvSpPr>
            <p:spPr bwMode="auto">
              <a:xfrm flipH="1" flipV="1">
                <a:off x="1655"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4" name="Line 45"/>
              <p:cNvSpPr>
                <a:spLocks noChangeShapeType="1"/>
              </p:cNvSpPr>
              <p:nvPr/>
            </p:nvSpPr>
            <p:spPr bwMode="auto">
              <a:xfrm flipH="1" flipV="1">
                <a:off x="1670" y="2497"/>
                <a:ext cx="13"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5" name="Line 46"/>
              <p:cNvSpPr>
                <a:spLocks noChangeShapeType="1"/>
              </p:cNvSpPr>
              <p:nvPr/>
            </p:nvSpPr>
            <p:spPr bwMode="auto">
              <a:xfrm flipH="1" flipV="1">
                <a:off x="1684" y="2497"/>
                <a:ext cx="14" cy="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6" name="Line 47"/>
              <p:cNvSpPr>
                <a:spLocks noChangeShapeType="1"/>
              </p:cNvSpPr>
              <p:nvPr/>
            </p:nvSpPr>
            <p:spPr bwMode="auto">
              <a:xfrm flipH="1" flipV="1">
                <a:off x="1699" y="2497"/>
                <a:ext cx="4" cy="4"/>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7" name="Line 48"/>
              <p:cNvSpPr>
                <a:spLocks noChangeShapeType="1"/>
              </p:cNvSpPr>
              <p:nvPr/>
            </p:nvSpPr>
            <p:spPr bwMode="auto">
              <a:xfrm>
                <a:off x="1528" y="2497"/>
                <a:ext cx="175"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8" name="Freeform 49"/>
              <p:cNvSpPr>
                <a:spLocks/>
              </p:cNvSpPr>
              <p:nvPr/>
            </p:nvSpPr>
            <p:spPr bwMode="auto">
              <a:xfrm>
                <a:off x="1596" y="2457"/>
                <a:ext cx="39" cy="40"/>
              </a:xfrm>
              <a:custGeom>
                <a:avLst/>
                <a:gdLst>
                  <a:gd name="T0" fmla="*/ 39 w 39"/>
                  <a:gd name="T1" fmla="*/ 20 h 40"/>
                  <a:gd name="T2" fmla="*/ 39 w 39"/>
                  <a:gd name="T3" fmla="*/ 17 h 40"/>
                  <a:gd name="T4" fmla="*/ 39 w 39"/>
                  <a:gd name="T5" fmla="*/ 15 h 40"/>
                  <a:gd name="T6" fmla="*/ 38 w 39"/>
                  <a:gd name="T7" fmla="*/ 12 h 40"/>
                  <a:gd name="T8" fmla="*/ 36 w 39"/>
                  <a:gd name="T9" fmla="*/ 10 h 40"/>
                  <a:gd name="T10" fmla="*/ 35 w 39"/>
                  <a:gd name="T11" fmla="*/ 7 h 40"/>
                  <a:gd name="T12" fmla="*/ 32 w 39"/>
                  <a:gd name="T13" fmla="*/ 5 h 40"/>
                  <a:gd name="T14" fmla="*/ 30 w 39"/>
                  <a:gd name="T15" fmla="*/ 4 h 40"/>
                  <a:gd name="T16" fmla="*/ 28 w 39"/>
                  <a:gd name="T17" fmla="*/ 2 h 40"/>
                  <a:gd name="T18" fmla="*/ 25 w 39"/>
                  <a:gd name="T19" fmla="*/ 1 h 40"/>
                  <a:gd name="T20" fmla="*/ 22 w 39"/>
                  <a:gd name="T21" fmla="*/ 1 h 40"/>
                  <a:gd name="T22" fmla="*/ 19 w 39"/>
                  <a:gd name="T23" fmla="*/ 0 h 40"/>
                  <a:gd name="T24" fmla="*/ 17 w 39"/>
                  <a:gd name="T25" fmla="*/ 1 h 40"/>
                  <a:gd name="T26" fmla="*/ 14 w 39"/>
                  <a:gd name="T27" fmla="*/ 1 h 40"/>
                  <a:gd name="T28" fmla="*/ 11 w 39"/>
                  <a:gd name="T29" fmla="*/ 2 h 40"/>
                  <a:gd name="T30" fmla="*/ 9 w 39"/>
                  <a:gd name="T31" fmla="*/ 4 h 40"/>
                  <a:gd name="T32" fmla="*/ 6 w 39"/>
                  <a:gd name="T33" fmla="*/ 5 h 40"/>
                  <a:gd name="T34" fmla="*/ 4 w 39"/>
                  <a:gd name="T35" fmla="*/ 7 h 40"/>
                  <a:gd name="T36" fmla="*/ 3 w 39"/>
                  <a:gd name="T37" fmla="*/ 10 h 40"/>
                  <a:gd name="T38" fmla="*/ 1 w 39"/>
                  <a:gd name="T39" fmla="*/ 12 h 40"/>
                  <a:gd name="T40" fmla="*/ 0 w 39"/>
                  <a:gd name="T41" fmla="*/ 15 h 40"/>
                  <a:gd name="T42" fmla="*/ 0 w 39"/>
                  <a:gd name="T43" fmla="*/ 17 h 40"/>
                  <a:gd name="T44" fmla="*/ 0 w 39"/>
                  <a:gd name="T45" fmla="*/ 20 h 40"/>
                  <a:gd name="T46" fmla="*/ 0 w 39"/>
                  <a:gd name="T47" fmla="*/ 23 h 40"/>
                  <a:gd name="T48" fmla="*/ 0 w 39"/>
                  <a:gd name="T49" fmla="*/ 26 h 40"/>
                  <a:gd name="T50" fmla="*/ 1 w 39"/>
                  <a:gd name="T51" fmla="*/ 29 h 40"/>
                  <a:gd name="T52" fmla="*/ 3 w 39"/>
                  <a:gd name="T53" fmla="*/ 31 h 40"/>
                  <a:gd name="T54" fmla="*/ 4 w 39"/>
                  <a:gd name="T55" fmla="*/ 33 h 40"/>
                  <a:gd name="T56" fmla="*/ 6 w 39"/>
                  <a:gd name="T57" fmla="*/ 35 h 40"/>
                  <a:gd name="T58" fmla="*/ 9 w 39"/>
                  <a:gd name="T59" fmla="*/ 37 h 40"/>
                  <a:gd name="T60" fmla="*/ 11 w 39"/>
                  <a:gd name="T61" fmla="*/ 38 h 40"/>
                  <a:gd name="T62" fmla="*/ 14 w 39"/>
                  <a:gd name="T63" fmla="*/ 39 h 40"/>
                  <a:gd name="T64" fmla="*/ 17 w 39"/>
                  <a:gd name="T65" fmla="*/ 40 h 40"/>
                  <a:gd name="T66" fmla="*/ 19 w 39"/>
                  <a:gd name="T67" fmla="*/ 40 h 40"/>
                  <a:gd name="T68" fmla="*/ 22 w 39"/>
                  <a:gd name="T69" fmla="*/ 40 h 40"/>
                  <a:gd name="T70" fmla="*/ 25 w 39"/>
                  <a:gd name="T71" fmla="*/ 39 h 40"/>
                  <a:gd name="T72" fmla="*/ 28 w 39"/>
                  <a:gd name="T73" fmla="*/ 38 h 40"/>
                  <a:gd name="T74" fmla="*/ 30 w 39"/>
                  <a:gd name="T75" fmla="*/ 37 h 40"/>
                  <a:gd name="T76" fmla="*/ 32 w 39"/>
                  <a:gd name="T77" fmla="*/ 35 h 40"/>
                  <a:gd name="T78" fmla="*/ 35 w 39"/>
                  <a:gd name="T79" fmla="*/ 33 h 40"/>
                  <a:gd name="T80" fmla="*/ 36 w 39"/>
                  <a:gd name="T81" fmla="*/ 31 h 40"/>
                  <a:gd name="T82" fmla="*/ 38 w 39"/>
                  <a:gd name="T83" fmla="*/ 29 h 40"/>
                  <a:gd name="T84" fmla="*/ 39 w 39"/>
                  <a:gd name="T85" fmla="*/ 26 h 40"/>
                  <a:gd name="T86" fmla="*/ 39 w 39"/>
                  <a:gd name="T87" fmla="*/ 23 h 40"/>
                  <a:gd name="T88" fmla="*/ 39 w 39"/>
                  <a:gd name="T8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 h="40">
                    <a:moveTo>
                      <a:pt x="39" y="20"/>
                    </a:moveTo>
                    <a:lnTo>
                      <a:pt x="39" y="17"/>
                    </a:lnTo>
                    <a:lnTo>
                      <a:pt x="39" y="15"/>
                    </a:lnTo>
                    <a:lnTo>
                      <a:pt x="38" y="12"/>
                    </a:lnTo>
                    <a:lnTo>
                      <a:pt x="36" y="10"/>
                    </a:lnTo>
                    <a:lnTo>
                      <a:pt x="35" y="7"/>
                    </a:lnTo>
                    <a:lnTo>
                      <a:pt x="32" y="5"/>
                    </a:lnTo>
                    <a:lnTo>
                      <a:pt x="30" y="4"/>
                    </a:lnTo>
                    <a:lnTo>
                      <a:pt x="28" y="2"/>
                    </a:lnTo>
                    <a:lnTo>
                      <a:pt x="25" y="1"/>
                    </a:lnTo>
                    <a:lnTo>
                      <a:pt x="22" y="1"/>
                    </a:lnTo>
                    <a:lnTo>
                      <a:pt x="19" y="0"/>
                    </a:lnTo>
                    <a:lnTo>
                      <a:pt x="17" y="1"/>
                    </a:lnTo>
                    <a:lnTo>
                      <a:pt x="14" y="1"/>
                    </a:lnTo>
                    <a:lnTo>
                      <a:pt x="11" y="2"/>
                    </a:lnTo>
                    <a:lnTo>
                      <a:pt x="9" y="4"/>
                    </a:lnTo>
                    <a:lnTo>
                      <a:pt x="6" y="5"/>
                    </a:lnTo>
                    <a:lnTo>
                      <a:pt x="4" y="7"/>
                    </a:lnTo>
                    <a:lnTo>
                      <a:pt x="3" y="10"/>
                    </a:lnTo>
                    <a:lnTo>
                      <a:pt x="1" y="12"/>
                    </a:lnTo>
                    <a:lnTo>
                      <a:pt x="0" y="15"/>
                    </a:lnTo>
                    <a:lnTo>
                      <a:pt x="0" y="17"/>
                    </a:lnTo>
                    <a:lnTo>
                      <a:pt x="0" y="20"/>
                    </a:lnTo>
                    <a:lnTo>
                      <a:pt x="0" y="23"/>
                    </a:lnTo>
                    <a:lnTo>
                      <a:pt x="0" y="26"/>
                    </a:lnTo>
                    <a:lnTo>
                      <a:pt x="1" y="29"/>
                    </a:lnTo>
                    <a:lnTo>
                      <a:pt x="3" y="31"/>
                    </a:lnTo>
                    <a:lnTo>
                      <a:pt x="4" y="33"/>
                    </a:lnTo>
                    <a:lnTo>
                      <a:pt x="6" y="35"/>
                    </a:lnTo>
                    <a:lnTo>
                      <a:pt x="9" y="37"/>
                    </a:lnTo>
                    <a:lnTo>
                      <a:pt x="11" y="38"/>
                    </a:lnTo>
                    <a:lnTo>
                      <a:pt x="14" y="39"/>
                    </a:lnTo>
                    <a:lnTo>
                      <a:pt x="17" y="40"/>
                    </a:lnTo>
                    <a:lnTo>
                      <a:pt x="19" y="40"/>
                    </a:lnTo>
                    <a:lnTo>
                      <a:pt x="22" y="40"/>
                    </a:lnTo>
                    <a:lnTo>
                      <a:pt x="25" y="39"/>
                    </a:lnTo>
                    <a:lnTo>
                      <a:pt x="28" y="38"/>
                    </a:lnTo>
                    <a:lnTo>
                      <a:pt x="30" y="37"/>
                    </a:lnTo>
                    <a:lnTo>
                      <a:pt x="32" y="35"/>
                    </a:lnTo>
                    <a:lnTo>
                      <a:pt x="35" y="33"/>
                    </a:lnTo>
                    <a:lnTo>
                      <a:pt x="36" y="31"/>
                    </a:lnTo>
                    <a:lnTo>
                      <a:pt x="38" y="29"/>
                    </a:lnTo>
                    <a:lnTo>
                      <a:pt x="39" y="26"/>
                    </a:lnTo>
                    <a:lnTo>
                      <a:pt x="39" y="23"/>
                    </a:lnTo>
                    <a:lnTo>
                      <a:pt x="39" y="2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9" name="Line 50"/>
              <p:cNvSpPr>
                <a:spLocks noChangeShapeType="1"/>
              </p:cNvSpPr>
              <p:nvPr/>
            </p:nvSpPr>
            <p:spPr bwMode="auto">
              <a:xfrm>
                <a:off x="1615" y="2424"/>
                <a:ext cx="0" cy="3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0" name="Freeform 51"/>
              <p:cNvSpPr>
                <a:spLocks/>
              </p:cNvSpPr>
              <p:nvPr/>
            </p:nvSpPr>
            <p:spPr bwMode="auto">
              <a:xfrm>
                <a:off x="2063" y="22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Rectangle 52"/>
              <p:cNvSpPr>
                <a:spLocks noChangeArrowheads="1"/>
              </p:cNvSpPr>
              <p:nvPr/>
            </p:nvSpPr>
            <p:spPr bwMode="auto">
              <a:xfrm>
                <a:off x="2063" y="2275"/>
                <a:ext cx="1" cy="1"/>
              </a:xfrm>
              <a:prstGeom prst="rect">
                <a:avLst/>
              </a:prstGeom>
              <a:noFill/>
              <a:ln w="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2" name="Freeform 53"/>
              <p:cNvSpPr>
                <a:spLocks/>
              </p:cNvSpPr>
              <p:nvPr/>
            </p:nvSpPr>
            <p:spPr bwMode="auto">
              <a:xfrm>
                <a:off x="2122" y="2275"/>
                <a:ext cx="9" cy="13"/>
              </a:xfrm>
              <a:custGeom>
                <a:avLst/>
                <a:gdLst>
                  <a:gd name="T0" fmla="*/ 9 w 9"/>
                  <a:gd name="T1" fmla="*/ 0 h 13"/>
                  <a:gd name="T2" fmla="*/ 0 w 9"/>
                  <a:gd name="T3" fmla="*/ 13 h 13"/>
                  <a:gd name="T4" fmla="*/ 5 w 9"/>
                  <a:gd name="T5" fmla="*/ 13 h 13"/>
                  <a:gd name="T6" fmla="*/ 9 w 9"/>
                  <a:gd name="T7" fmla="*/ 0 h 13"/>
                </a:gdLst>
                <a:ahLst/>
                <a:cxnLst>
                  <a:cxn ang="0">
                    <a:pos x="T0" y="T1"/>
                  </a:cxn>
                  <a:cxn ang="0">
                    <a:pos x="T2" y="T3"/>
                  </a:cxn>
                  <a:cxn ang="0">
                    <a:pos x="T4" y="T5"/>
                  </a:cxn>
                  <a:cxn ang="0">
                    <a:pos x="T6" y="T7"/>
                  </a:cxn>
                </a:cxnLst>
                <a:rect l="0" t="0" r="r" b="b"/>
                <a:pathLst>
                  <a:path w="9" h="13">
                    <a:moveTo>
                      <a:pt x="9" y="0"/>
                    </a:moveTo>
                    <a:lnTo>
                      <a:pt x="0" y="13"/>
                    </a:lnTo>
                    <a:lnTo>
                      <a:pt x="5" y="13"/>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4"/>
              <p:cNvSpPr>
                <a:spLocks/>
              </p:cNvSpPr>
              <p:nvPr/>
            </p:nvSpPr>
            <p:spPr bwMode="auto">
              <a:xfrm>
                <a:off x="2122" y="2275"/>
                <a:ext cx="9" cy="13"/>
              </a:xfrm>
              <a:custGeom>
                <a:avLst/>
                <a:gdLst>
                  <a:gd name="T0" fmla="*/ 9 w 9"/>
                  <a:gd name="T1" fmla="*/ 0 h 13"/>
                  <a:gd name="T2" fmla="*/ 0 w 9"/>
                  <a:gd name="T3" fmla="*/ 13 h 13"/>
                  <a:gd name="T4" fmla="*/ 5 w 9"/>
                  <a:gd name="T5" fmla="*/ 13 h 13"/>
                  <a:gd name="T6" fmla="*/ 9 w 9"/>
                  <a:gd name="T7" fmla="*/ 0 h 13"/>
                </a:gdLst>
                <a:ahLst/>
                <a:cxnLst>
                  <a:cxn ang="0">
                    <a:pos x="T0" y="T1"/>
                  </a:cxn>
                  <a:cxn ang="0">
                    <a:pos x="T2" y="T3"/>
                  </a:cxn>
                  <a:cxn ang="0">
                    <a:pos x="T4" y="T5"/>
                  </a:cxn>
                  <a:cxn ang="0">
                    <a:pos x="T6" y="T7"/>
                  </a:cxn>
                </a:cxnLst>
                <a:rect l="0" t="0" r="r" b="b"/>
                <a:pathLst>
                  <a:path w="9" h="13">
                    <a:moveTo>
                      <a:pt x="9" y="0"/>
                    </a:moveTo>
                    <a:lnTo>
                      <a:pt x="0" y="13"/>
                    </a:lnTo>
                    <a:lnTo>
                      <a:pt x="5" y="13"/>
                    </a:lnTo>
                    <a:lnTo>
                      <a:pt x="9"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4" name="Freeform 55"/>
              <p:cNvSpPr>
                <a:spLocks/>
              </p:cNvSpPr>
              <p:nvPr/>
            </p:nvSpPr>
            <p:spPr bwMode="auto">
              <a:xfrm>
                <a:off x="2063" y="2275"/>
                <a:ext cx="8" cy="13"/>
              </a:xfrm>
              <a:custGeom>
                <a:avLst/>
                <a:gdLst>
                  <a:gd name="T0" fmla="*/ 0 w 8"/>
                  <a:gd name="T1" fmla="*/ 0 h 13"/>
                  <a:gd name="T2" fmla="*/ 4 w 8"/>
                  <a:gd name="T3" fmla="*/ 13 h 13"/>
                  <a:gd name="T4" fmla="*/ 8 w 8"/>
                  <a:gd name="T5" fmla="*/ 13 h 13"/>
                  <a:gd name="T6" fmla="*/ 0 w 8"/>
                  <a:gd name="T7" fmla="*/ 0 h 13"/>
                </a:gdLst>
                <a:ahLst/>
                <a:cxnLst>
                  <a:cxn ang="0">
                    <a:pos x="T0" y="T1"/>
                  </a:cxn>
                  <a:cxn ang="0">
                    <a:pos x="T2" y="T3"/>
                  </a:cxn>
                  <a:cxn ang="0">
                    <a:pos x="T4" y="T5"/>
                  </a:cxn>
                  <a:cxn ang="0">
                    <a:pos x="T6" y="T7"/>
                  </a:cxn>
                </a:cxnLst>
                <a:rect l="0" t="0" r="r" b="b"/>
                <a:pathLst>
                  <a:path w="8" h="13">
                    <a:moveTo>
                      <a:pt x="0" y="0"/>
                    </a:moveTo>
                    <a:lnTo>
                      <a:pt x="4" y="13"/>
                    </a:lnTo>
                    <a:lnTo>
                      <a:pt x="8"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6"/>
              <p:cNvSpPr>
                <a:spLocks/>
              </p:cNvSpPr>
              <p:nvPr/>
            </p:nvSpPr>
            <p:spPr bwMode="auto">
              <a:xfrm>
                <a:off x="2063" y="2275"/>
                <a:ext cx="8" cy="13"/>
              </a:xfrm>
              <a:custGeom>
                <a:avLst/>
                <a:gdLst>
                  <a:gd name="T0" fmla="*/ 0 w 8"/>
                  <a:gd name="T1" fmla="*/ 0 h 13"/>
                  <a:gd name="T2" fmla="*/ 4 w 8"/>
                  <a:gd name="T3" fmla="*/ 13 h 13"/>
                  <a:gd name="T4" fmla="*/ 8 w 8"/>
                  <a:gd name="T5" fmla="*/ 13 h 13"/>
                  <a:gd name="T6" fmla="*/ 0 w 8"/>
                  <a:gd name="T7" fmla="*/ 0 h 13"/>
                </a:gdLst>
                <a:ahLst/>
                <a:cxnLst>
                  <a:cxn ang="0">
                    <a:pos x="T0" y="T1"/>
                  </a:cxn>
                  <a:cxn ang="0">
                    <a:pos x="T2" y="T3"/>
                  </a:cxn>
                  <a:cxn ang="0">
                    <a:pos x="T4" y="T5"/>
                  </a:cxn>
                  <a:cxn ang="0">
                    <a:pos x="T6" y="T7"/>
                  </a:cxn>
                </a:cxnLst>
                <a:rect l="0" t="0" r="r" b="b"/>
                <a:pathLst>
                  <a:path w="8" h="13">
                    <a:moveTo>
                      <a:pt x="0" y="0"/>
                    </a:moveTo>
                    <a:lnTo>
                      <a:pt x="4" y="13"/>
                    </a:lnTo>
                    <a:lnTo>
                      <a:pt x="8" y="1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6" name="Freeform 57"/>
              <p:cNvSpPr>
                <a:spLocks/>
              </p:cNvSpPr>
              <p:nvPr/>
            </p:nvSpPr>
            <p:spPr bwMode="auto">
              <a:xfrm>
                <a:off x="2063" y="2275"/>
                <a:ext cx="8" cy="13"/>
              </a:xfrm>
              <a:custGeom>
                <a:avLst/>
                <a:gdLst>
                  <a:gd name="T0" fmla="*/ 0 w 8"/>
                  <a:gd name="T1" fmla="*/ 0 h 13"/>
                  <a:gd name="T2" fmla="*/ 8 w 8"/>
                  <a:gd name="T3" fmla="*/ 13 h 13"/>
                  <a:gd name="T4" fmla="*/ 8 w 8"/>
                  <a:gd name="T5" fmla="*/ 13 h 13"/>
                  <a:gd name="T6" fmla="*/ 0 w 8"/>
                  <a:gd name="T7" fmla="*/ 0 h 13"/>
                </a:gdLst>
                <a:ahLst/>
                <a:cxnLst>
                  <a:cxn ang="0">
                    <a:pos x="T0" y="T1"/>
                  </a:cxn>
                  <a:cxn ang="0">
                    <a:pos x="T2" y="T3"/>
                  </a:cxn>
                  <a:cxn ang="0">
                    <a:pos x="T4" y="T5"/>
                  </a:cxn>
                  <a:cxn ang="0">
                    <a:pos x="T6" y="T7"/>
                  </a:cxn>
                </a:cxnLst>
                <a:rect l="0" t="0" r="r" b="b"/>
                <a:pathLst>
                  <a:path w="8" h="13">
                    <a:moveTo>
                      <a:pt x="0" y="0"/>
                    </a:moveTo>
                    <a:lnTo>
                      <a:pt x="8" y="13"/>
                    </a:lnTo>
                    <a:lnTo>
                      <a:pt x="8"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58"/>
              <p:cNvSpPr>
                <a:spLocks/>
              </p:cNvSpPr>
              <p:nvPr/>
            </p:nvSpPr>
            <p:spPr bwMode="auto">
              <a:xfrm>
                <a:off x="2063" y="2275"/>
                <a:ext cx="8" cy="13"/>
              </a:xfrm>
              <a:custGeom>
                <a:avLst/>
                <a:gdLst>
                  <a:gd name="T0" fmla="*/ 0 w 8"/>
                  <a:gd name="T1" fmla="*/ 0 h 13"/>
                  <a:gd name="T2" fmla="*/ 8 w 8"/>
                  <a:gd name="T3" fmla="*/ 13 h 13"/>
                  <a:gd name="T4" fmla="*/ 8 w 8"/>
                  <a:gd name="T5" fmla="*/ 13 h 13"/>
                  <a:gd name="T6" fmla="*/ 0 w 8"/>
                  <a:gd name="T7" fmla="*/ 0 h 13"/>
                </a:gdLst>
                <a:ahLst/>
                <a:cxnLst>
                  <a:cxn ang="0">
                    <a:pos x="T0" y="T1"/>
                  </a:cxn>
                  <a:cxn ang="0">
                    <a:pos x="T2" y="T3"/>
                  </a:cxn>
                  <a:cxn ang="0">
                    <a:pos x="T4" y="T5"/>
                  </a:cxn>
                  <a:cxn ang="0">
                    <a:pos x="T6" y="T7"/>
                  </a:cxn>
                </a:cxnLst>
                <a:rect l="0" t="0" r="r" b="b"/>
                <a:pathLst>
                  <a:path w="8" h="13">
                    <a:moveTo>
                      <a:pt x="0" y="0"/>
                    </a:moveTo>
                    <a:lnTo>
                      <a:pt x="8" y="13"/>
                    </a:lnTo>
                    <a:lnTo>
                      <a:pt x="8" y="1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8" name="Freeform 59"/>
              <p:cNvSpPr>
                <a:spLocks/>
              </p:cNvSpPr>
              <p:nvPr/>
            </p:nvSpPr>
            <p:spPr bwMode="auto">
              <a:xfrm>
                <a:off x="2122" y="2288"/>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0"/>
              <p:cNvSpPr>
                <a:spLocks/>
              </p:cNvSpPr>
              <p:nvPr/>
            </p:nvSpPr>
            <p:spPr bwMode="auto">
              <a:xfrm>
                <a:off x="2122" y="2288"/>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0" name="Rectangle 61"/>
              <p:cNvSpPr>
                <a:spLocks noChangeArrowheads="1"/>
              </p:cNvSpPr>
              <p:nvPr/>
            </p:nvSpPr>
            <p:spPr bwMode="auto">
              <a:xfrm>
                <a:off x="2122" y="2288"/>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Rectangle 62"/>
              <p:cNvSpPr>
                <a:spLocks noChangeArrowheads="1"/>
              </p:cNvSpPr>
              <p:nvPr/>
            </p:nvSpPr>
            <p:spPr bwMode="auto">
              <a:xfrm>
                <a:off x="2122" y="2288"/>
                <a:ext cx="5" cy="1"/>
              </a:xfrm>
              <a:prstGeom prst="rect">
                <a:avLst/>
              </a:prstGeom>
              <a:noFill/>
              <a:ln w="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2" name="Freeform 63"/>
              <p:cNvSpPr>
                <a:spLocks/>
              </p:cNvSpPr>
              <p:nvPr/>
            </p:nvSpPr>
            <p:spPr bwMode="auto">
              <a:xfrm>
                <a:off x="2067" y="2288"/>
                <a:ext cx="9" cy="5"/>
              </a:xfrm>
              <a:custGeom>
                <a:avLst/>
                <a:gdLst>
                  <a:gd name="T0" fmla="*/ 0 w 9"/>
                  <a:gd name="T1" fmla="*/ 0 h 5"/>
                  <a:gd name="T2" fmla="*/ 2 w 9"/>
                  <a:gd name="T3" fmla="*/ 5 h 5"/>
                  <a:gd name="T4" fmla="*/ 9 w 9"/>
                  <a:gd name="T5" fmla="*/ 5 h 5"/>
                  <a:gd name="T6" fmla="*/ 0 w 9"/>
                  <a:gd name="T7" fmla="*/ 0 h 5"/>
                </a:gdLst>
                <a:ahLst/>
                <a:cxnLst>
                  <a:cxn ang="0">
                    <a:pos x="T0" y="T1"/>
                  </a:cxn>
                  <a:cxn ang="0">
                    <a:pos x="T2" y="T3"/>
                  </a:cxn>
                  <a:cxn ang="0">
                    <a:pos x="T4" y="T5"/>
                  </a:cxn>
                  <a:cxn ang="0">
                    <a:pos x="T6" y="T7"/>
                  </a:cxn>
                </a:cxnLst>
                <a:rect l="0" t="0" r="r" b="b"/>
                <a:pathLst>
                  <a:path w="9" h="5">
                    <a:moveTo>
                      <a:pt x="0" y="0"/>
                    </a:moveTo>
                    <a:lnTo>
                      <a:pt x="2" y="5"/>
                    </a:lnTo>
                    <a:lnTo>
                      <a:pt x="9"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4"/>
              <p:cNvSpPr>
                <a:spLocks/>
              </p:cNvSpPr>
              <p:nvPr/>
            </p:nvSpPr>
            <p:spPr bwMode="auto">
              <a:xfrm>
                <a:off x="2067" y="2288"/>
                <a:ext cx="9" cy="5"/>
              </a:xfrm>
              <a:custGeom>
                <a:avLst/>
                <a:gdLst>
                  <a:gd name="T0" fmla="*/ 0 w 9"/>
                  <a:gd name="T1" fmla="*/ 0 h 5"/>
                  <a:gd name="T2" fmla="*/ 2 w 9"/>
                  <a:gd name="T3" fmla="*/ 5 h 5"/>
                  <a:gd name="T4" fmla="*/ 9 w 9"/>
                  <a:gd name="T5" fmla="*/ 5 h 5"/>
                  <a:gd name="T6" fmla="*/ 0 w 9"/>
                  <a:gd name="T7" fmla="*/ 0 h 5"/>
                </a:gdLst>
                <a:ahLst/>
                <a:cxnLst>
                  <a:cxn ang="0">
                    <a:pos x="T0" y="T1"/>
                  </a:cxn>
                  <a:cxn ang="0">
                    <a:pos x="T2" y="T3"/>
                  </a:cxn>
                  <a:cxn ang="0">
                    <a:pos x="T4" y="T5"/>
                  </a:cxn>
                  <a:cxn ang="0">
                    <a:pos x="T6" y="T7"/>
                  </a:cxn>
                </a:cxnLst>
                <a:rect l="0" t="0" r="r" b="b"/>
                <a:pathLst>
                  <a:path w="9" h="5">
                    <a:moveTo>
                      <a:pt x="0" y="0"/>
                    </a:moveTo>
                    <a:lnTo>
                      <a:pt x="2" y="5"/>
                    </a:lnTo>
                    <a:lnTo>
                      <a:pt x="9"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4" name="Freeform 65"/>
              <p:cNvSpPr>
                <a:spLocks/>
              </p:cNvSpPr>
              <p:nvPr/>
            </p:nvSpPr>
            <p:spPr bwMode="auto">
              <a:xfrm>
                <a:off x="2067" y="2288"/>
                <a:ext cx="9" cy="5"/>
              </a:xfrm>
              <a:custGeom>
                <a:avLst/>
                <a:gdLst>
                  <a:gd name="T0" fmla="*/ 0 w 9"/>
                  <a:gd name="T1" fmla="*/ 0 h 5"/>
                  <a:gd name="T2" fmla="*/ 4 w 9"/>
                  <a:gd name="T3" fmla="*/ 0 h 5"/>
                  <a:gd name="T4" fmla="*/ 9 w 9"/>
                  <a:gd name="T5" fmla="*/ 5 h 5"/>
                  <a:gd name="T6" fmla="*/ 0 w 9"/>
                  <a:gd name="T7" fmla="*/ 0 h 5"/>
                </a:gdLst>
                <a:ahLst/>
                <a:cxnLst>
                  <a:cxn ang="0">
                    <a:pos x="T0" y="T1"/>
                  </a:cxn>
                  <a:cxn ang="0">
                    <a:pos x="T2" y="T3"/>
                  </a:cxn>
                  <a:cxn ang="0">
                    <a:pos x="T4" y="T5"/>
                  </a:cxn>
                  <a:cxn ang="0">
                    <a:pos x="T6" y="T7"/>
                  </a:cxn>
                </a:cxnLst>
                <a:rect l="0" t="0" r="r" b="b"/>
                <a:pathLst>
                  <a:path w="9" h="5">
                    <a:moveTo>
                      <a:pt x="0" y="0"/>
                    </a:moveTo>
                    <a:lnTo>
                      <a:pt x="4" y="0"/>
                    </a:lnTo>
                    <a:lnTo>
                      <a:pt x="9"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6"/>
              <p:cNvSpPr>
                <a:spLocks/>
              </p:cNvSpPr>
              <p:nvPr/>
            </p:nvSpPr>
            <p:spPr bwMode="auto">
              <a:xfrm>
                <a:off x="2067" y="2288"/>
                <a:ext cx="9" cy="5"/>
              </a:xfrm>
              <a:custGeom>
                <a:avLst/>
                <a:gdLst>
                  <a:gd name="T0" fmla="*/ 0 w 9"/>
                  <a:gd name="T1" fmla="*/ 0 h 5"/>
                  <a:gd name="T2" fmla="*/ 4 w 9"/>
                  <a:gd name="T3" fmla="*/ 0 h 5"/>
                  <a:gd name="T4" fmla="*/ 9 w 9"/>
                  <a:gd name="T5" fmla="*/ 5 h 5"/>
                  <a:gd name="T6" fmla="*/ 0 w 9"/>
                  <a:gd name="T7" fmla="*/ 0 h 5"/>
                </a:gdLst>
                <a:ahLst/>
                <a:cxnLst>
                  <a:cxn ang="0">
                    <a:pos x="T0" y="T1"/>
                  </a:cxn>
                  <a:cxn ang="0">
                    <a:pos x="T2" y="T3"/>
                  </a:cxn>
                  <a:cxn ang="0">
                    <a:pos x="T4" y="T5"/>
                  </a:cxn>
                  <a:cxn ang="0">
                    <a:pos x="T6" y="T7"/>
                  </a:cxn>
                </a:cxnLst>
                <a:rect l="0" t="0" r="r" b="b"/>
                <a:pathLst>
                  <a:path w="9" h="5">
                    <a:moveTo>
                      <a:pt x="0" y="0"/>
                    </a:moveTo>
                    <a:lnTo>
                      <a:pt x="4" y="0"/>
                    </a:lnTo>
                    <a:lnTo>
                      <a:pt x="9"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6" name="Freeform 67"/>
              <p:cNvSpPr>
                <a:spLocks/>
              </p:cNvSpPr>
              <p:nvPr/>
            </p:nvSpPr>
            <p:spPr bwMode="auto">
              <a:xfrm>
                <a:off x="2118" y="2288"/>
                <a:ext cx="7" cy="5"/>
              </a:xfrm>
              <a:custGeom>
                <a:avLst/>
                <a:gdLst>
                  <a:gd name="T0" fmla="*/ 4 w 7"/>
                  <a:gd name="T1" fmla="*/ 0 h 5"/>
                  <a:gd name="T2" fmla="*/ 0 w 7"/>
                  <a:gd name="T3" fmla="*/ 5 h 5"/>
                  <a:gd name="T4" fmla="*/ 7 w 7"/>
                  <a:gd name="T5" fmla="*/ 5 h 5"/>
                  <a:gd name="T6" fmla="*/ 4 w 7"/>
                  <a:gd name="T7" fmla="*/ 0 h 5"/>
                </a:gdLst>
                <a:ahLst/>
                <a:cxnLst>
                  <a:cxn ang="0">
                    <a:pos x="T0" y="T1"/>
                  </a:cxn>
                  <a:cxn ang="0">
                    <a:pos x="T2" y="T3"/>
                  </a:cxn>
                  <a:cxn ang="0">
                    <a:pos x="T4" y="T5"/>
                  </a:cxn>
                  <a:cxn ang="0">
                    <a:pos x="T6" y="T7"/>
                  </a:cxn>
                </a:cxnLst>
                <a:rect l="0" t="0" r="r" b="b"/>
                <a:pathLst>
                  <a:path w="7" h="5">
                    <a:moveTo>
                      <a:pt x="4" y="0"/>
                    </a:moveTo>
                    <a:lnTo>
                      <a:pt x="0" y="5"/>
                    </a:lnTo>
                    <a:lnTo>
                      <a:pt x="7" y="5"/>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68"/>
              <p:cNvSpPr>
                <a:spLocks/>
              </p:cNvSpPr>
              <p:nvPr/>
            </p:nvSpPr>
            <p:spPr bwMode="auto">
              <a:xfrm>
                <a:off x="2118" y="2288"/>
                <a:ext cx="7" cy="5"/>
              </a:xfrm>
              <a:custGeom>
                <a:avLst/>
                <a:gdLst>
                  <a:gd name="T0" fmla="*/ 4 w 7"/>
                  <a:gd name="T1" fmla="*/ 0 h 5"/>
                  <a:gd name="T2" fmla="*/ 0 w 7"/>
                  <a:gd name="T3" fmla="*/ 5 h 5"/>
                  <a:gd name="T4" fmla="*/ 7 w 7"/>
                  <a:gd name="T5" fmla="*/ 5 h 5"/>
                  <a:gd name="T6" fmla="*/ 4 w 7"/>
                  <a:gd name="T7" fmla="*/ 0 h 5"/>
                </a:gdLst>
                <a:ahLst/>
                <a:cxnLst>
                  <a:cxn ang="0">
                    <a:pos x="T0" y="T1"/>
                  </a:cxn>
                  <a:cxn ang="0">
                    <a:pos x="T2" y="T3"/>
                  </a:cxn>
                  <a:cxn ang="0">
                    <a:pos x="T4" y="T5"/>
                  </a:cxn>
                  <a:cxn ang="0">
                    <a:pos x="T6" y="T7"/>
                  </a:cxn>
                </a:cxnLst>
                <a:rect l="0" t="0" r="r" b="b"/>
                <a:pathLst>
                  <a:path w="7" h="5">
                    <a:moveTo>
                      <a:pt x="4" y="0"/>
                    </a:moveTo>
                    <a:lnTo>
                      <a:pt x="0" y="5"/>
                    </a:lnTo>
                    <a:lnTo>
                      <a:pt x="7" y="5"/>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8" name="Freeform 69"/>
              <p:cNvSpPr>
                <a:spLocks/>
              </p:cNvSpPr>
              <p:nvPr/>
            </p:nvSpPr>
            <p:spPr bwMode="auto">
              <a:xfrm>
                <a:off x="2122" y="2288"/>
                <a:ext cx="5" cy="5"/>
              </a:xfrm>
              <a:custGeom>
                <a:avLst/>
                <a:gdLst>
                  <a:gd name="T0" fmla="*/ 0 w 5"/>
                  <a:gd name="T1" fmla="*/ 0 h 5"/>
                  <a:gd name="T2" fmla="*/ 5 w 5"/>
                  <a:gd name="T3" fmla="*/ 0 h 5"/>
                  <a:gd name="T4" fmla="*/ 3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5" y="0"/>
                    </a:lnTo>
                    <a:lnTo>
                      <a:pt x="3"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0"/>
              <p:cNvSpPr>
                <a:spLocks/>
              </p:cNvSpPr>
              <p:nvPr/>
            </p:nvSpPr>
            <p:spPr bwMode="auto">
              <a:xfrm>
                <a:off x="2122" y="2288"/>
                <a:ext cx="5" cy="5"/>
              </a:xfrm>
              <a:custGeom>
                <a:avLst/>
                <a:gdLst>
                  <a:gd name="T0" fmla="*/ 0 w 5"/>
                  <a:gd name="T1" fmla="*/ 0 h 5"/>
                  <a:gd name="T2" fmla="*/ 5 w 5"/>
                  <a:gd name="T3" fmla="*/ 0 h 5"/>
                  <a:gd name="T4" fmla="*/ 3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5" y="0"/>
                    </a:lnTo>
                    <a:lnTo>
                      <a:pt x="3"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0" name="Freeform 71"/>
              <p:cNvSpPr>
                <a:spLocks/>
              </p:cNvSpPr>
              <p:nvPr/>
            </p:nvSpPr>
            <p:spPr bwMode="auto">
              <a:xfrm>
                <a:off x="2069" y="2293"/>
                <a:ext cx="11" cy="6"/>
              </a:xfrm>
              <a:custGeom>
                <a:avLst/>
                <a:gdLst>
                  <a:gd name="T0" fmla="*/ 0 w 11"/>
                  <a:gd name="T1" fmla="*/ 0 h 6"/>
                  <a:gd name="T2" fmla="*/ 1 w 11"/>
                  <a:gd name="T3" fmla="*/ 6 h 6"/>
                  <a:gd name="T4" fmla="*/ 11 w 11"/>
                  <a:gd name="T5" fmla="*/ 6 h 6"/>
                  <a:gd name="T6" fmla="*/ 0 w 11"/>
                  <a:gd name="T7" fmla="*/ 0 h 6"/>
                </a:gdLst>
                <a:ahLst/>
                <a:cxnLst>
                  <a:cxn ang="0">
                    <a:pos x="T0" y="T1"/>
                  </a:cxn>
                  <a:cxn ang="0">
                    <a:pos x="T2" y="T3"/>
                  </a:cxn>
                  <a:cxn ang="0">
                    <a:pos x="T4" y="T5"/>
                  </a:cxn>
                  <a:cxn ang="0">
                    <a:pos x="T6" y="T7"/>
                  </a:cxn>
                </a:cxnLst>
                <a:rect l="0" t="0" r="r" b="b"/>
                <a:pathLst>
                  <a:path w="11" h="6">
                    <a:moveTo>
                      <a:pt x="0" y="0"/>
                    </a:moveTo>
                    <a:lnTo>
                      <a:pt x="1" y="6"/>
                    </a:lnTo>
                    <a:lnTo>
                      <a:pt x="11"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2"/>
              <p:cNvSpPr>
                <a:spLocks/>
              </p:cNvSpPr>
              <p:nvPr/>
            </p:nvSpPr>
            <p:spPr bwMode="auto">
              <a:xfrm>
                <a:off x="2069" y="2293"/>
                <a:ext cx="11" cy="6"/>
              </a:xfrm>
              <a:custGeom>
                <a:avLst/>
                <a:gdLst>
                  <a:gd name="T0" fmla="*/ 0 w 11"/>
                  <a:gd name="T1" fmla="*/ 0 h 6"/>
                  <a:gd name="T2" fmla="*/ 1 w 11"/>
                  <a:gd name="T3" fmla="*/ 6 h 6"/>
                  <a:gd name="T4" fmla="*/ 11 w 11"/>
                  <a:gd name="T5" fmla="*/ 6 h 6"/>
                  <a:gd name="T6" fmla="*/ 0 w 11"/>
                  <a:gd name="T7" fmla="*/ 0 h 6"/>
                </a:gdLst>
                <a:ahLst/>
                <a:cxnLst>
                  <a:cxn ang="0">
                    <a:pos x="T0" y="T1"/>
                  </a:cxn>
                  <a:cxn ang="0">
                    <a:pos x="T2" y="T3"/>
                  </a:cxn>
                  <a:cxn ang="0">
                    <a:pos x="T4" y="T5"/>
                  </a:cxn>
                  <a:cxn ang="0">
                    <a:pos x="T6" y="T7"/>
                  </a:cxn>
                </a:cxnLst>
                <a:rect l="0" t="0" r="r" b="b"/>
                <a:pathLst>
                  <a:path w="11" h="6">
                    <a:moveTo>
                      <a:pt x="0" y="0"/>
                    </a:moveTo>
                    <a:lnTo>
                      <a:pt x="1" y="6"/>
                    </a:lnTo>
                    <a:lnTo>
                      <a:pt x="11" y="6"/>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2" name="Freeform 73"/>
              <p:cNvSpPr>
                <a:spLocks/>
              </p:cNvSpPr>
              <p:nvPr/>
            </p:nvSpPr>
            <p:spPr bwMode="auto">
              <a:xfrm>
                <a:off x="2069" y="2293"/>
                <a:ext cx="11" cy="6"/>
              </a:xfrm>
              <a:custGeom>
                <a:avLst/>
                <a:gdLst>
                  <a:gd name="T0" fmla="*/ 0 w 11"/>
                  <a:gd name="T1" fmla="*/ 0 h 6"/>
                  <a:gd name="T2" fmla="*/ 7 w 11"/>
                  <a:gd name="T3" fmla="*/ 0 h 6"/>
                  <a:gd name="T4" fmla="*/ 11 w 11"/>
                  <a:gd name="T5" fmla="*/ 6 h 6"/>
                  <a:gd name="T6" fmla="*/ 0 w 11"/>
                  <a:gd name="T7" fmla="*/ 0 h 6"/>
                </a:gdLst>
                <a:ahLst/>
                <a:cxnLst>
                  <a:cxn ang="0">
                    <a:pos x="T0" y="T1"/>
                  </a:cxn>
                  <a:cxn ang="0">
                    <a:pos x="T2" y="T3"/>
                  </a:cxn>
                  <a:cxn ang="0">
                    <a:pos x="T4" y="T5"/>
                  </a:cxn>
                  <a:cxn ang="0">
                    <a:pos x="T6" y="T7"/>
                  </a:cxn>
                </a:cxnLst>
                <a:rect l="0" t="0" r="r" b="b"/>
                <a:pathLst>
                  <a:path w="11" h="6">
                    <a:moveTo>
                      <a:pt x="0" y="0"/>
                    </a:moveTo>
                    <a:lnTo>
                      <a:pt x="7" y="0"/>
                    </a:lnTo>
                    <a:lnTo>
                      <a:pt x="11"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4"/>
              <p:cNvSpPr>
                <a:spLocks/>
              </p:cNvSpPr>
              <p:nvPr/>
            </p:nvSpPr>
            <p:spPr bwMode="auto">
              <a:xfrm>
                <a:off x="2069" y="2293"/>
                <a:ext cx="11" cy="6"/>
              </a:xfrm>
              <a:custGeom>
                <a:avLst/>
                <a:gdLst>
                  <a:gd name="T0" fmla="*/ 0 w 11"/>
                  <a:gd name="T1" fmla="*/ 0 h 6"/>
                  <a:gd name="T2" fmla="*/ 7 w 11"/>
                  <a:gd name="T3" fmla="*/ 0 h 6"/>
                  <a:gd name="T4" fmla="*/ 11 w 11"/>
                  <a:gd name="T5" fmla="*/ 6 h 6"/>
                  <a:gd name="T6" fmla="*/ 0 w 11"/>
                  <a:gd name="T7" fmla="*/ 0 h 6"/>
                </a:gdLst>
                <a:ahLst/>
                <a:cxnLst>
                  <a:cxn ang="0">
                    <a:pos x="T0" y="T1"/>
                  </a:cxn>
                  <a:cxn ang="0">
                    <a:pos x="T2" y="T3"/>
                  </a:cxn>
                  <a:cxn ang="0">
                    <a:pos x="T4" y="T5"/>
                  </a:cxn>
                  <a:cxn ang="0">
                    <a:pos x="T6" y="T7"/>
                  </a:cxn>
                </a:cxnLst>
                <a:rect l="0" t="0" r="r" b="b"/>
                <a:pathLst>
                  <a:path w="11" h="6">
                    <a:moveTo>
                      <a:pt x="0" y="0"/>
                    </a:moveTo>
                    <a:lnTo>
                      <a:pt x="7" y="0"/>
                    </a:lnTo>
                    <a:lnTo>
                      <a:pt x="11" y="6"/>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4" name="Freeform 75"/>
              <p:cNvSpPr>
                <a:spLocks/>
              </p:cNvSpPr>
              <p:nvPr/>
            </p:nvSpPr>
            <p:spPr bwMode="auto">
              <a:xfrm>
                <a:off x="2114" y="2293"/>
                <a:ext cx="10" cy="6"/>
              </a:xfrm>
              <a:custGeom>
                <a:avLst/>
                <a:gdLst>
                  <a:gd name="T0" fmla="*/ 4 w 10"/>
                  <a:gd name="T1" fmla="*/ 0 h 6"/>
                  <a:gd name="T2" fmla="*/ 0 w 10"/>
                  <a:gd name="T3" fmla="*/ 6 h 6"/>
                  <a:gd name="T4" fmla="*/ 10 w 10"/>
                  <a:gd name="T5" fmla="*/ 6 h 6"/>
                  <a:gd name="T6" fmla="*/ 4 w 10"/>
                  <a:gd name="T7" fmla="*/ 0 h 6"/>
                </a:gdLst>
                <a:ahLst/>
                <a:cxnLst>
                  <a:cxn ang="0">
                    <a:pos x="T0" y="T1"/>
                  </a:cxn>
                  <a:cxn ang="0">
                    <a:pos x="T2" y="T3"/>
                  </a:cxn>
                  <a:cxn ang="0">
                    <a:pos x="T4" y="T5"/>
                  </a:cxn>
                  <a:cxn ang="0">
                    <a:pos x="T6" y="T7"/>
                  </a:cxn>
                </a:cxnLst>
                <a:rect l="0" t="0" r="r" b="b"/>
                <a:pathLst>
                  <a:path w="10" h="6">
                    <a:moveTo>
                      <a:pt x="4" y="0"/>
                    </a:moveTo>
                    <a:lnTo>
                      <a:pt x="0" y="6"/>
                    </a:lnTo>
                    <a:lnTo>
                      <a:pt x="10" y="6"/>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6"/>
              <p:cNvSpPr>
                <a:spLocks/>
              </p:cNvSpPr>
              <p:nvPr/>
            </p:nvSpPr>
            <p:spPr bwMode="auto">
              <a:xfrm>
                <a:off x="2114" y="2293"/>
                <a:ext cx="10" cy="6"/>
              </a:xfrm>
              <a:custGeom>
                <a:avLst/>
                <a:gdLst>
                  <a:gd name="T0" fmla="*/ 4 w 10"/>
                  <a:gd name="T1" fmla="*/ 0 h 6"/>
                  <a:gd name="T2" fmla="*/ 0 w 10"/>
                  <a:gd name="T3" fmla="*/ 6 h 6"/>
                  <a:gd name="T4" fmla="*/ 10 w 10"/>
                  <a:gd name="T5" fmla="*/ 6 h 6"/>
                  <a:gd name="T6" fmla="*/ 4 w 10"/>
                  <a:gd name="T7" fmla="*/ 0 h 6"/>
                </a:gdLst>
                <a:ahLst/>
                <a:cxnLst>
                  <a:cxn ang="0">
                    <a:pos x="T0" y="T1"/>
                  </a:cxn>
                  <a:cxn ang="0">
                    <a:pos x="T2" y="T3"/>
                  </a:cxn>
                  <a:cxn ang="0">
                    <a:pos x="T4" y="T5"/>
                  </a:cxn>
                  <a:cxn ang="0">
                    <a:pos x="T6" y="T7"/>
                  </a:cxn>
                </a:cxnLst>
                <a:rect l="0" t="0" r="r" b="b"/>
                <a:pathLst>
                  <a:path w="10" h="6">
                    <a:moveTo>
                      <a:pt x="4" y="0"/>
                    </a:moveTo>
                    <a:lnTo>
                      <a:pt x="0" y="6"/>
                    </a:lnTo>
                    <a:lnTo>
                      <a:pt x="10" y="6"/>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6" name="Freeform 77"/>
              <p:cNvSpPr>
                <a:spLocks/>
              </p:cNvSpPr>
              <p:nvPr/>
            </p:nvSpPr>
            <p:spPr bwMode="auto">
              <a:xfrm>
                <a:off x="2118" y="2293"/>
                <a:ext cx="7" cy="6"/>
              </a:xfrm>
              <a:custGeom>
                <a:avLst/>
                <a:gdLst>
                  <a:gd name="T0" fmla="*/ 0 w 7"/>
                  <a:gd name="T1" fmla="*/ 0 h 6"/>
                  <a:gd name="T2" fmla="*/ 7 w 7"/>
                  <a:gd name="T3" fmla="*/ 0 h 6"/>
                  <a:gd name="T4" fmla="*/ 6 w 7"/>
                  <a:gd name="T5" fmla="*/ 6 h 6"/>
                  <a:gd name="T6" fmla="*/ 0 w 7"/>
                  <a:gd name="T7" fmla="*/ 0 h 6"/>
                </a:gdLst>
                <a:ahLst/>
                <a:cxnLst>
                  <a:cxn ang="0">
                    <a:pos x="T0" y="T1"/>
                  </a:cxn>
                  <a:cxn ang="0">
                    <a:pos x="T2" y="T3"/>
                  </a:cxn>
                  <a:cxn ang="0">
                    <a:pos x="T4" y="T5"/>
                  </a:cxn>
                  <a:cxn ang="0">
                    <a:pos x="T6" y="T7"/>
                  </a:cxn>
                </a:cxnLst>
                <a:rect l="0" t="0" r="r" b="b"/>
                <a:pathLst>
                  <a:path w="7" h="6">
                    <a:moveTo>
                      <a:pt x="0" y="0"/>
                    </a:moveTo>
                    <a:lnTo>
                      <a:pt x="7" y="0"/>
                    </a:lnTo>
                    <a:lnTo>
                      <a:pt x="6"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78"/>
              <p:cNvSpPr>
                <a:spLocks/>
              </p:cNvSpPr>
              <p:nvPr/>
            </p:nvSpPr>
            <p:spPr bwMode="auto">
              <a:xfrm>
                <a:off x="2118" y="2293"/>
                <a:ext cx="7" cy="6"/>
              </a:xfrm>
              <a:custGeom>
                <a:avLst/>
                <a:gdLst>
                  <a:gd name="T0" fmla="*/ 0 w 7"/>
                  <a:gd name="T1" fmla="*/ 0 h 6"/>
                  <a:gd name="T2" fmla="*/ 7 w 7"/>
                  <a:gd name="T3" fmla="*/ 0 h 6"/>
                  <a:gd name="T4" fmla="*/ 6 w 7"/>
                  <a:gd name="T5" fmla="*/ 6 h 6"/>
                  <a:gd name="T6" fmla="*/ 0 w 7"/>
                  <a:gd name="T7" fmla="*/ 0 h 6"/>
                </a:gdLst>
                <a:ahLst/>
                <a:cxnLst>
                  <a:cxn ang="0">
                    <a:pos x="T0" y="T1"/>
                  </a:cxn>
                  <a:cxn ang="0">
                    <a:pos x="T2" y="T3"/>
                  </a:cxn>
                  <a:cxn ang="0">
                    <a:pos x="T4" y="T5"/>
                  </a:cxn>
                  <a:cxn ang="0">
                    <a:pos x="T6" y="T7"/>
                  </a:cxn>
                </a:cxnLst>
                <a:rect l="0" t="0" r="r" b="b"/>
                <a:pathLst>
                  <a:path w="7" h="6">
                    <a:moveTo>
                      <a:pt x="0" y="0"/>
                    </a:moveTo>
                    <a:lnTo>
                      <a:pt x="7" y="0"/>
                    </a:lnTo>
                    <a:lnTo>
                      <a:pt x="6" y="6"/>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8" name="Freeform 79"/>
              <p:cNvSpPr>
                <a:spLocks/>
              </p:cNvSpPr>
              <p:nvPr/>
            </p:nvSpPr>
            <p:spPr bwMode="auto">
              <a:xfrm>
                <a:off x="2070" y="2299"/>
                <a:ext cx="14" cy="4"/>
              </a:xfrm>
              <a:custGeom>
                <a:avLst/>
                <a:gdLst>
                  <a:gd name="T0" fmla="*/ 0 w 14"/>
                  <a:gd name="T1" fmla="*/ 0 h 4"/>
                  <a:gd name="T2" fmla="*/ 2 w 14"/>
                  <a:gd name="T3" fmla="*/ 4 h 4"/>
                  <a:gd name="T4" fmla="*/ 14 w 14"/>
                  <a:gd name="T5" fmla="*/ 4 h 4"/>
                  <a:gd name="T6" fmla="*/ 0 w 14"/>
                  <a:gd name="T7" fmla="*/ 0 h 4"/>
                </a:gdLst>
                <a:ahLst/>
                <a:cxnLst>
                  <a:cxn ang="0">
                    <a:pos x="T0" y="T1"/>
                  </a:cxn>
                  <a:cxn ang="0">
                    <a:pos x="T2" y="T3"/>
                  </a:cxn>
                  <a:cxn ang="0">
                    <a:pos x="T4" y="T5"/>
                  </a:cxn>
                  <a:cxn ang="0">
                    <a:pos x="T6" y="T7"/>
                  </a:cxn>
                </a:cxnLst>
                <a:rect l="0" t="0" r="r" b="b"/>
                <a:pathLst>
                  <a:path w="14" h="4">
                    <a:moveTo>
                      <a:pt x="0" y="0"/>
                    </a:moveTo>
                    <a:lnTo>
                      <a:pt x="2" y="4"/>
                    </a:lnTo>
                    <a:lnTo>
                      <a:pt x="14"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0"/>
              <p:cNvSpPr>
                <a:spLocks/>
              </p:cNvSpPr>
              <p:nvPr/>
            </p:nvSpPr>
            <p:spPr bwMode="auto">
              <a:xfrm>
                <a:off x="2070" y="2299"/>
                <a:ext cx="14" cy="4"/>
              </a:xfrm>
              <a:custGeom>
                <a:avLst/>
                <a:gdLst>
                  <a:gd name="T0" fmla="*/ 0 w 14"/>
                  <a:gd name="T1" fmla="*/ 0 h 4"/>
                  <a:gd name="T2" fmla="*/ 2 w 14"/>
                  <a:gd name="T3" fmla="*/ 4 h 4"/>
                  <a:gd name="T4" fmla="*/ 14 w 14"/>
                  <a:gd name="T5" fmla="*/ 4 h 4"/>
                  <a:gd name="T6" fmla="*/ 0 w 14"/>
                  <a:gd name="T7" fmla="*/ 0 h 4"/>
                </a:gdLst>
                <a:ahLst/>
                <a:cxnLst>
                  <a:cxn ang="0">
                    <a:pos x="T0" y="T1"/>
                  </a:cxn>
                  <a:cxn ang="0">
                    <a:pos x="T2" y="T3"/>
                  </a:cxn>
                  <a:cxn ang="0">
                    <a:pos x="T4" y="T5"/>
                  </a:cxn>
                  <a:cxn ang="0">
                    <a:pos x="T6" y="T7"/>
                  </a:cxn>
                </a:cxnLst>
                <a:rect l="0" t="0" r="r" b="b"/>
                <a:pathLst>
                  <a:path w="14" h="4">
                    <a:moveTo>
                      <a:pt x="0" y="0"/>
                    </a:moveTo>
                    <a:lnTo>
                      <a:pt x="2" y="4"/>
                    </a:lnTo>
                    <a:lnTo>
                      <a:pt x="14"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0" name="Freeform 81"/>
              <p:cNvSpPr>
                <a:spLocks/>
              </p:cNvSpPr>
              <p:nvPr/>
            </p:nvSpPr>
            <p:spPr bwMode="auto">
              <a:xfrm>
                <a:off x="2070" y="2299"/>
                <a:ext cx="14" cy="4"/>
              </a:xfrm>
              <a:custGeom>
                <a:avLst/>
                <a:gdLst>
                  <a:gd name="T0" fmla="*/ 0 w 14"/>
                  <a:gd name="T1" fmla="*/ 0 h 4"/>
                  <a:gd name="T2" fmla="*/ 10 w 14"/>
                  <a:gd name="T3" fmla="*/ 0 h 4"/>
                  <a:gd name="T4" fmla="*/ 14 w 14"/>
                  <a:gd name="T5" fmla="*/ 4 h 4"/>
                  <a:gd name="T6" fmla="*/ 0 w 14"/>
                  <a:gd name="T7" fmla="*/ 0 h 4"/>
                </a:gdLst>
                <a:ahLst/>
                <a:cxnLst>
                  <a:cxn ang="0">
                    <a:pos x="T0" y="T1"/>
                  </a:cxn>
                  <a:cxn ang="0">
                    <a:pos x="T2" y="T3"/>
                  </a:cxn>
                  <a:cxn ang="0">
                    <a:pos x="T4" y="T5"/>
                  </a:cxn>
                  <a:cxn ang="0">
                    <a:pos x="T6" y="T7"/>
                  </a:cxn>
                </a:cxnLst>
                <a:rect l="0" t="0" r="r" b="b"/>
                <a:pathLst>
                  <a:path w="14" h="4">
                    <a:moveTo>
                      <a:pt x="0" y="0"/>
                    </a:moveTo>
                    <a:lnTo>
                      <a:pt x="10" y="0"/>
                    </a:lnTo>
                    <a:lnTo>
                      <a:pt x="14"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2"/>
              <p:cNvSpPr>
                <a:spLocks/>
              </p:cNvSpPr>
              <p:nvPr/>
            </p:nvSpPr>
            <p:spPr bwMode="auto">
              <a:xfrm>
                <a:off x="2070" y="2299"/>
                <a:ext cx="14" cy="4"/>
              </a:xfrm>
              <a:custGeom>
                <a:avLst/>
                <a:gdLst>
                  <a:gd name="T0" fmla="*/ 0 w 14"/>
                  <a:gd name="T1" fmla="*/ 0 h 4"/>
                  <a:gd name="T2" fmla="*/ 10 w 14"/>
                  <a:gd name="T3" fmla="*/ 0 h 4"/>
                  <a:gd name="T4" fmla="*/ 14 w 14"/>
                  <a:gd name="T5" fmla="*/ 4 h 4"/>
                  <a:gd name="T6" fmla="*/ 0 w 14"/>
                  <a:gd name="T7" fmla="*/ 0 h 4"/>
                </a:gdLst>
                <a:ahLst/>
                <a:cxnLst>
                  <a:cxn ang="0">
                    <a:pos x="T0" y="T1"/>
                  </a:cxn>
                  <a:cxn ang="0">
                    <a:pos x="T2" y="T3"/>
                  </a:cxn>
                  <a:cxn ang="0">
                    <a:pos x="T4" y="T5"/>
                  </a:cxn>
                  <a:cxn ang="0">
                    <a:pos x="T6" y="T7"/>
                  </a:cxn>
                </a:cxnLst>
                <a:rect l="0" t="0" r="r" b="b"/>
                <a:pathLst>
                  <a:path w="14" h="4">
                    <a:moveTo>
                      <a:pt x="0" y="0"/>
                    </a:moveTo>
                    <a:lnTo>
                      <a:pt x="10" y="0"/>
                    </a:lnTo>
                    <a:lnTo>
                      <a:pt x="14"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2" name="Freeform 83"/>
              <p:cNvSpPr>
                <a:spLocks/>
              </p:cNvSpPr>
              <p:nvPr/>
            </p:nvSpPr>
            <p:spPr bwMode="auto">
              <a:xfrm>
                <a:off x="2110" y="2299"/>
                <a:ext cx="12" cy="4"/>
              </a:xfrm>
              <a:custGeom>
                <a:avLst/>
                <a:gdLst>
                  <a:gd name="T0" fmla="*/ 4 w 12"/>
                  <a:gd name="T1" fmla="*/ 0 h 4"/>
                  <a:gd name="T2" fmla="*/ 0 w 12"/>
                  <a:gd name="T3" fmla="*/ 4 h 4"/>
                  <a:gd name="T4" fmla="*/ 12 w 12"/>
                  <a:gd name="T5" fmla="*/ 4 h 4"/>
                  <a:gd name="T6" fmla="*/ 4 w 12"/>
                  <a:gd name="T7" fmla="*/ 0 h 4"/>
                </a:gdLst>
                <a:ahLst/>
                <a:cxnLst>
                  <a:cxn ang="0">
                    <a:pos x="T0" y="T1"/>
                  </a:cxn>
                  <a:cxn ang="0">
                    <a:pos x="T2" y="T3"/>
                  </a:cxn>
                  <a:cxn ang="0">
                    <a:pos x="T4" y="T5"/>
                  </a:cxn>
                  <a:cxn ang="0">
                    <a:pos x="T6" y="T7"/>
                  </a:cxn>
                </a:cxnLst>
                <a:rect l="0" t="0" r="r" b="b"/>
                <a:pathLst>
                  <a:path w="12" h="4">
                    <a:moveTo>
                      <a:pt x="4" y="0"/>
                    </a:moveTo>
                    <a:lnTo>
                      <a:pt x="0" y="4"/>
                    </a:lnTo>
                    <a:lnTo>
                      <a:pt x="12" y="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4"/>
              <p:cNvSpPr>
                <a:spLocks/>
              </p:cNvSpPr>
              <p:nvPr/>
            </p:nvSpPr>
            <p:spPr bwMode="auto">
              <a:xfrm>
                <a:off x="2110" y="2299"/>
                <a:ext cx="12" cy="4"/>
              </a:xfrm>
              <a:custGeom>
                <a:avLst/>
                <a:gdLst>
                  <a:gd name="T0" fmla="*/ 4 w 12"/>
                  <a:gd name="T1" fmla="*/ 0 h 4"/>
                  <a:gd name="T2" fmla="*/ 0 w 12"/>
                  <a:gd name="T3" fmla="*/ 4 h 4"/>
                  <a:gd name="T4" fmla="*/ 12 w 12"/>
                  <a:gd name="T5" fmla="*/ 4 h 4"/>
                  <a:gd name="T6" fmla="*/ 4 w 12"/>
                  <a:gd name="T7" fmla="*/ 0 h 4"/>
                </a:gdLst>
                <a:ahLst/>
                <a:cxnLst>
                  <a:cxn ang="0">
                    <a:pos x="T0" y="T1"/>
                  </a:cxn>
                  <a:cxn ang="0">
                    <a:pos x="T2" y="T3"/>
                  </a:cxn>
                  <a:cxn ang="0">
                    <a:pos x="T4" y="T5"/>
                  </a:cxn>
                  <a:cxn ang="0">
                    <a:pos x="T6" y="T7"/>
                  </a:cxn>
                </a:cxnLst>
                <a:rect l="0" t="0" r="r" b="b"/>
                <a:pathLst>
                  <a:path w="12" h="4">
                    <a:moveTo>
                      <a:pt x="4" y="0"/>
                    </a:moveTo>
                    <a:lnTo>
                      <a:pt x="0" y="4"/>
                    </a:lnTo>
                    <a:lnTo>
                      <a:pt x="12" y="4"/>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4" name="Freeform 85"/>
              <p:cNvSpPr>
                <a:spLocks/>
              </p:cNvSpPr>
              <p:nvPr/>
            </p:nvSpPr>
            <p:spPr bwMode="auto">
              <a:xfrm>
                <a:off x="2114" y="2299"/>
                <a:ext cx="10" cy="4"/>
              </a:xfrm>
              <a:custGeom>
                <a:avLst/>
                <a:gdLst>
                  <a:gd name="T0" fmla="*/ 0 w 10"/>
                  <a:gd name="T1" fmla="*/ 0 h 4"/>
                  <a:gd name="T2" fmla="*/ 10 w 10"/>
                  <a:gd name="T3" fmla="*/ 0 h 4"/>
                  <a:gd name="T4" fmla="*/ 8 w 10"/>
                  <a:gd name="T5" fmla="*/ 4 h 4"/>
                  <a:gd name="T6" fmla="*/ 0 w 10"/>
                  <a:gd name="T7" fmla="*/ 0 h 4"/>
                </a:gdLst>
                <a:ahLst/>
                <a:cxnLst>
                  <a:cxn ang="0">
                    <a:pos x="T0" y="T1"/>
                  </a:cxn>
                  <a:cxn ang="0">
                    <a:pos x="T2" y="T3"/>
                  </a:cxn>
                  <a:cxn ang="0">
                    <a:pos x="T4" y="T5"/>
                  </a:cxn>
                  <a:cxn ang="0">
                    <a:pos x="T6" y="T7"/>
                  </a:cxn>
                </a:cxnLst>
                <a:rect l="0" t="0" r="r" b="b"/>
                <a:pathLst>
                  <a:path w="10" h="4">
                    <a:moveTo>
                      <a:pt x="0" y="0"/>
                    </a:moveTo>
                    <a:lnTo>
                      <a:pt x="10" y="0"/>
                    </a:lnTo>
                    <a:lnTo>
                      <a:pt x="8"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6"/>
              <p:cNvSpPr>
                <a:spLocks/>
              </p:cNvSpPr>
              <p:nvPr/>
            </p:nvSpPr>
            <p:spPr bwMode="auto">
              <a:xfrm>
                <a:off x="2114" y="2299"/>
                <a:ext cx="10" cy="4"/>
              </a:xfrm>
              <a:custGeom>
                <a:avLst/>
                <a:gdLst>
                  <a:gd name="T0" fmla="*/ 0 w 10"/>
                  <a:gd name="T1" fmla="*/ 0 h 4"/>
                  <a:gd name="T2" fmla="*/ 10 w 10"/>
                  <a:gd name="T3" fmla="*/ 0 h 4"/>
                  <a:gd name="T4" fmla="*/ 8 w 10"/>
                  <a:gd name="T5" fmla="*/ 4 h 4"/>
                  <a:gd name="T6" fmla="*/ 0 w 10"/>
                  <a:gd name="T7" fmla="*/ 0 h 4"/>
                </a:gdLst>
                <a:ahLst/>
                <a:cxnLst>
                  <a:cxn ang="0">
                    <a:pos x="T0" y="T1"/>
                  </a:cxn>
                  <a:cxn ang="0">
                    <a:pos x="T2" y="T3"/>
                  </a:cxn>
                  <a:cxn ang="0">
                    <a:pos x="T4" y="T5"/>
                  </a:cxn>
                  <a:cxn ang="0">
                    <a:pos x="T6" y="T7"/>
                  </a:cxn>
                </a:cxnLst>
                <a:rect l="0" t="0" r="r" b="b"/>
                <a:pathLst>
                  <a:path w="10" h="4">
                    <a:moveTo>
                      <a:pt x="0" y="0"/>
                    </a:moveTo>
                    <a:lnTo>
                      <a:pt x="10" y="0"/>
                    </a:lnTo>
                    <a:lnTo>
                      <a:pt x="8"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6" name="Freeform 87"/>
              <p:cNvSpPr>
                <a:spLocks/>
              </p:cNvSpPr>
              <p:nvPr/>
            </p:nvSpPr>
            <p:spPr bwMode="auto">
              <a:xfrm>
                <a:off x="2072" y="2303"/>
                <a:ext cx="17" cy="3"/>
              </a:xfrm>
              <a:custGeom>
                <a:avLst/>
                <a:gdLst>
                  <a:gd name="T0" fmla="*/ 0 w 17"/>
                  <a:gd name="T1" fmla="*/ 0 h 3"/>
                  <a:gd name="T2" fmla="*/ 1 w 17"/>
                  <a:gd name="T3" fmla="*/ 3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1" y="3"/>
                    </a:lnTo>
                    <a:lnTo>
                      <a:pt x="17"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88"/>
              <p:cNvSpPr>
                <a:spLocks/>
              </p:cNvSpPr>
              <p:nvPr/>
            </p:nvSpPr>
            <p:spPr bwMode="auto">
              <a:xfrm>
                <a:off x="2072" y="2303"/>
                <a:ext cx="17" cy="3"/>
              </a:xfrm>
              <a:custGeom>
                <a:avLst/>
                <a:gdLst>
                  <a:gd name="T0" fmla="*/ 0 w 17"/>
                  <a:gd name="T1" fmla="*/ 0 h 3"/>
                  <a:gd name="T2" fmla="*/ 1 w 17"/>
                  <a:gd name="T3" fmla="*/ 3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1" y="3"/>
                    </a:lnTo>
                    <a:lnTo>
                      <a:pt x="17"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8" name="Freeform 89"/>
              <p:cNvSpPr>
                <a:spLocks/>
              </p:cNvSpPr>
              <p:nvPr/>
            </p:nvSpPr>
            <p:spPr bwMode="auto">
              <a:xfrm>
                <a:off x="2072" y="2303"/>
                <a:ext cx="17" cy="3"/>
              </a:xfrm>
              <a:custGeom>
                <a:avLst/>
                <a:gdLst>
                  <a:gd name="T0" fmla="*/ 0 w 17"/>
                  <a:gd name="T1" fmla="*/ 0 h 3"/>
                  <a:gd name="T2" fmla="*/ 12 w 17"/>
                  <a:gd name="T3" fmla="*/ 0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12" y="0"/>
                    </a:lnTo>
                    <a:lnTo>
                      <a:pt x="17"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0"/>
              <p:cNvSpPr>
                <a:spLocks/>
              </p:cNvSpPr>
              <p:nvPr/>
            </p:nvSpPr>
            <p:spPr bwMode="auto">
              <a:xfrm>
                <a:off x="2072" y="2303"/>
                <a:ext cx="17" cy="3"/>
              </a:xfrm>
              <a:custGeom>
                <a:avLst/>
                <a:gdLst>
                  <a:gd name="T0" fmla="*/ 0 w 17"/>
                  <a:gd name="T1" fmla="*/ 0 h 3"/>
                  <a:gd name="T2" fmla="*/ 12 w 17"/>
                  <a:gd name="T3" fmla="*/ 0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12" y="0"/>
                    </a:lnTo>
                    <a:lnTo>
                      <a:pt x="17"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0" name="Freeform 91"/>
              <p:cNvSpPr>
                <a:spLocks/>
              </p:cNvSpPr>
              <p:nvPr/>
            </p:nvSpPr>
            <p:spPr bwMode="auto">
              <a:xfrm>
                <a:off x="2106" y="2303"/>
                <a:ext cx="15" cy="3"/>
              </a:xfrm>
              <a:custGeom>
                <a:avLst/>
                <a:gdLst>
                  <a:gd name="T0" fmla="*/ 4 w 15"/>
                  <a:gd name="T1" fmla="*/ 0 h 3"/>
                  <a:gd name="T2" fmla="*/ 0 w 15"/>
                  <a:gd name="T3" fmla="*/ 3 h 3"/>
                  <a:gd name="T4" fmla="*/ 15 w 15"/>
                  <a:gd name="T5" fmla="*/ 3 h 3"/>
                  <a:gd name="T6" fmla="*/ 4 w 15"/>
                  <a:gd name="T7" fmla="*/ 0 h 3"/>
                </a:gdLst>
                <a:ahLst/>
                <a:cxnLst>
                  <a:cxn ang="0">
                    <a:pos x="T0" y="T1"/>
                  </a:cxn>
                  <a:cxn ang="0">
                    <a:pos x="T2" y="T3"/>
                  </a:cxn>
                  <a:cxn ang="0">
                    <a:pos x="T4" y="T5"/>
                  </a:cxn>
                  <a:cxn ang="0">
                    <a:pos x="T6" y="T7"/>
                  </a:cxn>
                </a:cxnLst>
                <a:rect l="0" t="0" r="r" b="b"/>
                <a:pathLst>
                  <a:path w="15" h="3">
                    <a:moveTo>
                      <a:pt x="4" y="0"/>
                    </a:moveTo>
                    <a:lnTo>
                      <a:pt x="0" y="3"/>
                    </a:lnTo>
                    <a:lnTo>
                      <a:pt x="15" y="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2"/>
              <p:cNvSpPr>
                <a:spLocks/>
              </p:cNvSpPr>
              <p:nvPr/>
            </p:nvSpPr>
            <p:spPr bwMode="auto">
              <a:xfrm>
                <a:off x="2106" y="2303"/>
                <a:ext cx="15" cy="3"/>
              </a:xfrm>
              <a:custGeom>
                <a:avLst/>
                <a:gdLst>
                  <a:gd name="T0" fmla="*/ 4 w 15"/>
                  <a:gd name="T1" fmla="*/ 0 h 3"/>
                  <a:gd name="T2" fmla="*/ 0 w 15"/>
                  <a:gd name="T3" fmla="*/ 3 h 3"/>
                  <a:gd name="T4" fmla="*/ 15 w 15"/>
                  <a:gd name="T5" fmla="*/ 3 h 3"/>
                  <a:gd name="T6" fmla="*/ 4 w 15"/>
                  <a:gd name="T7" fmla="*/ 0 h 3"/>
                </a:gdLst>
                <a:ahLst/>
                <a:cxnLst>
                  <a:cxn ang="0">
                    <a:pos x="T0" y="T1"/>
                  </a:cxn>
                  <a:cxn ang="0">
                    <a:pos x="T2" y="T3"/>
                  </a:cxn>
                  <a:cxn ang="0">
                    <a:pos x="T4" y="T5"/>
                  </a:cxn>
                  <a:cxn ang="0">
                    <a:pos x="T6" y="T7"/>
                  </a:cxn>
                </a:cxnLst>
                <a:rect l="0" t="0" r="r" b="b"/>
                <a:pathLst>
                  <a:path w="15" h="3">
                    <a:moveTo>
                      <a:pt x="4" y="0"/>
                    </a:moveTo>
                    <a:lnTo>
                      <a:pt x="0" y="3"/>
                    </a:lnTo>
                    <a:lnTo>
                      <a:pt x="15" y="3"/>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2" name="Freeform 93"/>
              <p:cNvSpPr>
                <a:spLocks/>
              </p:cNvSpPr>
              <p:nvPr/>
            </p:nvSpPr>
            <p:spPr bwMode="auto">
              <a:xfrm>
                <a:off x="2110" y="2303"/>
                <a:ext cx="12" cy="3"/>
              </a:xfrm>
              <a:custGeom>
                <a:avLst/>
                <a:gdLst>
                  <a:gd name="T0" fmla="*/ 0 w 12"/>
                  <a:gd name="T1" fmla="*/ 0 h 3"/>
                  <a:gd name="T2" fmla="*/ 12 w 12"/>
                  <a:gd name="T3" fmla="*/ 0 h 3"/>
                  <a:gd name="T4" fmla="*/ 11 w 12"/>
                  <a:gd name="T5" fmla="*/ 3 h 3"/>
                  <a:gd name="T6" fmla="*/ 0 w 12"/>
                  <a:gd name="T7" fmla="*/ 0 h 3"/>
                </a:gdLst>
                <a:ahLst/>
                <a:cxnLst>
                  <a:cxn ang="0">
                    <a:pos x="T0" y="T1"/>
                  </a:cxn>
                  <a:cxn ang="0">
                    <a:pos x="T2" y="T3"/>
                  </a:cxn>
                  <a:cxn ang="0">
                    <a:pos x="T4" y="T5"/>
                  </a:cxn>
                  <a:cxn ang="0">
                    <a:pos x="T6" y="T7"/>
                  </a:cxn>
                </a:cxnLst>
                <a:rect l="0" t="0" r="r" b="b"/>
                <a:pathLst>
                  <a:path w="12" h="3">
                    <a:moveTo>
                      <a:pt x="0" y="0"/>
                    </a:moveTo>
                    <a:lnTo>
                      <a:pt x="12" y="0"/>
                    </a:lnTo>
                    <a:lnTo>
                      <a:pt x="11"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4"/>
              <p:cNvSpPr>
                <a:spLocks/>
              </p:cNvSpPr>
              <p:nvPr/>
            </p:nvSpPr>
            <p:spPr bwMode="auto">
              <a:xfrm>
                <a:off x="2110" y="2303"/>
                <a:ext cx="12" cy="3"/>
              </a:xfrm>
              <a:custGeom>
                <a:avLst/>
                <a:gdLst>
                  <a:gd name="T0" fmla="*/ 0 w 12"/>
                  <a:gd name="T1" fmla="*/ 0 h 3"/>
                  <a:gd name="T2" fmla="*/ 12 w 12"/>
                  <a:gd name="T3" fmla="*/ 0 h 3"/>
                  <a:gd name="T4" fmla="*/ 11 w 12"/>
                  <a:gd name="T5" fmla="*/ 3 h 3"/>
                  <a:gd name="T6" fmla="*/ 0 w 12"/>
                  <a:gd name="T7" fmla="*/ 0 h 3"/>
                </a:gdLst>
                <a:ahLst/>
                <a:cxnLst>
                  <a:cxn ang="0">
                    <a:pos x="T0" y="T1"/>
                  </a:cxn>
                  <a:cxn ang="0">
                    <a:pos x="T2" y="T3"/>
                  </a:cxn>
                  <a:cxn ang="0">
                    <a:pos x="T4" y="T5"/>
                  </a:cxn>
                  <a:cxn ang="0">
                    <a:pos x="T6" y="T7"/>
                  </a:cxn>
                </a:cxnLst>
                <a:rect l="0" t="0" r="r" b="b"/>
                <a:pathLst>
                  <a:path w="12" h="3">
                    <a:moveTo>
                      <a:pt x="0" y="0"/>
                    </a:moveTo>
                    <a:lnTo>
                      <a:pt x="12" y="0"/>
                    </a:lnTo>
                    <a:lnTo>
                      <a:pt x="11"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4" name="Freeform 95"/>
              <p:cNvSpPr>
                <a:spLocks/>
              </p:cNvSpPr>
              <p:nvPr/>
            </p:nvSpPr>
            <p:spPr bwMode="auto">
              <a:xfrm>
                <a:off x="2073" y="2306"/>
                <a:ext cx="20" cy="3"/>
              </a:xfrm>
              <a:custGeom>
                <a:avLst/>
                <a:gdLst>
                  <a:gd name="T0" fmla="*/ 0 w 20"/>
                  <a:gd name="T1" fmla="*/ 0 h 3"/>
                  <a:gd name="T2" fmla="*/ 1 w 20"/>
                  <a:gd name="T3" fmla="*/ 3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 y="3"/>
                    </a:lnTo>
                    <a:lnTo>
                      <a:pt x="20"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6"/>
              <p:cNvSpPr>
                <a:spLocks/>
              </p:cNvSpPr>
              <p:nvPr/>
            </p:nvSpPr>
            <p:spPr bwMode="auto">
              <a:xfrm>
                <a:off x="2073" y="2306"/>
                <a:ext cx="20" cy="3"/>
              </a:xfrm>
              <a:custGeom>
                <a:avLst/>
                <a:gdLst>
                  <a:gd name="T0" fmla="*/ 0 w 20"/>
                  <a:gd name="T1" fmla="*/ 0 h 3"/>
                  <a:gd name="T2" fmla="*/ 1 w 20"/>
                  <a:gd name="T3" fmla="*/ 3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 y="3"/>
                    </a:lnTo>
                    <a:lnTo>
                      <a:pt x="20"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6" name="Freeform 97"/>
              <p:cNvSpPr>
                <a:spLocks/>
              </p:cNvSpPr>
              <p:nvPr/>
            </p:nvSpPr>
            <p:spPr bwMode="auto">
              <a:xfrm>
                <a:off x="2073" y="2306"/>
                <a:ext cx="20" cy="3"/>
              </a:xfrm>
              <a:custGeom>
                <a:avLst/>
                <a:gdLst>
                  <a:gd name="T0" fmla="*/ 0 w 20"/>
                  <a:gd name="T1" fmla="*/ 0 h 3"/>
                  <a:gd name="T2" fmla="*/ 16 w 20"/>
                  <a:gd name="T3" fmla="*/ 0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6" y="0"/>
                    </a:lnTo>
                    <a:lnTo>
                      <a:pt x="20"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98"/>
              <p:cNvSpPr>
                <a:spLocks/>
              </p:cNvSpPr>
              <p:nvPr/>
            </p:nvSpPr>
            <p:spPr bwMode="auto">
              <a:xfrm>
                <a:off x="2073" y="2306"/>
                <a:ext cx="20" cy="3"/>
              </a:xfrm>
              <a:custGeom>
                <a:avLst/>
                <a:gdLst>
                  <a:gd name="T0" fmla="*/ 0 w 20"/>
                  <a:gd name="T1" fmla="*/ 0 h 3"/>
                  <a:gd name="T2" fmla="*/ 16 w 20"/>
                  <a:gd name="T3" fmla="*/ 0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6" y="0"/>
                    </a:lnTo>
                    <a:lnTo>
                      <a:pt x="20"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8" name="Freeform 99"/>
              <p:cNvSpPr>
                <a:spLocks/>
              </p:cNvSpPr>
              <p:nvPr/>
            </p:nvSpPr>
            <p:spPr bwMode="auto">
              <a:xfrm>
                <a:off x="2101" y="2306"/>
                <a:ext cx="20" cy="3"/>
              </a:xfrm>
              <a:custGeom>
                <a:avLst/>
                <a:gdLst>
                  <a:gd name="T0" fmla="*/ 5 w 20"/>
                  <a:gd name="T1" fmla="*/ 0 h 3"/>
                  <a:gd name="T2" fmla="*/ 0 w 20"/>
                  <a:gd name="T3" fmla="*/ 3 h 3"/>
                  <a:gd name="T4" fmla="*/ 20 w 20"/>
                  <a:gd name="T5" fmla="*/ 3 h 3"/>
                  <a:gd name="T6" fmla="*/ 5 w 20"/>
                  <a:gd name="T7" fmla="*/ 0 h 3"/>
                </a:gdLst>
                <a:ahLst/>
                <a:cxnLst>
                  <a:cxn ang="0">
                    <a:pos x="T0" y="T1"/>
                  </a:cxn>
                  <a:cxn ang="0">
                    <a:pos x="T2" y="T3"/>
                  </a:cxn>
                  <a:cxn ang="0">
                    <a:pos x="T4" y="T5"/>
                  </a:cxn>
                  <a:cxn ang="0">
                    <a:pos x="T6" y="T7"/>
                  </a:cxn>
                </a:cxnLst>
                <a:rect l="0" t="0" r="r" b="b"/>
                <a:pathLst>
                  <a:path w="20" h="3">
                    <a:moveTo>
                      <a:pt x="5" y="0"/>
                    </a:moveTo>
                    <a:lnTo>
                      <a:pt x="0" y="3"/>
                    </a:lnTo>
                    <a:lnTo>
                      <a:pt x="20" y="3"/>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0"/>
              <p:cNvSpPr>
                <a:spLocks/>
              </p:cNvSpPr>
              <p:nvPr/>
            </p:nvSpPr>
            <p:spPr bwMode="auto">
              <a:xfrm>
                <a:off x="2101" y="2306"/>
                <a:ext cx="20" cy="3"/>
              </a:xfrm>
              <a:custGeom>
                <a:avLst/>
                <a:gdLst>
                  <a:gd name="T0" fmla="*/ 5 w 20"/>
                  <a:gd name="T1" fmla="*/ 0 h 3"/>
                  <a:gd name="T2" fmla="*/ 0 w 20"/>
                  <a:gd name="T3" fmla="*/ 3 h 3"/>
                  <a:gd name="T4" fmla="*/ 20 w 20"/>
                  <a:gd name="T5" fmla="*/ 3 h 3"/>
                  <a:gd name="T6" fmla="*/ 5 w 20"/>
                  <a:gd name="T7" fmla="*/ 0 h 3"/>
                </a:gdLst>
                <a:ahLst/>
                <a:cxnLst>
                  <a:cxn ang="0">
                    <a:pos x="T0" y="T1"/>
                  </a:cxn>
                  <a:cxn ang="0">
                    <a:pos x="T2" y="T3"/>
                  </a:cxn>
                  <a:cxn ang="0">
                    <a:pos x="T4" y="T5"/>
                  </a:cxn>
                  <a:cxn ang="0">
                    <a:pos x="T6" y="T7"/>
                  </a:cxn>
                </a:cxnLst>
                <a:rect l="0" t="0" r="r" b="b"/>
                <a:pathLst>
                  <a:path w="20" h="3">
                    <a:moveTo>
                      <a:pt x="5" y="0"/>
                    </a:moveTo>
                    <a:lnTo>
                      <a:pt x="0" y="3"/>
                    </a:lnTo>
                    <a:lnTo>
                      <a:pt x="20" y="3"/>
                    </a:lnTo>
                    <a:lnTo>
                      <a:pt x="5"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1"/>
              <p:cNvSpPr>
                <a:spLocks/>
              </p:cNvSpPr>
              <p:nvPr/>
            </p:nvSpPr>
            <p:spPr bwMode="auto">
              <a:xfrm>
                <a:off x="2106" y="2306"/>
                <a:ext cx="15" cy="3"/>
              </a:xfrm>
              <a:custGeom>
                <a:avLst/>
                <a:gdLst>
                  <a:gd name="T0" fmla="*/ 0 w 15"/>
                  <a:gd name="T1" fmla="*/ 0 h 3"/>
                  <a:gd name="T2" fmla="*/ 15 w 15"/>
                  <a:gd name="T3" fmla="*/ 0 h 3"/>
                  <a:gd name="T4" fmla="*/ 15 w 15"/>
                  <a:gd name="T5" fmla="*/ 3 h 3"/>
                  <a:gd name="T6" fmla="*/ 0 w 15"/>
                  <a:gd name="T7" fmla="*/ 0 h 3"/>
                </a:gdLst>
                <a:ahLst/>
                <a:cxnLst>
                  <a:cxn ang="0">
                    <a:pos x="T0" y="T1"/>
                  </a:cxn>
                  <a:cxn ang="0">
                    <a:pos x="T2" y="T3"/>
                  </a:cxn>
                  <a:cxn ang="0">
                    <a:pos x="T4" y="T5"/>
                  </a:cxn>
                  <a:cxn ang="0">
                    <a:pos x="T6" y="T7"/>
                  </a:cxn>
                </a:cxnLst>
                <a:rect l="0" t="0" r="r" b="b"/>
                <a:pathLst>
                  <a:path w="15" h="3">
                    <a:moveTo>
                      <a:pt x="0" y="0"/>
                    </a:moveTo>
                    <a:lnTo>
                      <a:pt x="15" y="0"/>
                    </a:lnTo>
                    <a:lnTo>
                      <a:pt x="1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2"/>
              <p:cNvSpPr>
                <a:spLocks/>
              </p:cNvSpPr>
              <p:nvPr/>
            </p:nvSpPr>
            <p:spPr bwMode="auto">
              <a:xfrm>
                <a:off x="2106" y="2306"/>
                <a:ext cx="15" cy="3"/>
              </a:xfrm>
              <a:custGeom>
                <a:avLst/>
                <a:gdLst>
                  <a:gd name="T0" fmla="*/ 0 w 15"/>
                  <a:gd name="T1" fmla="*/ 0 h 3"/>
                  <a:gd name="T2" fmla="*/ 15 w 15"/>
                  <a:gd name="T3" fmla="*/ 0 h 3"/>
                  <a:gd name="T4" fmla="*/ 15 w 15"/>
                  <a:gd name="T5" fmla="*/ 3 h 3"/>
                  <a:gd name="T6" fmla="*/ 0 w 15"/>
                  <a:gd name="T7" fmla="*/ 0 h 3"/>
                </a:gdLst>
                <a:ahLst/>
                <a:cxnLst>
                  <a:cxn ang="0">
                    <a:pos x="T0" y="T1"/>
                  </a:cxn>
                  <a:cxn ang="0">
                    <a:pos x="T2" y="T3"/>
                  </a:cxn>
                  <a:cxn ang="0">
                    <a:pos x="T4" y="T5"/>
                  </a:cxn>
                  <a:cxn ang="0">
                    <a:pos x="T6" y="T7"/>
                  </a:cxn>
                </a:cxnLst>
                <a:rect l="0" t="0" r="r" b="b"/>
                <a:pathLst>
                  <a:path w="15" h="3">
                    <a:moveTo>
                      <a:pt x="0" y="0"/>
                    </a:moveTo>
                    <a:lnTo>
                      <a:pt x="15" y="0"/>
                    </a:lnTo>
                    <a:lnTo>
                      <a:pt x="15"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3"/>
              <p:cNvSpPr>
                <a:spLocks/>
              </p:cNvSpPr>
              <p:nvPr/>
            </p:nvSpPr>
            <p:spPr bwMode="auto">
              <a:xfrm>
                <a:off x="2074" y="2309"/>
                <a:ext cx="19" cy="0"/>
              </a:xfrm>
              <a:custGeom>
                <a:avLst/>
                <a:gdLst>
                  <a:gd name="T0" fmla="*/ 0 w 19"/>
                  <a:gd name="T1" fmla="*/ 0 w 19"/>
                  <a:gd name="T2" fmla="*/ 19 w 19"/>
                  <a:gd name="T3" fmla="*/ 0 w 19"/>
                </a:gdLst>
                <a:ahLst/>
                <a:cxnLst>
                  <a:cxn ang="0">
                    <a:pos x="T0" y="0"/>
                  </a:cxn>
                  <a:cxn ang="0">
                    <a:pos x="T1" y="0"/>
                  </a:cxn>
                  <a:cxn ang="0">
                    <a:pos x="T2" y="0"/>
                  </a:cxn>
                  <a:cxn ang="0">
                    <a:pos x="T3" y="0"/>
                  </a:cxn>
                </a:cxnLst>
                <a:rect l="0" t="0" r="r" b="b"/>
                <a:pathLst>
                  <a:path w="19">
                    <a:moveTo>
                      <a:pt x="0" y="0"/>
                    </a:moveTo>
                    <a:lnTo>
                      <a:pt x="0" y="0"/>
                    </a:lnTo>
                    <a:lnTo>
                      <a:pt x="1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Freeform 104"/>
              <p:cNvSpPr>
                <a:spLocks/>
              </p:cNvSpPr>
              <p:nvPr/>
            </p:nvSpPr>
            <p:spPr bwMode="auto">
              <a:xfrm>
                <a:off x="2074" y="2309"/>
                <a:ext cx="19" cy="0"/>
              </a:xfrm>
              <a:custGeom>
                <a:avLst/>
                <a:gdLst>
                  <a:gd name="T0" fmla="*/ 0 w 19"/>
                  <a:gd name="T1" fmla="*/ 0 w 19"/>
                  <a:gd name="T2" fmla="*/ 19 w 19"/>
                  <a:gd name="T3" fmla="*/ 0 w 19"/>
                </a:gdLst>
                <a:ahLst/>
                <a:cxnLst>
                  <a:cxn ang="0">
                    <a:pos x="T0" y="0"/>
                  </a:cxn>
                  <a:cxn ang="0">
                    <a:pos x="T1" y="0"/>
                  </a:cxn>
                  <a:cxn ang="0">
                    <a:pos x="T2" y="0"/>
                  </a:cxn>
                  <a:cxn ang="0">
                    <a:pos x="T3" y="0"/>
                  </a:cxn>
                </a:cxnLst>
                <a:rect l="0" t="0" r="r" b="b"/>
                <a:pathLst>
                  <a:path w="19">
                    <a:moveTo>
                      <a:pt x="0" y="0"/>
                    </a:moveTo>
                    <a:lnTo>
                      <a:pt x="0" y="0"/>
                    </a:lnTo>
                    <a:lnTo>
                      <a:pt x="19"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4" name="Rectangle 105"/>
              <p:cNvSpPr>
                <a:spLocks noChangeArrowheads="1"/>
              </p:cNvSpPr>
              <p:nvPr/>
            </p:nvSpPr>
            <p:spPr bwMode="auto">
              <a:xfrm>
                <a:off x="2074" y="2309"/>
                <a:ext cx="1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Rectangle 106"/>
              <p:cNvSpPr>
                <a:spLocks noChangeArrowheads="1"/>
              </p:cNvSpPr>
              <p:nvPr/>
            </p:nvSpPr>
            <p:spPr bwMode="auto">
              <a:xfrm>
                <a:off x="2074" y="2309"/>
                <a:ext cx="19" cy="1"/>
              </a:xfrm>
              <a:prstGeom prst="rect">
                <a:avLst/>
              </a:prstGeom>
              <a:noFill/>
              <a:ln w="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6" name="Freeform 107"/>
              <p:cNvSpPr>
                <a:spLocks/>
              </p:cNvSpPr>
              <p:nvPr/>
            </p:nvSpPr>
            <p:spPr bwMode="auto">
              <a:xfrm>
                <a:off x="2074" y="2309"/>
                <a:ext cx="23" cy="75"/>
              </a:xfrm>
              <a:custGeom>
                <a:avLst/>
                <a:gdLst>
                  <a:gd name="T0" fmla="*/ 0 w 23"/>
                  <a:gd name="T1" fmla="*/ 0 h 75"/>
                  <a:gd name="T2" fmla="*/ 23 w 23"/>
                  <a:gd name="T3" fmla="*/ 0 h 75"/>
                  <a:gd name="T4" fmla="*/ 23 w 23"/>
                  <a:gd name="T5" fmla="*/ 75 h 75"/>
                  <a:gd name="T6" fmla="*/ 0 w 23"/>
                  <a:gd name="T7" fmla="*/ 0 h 75"/>
                </a:gdLst>
                <a:ahLst/>
                <a:cxnLst>
                  <a:cxn ang="0">
                    <a:pos x="T0" y="T1"/>
                  </a:cxn>
                  <a:cxn ang="0">
                    <a:pos x="T2" y="T3"/>
                  </a:cxn>
                  <a:cxn ang="0">
                    <a:pos x="T4" y="T5"/>
                  </a:cxn>
                  <a:cxn ang="0">
                    <a:pos x="T6" y="T7"/>
                  </a:cxn>
                </a:cxnLst>
                <a:rect l="0" t="0" r="r" b="b"/>
                <a:pathLst>
                  <a:path w="23" h="75">
                    <a:moveTo>
                      <a:pt x="0" y="0"/>
                    </a:moveTo>
                    <a:lnTo>
                      <a:pt x="23" y="0"/>
                    </a:lnTo>
                    <a:lnTo>
                      <a:pt x="23" y="7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Freeform 108"/>
              <p:cNvSpPr>
                <a:spLocks/>
              </p:cNvSpPr>
              <p:nvPr/>
            </p:nvSpPr>
            <p:spPr bwMode="auto">
              <a:xfrm>
                <a:off x="2074" y="2309"/>
                <a:ext cx="23" cy="75"/>
              </a:xfrm>
              <a:custGeom>
                <a:avLst/>
                <a:gdLst>
                  <a:gd name="T0" fmla="*/ 0 w 23"/>
                  <a:gd name="T1" fmla="*/ 0 h 75"/>
                  <a:gd name="T2" fmla="*/ 23 w 23"/>
                  <a:gd name="T3" fmla="*/ 0 h 75"/>
                  <a:gd name="T4" fmla="*/ 23 w 23"/>
                  <a:gd name="T5" fmla="*/ 75 h 75"/>
                  <a:gd name="T6" fmla="*/ 0 w 23"/>
                  <a:gd name="T7" fmla="*/ 0 h 75"/>
                </a:gdLst>
                <a:ahLst/>
                <a:cxnLst>
                  <a:cxn ang="0">
                    <a:pos x="T0" y="T1"/>
                  </a:cxn>
                  <a:cxn ang="0">
                    <a:pos x="T2" y="T3"/>
                  </a:cxn>
                  <a:cxn ang="0">
                    <a:pos x="T4" y="T5"/>
                  </a:cxn>
                  <a:cxn ang="0">
                    <a:pos x="T6" y="T7"/>
                  </a:cxn>
                </a:cxnLst>
                <a:rect l="0" t="0" r="r" b="b"/>
                <a:pathLst>
                  <a:path w="23" h="75">
                    <a:moveTo>
                      <a:pt x="0" y="0"/>
                    </a:moveTo>
                    <a:lnTo>
                      <a:pt x="23" y="0"/>
                    </a:lnTo>
                    <a:lnTo>
                      <a:pt x="23" y="7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8" name="Freeform 109"/>
              <p:cNvSpPr>
                <a:spLocks/>
              </p:cNvSpPr>
              <p:nvPr/>
            </p:nvSpPr>
            <p:spPr bwMode="auto">
              <a:xfrm>
                <a:off x="2097" y="2309"/>
                <a:ext cx="23" cy="75"/>
              </a:xfrm>
              <a:custGeom>
                <a:avLst/>
                <a:gdLst>
                  <a:gd name="T0" fmla="*/ 0 w 23"/>
                  <a:gd name="T1" fmla="*/ 0 h 75"/>
                  <a:gd name="T2" fmla="*/ 23 w 23"/>
                  <a:gd name="T3" fmla="*/ 0 h 75"/>
                  <a:gd name="T4" fmla="*/ 0 w 23"/>
                  <a:gd name="T5" fmla="*/ 75 h 75"/>
                  <a:gd name="T6" fmla="*/ 0 w 23"/>
                  <a:gd name="T7" fmla="*/ 0 h 75"/>
                </a:gdLst>
                <a:ahLst/>
                <a:cxnLst>
                  <a:cxn ang="0">
                    <a:pos x="T0" y="T1"/>
                  </a:cxn>
                  <a:cxn ang="0">
                    <a:pos x="T2" y="T3"/>
                  </a:cxn>
                  <a:cxn ang="0">
                    <a:pos x="T4" y="T5"/>
                  </a:cxn>
                  <a:cxn ang="0">
                    <a:pos x="T6" y="T7"/>
                  </a:cxn>
                </a:cxnLst>
                <a:rect l="0" t="0" r="r" b="b"/>
                <a:pathLst>
                  <a:path w="23" h="75">
                    <a:moveTo>
                      <a:pt x="0" y="0"/>
                    </a:moveTo>
                    <a:lnTo>
                      <a:pt x="23" y="0"/>
                    </a:lnTo>
                    <a:lnTo>
                      <a:pt x="0" y="7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Freeform 110"/>
              <p:cNvSpPr>
                <a:spLocks/>
              </p:cNvSpPr>
              <p:nvPr/>
            </p:nvSpPr>
            <p:spPr bwMode="auto">
              <a:xfrm>
                <a:off x="2097" y="2309"/>
                <a:ext cx="23" cy="75"/>
              </a:xfrm>
              <a:custGeom>
                <a:avLst/>
                <a:gdLst>
                  <a:gd name="T0" fmla="*/ 0 w 23"/>
                  <a:gd name="T1" fmla="*/ 0 h 75"/>
                  <a:gd name="T2" fmla="*/ 23 w 23"/>
                  <a:gd name="T3" fmla="*/ 0 h 75"/>
                  <a:gd name="T4" fmla="*/ 0 w 23"/>
                  <a:gd name="T5" fmla="*/ 75 h 75"/>
                  <a:gd name="T6" fmla="*/ 0 w 23"/>
                  <a:gd name="T7" fmla="*/ 0 h 75"/>
                </a:gdLst>
                <a:ahLst/>
                <a:cxnLst>
                  <a:cxn ang="0">
                    <a:pos x="T0" y="T1"/>
                  </a:cxn>
                  <a:cxn ang="0">
                    <a:pos x="T2" y="T3"/>
                  </a:cxn>
                  <a:cxn ang="0">
                    <a:pos x="T4" y="T5"/>
                  </a:cxn>
                  <a:cxn ang="0">
                    <a:pos x="T6" y="T7"/>
                  </a:cxn>
                </a:cxnLst>
                <a:rect l="0" t="0" r="r" b="b"/>
                <a:pathLst>
                  <a:path w="23" h="75">
                    <a:moveTo>
                      <a:pt x="0" y="0"/>
                    </a:moveTo>
                    <a:lnTo>
                      <a:pt x="23" y="0"/>
                    </a:lnTo>
                    <a:lnTo>
                      <a:pt x="0" y="7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0" name="Freeform 111"/>
              <p:cNvSpPr>
                <a:spLocks/>
              </p:cNvSpPr>
              <p:nvPr/>
            </p:nvSpPr>
            <p:spPr bwMode="auto">
              <a:xfrm>
                <a:off x="2097" y="2309"/>
                <a:ext cx="23" cy="0"/>
              </a:xfrm>
              <a:custGeom>
                <a:avLst/>
                <a:gdLst>
                  <a:gd name="T0" fmla="*/ 4 w 23"/>
                  <a:gd name="T1" fmla="*/ 0 w 23"/>
                  <a:gd name="T2" fmla="*/ 23 w 23"/>
                  <a:gd name="T3" fmla="*/ 4 w 23"/>
                </a:gdLst>
                <a:ahLst/>
                <a:cxnLst>
                  <a:cxn ang="0">
                    <a:pos x="T0" y="0"/>
                  </a:cxn>
                  <a:cxn ang="0">
                    <a:pos x="T1" y="0"/>
                  </a:cxn>
                  <a:cxn ang="0">
                    <a:pos x="T2" y="0"/>
                  </a:cxn>
                  <a:cxn ang="0">
                    <a:pos x="T3" y="0"/>
                  </a:cxn>
                </a:cxnLst>
                <a:rect l="0" t="0" r="r" b="b"/>
                <a:pathLst>
                  <a:path w="23">
                    <a:moveTo>
                      <a:pt x="4" y="0"/>
                    </a:moveTo>
                    <a:lnTo>
                      <a:pt x="0" y="0"/>
                    </a:lnTo>
                    <a:lnTo>
                      <a:pt x="23"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2"/>
              <p:cNvSpPr>
                <a:spLocks/>
              </p:cNvSpPr>
              <p:nvPr/>
            </p:nvSpPr>
            <p:spPr bwMode="auto">
              <a:xfrm>
                <a:off x="2097" y="2309"/>
                <a:ext cx="23" cy="0"/>
              </a:xfrm>
              <a:custGeom>
                <a:avLst/>
                <a:gdLst>
                  <a:gd name="T0" fmla="*/ 4 w 23"/>
                  <a:gd name="T1" fmla="*/ 0 w 23"/>
                  <a:gd name="T2" fmla="*/ 23 w 23"/>
                  <a:gd name="T3" fmla="*/ 4 w 23"/>
                </a:gdLst>
                <a:ahLst/>
                <a:cxnLst>
                  <a:cxn ang="0">
                    <a:pos x="T0" y="0"/>
                  </a:cxn>
                  <a:cxn ang="0">
                    <a:pos x="T1" y="0"/>
                  </a:cxn>
                  <a:cxn ang="0">
                    <a:pos x="T2" y="0"/>
                  </a:cxn>
                  <a:cxn ang="0">
                    <a:pos x="T3" y="0"/>
                  </a:cxn>
                </a:cxnLst>
                <a:rect l="0" t="0" r="r" b="b"/>
                <a:pathLst>
                  <a:path w="23">
                    <a:moveTo>
                      <a:pt x="4" y="0"/>
                    </a:moveTo>
                    <a:lnTo>
                      <a:pt x="0" y="0"/>
                    </a:lnTo>
                    <a:lnTo>
                      <a:pt x="23" y="0"/>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3"/>
              <p:cNvSpPr>
                <a:spLocks/>
              </p:cNvSpPr>
              <p:nvPr/>
            </p:nvSpPr>
            <p:spPr bwMode="auto">
              <a:xfrm>
                <a:off x="2101" y="2309"/>
                <a:ext cx="20" cy="0"/>
              </a:xfrm>
              <a:custGeom>
                <a:avLst/>
                <a:gdLst>
                  <a:gd name="T0" fmla="*/ 0 w 20"/>
                  <a:gd name="T1" fmla="*/ 20 w 20"/>
                  <a:gd name="T2" fmla="*/ 19 w 20"/>
                  <a:gd name="T3" fmla="*/ 0 w 20"/>
                </a:gdLst>
                <a:ahLst/>
                <a:cxnLst>
                  <a:cxn ang="0">
                    <a:pos x="T0" y="0"/>
                  </a:cxn>
                  <a:cxn ang="0">
                    <a:pos x="T1" y="0"/>
                  </a:cxn>
                  <a:cxn ang="0">
                    <a:pos x="T2" y="0"/>
                  </a:cxn>
                  <a:cxn ang="0">
                    <a:pos x="T3" y="0"/>
                  </a:cxn>
                </a:cxnLst>
                <a:rect l="0" t="0" r="r" b="b"/>
                <a:pathLst>
                  <a:path w="20">
                    <a:moveTo>
                      <a:pt x="0" y="0"/>
                    </a:moveTo>
                    <a:lnTo>
                      <a:pt x="20" y="0"/>
                    </a:lnTo>
                    <a:lnTo>
                      <a:pt x="1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4"/>
              <p:cNvSpPr>
                <a:spLocks/>
              </p:cNvSpPr>
              <p:nvPr/>
            </p:nvSpPr>
            <p:spPr bwMode="auto">
              <a:xfrm>
                <a:off x="2101" y="2309"/>
                <a:ext cx="20" cy="0"/>
              </a:xfrm>
              <a:custGeom>
                <a:avLst/>
                <a:gdLst>
                  <a:gd name="T0" fmla="*/ 0 w 20"/>
                  <a:gd name="T1" fmla="*/ 20 w 20"/>
                  <a:gd name="T2" fmla="*/ 19 w 20"/>
                  <a:gd name="T3" fmla="*/ 0 w 20"/>
                </a:gdLst>
                <a:ahLst/>
                <a:cxnLst>
                  <a:cxn ang="0">
                    <a:pos x="T0" y="0"/>
                  </a:cxn>
                  <a:cxn ang="0">
                    <a:pos x="T1" y="0"/>
                  </a:cxn>
                  <a:cxn ang="0">
                    <a:pos x="T2" y="0"/>
                  </a:cxn>
                  <a:cxn ang="0">
                    <a:pos x="T3" y="0"/>
                  </a:cxn>
                </a:cxnLst>
                <a:rect l="0" t="0" r="r" b="b"/>
                <a:pathLst>
                  <a:path w="20">
                    <a:moveTo>
                      <a:pt x="0" y="0"/>
                    </a:moveTo>
                    <a:lnTo>
                      <a:pt x="20" y="0"/>
                    </a:lnTo>
                    <a:lnTo>
                      <a:pt x="19"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5"/>
              <p:cNvSpPr>
                <a:spLocks/>
              </p:cNvSpPr>
              <p:nvPr/>
            </p:nvSpPr>
            <p:spPr bwMode="auto">
              <a:xfrm>
                <a:off x="2074" y="2309"/>
                <a:ext cx="23" cy="0"/>
              </a:xfrm>
              <a:custGeom>
                <a:avLst/>
                <a:gdLst>
                  <a:gd name="T0" fmla="*/ 0 w 23"/>
                  <a:gd name="T1" fmla="*/ 0 w 23"/>
                  <a:gd name="T2" fmla="*/ 23 w 23"/>
                  <a:gd name="T3" fmla="*/ 0 w 23"/>
                </a:gdLst>
                <a:ahLst/>
                <a:cxnLst>
                  <a:cxn ang="0">
                    <a:pos x="T0" y="0"/>
                  </a:cxn>
                  <a:cxn ang="0">
                    <a:pos x="T1" y="0"/>
                  </a:cxn>
                  <a:cxn ang="0">
                    <a:pos x="T2" y="0"/>
                  </a:cxn>
                  <a:cxn ang="0">
                    <a:pos x="T3" y="0"/>
                  </a:cxn>
                </a:cxnLst>
                <a:rect l="0" t="0" r="r" b="b"/>
                <a:pathLst>
                  <a:path w="23">
                    <a:moveTo>
                      <a:pt x="0" y="0"/>
                    </a:moveTo>
                    <a:lnTo>
                      <a:pt x="0" y="0"/>
                    </a:lnTo>
                    <a:lnTo>
                      <a:pt x="2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Freeform 116"/>
              <p:cNvSpPr>
                <a:spLocks/>
              </p:cNvSpPr>
              <p:nvPr/>
            </p:nvSpPr>
            <p:spPr bwMode="auto">
              <a:xfrm>
                <a:off x="2074" y="2309"/>
                <a:ext cx="23" cy="0"/>
              </a:xfrm>
              <a:custGeom>
                <a:avLst/>
                <a:gdLst>
                  <a:gd name="T0" fmla="*/ 0 w 23"/>
                  <a:gd name="T1" fmla="*/ 0 w 23"/>
                  <a:gd name="T2" fmla="*/ 23 w 23"/>
                  <a:gd name="T3" fmla="*/ 0 w 23"/>
                </a:gdLst>
                <a:ahLst/>
                <a:cxnLst>
                  <a:cxn ang="0">
                    <a:pos x="T0" y="0"/>
                  </a:cxn>
                  <a:cxn ang="0">
                    <a:pos x="T1" y="0"/>
                  </a:cxn>
                  <a:cxn ang="0">
                    <a:pos x="T2" y="0"/>
                  </a:cxn>
                  <a:cxn ang="0">
                    <a:pos x="T3" y="0"/>
                  </a:cxn>
                </a:cxnLst>
                <a:rect l="0" t="0" r="r" b="b"/>
                <a:pathLst>
                  <a:path w="23">
                    <a:moveTo>
                      <a:pt x="0" y="0"/>
                    </a:moveTo>
                    <a:lnTo>
                      <a:pt x="0" y="0"/>
                    </a:lnTo>
                    <a:lnTo>
                      <a:pt x="23"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6" name="Freeform 117"/>
              <p:cNvSpPr>
                <a:spLocks/>
              </p:cNvSpPr>
              <p:nvPr/>
            </p:nvSpPr>
            <p:spPr bwMode="auto">
              <a:xfrm>
                <a:off x="2074" y="2309"/>
                <a:ext cx="23" cy="0"/>
              </a:xfrm>
              <a:custGeom>
                <a:avLst/>
                <a:gdLst>
                  <a:gd name="T0" fmla="*/ 0 w 23"/>
                  <a:gd name="T1" fmla="*/ 19 w 23"/>
                  <a:gd name="T2" fmla="*/ 23 w 23"/>
                  <a:gd name="T3" fmla="*/ 0 w 23"/>
                </a:gdLst>
                <a:ahLst/>
                <a:cxnLst>
                  <a:cxn ang="0">
                    <a:pos x="T0" y="0"/>
                  </a:cxn>
                  <a:cxn ang="0">
                    <a:pos x="T1" y="0"/>
                  </a:cxn>
                  <a:cxn ang="0">
                    <a:pos x="T2" y="0"/>
                  </a:cxn>
                  <a:cxn ang="0">
                    <a:pos x="T3" y="0"/>
                  </a:cxn>
                </a:cxnLst>
                <a:rect l="0" t="0" r="r" b="b"/>
                <a:pathLst>
                  <a:path w="23">
                    <a:moveTo>
                      <a:pt x="0" y="0"/>
                    </a:moveTo>
                    <a:lnTo>
                      <a:pt x="19" y="0"/>
                    </a:lnTo>
                    <a:lnTo>
                      <a:pt x="2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Freeform 118"/>
              <p:cNvSpPr>
                <a:spLocks/>
              </p:cNvSpPr>
              <p:nvPr/>
            </p:nvSpPr>
            <p:spPr bwMode="auto">
              <a:xfrm>
                <a:off x="2074" y="2309"/>
                <a:ext cx="23" cy="0"/>
              </a:xfrm>
              <a:custGeom>
                <a:avLst/>
                <a:gdLst>
                  <a:gd name="T0" fmla="*/ 0 w 23"/>
                  <a:gd name="T1" fmla="*/ 19 w 23"/>
                  <a:gd name="T2" fmla="*/ 23 w 23"/>
                  <a:gd name="T3" fmla="*/ 0 w 23"/>
                </a:gdLst>
                <a:ahLst/>
                <a:cxnLst>
                  <a:cxn ang="0">
                    <a:pos x="T0" y="0"/>
                  </a:cxn>
                  <a:cxn ang="0">
                    <a:pos x="T1" y="0"/>
                  </a:cxn>
                  <a:cxn ang="0">
                    <a:pos x="T2" y="0"/>
                  </a:cxn>
                  <a:cxn ang="0">
                    <a:pos x="T3" y="0"/>
                  </a:cxn>
                </a:cxnLst>
                <a:rect l="0" t="0" r="r" b="b"/>
                <a:pathLst>
                  <a:path w="23">
                    <a:moveTo>
                      <a:pt x="0" y="0"/>
                    </a:moveTo>
                    <a:lnTo>
                      <a:pt x="19" y="0"/>
                    </a:lnTo>
                    <a:lnTo>
                      <a:pt x="23"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8" name="Line 119"/>
              <p:cNvSpPr>
                <a:spLocks noChangeShapeType="1"/>
              </p:cNvSpPr>
              <p:nvPr/>
            </p:nvSpPr>
            <p:spPr bwMode="auto">
              <a:xfrm flipV="1">
                <a:off x="2097" y="2275"/>
                <a:ext cx="34" cy="109"/>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9" name="Line 120"/>
              <p:cNvSpPr>
                <a:spLocks noChangeShapeType="1"/>
              </p:cNvSpPr>
              <p:nvPr/>
            </p:nvSpPr>
            <p:spPr bwMode="auto">
              <a:xfrm flipH="1" flipV="1">
                <a:off x="2063" y="2275"/>
                <a:ext cx="34" cy="109"/>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0" name="Freeform 121"/>
              <p:cNvSpPr>
                <a:spLocks/>
              </p:cNvSpPr>
              <p:nvPr/>
            </p:nvSpPr>
            <p:spPr bwMode="auto">
              <a:xfrm>
                <a:off x="2063" y="2275"/>
                <a:ext cx="68" cy="34"/>
              </a:xfrm>
              <a:custGeom>
                <a:avLst/>
                <a:gdLst>
                  <a:gd name="T0" fmla="*/ 68 w 68"/>
                  <a:gd name="T1" fmla="*/ 0 h 34"/>
                  <a:gd name="T2" fmla="*/ 59 w 68"/>
                  <a:gd name="T3" fmla="*/ 13 h 34"/>
                  <a:gd name="T4" fmla="*/ 55 w 68"/>
                  <a:gd name="T5" fmla="*/ 18 h 34"/>
                  <a:gd name="T6" fmla="*/ 51 w 68"/>
                  <a:gd name="T7" fmla="*/ 24 h 34"/>
                  <a:gd name="T8" fmla="*/ 47 w 68"/>
                  <a:gd name="T9" fmla="*/ 28 h 34"/>
                  <a:gd name="T10" fmla="*/ 43 w 68"/>
                  <a:gd name="T11" fmla="*/ 31 h 34"/>
                  <a:gd name="T12" fmla="*/ 38 w 68"/>
                  <a:gd name="T13" fmla="*/ 34 h 34"/>
                  <a:gd name="T14" fmla="*/ 34 w 68"/>
                  <a:gd name="T15" fmla="*/ 34 h 34"/>
                  <a:gd name="T16" fmla="*/ 30 w 68"/>
                  <a:gd name="T17" fmla="*/ 34 h 34"/>
                  <a:gd name="T18" fmla="*/ 26 w 68"/>
                  <a:gd name="T19" fmla="*/ 31 h 34"/>
                  <a:gd name="T20" fmla="*/ 21 w 68"/>
                  <a:gd name="T21" fmla="*/ 28 h 34"/>
                  <a:gd name="T22" fmla="*/ 17 w 68"/>
                  <a:gd name="T23" fmla="*/ 24 h 34"/>
                  <a:gd name="T24" fmla="*/ 13 w 68"/>
                  <a:gd name="T25" fmla="*/ 18 h 34"/>
                  <a:gd name="T26" fmla="*/ 8 w 68"/>
                  <a:gd name="T27" fmla="*/ 13 h 34"/>
                  <a:gd name="T28" fmla="*/ 0 w 68"/>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34">
                    <a:moveTo>
                      <a:pt x="68" y="0"/>
                    </a:moveTo>
                    <a:lnTo>
                      <a:pt x="59" y="13"/>
                    </a:lnTo>
                    <a:lnTo>
                      <a:pt x="55" y="18"/>
                    </a:lnTo>
                    <a:lnTo>
                      <a:pt x="51" y="24"/>
                    </a:lnTo>
                    <a:lnTo>
                      <a:pt x="47" y="28"/>
                    </a:lnTo>
                    <a:lnTo>
                      <a:pt x="43" y="31"/>
                    </a:lnTo>
                    <a:lnTo>
                      <a:pt x="38" y="34"/>
                    </a:lnTo>
                    <a:lnTo>
                      <a:pt x="34" y="34"/>
                    </a:lnTo>
                    <a:lnTo>
                      <a:pt x="30" y="34"/>
                    </a:lnTo>
                    <a:lnTo>
                      <a:pt x="26" y="31"/>
                    </a:lnTo>
                    <a:lnTo>
                      <a:pt x="21" y="28"/>
                    </a:lnTo>
                    <a:lnTo>
                      <a:pt x="17" y="24"/>
                    </a:lnTo>
                    <a:lnTo>
                      <a:pt x="13" y="18"/>
                    </a:lnTo>
                    <a:lnTo>
                      <a:pt x="8" y="13"/>
                    </a:lnTo>
                    <a:lnTo>
                      <a:pt x="0" y="0"/>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1" name="Line 122"/>
              <p:cNvSpPr>
                <a:spLocks noChangeShapeType="1"/>
              </p:cNvSpPr>
              <p:nvPr/>
            </p:nvSpPr>
            <p:spPr bwMode="auto">
              <a:xfrm flipH="1">
                <a:off x="3113" y="2122"/>
                <a:ext cx="211" cy="209"/>
              </a:xfrm>
              <a:prstGeom prst="line">
                <a:avLst/>
              </a:prstGeom>
              <a:noFill/>
              <a:ln w="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2" name="Freeform 123"/>
              <p:cNvSpPr>
                <a:spLocks/>
              </p:cNvSpPr>
              <p:nvPr/>
            </p:nvSpPr>
            <p:spPr bwMode="auto">
              <a:xfrm>
                <a:off x="3106" y="2283"/>
                <a:ext cx="7" cy="15"/>
              </a:xfrm>
              <a:custGeom>
                <a:avLst/>
                <a:gdLst>
                  <a:gd name="T0" fmla="*/ 7 w 7"/>
                  <a:gd name="T1" fmla="*/ 0 h 15"/>
                  <a:gd name="T2" fmla="*/ 0 w 7"/>
                  <a:gd name="T3" fmla="*/ 15 h 15"/>
                  <a:gd name="T4" fmla="*/ 4 w 7"/>
                  <a:gd name="T5" fmla="*/ 15 h 15"/>
                  <a:gd name="T6" fmla="*/ 7 w 7"/>
                  <a:gd name="T7" fmla="*/ 0 h 15"/>
                </a:gdLst>
                <a:ahLst/>
                <a:cxnLst>
                  <a:cxn ang="0">
                    <a:pos x="T0" y="T1"/>
                  </a:cxn>
                  <a:cxn ang="0">
                    <a:pos x="T2" y="T3"/>
                  </a:cxn>
                  <a:cxn ang="0">
                    <a:pos x="T4" y="T5"/>
                  </a:cxn>
                  <a:cxn ang="0">
                    <a:pos x="T6" y="T7"/>
                  </a:cxn>
                </a:cxnLst>
                <a:rect l="0" t="0" r="r" b="b"/>
                <a:pathLst>
                  <a:path w="7" h="15">
                    <a:moveTo>
                      <a:pt x="7" y="0"/>
                    </a:moveTo>
                    <a:lnTo>
                      <a:pt x="0" y="15"/>
                    </a:lnTo>
                    <a:lnTo>
                      <a:pt x="4" y="15"/>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3" name="Freeform 124"/>
              <p:cNvSpPr>
                <a:spLocks/>
              </p:cNvSpPr>
              <p:nvPr/>
            </p:nvSpPr>
            <p:spPr bwMode="auto">
              <a:xfrm>
                <a:off x="3106" y="2283"/>
                <a:ext cx="7" cy="15"/>
              </a:xfrm>
              <a:custGeom>
                <a:avLst/>
                <a:gdLst>
                  <a:gd name="T0" fmla="*/ 7 w 7"/>
                  <a:gd name="T1" fmla="*/ 0 h 15"/>
                  <a:gd name="T2" fmla="*/ 0 w 7"/>
                  <a:gd name="T3" fmla="*/ 15 h 15"/>
                  <a:gd name="T4" fmla="*/ 4 w 7"/>
                  <a:gd name="T5" fmla="*/ 15 h 15"/>
                  <a:gd name="T6" fmla="*/ 7 w 7"/>
                  <a:gd name="T7" fmla="*/ 0 h 15"/>
                </a:gdLst>
                <a:ahLst/>
                <a:cxnLst>
                  <a:cxn ang="0">
                    <a:pos x="T0" y="T1"/>
                  </a:cxn>
                  <a:cxn ang="0">
                    <a:pos x="T2" y="T3"/>
                  </a:cxn>
                  <a:cxn ang="0">
                    <a:pos x="T4" y="T5"/>
                  </a:cxn>
                  <a:cxn ang="0">
                    <a:pos x="T6" y="T7"/>
                  </a:cxn>
                </a:cxnLst>
                <a:rect l="0" t="0" r="r" b="b"/>
                <a:pathLst>
                  <a:path w="7" h="15">
                    <a:moveTo>
                      <a:pt x="7" y="0"/>
                    </a:moveTo>
                    <a:lnTo>
                      <a:pt x="0" y="15"/>
                    </a:lnTo>
                    <a:lnTo>
                      <a:pt x="4" y="15"/>
                    </a:lnTo>
                    <a:lnTo>
                      <a:pt x="7"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4" name="Freeform 125"/>
              <p:cNvSpPr>
                <a:spLocks/>
              </p:cNvSpPr>
              <p:nvPr/>
            </p:nvSpPr>
            <p:spPr bwMode="auto">
              <a:xfrm>
                <a:off x="3102" y="2298"/>
                <a:ext cx="7" cy="7"/>
              </a:xfrm>
              <a:custGeom>
                <a:avLst/>
                <a:gdLst>
                  <a:gd name="T0" fmla="*/ 4 w 7"/>
                  <a:gd name="T1" fmla="*/ 0 h 7"/>
                  <a:gd name="T2" fmla="*/ 0 w 7"/>
                  <a:gd name="T3" fmla="*/ 7 h 7"/>
                  <a:gd name="T4" fmla="*/ 7 w 7"/>
                  <a:gd name="T5" fmla="*/ 7 h 7"/>
                  <a:gd name="T6" fmla="*/ 4 w 7"/>
                  <a:gd name="T7" fmla="*/ 0 h 7"/>
                </a:gdLst>
                <a:ahLst/>
                <a:cxnLst>
                  <a:cxn ang="0">
                    <a:pos x="T0" y="T1"/>
                  </a:cxn>
                  <a:cxn ang="0">
                    <a:pos x="T2" y="T3"/>
                  </a:cxn>
                  <a:cxn ang="0">
                    <a:pos x="T4" y="T5"/>
                  </a:cxn>
                  <a:cxn ang="0">
                    <a:pos x="T6" y="T7"/>
                  </a:cxn>
                </a:cxnLst>
                <a:rect l="0" t="0" r="r" b="b"/>
                <a:pathLst>
                  <a:path w="7" h="7">
                    <a:moveTo>
                      <a:pt x="4" y="0"/>
                    </a:moveTo>
                    <a:lnTo>
                      <a:pt x="0" y="7"/>
                    </a:lnTo>
                    <a:lnTo>
                      <a:pt x="7" y="7"/>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Freeform 126"/>
              <p:cNvSpPr>
                <a:spLocks/>
              </p:cNvSpPr>
              <p:nvPr/>
            </p:nvSpPr>
            <p:spPr bwMode="auto">
              <a:xfrm>
                <a:off x="3102" y="2298"/>
                <a:ext cx="7" cy="7"/>
              </a:xfrm>
              <a:custGeom>
                <a:avLst/>
                <a:gdLst>
                  <a:gd name="T0" fmla="*/ 4 w 7"/>
                  <a:gd name="T1" fmla="*/ 0 h 7"/>
                  <a:gd name="T2" fmla="*/ 0 w 7"/>
                  <a:gd name="T3" fmla="*/ 7 h 7"/>
                  <a:gd name="T4" fmla="*/ 7 w 7"/>
                  <a:gd name="T5" fmla="*/ 7 h 7"/>
                  <a:gd name="T6" fmla="*/ 4 w 7"/>
                  <a:gd name="T7" fmla="*/ 0 h 7"/>
                </a:gdLst>
                <a:ahLst/>
                <a:cxnLst>
                  <a:cxn ang="0">
                    <a:pos x="T0" y="T1"/>
                  </a:cxn>
                  <a:cxn ang="0">
                    <a:pos x="T2" y="T3"/>
                  </a:cxn>
                  <a:cxn ang="0">
                    <a:pos x="T4" y="T5"/>
                  </a:cxn>
                  <a:cxn ang="0">
                    <a:pos x="T6" y="T7"/>
                  </a:cxn>
                </a:cxnLst>
                <a:rect l="0" t="0" r="r" b="b"/>
                <a:pathLst>
                  <a:path w="7" h="7">
                    <a:moveTo>
                      <a:pt x="4" y="0"/>
                    </a:moveTo>
                    <a:lnTo>
                      <a:pt x="0" y="7"/>
                    </a:lnTo>
                    <a:lnTo>
                      <a:pt x="7" y="7"/>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6" name="Freeform 127"/>
              <p:cNvSpPr>
                <a:spLocks/>
              </p:cNvSpPr>
              <p:nvPr/>
            </p:nvSpPr>
            <p:spPr bwMode="auto">
              <a:xfrm>
                <a:off x="3106" y="2298"/>
                <a:ext cx="4" cy="7"/>
              </a:xfrm>
              <a:custGeom>
                <a:avLst/>
                <a:gdLst>
                  <a:gd name="T0" fmla="*/ 0 w 4"/>
                  <a:gd name="T1" fmla="*/ 0 h 7"/>
                  <a:gd name="T2" fmla="*/ 4 w 4"/>
                  <a:gd name="T3" fmla="*/ 0 h 7"/>
                  <a:gd name="T4" fmla="*/ 3 w 4"/>
                  <a:gd name="T5" fmla="*/ 7 h 7"/>
                  <a:gd name="T6" fmla="*/ 0 w 4"/>
                  <a:gd name="T7" fmla="*/ 0 h 7"/>
                </a:gdLst>
                <a:ahLst/>
                <a:cxnLst>
                  <a:cxn ang="0">
                    <a:pos x="T0" y="T1"/>
                  </a:cxn>
                  <a:cxn ang="0">
                    <a:pos x="T2" y="T3"/>
                  </a:cxn>
                  <a:cxn ang="0">
                    <a:pos x="T4" y="T5"/>
                  </a:cxn>
                  <a:cxn ang="0">
                    <a:pos x="T6" y="T7"/>
                  </a:cxn>
                </a:cxnLst>
                <a:rect l="0" t="0" r="r" b="b"/>
                <a:pathLst>
                  <a:path w="4" h="7">
                    <a:moveTo>
                      <a:pt x="0" y="0"/>
                    </a:moveTo>
                    <a:lnTo>
                      <a:pt x="4" y="0"/>
                    </a:lnTo>
                    <a:lnTo>
                      <a:pt x="3"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28"/>
              <p:cNvSpPr>
                <a:spLocks/>
              </p:cNvSpPr>
              <p:nvPr/>
            </p:nvSpPr>
            <p:spPr bwMode="auto">
              <a:xfrm>
                <a:off x="3106" y="2298"/>
                <a:ext cx="4" cy="7"/>
              </a:xfrm>
              <a:custGeom>
                <a:avLst/>
                <a:gdLst>
                  <a:gd name="T0" fmla="*/ 0 w 4"/>
                  <a:gd name="T1" fmla="*/ 0 h 7"/>
                  <a:gd name="T2" fmla="*/ 4 w 4"/>
                  <a:gd name="T3" fmla="*/ 0 h 7"/>
                  <a:gd name="T4" fmla="*/ 3 w 4"/>
                  <a:gd name="T5" fmla="*/ 7 h 7"/>
                  <a:gd name="T6" fmla="*/ 0 w 4"/>
                  <a:gd name="T7" fmla="*/ 0 h 7"/>
                </a:gdLst>
                <a:ahLst/>
                <a:cxnLst>
                  <a:cxn ang="0">
                    <a:pos x="T0" y="T1"/>
                  </a:cxn>
                  <a:cxn ang="0">
                    <a:pos x="T2" y="T3"/>
                  </a:cxn>
                  <a:cxn ang="0">
                    <a:pos x="T4" y="T5"/>
                  </a:cxn>
                  <a:cxn ang="0">
                    <a:pos x="T6" y="T7"/>
                  </a:cxn>
                </a:cxnLst>
                <a:rect l="0" t="0" r="r" b="b"/>
                <a:pathLst>
                  <a:path w="4" h="7">
                    <a:moveTo>
                      <a:pt x="0" y="0"/>
                    </a:moveTo>
                    <a:lnTo>
                      <a:pt x="4" y="0"/>
                    </a:lnTo>
                    <a:lnTo>
                      <a:pt x="3"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8" name="Freeform 129"/>
              <p:cNvSpPr>
                <a:spLocks/>
              </p:cNvSpPr>
              <p:nvPr/>
            </p:nvSpPr>
            <p:spPr bwMode="auto">
              <a:xfrm>
                <a:off x="3098" y="2305"/>
                <a:ext cx="11" cy="6"/>
              </a:xfrm>
              <a:custGeom>
                <a:avLst/>
                <a:gdLst>
                  <a:gd name="T0" fmla="*/ 4 w 11"/>
                  <a:gd name="T1" fmla="*/ 0 h 6"/>
                  <a:gd name="T2" fmla="*/ 0 w 11"/>
                  <a:gd name="T3" fmla="*/ 6 h 6"/>
                  <a:gd name="T4" fmla="*/ 11 w 11"/>
                  <a:gd name="T5" fmla="*/ 6 h 6"/>
                  <a:gd name="T6" fmla="*/ 4 w 11"/>
                  <a:gd name="T7" fmla="*/ 0 h 6"/>
                </a:gdLst>
                <a:ahLst/>
                <a:cxnLst>
                  <a:cxn ang="0">
                    <a:pos x="T0" y="T1"/>
                  </a:cxn>
                  <a:cxn ang="0">
                    <a:pos x="T2" y="T3"/>
                  </a:cxn>
                  <a:cxn ang="0">
                    <a:pos x="T4" y="T5"/>
                  </a:cxn>
                  <a:cxn ang="0">
                    <a:pos x="T6" y="T7"/>
                  </a:cxn>
                </a:cxnLst>
                <a:rect l="0" t="0" r="r" b="b"/>
                <a:pathLst>
                  <a:path w="11" h="6">
                    <a:moveTo>
                      <a:pt x="4" y="0"/>
                    </a:moveTo>
                    <a:lnTo>
                      <a:pt x="0" y="6"/>
                    </a:lnTo>
                    <a:lnTo>
                      <a:pt x="11" y="6"/>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0"/>
              <p:cNvSpPr>
                <a:spLocks/>
              </p:cNvSpPr>
              <p:nvPr/>
            </p:nvSpPr>
            <p:spPr bwMode="auto">
              <a:xfrm>
                <a:off x="3098" y="2305"/>
                <a:ext cx="11" cy="6"/>
              </a:xfrm>
              <a:custGeom>
                <a:avLst/>
                <a:gdLst>
                  <a:gd name="T0" fmla="*/ 4 w 11"/>
                  <a:gd name="T1" fmla="*/ 0 h 6"/>
                  <a:gd name="T2" fmla="*/ 0 w 11"/>
                  <a:gd name="T3" fmla="*/ 6 h 6"/>
                  <a:gd name="T4" fmla="*/ 11 w 11"/>
                  <a:gd name="T5" fmla="*/ 6 h 6"/>
                  <a:gd name="T6" fmla="*/ 4 w 11"/>
                  <a:gd name="T7" fmla="*/ 0 h 6"/>
                </a:gdLst>
                <a:ahLst/>
                <a:cxnLst>
                  <a:cxn ang="0">
                    <a:pos x="T0" y="T1"/>
                  </a:cxn>
                  <a:cxn ang="0">
                    <a:pos x="T2" y="T3"/>
                  </a:cxn>
                  <a:cxn ang="0">
                    <a:pos x="T4" y="T5"/>
                  </a:cxn>
                  <a:cxn ang="0">
                    <a:pos x="T6" y="T7"/>
                  </a:cxn>
                </a:cxnLst>
                <a:rect l="0" t="0" r="r" b="b"/>
                <a:pathLst>
                  <a:path w="11" h="6">
                    <a:moveTo>
                      <a:pt x="4" y="0"/>
                    </a:moveTo>
                    <a:lnTo>
                      <a:pt x="0" y="6"/>
                    </a:lnTo>
                    <a:lnTo>
                      <a:pt x="11" y="6"/>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0" name="Freeform 131"/>
              <p:cNvSpPr>
                <a:spLocks/>
              </p:cNvSpPr>
              <p:nvPr/>
            </p:nvSpPr>
            <p:spPr bwMode="auto">
              <a:xfrm>
                <a:off x="3102" y="2305"/>
                <a:ext cx="7" cy="6"/>
              </a:xfrm>
              <a:custGeom>
                <a:avLst/>
                <a:gdLst>
                  <a:gd name="T0" fmla="*/ 0 w 7"/>
                  <a:gd name="T1" fmla="*/ 0 h 6"/>
                  <a:gd name="T2" fmla="*/ 7 w 7"/>
                  <a:gd name="T3" fmla="*/ 0 h 6"/>
                  <a:gd name="T4" fmla="*/ 7 w 7"/>
                  <a:gd name="T5" fmla="*/ 6 h 6"/>
                  <a:gd name="T6" fmla="*/ 0 w 7"/>
                  <a:gd name="T7" fmla="*/ 0 h 6"/>
                </a:gdLst>
                <a:ahLst/>
                <a:cxnLst>
                  <a:cxn ang="0">
                    <a:pos x="T0" y="T1"/>
                  </a:cxn>
                  <a:cxn ang="0">
                    <a:pos x="T2" y="T3"/>
                  </a:cxn>
                  <a:cxn ang="0">
                    <a:pos x="T4" y="T5"/>
                  </a:cxn>
                  <a:cxn ang="0">
                    <a:pos x="T6" y="T7"/>
                  </a:cxn>
                </a:cxnLst>
                <a:rect l="0" t="0" r="r" b="b"/>
                <a:pathLst>
                  <a:path w="7" h="6">
                    <a:moveTo>
                      <a:pt x="0" y="0"/>
                    </a:moveTo>
                    <a:lnTo>
                      <a:pt x="7" y="0"/>
                    </a:lnTo>
                    <a:lnTo>
                      <a:pt x="7"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Freeform 132"/>
              <p:cNvSpPr>
                <a:spLocks/>
              </p:cNvSpPr>
              <p:nvPr/>
            </p:nvSpPr>
            <p:spPr bwMode="auto">
              <a:xfrm>
                <a:off x="3102" y="2305"/>
                <a:ext cx="7" cy="6"/>
              </a:xfrm>
              <a:custGeom>
                <a:avLst/>
                <a:gdLst>
                  <a:gd name="T0" fmla="*/ 0 w 7"/>
                  <a:gd name="T1" fmla="*/ 0 h 6"/>
                  <a:gd name="T2" fmla="*/ 7 w 7"/>
                  <a:gd name="T3" fmla="*/ 0 h 6"/>
                  <a:gd name="T4" fmla="*/ 7 w 7"/>
                  <a:gd name="T5" fmla="*/ 6 h 6"/>
                  <a:gd name="T6" fmla="*/ 0 w 7"/>
                  <a:gd name="T7" fmla="*/ 0 h 6"/>
                </a:gdLst>
                <a:ahLst/>
                <a:cxnLst>
                  <a:cxn ang="0">
                    <a:pos x="T0" y="T1"/>
                  </a:cxn>
                  <a:cxn ang="0">
                    <a:pos x="T2" y="T3"/>
                  </a:cxn>
                  <a:cxn ang="0">
                    <a:pos x="T4" y="T5"/>
                  </a:cxn>
                  <a:cxn ang="0">
                    <a:pos x="T6" y="T7"/>
                  </a:cxn>
                </a:cxnLst>
                <a:rect l="0" t="0" r="r" b="b"/>
                <a:pathLst>
                  <a:path w="7" h="6">
                    <a:moveTo>
                      <a:pt x="0" y="0"/>
                    </a:moveTo>
                    <a:lnTo>
                      <a:pt x="7" y="0"/>
                    </a:lnTo>
                    <a:lnTo>
                      <a:pt x="7" y="6"/>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2" name="Freeform 133"/>
              <p:cNvSpPr>
                <a:spLocks/>
              </p:cNvSpPr>
              <p:nvPr/>
            </p:nvSpPr>
            <p:spPr bwMode="auto">
              <a:xfrm>
                <a:off x="3095" y="2311"/>
                <a:ext cx="13" cy="7"/>
              </a:xfrm>
              <a:custGeom>
                <a:avLst/>
                <a:gdLst>
                  <a:gd name="T0" fmla="*/ 3 w 13"/>
                  <a:gd name="T1" fmla="*/ 0 h 7"/>
                  <a:gd name="T2" fmla="*/ 0 w 13"/>
                  <a:gd name="T3" fmla="*/ 7 h 7"/>
                  <a:gd name="T4" fmla="*/ 13 w 13"/>
                  <a:gd name="T5" fmla="*/ 7 h 7"/>
                  <a:gd name="T6" fmla="*/ 3 w 13"/>
                  <a:gd name="T7" fmla="*/ 0 h 7"/>
                </a:gdLst>
                <a:ahLst/>
                <a:cxnLst>
                  <a:cxn ang="0">
                    <a:pos x="T0" y="T1"/>
                  </a:cxn>
                  <a:cxn ang="0">
                    <a:pos x="T2" y="T3"/>
                  </a:cxn>
                  <a:cxn ang="0">
                    <a:pos x="T4" y="T5"/>
                  </a:cxn>
                  <a:cxn ang="0">
                    <a:pos x="T6" y="T7"/>
                  </a:cxn>
                </a:cxnLst>
                <a:rect l="0" t="0" r="r" b="b"/>
                <a:pathLst>
                  <a:path w="13" h="7">
                    <a:moveTo>
                      <a:pt x="3" y="0"/>
                    </a:moveTo>
                    <a:lnTo>
                      <a:pt x="0" y="7"/>
                    </a:lnTo>
                    <a:lnTo>
                      <a:pt x="1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Freeform 134"/>
              <p:cNvSpPr>
                <a:spLocks/>
              </p:cNvSpPr>
              <p:nvPr/>
            </p:nvSpPr>
            <p:spPr bwMode="auto">
              <a:xfrm>
                <a:off x="3095" y="2311"/>
                <a:ext cx="13" cy="7"/>
              </a:xfrm>
              <a:custGeom>
                <a:avLst/>
                <a:gdLst>
                  <a:gd name="T0" fmla="*/ 3 w 13"/>
                  <a:gd name="T1" fmla="*/ 0 h 7"/>
                  <a:gd name="T2" fmla="*/ 0 w 13"/>
                  <a:gd name="T3" fmla="*/ 7 h 7"/>
                  <a:gd name="T4" fmla="*/ 13 w 13"/>
                  <a:gd name="T5" fmla="*/ 7 h 7"/>
                  <a:gd name="T6" fmla="*/ 3 w 13"/>
                  <a:gd name="T7" fmla="*/ 0 h 7"/>
                </a:gdLst>
                <a:ahLst/>
                <a:cxnLst>
                  <a:cxn ang="0">
                    <a:pos x="T0" y="T1"/>
                  </a:cxn>
                  <a:cxn ang="0">
                    <a:pos x="T2" y="T3"/>
                  </a:cxn>
                  <a:cxn ang="0">
                    <a:pos x="T4" y="T5"/>
                  </a:cxn>
                  <a:cxn ang="0">
                    <a:pos x="T6" y="T7"/>
                  </a:cxn>
                </a:cxnLst>
                <a:rect l="0" t="0" r="r" b="b"/>
                <a:pathLst>
                  <a:path w="13" h="7">
                    <a:moveTo>
                      <a:pt x="3" y="0"/>
                    </a:moveTo>
                    <a:lnTo>
                      <a:pt x="0" y="7"/>
                    </a:lnTo>
                    <a:lnTo>
                      <a:pt x="13" y="7"/>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5"/>
              <p:cNvSpPr>
                <a:spLocks/>
              </p:cNvSpPr>
              <p:nvPr/>
            </p:nvSpPr>
            <p:spPr bwMode="auto">
              <a:xfrm>
                <a:off x="3098" y="2311"/>
                <a:ext cx="11" cy="7"/>
              </a:xfrm>
              <a:custGeom>
                <a:avLst/>
                <a:gdLst>
                  <a:gd name="T0" fmla="*/ 0 w 11"/>
                  <a:gd name="T1" fmla="*/ 0 h 7"/>
                  <a:gd name="T2" fmla="*/ 11 w 11"/>
                  <a:gd name="T3" fmla="*/ 0 h 7"/>
                  <a:gd name="T4" fmla="*/ 10 w 11"/>
                  <a:gd name="T5" fmla="*/ 7 h 7"/>
                  <a:gd name="T6" fmla="*/ 0 w 11"/>
                  <a:gd name="T7" fmla="*/ 0 h 7"/>
                </a:gdLst>
                <a:ahLst/>
                <a:cxnLst>
                  <a:cxn ang="0">
                    <a:pos x="T0" y="T1"/>
                  </a:cxn>
                  <a:cxn ang="0">
                    <a:pos x="T2" y="T3"/>
                  </a:cxn>
                  <a:cxn ang="0">
                    <a:pos x="T4" y="T5"/>
                  </a:cxn>
                  <a:cxn ang="0">
                    <a:pos x="T6" y="T7"/>
                  </a:cxn>
                </a:cxnLst>
                <a:rect l="0" t="0" r="r" b="b"/>
                <a:pathLst>
                  <a:path w="11" h="7">
                    <a:moveTo>
                      <a:pt x="0" y="0"/>
                    </a:moveTo>
                    <a:lnTo>
                      <a:pt x="11" y="0"/>
                    </a:lnTo>
                    <a:lnTo>
                      <a:pt x="10"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Freeform 136"/>
              <p:cNvSpPr>
                <a:spLocks/>
              </p:cNvSpPr>
              <p:nvPr/>
            </p:nvSpPr>
            <p:spPr bwMode="auto">
              <a:xfrm>
                <a:off x="3098" y="2311"/>
                <a:ext cx="11" cy="7"/>
              </a:xfrm>
              <a:custGeom>
                <a:avLst/>
                <a:gdLst>
                  <a:gd name="T0" fmla="*/ 0 w 11"/>
                  <a:gd name="T1" fmla="*/ 0 h 7"/>
                  <a:gd name="T2" fmla="*/ 11 w 11"/>
                  <a:gd name="T3" fmla="*/ 0 h 7"/>
                  <a:gd name="T4" fmla="*/ 10 w 11"/>
                  <a:gd name="T5" fmla="*/ 7 h 7"/>
                  <a:gd name="T6" fmla="*/ 0 w 11"/>
                  <a:gd name="T7" fmla="*/ 0 h 7"/>
                </a:gdLst>
                <a:ahLst/>
                <a:cxnLst>
                  <a:cxn ang="0">
                    <a:pos x="T0" y="T1"/>
                  </a:cxn>
                  <a:cxn ang="0">
                    <a:pos x="T2" y="T3"/>
                  </a:cxn>
                  <a:cxn ang="0">
                    <a:pos x="T4" y="T5"/>
                  </a:cxn>
                  <a:cxn ang="0">
                    <a:pos x="T6" y="T7"/>
                  </a:cxn>
                </a:cxnLst>
                <a:rect l="0" t="0" r="r" b="b"/>
                <a:pathLst>
                  <a:path w="11" h="7">
                    <a:moveTo>
                      <a:pt x="0" y="0"/>
                    </a:moveTo>
                    <a:lnTo>
                      <a:pt x="11" y="0"/>
                    </a:lnTo>
                    <a:lnTo>
                      <a:pt x="10"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6" name="Freeform 137"/>
              <p:cNvSpPr>
                <a:spLocks/>
              </p:cNvSpPr>
              <p:nvPr/>
            </p:nvSpPr>
            <p:spPr bwMode="auto">
              <a:xfrm>
                <a:off x="3092" y="2318"/>
                <a:ext cx="17" cy="5"/>
              </a:xfrm>
              <a:custGeom>
                <a:avLst/>
                <a:gdLst>
                  <a:gd name="T0" fmla="*/ 3 w 17"/>
                  <a:gd name="T1" fmla="*/ 0 h 5"/>
                  <a:gd name="T2" fmla="*/ 0 w 17"/>
                  <a:gd name="T3" fmla="*/ 5 h 5"/>
                  <a:gd name="T4" fmla="*/ 17 w 17"/>
                  <a:gd name="T5" fmla="*/ 5 h 5"/>
                  <a:gd name="T6" fmla="*/ 3 w 17"/>
                  <a:gd name="T7" fmla="*/ 0 h 5"/>
                </a:gdLst>
                <a:ahLst/>
                <a:cxnLst>
                  <a:cxn ang="0">
                    <a:pos x="T0" y="T1"/>
                  </a:cxn>
                  <a:cxn ang="0">
                    <a:pos x="T2" y="T3"/>
                  </a:cxn>
                  <a:cxn ang="0">
                    <a:pos x="T4" y="T5"/>
                  </a:cxn>
                  <a:cxn ang="0">
                    <a:pos x="T6" y="T7"/>
                  </a:cxn>
                </a:cxnLst>
                <a:rect l="0" t="0" r="r" b="b"/>
                <a:pathLst>
                  <a:path w="17" h="5">
                    <a:moveTo>
                      <a:pt x="3" y="0"/>
                    </a:moveTo>
                    <a:lnTo>
                      <a:pt x="0" y="5"/>
                    </a:lnTo>
                    <a:lnTo>
                      <a:pt x="17" y="5"/>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Freeform 138"/>
              <p:cNvSpPr>
                <a:spLocks/>
              </p:cNvSpPr>
              <p:nvPr/>
            </p:nvSpPr>
            <p:spPr bwMode="auto">
              <a:xfrm>
                <a:off x="3092" y="2318"/>
                <a:ext cx="17" cy="5"/>
              </a:xfrm>
              <a:custGeom>
                <a:avLst/>
                <a:gdLst>
                  <a:gd name="T0" fmla="*/ 3 w 17"/>
                  <a:gd name="T1" fmla="*/ 0 h 5"/>
                  <a:gd name="T2" fmla="*/ 0 w 17"/>
                  <a:gd name="T3" fmla="*/ 5 h 5"/>
                  <a:gd name="T4" fmla="*/ 17 w 17"/>
                  <a:gd name="T5" fmla="*/ 5 h 5"/>
                  <a:gd name="T6" fmla="*/ 3 w 17"/>
                  <a:gd name="T7" fmla="*/ 0 h 5"/>
                </a:gdLst>
                <a:ahLst/>
                <a:cxnLst>
                  <a:cxn ang="0">
                    <a:pos x="T0" y="T1"/>
                  </a:cxn>
                  <a:cxn ang="0">
                    <a:pos x="T2" y="T3"/>
                  </a:cxn>
                  <a:cxn ang="0">
                    <a:pos x="T4" y="T5"/>
                  </a:cxn>
                  <a:cxn ang="0">
                    <a:pos x="T6" y="T7"/>
                  </a:cxn>
                </a:cxnLst>
                <a:rect l="0" t="0" r="r" b="b"/>
                <a:pathLst>
                  <a:path w="17" h="5">
                    <a:moveTo>
                      <a:pt x="3" y="0"/>
                    </a:moveTo>
                    <a:lnTo>
                      <a:pt x="0" y="5"/>
                    </a:lnTo>
                    <a:lnTo>
                      <a:pt x="17" y="5"/>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8" name="Freeform 139"/>
              <p:cNvSpPr>
                <a:spLocks/>
              </p:cNvSpPr>
              <p:nvPr/>
            </p:nvSpPr>
            <p:spPr bwMode="auto">
              <a:xfrm>
                <a:off x="3095" y="2318"/>
                <a:ext cx="14" cy="5"/>
              </a:xfrm>
              <a:custGeom>
                <a:avLst/>
                <a:gdLst>
                  <a:gd name="T0" fmla="*/ 0 w 14"/>
                  <a:gd name="T1" fmla="*/ 0 h 5"/>
                  <a:gd name="T2" fmla="*/ 13 w 14"/>
                  <a:gd name="T3" fmla="*/ 0 h 5"/>
                  <a:gd name="T4" fmla="*/ 14 w 14"/>
                  <a:gd name="T5" fmla="*/ 5 h 5"/>
                  <a:gd name="T6" fmla="*/ 0 w 14"/>
                  <a:gd name="T7" fmla="*/ 0 h 5"/>
                </a:gdLst>
                <a:ahLst/>
                <a:cxnLst>
                  <a:cxn ang="0">
                    <a:pos x="T0" y="T1"/>
                  </a:cxn>
                  <a:cxn ang="0">
                    <a:pos x="T2" y="T3"/>
                  </a:cxn>
                  <a:cxn ang="0">
                    <a:pos x="T4" y="T5"/>
                  </a:cxn>
                  <a:cxn ang="0">
                    <a:pos x="T6" y="T7"/>
                  </a:cxn>
                </a:cxnLst>
                <a:rect l="0" t="0" r="r" b="b"/>
                <a:pathLst>
                  <a:path w="14" h="5">
                    <a:moveTo>
                      <a:pt x="0" y="0"/>
                    </a:moveTo>
                    <a:lnTo>
                      <a:pt x="13" y="0"/>
                    </a:lnTo>
                    <a:lnTo>
                      <a:pt x="1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0"/>
              <p:cNvSpPr>
                <a:spLocks/>
              </p:cNvSpPr>
              <p:nvPr/>
            </p:nvSpPr>
            <p:spPr bwMode="auto">
              <a:xfrm>
                <a:off x="3095" y="2318"/>
                <a:ext cx="14" cy="5"/>
              </a:xfrm>
              <a:custGeom>
                <a:avLst/>
                <a:gdLst>
                  <a:gd name="T0" fmla="*/ 0 w 14"/>
                  <a:gd name="T1" fmla="*/ 0 h 5"/>
                  <a:gd name="T2" fmla="*/ 13 w 14"/>
                  <a:gd name="T3" fmla="*/ 0 h 5"/>
                  <a:gd name="T4" fmla="*/ 14 w 14"/>
                  <a:gd name="T5" fmla="*/ 5 h 5"/>
                  <a:gd name="T6" fmla="*/ 0 w 14"/>
                  <a:gd name="T7" fmla="*/ 0 h 5"/>
                </a:gdLst>
                <a:ahLst/>
                <a:cxnLst>
                  <a:cxn ang="0">
                    <a:pos x="T0" y="T1"/>
                  </a:cxn>
                  <a:cxn ang="0">
                    <a:pos x="T2" y="T3"/>
                  </a:cxn>
                  <a:cxn ang="0">
                    <a:pos x="T4" y="T5"/>
                  </a:cxn>
                  <a:cxn ang="0">
                    <a:pos x="T6" y="T7"/>
                  </a:cxn>
                </a:cxnLst>
                <a:rect l="0" t="0" r="r" b="b"/>
                <a:pathLst>
                  <a:path w="14" h="5">
                    <a:moveTo>
                      <a:pt x="0" y="0"/>
                    </a:moveTo>
                    <a:lnTo>
                      <a:pt x="13" y="0"/>
                    </a:lnTo>
                    <a:lnTo>
                      <a:pt x="14"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0" name="Freeform 141"/>
              <p:cNvSpPr>
                <a:spLocks/>
              </p:cNvSpPr>
              <p:nvPr/>
            </p:nvSpPr>
            <p:spPr bwMode="auto">
              <a:xfrm>
                <a:off x="3090" y="2323"/>
                <a:ext cx="20" cy="5"/>
              </a:xfrm>
              <a:custGeom>
                <a:avLst/>
                <a:gdLst>
                  <a:gd name="T0" fmla="*/ 2 w 20"/>
                  <a:gd name="T1" fmla="*/ 0 h 5"/>
                  <a:gd name="T2" fmla="*/ 0 w 20"/>
                  <a:gd name="T3" fmla="*/ 5 h 5"/>
                  <a:gd name="T4" fmla="*/ 20 w 20"/>
                  <a:gd name="T5" fmla="*/ 5 h 5"/>
                  <a:gd name="T6" fmla="*/ 2 w 20"/>
                  <a:gd name="T7" fmla="*/ 0 h 5"/>
                </a:gdLst>
                <a:ahLst/>
                <a:cxnLst>
                  <a:cxn ang="0">
                    <a:pos x="T0" y="T1"/>
                  </a:cxn>
                  <a:cxn ang="0">
                    <a:pos x="T2" y="T3"/>
                  </a:cxn>
                  <a:cxn ang="0">
                    <a:pos x="T4" y="T5"/>
                  </a:cxn>
                  <a:cxn ang="0">
                    <a:pos x="T6" y="T7"/>
                  </a:cxn>
                </a:cxnLst>
                <a:rect l="0" t="0" r="r" b="b"/>
                <a:pathLst>
                  <a:path w="20" h="5">
                    <a:moveTo>
                      <a:pt x="2" y="0"/>
                    </a:moveTo>
                    <a:lnTo>
                      <a:pt x="0" y="5"/>
                    </a:lnTo>
                    <a:lnTo>
                      <a:pt x="20" y="5"/>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Freeform 142"/>
              <p:cNvSpPr>
                <a:spLocks/>
              </p:cNvSpPr>
              <p:nvPr/>
            </p:nvSpPr>
            <p:spPr bwMode="auto">
              <a:xfrm>
                <a:off x="3090" y="2323"/>
                <a:ext cx="20" cy="5"/>
              </a:xfrm>
              <a:custGeom>
                <a:avLst/>
                <a:gdLst>
                  <a:gd name="T0" fmla="*/ 2 w 20"/>
                  <a:gd name="T1" fmla="*/ 0 h 5"/>
                  <a:gd name="T2" fmla="*/ 0 w 20"/>
                  <a:gd name="T3" fmla="*/ 5 h 5"/>
                  <a:gd name="T4" fmla="*/ 20 w 20"/>
                  <a:gd name="T5" fmla="*/ 5 h 5"/>
                  <a:gd name="T6" fmla="*/ 2 w 20"/>
                  <a:gd name="T7" fmla="*/ 0 h 5"/>
                </a:gdLst>
                <a:ahLst/>
                <a:cxnLst>
                  <a:cxn ang="0">
                    <a:pos x="T0" y="T1"/>
                  </a:cxn>
                  <a:cxn ang="0">
                    <a:pos x="T2" y="T3"/>
                  </a:cxn>
                  <a:cxn ang="0">
                    <a:pos x="T4" y="T5"/>
                  </a:cxn>
                  <a:cxn ang="0">
                    <a:pos x="T6" y="T7"/>
                  </a:cxn>
                </a:cxnLst>
                <a:rect l="0" t="0" r="r" b="b"/>
                <a:pathLst>
                  <a:path w="20" h="5">
                    <a:moveTo>
                      <a:pt x="2" y="0"/>
                    </a:moveTo>
                    <a:lnTo>
                      <a:pt x="0" y="5"/>
                    </a:lnTo>
                    <a:lnTo>
                      <a:pt x="20" y="5"/>
                    </a:lnTo>
                    <a:lnTo>
                      <a:pt x="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2" name="Freeform 143"/>
              <p:cNvSpPr>
                <a:spLocks/>
              </p:cNvSpPr>
              <p:nvPr/>
            </p:nvSpPr>
            <p:spPr bwMode="auto">
              <a:xfrm>
                <a:off x="3092" y="2323"/>
                <a:ext cx="18" cy="5"/>
              </a:xfrm>
              <a:custGeom>
                <a:avLst/>
                <a:gdLst>
                  <a:gd name="T0" fmla="*/ 0 w 18"/>
                  <a:gd name="T1" fmla="*/ 0 h 5"/>
                  <a:gd name="T2" fmla="*/ 17 w 18"/>
                  <a:gd name="T3" fmla="*/ 0 h 5"/>
                  <a:gd name="T4" fmla="*/ 18 w 18"/>
                  <a:gd name="T5" fmla="*/ 5 h 5"/>
                  <a:gd name="T6" fmla="*/ 0 w 18"/>
                  <a:gd name="T7" fmla="*/ 0 h 5"/>
                </a:gdLst>
                <a:ahLst/>
                <a:cxnLst>
                  <a:cxn ang="0">
                    <a:pos x="T0" y="T1"/>
                  </a:cxn>
                  <a:cxn ang="0">
                    <a:pos x="T2" y="T3"/>
                  </a:cxn>
                  <a:cxn ang="0">
                    <a:pos x="T4" y="T5"/>
                  </a:cxn>
                  <a:cxn ang="0">
                    <a:pos x="T6" y="T7"/>
                  </a:cxn>
                </a:cxnLst>
                <a:rect l="0" t="0" r="r" b="b"/>
                <a:pathLst>
                  <a:path w="18" h="5">
                    <a:moveTo>
                      <a:pt x="0" y="0"/>
                    </a:moveTo>
                    <a:lnTo>
                      <a:pt x="17" y="0"/>
                    </a:lnTo>
                    <a:lnTo>
                      <a:pt x="18"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Freeform 144"/>
              <p:cNvSpPr>
                <a:spLocks/>
              </p:cNvSpPr>
              <p:nvPr/>
            </p:nvSpPr>
            <p:spPr bwMode="auto">
              <a:xfrm>
                <a:off x="3092" y="2323"/>
                <a:ext cx="18" cy="5"/>
              </a:xfrm>
              <a:custGeom>
                <a:avLst/>
                <a:gdLst>
                  <a:gd name="T0" fmla="*/ 0 w 18"/>
                  <a:gd name="T1" fmla="*/ 0 h 5"/>
                  <a:gd name="T2" fmla="*/ 17 w 18"/>
                  <a:gd name="T3" fmla="*/ 0 h 5"/>
                  <a:gd name="T4" fmla="*/ 18 w 18"/>
                  <a:gd name="T5" fmla="*/ 5 h 5"/>
                  <a:gd name="T6" fmla="*/ 0 w 18"/>
                  <a:gd name="T7" fmla="*/ 0 h 5"/>
                </a:gdLst>
                <a:ahLst/>
                <a:cxnLst>
                  <a:cxn ang="0">
                    <a:pos x="T0" y="T1"/>
                  </a:cxn>
                  <a:cxn ang="0">
                    <a:pos x="T2" y="T3"/>
                  </a:cxn>
                  <a:cxn ang="0">
                    <a:pos x="T4" y="T5"/>
                  </a:cxn>
                  <a:cxn ang="0">
                    <a:pos x="T6" y="T7"/>
                  </a:cxn>
                </a:cxnLst>
                <a:rect l="0" t="0" r="r" b="b"/>
                <a:pathLst>
                  <a:path w="18" h="5">
                    <a:moveTo>
                      <a:pt x="0" y="0"/>
                    </a:moveTo>
                    <a:lnTo>
                      <a:pt x="17" y="0"/>
                    </a:lnTo>
                    <a:lnTo>
                      <a:pt x="18"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5"/>
              <p:cNvSpPr>
                <a:spLocks/>
              </p:cNvSpPr>
              <p:nvPr/>
            </p:nvSpPr>
            <p:spPr bwMode="auto">
              <a:xfrm>
                <a:off x="3159" y="2331"/>
                <a:ext cx="3" cy="0"/>
              </a:xfrm>
              <a:custGeom>
                <a:avLst/>
                <a:gdLst>
                  <a:gd name="T0" fmla="*/ 3 w 3"/>
                  <a:gd name="T1" fmla="*/ 0 w 3"/>
                  <a:gd name="T2" fmla="*/ 2 w 3"/>
                  <a:gd name="T3" fmla="*/ 3 w 3"/>
                </a:gdLst>
                <a:ahLst/>
                <a:cxnLst>
                  <a:cxn ang="0">
                    <a:pos x="T0" y="0"/>
                  </a:cxn>
                  <a:cxn ang="0">
                    <a:pos x="T1" y="0"/>
                  </a:cxn>
                  <a:cxn ang="0">
                    <a:pos x="T2" y="0"/>
                  </a:cxn>
                  <a:cxn ang="0">
                    <a:pos x="T3" y="0"/>
                  </a:cxn>
                </a:cxnLst>
                <a:rect l="0" t="0" r="r" b="b"/>
                <a:pathLst>
                  <a:path w="3">
                    <a:moveTo>
                      <a:pt x="3" y="0"/>
                    </a:moveTo>
                    <a:lnTo>
                      <a:pt x="0" y="0"/>
                    </a:lnTo>
                    <a:lnTo>
                      <a:pt x="2"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Freeform 146"/>
              <p:cNvSpPr>
                <a:spLocks/>
              </p:cNvSpPr>
              <p:nvPr/>
            </p:nvSpPr>
            <p:spPr bwMode="auto">
              <a:xfrm>
                <a:off x="3159" y="2331"/>
                <a:ext cx="3" cy="0"/>
              </a:xfrm>
              <a:custGeom>
                <a:avLst/>
                <a:gdLst>
                  <a:gd name="T0" fmla="*/ 3 w 3"/>
                  <a:gd name="T1" fmla="*/ 0 w 3"/>
                  <a:gd name="T2" fmla="*/ 2 w 3"/>
                  <a:gd name="T3" fmla="*/ 3 w 3"/>
                </a:gdLst>
                <a:ahLst/>
                <a:cxnLst>
                  <a:cxn ang="0">
                    <a:pos x="T0" y="0"/>
                  </a:cxn>
                  <a:cxn ang="0">
                    <a:pos x="T1" y="0"/>
                  </a:cxn>
                  <a:cxn ang="0">
                    <a:pos x="T2" y="0"/>
                  </a:cxn>
                  <a:cxn ang="0">
                    <a:pos x="T3" y="0"/>
                  </a:cxn>
                </a:cxnLst>
                <a:rect l="0" t="0" r="r" b="b"/>
                <a:pathLst>
                  <a:path w="3">
                    <a:moveTo>
                      <a:pt x="3" y="0"/>
                    </a:moveTo>
                    <a:lnTo>
                      <a:pt x="0" y="0"/>
                    </a:lnTo>
                    <a:lnTo>
                      <a:pt x="2" y="0"/>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6" name="Freeform 147"/>
              <p:cNvSpPr>
                <a:spLocks/>
              </p:cNvSpPr>
              <p:nvPr/>
            </p:nvSpPr>
            <p:spPr bwMode="auto">
              <a:xfrm>
                <a:off x="3110" y="2331"/>
                <a:ext cx="6" cy="3"/>
              </a:xfrm>
              <a:custGeom>
                <a:avLst/>
                <a:gdLst>
                  <a:gd name="T0" fmla="*/ 3 w 6"/>
                  <a:gd name="T1" fmla="*/ 0 h 3"/>
                  <a:gd name="T2" fmla="*/ 0 w 6"/>
                  <a:gd name="T3" fmla="*/ 3 h 3"/>
                  <a:gd name="T4" fmla="*/ 6 w 6"/>
                  <a:gd name="T5" fmla="*/ 3 h 3"/>
                  <a:gd name="T6" fmla="*/ 3 w 6"/>
                  <a:gd name="T7" fmla="*/ 0 h 3"/>
                </a:gdLst>
                <a:ahLst/>
                <a:cxnLst>
                  <a:cxn ang="0">
                    <a:pos x="T0" y="T1"/>
                  </a:cxn>
                  <a:cxn ang="0">
                    <a:pos x="T2" y="T3"/>
                  </a:cxn>
                  <a:cxn ang="0">
                    <a:pos x="T4" y="T5"/>
                  </a:cxn>
                  <a:cxn ang="0">
                    <a:pos x="T6" y="T7"/>
                  </a:cxn>
                </a:cxnLst>
                <a:rect l="0" t="0" r="r" b="b"/>
                <a:pathLst>
                  <a:path w="6" h="3">
                    <a:moveTo>
                      <a:pt x="3" y="0"/>
                    </a:moveTo>
                    <a:lnTo>
                      <a:pt x="0" y="3"/>
                    </a:lnTo>
                    <a:lnTo>
                      <a:pt x="6" y="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Freeform 148"/>
              <p:cNvSpPr>
                <a:spLocks/>
              </p:cNvSpPr>
              <p:nvPr/>
            </p:nvSpPr>
            <p:spPr bwMode="auto">
              <a:xfrm>
                <a:off x="3110" y="2331"/>
                <a:ext cx="6" cy="3"/>
              </a:xfrm>
              <a:custGeom>
                <a:avLst/>
                <a:gdLst>
                  <a:gd name="T0" fmla="*/ 3 w 6"/>
                  <a:gd name="T1" fmla="*/ 0 h 3"/>
                  <a:gd name="T2" fmla="*/ 0 w 6"/>
                  <a:gd name="T3" fmla="*/ 3 h 3"/>
                  <a:gd name="T4" fmla="*/ 6 w 6"/>
                  <a:gd name="T5" fmla="*/ 3 h 3"/>
                  <a:gd name="T6" fmla="*/ 3 w 6"/>
                  <a:gd name="T7" fmla="*/ 0 h 3"/>
                </a:gdLst>
                <a:ahLst/>
                <a:cxnLst>
                  <a:cxn ang="0">
                    <a:pos x="T0" y="T1"/>
                  </a:cxn>
                  <a:cxn ang="0">
                    <a:pos x="T2" y="T3"/>
                  </a:cxn>
                  <a:cxn ang="0">
                    <a:pos x="T4" y="T5"/>
                  </a:cxn>
                  <a:cxn ang="0">
                    <a:pos x="T6" y="T7"/>
                  </a:cxn>
                </a:cxnLst>
                <a:rect l="0" t="0" r="r" b="b"/>
                <a:pathLst>
                  <a:path w="6" h="3">
                    <a:moveTo>
                      <a:pt x="3" y="0"/>
                    </a:moveTo>
                    <a:lnTo>
                      <a:pt x="0" y="3"/>
                    </a:lnTo>
                    <a:lnTo>
                      <a:pt x="6" y="3"/>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8" name="Freeform 149"/>
              <p:cNvSpPr>
                <a:spLocks/>
              </p:cNvSpPr>
              <p:nvPr/>
            </p:nvSpPr>
            <p:spPr bwMode="auto">
              <a:xfrm>
                <a:off x="3088" y="2328"/>
                <a:ext cx="25" cy="3"/>
              </a:xfrm>
              <a:custGeom>
                <a:avLst/>
                <a:gdLst>
                  <a:gd name="T0" fmla="*/ 2 w 25"/>
                  <a:gd name="T1" fmla="*/ 0 h 3"/>
                  <a:gd name="T2" fmla="*/ 0 w 25"/>
                  <a:gd name="T3" fmla="*/ 3 h 3"/>
                  <a:gd name="T4" fmla="*/ 25 w 25"/>
                  <a:gd name="T5" fmla="*/ 3 h 3"/>
                  <a:gd name="T6" fmla="*/ 2 w 25"/>
                  <a:gd name="T7" fmla="*/ 0 h 3"/>
                </a:gdLst>
                <a:ahLst/>
                <a:cxnLst>
                  <a:cxn ang="0">
                    <a:pos x="T0" y="T1"/>
                  </a:cxn>
                  <a:cxn ang="0">
                    <a:pos x="T2" y="T3"/>
                  </a:cxn>
                  <a:cxn ang="0">
                    <a:pos x="T4" y="T5"/>
                  </a:cxn>
                  <a:cxn ang="0">
                    <a:pos x="T6" y="T7"/>
                  </a:cxn>
                </a:cxnLst>
                <a:rect l="0" t="0" r="r" b="b"/>
                <a:pathLst>
                  <a:path w="25" h="3">
                    <a:moveTo>
                      <a:pt x="2" y="0"/>
                    </a:moveTo>
                    <a:lnTo>
                      <a:pt x="0" y="3"/>
                    </a:lnTo>
                    <a:lnTo>
                      <a:pt x="25" y="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0"/>
              <p:cNvSpPr>
                <a:spLocks/>
              </p:cNvSpPr>
              <p:nvPr/>
            </p:nvSpPr>
            <p:spPr bwMode="auto">
              <a:xfrm>
                <a:off x="3088" y="2328"/>
                <a:ext cx="25" cy="3"/>
              </a:xfrm>
              <a:custGeom>
                <a:avLst/>
                <a:gdLst>
                  <a:gd name="T0" fmla="*/ 2 w 25"/>
                  <a:gd name="T1" fmla="*/ 0 h 3"/>
                  <a:gd name="T2" fmla="*/ 0 w 25"/>
                  <a:gd name="T3" fmla="*/ 3 h 3"/>
                  <a:gd name="T4" fmla="*/ 25 w 25"/>
                  <a:gd name="T5" fmla="*/ 3 h 3"/>
                  <a:gd name="T6" fmla="*/ 2 w 25"/>
                  <a:gd name="T7" fmla="*/ 0 h 3"/>
                </a:gdLst>
                <a:ahLst/>
                <a:cxnLst>
                  <a:cxn ang="0">
                    <a:pos x="T0" y="T1"/>
                  </a:cxn>
                  <a:cxn ang="0">
                    <a:pos x="T2" y="T3"/>
                  </a:cxn>
                  <a:cxn ang="0">
                    <a:pos x="T4" y="T5"/>
                  </a:cxn>
                  <a:cxn ang="0">
                    <a:pos x="T6" y="T7"/>
                  </a:cxn>
                </a:cxnLst>
                <a:rect l="0" t="0" r="r" b="b"/>
                <a:pathLst>
                  <a:path w="25" h="3">
                    <a:moveTo>
                      <a:pt x="2" y="0"/>
                    </a:moveTo>
                    <a:lnTo>
                      <a:pt x="0" y="3"/>
                    </a:lnTo>
                    <a:lnTo>
                      <a:pt x="25" y="3"/>
                    </a:lnTo>
                    <a:lnTo>
                      <a:pt x="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0" name="Freeform 151"/>
              <p:cNvSpPr>
                <a:spLocks/>
              </p:cNvSpPr>
              <p:nvPr/>
            </p:nvSpPr>
            <p:spPr bwMode="auto">
              <a:xfrm>
                <a:off x="3090" y="2328"/>
                <a:ext cx="23" cy="3"/>
              </a:xfrm>
              <a:custGeom>
                <a:avLst/>
                <a:gdLst>
                  <a:gd name="T0" fmla="*/ 0 w 23"/>
                  <a:gd name="T1" fmla="*/ 0 h 3"/>
                  <a:gd name="T2" fmla="*/ 20 w 23"/>
                  <a:gd name="T3" fmla="*/ 0 h 3"/>
                  <a:gd name="T4" fmla="*/ 23 w 23"/>
                  <a:gd name="T5" fmla="*/ 3 h 3"/>
                  <a:gd name="T6" fmla="*/ 0 w 23"/>
                  <a:gd name="T7" fmla="*/ 0 h 3"/>
                </a:gdLst>
                <a:ahLst/>
                <a:cxnLst>
                  <a:cxn ang="0">
                    <a:pos x="T0" y="T1"/>
                  </a:cxn>
                  <a:cxn ang="0">
                    <a:pos x="T2" y="T3"/>
                  </a:cxn>
                  <a:cxn ang="0">
                    <a:pos x="T4" y="T5"/>
                  </a:cxn>
                  <a:cxn ang="0">
                    <a:pos x="T6" y="T7"/>
                  </a:cxn>
                </a:cxnLst>
                <a:rect l="0" t="0" r="r" b="b"/>
                <a:pathLst>
                  <a:path w="23" h="3">
                    <a:moveTo>
                      <a:pt x="0" y="0"/>
                    </a:moveTo>
                    <a:lnTo>
                      <a:pt x="20" y="0"/>
                    </a:lnTo>
                    <a:lnTo>
                      <a:pt x="2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Freeform 152"/>
              <p:cNvSpPr>
                <a:spLocks/>
              </p:cNvSpPr>
              <p:nvPr/>
            </p:nvSpPr>
            <p:spPr bwMode="auto">
              <a:xfrm>
                <a:off x="3090" y="2328"/>
                <a:ext cx="23" cy="3"/>
              </a:xfrm>
              <a:custGeom>
                <a:avLst/>
                <a:gdLst>
                  <a:gd name="T0" fmla="*/ 0 w 23"/>
                  <a:gd name="T1" fmla="*/ 0 h 3"/>
                  <a:gd name="T2" fmla="*/ 20 w 23"/>
                  <a:gd name="T3" fmla="*/ 0 h 3"/>
                  <a:gd name="T4" fmla="*/ 23 w 23"/>
                  <a:gd name="T5" fmla="*/ 3 h 3"/>
                  <a:gd name="T6" fmla="*/ 0 w 23"/>
                  <a:gd name="T7" fmla="*/ 0 h 3"/>
                </a:gdLst>
                <a:ahLst/>
                <a:cxnLst>
                  <a:cxn ang="0">
                    <a:pos x="T0" y="T1"/>
                  </a:cxn>
                  <a:cxn ang="0">
                    <a:pos x="T2" y="T3"/>
                  </a:cxn>
                  <a:cxn ang="0">
                    <a:pos x="T4" y="T5"/>
                  </a:cxn>
                  <a:cxn ang="0">
                    <a:pos x="T6" y="T7"/>
                  </a:cxn>
                </a:cxnLst>
                <a:rect l="0" t="0" r="r" b="b"/>
                <a:pathLst>
                  <a:path w="23" h="3">
                    <a:moveTo>
                      <a:pt x="0" y="0"/>
                    </a:moveTo>
                    <a:lnTo>
                      <a:pt x="20" y="0"/>
                    </a:lnTo>
                    <a:lnTo>
                      <a:pt x="23"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2" name="Freeform 153"/>
              <p:cNvSpPr>
                <a:spLocks/>
              </p:cNvSpPr>
              <p:nvPr/>
            </p:nvSpPr>
            <p:spPr bwMode="auto">
              <a:xfrm>
                <a:off x="3147" y="2331"/>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Freeform 154"/>
              <p:cNvSpPr>
                <a:spLocks/>
              </p:cNvSpPr>
              <p:nvPr/>
            </p:nvSpPr>
            <p:spPr bwMode="auto">
              <a:xfrm>
                <a:off x="3147" y="2331"/>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5"/>
              <p:cNvSpPr>
                <a:spLocks/>
              </p:cNvSpPr>
              <p:nvPr/>
            </p:nvSpPr>
            <p:spPr bwMode="auto">
              <a:xfrm>
                <a:off x="3156" y="2331"/>
                <a:ext cx="5" cy="3"/>
              </a:xfrm>
              <a:custGeom>
                <a:avLst/>
                <a:gdLst>
                  <a:gd name="T0" fmla="*/ 3 w 5"/>
                  <a:gd name="T1" fmla="*/ 0 h 3"/>
                  <a:gd name="T2" fmla="*/ 5 w 5"/>
                  <a:gd name="T3" fmla="*/ 0 h 3"/>
                  <a:gd name="T4" fmla="*/ 0 w 5"/>
                  <a:gd name="T5" fmla="*/ 3 h 3"/>
                  <a:gd name="T6" fmla="*/ 3 w 5"/>
                  <a:gd name="T7" fmla="*/ 0 h 3"/>
                </a:gdLst>
                <a:ahLst/>
                <a:cxnLst>
                  <a:cxn ang="0">
                    <a:pos x="T0" y="T1"/>
                  </a:cxn>
                  <a:cxn ang="0">
                    <a:pos x="T2" y="T3"/>
                  </a:cxn>
                  <a:cxn ang="0">
                    <a:pos x="T4" y="T5"/>
                  </a:cxn>
                  <a:cxn ang="0">
                    <a:pos x="T6" y="T7"/>
                  </a:cxn>
                </a:cxnLst>
                <a:rect l="0" t="0" r="r" b="b"/>
                <a:pathLst>
                  <a:path w="5" h="3">
                    <a:moveTo>
                      <a:pt x="3" y="0"/>
                    </a:moveTo>
                    <a:lnTo>
                      <a:pt x="5" y="0"/>
                    </a:lnTo>
                    <a:lnTo>
                      <a:pt x="0" y="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Freeform 156"/>
              <p:cNvSpPr>
                <a:spLocks/>
              </p:cNvSpPr>
              <p:nvPr/>
            </p:nvSpPr>
            <p:spPr bwMode="auto">
              <a:xfrm>
                <a:off x="3156" y="2331"/>
                <a:ext cx="5" cy="3"/>
              </a:xfrm>
              <a:custGeom>
                <a:avLst/>
                <a:gdLst>
                  <a:gd name="T0" fmla="*/ 3 w 5"/>
                  <a:gd name="T1" fmla="*/ 0 h 3"/>
                  <a:gd name="T2" fmla="*/ 5 w 5"/>
                  <a:gd name="T3" fmla="*/ 0 h 3"/>
                  <a:gd name="T4" fmla="*/ 0 w 5"/>
                  <a:gd name="T5" fmla="*/ 3 h 3"/>
                  <a:gd name="T6" fmla="*/ 3 w 5"/>
                  <a:gd name="T7" fmla="*/ 0 h 3"/>
                </a:gdLst>
                <a:ahLst/>
                <a:cxnLst>
                  <a:cxn ang="0">
                    <a:pos x="T0" y="T1"/>
                  </a:cxn>
                  <a:cxn ang="0">
                    <a:pos x="T2" y="T3"/>
                  </a:cxn>
                  <a:cxn ang="0">
                    <a:pos x="T4" y="T5"/>
                  </a:cxn>
                  <a:cxn ang="0">
                    <a:pos x="T6" y="T7"/>
                  </a:cxn>
                </a:cxnLst>
                <a:rect l="0" t="0" r="r" b="b"/>
                <a:pathLst>
                  <a:path w="5" h="3">
                    <a:moveTo>
                      <a:pt x="3" y="0"/>
                    </a:moveTo>
                    <a:lnTo>
                      <a:pt x="5" y="0"/>
                    </a:lnTo>
                    <a:lnTo>
                      <a:pt x="0" y="3"/>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6" name="Freeform 157"/>
              <p:cNvSpPr>
                <a:spLocks/>
              </p:cNvSpPr>
              <p:nvPr/>
            </p:nvSpPr>
            <p:spPr bwMode="auto">
              <a:xfrm>
                <a:off x="3139" y="2334"/>
                <a:ext cx="15" cy="1"/>
              </a:xfrm>
              <a:custGeom>
                <a:avLst/>
                <a:gdLst>
                  <a:gd name="T0" fmla="*/ 8 w 15"/>
                  <a:gd name="T1" fmla="*/ 0 h 1"/>
                  <a:gd name="T2" fmla="*/ 0 w 15"/>
                  <a:gd name="T3" fmla="*/ 1 h 1"/>
                  <a:gd name="T4" fmla="*/ 15 w 15"/>
                  <a:gd name="T5" fmla="*/ 1 h 1"/>
                  <a:gd name="T6" fmla="*/ 8 w 15"/>
                  <a:gd name="T7" fmla="*/ 0 h 1"/>
                </a:gdLst>
                <a:ahLst/>
                <a:cxnLst>
                  <a:cxn ang="0">
                    <a:pos x="T0" y="T1"/>
                  </a:cxn>
                  <a:cxn ang="0">
                    <a:pos x="T2" y="T3"/>
                  </a:cxn>
                  <a:cxn ang="0">
                    <a:pos x="T4" y="T5"/>
                  </a:cxn>
                  <a:cxn ang="0">
                    <a:pos x="T6" y="T7"/>
                  </a:cxn>
                </a:cxnLst>
                <a:rect l="0" t="0" r="r" b="b"/>
                <a:pathLst>
                  <a:path w="15" h="1">
                    <a:moveTo>
                      <a:pt x="8" y="0"/>
                    </a:moveTo>
                    <a:lnTo>
                      <a:pt x="0" y="1"/>
                    </a:lnTo>
                    <a:lnTo>
                      <a:pt x="15" y="1"/>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Freeform 158"/>
              <p:cNvSpPr>
                <a:spLocks/>
              </p:cNvSpPr>
              <p:nvPr/>
            </p:nvSpPr>
            <p:spPr bwMode="auto">
              <a:xfrm>
                <a:off x="3139" y="2334"/>
                <a:ext cx="15" cy="1"/>
              </a:xfrm>
              <a:custGeom>
                <a:avLst/>
                <a:gdLst>
                  <a:gd name="T0" fmla="*/ 8 w 15"/>
                  <a:gd name="T1" fmla="*/ 0 h 1"/>
                  <a:gd name="T2" fmla="*/ 0 w 15"/>
                  <a:gd name="T3" fmla="*/ 1 h 1"/>
                  <a:gd name="T4" fmla="*/ 15 w 15"/>
                  <a:gd name="T5" fmla="*/ 1 h 1"/>
                  <a:gd name="T6" fmla="*/ 8 w 15"/>
                  <a:gd name="T7" fmla="*/ 0 h 1"/>
                </a:gdLst>
                <a:ahLst/>
                <a:cxnLst>
                  <a:cxn ang="0">
                    <a:pos x="T0" y="T1"/>
                  </a:cxn>
                  <a:cxn ang="0">
                    <a:pos x="T2" y="T3"/>
                  </a:cxn>
                  <a:cxn ang="0">
                    <a:pos x="T4" y="T5"/>
                  </a:cxn>
                  <a:cxn ang="0">
                    <a:pos x="T6" y="T7"/>
                  </a:cxn>
                </a:cxnLst>
                <a:rect l="0" t="0" r="r" b="b"/>
                <a:pathLst>
                  <a:path w="15" h="1">
                    <a:moveTo>
                      <a:pt x="8" y="0"/>
                    </a:moveTo>
                    <a:lnTo>
                      <a:pt x="0" y="1"/>
                    </a:lnTo>
                    <a:lnTo>
                      <a:pt x="15" y="1"/>
                    </a:lnTo>
                    <a:lnTo>
                      <a:pt x="8"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8" name="Freeform 159"/>
              <p:cNvSpPr>
                <a:spLocks/>
              </p:cNvSpPr>
              <p:nvPr/>
            </p:nvSpPr>
            <p:spPr bwMode="auto">
              <a:xfrm>
                <a:off x="3147" y="2334"/>
                <a:ext cx="9" cy="1"/>
              </a:xfrm>
              <a:custGeom>
                <a:avLst/>
                <a:gdLst>
                  <a:gd name="T0" fmla="*/ 0 w 9"/>
                  <a:gd name="T1" fmla="*/ 0 h 1"/>
                  <a:gd name="T2" fmla="*/ 9 w 9"/>
                  <a:gd name="T3" fmla="*/ 0 h 1"/>
                  <a:gd name="T4" fmla="*/ 7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9" y="0"/>
                    </a:lnTo>
                    <a:lnTo>
                      <a:pt x="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0"/>
              <p:cNvSpPr>
                <a:spLocks/>
              </p:cNvSpPr>
              <p:nvPr/>
            </p:nvSpPr>
            <p:spPr bwMode="auto">
              <a:xfrm>
                <a:off x="3147" y="2334"/>
                <a:ext cx="9" cy="1"/>
              </a:xfrm>
              <a:custGeom>
                <a:avLst/>
                <a:gdLst>
                  <a:gd name="T0" fmla="*/ 0 w 9"/>
                  <a:gd name="T1" fmla="*/ 0 h 1"/>
                  <a:gd name="T2" fmla="*/ 9 w 9"/>
                  <a:gd name="T3" fmla="*/ 0 h 1"/>
                  <a:gd name="T4" fmla="*/ 7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9" y="0"/>
                    </a:lnTo>
                    <a:lnTo>
                      <a:pt x="7"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0" name="Freeform 161"/>
              <p:cNvSpPr>
                <a:spLocks/>
              </p:cNvSpPr>
              <p:nvPr/>
            </p:nvSpPr>
            <p:spPr bwMode="auto">
              <a:xfrm>
                <a:off x="3109" y="2334"/>
                <a:ext cx="12" cy="1"/>
              </a:xfrm>
              <a:custGeom>
                <a:avLst/>
                <a:gdLst>
                  <a:gd name="T0" fmla="*/ 1 w 12"/>
                  <a:gd name="T1" fmla="*/ 0 h 1"/>
                  <a:gd name="T2" fmla="*/ 0 w 12"/>
                  <a:gd name="T3" fmla="*/ 1 h 1"/>
                  <a:gd name="T4" fmla="*/ 12 w 12"/>
                  <a:gd name="T5" fmla="*/ 1 h 1"/>
                  <a:gd name="T6" fmla="*/ 1 w 12"/>
                  <a:gd name="T7" fmla="*/ 0 h 1"/>
                </a:gdLst>
                <a:ahLst/>
                <a:cxnLst>
                  <a:cxn ang="0">
                    <a:pos x="T0" y="T1"/>
                  </a:cxn>
                  <a:cxn ang="0">
                    <a:pos x="T2" y="T3"/>
                  </a:cxn>
                  <a:cxn ang="0">
                    <a:pos x="T4" y="T5"/>
                  </a:cxn>
                  <a:cxn ang="0">
                    <a:pos x="T6" y="T7"/>
                  </a:cxn>
                </a:cxnLst>
                <a:rect l="0" t="0" r="r" b="b"/>
                <a:pathLst>
                  <a:path w="12" h="1">
                    <a:moveTo>
                      <a:pt x="1" y="0"/>
                    </a:moveTo>
                    <a:lnTo>
                      <a:pt x="0" y="1"/>
                    </a:lnTo>
                    <a:lnTo>
                      <a:pt x="12"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Freeform 162"/>
              <p:cNvSpPr>
                <a:spLocks/>
              </p:cNvSpPr>
              <p:nvPr/>
            </p:nvSpPr>
            <p:spPr bwMode="auto">
              <a:xfrm>
                <a:off x="3109" y="2334"/>
                <a:ext cx="12" cy="1"/>
              </a:xfrm>
              <a:custGeom>
                <a:avLst/>
                <a:gdLst>
                  <a:gd name="T0" fmla="*/ 1 w 12"/>
                  <a:gd name="T1" fmla="*/ 0 h 1"/>
                  <a:gd name="T2" fmla="*/ 0 w 12"/>
                  <a:gd name="T3" fmla="*/ 1 h 1"/>
                  <a:gd name="T4" fmla="*/ 12 w 12"/>
                  <a:gd name="T5" fmla="*/ 1 h 1"/>
                  <a:gd name="T6" fmla="*/ 1 w 12"/>
                  <a:gd name="T7" fmla="*/ 0 h 1"/>
                </a:gdLst>
                <a:ahLst/>
                <a:cxnLst>
                  <a:cxn ang="0">
                    <a:pos x="T0" y="T1"/>
                  </a:cxn>
                  <a:cxn ang="0">
                    <a:pos x="T2" y="T3"/>
                  </a:cxn>
                  <a:cxn ang="0">
                    <a:pos x="T4" y="T5"/>
                  </a:cxn>
                  <a:cxn ang="0">
                    <a:pos x="T6" y="T7"/>
                  </a:cxn>
                </a:cxnLst>
                <a:rect l="0" t="0" r="r" b="b"/>
                <a:pathLst>
                  <a:path w="12" h="1">
                    <a:moveTo>
                      <a:pt x="1" y="0"/>
                    </a:moveTo>
                    <a:lnTo>
                      <a:pt x="0" y="1"/>
                    </a:lnTo>
                    <a:lnTo>
                      <a:pt x="12" y="1"/>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2" name="Freeform 163"/>
              <p:cNvSpPr>
                <a:spLocks/>
              </p:cNvSpPr>
              <p:nvPr/>
            </p:nvSpPr>
            <p:spPr bwMode="auto">
              <a:xfrm>
                <a:off x="3110" y="2334"/>
                <a:ext cx="11" cy="1"/>
              </a:xfrm>
              <a:custGeom>
                <a:avLst/>
                <a:gdLst>
                  <a:gd name="T0" fmla="*/ 0 w 11"/>
                  <a:gd name="T1" fmla="*/ 0 h 1"/>
                  <a:gd name="T2" fmla="*/ 6 w 11"/>
                  <a:gd name="T3" fmla="*/ 0 h 1"/>
                  <a:gd name="T4" fmla="*/ 11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6" y="0"/>
                    </a:lnTo>
                    <a:lnTo>
                      <a:pt x="11"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Freeform 164"/>
              <p:cNvSpPr>
                <a:spLocks/>
              </p:cNvSpPr>
              <p:nvPr/>
            </p:nvSpPr>
            <p:spPr bwMode="auto">
              <a:xfrm>
                <a:off x="3110" y="2334"/>
                <a:ext cx="11" cy="1"/>
              </a:xfrm>
              <a:custGeom>
                <a:avLst/>
                <a:gdLst>
                  <a:gd name="T0" fmla="*/ 0 w 11"/>
                  <a:gd name="T1" fmla="*/ 0 h 1"/>
                  <a:gd name="T2" fmla="*/ 6 w 11"/>
                  <a:gd name="T3" fmla="*/ 0 h 1"/>
                  <a:gd name="T4" fmla="*/ 11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6" y="0"/>
                    </a:lnTo>
                    <a:lnTo>
                      <a:pt x="11"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5"/>
              <p:cNvSpPr>
                <a:spLocks/>
              </p:cNvSpPr>
              <p:nvPr/>
            </p:nvSpPr>
            <p:spPr bwMode="auto">
              <a:xfrm>
                <a:off x="3133" y="2335"/>
                <a:ext cx="19" cy="1"/>
              </a:xfrm>
              <a:custGeom>
                <a:avLst/>
                <a:gdLst>
                  <a:gd name="T0" fmla="*/ 6 w 19"/>
                  <a:gd name="T1" fmla="*/ 0 h 1"/>
                  <a:gd name="T2" fmla="*/ 0 w 19"/>
                  <a:gd name="T3" fmla="*/ 1 h 1"/>
                  <a:gd name="T4" fmla="*/ 19 w 19"/>
                  <a:gd name="T5" fmla="*/ 1 h 1"/>
                  <a:gd name="T6" fmla="*/ 6 w 19"/>
                  <a:gd name="T7" fmla="*/ 0 h 1"/>
                </a:gdLst>
                <a:ahLst/>
                <a:cxnLst>
                  <a:cxn ang="0">
                    <a:pos x="T0" y="T1"/>
                  </a:cxn>
                  <a:cxn ang="0">
                    <a:pos x="T2" y="T3"/>
                  </a:cxn>
                  <a:cxn ang="0">
                    <a:pos x="T4" y="T5"/>
                  </a:cxn>
                  <a:cxn ang="0">
                    <a:pos x="T6" y="T7"/>
                  </a:cxn>
                </a:cxnLst>
                <a:rect l="0" t="0" r="r" b="b"/>
                <a:pathLst>
                  <a:path w="19" h="1">
                    <a:moveTo>
                      <a:pt x="6" y="0"/>
                    </a:moveTo>
                    <a:lnTo>
                      <a:pt x="0" y="1"/>
                    </a:lnTo>
                    <a:lnTo>
                      <a:pt x="19" y="1"/>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Freeform 166"/>
              <p:cNvSpPr>
                <a:spLocks/>
              </p:cNvSpPr>
              <p:nvPr/>
            </p:nvSpPr>
            <p:spPr bwMode="auto">
              <a:xfrm>
                <a:off x="3133" y="2335"/>
                <a:ext cx="19" cy="1"/>
              </a:xfrm>
              <a:custGeom>
                <a:avLst/>
                <a:gdLst>
                  <a:gd name="T0" fmla="*/ 6 w 19"/>
                  <a:gd name="T1" fmla="*/ 0 h 1"/>
                  <a:gd name="T2" fmla="*/ 0 w 19"/>
                  <a:gd name="T3" fmla="*/ 1 h 1"/>
                  <a:gd name="T4" fmla="*/ 19 w 19"/>
                  <a:gd name="T5" fmla="*/ 1 h 1"/>
                  <a:gd name="T6" fmla="*/ 6 w 19"/>
                  <a:gd name="T7" fmla="*/ 0 h 1"/>
                </a:gdLst>
                <a:ahLst/>
                <a:cxnLst>
                  <a:cxn ang="0">
                    <a:pos x="T0" y="T1"/>
                  </a:cxn>
                  <a:cxn ang="0">
                    <a:pos x="T2" y="T3"/>
                  </a:cxn>
                  <a:cxn ang="0">
                    <a:pos x="T4" y="T5"/>
                  </a:cxn>
                  <a:cxn ang="0">
                    <a:pos x="T6" y="T7"/>
                  </a:cxn>
                </a:cxnLst>
                <a:rect l="0" t="0" r="r" b="b"/>
                <a:pathLst>
                  <a:path w="19" h="1">
                    <a:moveTo>
                      <a:pt x="6" y="0"/>
                    </a:moveTo>
                    <a:lnTo>
                      <a:pt x="0" y="1"/>
                    </a:lnTo>
                    <a:lnTo>
                      <a:pt x="19" y="1"/>
                    </a:lnTo>
                    <a:lnTo>
                      <a:pt x="6"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6" name="Freeform 167"/>
              <p:cNvSpPr>
                <a:spLocks/>
              </p:cNvSpPr>
              <p:nvPr/>
            </p:nvSpPr>
            <p:spPr bwMode="auto">
              <a:xfrm>
                <a:off x="3139" y="2335"/>
                <a:ext cx="15" cy="1"/>
              </a:xfrm>
              <a:custGeom>
                <a:avLst/>
                <a:gdLst>
                  <a:gd name="T0" fmla="*/ 0 w 15"/>
                  <a:gd name="T1" fmla="*/ 0 h 1"/>
                  <a:gd name="T2" fmla="*/ 15 w 15"/>
                  <a:gd name="T3" fmla="*/ 0 h 1"/>
                  <a:gd name="T4" fmla="*/ 13 w 15"/>
                  <a:gd name="T5" fmla="*/ 1 h 1"/>
                  <a:gd name="T6" fmla="*/ 0 w 15"/>
                  <a:gd name="T7" fmla="*/ 0 h 1"/>
                </a:gdLst>
                <a:ahLst/>
                <a:cxnLst>
                  <a:cxn ang="0">
                    <a:pos x="T0" y="T1"/>
                  </a:cxn>
                  <a:cxn ang="0">
                    <a:pos x="T2" y="T3"/>
                  </a:cxn>
                  <a:cxn ang="0">
                    <a:pos x="T4" y="T5"/>
                  </a:cxn>
                  <a:cxn ang="0">
                    <a:pos x="T6" y="T7"/>
                  </a:cxn>
                </a:cxnLst>
                <a:rect l="0" t="0" r="r" b="b"/>
                <a:pathLst>
                  <a:path w="15" h="1">
                    <a:moveTo>
                      <a:pt x="0" y="0"/>
                    </a:moveTo>
                    <a:lnTo>
                      <a:pt x="15" y="0"/>
                    </a:lnTo>
                    <a:lnTo>
                      <a:pt x="13"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Freeform 168"/>
              <p:cNvSpPr>
                <a:spLocks/>
              </p:cNvSpPr>
              <p:nvPr/>
            </p:nvSpPr>
            <p:spPr bwMode="auto">
              <a:xfrm>
                <a:off x="3139" y="2335"/>
                <a:ext cx="15" cy="1"/>
              </a:xfrm>
              <a:custGeom>
                <a:avLst/>
                <a:gdLst>
                  <a:gd name="T0" fmla="*/ 0 w 15"/>
                  <a:gd name="T1" fmla="*/ 0 h 1"/>
                  <a:gd name="T2" fmla="*/ 15 w 15"/>
                  <a:gd name="T3" fmla="*/ 0 h 1"/>
                  <a:gd name="T4" fmla="*/ 13 w 15"/>
                  <a:gd name="T5" fmla="*/ 1 h 1"/>
                  <a:gd name="T6" fmla="*/ 0 w 15"/>
                  <a:gd name="T7" fmla="*/ 0 h 1"/>
                </a:gdLst>
                <a:ahLst/>
                <a:cxnLst>
                  <a:cxn ang="0">
                    <a:pos x="T0" y="T1"/>
                  </a:cxn>
                  <a:cxn ang="0">
                    <a:pos x="T2" y="T3"/>
                  </a:cxn>
                  <a:cxn ang="0">
                    <a:pos x="T4" y="T5"/>
                  </a:cxn>
                  <a:cxn ang="0">
                    <a:pos x="T6" y="T7"/>
                  </a:cxn>
                </a:cxnLst>
                <a:rect l="0" t="0" r="r" b="b"/>
                <a:pathLst>
                  <a:path w="15" h="1">
                    <a:moveTo>
                      <a:pt x="0" y="0"/>
                    </a:moveTo>
                    <a:lnTo>
                      <a:pt x="15" y="0"/>
                    </a:lnTo>
                    <a:lnTo>
                      <a:pt x="13"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8" name="Freeform 169"/>
              <p:cNvSpPr>
                <a:spLocks/>
              </p:cNvSpPr>
              <p:nvPr/>
            </p:nvSpPr>
            <p:spPr bwMode="auto">
              <a:xfrm>
                <a:off x="3060" y="2336"/>
                <a:ext cx="48" cy="48"/>
              </a:xfrm>
              <a:custGeom>
                <a:avLst/>
                <a:gdLst>
                  <a:gd name="T0" fmla="*/ 25 w 48"/>
                  <a:gd name="T1" fmla="*/ 0 h 48"/>
                  <a:gd name="T2" fmla="*/ 48 w 48"/>
                  <a:gd name="T3" fmla="*/ 0 h 48"/>
                  <a:gd name="T4" fmla="*/ 0 w 48"/>
                  <a:gd name="T5" fmla="*/ 48 h 48"/>
                  <a:gd name="T6" fmla="*/ 25 w 48"/>
                  <a:gd name="T7" fmla="*/ 0 h 48"/>
                </a:gdLst>
                <a:ahLst/>
                <a:cxnLst>
                  <a:cxn ang="0">
                    <a:pos x="T0" y="T1"/>
                  </a:cxn>
                  <a:cxn ang="0">
                    <a:pos x="T2" y="T3"/>
                  </a:cxn>
                  <a:cxn ang="0">
                    <a:pos x="T4" y="T5"/>
                  </a:cxn>
                  <a:cxn ang="0">
                    <a:pos x="T6" y="T7"/>
                  </a:cxn>
                </a:cxnLst>
                <a:rect l="0" t="0" r="r" b="b"/>
                <a:pathLst>
                  <a:path w="48" h="48">
                    <a:moveTo>
                      <a:pt x="25" y="0"/>
                    </a:moveTo>
                    <a:lnTo>
                      <a:pt x="48" y="0"/>
                    </a:lnTo>
                    <a:lnTo>
                      <a:pt x="0" y="48"/>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0"/>
              <p:cNvSpPr>
                <a:spLocks/>
              </p:cNvSpPr>
              <p:nvPr/>
            </p:nvSpPr>
            <p:spPr bwMode="auto">
              <a:xfrm>
                <a:off x="3060" y="2336"/>
                <a:ext cx="48" cy="48"/>
              </a:xfrm>
              <a:custGeom>
                <a:avLst/>
                <a:gdLst>
                  <a:gd name="T0" fmla="*/ 25 w 48"/>
                  <a:gd name="T1" fmla="*/ 0 h 48"/>
                  <a:gd name="T2" fmla="*/ 48 w 48"/>
                  <a:gd name="T3" fmla="*/ 0 h 48"/>
                  <a:gd name="T4" fmla="*/ 0 w 48"/>
                  <a:gd name="T5" fmla="*/ 48 h 48"/>
                  <a:gd name="T6" fmla="*/ 25 w 48"/>
                  <a:gd name="T7" fmla="*/ 0 h 48"/>
                </a:gdLst>
                <a:ahLst/>
                <a:cxnLst>
                  <a:cxn ang="0">
                    <a:pos x="T0" y="T1"/>
                  </a:cxn>
                  <a:cxn ang="0">
                    <a:pos x="T2" y="T3"/>
                  </a:cxn>
                  <a:cxn ang="0">
                    <a:pos x="T4" y="T5"/>
                  </a:cxn>
                  <a:cxn ang="0">
                    <a:pos x="T6" y="T7"/>
                  </a:cxn>
                </a:cxnLst>
                <a:rect l="0" t="0" r="r" b="b"/>
                <a:pathLst>
                  <a:path w="48" h="48">
                    <a:moveTo>
                      <a:pt x="25" y="0"/>
                    </a:moveTo>
                    <a:lnTo>
                      <a:pt x="48" y="0"/>
                    </a:lnTo>
                    <a:lnTo>
                      <a:pt x="0" y="48"/>
                    </a:lnTo>
                    <a:lnTo>
                      <a:pt x="25"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0" name="Freeform 171"/>
              <p:cNvSpPr>
                <a:spLocks/>
              </p:cNvSpPr>
              <p:nvPr/>
            </p:nvSpPr>
            <p:spPr bwMode="auto">
              <a:xfrm>
                <a:off x="3060" y="2336"/>
                <a:ext cx="92" cy="48"/>
              </a:xfrm>
              <a:custGeom>
                <a:avLst/>
                <a:gdLst>
                  <a:gd name="T0" fmla="*/ 48 w 92"/>
                  <a:gd name="T1" fmla="*/ 0 h 48"/>
                  <a:gd name="T2" fmla="*/ 92 w 92"/>
                  <a:gd name="T3" fmla="*/ 0 h 48"/>
                  <a:gd name="T4" fmla="*/ 0 w 92"/>
                  <a:gd name="T5" fmla="*/ 48 h 48"/>
                  <a:gd name="T6" fmla="*/ 48 w 92"/>
                  <a:gd name="T7" fmla="*/ 0 h 48"/>
                </a:gdLst>
                <a:ahLst/>
                <a:cxnLst>
                  <a:cxn ang="0">
                    <a:pos x="T0" y="T1"/>
                  </a:cxn>
                  <a:cxn ang="0">
                    <a:pos x="T2" y="T3"/>
                  </a:cxn>
                  <a:cxn ang="0">
                    <a:pos x="T4" y="T5"/>
                  </a:cxn>
                  <a:cxn ang="0">
                    <a:pos x="T6" y="T7"/>
                  </a:cxn>
                </a:cxnLst>
                <a:rect l="0" t="0" r="r" b="b"/>
                <a:pathLst>
                  <a:path w="92" h="48">
                    <a:moveTo>
                      <a:pt x="48" y="0"/>
                    </a:moveTo>
                    <a:lnTo>
                      <a:pt x="92" y="0"/>
                    </a:lnTo>
                    <a:lnTo>
                      <a:pt x="0" y="48"/>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Freeform 172"/>
              <p:cNvSpPr>
                <a:spLocks/>
              </p:cNvSpPr>
              <p:nvPr/>
            </p:nvSpPr>
            <p:spPr bwMode="auto">
              <a:xfrm>
                <a:off x="3060" y="2336"/>
                <a:ext cx="92" cy="48"/>
              </a:xfrm>
              <a:custGeom>
                <a:avLst/>
                <a:gdLst>
                  <a:gd name="T0" fmla="*/ 48 w 92"/>
                  <a:gd name="T1" fmla="*/ 0 h 48"/>
                  <a:gd name="T2" fmla="*/ 92 w 92"/>
                  <a:gd name="T3" fmla="*/ 0 h 48"/>
                  <a:gd name="T4" fmla="*/ 0 w 92"/>
                  <a:gd name="T5" fmla="*/ 48 h 48"/>
                  <a:gd name="T6" fmla="*/ 48 w 92"/>
                  <a:gd name="T7" fmla="*/ 0 h 48"/>
                </a:gdLst>
                <a:ahLst/>
                <a:cxnLst>
                  <a:cxn ang="0">
                    <a:pos x="T0" y="T1"/>
                  </a:cxn>
                  <a:cxn ang="0">
                    <a:pos x="T2" y="T3"/>
                  </a:cxn>
                  <a:cxn ang="0">
                    <a:pos x="T4" y="T5"/>
                  </a:cxn>
                  <a:cxn ang="0">
                    <a:pos x="T6" y="T7"/>
                  </a:cxn>
                </a:cxnLst>
                <a:rect l="0" t="0" r="r" b="b"/>
                <a:pathLst>
                  <a:path w="92" h="48">
                    <a:moveTo>
                      <a:pt x="48" y="0"/>
                    </a:moveTo>
                    <a:lnTo>
                      <a:pt x="92" y="0"/>
                    </a:lnTo>
                    <a:lnTo>
                      <a:pt x="0" y="48"/>
                    </a:lnTo>
                    <a:lnTo>
                      <a:pt x="48"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2" name="Freeform 173"/>
              <p:cNvSpPr>
                <a:spLocks/>
              </p:cNvSpPr>
              <p:nvPr/>
            </p:nvSpPr>
            <p:spPr bwMode="auto">
              <a:xfrm>
                <a:off x="3126" y="2336"/>
                <a:ext cx="26" cy="0"/>
              </a:xfrm>
              <a:custGeom>
                <a:avLst/>
                <a:gdLst>
                  <a:gd name="T0" fmla="*/ 7 w 26"/>
                  <a:gd name="T1" fmla="*/ 0 w 26"/>
                  <a:gd name="T2" fmla="*/ 26 w 26"/>
                  <a:gd name="T3" fmla="*/ 7 w 26"/>
                </a:gdLst>
                <a:ahLst/>
                <a:cxnLst>
                  <a:cxn ang="0">
                    <a:pos x="T0" y="0"/>
                  </a:cxn>
                  <a:cxn ang="0">
                    <a:pos x="T1" y="0"/>
                  </a:cxn>
                  <a:cxn ang="0">
                    <a:pos x="T2" y="0"/>
                  </a:cxn>
                  <a:cxn ang="0">
                    <a:pos x="T3" y="0"/>
                  </a:cxn>
                </a:cxnLst>
                <a:rect l="0" t="0" r="r" b="b"/>
                <a:pathLst>
                  <a:path w="26">
                    <a:moveTo>
                      <a:pt x="7" y="0"/>
                    </a:moveTo>
                    <a:lnTo>
                      <a:pt x="0" y="0"/>
                    </a:lnTo>
                    <a:lnTo>
                      <a:pt x="26" y="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Freeform 174"/>
              <p:cNvSpPr>
                <a:spLocks/>
              </p:cNvSpPr>
              <p:nvPr/>
            </p:nvSpPr>
            <p:spPr bwMode="auto">
              <a:xfrm>
                <a:off x="3126" y="2336"/>
                <a:ext cx="26" cy="0"/>
              </a:xfrm>
              <a:custGeom>
                <a:avLst/>
                <a:gdLst>
                  <a:gd name="T0" fmla="*/ 7 w 26"/>
                  <a:gd name="T1" fmla="*/ 0 w 26"/>
                  <a:gd name="T2" fmla="*/ 26 w 26"/>
                  <a:gd name="T3" fmla="*/ 7 w 26"/>
                </a:gdLst>
                <a:ahLst/>
                <a:cxnLst>
                  <a:cxn ang="0">
                    <a:pos x="T0" y="0"/>
                  </a:cxn>
                  <a:cxn ang="0">
                    <a:pos x="T1" y="0"/>
                  </a:cxn>
                  <a:cxn ang="0">
                    <a:pos x="T2" y="0"/>
                  </a:cxn>
                  <a:cxn ang="0">
                    <a:pos x="T3" y="0"/>
                  </a:cxn>
                </a:cxnLst>
                <a:rect l="0" t="0" r="r" b="b"/>
                <a:pathLst>
                  <a:path w="26">
                    <a:moveTo>
                      <a:pt x="7" y="0"/>
                    </a:moveTo>
                    <a:lnTo>
                      <a:pt x="0" y="0"/>
                    </a:lnTo>
                    <a:lnTo>
                      <a:pt x="26" y="0"/>
                    </a:lnTo>
                    <a:lnTo>
                      <a:pt x="7"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175"/>
              <p:cNvSpPr>
                <a:spLocks noChangeArrowheads="1"/>
              </p:cNvSpPr>
              <p:nvPr/>
            </p:nvSpPr>
            <p:spPr bwMode="auto">
              <a:xfrm>
                <a:off x="3133" y="2336"/>
                <a:ext cx="1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6"/>
              <p:cNvSpPr>
                <a:spLocks noChangeArrowheads="1"/>
              </p:cNvSpPr>
              <p:nvPr/>
            </p:nvSpPr>
            <p:spPr bwMode="auto">
              <a:xfrm>
                <a:off x="3133" y="2336"/>
                <a:ext cx="19" cy="1"/>
              </a:xfrm>
              <a:prstGeom prst="rect">
                <a:avLst/>
              </a:prstGeom>
              <a:noFill/>
              <a:ln w="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6" name="Freeform 177"/>
              <p:cNvSpPr>
                <a:spLocks/>
              </p:cNvSpPr>
              <p:nvPr/>
            </p:nvSpPr>
            <p:spPr bwMode="auto">
              <a:xfrm>
                <a:off x="3108" y="2335"/>
                <a:ext cx="18" cy="1"/>
              </a:xfrm>
              <a:custGeom>
                <a:avLst/>
                <a:gdLst>
                  <a:gd name="T0" fmla="*/ 1 w 18"/>
                  <a:gd name="T1" fmla="*/ 0 h 1"/>
                  <a:gd name="T2" fmla="*/ 0 w 18"/>
                  <a:gd name="T3" fmla="*/ 1 h 1"/>
                  <a:gd name="T4" fmla="*/ 18 w 18"/>
                  <a:gd name="T5" fmla="*/ 1 h 1"/>
                  <a:gd name="T6" fmla="*/ 1 w 18"/>
                  <a:gd name="T7" fmla="*/ 0 h 1"/>
                </a:gdLst>
                <a:ahLst/>
                <a:cxnLst>
                  <a:cxn ang="0">
                    <a:pos x="T0" y="T1"/>
                  </a:cxn>
                  <a:cxn ang="0">
                    <a:pos x="T2" y="T3"/>
                  </a:cxn>
                  <a:cxn ang="0">
                    <a:pos x="T4" y="T5"/>
                  </a:cxn>
                  <a:cxn ang="0">
                    <a:pos x="T6" y="T7"/>
                  </a:cxn>
                </a:cxnLst>
                <a:rect l="0" t="0" r="r" b="b"/>
                <a:pathLst>
                  <a:path w="18" h="1">
                    <a:moveTo>
                      <a:pt x="1" y="0"/>
                    </a:moveTo>
                    <a:lnTo>
                      <a:pt x="0" y="1"/>
                    </a:lnTo>
                    <a:lnTo>
                      <a:pt x="18"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Freeform 178"/>
              <p:cNvSpPr>
                <a:spLocks/>
              </p:cNvSpPr>
              <p:nvPr/>
            </p:nvSpPr>
            <p:spPr bwMode="auto">
              <a:xfrm>
                <a:off x="3108" y="2335"/>
                <a:ext cx="18" cy="1"/>
              </a:xfrm>
              <a:custGeom>
                <a:avLst/>
                <a:gdLst>
                  <a:gd name="T0" fmla="*/ 1 w 18"/>
                  <a:gd name="T1" fmla="*/ 0 h 1"/>
                  <a:gd name="T2" fmla="*/ 0 w 18"/>
                  <a:gd name="T3" fmla="*/ 1 h 1"/>
                  <a:gd name="T4" fmla="*/ 18 w 18"/>
                  <a:gd name="T5" fmla="*/ 1 h 1"/>
                  <a:gd name="T6" fmla="*/ 1 w 18"/>
                  <a:gd name="T7" fmla="*/ 0 h 1"/>
                </a:gdLst>
                <a:ahLst/>
                <a:cxnLst>
                  <a:cxn ang="0">
                    <a:pos x="T0" y="T1"/>
                  </a:cxn>
                  <a:cxn ang="0">
                    <a:pos x="T2" y="T3"/>
                  </a:cxn>
                  <a:cxn ang="0">
                    <a:pos x="T4" y="T5"/>
                  </a:cxn>
                  <a:cxn ang="0">
                    <a:pos x="T6" y="T7"/>
                  </a:cxn>
                </a:cxnLst>
                <a:rect l="0" t="0" r="r" b="b"/>
                <a:pathLst>
                  <a:path w="18" h="1">
                    <a:moveTo>
                      <a:pt x="1" y="0"/>
                    </a:moveTo>
                    <a:lnTo>
                      <a:pt x="0" y="1"/>
                    </a:lnTo>
                    <a:lnTo>
                      <a:pt x="18" y="1"/>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8" name="Freeform 179"/>
              <p:cNvSpPr>
                <a:spLocks/>
              </p:cNvSpPr>
              <p:nvPr/>
            </p:nvSpPr>
            <p:spPr bwMode="auto">
              <a:xfrm>
                <a:off x="3109" y="2335"/>
                <a:ext cx="17" cy="1"/>
              </a:xfrm>
              <a:custGeom>
                <a:avLst/>
                <a:gdLst>
                  <a:gd name="T0" fmla="*/ 0 w 17"/>
                  <a:gd name="T1" fmla="*/ 0 h 1"/>
                  <a:gd name="T2" fmla="*/ 12 w 17"/>
                  <a:gd name="T3" fmla="*/ 0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12" y="0"/>
                    </a:lnTo>
                    <a:lnTo>
                      <a:pt x="1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0"/>
              <p:cNvSpPr>
                <a:spLocks/>
              </p:cNvSpPr>
              <p:nvPr/>
            </p:nvSpPr>
            <p:spPr bwMode="auto">
              <a:xfrm>
                <a:off x="3109" y="2335"/>
                <a:ext cx="17" cy="1"/>
              </a:xfrm>
              <a:custGeom>
                <a:avLst/>
                <a:gdLst>
                  <a:gd name="T0" fmla="*/ 0 w 17"/>
                  <a:gd name="T1" fmla="*/ 0 h 1"/>
                  <a:gd name="T2" fmla="*/ 12 w 17"/>
                  <a:gd name="T3" fmla="*/ 0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12" y="0"/>
                    </a:lnTo>
                    <a:lnTo>
                      <a:pt x="17"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0" name="Freeform 181"/>
              <p:cNvSpPr>
                <a:spLocks/>
              </p:cNvSpPr>
              <p:nvPr/>
            </p:nvSpPr>
            <p:spPr bwMode="auto">
              <a:xfrm>
                <a:off x="3085" y="2331"/>
                <a:ext cx="23" cy="5"/>
              </a:xfrm>
              <a:custGeom>
                <a:avLst/>
                <a:gdLst>
                  <a:gd name="T0" fmla="*/ 3 w 23"/>
                  <a:gd name="T1" fmla="*/ 0 h 5"/>
                  <a:gd name="T2" fmla="*/ 0 w 23"/>
                  <a:gd name="T3" fmla="*/ 5 h 5"/>
                  <a:gd name="T4" fmla="*/ 23 w 23"/>
                  <a:gd name="T5" fmla="*/ 5 h 5"/>
                  <a:gd name="T6" fmla="*/ 3 w 23"/>
                  <a:gd name="T7" fmla="*/ 0 h 5"/>
                </a:gdLst>
                <a:ahLst/>
                <a:cxnLst>
                  <a:cxn ang="0">
                    <a:pos x="T0" y="T1"/>
                  </a:cxn>
                  <a:cxn ang="0">
                    <a:pos x="T2" y="T3"/>
                  </a:cxn>
                  <a:cxn ang="0">
                    <a:pos x="T4" y="T5"/>
                  </a:cxn>
                  <a:cxn ang="0">
                    <a:pos x="T6" y="T7"/>
                  </a:cxn>
                </a:cxnLst>
                <a:rect l="0" t="0" r="r" b="b"/>
                <a:pathLst>
                  <a:path w="23" h="5">
                    <a:moveTo>
                      <a:pt x="3" y="0"/>
                    </a:moveTo>
                    <a:lnTo>
                      <a:pt x="0" y="5"/>
                    </a:lnTo>
                    <a:lnTo>
                      <a:pt x="23" y="5"/>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Freeform 182"/>
              <p:cNvSpPr>
                <a:spLocks/>
              </p:cNvSpPr>
              <p:nvPr/>
            </p:nvSpPr>
            <p:spPr bwMode="auto">
              <a:xfrm>
                <a:off x="3085" y="2331"/>
                <a:ext cx="23" cy="5"/>
              </a:xfrm>
              <a:custGeom>
                <a:avLst/>
                <a:gdLst>
                  <a:gd name="T0" fmla="*/ 3 w 23"/>
                  <a:gd name="T1" fmla="*/ 0 h 5"/>
                  <a:gd name="T2" fmla="*/ 0 w 23"/>
                  <a:gd name="T3" fmla="*/ 5 h 5"/>
                  <a:gd name="T4" fmla="*/ 23 w 23"/>
                  <a:gd name="T5" fmla="*/ 5 h 5"/>
                  <a:gd name="T6" fmla="*/ 3 w 23"/>
                  <a:gd name="T7" fmla="*/ 0 h 5"/>
                </a:gdLst>
                <a:ahLst/>
                <a:cxnLst>
                  <a:cxn ang="0">
                    <a:pos x="T0" y="T1"/>
                  </a:cxn>
                  <a:cxn ang="0">
                    <a:pos x="T2" y="T3"/>
                  </a:cxn>
                  <a:cxn ang="0">
                    <a:pos x="T4" y="T5"/>
                  </a:cxn>
                  <a:cxn ang="0">
                    <a:pos x="T6" y="T7"/>
                  </a:cxn>
                </a:cxnLst>
                <a:rect l="0" t="0" r="r" b="b"/>
                <a:pathLst>
                  <a:path w="23" h="5">
                    <a:moveTo>
                      <a:pt x="3" y="0"/>
                    </a:moveTo>
                    <a:lnTo>
                      <a:pt x="0" y="5"/>
                    </a:lnTo>
                    <a:lnTo>
                      <a:pt x="23" y="5"/>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2" name="Freeform 183"/>
              <p:cNvSpPr>
                <a:spLocks/>
              </p:cNvSpPr>
              <p:nvPr/>
            </p:nvSpPr>
            <p:spPr bwMode="auto">
              <a:xfrm>
                <a:off x="3088" y="2331"/>
                <a:ext cx="25" cy="5"/>
              </a:xfrm>
              <a:custGeom>
                <a:avLst/>
                <a:gdLst>
                  <a:gd name="T0" fmla="*/ 0 w 25"/>
                  <a:gd name="T1" fmla="*/ 0 h 5"/>
                  <a:gd name="T2" fmla="*/ 25 w 25"/>
                  <a:gd name="T3" fmla="*/ 0 h 5"/>
                  <a:gd name="T4" fmla="*/ 20 w 25"/>
                  <a:gd name="T5" fmla="*/ 5 h 5"/>
                  <a:gd name="T6" fmla="*/ 0 w 25"/>
                  <a:gd name="T7" fmla="*/ 0 h 5"/>
                </a:gdLst>
                <a:ahLst/>
                <a:cxnLst>
                  <a:cxn ang="0">
                    <a:pos x="T0" y="T1"/>
                  </a:cxn>
                  <a:cxn ang="0">
                    <a:pos x="T2" y="T3"/>
                  </a:cxn>
                  <a:cxn ang="0">
                    <a:pos x="T4" y="T5"/>
                  </a:cxn>
                  <a:cxn ang="0">
                    <a:pos x="T6" y="T7"/>
                  </a:cxn>
                </a:cxnLst>
                <a:rect l="0" t="0" r="r" b="b"/>
                <a:pathLst>
                  <a:path w="25" h="5">
                    <a:moveTo>
                      <a:pt x="0" y="0"/>
                    </a:moveTo>
                    <a:lnTo>
                      <a:pt x="25" y="0"/>
                    </a:lnTo>
                    <a:lnTo>
                      <a:pt x="2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Freeform 184"/>
              <p:cNvSpPr>
                <a:spLocks/>
              </p:cNvSpPr>
              <p:nvPr/>
            </p:nvSpPr>
            <p:spPr bwMode="auto">
              <a:xfrm>
                <a:off x="3088" y="2331"/>
                <a:ext cx="25" cy="5"/>
              </a:xfrm>
              <a:custGeom>
                <a:avLst/>
                <a:gdLst>
                  <a:gd name="T0" fmla="*/ 0 w 25"/>
                  <a:gd name="T1" fmla="*/ 0 h 5"/>
                  <a:gd name="T2" fmla="*/ 25 w 25"/>
                  <a:gd name="T3" fmla="*/ 0 h 5"/>
                  <a:gd name="T4" fmla="*/ 20 w 25"/>
                  <a:gd name="T5" fmla="*/ 5 h 5"/>
                  <a:gd name="T6" fmla="*/ 0 w 25"/>
                  <a:gd name="T7" fmla="*/ 0 h 5"/>
                </a:gdLst>
                <a:ahLst/>
                <a:cxnLst>
                  <a:cxn ang="0">
                    <a:pos x="T0" y="T1"/>
                  </a:cxn>
                  <a:cxn ang="0">
                    <a:pos x="T2" y="T3"/>
                  </a:cxn>
                  <a:cxn ang="0">
                    <a:pos x="T4" y="T5"/>
                  </a:cxn>
                  <a:cxn ang="0">
                    <a:pos x="T6" y="T7"/>
                  </a:cxn>
                </a:cxnLst>
                <a:rect l="0" t="0" r="r" b="b"/>
                <a:pathLst>
                  <a:path w="25" h="5">
                    <a:moveTo>
                      <a:pt x="0" y="0"/>
                    </a:moveTo>
                    <a:lnTo>
                      <a:pt x="25" y="0"/>
                    </a:lnTo>
                    <a:lnTo>
                      <a:pt x="20"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4" name="Rectangle 185"/>
              <p:cNvSpPr>
                <a:spLocks noChangeArrowheads="1"/>
              </p:cNvSpPr>
              <p:nvPr/>
            </p:nvSpPr>
            <p:spPr bwMode="auto">
              <a:xfrm>
                <a:off x="3175" y="2015"/>
                <a:ext cx="110" cy="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F</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55" name="Line 186"/>
              <p:cNvSpPr>
                <a:spLocks noChangeShapeType="1"/>
              </p:cNvSpPr>
              <p:nvPr/>
            </p:nvSpPr>
            <p:spPr bwMode="auto">
              <a:xfrm flipV="1">
                <a:off x="3060" y="2283"/>
                <a:ext cx="53" cy="101"/>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6" name="Line 187"/>
              <p:cNvSpPr>
                <a:spLocks noChangeShapeType="1"/>
              </p:cNvSpPr>
              <p:nvPr/>
            </p:nvSpPr>
            <p:spPr bwMode="auto">
              <a:xfrm flipV="1">
                <a:off x="3060" y="2331"/>
                <a:ext cx="102" cy="5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7" name="Freeform 188"/>
              <p:cNvSpPr>
                <a:spLocks/>
              </p:cNvSpPr>
              <p:nvPr/>
            </p:nvSpPr>
            <p:spPr bwMode="auto">
              <a:xfrm>
                <a:off x="3108" y="2283"/>
                <a:ext cx="54" cy="53"/>
              </a:xfrm>
              <a:custGeom>
                <a:avLst/>
                <a:gdLst>
                  <a:gd name="T0" fmla="*/ 5 w 54"/>
                  <a:gd name="T1" fmla="*/ 0 h 53"/>
                  <a:gd name="T2" fmla="*/ 2 w 54"/>
                  <a:gd name="T3" fmla="*/ 15 h 53"/>
                  <a:gd name="T4" fmla="*/ 1 w 54"/>
                  <a:gd name="T5" fmla="*/ 22 h 53"/>
                  <a:gd name="T6" fmla="*/ 1 w 54"/>
                  <a:gd name="T7" fmla="*/ 28 h 53"/>
                  <a:gd name="T8" fmla="*/ 0 w 54"/>
                  <a:gd name="T9" fmla="*/ 35 h 53"/>
                  <a:gd name="T10" fmla="*/ 1 w 54"/>
                  <a:gd name="T11" fmla="*/ 40 h 53"/>
                  <a:gd name="T12" fmla="*/ 2 w 54"/>
                  <a:gd name="T13" fmla="*/ 45 h 53"/>
                  <a:gd name="T14" fmla="*/ 5 w 54"/>
                  <a:gd name="T15" fmla="*/ 48 h 53"/>
                  <a:gd name="T16" fmla="*/ 8 w 54"/>
                  <a:gd name="T17" fmla="*/ 51 h 53"/>
                  <a:gd name="T18" fmla="*/ 13 w 54"/>
                  <a:gd name="T19" fmla="*/ 52 h 53"/>
                  <a:gd name="T20" fmla="*/ 18 w 54"/>
                  <a:gd name="T21" fmla="*/ 53 h 53"/>
                  <a:gd name="T22" fmla="*/ 25 w 54"/>
                  <a:gd name="T23" fmla="*/ 53 h 53"/>
                  <a:gd name="T24" fmla="*/ 31 w 54"/>
                  <a:gd name="T25" fmla="*/ 52 h 53"/>
                  <a:gd name="T26" fmla="*/ 39 w 54"/>
                  <a:gd name="T27" fmla="*/ 51 h 53"/>
                  <a:gd name="T28" fmla="*/ 54 w 54"/>
                  <a:gd name="T29"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3">
                    <a:moveTo>
                      <a:pt x="5" y="0"/>
                    </a:moveTo>
                    <a:lnTo>
                      <a:pt x="2" y="15"/>
                    </a:lnTo>
                    <a:lnTo>
                      <a:pt x="1" y="22"/>
                    </a:lnTo>
                    <a:lnTo>
                      <a:pt x="1" y="28"/>
                    </a:lnTo>
                    <a:lnTo>
                      <a:pt x="0" y="35"/>
                    </a:lnTo>
                    <a:lnTo>
                      <a:pt x="1" y="40"/>
                    </a:lnTo>
                    <a:lnTo>
                      <a:pt x="2" y="45"/>
                    </a:lnTo>
                    <a:lnTo>
                      <a:pt x="5" y="48"/>
                    </a:lnTo>
                    <a:lnTo>
                      <a:pt x="8" y="51"/>
                    </a:lnTo>
                    <a:lnTo>
                      <a:pt x="13" y="52"/>
                    </a:lnTo>
                    <a:lnTo>
                      <a:pt x="18" y="53"/>
                    </a:lnTo>
                    <a:lnTo>
                      <a:pt x="25" y="53"/>
                    </a:lnTo>
                    <a:lnTo>
                      <a:pt x="31" y="52"/>
                    </a:lnTo>
                    <a:lnTo>
                      <a:pt x="39" y="51"/>
                    </a:lnTo>
                    <a:lnTo>
                      <a:pt x="54" y="48"/>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8" name="Freeform 189"/>
              <p:cNvSpPr>
                <a:spLocks/>
              </p:cNvSpPr>
              <p:nvPr/>
            </p:nvSpPr>
            <p:spPr bwMode="auto">
              <a:xfrm>
                <a:off x="3241" y="2000"/>
                <a:ext cx="37" cy="7"/>
              </a:xfrm>
              <a:custGeom>
                <a:avLst/>
                <a:gdLst>
                  <a:gd name="T0" fmla="*/ 0 w 37"/>
                  <a:gd name="T1" fmla="*/ 0 h 7"/>
                  <a:gd name="T2" fmla="*/ 0 w 37"/>
                  <a:gd name="T3" fmla="*/ 7 h 7"/>
                  <a:gd name="T4" fmla="*/ 37 w 37"/>
                  <a:gd name="T5" fmla="*/ 7 h 7"/>
                  <a:gd name="T6" fmla="*/ 0 w 37"/>
                  <a:gd name="T7" fmla="*/ 0 h 7"/>
                </a:gdLst>
                <a:ahLst/>
                <a:cxnLst>
                  <a:cxn ang="0">
                    <a:pos x="T0" y="T1"/>
                  </a:cxn>
                  <a:cxn ang="0">
                    <a:pos x="T2" y="T3"/>
                  </a:cxn>
                  <a:cxn ang="0">
                    <a:pos x="T4" y="T5"/>
                  </a:cxn>
                  <a:cxn ang="0">
                    <a:pos x="T6" y="T7"/>
                  </a:cxn>
                </a:cxnLst>
                <a:rect l="0" t="0" r="r" b="b"/>
                <a:pathLst>
                  <a:path w="37" h="7">
                    <a:moveTo>
                      <a:pt x="0" y="0"/>
                    </a:moveTo>
                    <a:lnTo>
                      <a:pt x="0" y="7"/>
                    </a:lnTo>
                    <a:lnTo>
                      <a:pt x="37"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0"/>
              <p:cNvSpPr>
                <a:spLocks/>
              </p:cNvSpPr>
              <p:nvPr/>
            </p:nvSpPr>
            <p:spPr bwMode="auto">
              <a:xfrm>
                <a:off x="3241" y="2000"/>
                <a:ext cx="37" cy="7"/>
              </a:xfrm>
              <a:custGeom>
                <a:avLst/>
                <a:gdLst>
                  <a:gd name="T0" fmla="*/ 0 w 37"/>
                  <a:gd name="T1" fmla="*/ 0 h 7"/>
                  <a:gd name="T2" fmla="*/ 0 w 37"/>
                  <a:gd name="T3" fmla="*/ 7 h 7"/>
                  <a:gd name="T4" fmla="*/ 37 w 37"/>
                  <a:gd name="T5" fmla="*/ 7 h 7"/>
                  <a:gd name="T6" fmla="*/ 0 w 37"/>
                  <a:gd name="T7" fmla="*/ 0 h 7"/>
                </a:gdLst>
                <a:ahLst/>
                <a:cxnLst>
                  <a:cxn ang="0">
                    <a:pos x="T0" y="T1"/>
                  </a:cxn>
                  <a:cxn ang="0">
                    <a:pos x="T2" y="T3"/>
                  </a:cxn>
                  <a:cxn ang="0">
                    <a:pos x="T4" y="T5"/>
                  </a:cxn>
                  <a:cxn ang="0">
                    <a:pos x="T6" y="T7"/>
                  </a:cxn>
                </a:cxnLst>
                <a:rect l="0" t="0" r="r" b="b"/>
                <a:pathLst>
                  <a:path w="37" h="7">
                    <a:moveTo>
                      <a:pt x="0" y="0"/>
                    </a:moveTo>
                    <a:lnTo>
                      <a:pt x="0" y="7"/>
                    </a:lnTo>
                    <a:lnTo>
                      <a:pt x="37"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0" name="Freeform 191"/>
              <p:cNvSpPr>
                <a:spLocks/>
              </p:cNvSpPr>
              <p:nvPr/>
            </p:nvSpPr>
            <p:spPr bwMode="auto">
              <a:xfrm>
                <a:off x="3241" y="2007"/>
                <a:ext cx="37" cy="7"/>
              </a:xfrm>
              <a:custGeom>
                <a:avLst/>
                <a:gdLst>
                  <a:gd name="T0" fmla="*/ 0 w 37"/>
                  <a:gd name="T1" fmla="*/ 0 h 7"/>
                  <a:gd name="T2" fmla="*/ 37 w 37"/>
                  <a:gd name="T3" fmla="*/ 0 h 7"/>
                  <a:gd name="T4" fmla="*/ 0 w 37"/>
                  <a:gd name="T5" fmla="*/ 7 h 7"/>
                  <a:gd name="T6" fmla="*/ 0 w 37"/>
                  <a:gd name="T7" fmla="*/ 0 h 7"/>
                </a:gdLst>
                <a:ahLst/>
                <a:cxnLst>
                  <a:cxn ang="0">
                    <a:pos x="T0" y="T1"/>
                  </a:cxn>
                  <a:cxn ang="0">
                    <a:pos x="T2" y="T3"/>
                  </a:cxn>
                  <a:cxn ang="0">
                    <a:pos x="T4" y="T5"/>
                  </a:cxn>
                  <a:cxn ang="0">
                    <a:pos x="T6" y="T7"/>
                  </a:cxn>
                </a:cxnLst>
                <a:rect l="0" t="0" r="r" b="b"/>
                <a:pathLst>
                  <a:path w="37" h="7">
                    <a:moveTo>
                      <a:pt x="0" y="0"/>
                    </a:moveTo>
                    <a:lnTo>
                      <a:pt x="37" y="0"/>
                    </a:lnTo>
                    <a:lnTo>
                      <a:pt x="0"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Freeform 192"/>
              <p:cNvSpPr>
                <a:spLocks/>
              </p:cNvSpPr>
              <p:nvPr/>
            </p:nvSpPr>
            <p:spPr bwMode="auto">
              <a:xfrm>
                <a:off x="3241" y="2007"/>
                <a:ext cx="37" cy="7"/>
              </a:xfrm>
              <a:custGeom>
                <a:avLst/>
                <a:gdLst>
                  <a:gd name="T0" fmla="*/ 0 w 37"/>
                  <a:gd name="T1" fmla="*/ 0 h 7"/>
                  <a:gd name="T2" fmla="*/ 37 w 37"/>
                  <a:gd name="T3" fmla="*/ 0 h 7"/>
                  <a:gd name="T4" fmla="*/ 0 w 37"/>
                  <a:gd name="T5" fmla="*/ 7 h 7"/>
                  <a:gd name="T6" fmla="*/ 0 w 37"/>
                  <a:gd name="T7" fmla="*/ 0 h 7"/>
                </a:gdLst>
                <a:ahLst/>
                <a:cxnLst>
                  <a:cxn ang="0">
                    <a:pos x="T0" y="T1"/>
                  </a:cxn>
                  <a:cxn ang="0">
                    <a:pos x="T2" y="T3"/>
                  </a:cxn>
                  <a:cxn ang="0">
                    <a:pos x="T4" y="T5"/>
                  </a:cxn>
                  <a:cxn ang="0">
                    <a:pos x="T6" y="T7"/>
                  </a:cxn>
                </a:cxnLst>
                <a:rect l="0" t="0" r="r" b="b"/>
                <a:pathLst>
                  <a:path w="37" h="7">
                    <a:moveTo>
                      <a:pt x="0" y="0"/>
                    </a:moveTo>
                    <a:lnTo>
                      <a:pt x="37" y="0"/>
                    </a:lnTo>
                    <a:lnTo>
                      <a:pt x="0"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3"/>
              <p:cNvSpPr>
                <a:spLocks noChangeArrowheads="1"/>
              </p:cNvSpPr>
              <p:nvPr/>
            </p:nvSpPr>
            <p:spPr bwMode="auto">
              <a:xfrm>
                <a:off x="3218" y="2081"/>
                <a:ext cx="7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VnArial" charset="0"/>
                    <a:cs typeface="Arial" pitchFamily="34" charset="0"/>
                  </a:rPr>
                  <a:t>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63" name="Line 194"/>
              <p:cNvSpPr>
                <a:spLocks noChangeShapeType="1"/>
              </p:cNvSpPr>
              <p:nvPr/>
            </p:nvSpPr>
            <p:spPr bwMode="auto">
              <a:xfrm>
                <a:off x="3166" y="2007"/>
                <a:ext cx="112"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4" name="Line 195"/>
              <p:cNvSpPr>
                <a:spLocks noChangeShapeType="1"/>
              </p:cNvSpPr>
              <p:nvPr/>
            </p:nvSpPr>
            <p:spPr bwMode="auto">
              <a:xfrm flipH="1" flipV="1">
                <a:off x="3241" y="2000"/>
                <a:ext cx="37" cy="7"/>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5" name="Line 196"/>
              <p:cNvSpPr>
                <a:spLocks noChangeShapeType="1"/>
              </p:cNvSpPr>
              <p:nvPr/>
            </p:nvSpPr>
            <p:spPr bwMode="auto">
              <a:xfrm>
                <a:off x="3241" y="2000"/>
                <a:ext cx="0" cy="7"/>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6" name="Line 197"/>
              <p:cNvSpPr>
                <a:spLocks noChangeShapeType="1"/>
              </p:cNvSpPr>
              <p:nvPr/>
            </p:nvSpPr>
            <p:spPr bwMode="auto">
              <a:xfrm flipH="1">
                <a:off x="3241" y="2007"/>
                <a:ext cx="37" cy="7"/>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7" name="Line 198"/>
              <p:cNvSpPr>
                <a:spLocks noChangeShapeType="1"/>
              </p:cNvSpPr>
              <p:nvPr/>
            </p:nvSpPr>
            <p:spPr bwMode="auto">
              <a:xfrm flipV="1">
                <a:off x="3241" y="2007"/>
                <a:ext cx="0" cy="7"/>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8" name="Freeform 199"/>
              <p:cNvSpPr>
                <a:spLocks/>
              </p:cNvSpPr>
              <p:nvPr/>
            </p:nvSpPr>
            <p:spPr bwMode="auto">
              <a:xfrm>
                <a:off x="2596" y="2245"/>
                <a:ext cx="125" cy="262"/>
              </a:xfrm>
              <a:custGeom>
                <a:avLst/>
                <a:gdLst>
                  <a:gd name="T0" fmla="*/ 12 w 125"/>
                  <a:gd name="T1" fmla="*/ 262 h 262"/>
                  <a:gd name="T2" fmla="*/ 27 w 125"/>
                  <a:gd name="T3" fmla="*/ 258 h 262"/>
                  <a:gd name="T4" fmla="*/ 43 w 125"/>
                  <a:gd name="T5" fmla="*/ 253 h 262"/>
                  <a:gd name="T6" fmla="*/ 57 w 125"/>
                  <a:gd name="T7" fmla="*/ 246 h 262"/>
                  <a:gd name="T8" fmla="*/ 71 w 125"/>
                  <a:gd name="T9" fmla="*/ 237 h 262"/>
                  <a:gd name="T10" fmla="*/ 84 w 125"/>
                  <a:gd name="T11" fmla="*/ 227 h 262"/>
                  <a:gd name="T12" fmla="*/ 95 w 125"/>
                  <a:gd name="T13" fmla="*/ 215 h 262"/>
                  <a:gd name="T14" fmla="*/ 104 w 125"/>
                  <a:gd name="T15" fmla="*/ 202 h 262"/>
                  <a:gd name="T16" fmla="*/ 112 w 125"/>
                  <a:gd name="T17" fmla="*/ 188 h 262"/>
                  <a:gd name="T18" fmla="*/ 118 w 125"/>
                  <a:gd name="T19" fmla="*/ 173 h 262"/>
                  <a:gd name="T20" fmla="*/ 122 w 125"/>
                  <a:gd name="T21" fmla="*/ 158 h 262"/>
                  <a:gd name="T22" fmla="*/ 125 w 125"/>
                  <a:gd name="T23" fmla="*/ 142 h 262"/>
                  <a:gd name="T24" fmla="*/ 125 w 125"/>
                  <a:gd name="T25" fmla="*/ 125 h 262"/>
                  <a:gd name="T26" fmla="*/ 123 w 125"/>
                  <a:gd name="T27" fmla="*/ 109 h 262"/>
                  <a:gd name="T28" fmla="*/ 119 w 125"/>
                  <a:gd name="T29" fmla="*/ 94 h 262"/>
                  <a:gd name="T30" fmla="*/ 114 w 125"/>
                  <a:gd name="T31" fmla="*/ 79 h 262"/>
                  <a:gd name="T32" fmla="*/ 106 w 125"/>
                  <a:gd name="T33" fmla="*/ 64 h 262"/>
                  <a:gd name="T34" fmla="*/ 97 w 125"/>
                  <a:gd name="T35" fmla="*/ 51 h 262"/>
                  <a:gd name="T36" fmla="*/ 86 w 125"/>
                  <a:gd name="T37" fmla="*/ 39 h 262"/>
                  <a:gd name="T38" fmla="*/ 74 w 125"/>
                  <a:gd name="T39" fmla="*/ 28 h 262"/>
                  <a:gd name="T40" fmla="*/ 61 w 125"/>
                  <a:gd name="T41" fmla="*/ 19 h 262"/>
                  <a:gd name="T42" fmla="*/ 47 w 125"/>
                  <a:gd name="T43" fmla="*/ 11 h 262"/>
                  <a:gd name="T44" fmla="*/ 32 w 125"/>
                  <a:gd name="T45" fmla="*/ 6 h 262"/>
                  <a:gd name="T46" fmla="*/ 16 w 125"/>
                  <a:gd name="T47" fmla="*/ 2 h 262"/>
                  <a:gd name="T48" fmla="*/ 0 w 125"/>
                  <a:gd name="T4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2">
                    <a:moveTo>
                      <a:pt x="12" y="262"/>
                    </a:moveTo>
                    <a:lnTo>
                      <a:pt x="27" y="258"/>
                    </a:lnTo>
                    <a:lnTo>
                      <a:pt x="43" y="253"/>
                    </a:lnTo>
                    <a:lnTo>
                      <a:pt x="57" y="246"/>
                    </a:lnTo>
                    <a:lnTo>
                      <a:pt x="71" y="237"/>
                    </a:lnTo>
                    <a:lnTo>
                      <a:pt x="84" y="227"/>
                    </a:lnTo>
                    <a:lnTo>
                      <a:pt x="95" y="215"/>
                    </a:lnTo>
                    <a:lnTo>
                      <a:pt x="104" y="202"/>
                    </a:lnTo>
                    <a:lnTo>
                      <a:pt x="112" y="188"/>
                    </a:lnTo>
                    <a:lnTo>
                      <a:pt x="118" y="173"/>
                    </a:lnTo>
                    <a:lnTo>
                      <a:pt x="122" y="158"/>
                    </a:lnTo>
                    <a:lnTo>
                      <a:pt x="125" y="142"/>
                    </a:lnTo>
                    <a:lnTo>
                      <a:pt x="125" y="125"/>
                    </a:lnTo>
                    <a:lnTo>
                      <a:pt x="123" y="109"/>
                    </a:lnTo>
                    <a:lnTo>
                      <a:pt x="119" y="94"/>
                    </a:lnTo>
                    <a:lnTo>
                      <a:pt x="114" y="79"/>
                    </a:lnTo>
                    <a:lnTo>
                      <a:pt x="106" y="64"/>
                    </a:lnTo>
                    <a:lnTo>
                      <a:pt x="97" y="51"/>
                    </a:lnTo>
                    <a:lnTo>
                      <a:pt x="86" y="39"/>
                    </a:lnTo>
                    <a:lnTo>
                      <a:pt x="74" y="28"/>
                    </a:lnTo>
                    <a:lnTo>
                      <a:pt x="61" y="19"/>
                    </a:lnTo>
                    <a:lnTo>
                      <a:pt x="47" y="11"/>
                    </a:lnTo>
                    <a:lnTo>
                      <a:pt x="32" y="6"/>
                    </a:lnTo>
                    <a:lnTo>
                      <a:pt x="16" y="2"/>
                    </a:lnTo>
                    <a:lnTo>
                      <a:pt x="0" y="0"/>
                    </a:lnTo>
                  </a:path>
                </a:pathLst>
              </a:custGeom>
              <a:noFill/>
              <a:ln w="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9" name="Freeform 200"/>
              <p:cNvSpPr>
                <a:spLocks/>
              </p:cNvSpPr>
              <p:nvPr/>
            </p:nvSpPr>
            <p:spPr bwMode="auto">
              <a:xfrm>
                <a:off x="2602" y="2212"/>
                <a:ext cx="29" cy="8"/>
              </a:xfrm>
              <a:custGeom>
                <a:avLst/>
                <a:gdLst>
                  <a:gd name="T0" fmla="*/ 29 w 29"/>
                  <a:gd name="T1" fmla="*/ 0 h 8"/>
                  <a:gd name="T2" fmla="*/ 0 w 29"/>
                  <a:gd name="T3" fmla="*/ 8 h 8"/>
                  <a:gd name="T4" fmla="*/ 16 w 29"/>
                  <a:gd name="T5" fmla="*/ 8 h 8"/>
                  <a:gd name="T6" fmla="*/ 29 w 29"/>
                  <a:gd name="T7" fmla="*/ 0 h 8"/>
                </a:gdLst>
                <a:ahLst/>
                <a:cxnLst>
                  <a:cxn ang="0">
                    <a:pos x="T0" y="T1"/>
                  </a:cxn>
                  <a:cxn ang="0">
                    <a:pos x="T2" y="T3"/>
                  </a:cxn>
                  <a:cxn ang="0">
                    <a:pos x="T4" y="T5"/>
                  </a:cxn>
                  <a:cxn ang="0">
                    <a:pos x="T6" y="T7"/>
                  </a:cxn>
                </a:cxnLst>
                <a:rect l="0" t="0" r="r" b="b"/>
                <a:pathLst>
                  <a:path w="29" h="8">
                    <a:moveTo>
                      <a:pt x="29" y="0"/>
                    </a:moveTo>
                    <a:lnTo>
                      <a:pt x="0" y="8"/>
                    </a:lnTo>
                    <a:lnTo>
                      <a:pt x="16" y="8"/>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201"/>
              <p:cNvSpPr>
                <a:spLocks/>
              </p:cNvSpPr>
              <p:nvPr/>
            </p:nvSpPr>
            <p:spPr bwMode="auto">
              <a:xfrm>
                <a:off x="2602" y="2212"/>
                <a:ext cx="29" cy="8"/>
              </a:xfrm>
              <a:custGeom>
                <a:avLst/>
                <a:gdLst>
                  <a:gd name="T0" fmla="*/ 29 w 29"/>
                  <a:gd name="T1" fmla="*/ 0 h 8"/>
                  <a:gd name="T2" fmla="*/ 0 w 29"/>
                  <a:gd name="T3" fmla="*/ 8 h 8"/>
                  <a:gd name="T4" fmla="*/ 16 w 29"/>
                  <a:gd name="T5" fmla="*/ 8 h 8"/>
                  <a:gd name="T6" fmla="*/ 29 w 29"/>
                  <a:gd name="T7" fmla="*/ 0 h 8"/>
                </a:gdLst>
                <a:ahLst/>
                <a:cxnLst>
                  <a:cxn ang="0">
                    <a:pos x="T0" y="T1"/>
                  </a:cxn>
                  <a:cxn ang="0">
                    <a:pos x="T2" y="T3"/>
                  </a:cxn>
                  <a:cxn ang="0">
                    <a:pos x="T4" y="T5"/>
                  </a:cxn>
                  <a:cxn ang="0">
                    <a:pos x="T6" y="T7"/>
                  </a:cxn>
                </a:cxnLst>
                <a:rect l="0" t="0" r="r" b="b"/>
                <a:pathLst>
                  <a:path w="29" h="8">
                    <a:moveTo>
                      <a:pt x="29" y="0"/>
                    </a:moveTo>
                    <a:lnTo>
                      <a:pt x="0" y="8"/>
                    </a:lnTo>
                    <a:lnTo>
                      <a:pt x="16" y="8"/>
                    </a:lnTo>
                    <a:lnTo>
                      <a:pt x="29"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1" name="Freeform 202"/>
              <p:cNvSpPr>
                <a:spLocks/>
              </p:cNvSpPr>
              <p:nvPr/>
            </p:nvSpPr>
            <p:spPr bwMode="auto">
              <a:xfrm>
                <a:off x="2588" y="2220"/>
                <a:ext cx="24" cy="4"/>
              </a:xfrm>
              <a:custGeom>
                <a:avLst/>
                <a:gdLst>
                  <a:gd name="T0" fmla="*/ 14 w 24"/>
                  <a:gd name="T1" fmla="*/ 0 h 4"/>
                  <a:gd name="T2" fmla="*/ 0 w 24"/>
                  <a:gd name="T3" fmla="*/ 4 h 4"/>
                  <a:gd name="T4" fmla="*/ 24 w 24"/>
                  <a:gd name="T5" fmla="*/ 4 h 4"/>
                  <a:gd name="T6" fmla="*/ 14 w 24"/>
                  <a:gd name="T7" fmla="*/ 0 h 4"/>
                </a:gdLst>
                <a:ahLst/>
                <a:cxnLst>
                  <a:cxn ang="0">
                    <a:pos x="T0" y="T1"/>
                  </a:cxn>
                  <a:cxn ang="0">
                    <a:pos x="T2" y="T3"/>
                  </a:cxn>
                  <a:cxn ang="0">
                    <a:pos x="T4" y="T5"/>
                  </a:cxn>
                  <a:cxn ang="0">
                    <a:pos x="T6" y="T7"/>
                  </a:cxn>
                </a:cxnLst>
                <a:rect l="0" t="0" r="r" b="b"/>
                <a:pathLst>
                  <a:path w="24" h="4">
                    <a:moveTo>
                      <a:pt x="14" y="0"/>
                    </a:moveTo>
                    <a:lnTo>
                      <a:pt x="0" y="4"/>
                    </a:lnTo>
                    <a:lnTo>
                      <a:pt x="24" y="4"/>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Freeform 203"/>
              <p:cNvSpPr>
                <a:spLocks/>
              </p:cNvSpPr>
              <p:nvPr/>
            </p:nvSpPr>
            <p:spPr bwMode="auto">
              <a:xfrm>
                <a:off x="2588" y="2220"/>
                <a:ext cx="24" cy="4"/>
              </a:xfrm>
              <a:custGeom>
                <a:avLst/>
                <a:gdLst>
                  <a:gd name="T0" fmla="*/ 14 w 24"/>
                  <a:gd name="T1" fmla="*/ 0 h 4"/>
                  <a:gd name="T2" fmla="*/ 0 w 24"/>
                  <a:gd name="T3" fmla="*/ 4 h 4"/>
                  <a:gd name="T4" fmla="*/ 24 w 24"/>
                  <a:gd name="T5" fmla="*/ 4 h 4"/>
                  <a:gd name="T6" fmla="*/ 14 w 24"/>
                  <a:gd name="T7" fmla="*/ 0 h 4"/>
                </a:gdLst>
                <a:ahLst/>
                <a:cxnLst>
                  <a:cxn ang="0">
                    <a:pos x="T0" y="T1"/>
                  </a:cxn>
                  <a:cxn ang="0">
                    <a:pos x="T2" y="T3"/>
                  </a:cxn>
                  <a:cxn ang="0">
                    <a:pos x="T4" y="T5"/>
                  </a:cxn>
                  <a:cxn ang="0">
                    <a:pos x="T6" y="T7"/>
                  </a:cxn>
                </a:cxnLst>
                <a:rect l="0" t="0" r="r" b="b"/>
                <a:pathLst>
                  <a:path w="24" h="4">
                    <a:moveTo>
                      <a:pt x="14" y="0"/>
                    </a:moveTo>
                    <a:lnTo>
                      <a:pt x="0" y="4"/>
                    </a:lnTo>
                    <a:lnTo>
                      <a:pt x="24" y="4"/>
                    </a:lnTo>
                    <a:lnTo>
                      <a:pt x="1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3" name="Freeform 204"/>
              <p:cNvSpPr>
                <a:spLocks/>
              </p:cNvSpPr>
              <p:nvPr/>
            </p:nvSpPr>
            <p:spPr bwMode="auto">
              <a:xfrm>
                <a:off x="2602" y="2220"/>
                <a:ext cx="16" cy="4"/>
              </a:xfrm>
              <a:custGeom>
                <a:avLst/>
                <a:gdLst>
                  <a:gd name="T0" fmla="*/ 0 w 16"/>
                  <a:gd name="T1" fmla="*/ 0 h 4"/>
                  <a:gd name="T2" fmla="*/ 16 w 16"/>
                  <a:gd name="T3" fmla="*/ 0 h 4"/>
                  <a:gd name="T4" fmla="*/ 10 w 16"/>
                  <a:gd name="T5" fmla="*/ 4 h 4"/>
                  <a:gd name="T6" fmla="*/ 0 w 16"/>
                  <a:gd name="T7" fmla="*/ 0 h 4"/>
                </a:gdLst>
                <a:ahLst/>
                <a:cxnLst>
                  <a:cxn ang="0">
                    <a:pos x="T0" y="T1"/>
                  </a:cxn>
                  <a:cxn ang="0">
                    <a:pos x="T2" y="T3"/>
                  </a:cxn>
                  <a:cxn ang="0">
                    <a:pos x="T4" y="T5"/>
                  </a:cxn>
                  <a:cxn ang="0">
                    <a:pos x="T6" y="T7"/>
                  </a:cxn>
                </a:cxnLst>
                <a:rect l="0" t="0" r="r" b="b"/>
                <a:pathLst>
                  <a:path w="16" h="4">
                    <a:moveTo>
                      <a:pt x="0" y="0"/>
                    </a:moveTo>
                    <a:lnTo>
                      <a:pt x="16" y="0"/>
                    </a:lnTo>
                    <a:lnTo>
                      <a:pt x="10"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74" name="Freeform 206"/>
            <p:cNvSpPr>
              <a:spLocks/>
            </p:cNvSpPr>
            <p:nvPr/>
          </p:nvSpPr>
          <p:spPr bwMode="auto">
            <a:xfrm>
              <a:off x="4130676" y="3524251"/>
              <a:ext cx="25400" cy="6350"/>
            </a:xfrm>
            <a:custGeom>
              <a:avLst/>
              <a:gdLst>
                <a:gd name="T0" fmla="*/ 0 w 16"/>
                <a:gd name="T1" fmla="*/ 0 h 4"/>
                <a:gd name="T2" fmla="*/ 16 w 16"/>
                <a:gd name="T3" fmla="*/ 0 h 4"/>
                <a:gd name="T4" fmla="*/ 10 w 16"/>
                <a:gd name="T5" fmla="*/ 4 h 4"/>
                <a:gd name="T6" fmla="*/ 0 w 16"/>
                <a:gd name="T7" fmla="*/ 0 h 4"/>
              </a:gdLst>
              <a:ahLst/>
              <a:cxnLst>
                <a:cxn ang="0">
                  <a:pos x="T0" y="T1"/>
                </a:cxn>
                <a:cxn ang="0">
                  <a:pos x="T2" y="T3"/>
                </a:cxn>
                <a:cxn ang="0">
                  <a:pos x="T4" y="T5"/>
                </a:cxn>
                <a:cxn ang="0">
                  <a:pos x="T6" y="T7"/>
                </a:cxn>
              </a:cxnLst>
              <a:rect l="0" t="0" r="r" b="b"/>
              <a:pathLst>
                <a:path w="16" h="4">
                  <a:moveTo>
                    <a:pt x="0" y="0"/>
                  </a:moveTo>
                  <a:lnTo>
                    <a:pt x="16" y="0"/>
                  </a:lnTo>
                  <a:lnTo>
                    <a:pt x="10"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 name="Freeform 207"/>
            <p:cNvSpPr>
              <a:spLocks/>
            </p:cNvSpPr>
            <p:nvPr/>
          </p:nvSpPr>
          <p:spPr bwMode="auto">
            <a:xfrm>
              <a:off x="4086226" y="3530601"/>
              <a:ext cx="52388" cy="6350"/>
            </a:xfrm>
            <a:custGeom>
              <a:avLst/>
              <a:gdLst>
                <a:gd name="T0" fmla="*/ 14 w 33"/>
                <a:gd name="T1" fmla="*/ 0 h 4"/>
                <a:gd name="T2" fmla="*/ 0 w 33"/>
                <a:gd name="T3" fmla="*/ 4 h 4"/>
                <a:gd name="T4" fmla="*/ 33 w 33"/>
                <a:gd name="T5" fmla="*/ 4 h 4"/>
                <a:gd name="T6" fmla="*/ 14 w 33"/>
                <a:gd name="T7" fmla="*/ 0 h 4"/>
              </a:gdLst>
              <a:ahLst/>
              <a:cxnLst>
                <a:cxn ang="0">
                  <a:pos x="T0" y="T1"/>
                </a:cxn>
                <a:cxn ang="0">
                  <a:pos x="T2" y="T3"/>
                </a:cxn>
                <a:cxn ang="0">
                  <a:pos x="T4" y="T5"/>
                </a:cxn>
                <a:cxn ang="0">
                  <a:pos x="T6" y="T7"/>
                </a:cxn>
              </a:cxnLst>
              <a:rect l="0" t="0" r="r" b="b"/>
              <a:pathLst>
                <a:path w="33" h="4">
                  <a:moveTo>
                    <a:pt x="14" y="0"/>
                  </a:moveTo>
                  <a:lnTo>
                    <a:pt x="0" y="4"/>
                  </a:lnTo>
                  <a:lnTo>
                    <a:pt x="33" y="4"/>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Freeform 208"/>
            <p:cNvSpPr>
              <a:spLocks/>
            </p:cNvSpPr>
            <p:nvPr/>
          </p:nvSpPr>
          <p:spPr bwMode="auto">
            <a:xfrm>
              <a:off x="4086226" y="3530601"/>
              <a:ext cx="52388" cy="6350"/>
            </a:xfrm>
            <a:custGeom>
              <a:avLst/>
              <a:gdLst>
                <a:gd name="T0" fmla="*/ 14 w 33"/>
                <a:gd name="T1" fmla="*/ 0 h 4"/>
                <a:gd name="T2" fmla="*/ 0 w 33"/>
                <a:gd name="T3" fmla="*/ 4 h 4"/>
                <a:gd name="T4" fmla="*/ 33 w 33"/>
                <a:gd name="T5" fmla="*/ 4 h 4"/>
                <a:gd name="T6" fmla="*/ 14 w 33"/>
                <a:gd name="T7" fmla="*/ 0 h 4"/>
              </a:gdLst>
              <a:ahLst/>
              <a:cxnLst>
                <a:cxn ang="0">
                  <a:pos x="T0" y="T1"/>
                </a:cxn>
                <a:cxn ang="0">
                  <a:pos x="T2" y="T3"/>
                </a:cxn>
                <a:cxn ang="0">
                  <a:pos x="T4" y="T5"/>
                </a:cxn>
                <a:cxn ang="0">
                  <a:pos x="T6" y="T7"/>
                </a:cxn>
              </a:cxnLst>
              <a:rect l="0" t="0" r="r" b="b"/>
              <a:pathLst>
                <a:path w="33" h="4">
                  <a:moveTo>
                    <a:pt x="14" y="0"/>
                  </a:moveTo>
                  <a:lnTo>
                    <a:pt x="0" y="4"/>
                  </a:lnTo>
                  <a:lnTo>
                    <a:pt x="33" y="4"/>
                  </a:lnTo>
                  <a:lnTo>
                    <a:pt x="1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7" name="Freeform 209"/>
            <p:cNvSpPr>
              <a:spLocks/>
            </p:cNvSpPr>
            <p:nvPr/>
          </p:nvSpPr>
          <p:spPr bwMode="auto">
            <a:xfrm>
              <a:off x="4108451" y="3530601"/>
              <a:ext cx="38100" cy="6350"/>
            </a:xfrm>
            <a:custGeom>
              <a:avLst/>
              <a:gdLst>
                <a:gd name="T0" fmla="*/ 0 w 24"/>
                <a:gd name="T1" fmla="*/ 0 h 4"/>
                <a:gd name="T2" fmla="*/ 24 w 24"/>
                <a:gd name="T3" fmla="*/ 0 h 4"/>
                <a:gd name="T4" fmla="*/ 19 w 24"/>
                <a:gd name="T5" fmla="*/ 4 h 4"/>
                <a:gd name="T6" fmla="*/ 0 w 24"/>
                <a:gd name="T7" fmla="*/ 0 h 4"/>
              </a:gdLst>
              <a:ahLst/>
              <a:cxnLst>
                <a:cxn ang="0">
                  <a:pos x="T0" y="T1"/>
                </a:cxn>
                <a:cxn ang="0">
                  <a:pos x="T2" y="T3"/>
                </a:cxn>
                <a:cxn ang="0">
                  <a:pos x="T4" y="T5"/>
                </a:cxn>
                <a:cxn ang="0">
                  <a:pos x="T6" y="T7"/>
                </a:cxn>
              </a:cxnLst>
              <a:rect l="0" t="0" r="r" b="b"/>
              <a:pathLst>
                <a:path w="24" h="4">
                  <a:moveTo>
                    <a:pt x="0" y="0"/>
                  </a:moveTo>
                  <a:lnTo>
                    <a:pt x="24" y="0"/>
                  </a:lnTo>
                  <a:lnTo>
                    <a:pt x="19"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210"/>
            <p:cNvSpPr>
              <a:spLocks/>
            </p:cNvSpPr>
            <p:nvPr/>
          </p:nvSpPr>
          <p:spPr bwMode="auto">
            <a:xfrm>
              <a:off x="4108451" y="3530601"/>
              <a:ext cx="38100" cy="6350"/>
            </a:xfrm>
            <a:custGeom>
              <a:avLst/>
              <a:gdLst>
                <a:gd name="T0" fmla="*/ 0 w 24"/>
                <a:gd name="T1" fmla="*/ 0 h 4"/>
                <a:gd name="T2" fmla="*/ 24 w 24"/>
                <a:gd name="T3" fmla="*/ 0 h 4"/>
                <a:gd name="T4" fmla="*/ 19 w 24"/>
                <a:gd name="T5" fmla="*/ 4 h 4"/>
                <a:gd name="T6" fmla="*/ 0 w 24"/>
                <a:gd name="T7" fmla="*/ 0 h 4"/>
              </a:gdLst>
              <a:ahLst/>
              <a:cxnLst>
                <a:cxn ang="0">
                  <a:pos x="T0" y="T1"/>
                </a:cxn>
                <a:cxn ang="0">
                  <a:pos x="T2" y="T3"/>
                </a:cxn>
                <a:cxn ang="0">
                  <a:pos x="T4" y="T5"/>
                </a:cxn>
                <a:cxn ang="0">
                  <a:pos x="T6" y="T7"/>
                </a:cxn>
              </a:cxnLst>
              <a:rect l="0" t="0" r="r" b="b"/>
              <a:pathLst>
                <a:path w="24" h="4">
                  <a:moveTo>
                    <a:pt x="0" y="0"/>
                  </a:moveTo>
                  <a:lnTo>
                    <a:pt x="24" y="0"/>
                  </a:lnTo>
                  <a:lnTo>
                    <a:pt x="19"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9" name="Freeform 211"/>
            <p:cNvSpPr>
              <a:spLocks/>
            </p:cNvSpPr>
            <p:nvPr/>
          </p:nvSpPr>
          <p:spPr bwMode="auto">
            <a:xfrm>
              <a:off x="4062413" y="3536951"/>
              <a:ext cx="68263" cy="6350"/>
            </a:xfrm>
            <a:custGeom>
              <a:avLst/>
              <a:gdLst>
                <a:gd name="T0" fmla="*/ 15 w 43"/>
                <a:gd name="T1" fmla="*/ 0 h 4"/>
                <a:gd name="T2" fmla="*/ 0 w 43"/>
                <a:gd name="T3" fmla="*/ 4 h 4"/>
                <a:gd name="T4" fmla="*/ 43 w 43"/>
                <a:gd name="T5" fmla="*/ 4 h 4"/>
                <a:gd name="T6" fmla="*/ 15 w 43"/>
                <a:gd name="T7" fmla="*/ 0 h 4"/>
              </a:gdLst>
              <a:ahLst/>
              <a:cxnLst>
                <a:cxn ang="0">
                  <a:pos x="T0" y="T1"/>
                </a:cxn>
                <a:cxn ang="0">
                  <a:pos x="T2" y="T3"/>
                </a:cxn>
                <a:cxn ang="0">
                  <a:pos x="T4" y="T5"/>
                </a:cxn>
                <a:cxn ang="0">
                  <a:pos x="T6" y="T7"/>
                </a:cxn>
              </a:cxnLst>
              <a:rect l="0" t="0" r="r" b="b"/>
              <a:pathLst>
                <a:path w="43" h="4">
                  <a:moveTo>
                    <a:pt x="15" y="0"/>
                  </a:moveTo>
                  <a:lnTo>
                    <a:pt x="0" y="4"/>
                  </a:lnTo>
                  <a:lnTo>
                    <a:pt x="43" y="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212"/>
            <p:cNvSpPr>
              <a:spLocks/>
            </p:cNvSpPr>
            <p:nvPr/>
          </p:nvSpPr>
          <p:spPr bwMode="auto">
            <a:xfrm>
              <a:off x="4062413" y="3536951"/>
              <a:ext cx="68263" cy="6350"/>
            </a:xfrm>
            <a:custGeom>
              <a:avLst/>
              <a:gdLst>
                <a:gd name="T0" fmla="*/ 15 w 43"/>
                <a:gd name="T1" fmla="*/ 0 h 4"/>
                <a:gd name="T2" fmla="*/ 0 w 43"/>
                <a:gd name="T3" fmla="*/ 4 h 4"/>
                <a:gd name="T4" fmla="*/ 43 w 43"/>
                <a:gd name="T5" fmla="*/ 4 h 4"/>
                <a:gd name="T6" fmla="*/ 15 w 43"/>
                <a:gd name="T7" fmla="*/ 0 h 4"/>
              </a:gdLst>
              <a:ahLst/>
              <a:cxnLst>
                <a:cxn ang="0">
                  <a:pos x="T0" y="T1"/>
                </a:cxn>
                <a:cxn ang="0">
                  <a:pos x="T2" y="T3"/>
                </a:cxn>
                <a:cxn ang="0">
                  <a:pos x="T4" y="T5"/>
                </a:cxn>
                <a:cxn ang="0">
                  <a:pos x="T6" y="T7"/>
                </a:cxn>
              </a:cxnLst>
              <a:rect l="0" t="0" r="r" b="b"/>
              <a:pathLst>
                <a:path w="43" h="4">
                  <a:moveTo>
                    <a:pt x="15" y="0"/>
                  </a:moveTo>
                  <a:lnTo>
                    <a:pt x="0" y="4"/>
                  </a:lnTo>
                  <a:lnTo>
                    <a:pt x="43" y="4"/>
                  </a:lnTo>
                  <a:lnTo>
                    <a:pt x="15"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1" name="Freeform 213"/>
            <p:cNvSpPr>
              <a:spLocks/>
            </p:cNvSpPr>
            <p:nvPr/>
          </p:nvSpPr>
          <p:spPr bwMode="auto">
            <a:xfrm>
              <a:off x="4086226" y="3536951"/>
              <a:ext cx="52388" cy="6350"/>
            </a:xfrm>
            <a:custGeom>
              <a:avLst/>
              <a:gdLst>
                <a:gd name="T0" fmla="*/ 0 w 33"/>
                <a:gd name="T1" fmla="*/ 0 h 4"/>
                <a:gd name="T2" fmla="*/ 33 w 33"/>
                <a:gd name="T3" fmla="*/ 0 h 4"/>
                <a:gd name="T4" fmla="*/ 28 w 33"/>
                <a:gd name="T5" fmla="*/ 4 h 4"/>
                <a:gd name="T6" fmla="*/ 0 w 33"/>
                <a:gd name="T7" fmla="*/ 0 h 4"/>
              </a:gdLst>
              <a:ahLst/>
              <a:cxnLst>
                <a:cxn ang="0">
                  <a:pos x="T0" y="T1"/>
                </a:cxn>
                <a:cxn ang="0">
                  <a:pos x="T2" y="T3"/>
                </a:cxn>
                <a:cxn ang="0">
                  <a:pos x="T4" y="T5"/>
                </a:cxn>
                <a:cxn ang="0">
                  <a:pos x="T6" y="T7"/>
                </a:cxn>
              </a:cxnLst>
              <a:rect l="0" t="0" r="r" b="b"/>
              <a:pathLst>
                <a:path w="33" h="4">
                  <a:moveTo>
                    <a:pt x="0" y="0"/>
                  </a:moveTo>
                  <a:lnTo>
                    <a:pt x="33" y="0"/>
                  </a:lnTo>
                  <a:lnTo>
                    <a:pt x="28"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214"/>
            <p:cNvSpPr>
              <a:spLocks/>
            </p:cNvSpPr>
            <p:nvPr/>
          </p:nvSpPr>
          <p:spPr bwMode="auto">
            <a:xfrm>
              <a:off x="4086226" y="3536951"/>
              <a:ext cx="52388" cy="6350"/>
            </a:xfrm>
            <a:custGeom>
              <a:avLst/>
              <a:gdLst>
                <a:gd name="T0" fmla="*/ 0 w 33"/>
                <a:gd name="T1" fmla="*/ 0 h 4"/>
                <a:gd name="T2" fmla="*/ 33 w 33"/>
                <a:gd name="T3" fmla="*/ 0 h 4"/>
                <a:gd name="T4" fmla="*/ 28 w 33"/>
                <a:gd name="T5" fmla="*/ 4 h 4"/>
                <a:gd name="T6" fmla="*/ 0 w 33"/>
                <a:gd name="T7" fmla="*/ 0 h 4"/>
              </a:gdLst>
              <a:ahLst/>
              <a:cxnLst>
                <a:cxn ang="0">
                  <a:pos x="T0" y="T1"/>
                </a:cxn>
                <a:cxn ang="0">
                  <a:pos x="T2" y="T3"/>
                </a:cxn>
                <a:cxn ang="0">
                  <a:pos x="T4" y="T5"/>
                </a:cxn>
                <a:cxn ang="0">
                  <a:pos x="T6" y="T7"/>
                </a:cxn>
              </a:cxnLst>
              <a:rect l="0" t="0" r="r" b="b"/>
              <a:pathLst>
                <a:path w="33" h="4">
                  <a:moveTo>
                    <a:pt x="0" y="0"/>
                  </a:moveTo>
                  <a:lnTo>
                    <a:pt x="33" y="0"/>
                  </a:lnTo>
                  <a:lnTo>
                    <a:pt x="28"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3" name="Freeform 215"/>
            <p:cNvSpPr>
              <a:spLocks/>
            </p:cNvSpPr>
            <p:nvPr/>
          </p:nvSpPr>
          <p:spPr bwMode="auto">
            <a:xfrm>
              <a:off x="4040188" y="3543301"/>
              <a:ext cx="85725" cy="7938"/>
            </a:xfrm>
            <a:custGeom>
              <a:avLst/>
              <a:gdLst>
                <a:gd name="T0" fmla="*/ 14 w 54"/>
                <a:gd name="T1" fmla="*/ 0 h 5"/>
                <a:gd name="T2" fmla="*/ 0 w 54"/>
                <a:gd name="T3" fmla="*/ 5 h 5"/>
                <a:gd name="T4" fmla="*/ 54 w 54"/>
                <a:gd name="T5" fmla="*/ 5 h 5"/>
                <a:gd name="T6" fmla="*/ 14 w 54"/>
                <a:gd name="T7" fmla="*/ 0 h 5"/>
              </a:gdLst>
              <a:ahLst/>
              <a:cxnLst>
                <a:cxn ang="0">
                  <a:pos x="T0" y="T1"/>
                </a:cxn>
                <a:cxn ang="0">
                  <a:pos x="T2" y="T3"/>
                </a:cxn>
                <a:cxn ang="0">
                  <a:pos x="T4" y="T5"/>
                </a:cxn>
                <a:cxn ang="0">
                  <a:pos x="T6" y="T7"/>
                </a:cxn>
              </a:cxnLst>
              <a:rect l="0" t="0" r="r" b="b"/>
              <a:pathLst>
                <a:path w="54" h="5">
                  <a:moveTo>
                    <a:pt x="14" y="0"/>
                  </a:moveTo>
                  <a:lnTo>
                    <a:pt x="0" y="5"/>
                  </a:lnTo>
                  <a:lnTo>
                    <a:pt x="54" y="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216"/>
            <p:cNvSpPr>
              <a:spLocks/>
            </p:cNvSpPr>
            <p:nvPr/>
          </p:nvSpPr>
          <p:spPr bwMode="auto">
            <a:xfrm>
              <a:off x="4040188" y="3543301"/>
              <a:ext cx="85725" cy="7938"/>
            </a:xfrm>
            <a:custGeom>
              <a:avLst/>
              <a:gdLst>
                <a:gd name="T0" fmla="*/ 14 w 54"/>
                <a:gd name="T1" fmla="*/ 0 h 5"/>
                <a:gd name="T2" fmla="*/ 0 w 54"/>
                <a:gd name="T3" fmla="*/ 5 h 5"/>
                <a:gd name="T4" fmla="*/ 54 w 54"/>
                <a:gd name="T5" fmla="*/ 5 h 5"/>
                <a:gd name="T6" fmla="*/ 14 w 54"/>
                <a:gd name="T7" fmla="*/ 0 h 5"/>
              </a:gdLst>
              <a:ahLst/>
              <a:cxnLst>
                <a:cxn ang="0">
                  <a:pos x="T0" y="T1"/>
                </a:cxn>
                <a:cxn ang="0">
                  <a:pos x="T2" y="T3"/>
                </a:cxn>
                <a:cxn ang="0">
                  <a:pos x="T4" y="T5"/>
                </a:cxn>
                <a:cxn ang="0">
                  <a:pos x="T6" y="T7"/>
                </a:cxn>
              </a:cxnLst>
              <a:rect l="0" t="0" r="r" b="b"/>
              <a:pathLst>
                <a:path w="54" h="5">
                  <a:moveTo>
                    <a:pt x="14" y="0"/>
                  </a:moveTo>
                  <a:lnTo>
                    <a:pt x="0" y="5"/>
                  </a:lnTo>
                  <a:lnTo>
                    <a:pt x="54" y="5"/>
                  </a:lnTo>
                  <a:lnTo>
                    <a:pt x="1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5" name="Freeform 217"/>
            <p:cNvSpPr>
              <a:spLocks/>
            </p:cNvSpPr>
            <p:nvPr/>
          </p:nvSpPr>
          <p:spPr bwMode="auto">
            <a:xfrm>
              <a:off x="4062413" y="3543301"/>
              <a:ext cx="68263" cy="7938"/>
            </a:xfrm>
            <a:custGeom>
              <a:avLst/>
              <a:gdLst>
                <a:gd name="T0" fmla="*/ 0 w 43"/>
                <a:gd name="T1" fmla="*/ 0 h 5"/>
                <a:gd name="T2" fmla="*/ 43 w 43"/>
                <a:gd name="T3" fmla="*/ 0 h 5"/>
                <a:gd name="T4" fmla="*/ 40 w 43"/>
                <a:gd name="T5" fmla="*/ 5 h 5"/>
                <a:gd name="T6" fmla="*/ 0 w 43"/>
                <a:gd name="T7" fmla="*/ 0 h 5"/>
              </a:gdLst>
              <a:ahLst/>
              <a:cxnLst>
                <a:cxn ang="0">
                  <a:pos x="T0" y="T1"/>
                </a:cxn>
                <a:cxn ang="0">
                  <a:pos x="T2" y="T3"/>
                </a:cxn>
                <a:cxn ang="0">
                  <a:pos x="T4" y="T5"/>
                </a:cxn>
                <a:cxn ang="0">
                  <a:pos x="T6" y="T7"/>
                </a:cxn>
              </a:cxnLst>
              <a:rect l="0" t="0" r="r" b="b"/>
              <a:pathLst>
                <a:path w="43" h="5">
                  <a:moveTo>
                    <a:pt x="0" y="0"/>
                  </a:moveTo>
                  <a:lnTo>
                    <a:pt x="43" y="0"/>
                  </a:lnTo>
                  <a:lnTo>
                    <a:pt x="4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218"/>
            <p:cNvSpPr>
              <a:spLocks/>
            </p:cNvSpPr>
            <p:nvPr/>
          </p:nvSpPr>
          <p:spPr bwMode="auto">
            <a:xfrm>
              <a:off x="4062413" y="3543301"/>
              <a:ext cx="68263" cy="7938"/>
            </a:xfrm>
            <a:custGeom>
              <a:avLst/>
              <a:gdLst>
                <a:gd name="T0" fmla="*/ 0 w 43"/>
                <a:gd name="T1" fmla="*/ 0 h 5"/>
                <a:gd name="T2" fmla="*/ 43 w 43"/>
                <a:gd name="T3" fmla="*/ 0 h 5"/>
                <a:gd name="T4" fmla="*/ 40 w 43"/>
                <a:gd name="T5" fmla="*/ 5 h 5"/>
                <a:gd name="T6" fmla="*/ 0 w 43"/>
                <a:gd name="T7" fmla="*/ 0 h 5"/>
              </a:gdLst>
              <a:ahLst/>
              <a:cxnLst>
                <a:cxn ang="0">
                  <a:pos x="T0" y="T1"/>
                </a:cxn>
                <a:cxn ang="0">
                  <a:pos x="T2" y="T3"/>
                </a:cxn>
                <a:cxn ang="0">
                  <a:pos x="T4" y="T5"/>
                </a:cxn>
                <a:cxn ang="0">
                  <a:pos x="T6" y="T7"/>
                </a:cxn>
              </a:cxnLst>
              <a:rect l="0" t="0" r="r" b="b"/>
              <a:pathLst>
                <a:path w="43" h="5">
                  <a:moveTo>
                    <a:pt x="0" y="0"/>
                  </a:moveTo>
                  <a:lnTo>
                    <a:pt x="43" y="0"/>
                  </a:lnTo>
                  <a:lnTo>
                    <a:pt x="40"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7" name="Freeform 219"/>
            <p:cNvSpPr>
              <a:spLocks/>
            </p:cNvSpPr>
            <p:nvPr/>
          </p:nvSpPr>
          <p:spPr bwMode="auto">
            <a:xfrm>
              <a:off x="4016376" y="3551239"/>
              <a:ext cx="104775" cy="6350"/>
            </a:xfrm>
            <a:custGeom>
              <a:avLst/>
              <a:gdLst>
                <a:gd name="T0" fmla="*/ 15 w 66"/>
                <a:gd name="T1" fmla="*/ 0 h 4"/>
                <a:gd name="T2" fmla="*/ 0 w 66"/>
                <a:gd name="T3" fmla="*/ 4 h 4"/>
                <a:gd name="T4" fmla="*/ 66 w 66"/>
                <a:gd name="T5" fmla="*/ 4 h 4"/>
                <a:gd name="T6" fmla="*/ 15 w 66"/>
                <a:gd name="T7" fmla="*/ 0 h 4"/>
              </a:gdLst>
              <a:ahLst/>
              <a:cxnLst>
                <a:cxn ang="0">
                  <a:pos x="T0" y="T1"/>
                </a:cxn>
                <a:cxn ang="0">
                  <a:pos x="T2" y="T3"/>
                </a:cxn>
                <a:cxn ang="0">
                  <a:pos x="T4" y="T5"/>
                </a:cxn>
                <a:cxn ang="0">
                  <a:pos x="T6" y="T7"/>
                </a:cxn>
              </a:cxnLst>
              <a:rect l="0" t="0" r="r" b="b"/>
              <a:pathLst>
                <a:path w="66" h="4">
                  <a:moveTo>
                    <a:pt x="15" y="0"/>
                  </a:moveTo>
                  <a:lnTo>
                    <a:pt x="0" y="4"/>
                  </a:lnTo>
                  <a:lnTo>
                    <a:pt x="66" y="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220"/>
            <p:cNvSpPr>
              <a:spLocks/>
            </p:cNvSpPr>
            <p:nvPr/>
          </p:nvSpPr>
          <p:spPr bwMode="auto">
            <a:xfrm>
              <a:off x="4016376" y="3551239"/>
              <a:ext cx="104775" cy="6350"/>
            </a:xfrm>
            <a:custGeom>
              <a:avLst/>
              <a:gdLst>
                <a:gd name="T0" fmla="*/ 15 w 66"/>
                <a:gd name="T1" fmla="*/ 0 h 4"/>
                <a:gd name="T2" fmla="*/ 0 w 66"/>
                <a:gd name="T3" fmla="*/ 4 h 4"/>
                <a:gd name="T4" fmla="*/ 66 w 66"/>
                <a:gd name="T5" fmla="*/ 4 h 4"/>
                <a:gd name="T6" fmla="*/ 15 w 66"/>
                <a:gd name="T7" fmla="*/ 0 h 4"/>
              </a:gdLst>
              <a:ahLst/>
              <a:cxnLst>
                <a:cxn ang="0">
                  <a:pos x="T0" y="T1"/>
                </a:cxn>
                <a:cxn ang="0">
                  <a:pos x="T2" y="T3"/>
                </a:cxn>
                <a:cxn ang="0">
                  <a:pos x="T4" y="T5"/>
                </a:cxn>
                <a:cxn ang="0">
                  <a:pos x="T6" y="T7"/>
                </a:cxn>
              </a:cxnLst>
              <a:rect l="0" t="0" r="r" b="b"/>
              <a:pathLst>
                <a:path w="66" h="4">
                  <a:moveTo>
                    <a:pt x="15" y="0"/>
                  </a:moveTo>
                  <a:lnTo>
                    <a:pt x="0" y="4"/>
                  </a:lnTo>
                  <a:lnTo>
                    <a:pt x="66" y="4"/>
                  </a:lnTo>
                  <a:lnTo>
                    <a:pt x="15"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9" name="Freeform 221"/>
            <p:cNvSpPr>
              <a:spLocks/>
            </p:cNvSpPr>
            <p:nvPr/>
          </p:nvSpPr>
          <p:spPr bwMode="auto">
            <a:xfrm>
              <a:off x="4040188" y="3551239"/>
              <a:ext cx="85725" cy="6350"/>
            </a:xfrm>
            <a:custGeom>
              <a:avLst/>
              <a:gdLst>
                <a:gd name="T0" fmla="*/ 0 w 54"/>
                <a:gd name="T1" fmla="*/ 0 h 4"/>
                <a:gd name="T2" fmla="*/ 54 w 54"/>
                <a:gd name="T3" fmla="*/ 0 h 4"/>
                <a:gd name="T4" fmla="*/ 51 w 54"/>
                <a:gd name="T5" fmla="*/ 4 h 4"/>
                <a:gd name="T6" fmla="*/ 0 w 54"/>
                <a:gd name="T7" fmla="*/ 0 h 4"/>
              </a:gdLst>
              <a:ahLst/>
              <a:cxnLst>
                <a:cxn ang="0">
                  <a:pos x="T0" y="T1"/>
                </a:cxn>
                <a:cxn ang="0">
                  <a:pos x="T2" y="T3"/>
                </a:cxn>
                <a:cxn ang="0">
                  <a:pos x="T4" y="T5"/>
                </a:cxn>
                <a:cxn ang="0">
                  <a:pos x="T6" y="T7"/>
                </a:cxn>
              </a:cxnLst>
              <a:rect l="0" t="0" r="r" b="b"/>
              <a:pathLst>
                <a:path w="54" h="4">
                  <a:moveTo>
                    <a:pt x="0" y="0"/>
                  </a:moveTo>
                  <a:lnTo>
                    <a:pt x="54" y="0"/>
                  </a:lnTo>
                  <a:lnTo>
                    <a:pt x="5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222"/>
            <p:cNvSpPr>
              <a:spLocks/>
            </p:cNvSpPr>
            <p:nvPr/>
          </p:nvSpPr>
          <p:spPr bwMode="auto">
            <a:xfrm>
              <a:off x="4040188" y="3551239"/>
              <a:ext cx="85725" cy="6350"/>
            </a:xfrm>
            <a:custGeom>
              <a:avLst/>
              <a:gdLst>
                <a:gd name="T0" fmla="*/ 0 w 54"/>
                <a:gd name="T1" fmla="*/ 0 h 4"/>
                <a:gd name="T2" fmla="*/ 54 w 54"/>
                <a:gd name="T3" fmla="*/ 0 h 4"/>
                <a:gd name="T4" fmla="*/ 51 w 54"/>
                <a:gd name="T5" fmla="*/ 4 h 4"/>
                <a:gd name="T6" fmla="*/ 0 w 54"/>
                <a:gd name="T7" fmla="*/ 0 h 4"/>
              </a:gdLst>
              <a:ahLst/>
              <a:cxnLst>
                <a:cxn ang="0">
                  <a:pos x="T0" y="T1"/>
                </a:cxn>
                <a:cxn ang="0">
                  <a:pos x="T2" y="T3"/>
                </a:cxn>
                <a:cxn ang="0">
                  <a:pos x="T4" y="T5"/>
                </a:cxn>
                <a:cxn ang="0">
                  <a:pos x="T6" y="T7"/>
                </a:cxn>
              </a:cxnLst>
              <a:rect l="0" t="0" r="r" b="b"/>
              <a:pathLst>
                <a:path w="54" h="4">
                  <a:moveTo>
                    <a:pt x="0" y="0"/>
                  </a:moveTo>
                  <a:lnTo>
                    <a:pt x="54" y="0"/>
                  </a:lnTo>
                  <a:lnTo>
                    <a:pt x="5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1" name="Freeform 223"/>
            <p:cNvSpPr>
              <a:spLocks/>
            </p:cNvSpPr>
            <p:nvPr/>
          </p:nvSpPr>
          <p:spPr bwMode="auto">
            <a:xfrm>
              <a:off x="4002088" y="3562351"/>
              <a:ext cx="119063" cy="1588"/>
            </a:xfrm>
            <a:custGeom>
              <a:avLst/>
              <a:gdLst>
                <a:gd name="T0" fmla="*/ 0 w 75"/>
                <a:gd name="T1" fmla="*/ 0 h 1"/>
                <a:gd name="T2" fmla="*/ 4 w 75"/>
                <a:gd name="T3" fmla="*/ 1 h 1"/>
                <a:gd name="T4" fmla="*/ 75 w 75"/>
                <a:gd name="T5" fmla="*/ 1 h 1"/>
                <a:gd name="T6" fmla="*/ 0 w 75"/>
                <a:gd name="T7" fmla="*/ 0 h 1"/>
              </a:gdLst>
              <a:ahLst/>
              <a:cxnLst>
                <a:cxn ang="0">
                  <a:pos x="T0" y="T1"/>
                </a:cxn>
                <a:cxn ang="0">
                  <a:pos x="T2" y="T3"/>
                </a:cxn>
                <a:cxn ang="0">
                  <a:pos x="T4" y="T5"/>
                </a:cxn>
                <a:cxn ang="0">
                  <a:pos x="T6" y="T7"/>
                </a:cxn>
              </a:cxnLst>
              <a:rect l="0" t="0" r="r" b="b"/>
              <a:pathLst>
                <a:path w="75" h="1">
                  <a:moveTo>
                    <a:pt x="0" y="0"/>
                  </a:moveTo>
                  <a:lnTo>
                    <a:pt x="4" y="1"/>
                  </a:lnTo>
                  <a:lnTo>
                    <a:pt x="75"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224"/>
            <p:cNvSpPr>
              <a:spLocks/>
            </p:cNvSpPr>
            <p:nvPr/>
          </p:nvSpPr>
          <p:spPr bwMode="auto">
            <a:xfrm>
              <a:off x="4002088" y="3562351"/>
              <a:ext cx="119063" cy="1588"/>
            </a:xfrm>
            <a:custGeom>
              <a:avLst/>
              <a:gdLst>
                <a:gd name="T0" fmla="*/ 0 w 75"/>
                <a:gd name="T1" fmla="*/ 0 h 1"/>
                <a:gd name="T2" fmla="*/ 4 w 75"/>
                <a:gd name="T3" fmla="*/ 1 h 1"/>
                <a:gd name="T4" fmla="*/ 75 w 75"/>
                <a:gd name="T5" fmla="*/ 1 h 1"/>
                <a:gd name="T6" fmla="*/ 0 w 75"/>
                <a:gd name="T7" fmla="*/ 0 h 1"/>
              </a:gdLst>
              <a:ahLst/>
              <a:cxnLst>
                <a:cxn ang="0">
                  <a:pos x="T0" y="T1"/>
                </a:cxn>
                <a:cxn ang="0">
                  <a:pos x="T2" y="T3"/>
                </a:cxn>
                <a:cxn ang="0">
                  <a:pos x="T4" y="T5"/>
                </a:cxn>
                <a:cxn ang="0">
                  <a:pos x="T6" y="T7"/>
                </a:cxn>
              </a:cxnLst>
              <a:rect l="0" t="0" r="r" b="b"/>
              <a:pathLst>
                <a:path w="75" h="1">
                  <a:moveTo>
                    <a:pt x="0" y="0"/>
                  </a:moveTo>
                  <a:lnTo>
                    <a:pt x="4" y="1"/>
                  </a:lnTo>
                  <a:lnTo>
                    <a:pt x="75"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3" name="Freeform 225"/>
            <p:cNvSpPr>
              <a:spLocks/>
            </p:cNvSpPr>
            <p:nvPr/>
          </p:nvSpPr>
          <p:spPr bwMode="auto">
            <a:xfrm>
              <a:off x="4002088" y="3562351"/>
              <a:ext cx="119063" cy="1588"/>
            </a:xfrm>
            <a:custGeom>
              <a:avLst/>
              <a:gdLst>
                <a:gd name="T0" fmla="*/ 0 w 75"/>
                <a:gd name="T1" fmla="*/ 0 h 1"/>
                <a:gd name="T2" fmla="*/ 75 w 75"/>
                <a:gd name="T3" fmla="*/ 0 h 1"/>
                <a:gd name="T4" fmla="*/ 75 w 75"/>
                <a:gd name="T5" fmla="*/ 1 h 1"/>
                <a:gd name="T6" fmla="*/ 0 w 75"/>
                <a:gd name="T7" fmla="*/ 0 h 1"/>
              </a:gdLst>
              <a:ahLst/>
              <a:cxnLst>
                <a:cxn ang="0">
                  <a:pos x="T0" y="T1"/>
                </a:cxn>
                <a:cxn ang="0">
                  <a:pos x="T2" y="T3"/>
                </a:cxn>
                <a:cxn ang="0">
                  <a:pos x="T4" y="T5"/>
                </a:cxn>
                <a:cxn ang="0">
                  <a:pos x="T6" y="T7"/>
                </a:cxn>
              </a:cxnLst>
              <a:rect l="0" t="0" r="r" b="b"/>
              <a:pathLst>
                <a:path w="75" h="1">
                  <a:moveTo>
                    <a:pt x="0" y="0"/>
                  </a:moveTo>
                  <a:lnTo>
                    <a:pt x="75" y="0"/>
                  </a:lnTo>
                  <a:lnTo>
                    <a:pt x="75"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226"/>
            <p:cNvSpPr>
              <a:spLocks/>
            </p:cNvSpPr>
            <p:nvPr/>
          </p:nvSpPr>
          <p:spPr bwMode="auto">
            <a:xfrm>
              <a:off x="4002088" y="3562351"/>
              <a:ext cx="119063" cy="1588"/>
            </a:xfrm>
            <a:custGeom>
              <a:avLst/>
              <a:gdLst>
                <a:gd name="T0" fmla="*/ 0 w 75"/>
                <a:gd name="T1" fmla="*/ 0 h 1"/>
                <a:gd name="T2" fmla="*/ 75 w 75"/>
                <a:gd name="T3" fmla="*/ 0 h 1"/>
                <a:gd name="T4" fmla="*/ 75 w 75"/>
                <a:gd name="T5" fmla="*/ 1 h 1"/>
                <a:gd name="T6" fmla="*/ 0 w 75"/>
                <a:gd name="T7" fmla="*/ 0 h 1"/>
              </a:gdLst>
              <a:ahLst/>
              <a:cxnLst>
                <a:cxn ang="0">
                  <a:pos x="T0" y="T1"/>
                </a:cxn>
                <a:cxn ang="0">
                  <a:pos x="T2" y="T3"/>
                </a:cxn>
                <a:cxn ang="0">
                  <a:pos x="T4" y="T5"/>
                </a:cxn>
                <a:cxn ang="0">
                  <a:pos x="T6" y="T7"/>
                </a:cxn>
              </a:cxnLst>
              <a:rect l="0" t="0" r="r" b="b"/>
              <a:pathLst>
                <a:path w="75" h="1">
                  <a:moveTo>
                    <a:pt x="0" y="0"/>
                  </a:moveTo>
                  <a:lnTo>
                    <a:pt x="75" y="0"/>
                  </a:lnTo>
                  <a:lnTo>
                    <a:pt x="75"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5" name="Freeform 227"/>
            <p:cNvSpPr>
              <a:spLocks/>
            </p:cNvSpPr>
            <p:nvPr/>
          </p:nvSpPr>
          <p:spPr bwMode="auto">
            <a:xfrm>
              <a:off x="4002088" y="3557589"/>
              <a:ext cx="119063" cy="4763"/>
            </a:xfrm>
            <a:custGeom>
              <a:avLst/>
              <a:gdLst>
                <a:gd name="T0" fmla="*/ 9 w 75"/>
                <a:gd name="T1" fmla="*/ 0 h 3"/>
                <a:gd name="T2" fmla="*/ 0 w 75"/>
                <a:gd name="T3" fmla="*/ 3 h 3"/>
                <a:gd name="T4" fmla="*/ 75 w 75"/>
                <a:gd name="T5" fmla="*/ 3 h 3"/>
                <a:gd name="T6" fmla="*/ 9 w 75"/>
                <a:gd name="T7" fmla="*/ 0 h 3"/>
              </a:gdLst>
              <a:ahLst/>
              <a:cxnLst>
                <a:cxn ang="0">
                  <a:pos x="T0" y="T1"/>
                </a:cxn>
                <a:cxn ang="0">
                  <a:pos x="T2" y="T3"/>
                </a:cxn>
                <a:cxn ang="0">
                  <a:pos x="T4" y="T5"/>
                </a:cxn>
                <a:cxn ang="0">
                  <a:pos x="T6" y="T7"/>
                </a:cxn>
              </a:cxnLst>
              <a:rect l="0" t="0" r="r" b="b"/>
              <a:pathLst>
                <a:path w="75" h="3">
                  <a:moveTo>
                    <a:pt x="9" y="0"/>
                  </a:moveTo>
                  <a:lnTo>
                    <a:pt x="0" y="3"/>
                  </a:lnTo>
                  <a:lnTo>
                    <a:pt x="75" y="3"/>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228"/>
            <p:cNvSpPr>
              <a:spLocks/>
            </p:cNvSpPr>
            <p:nvPr/>
          </p:nvSpPr>
          <p:spPr bwMode="auto">
            <a:xfrm>
              <a:off x="4002088" y="3557589"/>
              <a:ext cx="119063" cy="4763"/>
            </a:xfrm>
            <a:custGeom>
              <a:avLst/>
              <a:gdLst>
                <a:gd name="T0" fmla="*/ 9 w 75"/>
                <a:gd name="T1" fmla="*/ 0 h 3"/>
                <a:gd name="T2" fmla="*/ 0 w 75"/>
                <a:gd name="T3" fmla="*/ 3 h 3"/>
                <a:gd name="T4" fmla="*/ 75 w 75"/>
                <a:gd name="T5" fmla="*/ 3 h 3"/>
                <a:gd name="T6" fmla="*/ 9 w 75"/>
                <a:gd name="T7" fmla="*/ 0 h 3"/>
              </a:gdLst>
              <a:ahLst/>
              <a:cxnLst>
                <a:cxn ang="0">
                  <a:pos x="T0" y="T1"/>
                </a:cxn>
                <a:cxn ang="0">
                  <a:pos x="T2" y="T3"/>
                </a:cxn>
                <a:cxn ang="0">
                  <a:pos x="T4" y="T5"/>
                </a:cxn>
                <a:cxn ang="0">
                  <a:pos x="T6" y="T7"/>
                </a:cxn>
              </a:cxnLst>
              <a:rect l="0" t="0" r="r" b="b"/>
              <a:pathLst>
                <a:path w="75" h="3">
                  <a:moveTo>
                    <a:pt x="9" y="0"/>
                  </a:moveTo>
                  <a:lnTo>
                    <a:pt x="0" y="3"/>
                  </a:lnTo>
                  <a:lnTo>
                    <a:pt x="75" y="3"/>
                  </a:lnTo>
                  <a:lnTo>
                    <a:pt x="9"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7" name="Freeform 229"/>
            <p:cNvSpPr>
              <a:spLocks/>
            </p:cNvSpPr>
            <p:nvPr/>
          </p:nvSpPr>
          <p:spPr bwMode="auto">
            <a:xfrm>
              <a:off x="4016376" y="3557589"/>
              <a:ext cx="104775" cy="4763"/>
            </a:xfrm>
            <a:custGeom>
              <a:avLst/>
              <a:gdLst>
                <a:gd name="T0" fmla="*/ 0 w 66"/>
                <a:gd name="T1" fmla="*/ 0 h 3"/>
                <a:gd name="T2" fmla="*/ 66 w 66"/>
                <a:gd name="T3" fmla="*/ 0 h 3"/>
                <a:gd name="T4" fmla="*/ 66 w 66"/>
                <a:gd name="T5" fmla="*/ 3 h 3"/>
                <a:gd name="T6" fmla="*/ 0 w 66"/>
                <a:gd name="T7" fmla="*/ 0 h 3"/>
              </a:gdLst>
              <a:ahLst/>
              <a:cxnLst>
                <a:cxn ang="0">
                  <a:pos x="T0" y="T1"/>
                </a:cxn>
                <a:cxn ang="0">
                  <a:pos x="T2" y="T3"/>
                </a:cxn>
                <a:cxn ang="0">
                  <a:pos x="T4" y="T5"/>
                </a:cxn>
                <a:cxn ang="0">
                  <a:pos x="T6" y="T7"/>
                </a:cxn>
              </a:cxnLst>
              <a:rect l="0" t="0" r="r" b="b"/>
              <a:pathLst>
                <a:path w="66" h="3">
                  <a:moveTo>
                    <a:pt x="0" y="0"/>
                  </a:moveTo>
                  <a:lnTo>
                    <a:pt x="66" y="0"/>
                  </a:lnTo>
                  <a:lnTo>
                    <a:pt x="66"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230"/>
            <p:cNvSpPr>
              <a:spLocks/>
            </p:cNvSpPr>
            <p:nvPr/>
          </p:nvSpPr>
          <p:spPr bwMode="auto">
            <a:xfrm>
              <a:off x="4016376" y="3557589"/>
              <a:ext cx="104775" cy="4763"/>
            </a:xfrm>
            <a:custGeom>
              <a:avLst/>
              <a:gdLst>
                <a:gd name="T0" fmla="*/ 0 w 66"/>
                <a:gd name="T1" fmla="*/ 0 h 3"/>
                <a:gd name="T2" fmla="*/ 66 w 66"/>
                <a:gd name="T3" fmla="*/ 0 h 3"/>
                <a:gd name="T4" fmla="*/ 66 w 66"/>
                <a:gd name="T5" fmla="*/ 3 h 3"/>
                <a:gd name="T6" fmla="*/ 0 w 66"/>
                <a:gd name="T7" fmla="*/ 0 h 3"/>
              </a:gdLst>
              <a:ahLst/>
              <a:cxnLst>
                <a:cxn ang="0">
                  <a:pos x="T0" y="T1"/>
                </a:cxn>
                <a:cxn ang="0">
                  <a:pos x="T2" y="T3"/>
                </a:cxn>
                <a:cxn ang="0">
                  <a:pos x="T4" y="T5"/>
                </a:cxn>
                <a:cxn ang="0">
                  <a:pos x="T6" y="T7"/>
                </a:cxn>
              </a:cxnLst>
              <a:rect l="0" t="0" r="r" b="b"/>
              <a:pathLst>
                <a:path w="66" h="3">
                  <a:moveTo>
                    <a:pt x="0" y="0"/>
                  </a:moveTo>
                  <a:lnTo>
                    <a:pt x="66" y="0"/>
                  </a:lnTo>
                  <a:lnTo>
                    <a:pt x="66"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9" name="Freeform 231"/>
            <p:cNvSpPr>
              <a:spLocks/>
            </p:cNvSpPr>
            <p:nvPr/>
          </p:nvSpPr>
          <p:spPr bwMode="auto">
            <a:xfrm>
              <a:off x="4008438" y="3563939"/>
              <a:ext cx="112713" cy="6350"/>
            </a:xfrm>
            <a:custGeom>
              <a:avLst/>
              <a:gdLst>
                <a:gd name="T0" fmla="*/ 0 w 71"/>
                <a:gd name="T1" fmla="*/ 0 h 4"/>
                <a:gd name="T2" fmla="*/ 13 w 71"/>
                <a:gd name="T3" fmla="*/ 4 h 4"/>
                <a:gd name="T4" fmla="*/ 71 w 71"/>
                <a:gd name="T5" fmla="*/ 4 h 4"/>
                <a:gd name="T6" fmla="*/ 0 w 71"/>
                <a:gd name="T7" fmla="*/ 0 h 4"/>
              </a:gdLst>
              <a:ahLst/>
              <a:cxnLst>
                <a:cxn ang="0">
                  <a:pos x="T0" y="T1"/>
                </a:cxn>
                <a:cxn ang="0">
                  <a:pos x="T2" y="T3"/>
                </a:cxn>
                <a:cxn ang="0">
                  <a:pos x="T4" y="T5"/>
                </a:cxn>
                <a:cxn ang="0">
                  <a:pos x="T6" y="T7"/>
                </a:cxn>
              </a:cxnLst>
              <a:rect l="0" t="0" r="r" b="b"/>
              <a:pathLst>
                <a:path w="71" h="4">
                  <a:moveTo>
                    <a:pt x="0" y="0"/>
                  </a:moveTo>
                  <a:lnTo>
                    <a:pt x="13" y="4"/>
                  </a:lnTo>
                  <a:lnTo>
                    <a:pt x="7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232"/>
            <p:cNvSpPr>
              <a:spLocks/>
            </p:cNvSpPr>
            <p:nvPr/>
          </p:nvSpPr>
          <p:spPr bwMode="auto">
            <a:xfrm>
              <a:off x="4008438" y="3563939"/>
              <a:ext cx="112713" cy="6350"/>
            </a:xfrm>
            <a:custGeom>
              <a:avLst/>
              <a:gdLst>
                <a:gd name="T0" fmla="*/ 0 w 71"/>
                <a:gd name="T1" fmla="*/ 0 h 4"/>
                <a:gd name="T2" fmla="*/ 13 w 71"/>
                <a:gd name="T3" fmla="*/ 4 h 4"/>
                <a:gd name="T4" fmla="*/ 71 w 71"/>
                <a:gd name="T5" fmla="*/ 4 h 4"/>
                <a:gd name="T6" fmla="*/ 0 w 71"/>
                <a:gd name="T7" fmla="*/ 0 h 4"/>
              </a:gdLst>
              <a:ahLst/>
              <a:cxnLst>
                <a:cxn ang="0">
                  <a:pos x="T0" y="T1"/>
                </a:cxn>
                <a:cxn ang="0">
                  <a:pos x="T2" y="T3"/>
                </a:cxn>
                <a:cxn ang="0">
                  <a:pos x="T4" y="T5"/>
                </a:cxn>
                <a:cxn ang="0">
                  <a:pos x="T6" y="T7"/>
                </a:cxn>
              </a:cxnLst>
              <a:rect l="0" t="0" r="r" b="b"/>
              <a:pathLst>
                <a:path w="71" h="4">
                  <a:moveTo>
                    <a:pt x="0" y="0"/>
                  </a:moveTo>
                  <a:lnTo>
                    <a:pt x="13" y="4"/>
                  </a:lnTo>
                  <a:lnTo>
                    <a:pt x="7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1" name="Freeform 233"/>
            <p:cNvSpPr>
              <a:spLocks/>
            </p:cNvSpPr>
            <p:nvPr/>
          </p:nvSpPr>
          <p:spPr bwMode="auto">
            <a:xfrm>
              <a:off x="4008438" y="3563939"/>
              <a:ext cx="112713" cy="6350"/>
            </a:xfrm>
            <a:custGeom>
              <a:avLst/>
              <a:gdLst>
                <a:gd name="T0" fmla="*/ 0 w 71"/>
                <a:gd name="T1" fmla="*/ 0 h 4"/>
                <a:gd name="T2" fmla="*/ 71 w 71"/>
                <a:gd name="T3" fmla="*/ 0 h 4"/>
                <a:gd name="T4" fmla="*/ 71 w 71"/>
                <a:gd name="T5" fmla="*/ 4 h 4"/>
                <a:gd name="T6" fmla="*/ 0 w 71"/>
                <a:gd name="T7" fmla="*/ 0 h 4"/>
              </a:gdLst>
              <a:ahLst/>
              <a:cxnLst>
                <a:cxn ang="0">
                  <a:pos x="T0" y="T1"/>
                </a:cxn>
                <a:cxn ang="0">
                  <a:pos x="T2" y="T3"/>
                </a:cxn>
                <a:cxn ang="0">
                  <a:pos x="T4" y="T5"/>
                </a:cxn>
                <a:cxn ang="0">
                  <a:pos x="T6" y="T7"/>
                </a:cxn>
              </a:cxnLst>
              <a:rect l="0" t="0" r="r" b="b"/>
              <a:pathLst>
                <a:path w="71" h="4">
                  <a:moveTo>
                    <a:pt x="0" y="0"/>
                  </a:moveTo>
                  <a:lnTo>
                    <a:pt x="71" y="0"/>
                  </a:lnTo>
                  <a:lnTo>
                    <a:pt x="7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234"/>
            <p:cNvSpPr>
              <a:spLocks/>
            </p:cNvSpPr>
            <p:nvPr/>
          </p:nvSpPr>
          <p:spPr bwMode="auto">
            <a:xfrm>
              <a:off x="4008438" y="3563939"/>
              <a:ext cx="112713" cy="6350"/>
            </a:xfrm>
            <a:custGeom>
              <a:avLst/>
              <a:gdLst>
                <a:gd name="T0" fmla="*/ 0 w 71"/>
                <a:gd name="T1" fmla="*/ 0 h 4"/>
                <a:gd name="T2" fmla="*/ 71 w 71"/>
                <a:gd name="T3" fmla="*/ 0 h 4"/>
                <a:gd name="T4" fmla="*/ 71 w 71"/>
                <a:gd name="T5" fmla="*/ 4 h 4"/>
                <a:gd name="T6" fmla="*/ 0 w 71"/>
                <a:gd name="T7" fmla="*/ 0 h 4"/>
              </a:gdLst>
              <a:ahLst/>
              <a:cxnLst>
                <a:cxn ang="0">
                  <a:pos x="T0" y="T1"/>
                </a:cxn>
                <a:cxn ang="0">
                  <a:pos x="T2" y="T3"/>
                </a:cxn>
                <a:cxn ang="0">
                  <a:pos x="T4" y="T5"/>
                </a:cxn>
                <a:cxn ang="0">
                  <a:pos x="T6" y="T7"/>
                </a:cxn>
              </a:cxnLst>
              <a:rect l="0" t="0" r="r" b="b"/>
              <a:pathLst>
                <a:path w="71" h="4">
                  <a:moveTo>
                    <a:pt x="0" y="0"/>
                  </a:moveTo>
                  <a:lnTo>
                    <a:pt x="71" y="0"/>
                  </a:lnTo>
                  <a:lnTo>
                    <a:pt x="7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3" name="Freeform 235"/>
            <p:cNvSpPr>
              <a:spLocks/>
            </p:cNvSpPr>
            <p:nvPr/>
          </p:nvSpPr>
          <p:spPr bwMode="auto">
            <a:xfrm>
              <a:off x="4029076" y="3570289"/>
              <a:ext cx="95250" cy="7938"/>
            </a:xfrm>
            <a:custGeom>
              <a:avLst/>
              <a:gdLst>
                <a:gd name="T0" fmla="*/ 0 w 60"/>
                <a:gd name="T1" fmla="*/ 0 h 5"/>
                <a:gd name="T2" fmla="*/ 13 w 60"/>
                <a:gd name="T3" fmla="*/ 5 h 5"/>
                <a:gd name="T4" fmla="*/ 60 w 60"/>
                <a:gd name="T5" fmla="*/ 5 h 5"/>
                <a:gd name="T6" fmla="*/ 0 w 60"/>
                <a:gd name="T7" fmla="*/ 0 h 5"/>
              </a:gdLst>
              <a:ahLst/>
              <a:cxnLst>
                <a:cxn ang="0">
                  <a:pos x="T0" y="T1"/>
                </a:cxn>
                <a:cxn ang="0">
                  <a:pos x="T2" y="T3"/>
                </a:cxn>
                <a:cxn ang="0">
                  <a:pos x="T4" y="T5"/>
                </a:cxn>
                <a:cxn ang="0">
                  <a:pos x="T6" y="T7"/>
                </a:cxn>
              </a:cxnLst>
              <a:rect l="0" t="0" r="r" b="b"/>
              <a:pathLst>
                <a:path w="60" h="5">
                  <a:moveTo>
                    <a:pt x="0" y="0"/>
                  </a:moveTo>
                  <a:lnTo>
                    <a:pt x="13" y="5"/>
                  </a:lnTo>
                  <a:lnTo>
                    <a:pt x="6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236"/>
            <p:cNvSpPr>
              <a:spLocks/>
            </p:cNvSpPr>
            <p:nvPr/>
          </p:nvSpPr>
          <p:spPr bwMode="auto">
            <a:xfrm>
              <a:off x="4029076" y="3570289"/>
              <a:ext cx="95250" cy="7938"/>
            </a:xfrm>
            <a:custGeom>
              <a:avLst/>
              <a:gdLst>
                <a:gd name="T0" fmla="*/ 0 w 60"/>
                <a:gd name="T1" fmla="*/ 0 h 5"/>
                <a:gd name="T2" fmla="*/ 13 w 60"/>
                <a:gd name="T3" fmla="*/ 5 h 5"/>
                <a:gd name="T4" fmla="*/ 60 w 60"/>
                <a:gd name="T5" fmla="*/ 5 h 5"/>
                <a:gd name="T6" fmla="*/ 0 w 60"/>
                <a:gd name="T7" fmla="*/ 0 h 5"/>
              </a:gdLst>
              <a:ahLst/>
              <a:cxnLst>
                <a:cxn ang="0">
                  <a:pos x="T0" y="T1"/>
                </a:cxn>
                <a:cxn ang="0">
                  <a:pos x="T2" y="T3"/>
                </a:cxn>
                <a:cxn ang="0">
                  <a:pos x="T4" y="T5"/>
                </a:cxn>
                <a:cxn ang="0">
                  <a:pos x="T6" y="T7"/>
                </a:cxn>
              </a:cxnLst>
              <a:rect l="0" t="0" r="r" b="b"/>
              <a:pathLst>
                <a:path w="60" h="5">
                  <a:moveTo>
                    <a:pt x="0" y="0"/>
                  </a:moveTo>
                  <a:lnTo>
                    <a:pt x="13" y="5"/>
                  </a:lnTo>
                  <a:lnTo>
                    <a:pt x="60"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5" name="Freeform 237"/>
            <p:cNvSpPr>
              <a:spLocks/>
            </p:cNvSpPr>
            <p:nvPr/>
          </p:nvSpPr>
          <p:spPr bwMode="auto">
            <a:xfrm>
              <a:off x="4029076" y="3570289"/>
              <a:ext cx="95250" cy="7938"/>
            </a:xfrm>
            <a:custGeom>
              <a:avLst/>
              <a:gdLst>
                <a:gd name="T0" fmla="*/ 0 w 60"/>
                <a:gd name="T1" fmla="*/ 0 h 5"/>
                <a:gd name="T2" fmla="*/ 58 w 60"/>
                <a:gd name="T3" fmla="*/ 0 h 5"/>
                <a:gd name="T4" fmla="*/ 60 w 60"/>
                <a:gd name="T5" fmla="*/ 5 h 5"/>
                <a:gd name="T6" fmla="*/ 0 w 60"/>
                <a:gd name="T7" fmla="*/ 0 h 5"/>
              </a:gdLst>
              <a:ahLst/>
              <a:cxnLst>
                <a:cxn ang="0">
                  <a:pos x="T0" y="T1"/>
                </a:cxn>
                <a:cxn ang="0">
                  <a:pos x="T2" y="T3"/>
                </a:cxn>
                <a:cxn ang="0">
                  <a:pos x="T4" y="T5"/>
                </a:cxn>
                <a:cxn ang="0">
                  <a:pos x="T6" y="T7"/>
                </a:cxn>
              </a:cxnLst>
              <a:rect l="0" t="0" r="r" b="b"/>
              <a:pathLst>
                <a:path w="60" h="5">
                  <a:moveTo>
                    <a:pt x="0" y="0"/>
                  </a:moveTo>
                  <a:lnTo>
                    <a:pt x="58" y="0"/>
                  </a:lnTo>
                  <a:lnTo>
                    <a:pt x="6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238"/>
            <p:cNvSpPr>
              <a:spLocks/>
            </p:cNvSpPr>
            <p:nvPr/>
          </p:nvSpPr>
          <p:spPr bwMode="auto">
            <a:xfrm>
              <a:off x="4029076" y="3570289"/>
              <a:ext cx="95250" cy="7938"/>
            </a:xfrm>
            <a:custGeom>
              <a:avLst/>
              <a:gdLst>
                <a:gd name="T0" fmla="*/ 0 w 60"/>
                <a:gd name="T1" fmla="*/ 0 h 5"/>
                <a:gd name="T2" fmla="*/ 58 w 60"/>
                <a:gd name="T3" fmla="*/ 0 h 5"/>
                <a:gd name="T4" fmla="*/ 60 w 60"/>
                <a:gd name="T5" fmla="*/ 5 h 5"/>
                <a:gd name="T6" fmla="*/ 0 w 60"/>
                <a:gd name="T7" fmla="*/ 0 h 5"/>
              </a:gdLst>
              <a:ahLst/>
              <a:cxnLst>
                <a:cxn ang="0">
                  <a:pos x="T0" y="T1"/>
                </a:cxn>
                <a:cxn ang="0">
                  <a:pos x="T2" y="T3"/>
                </a:cxn>
                <a:cxn ang="0">
                  <a:pos x="T4" y="T5"/>
                </a:cxn>
                <a:cxn ang="0">
                  <a:pos x="T6" y="T7"/>
                </a:cxn>
              </a:cxnLst>
              <a:rect l="0" t="0" r="r" b="b"/>
              <a:pathLst>
                <a:path w="60" h="5">
                  <a:moveTo>
                    <a:pt x="0" y="0"/>
                  </a:moveTo>
                  <a:lnTo>
                    <a:pt x="58" y="0"/>
                  </a:lnTo>
                  <a:lnTo>
                    <a:pt x="60"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7" name="Freeform 239"/>
            <p:cNvSpPr>
              <a:spLocks/>
            </p:cNvSpPr>
            <p:nvPr/>
          </p:nvSpPr>
          <p:spPr bwMode="auto">
            <a:xfrm>
              <a:off x="4049713" y="3578226"/>
              <a:ext cx="80963" cy="6350"/>
            </a:xfrm>
            <a:custGeom>
              <a:avLst/>
              <a:gdLst>
                <a:gd name="T0" fmla="*/ 0 w 51"/>
                <a:gd name="T1" fmla="*/ 0 h 4"/>
                <a:gd name="T2" fmla="*/ 13 w 51"/>
                <a:gd name="T3" fmla="*/ 4 h 4"/>
                <a:gd name="T4" fmla="*/ 51 w 51"/>
                <a:gd name="T5" fmla="*/ 4 h 4"/>
                <a:gd name="T6" fmla="*/ 0 w 51"/>
                <a:gd name="T7" fmla="*/ 0 h 4"/>
              </a:gdLst>
              <a:ahLst/>
              <a:cxnLst>
                <a:cxn ang="0">
                  <a:pos x="T0" y="T1"/>
                </a:cxn>
                <a:cxn ang="0">
                  <a:pos x="T2" y="T3"/>
                </a:cxn>
                <a:cxn ang="0">
                  <a:pos x="T4" y="T5"/>
                </a:cxn>
                <a:cxn ang="0">
                  <a:pos x="T6" y="T7"/>
                </a:cxn>
              </a:cxnLst>
              <a:rect l="0" t="0" r="r" b="b"/>
              <a:pathLst>
                <a:path w="51" h="4">
                  <a:moveTo>
                    <a:pt x="0" y="0"/>
                  </a:moveTo>
                  <a:lnTo>
                    <a:pt x="13" y="4"/>
                  </a:lnTo>
                  <a:lnTo>
                    <a:pt x="5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240"/>
            <p:cNvSpPr>
              <a:spLocks/>
            </p:cNvSpPr>
            <p:nvPr/>
          </p:nvSpPr>
          <p:spPr bwMode="auto">
            <a:xfrm>
              <a:off x="4049713" y="3578226"/>
              <a:ext cx="80963" cy="6350"/>
            </a:xfrm>
            <a:custGeom>
              <a:avLst/>
              <a:gdLst>
                <a:gd name="T0" fmla="*/ 0 w 51"/>
                <a:gd name="T1" fmla="*/ 0 h 4"/>
                <a:gd name="T2" fmla="*/ 13 w 51"/>
                <a:gd name="T3" fmla="*/ 4 h 4"/>
                <a:gd name="T4" fmla="*/ 51 w 51"/>
                <a:gd name="T5" fmla="*/ 4 h 4"/>
                <a:gd name="T6" fmla="*/ 0 w 51"/>
                <a:gd name="T7" fmla="*/ 0 h 4"/>
              </a:gdLst>
              <a:ahLst/>
              <a:cxnLst>
                <a:cxn ang="0">
                  <a:pos x="T0" y="T1"/>
                </a:cxn>
                <a:cxn ang="0">
                  <a:pos x="T2" y="T3"/>
                </a:cxn>
                <a:cxn ang="0">
                  <a:pos x="T4" y="T5"/>
                </a:cxn>
                <a:cxn ang="0">
                  <a:pos x="T6" y="T7"/>
                </a:cxn>
              </a:cxnLst>
              <a:rect l="0" t="0" r="r" b="b"/>
              <a:pathLst>
                <a:path w="51" h="4">
                  <a:moveTo>
                    <a:pt x="0" y="0"/>
                  </a:moveTo>
                  <a:lnTo>
                    <a:pt x="13" y="4"/>
                  </a:lnTo>
                  <a:lnTo>
                    <a:pt x="5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9" name="Freeform 241"/>
            <p:cNvSpPr>
              <a:spLocks/>
            </p:cNvSpPr>
            <p:nvPr/>
          </p:nvSpPr>
          <p:spPr bwMode="auto">
            <a:xfrm>
              <a:off x="4049713" y="3578226"/>
              <a:ext cx="80963" cy="6350"/>
            </a:xfrm>
            <a:custGeom>
              <a:avLst/>
              <a:gdLst>
                <a:gd name="T0" fmla="*/ 0 w 51"/>
                <a:gd name="T1" fmla="*/ 0 h 4"/>
                <a:gd name="T2" fmla="*/ 47 w 51"/>
                <a:gd name="T3" fmla="*/ 0 h 4"/>
                <a:gd name="T4" fmla="*/ 51 w 51"/>
                <a:gd name="T5" fmla="*/ 4 h 4"/>
                <a:gd name="T6" fmla="*/ 0 w 51"/>
                <a:gd name="T7" fmla="*/ 0 h 4"/>
              </a:gdLst>
              <a:ahLst/>
              <a:cxnLst>
                <a:cxn ang="0">
                  <a:pos x="T0" y="T1"/>
                </a:cxn>
                <a:cxn ang="0">
                  <a:pos x="T2" y="T3"/>
                </a:cxn>
                <a:cxn ang="0">
                  <a:pos x="T4" y="T5"/>
                </a:cxn>
                <a:cxn ang="0">
                  <a:pos x="T6" y="T7"/>
                </a:cxn>
              </a:cxnLst>
              <a:rect l="0" t="0" r="r" b="b"/>
              <a:pathLst>
                <a:path w="51" h="4">
                  <a:moveTo>
                    <a:pt x="0" y="0"/>
                  </a:moveTo>
                  <a:lnTo>
                    <a:pt x="47" y="0"/>
                  </a:lnTo>
                  <a:lnTo>
                    <a:pt x="5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Freeform 242"/>
            <p:cNvSpPr>
              <a:spLocks/>
            </p:cNvSpPr>
            <p:nvPr/>
          </p:nvSpPr>
          <p:spPr bwMode="auto">
            <a:xfrm>
              <a:off x="4049713" y="3578226"/>
              <a:ext cx="80963" cy="6350"/>
            </a:xfrm>
            <a:custGeom>
              <a:avLst/>
              <a:gdLst>
                <a:gd name="T0" fmla="*/ 0 w 51"/>
                <a:gd name="T1" fmla="*/ 0 h 4"/>
                <a:gd name="T2" fmla="*/ 47 w 51"/>
                <a:gd name="T3" fmla="*/ 0 h 4"/>
                <a:gd name="T4" fmla="*/ 51 w 51"/>
                <a:gd name="T5" fmla="*/ 4 h 4"/>
                <a:gd name="T6" fmla="*/ 0 w 51"/>
                <a:gd name="T7" fmla="*/ 0 h 4"/>
              </a:gdLst>
              <a:ahLst/>
              <a:cxnLst>
                <a:cxn ang="0">
                  <a:pos x="T0" y="T1"/>
                </a:cxn>
                <a:cxn ang="0">
                  <a:pos x="T2" y="T3"/>
                </a:cxn>
                <a:cxn ang="0">
                  <a:pos x="T4" y="T5"/>
                </a:cxn>
                <a:cxn ang="0">
                  <a:pos x="T6" y="T7"/>
                </a:cxn>
              </a:cxnLst>
              <a:rect l="0" t="0" r="r" b="b"/>
              <a:pathLst>
                <a:path w="51" h="4">
                  <a:moveTo>
                    <a:pt x="0" y="0"/>
                  </a:moveTo>
                  <a:lnTo>
                    <a:pt x="47" y="0"/>
                  </a:lnTo>
                  <a:lnTo>
                    <a:pt x="5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1" name="Freeform 243"/>
            <p:cNvSpPr>
              <a:spLocks/>
            </p:cNvSpPr>
            <p:nvPr/>
          </p:nvSpPr>
          <p:spPr bwMode="auto">
            <a:xfrm>
              <a:off x="4070351" y="3584576"/>
              <a:ext cx="66675" cy="6350"/>
            </a:xfrm>
            <a:custGeom>
              <a:avLst/>
              <a:gdLst>
                <a:gd name="T0" fmla="*/ 0 w 42"/>
                <a:gd name="T1" fmla="*/ 0 h 4"/>
                <a:gd name="T2" fmla="*/ 13 w 42"/>
                <a:gd name="T3" fmla="*/ 4 h 4"/>
                <a:gd name="T4" fmla="*/ 42 w 42"/>
                <a:gd name="T5" fmla="*/ 4 h 4"/>
                <a:gd name="T6" fmla="*/ 0 w 42"/>
                <a:gd name="T7" fmla="*/ 0 h 4"/>
              </a:gdLst>
              <a:ahLst/>
              <a:cxnLst>
                <a:cxn ang="0">
                  <a:pos x="T0" y="T1"/>
                </a:cxn>
                <a:cxn ang="0">
                  <a:pos x="T2" y="T3"/>
                </a:cxn>
                <a:cxn ang="0">
                  <a:pos x="T4" y="T5"/>
                </a:cxn>
                <a:cxn ang="0">
                  <a:pos x="T6" y="T7"/>
                </a:cxn>
              </a:cxnLst>
              <a:rect l="0" t="0" r="r" b="b"/>
              <a:pathLst>
                <a:path w="42" h="4">
                  <a:moveTo>
                    <a:pt x="0" y="0"/>
                  </a:moveTo>
                  <a:lnTo>
                    <a:pt x="13" y="4"/>
                  </a:lnTo>
                  <a:lnTo>
                    <a:pt x="42"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244"/>
            <p:cNvSpPr>
              <a:spLocks/>
            </p:cNvSpPr>
            <p:nvPr/>
          </p:nvSpPr>
          <p:spPr bwMode="auto">
            <a:xfrm>
              <a:off x="4070351" y="3584576"/>
              <a:ext cx="66675" cy="6350"/>
            </a:xfrm>
            <a:custGeom>
              <a:avLst/>
              <a:gdLst>
                <a:gd name="T0" fmla="*/ 0 w 42"/>
                <a:gd name="T1" fmla="*/ 0 h 4"/>
                <a:gd name="T2" fmla="*/ 13 w 42"/>
                <a:gd name="T3" fmla="*/ 4 h 4"/>
                <a:gd name="T4" fmla="*/ 42 w 42"/>
                <a:gd name="T5" fmla="*/ 4 h 4"/>
                <a:gd name="T6" fmla="*/ 0 w 42"/>
                <a:gd name="T7" fmla="*/ 0 h 4"/>
              </a:gdLst>
              <a:ahLst/>
              <a:cxnLst>
                <a:cxn ang="0">
                  <a:pos x="T0" y="T1"/>
                </a:cxn>
                <a:cxn ang="0">
                  <a:pos x="T2" y="T3"/>
                </a:cxn>
                <a:cxn ang="0">
                  <a:pos x="T4" y="T5"/>
                </a:cxn>
                <a:cxn ang="0">
                  <a:pos x="T6" y="T7"/>
                </a:cxn>
              </a:cxnLst>
              <a:rect l="0" t="0" r="r" b="b"/>
              <a:pathLst>
                <a:path w="42" h="4">
                  <a:moveTo>
                    <a:pt x="0" y="0"/>
                  </a:moveTo>
                  <a:lnTo>
                    <a:pt x="13" y="4"/>
                  </a:lnTo>
                  <a:lnTo>
                    <a:pt x="42"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3" name="Freeform 245"/>
            <p:cNvSpPr>
              <a:spLocks/>
            </p:cNvSpPr>
            <p:nvPr/>
          </p:nvSpPr>
          <p:spPr bwMode="auto">
            <a:xfrm>
              <a:off x="4070351" y="3584576"/>
              <a:ext cx="66675" cy="6350"/>
            </a:xfrm>
            <a:custGeom>
              <a:avLst/>
              <a:gdLst>
                <a:gd name="T0" fmla="*/ 0 w 42"/>
                <a:gd name="T1" fmla="*/ 0 h 4"/>
                <a:gd name="T2" fmla="*/ 38 w 42"/>
                <a:gd name="T3" fmla="*/ 0 h 4"/>
                <a:gd name="T4" fmla="*/ 42 w 42"/>
                <a:gd name="T5" fmla="*/ 4 h 4"/>
                <a:gd name="T6" fmla="*/ 0 w 42"/>
                <a:gd name="T7" fmla="*/ 0 h 4"/>
              </a:gdLst>
              <a:ahLst/>
              <a:cxnLst>
                <a:cxn ang="0">
                  <a:pos x="T0" y="T1"/>
                </a:cxn>
                <a:cxn ang="0">
                  <a:pos x="T2" y="T3"/>
                </a:cxn>
                <a:cxn ang="0">
                  <a:pos x="T4" y="T5"/>
                </a:cxn>
                <a:cxn ang="0">
                  <a:pos x="T6" y="T7"/>
                </a:cxn>
              </a:cxnLst>
              <a:rect l="0" t="0" r="r" b="b"/>
              <a:pathLst>
                <a:path w="42" h="4">
                  <a:moveTo>
                    <a:pt x="0" y="0"/>
                  </a:moveTo>
                  <a:lnTo>
                    <a:pt x="38" y="0"/>
                  </a:lnTo>
                  <a:lnTo>
                    <a:pt x="42"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246"/>
            <p:cNvSpPr>
              <a:spLocks/>
            </p:cNvSpPr>
            <p:nvPr/>
          </p:nvSpPr>
          <p:spPr bwMode="auto">
            <a:xfrm>
              <a:off x="4070351" y="3584576"/>
              <a:ext cx="66675" cy="6350"/>
            </a:xfrm>
            <a:custGeom>
              <a:avLst/>
              <a:gdLst>
                <a:gd name="T0" fmla="*/ 0 w 42"/>
                <a:gd name="T1" fmla="*/ 0 h 4"/>
                <a:gd name="T2" fmla="*/ 38 w 42"/>
                <a:gd name="T3" fmla="*/ 0 h 4"/>
                <a:gd name="T4" fmla="*/ 42 w 42"/>
                <a:gd name="T5" fmla="*/ 4 h 4"/>
                <a:gd name="T6" fmla="*/ 0 w 42"/>
                <a:gd name="T7" fmla="*/ 0 h 4"/>
              </a:gdLst>
              <a:ahLst/>
              <a:cxnLst>
                <a:cxn ang="0">
                  <a:pos x="T0" y="T1"/>
                </a:cxn>
                <a:cxn ang="0">
                  <a:pos x="T2" y="T3"/>
                </a:cxn>
                <a:cxn ang="0">
                  <a:pos x="T4" y="T5"/>
                </a:cxn>
                <a:cxn ang="0">
                  <a:pos x="T6" y="T7"/>
                </a:cxn>
              </a:cxnLst>
              <a:rect l="0" t="0" r="r" b="b"/>
              <a:pathLst>
                <a:path w="42" h="4">
                  <a:moveTo>
                    <a:pt x="0" y="0"/>
                  </a:moveTo>
                  <a:lnTo>
                    <a:pt x="38" y="0"/>
                  </a:lnTo>
                  <a:lnTo>
                    <a:pt x="42"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5" name="Freeform 247"/>
            <p:cNvSpPr>
              <a:spLocks/>
            </p:cNvSpPr>
            <p:nvPr/>
          </p:nvSpPr>
          <p:spPr bwMode="auto">
            <a:xfrm>
              <a:off x="4090988" y="3590926"/>
              <a:ext cx="53975" cy="7938"/>
            </a:xfrm>
            <a:custGeom>
              <a:avLst/>
              <a:gdLst>
                <a:gd name="T0" fmla="*/ 0 w 34"/>
                <a:gd name="T1" fmla="*/ 0 h 5"/>
                <a:gd name="T2" fmla="*/ 13 w 34"/>
                <a:gd name="T3" fmla="*/ 5 h 5"/>
                <a:gd name="T4" fmla="*/ 34 w 34"/>
                <a:gd name="T5" fmla="*/ 5 h 5"/>
                <a:gd name="T6" fmla="*/ 0 w 34"/>
                <a:gd name="T7" fmla="*/ 0 h 5"/>
              </a:gdLst>
              <a:ahLst/>
              <a:cxnLst>
                <a:cxn ang="0">
                  <a:pos x="T0" y="T1"/>
                </a:cxn>
                <a:cxn ang="0">
                  <a:pos x="T2" y="T3"/>
                </a:cxn>
                <a:cxn ang="0">
                  <a:pos x="T4" y="T5"/>
                </a:cxn>
                <a:cxn ang="0">
                  <a:pos x="T6" y="T7"/>
                </a:cxn>
              </a:cxnLst>
              <a:rect l="0" t="0" r="r" b="b"/>
              <a:pathLst>
                <a:path w="34" h="5">
                  <a:moveTo>
                    <a:pt x="0" y="0"/>
                  </a:moveTo>
                  <a:lnTo>
                    <a:pt x="13" y="5"/>
                  </a:lnTo>
                  <a:lnTo>
                    <a:pt x="3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248"/>
            <p:cNvSpPr>
              <a:spLocks/>
            </p:cNvSpPr>
            <p:nvPr/>
          </p:nvSpPr>
          <p:spPr bwMode="auto">
            <a:xfrm>
              <a:off x="4090988" y="3590926"/>
              <a:ext cx="53975" cy="7938"/>
            </a:xfrm>
            <a:custGeom>
              <a:avLst/>
              <a:gdLst>
                <a:gd name="T0" fmla="*/ 0 w 34"/>
                <a:gd name="T1" fmla="*/ 0 h 5"/>
                <a:gd name="T2" fmla="*/ 13 w 34"/>
                <a:gd name="T3" fmla="*/ 5 h 5"/>
                <a:gd name="T4" fmla="*/ 34 w 34"/>
                <a:gd name="T5" fmla="*/ 5 h 5"/>
                <a:gd name="T6" fmla="*/ 0 w 34"/>
                <a:gd name="T7" fmla="*/ 0 h 5"/>
              </a:gdLst>
              <a:ahLst/>
              <a:cxnLst>
                <a:cxn ang="0">
                  <a:pos x="T0" y="T1"/>
                </a:cxn>
                <a:cxn ang="0">
                  <a:pos x="T2" y="T3"/>
                </a:cxn>
                <a:cxn ang="0">
                  <a:pos x="T4" y="T5"/>
                </a:cxn>
                <a:cxn ang="0">
                  <a:pos x="T6" y="T7"/>
                </a:cxn>
              </a:cxnLst>
              <a:rect l="0" t="0" r="r" b="b"/>
              <a:pathLst>
                <a:path w="34" h="5">
                  <a:moveTo>
                    <a:pt x="0" y="0"/>
                  </a:moveTo>
                  <a:lnTo>
                    <a:pt x="13" y="5"/>
                  </a:lnTo>
                  <a:lnTo>
                    <a:pt x="34"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7" name="Freeform 249"/>
            <p:cNvSpPr>
              <a:spLocks/>
            </p:cNvSpPr>
            <p:nvPr/>
          </p:nvSpPr>
          <p:spPr bwMode="auto">
            <a:xfrm>
              <a:off x="4090988" y="3590926"/>
              <a:ext cx="53975" cy="7938"/>
            </a:xfrm>
            <a:custGeom>
              <a:avLst/>
              <a:gdLst>
                <a:gd name="T0" fmla="*/ 0 w 34"/>
                <a:gd name="T1" fmla="*/ 0 h 5"/>
                <a:gd name="T2" fmla="*/ 29 w 34"/>
                <a:gd name="T3" fmla="*/ 0 h 5"/>
                <a:gd name="T4" fmla="*/ 34 w 34"/>
                <a:gd name="T5" fmla="*/ 5 h 5"/>
                <a:gd name="T6" fmla="*/ 0 w 34"/>
                <a:gd name="T7" fmla="*/ 0 h 5"/>
              </a:gdLst>
              <a:ahLst/>
              <a:cxnLst>
                <a:cxn ang="0">
                  <a:pos x="T0" y="T1"/>
                </a:cxn>
                <a:cxn ang="0">
                  <a:pos x="T2" y="T3"/>
                </a:cxn>
                <a:cxn ang="0">
                  <a:pos x="T4" y="T5"/>
                </a:cxn>
                <a:cxn ang="0">
                  <a:pos x="T6" y="T7"/>
                </a:cxn>
              </a:cxnLst>
              <a:rect l="0" t="0" r="r" b="b"/>
              <a:pathLst>
                <a:path w="34" h="5">
                  <a:moveTo>
                    <a:pt x="0" y="0"/>
                  </a:moveTo>
                  <a:lnTo>
                    <a:pt x="29" y="0"/>
                  </a:lnTo>
                  <a:lnTo>
                    <a:pt x="3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250"/>
            <p:cNvSpPr>
              <a:spLocks/>
            </p:cNvSpPr>
            <p:nvPr/>
          </p:nvSpPr>
          <p:spPr bwMode="auto">
            <a:xfrm>
              <a:off x="4090988" y="3590926"/>
              <a:ext cx="53975" cy="7938"/>
            </a:xfrm>
            <a:custGeom>
              <a:avLst/>
              <a:gdLst>
                <a:gd name="T0" fmla="*/ 0 w 34"/>
                <a:gd name="T1" fmla="*/ 0 h 5"/>
                <a:gd name="T2" fmla="*/ 29 w 34"/>
                <a:gd name="T3" fmla="*/ 0 h 5"/>
                <a:gd name="T4" fmla="*/ 34 w 34"/>
                <a:gd name="T5" fmla="*/ 5 h 5"/>
                <a:gd name="T6" fmla="*/ 0 w 34"/>
                <a:gd name="T7" fmla="*/ 0 h 5"/>
              </a:gdLst>
              <a:ahLst/>
              <a:cxnLst>
                <a:cxn ang="0">
                  <a:pos x="T0" y="T1"/>
                </a:cxn>
                <a:cxn ang="0">
                  <a:pos x="T2" y="T3"/>
                </a:cxn>
                <a:cxn ang="0">
                  <a:pos x="T4" y="T5"/>
                </a:cxn>
                <a:cxn ang="0">
                  <a:pos x="T6" y="T7"/>
                </a:cxn>
              </a:cxnLst>
              <a:rect l="0" t="0" r="r" b="b"/>
              <a:pathLst>
                <a:path w="34" h="5">
                  <a:moveTo>
                    <a:pt x="0" y="0"/>
                  </a:moveTo>
                  <a:lnTo>
                    <a:pt x="29" y="0"/>
                  </a:lnTo>
                  <a:lnTo>
                    <a:pt x="34"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9" name="Freeform 251"/>
            <p:cNvSpPr>
              <a:spLocks/>
            </p:cNvSpPr>
            <p:nvPr/>
          </p:nvSpPr>
          <p:spPr bwMode="auto">
            <a:xfrm>
              <a:off x="4132263" y="3605214"/>
              <a:ext cx="42863" cy="14288"/>
            </a:xfrm>
            <a:custGeom>
              <a:avLst/>
              <a:gdLst>
                <a:gd name="T0" fmla="*/ 0 w 27"/>
                <a:gd name="T1" fmla="*/ 0 h 9"/>
                <a:gd name="T2" fmla="*/ 14 w 27"/>
                <a:gd name="T3" fmla="*/ 0 h 9"/>
                <a:gd name="T4" fmla="*/ 27 w 27"/>
                <a:gd name="T5" fmla="*/ 9 h 9"/>
                <a:gd name="T6" fmla="*/ 0 w 27"/>
                <a:gd name="T7" fmla="*/ 0 h 9"/>
              </a:gdLst>
              <a:ahLst/>
              <a:cxnLst>
                <a:cxn ang="0">
                  <a:pos x="T0" y="T1"/>
                </a:cxn>
                <a:cxn ang="0">
                  <a:pos x="T2" y="T3"/>
                </a:cxn>
                <a:cxn ang="0">
                  <a:pos x="T4" y="T5"/>
                </a:cxn>
                <a:cxn ang="0">
                  <a:pos x="T6" y="T7"/>
                </a:cxn>
              </a:cxnLst>
              <a:rect l="0" t="0" r="r" b="b"/>
              <a:pathLst>
                <a:path w="27" h="9">
                  <a:moveTo>
                    <a:pt x="0" y="0"/>
                  </a:moveTo>
                  <a:lnTo>
                    <a:pt x="14" y="0"/>
                  </a:lnTo>
                  <a:lnTo>
                    <a:pt x="27"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252"/>
            <p:cNvSpPr>
              <a:spLocks/>
            </p:cNvSpPr>
            <p:nvPr/>
          </p:nvSpPr>
          <p:spPr bwMode="auto">
            <a:xfrm>
              <a:off x="4132263" y="3605214"/>
              <a:ext cx="42863" cy="14288"/>
            </a:xfrm>
            <a:custGeom>
              <a:avLst/>
              <a:gdLst>
                <a:gd name="T0" fmla="*/ 0 w 27"/>
                <a:gd name="T1" fmla="*/ 0 h 9"/>
                <a:gd name="T2" fmla="*/ 14 w 27"/>
                <a:gd name="T3" fmla="*/ 0 h 9"/>
                <a:gd name="T4" fmla="*/ 27 w 27"/>
                <a:gd name="T5" fmla="*/ 9 h 9"/>
                <a:gd name="T6" fmla="*/ 0 w 27"/>
                <a:gd name="T7" fmla="*/ 0 h 9"/>
              </a:gdLst>
              <a:ahLst/>
              <a:cxnLst>
                <a:cxn ang="0">
                  <a:pos x="T0" y="T1"/>
                </a:cxn>
                <a:cxn ang="0">
                  <a:pos x="T2" y="T3"/>
                </a:cxn>
                <a:cxn ang="0">
                  <a:pos x="T4" y="T5"/>
                </a:cxn>
                <a:cxn ang="0">
                  <a:pos x="T6" y="T7"/>
                </a:cxn>
              </a:cxnLst>
              <a:rect l="0" t="0" r="r" b="b"/>
              <a:pathLst>
                <a:path w="27" h="9">
                  <a:moveTo>
                    <a:pt x="0" y="0"/>
                  </a:moveTo>
                  <a:lnTo>
                    <a:pt x="14" y="0"/>
                  </a:lnTo>
                  <a:lnTo>
                    <a:pt x="27" y="9"/>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1" name="Freeform 253"/>
            <p:cNvSpPr>
              <a:spLocks/>
            </p:cNvSpPr>
            <p:nvPr/>
          </p:nvSpPr>
          <p:spPr bwMode="auto">
            <a:xfrm>
              <a:off x="4111626" y="3598864"/>
              <a:ext cx="42863" cy="6350"/>
            </a:xfrm>
            <a:custGeom>
              <a:avLst/>
              <a:gdLst>
                <a:gd name="T0" fmla="*/ 0 w 27"/>
                <a:gd name="T1" fmla="*/ 0 h 4"/>
                <a:gd name="T2" fmla="*/ 13 w 27"/>
                <a:gd name="T3" fmla="*/ 4 h 4"/>
                <a:gd name="T4" fmla="*/ 27 w 27"/>
                <a:gd name="T5" fmla="*/ 4 h 4"/>
                <a:gd name="T6" fmla="*/ 0 w 27"/>
                <a:gd name="T7" fmla="*/ 0 h 4"/>
              </a:gdLst>
              <a:ahLst/>
              <a:cxnLst>
                <a:cxn ang="0">
                  <a:pos x="T0" y="T1"/>
                </a:cxn>
                <a:cxn ang="0">
                  <a:pos x="T2" y="T3"/>
                </a:cxn>
                <a:cxn ang="0">
                  <a:pos x="T4" y="T5"/>
                </a:cxn>
                <a:cxn ang="0">
                  <a:pos x="T6" y="T7"/>
                </a:cxn>
              </a:cxnLst>
              <a:rect l="0" t="0" r="r" b="b"/>
              <a:pathLst>
                <a:path w="27" h="4">
                  <a:moveTo>
                    <a:pt x="0" y="0"/>
                  </a:moveTo>
                  <a:lnTo>
                    <a:pt x="13" y="4"/>
                  </a:lnTo>
                  <a:lnTo>
                    <a:pt x="2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254"/>
            <p:cNvSpPr>
              <a:spLocks/>
            </p:cNvSpPr>
            <p:nvPr/>
          </p:nvSpPr>
          <p:spPr bwMode="auto">
            <a:xfrm>
              <a:off x="4111626" y="3598864"/>
              <a:ext cx="42863" cy="6350"/>
            </a:xfrm>
            <a:custGeom>
              <a:avLst/>
              <a:gdLst>
                <a:gd name="T0" fmla="*/ 0 w 27"/>
                <a:gd name="T1" fmla="*/ 0 h 4"/>
                <a:gd name="T2" fmla="*/ 13 w 27"/>
                <a:gd name="T3" fmla="*/ 4 h 4"/>
                <a:gd name="T4" fmla="*/ 27 w 27"/>
                <a:gd name="T5" fmla="*/ 4 h 4"/>
                <a:gd name="T6" fmla="*/ 0 w 27"/>
                <a:gd name="T7" fmla="*/ 0 h 4"/>
              </a:gdLst>
              <a:ahLst/>
              <a:cxnLst>
                <a:cxn ang="0">
                  <a:pos x="T0" y="T1"/>
                </a:cxn>
                <a:cxn ang="0">
                  <a:pos x="T2" y="T3"/>
                </a:cxn>
                <a:cxn ang="0">
                  <a:pos x="T4" y="T5"/>
                </a:cxn>
                <a:cxn ang="0">
                  <a:pos x="T6" y="T7"/>
                </a:cxn>
              </a:cxnLst>
              <a:rect l="0" t="0" r="r" b="b"/>
              <a:pathLst>
                <a:path w="27" h="4">
                  <a:moveTo>
                    <a:pt x="0" y="0"/>
                  </a:moveTo>
                  <a:lnTo>
                    <a:pt x="13" y="4"/>
                  </a:lnTo>
                  <a:lnTo>
                    <a:pt x="27"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3" name="Freeform 255"/>
            <p:cNvSpPr>
              <a:spLocks/>
            </p:cNvSpPr>
            <p:nvPr/>
          </p:nvSpPr>
          <p:spPr bwMode="auto">
            <a:xfrm>
              <a:off x="4111626" y="3598864"/>
              <a:ext cx="42863" cy="6350"/>
            </a:xfrm>
            <a:custGeom>
              <a:avLst/>
              <a:gdLst>
                <a:gd name="T0" fmla="*/ 0 w 27"/>
                <a:gd name="T1" fmla="*/ 0 h 4"/>
                <a:gd name="T2" fmla="*/ 21 w 27"/>
                <a:gd name="T3" fmla="*/ 0 h 4"/>
                <a:gd name="T4" fmla="*/ 27 w 27"/>
                <a:gd name="T5" fmla="*/ 4 h 4"/>
                <a:gd name="T6" fmla="*/ 0 w 27"/>
                <a:gd name="T7" fmla="*/ 0 h 4"/>
              </a:gdLst>
              <a:ahLst/>
              <a:cxnLst>
                <a:cxn ang="0">
                  <a:pos x="T0" y="T1"/>
                </a:cxn>
                <a:cxn ang="0">
                  <a:pos x="T2" y="T3"/>
                </a:cxn>
                <a:cxn ang="0">
                  <a:pos x="T4" y="T5"/>
                </a:cxn>
                <a:cxn ang="0">
                  <a:pos x="T6" y="T7"/>
                </a:cxn>
              </a:cxnLst>
              <a:rect l="0" t="0" r="r" b="b"/>
              <a:pathLst>
                <a:path w="27" h="4">
                  <a:moveTo>
                    <a:pt x="0" y="0"/>
                  </a:moveTo>
                  <a:lnTo>
                    <a:pt x="21" y="0"/>
                  </a:lnTo>
                  <a:lnTo>
                    <a:pt x="2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256"/>
            <p:cNvSpPr>
              <a:spLocks/>
            </p:cNvSpPr>
            <p:nvPr/>
          </p:nvSpPr>
          <p:spPr bwMode="auto">
            <a:xfrm>
              <a:off x="4111626" y="3598864"/>
              <a:ext cx="42863" cy="6350"/>
            </a:xfrm>
            <a:custGeom>
              <a:avLst/>
              <a:gdLst>
                <a:gd name="T0" fmla="*/ 0 w 27"/>
                <a:gd name="T1" fmla="*/ 0 h 4"/>
                <a:gd name="T2" fmla="*/ 21 w 27"/>
                <a:gd name="T3" fmla="*/ 0 h 4"/>
                <a:gd name="T4" fmla="*/ 27 w 27"/>
                <a:gd name="T5" fmla="*/ 4 h 4"/>
                <a:gd name="T6" fmla="*/ 0 w 27"/>
                <a:gd name="T7" fmla="*/ 0 h 4"/>
              </a:gdLst>
              <a:ahLst/>
              <a:cxnLst>
                <a:cxn ang="0">
                  <a:pos x="T0" y="T1"/>
                </a:cxn>
                <a:cxn ang="0">
                  <a:pos x="T2" y="T3"/>
                </a:cxn>
                <a:cxn ang="0">
                  <a:pos x="T4" y="T5"/>
                </a:cxn>
                <a:cxn ang="0">
                  <a:pos x="T6" y="T7"/>
                </a:cxn>
              </a:cxnLst>
              <a:rect l="0" t="0" r="r" b="b"/>
              <a:pathLst>
                <a:path w="27" h="4">
                  <a:moveTo>
                    <a:pt x="0" y="0"/>
                  </a:moveTo>
                  <a:lnTo>
                    <a:pt x="21" y="0"/>
                  </a:lnTo>
                  <a:lnTo>
                    <a:pt x="27"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5" name="Rectangle 257"/>
            <p:cNvSpPr>
              <a:spLocks noChangeArrowheads="1"/>
            </p:cNvSpPr>
            <p:nvPr/>
          </p:nvSpPr>
          <p:spPr bwMode="auto">
            <a:xfrm>
              <a:off x="4062413" y="3305176"/>
              <a:ext cx="21113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m</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26" name="Line 258"/>
            <p:cNvSpPr>
              <a:spLocks noChangeShapeType="1"/>
            </p:cNvSpPr>
            <p:nvPr/>
          </p:nvSpPr>
          <p:spPr bwMode="auto">
            <a:xfrm>
              <a:off x="4002088" y="3562351"/>
              <a:ext cx="173038" cy="5715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7" name="Line 259"/>
            <p:cNvSpPr>
              <a:spLocks noChangeShapeType="1"/>
            </p:cNvSpPr>
            <p:nvPr/>
          </p:nvSpPr>
          <p:spPr bwMode="auto">
            <a:xfrm flipV="1">
              <a:off x="4002088" y="3511551"/>
              <a:ext cx="174625" cy="5080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8" name="Freeform 260"/>
            <p:cNvSpPr>
              <a:spLocks/>
            </p:cNvSpPr>
            <p:nvPr/>
          </p:nvSpPr>
          <p:spPr bwMode="auto">
            <a:xfrm>
              <a:off x="4121151" y="3511551"/>
              <a:ext cx="55563" cy="107950"/>
            </a:xfrm>
            <a:custGeom>
              <a:avLst/>
              <a:gdLst>
                <a:gd name="T0" fmla="*/ 34 w 35"/>
                <a:gd name="T1" fmla="*/ 68 h 68"/>
                <a:gd name="T2" fmla="*/ 21 w 35"/>
                <a:gd name="T3" fmla="*/ 59 h 68"/>
                <a:gd name="T4" fmla="*/ 15 w 35"/>
                <a:gd name="T5" fmla="*/ 55 h 68"/>
                <a:gd name="T6" fmla="*/ 10 w 35"/>
                <a:gd name="T7" fmla="*/ 50 h 68"/>
                <a:gd name="T8" fmla="*/ 6 w 35"/>
                <a:gd name="T9" fmla="*/ 46 h 68"/>
                <a:gd name="T10" fmla="*/ 2 w 35"/>
                <a:gd name="T11" fmla="*/ 42 h 68"/>
                <a:gd name="T12" fmla="*/ 0 w 35"/>
                <a:gd name="T13" fmla="*/ 37 h 68"/>
                <a:gd name="T14" fmla="*/ 0 w 35"/>
                <a:gd name="T15" fmla="*/ 33 h 68"/>
                <a:gd name="T16" fmla="*/ 0 w 35"/>
                <a:gd name="T17" fmla="*/ 29 h 68"/>
                <a:gd name="T18" fmla="*/ 3 w 35"/>
                <a:gd name="T19" fmla="*/ 25 h 68"/>
                <a:gd name="T20" fmla="*/ 6 w 35"/>
                <a:gd name="T21" fmla="*/ 20 h 68"/>
                <a:gd name="T22" fmla="*/ 11 w 35"/>
                <a:gd name="T23" fmla="*/ 16 h 68"/>
                <a:gd name="T24" fmla="*/ 16 w 35"/>
                <a:gd name="T25" fmla="*/ 12 h 68"/>
                <a:gd name="T26" fmla="*/ 22 w 35"/>
                <a:gd name="T27" fmla="*/ 8 h 68"/>
                <a:gd name="T28" fmla="*/ 35 w 35"/>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8">
                  <a:moveTo>
                    <a:pt x="34" y="68"/>
                  </a:moveTo>
                  <a:lnTo>
                    <a:pt x="21" y="59"/>
                  </a:lnTo>
                  <a:lnTo>
                    <a:pt x="15" y="55"/>
                  </a:lnTo>
                  <a:lnTo>
                    <a:pt x="10" y="50"/>
                  </a:lnTo>
                  <a:lnTo>
                    <a:pt x="6" y="46"/>
                  </a:lnTo>
                  <a:lnTo>
                    <a:pt x="2" y="42"/>
                  </a:lnTo>
                  <a:lnTo>
                    <a:pt x="0" y="37"/>
                  </a:lnTo>
                  <a:lnTo>
                    <a:pt x="0" y="33"/>
                  </a:lnTo>
                  <a:lnTo>
                    <a:pt x="0" y="29"/>
                  </a:lnTo>
                  <a:lnTo>
                    <a:pt x="3" y="25"/>
                  </a:lnTo>
                  <a:lnTo>
                    <a:pt x="6" y="20"/>
                  </a:lnTo>
                  <a:lnTo>
                    <a:pt x="11" y="16"/>
                  </a:lnTo>
                  <a:lnTo>
                    <a:pt x="16" y="12"/>
                  </a:lnTo>
                  <a:lnTo>
                    <a:pt x="22" y="8"/>
                  </a:lnTo>
                  <a:lnTo>
                    <a:pt x="35" y="0"/>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9" name="Line 261"/>
            <p:cNvSpPr>
              <a:spLocks noChangeShapeType="1"/>
            </p:cNvSpPr>
            <p:nvPr/>
          </p:nvSpPr>
          <p:spPr bwMode="auto">
            <a:xfrm>
              <a:off x="2563813" y="4003677"/>
              <a:ext cx="0" cy="1254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0" name="Line 262"/>
            <p:cNvSpPr>
              <a:spLocks noChangeShapeType="1"/>
            </p:cNvSpPr>
            <p:nvPr/>
          </p:nvSpPr>
          <p:spPr bwMode="auto">
            <a:xfrm>
              <a:off x="3328988" y="3822702"/>
              <a:ext cx="0" cy="3063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1" name="Line 263"/>
            <p:cNvSpPr>
              <a:spLocks noChangeShapeType="1"/>
            </p:cNvSpPr>
            <p:nvPr/>
          </p:nvSpPr>
          <p:spPr bwMode="auto">
            <a:xfrm>
              <a:off x="2632076" y="4105277"/>
              <a:ext cx="6286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2" name="Freeform 264"/>
            <p:cNvSpPr>
              <a:spLocks/>
            </p:cNvSpPr>
            <p:nvPr/>
          </p:nvSpPr>
          <p:spPr bwMode="auto">
            <a:xfrm>
              <a:off x="2563813"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Freeform 265"/>
            <p:cNvSpPr>
              <a:spLocks/>
            </p:cNvSpPr>
            <p:nvPr/>
          </p:nvSpPr>
          <p:spPr bwMode="auto">
            <a:xfrm>
              <a:off x="2563813"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4" name="Freeform 266"/>
            <p:cNvSpPr>
              <a:spLocks/>
            </p:cNvSpPr>
            <p:nvPr/>
          </p:nvSpPr>
          <p:spPr bwMode="auto">
            <a:xfrm>
              <a:off x="3260726"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Rectangle 267"/>
            <p:cNvSpPr>
              <a:spLocks noChangeArrowheads="1"/>
            </p:cNvSpPr>
            <p:nvPr/>
          </p:nvSpPr>
          <p:spPr bwMode="auto">
            <a:xfrm>
              <a:off x="2909888" y="3941764"/>
              <a:ext cx="1397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36" name="Freeform 268"/>
            <p:cNvSpPr>
              <a:spLocks/>
            </p:cNvSpPr>
            <p:nvPr/>
          </p:nvSpPr>
          <p:spPr bwMode="auto">
            <a:xfrm>
              <a:off x="3260726"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 name="Line 269"/>
            <p:cNvSpPr>
              <a:spLocks noChangeShapeType="1"/>
            </p:cNvSpPr>
            <p:nvPr/>
          </p:nvSpPr>
          <p:spPr bwMode="auto">
            <a:xfrm>
              <a:off x="3328988" y="3822702"/>
              <a:ext cx="0" cy="3063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8" name="Line 270"/>
            <p:cNvSpPr>
              <a:spLocks noChangeShapeType="1"/>
            </p:cNvSpPr>
            <p:nvPr/>
          </p:nvSpPr>
          <p:spPr bwMode="auto">
            <a:xfrm>
              <a:off x="4092576" y="3886202"/>
              <a:ext cx="0" cy="2428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9" name="Line 271"/>
            <p:cNvSpPr>
              <a:spLocks noChangeShapeType="1"/>
            </p:cNvSpPr>
            <p:nvPr/>
          </p:nvSpPr>
          <p:spPr bwMode="auto">
            <a:xfrm>
              <a:off x="3397251" y="4105277"/>
              <a:ext cx="6286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0" name="Freeform 272"/>
            <p:cNvSpPr>
              <a:spLocks/>
            </p:cNvSpPr>
            <p:nvPr/>
          </p:nvSpPr>
          <p:spPr bwMode="auto">
            <a:xfrm>
              <a:off x="3328988"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Freeform 273"/>
            <p:cNvSpPr>
              <a:spLocks/>
            </p:cNvSpPr>
            <p:nvPr/>
          </p:nvSpPr>
          <p:spPr bwMode="auto">
            <a:xfrm>
              <a:off x="3328988"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2" name="Freeform 274"/>
            <p:cNvSpPr>
              <a:spLocks/>
            </p:cNvSpPr>
            <p:nvPr/>
          </p:nvSpPr>
          <p:spPr bwMode="auto">
            <a:xfrm>
              <a:off x="4025901" y="4094164"/>
              <a:ext cx="66675" cy="22225"/>
            </a:xfrm>
            <a:custGeom>
              <a:avLst/>
              <a:gdLst>
                <a:gd name="T0" fmla="*/ 0 w 42"/>
                <a:gd name="T1" fmla="*/ 0 h 14"/>
                <a:gd name="T2" fmla="*/ 0 w 42"/>
                <a:gd name="T3" fmla="*/ 14 h 14"/>
                <a:gd name="T4" fmla="*/ 42 w 42"/>
                <a:gd name="T5" fmla="*/ 7 h 14"/>
                <a:gd name="T6" fmla="*/ 0 w 42"/>
                <a:gd name="T7" fmla="*/ 0 h 14"/>
              </a:gdLst>
              <a:ahLst/>
              <a:cxnLst>
                <a:cxn ang="0">
                  <a:pos x="T0" y="T1"/>
                </a:cxn>
                <a:cxn ang="0">
                  <a:pos x="T2" y="T3"/>
                </a:cxn>
                <a:cxn ang="0">
                  <a:pos x="T4" y="T5"/>
                </a:cxn>
                <a:cxn ang="0">
                  <a:pos x="T6" y="T7"/>
                </a:cxn>
              </a:cxnLst>
              <a:rect l="0" t="0" r="r" b="b"/>
              <a:pathLst>
                <a:path w="42" h="14">
                  <a:moveTo>
                    <a:pt x="0" y="0"/>
                  </a:moveTo>
                  <a:lnTo>
                    <a:pt x="0" y="14"/>
                  </a:lnTo>
                  <a:lnTo>
                    <a:pt x="42"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Rectangle 275"/>
            <p:cNvSpPr>
              <a:spLocks noChangeArrowheads="1"/>
            </p:cNvSpPr>
            <p:nvPr/>
          </p:nvSpPr>
          <p:spPr bwMode="auto">
            <a:xfrm>
              <a:off x="3673476" y="3941764"/>
              <a:ext cx="1397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44" name="Freeform 276"/>
            <p:cNvSpPr>
              <a:spLocks/>
            </p:cNvSpPr>
            <p:nvPr/>
          </p:nvSpPr>
          <p:spPr bwMode="auto">
            <a:xfrm>
              <a:off x="4025901" y="4094164"/>
              <a:ext cx="66675" cy="22225"/>
            </a:xfrm>
            <a:custGeom>
              <a:avLst/>
              <a:gdLst>
                <a:gd name="T0" fmla="*/ 0 w 42"/>
                <a:gd name="T1" fmla="*/ 0 h 14"/>
                <a:gd name="T2" fmla="*/ 0 w 42"/>
                <a:gd name="T3" fmla="*/ 14 h 14"/>
                <a:gd name="T4" fmla="*/ 42 w 42"/>
                <a:gd name="T5" fmla="*/ 7 h 14"/>
                <a:gd name="T6" fmla="*/ 0 w 42"/>
                <a:gd name="T7" fmla="*/ 0 h 14"/>
              </a:gdLst>
              <a:ahLst/>
              <a:cxnLst>
                <a:cxn ang="0">
                  <a:pos x="T0" y="T1"/>
                </a:cxn>
                <a:cxn ang="0">
                  <a:pos x="T2" y="T3"/>
                </a:cxn>
                <a:cxn ang="0">
                  <a:pos x="T4" y="T5"/>
                </a:cxn>
                <a:cxn ang="0">
                  <a:pos x="T6" y="T7"/>
                </a:cxn>
              </a:cxnLst>
              <a:rect l="0" t="0" r="r" b="b"/>
              <a:pathLst>
                <a:path w="42" h="14">
                  <a:moveTo>
                    <a:pt x="0" y="0"/>
                  </a:moveTo>
                  <a:lnTo>
                    <a:pt x="0" y="14"/>
                  </a:lnTo>
                  <a:lnTo>
                    <a:pt x="42"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5" name="Line 277"/>
            <p:cNvSpPr>
              <a:spLocks noChangeShapeType="1"/>
            </p:cNvSpPr>
            <p:nvPr/>
          </p:nvSpPr>
          <p:spPr bwMode="auto">
            <a:xfrm>
              <a:off x="4092576" y="3886202"/>
              <a:ext cx="0" cy="2428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6" name="Line 278"/>
            <p:cNvSpPr>
              <a:spLocks noChangeShapeType="1"/>
            </p:cNvSpPr>
            <p:nvPr/>
          </p:nvSpPr>
          <p:spPr bwMode="auto">
            <a:xfrm>
              <a:off x="4857751" y="3822702"/>
              <a:ext cx="0" cy="3063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7" name="Line 279"/>
            <p:cNvSpPr>
              <a:spLocks noChangeShapeType="1"/>
            </p:cNvSpPr>
            <p:nvPr/>
          </p:nvSpPr>
          <p:spPr bwMode="auto">
            <a:xfrm>
              <a:off x="4160838" y="4105277"/>
              <a:ext cx="6286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8" name="Freeform 280"/>
            <p:cNvSpPr>
              <a:spLocks/>
            </p:cNvSpPr>
            <p:nvPr/>
          </p:nvSpPr>
          <p:spPr bwMode="auto">
            <a:xfrm>
              <a:off x="4092576"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Freeform 281"/>
            <p:cNvSpPr>
              <a:spLocks/>
            </p:cNvSpPr>
            <p:nvPr/>
          </p:nvSpPr>
          <p:spPr bwMode="auto">
            <a:xfrm>
              <a:off x="4092576"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0" name="Freeform 282"/>
            <p:cNvSpPr>
              <a:spLocks/>
            </p:cNvSpPr>
            <p:nvPr/>
          </p:nvSpPr>
          <p:spPr bwMode="auto">
            <a:xfrm>
              <a:off x="4789488"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Rectangle 283"/>
            <p:cNvSpPr>
              <a:spLocks noChangeArrowheads="1"/>
            </p:cNvSpPr>
            <p:nvPr/>
          </p:nvSpPr>
          <p:spPr bwMode="auto">
            <a:xfrm>
              <a:off x="4438651" y="3941764"/>
              <a:ext cx="1397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52" name="Freeform 284"/>
            <p:cNvSpPr>
              <a:spLocks/>
            </p:cNvSpPr>
            <p:nvPr/>
          </p:nvSpPr>
          <p:spPr bwMode="auto">
            <a:xfrm>
              <a:off x="4789488"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3" name="Line 285"/>
            <p:cNvSpPr>
              <a:spLocks noChangeShapeType="1"/>
            </p:cNvSpPr>
            <p:nvPr/>
          </p:nvSpPr>
          <p:spPr bwMode="auto">
            <a:xfrm>
              <a:off x="4857751" y="3822702"/>
              <a:ext cx="0" cy="3063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4" name="Line 286"/>
            <p:cNvSpPr>
              <a:spLocks noChangeShapeType="1"/>
            </p:cNvSpPr>
            <p:nvPr/>
          </p:nvSpPr>
          <p:spPr bwMode="auto">
            <a:xfrm>
              <a:off x="2563813" y="4003677"/>
              <a:ext cx="0" cy="1254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5" name="Line 287"/>
            <p:cNvSpPr>
              <a:spLocks noChangeShapeType="1"/>
            </p:cNvSpPr>
            <p:nvPr/>
          </p:nvSpPr>
          <p:spPr bwMode="auto">
            <a:xfrm flipH="1">
              <a:off x="2632076" y="4105277"/>
              <a:ext cx="2157413"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6" name="Freeform 288"/>
            <p:cNvSpPr>
              <a:spLocks/>
            </p:cNvSpPr>
            <p:nvPr/>
          </p:nvSpPr>
          <p:spPr bwMode="auto">
            <a:xfrm>
              <a:off x="4789488"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Freeform 289"/>
            <p:cNvSpPr>
              <a:spLocks/>
            </p:cNvSpPr>
            <p:nvPr/>
          </p:nvSpPr>
          <p:spPr bwMode="auto">
            <a:xfrm>
              <a:off x="4789488"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8" name="Freeform 290"/>
            <p:cNvSpPr>
              <a:spLocks/>
            </p:cNvSpPr>
            <p:nvPr/>
          </p:nvSpPr>
          <p:spPr bwMode="auto">
            <a:xfrm>
              <a:off x="2563813"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Rectangle 291"/>
            <p:cNvSpPr>
              <a:spLocks noChangeArrowheads="1"/>
            </p:cNvSpPr>
            <p:nvPr/>
          </p:nvSpPr>
          <p:spPr bwMode="auto">
            <a:xfrm>
              <a:off x="3673476" y="3941764"/>
              <a:ext cx="1397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60" name="Freeform 292"/>
            <p:cNvSpPr>
              <a:spLocks/>
            </p:cNvSpPr>
            <p:nvPr/>
          </p:nvSpPr>
          <p:spPr bwMode="auto">
            <a:xfrm>
              <a:off x="2563813"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6" name="Rectangle 419"/>
            <p:cNvSpPr>
              <a:spLocks noChangeArrowheads="1"/>
            </p:cNvSpPr>
            <p:nvPr/>
          </p:nvSpPr>
          <p:spPr bwMode="auto">
            <a:xfrm>
              <a:off x="3427413" y="3170239"/>
              <a:ext cx="17462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F</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7" name="Line 420"/>
            <p:cNvSpPr>
              <a:spLocks noChangeShapeType="1"/>
            </p:cNvSpPr>
            <p:nvPr/>
          </p:nvSpPr>
          <p:spPr bwMode="auto">
            <a:xfrm>
              <a:off x="3328988" y="3190876"/>
              <a:ext cx="0" cy="474663"/>
            </a:xfrm>
            <a:prstGeom prst="line">
              <a:avLst/>
            </a:prstGeom>
            <a:noFill/>
            <a:ln w="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8" name="Freeform 421"/>
            <p:cNvSpPr>
              <a:spLocks/>
            </p:cNvSpPr>
            <p:nvPr/>
          </p:nvSpPr>
          <p:spPr bwMode="auto">
            <a:xfrm>
              <a:off x="3532188" y="3144839"/>
              <a:ext cx="60325" cy="12700"/>
            </a:xfrm>
            <a:custGeom>
              <a:avLst/>
              <a:gdLst>
                <a:gd name="T0" fmla="*/ 0 w 38"/>
                <a:gd name="T1" fmla="*/ 0 h 8"/>
                <a:gd name="T2" fmla="*/ 0 w 38"/>
                <a:gd name="T3" fmla="*/ 8 h 8"/>
                <a:gd name="T4" fmla="*/ 38 w 38"/>
                <a:gd name="T5" fmla="*/ 8 h 8"/>
                <a:gd name="T6" fmla="*/ 0 w 38"/>
                <a:gd name="T7" fmla="*/ 0 h 8"/>
              </a:gdLst>
              <a:ahLst/>
              <a:cxnLst>
                <a:cxn ang="0">
                  <a:pos x="T0" y="T1"/>
                </a:cxn>
                <a:cxn ang="0">
                  <a:pos x="T2" y="T3"/>
                </a:cxn>
                <a:cxn ang="0">
                  <a:pos x="T4" y="T5"/>
                </a:cxn>
                <a:cxn ang="0">
                  <a:pos x="T6" y="T7"/>
                </a:cxn>
              </a:cxnLst>
              <a:rect l="0" t="0" r="r" b="b"/>
              <a:pathLst>
                <a:path w="38" h="8">
                  <a:moveTo>
                    <a:pt x="0" y="0"/>
                  </a:moveTo>
                  <a:lnTo>
                    <a:pt x="0" y="8"/>
                  </a:lnTo>
                  <a:lnTo>
                    <a:pt x="38"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422"/>
            <p:cNvSpPr>
              <a:spLocks/>
            </p:cNvSpPr>
            <p:nvPr/>
          </p:nvSpPr>
          <p:spPr bwMode="auto">
            <a:xfrm>
              <a:off x="3532188" y="3144839"/>
              <a:ext cx="60325" cy="12700"/>
            </a:xfrm>
            <a:custGeom>
              <a:avLst/>
              <a:gdLst>
                <a:gd name="T0" fmla="*/ 0 w 38"/>
                <a:gd name="T1" fmla="*/ 0 h 8"/>
                <a:gd name="T2" fmla="*/ 0 w 38"/>
                <a:gd name="T3" fmla="*/ 8 h 8"/>
                <a:gd name="T4" fmla="*/ 38 w 38"/>
                <a:gd name="T5" fmla="*/ 8 h 8"/>
                <a:gd name="T6" fmla="*/ 0 w 38"/>
                <a:gd name="T7" fmla="*/ 0 h 8"/>
              </a:gdLst>
              <a:ahLst/>
              <a:cxnLst>
                <a:cxn ang="0">
                  <a:pos x="T0" y="T1"/>
                </a:cxn>
                <a:cxn ang="0">
                  <a:pos x="T2" y="T3"/>
                </a:cxn>
                <a:cxn ang="0">
                  <a:pos x="T4" y="T5"/>
                </a:cxn>
                <a:cxn ang="0">
                  <a:pos x="T6" y="T7"/>
                </a:cxn>
              </a:cxnLst>
              <a:rect l="0" t="0" r="r" b="b"/>
              <a:pathLst>
                <a:path w="38" h="8">
                  <a:moveTo>
                    <a:pt x="0" y="0"/>
                  </a:moveTo>
                  <a:lnTo>
                    <a:pt x="0" y="8"/>
                  </a:lnTo>
                  <a:lnTo>
                    <a:pt x="38" y="8"/>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Freeform 423"/>
            <p:cNvSpPr>
              <a:spLocks/>
            </p:cNvSpPr>
            <p:nvPr/>
          </p:nvSpPr>
          <p:spPr bwMode="auto">
            <a:xfrm>
              <a:off x="3532188" y="3157539"/>
              <a:ext cx="60325" cy="11113"/>
            </a:xfrm>
            <a:custGeom>
              <a:avLst/>
              <a:gdLst>
                <a:gd name="T0" fmla="*/ 0 w 38"/>
                <a:gd name="T1" fmla="*/ 0 h 7"/>
                <a:gd name="T2" fmla="*/ 38 w 38"/>
                <a:gd name="T3" fmla="*/ 0 h 7"/>
                <a:gd name="T4" fmla="*/ 0 w 38"/>
                <a:gd name="T5" fmla="*/ 7 h 7"/>
                <a:gd name="T6" fmla="*/ 0 w 38"/>
                <a:gd name="T7" fmla="*/ 0 h 7"/>
              </a:gdLst>
              <a:ahLst/>
              <a:cxnLst>
                <a:cxn ang="0">
                  <a:pos x="T0" y="T1"/>
                </a:cxn>
                <a:cxn ang="0">
                  <a:pos x="T2" y="T3"/>
                </a:cxn>
                <a:cxn ang="0">
                  <a:pos x="T4" y="T5"/>
                </a:cxn>
                <a:cxn ang="0">
                  <a:pos x="T6" y="T7"/>
                </a:cxn>
              </a:cxnLst>
              <a:rect l="0" t="0" r="r" b="b"/>
              <a:pathLst>
                <a:path w="38" h="7">
                  <a:moveTo>
                    <a:pt x="0" y="0"/>
                  </a:moveTo>
                  <a:lnTo>
                    <a:pt x="38" y="0"/>
                  </a:lnTo>
                  <a:lnTo>
                    <a:pt x="0"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424"/>
            <p:cNvSpPr>
              <a:spLocks/>
            </p:cNvSpPr>
            <p:nvPr/>
          </p:nvSpPr>
          <p:spPr bwMode="auto">
            <a:xfrm>
              <a:off x="3532188" y="3157539"/>
              <a:ext cx="60325" cy="11113"/>
            </a:xfrm>
            <a:custGeom>
              <a:avLst/>
              <a:gdLst>
                <a:gd name="T0" fmla="*/ 0 w 38"/>
                <a:gd name="T1" fmla="*/ 0 h 7"/>
                <a:gd name="T2" fmla="*/ 38 w 38"/>
                <a:gd name="T3" fmla="*/ 0 h 7"/>
                <a:gd name="T4" fmla="*/ 0 w 38"/>
                <a:gd name="T5" fmla="*/ 7 h 7"/>
                <a:gd name="T6" fmla="*/ 0 w 38"/>
                <a:gd name="T7" fmla="*/ 0 h 7"/>
              </a:gdLst>
              <a:ahLst/>
              <a:cxnLst>
                <a:cxn ang="0">
                  <a:pos x="T0" y="T1"/>
                </a:cxn>
                <a:cxn ang="0">
                  <a:pos x="T2" y="T3"/>
                </a:cxn>
                <a:cxn ang="0">
                  <a:pos x="T4" y="T5"/>
                </a:cxn>
                <a:cxn ang="0">
                  <a:pos x="T6" y="T7"/>
                </a:cxn>
              </a:cxnLst>
              <a:rect l="0" t="0" r="r" b="b"/>
              <a:pathLst>
                <a:path w="38" h="7">
                  <a:moveTo>
                    <a:pt x="0" y="0"/>
                  </a:moveTo>
                  <a:lnTo>
                    <a:pt x="38" y="0"/>
                  </a:lnTo>
                  <a:lnTo>
                    <a:pt x="0"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Rectangle 425"/>
            <p:cNvSpPr>
              <a:spLocks noChangeArrowheads="1"/>
            </p:cNvSpPr>
            <p:nvPr/>
          </p:nvSpPr>
          <p:spPr bwMode="auto">
            <a:xfrm>
              <a:off x="3495676" y="3273426"/>
              <a:ext cx="11430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VnArial" charset="0"/>
                  <a:cs typeface="Arial" pitchFamily="34" charset="0"/>
                </a:rPr>
                <a:t>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3" name="Line 426"/>
            <p:cNvSpPr>
              <a:spLocks noChangeShapeType="1"/>
            </p:cNvSpPr>
            <p:nvPr/>
          </p:nvSpPr>
          <p:spPr bwMode="auto">
            <a:xfrm>
              <a:off x="3413126" y="3157539"/>
              <a:ext cx="179388"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4" name="Line 427"/>
            <p:cNvSpPr>
              <a:spLocks noChangeShapeType="1"/>
            </p:cNvSpPr>
            <p:nvPr/>
          </p:nvSpPr>
          <p:spPr bwMode="auto">
            <a:xfrm flipH="1" flipV="1">
              <a:off x="3532188" y="3144839"/>
              <a:ext cx="60325" cy="1270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5" name="Line 428"/>
            <p:cNvSpPr>
              <a:spLocks noChangeShapeType="1"/>
            </p:cNvSpPr>
            <p:nvPr/>
          </p:nvSpPr>
          <p:spPr bwMode="auto">
            <a:xfrm>
              <a:off x="3532188" y="3144839"/>
              <a:ext cx="0" cy="1270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Line 429"/>
            <p:cNvSpPr>
              <a:spLocks noChangeShapeType="1"/>
            </p:cNvSpPr>
            <p:nvPr/>
          </p:nvSpPr>
          <p:spPr bwMode="auto">
            <a:xfrm flipH="1">
              <a:off x="3532188" y="3157539"/>
              <a:ext cx="60325" cy="111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7" name="Line 430"/>
            <p:cNvSpPr>
              <a:spLocks noChangeShapeType="1"/>
            </p:cNvSpPr>
            <p:nvPr/>
          </p:nvSpPr>
          <p:spPr bwMode="auto">
            <a:xfrm flipV="1">
              <a:off x="3532188" y="3157539"/>
              <a:ext cx="0" cy="111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8" name="Line 431"/>
            <p:cNvSpPr>
              <a:spLocks noChangeShapeType="1"/>
            </p:cNvSpPr>
            <p:nvPr/>
          </p:nvSpPr>
          <p:spPr bwMode="auto">
            <a:xfrm flipV="1">
              <a:off x="2563813" y="3315965"/>
              <a:ext cx="0" cy="473075"/>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9" name="Freeform 432"/>
            <p:cNvSpPr>
              <a:spLocks/>
            </p:cNvSpPr>
            <p:nvPr/>
          </p:nvSpPr>
          <p:spPr bwMode="auto">
            <a:xfrm>
              <a:off x="2538413" y="3233415"/>
              <a:ext cx="25400" cy="82550"/>
            </a:xfrm>
            <a:custGeom>
              <a:avLst/>
              <a:gdLst>
                <a:gd name="T0" fmla="*/ 16 w 16"/>
                <a:gd name="T1" fmla="*/ 0 h 52"/>
                <a:gd name="T2" fmla="*/ 0 w 16"/>
                <a:gd name="T3" fmla="*/ 52 h 52"/>
                <a:gd name="T4" fmla="*/ 16 w 16"/>
                <a:gd name="T5" fmla="*/ 52 h 52"/>
                <a:gd name="T6" fmla="*/ 16 w 16"/>
                <a:gd name="T7" fmla="*/ 0 h 52"/>
              </a:gdLst>
              <a:ahLst/>
              <a:cxnLst>
                <a:cxn ang="0">
                  <a:pos x="T0" y="T1"/>
                </a:cxn>
                <a:cxn ang="0">
                  <a:pos x="T2" y="T3"/>
                </a:cxn>
                <a:cxn ang="0">
                  <a:pos x="T4" y="T5"/>
                </a:cxn>
                <a:cxn ang="0">
                  <a:pos x="T6" y="T7"/>
                </a:cxn>
              </a:cxnLst>
              <a:rect l="0" t="0" r="r" b="b"/>
              <a:pathLst>
                <a:path w="16" h="52">
                  <a:moveTo>
                    <a:pt x="16" y="0"/>
                  </a:moveTo>
                  <a:lnTo>
                    <a:pt x="0" y="52"/>
                  </a:lnTo>
                  <a:lnTo>
                    <a:pt x="16" y="52"/>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433"/>
            <p:cNvSpPr>
              <a:spLocks/>
            </p:cNvSpPr>
            <p:nvPr/>
          </p:nvSpPr>
          <p:spPr bwMode="auto">
            <a:xfrm>
              <a:off x="2538413" y="3233415"/>
              <a:ext cx="25400" cy="82550"/>
            </a:xfrm>
            <a:custGeom>
              <a:avLst/>
              <a:gdLst>
                <a:gd name="T0" fmla="*/ 16 w 16"/>
                <a:gd name="T1" fmla="*/ 0 h 52"/>
                <a:gd name="T2" fmla="*/ 0 w 16"/>
                <a:gd name="T3" fmla="*/ 52 h 52"/>
                <a:gd name="T4" fmla="*/ 16 w 16"/>
                <a:gd name="T5" fmla="*/ 52 h 52"/>
                <a:gd name="T6" fmla="*/ 16 w 16"/>
                <a:gd name="T7" fmla="*/ 0 h 52"/>
              </a:gdLst>
              <a:ahLst/>
              <a:cxnLst>
                <a:cxn ang="0">
                  <a:pos x="T0" y="T1"/>
                </a:cxn>
                <a:cxn ang="0">
                  <a:pos x="T2" y="T3"/>
                </a:cxn>
                <a:cxn ang="0">
                  <a:pos x="T4" y="T5"/>
                </a:cxn>
                <a:cxn ang="0">
                  <a:pos x="T6" y="T7"/>
                </a:cxn>
              </a:cxnLst>
              <a:rect l="0" t="0" r="r" b="b"/>
              <a:pathLst>
                <a:path w="16" h="52">
                  <a:moveTo>
                    <a:pt x="16" y="0"/>
                  </a:moveTo>
                  <a:lnTo>
                    <a:pt x="0" y="52"/>
                  </a:lnTo>
                  <a:lnTo>
                    <a:pt x="16" y="52"/>
                  </a:lnTo>
                  <a:lnTo>
                    <a:pt x="16"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1" name="Freeform 434"/>
            <p:cNvSpPr>
              <a:spLocks/>
            </p:cNvSpPr>
            <p:nvPr/>
          </p:nvSpPr>
          <p:spPr bwMode="auto">
            <a:xfrm>
              <a:off x="2563813" y="3233415"/>
              <a:ext cx="26988" cy="82550"/>
            </a:xfrm>
            <a:custGeom>
              <a:avLst/>
              <a:gdLst>
                <a:gd name="T0" fmla="*/ 0 w 17"/>
                <a:gd name="T1" fmla="*/ 0 h 52"/>
                <a:gd name="T2" fmla="*/ 0 w 17"/>
                <a:gd name="T3" fmla="*/ 52 h 52"/>
                <a:gd name="T4" fmla="*/ 17 w 17"/>
                <a:gd name="T5" fmla="*/ 52 h 52"/>
                <a:gd name="T6" fmla="*/ 0 w 17"/>
                <a:gd name="T7" fmla="*/ 0 h 52"/>
              </a:gdLst>
              <a:ahLst/>
              <a:cxnLst>
                <a:cxn ang="0">
                  <a:pos x="T0" y="T1"/>
                </a:cxn>
                <a:cxn ang="0">
                  <a:pos x="T2" y="T3"/>
                </a:cxn>
                <a:cxn ang="0">
                  <a:pos x="T4" y="T5"/>
                </a:cxn>
                <a:cxn ang="0">
                  <a:pos x="T6" y="T7"/>
                </a:cxn>
              </a:cxnLst>
              <a:rect l="0" t="0" r="r" b="b"/>
              <a:pathLst>
                <a:path w="17" h="52">
                  <a:moveTo>
                    <a:pt x="0" y="0"/>
                  </a:moveTo>
                  <a:lnTo>
                    <a:pt x="0" y="52"/>
                  </a:lnTo>
                  <a:lnTo>
                    <a:pt x="17" y="5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435"/>
            <p:cNvSpPr>
              <a:spLocks/>
            </p:cNvSpPr>
            <p:nvPr/>
          </p:nvSpPr>
          <p:spPr bwMode="auto">
            <a:xfrm>
              <a:off x="2563813" y="3233415"/>
              <a:ext cx="26988" cy="82550"/>
            </a:xfrm>
            <a:custGeom>
              <a:avLst/>
              <a:gdLst>
                <a:gd name="T0" fmla="*/ 0 w 17"/>
                <a:gd name="T1" fmla="*/ 0 h 52"/>
                <a:gd name="T2" fmla="*/ 0 w 17"/>
                <a:gd name="T3" fmla="*/ 52 h 52"/>
                <a:gd name="T4" fmla="*/ 17 w 17"/>
                <a:gd name="T5" fmla="*/ 52 h 52"/>
                <a:gd name="T6" fmla="*/ 0 w 17"/>
                <a:gd name="T7" fmla="*/ 0 h 52"/>
              </a:gdLst>
              <a:ahLst/>
              <a:cxnLst>
                <a:cxn ang="0">
                  <a:pos x="T0" y="T1"/>
                </a:cxn>
                <a:cxn ang="0">
                  <a:pos x="T2" y="T3"/>
                </a:cxn>
                <a:cxn ang="0">
                  <a:pos x="T4" y="T5"/>
                </a:cxn>
                <a:cxn ang="0">
                  <a:pos x="T6" y="T7"/>
                </a:cxn>
              </a:cxnLst>
              <a:rect l="0" t="0" r="r" b="b"/>
              <a:pathLst>
                <a:path w="17" h="52">
                  <a:moveTo>
                    <a:pt x="0" y="0"/>
                  </a:moveTo>
                  <a:lnTo>
                    <a:pt x="0" y="52"/>
                  </a:lnTo>
                  <a:lnTo>
                    <a:pt x="17" y="5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3" name="Freeform 436"/>
            <p:cNvSpPr>
              <a:spLocks/>
            </p:cNvSpPr>
            <p:nvPr/>
          </p:nvSpPr>
          <p:spPr bwMode="auto">
            <a:xfrm>
              <a:off x="2563813" y="3315965"/>
              <a:ext cx="26988" cy="1588"/>
            </a:xfrm>
            <a:custGeom>
              <a:avLst/>
              <a:gdLst>
                <a:gd name="T0" fmla="*/ 0 w 17"/>
                <a:gd name="T1" fmla="*/ 0 h 1"/>
                <a:gd name="T2" fmla="*/ 2 w 17"/>
                <a:gd name="T3" fmla="*/ 1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2" y="1"/>
                  </a:lnTo>
                  <a:lnTo>
                    <a:pt x="1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437"/>
            <p:cNvSpPr>
              <a:spLocks/>
            </p:cNvSpPr>
            <p:nvPr/>
          </p:nvSpPr>
          <p:spPr bwMode="auto">
            <a:xfrm>
              <a:off x="2563813" y="3315965"/>
              <a:ext cx="26988" cy="1588"/>
            </a:xfrm>
            <a:custGeom>
              <a:avLst/>
              <a:gdLst>
                <a:gd name="T0" fmla="*/ 0 w 17"/>
                <a:gd name="T1" fmla="*/ 0 h 1"/>
                <a:gd name="T2" fmla="*/ 2 w 17"/>
                <a:gd name="T3" fmla="*/ 1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2" y="1"/>
                  </a:lnTo>
                  <a:lnTo>
                    <a:pt x="17"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5" name="Freeform 438"/>
            <p:cNvSpPr>
              <a:spLocks/>
            </p:cNvSpPr>
            <p:nvPr/>
          </p:nvSpPr>
          <p:spPr bwMode="auto">
            <a:xfrm>
              <a:off x="2563813" y="3315965"/>
              <a:ext cx="26988" cy="1588"/>
            </a:xfrm>
            <a:custGeom>
              <a:avLst/>
              <a:gdLst>
                <a:gd name="T0" fmla="*/ 0 w 17"/>
                <a:gd name="T1" fmla="*/ 0 h 1"/>
                <a:gd name="T2" fmla="*/ 17 w 17"/>
                <a:gd name="T3" fmla="*/ 0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17" y="0"/>
                  </a:lnTo>
                  <a:lnTo>
                    <a:pt x="1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439"/>
            <p:cNvSpPr>
              <a:spLocks/>
            </p:cNvSpPr>
            <p:nvPr/>
          </p:nvSpPr>
          <p:spPr bwMode="auto">
            <a:xfrm>
              <a:off x="2563813" y="3315965"/>
              <a:ext cx="26988" cy="1588"/>
            </a:xfrm>
            <a:custGeom>
              <a:avLst/>
              <a:gdLst>
                <a:gd name="T0" fmla="*/ 0 w 17"/>
                <a:gd name="T1" fmla="*/ 0 h 1"/>
                <a:gd name="T2" fmla="*/ 17 w 17"/>
                <a:gd name="T3" fmla="*/ 0 h 1"/>
                <a:gd name="T4" fmla="*/ 17 w 17"/>
                <a:gd name="T5" fmla="*/ 1 h 1"/>
                <a:gd name="T6" fmla="*/ 0 w 17"/>
                <a:gd name="T7" fmla="*/ 0 h 1"/>
              </a:gdLst>
              <a:ahLst/>
              <a:cxnLst>
                <a:cxn ang="0">
                  <a:pos x="T0" y="T1"/>
                </a:cxn>
                <a:cxn ang="0">
                  <a:pos x="T2" y="T3"/>
                </a:cxn>
                <a:cxn ang="0">
                  <a:pos x="T4" y="T5"/>
                </a:cxn>
                <a:cxn ang="0">
                  <a:pos x="T6" y="T7"/>
                </a:cxn>
              </a:cxnLst>
              <a:rect l="0" t="0" r="r" b="b"/>
              <a:pathLst>
                <a:path w="17" h="1">
                  <a:moveTo>
                    <a:pt x="0" y="0"/>
                  </a:moveTo>
                  <a:lnTo>
                    <a:pt x="17" y="0"/>
                  </a:lnTo>
                  <a:lnTo>
                    <a:pt x="17"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7" name="Freeform 440"/>
            <p:cNvSpPr>
              <a:spLocks/>
            </p:cNvSpPr>
            <p:nvPr/>
          </p:nvSpPr>
          <p:spPr bwMode="auto">
            <a:xfrm>
              <a:off x="2538413" y="3315965"/>
              <a:ext cx="23813" cy="1588"/>
            </a:xfrm>
            <a:custGeom>
              <a:avLst/>
              <a:gdLst>
                <a:gd name="T0" fmla="*/ 0 w 15"/>
                <a:gd name="T1" fmla="*/ 0 h 1"/>
                <a:gd name="T2" fmla="*/ 0 w 15"/>
                <a:gd name="T3" fmla="*/ 1 h 1"/>
                <a:gd name="T4" fmla="*/ 15 w 15"/>
                <a:gd name="T5" fmla="*/ 1 h 1"/>
                <a:gd name="T6" fmla="*/ 0 w 15"/>
                <a:gd name="T7" fmla="*/ 0 h 1"/>
              </a:gdLst>
              <a:ahLst/>
              <a:cxnLst>
                <a:cxn ang="0">
                  <a:pos x="T0" y="T1"/>
                </a:cxn>
                <a:cxn ang="0">
                  <a:pos x="T2" y="T3"/>
                </a:cxn>
                <a:cxn ang="0">
                  <a:pos x="T4" y="T5"/>
                </a:cxn>
                <a:cxn ang="0">
                  <a:pos x="T6" y="T7"/>
                </a:cxn>
              </a:cxnLst>
              <a:rect l="0" t="0" r="r" b="b"/>
              <a:pathLst>
                <a:path w="15" h="1">
                  <a:moveTo>
                    <a:pt x="0" y="0"/>
                  </a:moveTo>
                  <a:lnTo>
                    <a:pt x="0" y="1"/>
                  </a:lnTo>
                  <a:lnTo>
                    <a:pt x="15"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441"/>
            <p:cNvSpPr>
              <a:spLocks/>
            </p:cNvSpPr>
            <p:nvPr/>
          </p:nvSpPr>
          <p:spPr bwMode="auto">
            <a:xfrm>
              <a:off x="2538413" y="3315965"/>
              <a:ext cx="23813" cy="1588"/>
            </a:xfrm>
            <a:custGeom>
              <a:avLst/>
              <a:gdLst>
                <a:gd name="T0" fmla="*/ 0 w 15"/>
                <a:gd name="T1" fmla="*/ 0 h 1"/>
                <a:gd name="T2" fmla="*/ 0 w 15"/>
                <a:gd name="T3" fmla="*/ 1 h 1"/>
                <a:gd name="T4" fmla="*/ 15 w 15"/>
                <a:gd name="T5" fmla="*/ 1 h 1"/>
                <a:gd name="T6" fmla="*/ 0 w 15"/>
                <a:gd name="T7" fmla="*/ 0 h 1"/>
              </a:gdLst>
              <a:ahLst/>
              <a:cxnLst>
                <a:cxn ang="0">
                  <a:pos x="T0" y="T1"/>
                </a:cxn>
                <a:cxn ang="0">
                  <a:pos x="T2" y="T3"/>
                </a:cxn>
                <a:cxn ang="0">
                  <a:pos x="T4" y="T5"/>
                </a:cxn>
                <a:cxn ang="0">
                  <a:pos x="T6" y="T7"/>
                </a:cxn>
              </a:cxnLst>
              <a:rect l="0" t="0" r="r" b="b"/>
              <a:pathLst>
                <a:path w="15" h="1">
                  <a:moveTo>
                    <a:pt x="0" y="0"/>
                  </a:moveTo>
                  <a:lnTo>
                    <a:pt x="0" y="1"/>
                  </a:lnTo>
                  <a:lnTo>
                    <a:pt x="15"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9" name="Freeform 442"/>
            <p:cNvSpPr>
              <a:spLocks/>
            </p:cNvSpPr>
            <p:nvPr/>
          </p:nvSpPr>
          <p:spPr bwMode="auto">
            <a:xfrm>
              <a:off x="2538413" y="3315965"/>
              <a:ext cx="25400" cy="1588"/>
            </a:xfrm>
            <a:custGeom>
              <a:avLst/>
              <a:gdLst>
                <a:gd name="T0" fmla="*/ 0 w 16"/>
                <a:gd name="T1" fmla="*/ 0 h 1"/>
                <a:gd name="T2" fmla="*/ 16 w 16"/>
                <a:gd name="T3" fmla="*/ 0 h 1"/>
                <a:gd name="T4" fmla="*/ 15 w 16"/>
                <a:gd name="T5" fmla="*/ 1 h 1"/>
                <a:gd name="T6" fmla="*/ 0 w 16"/>
                <a:gd name="T7" fmla="*/ 0 h 1"/>
              </a:gdLst>
              <a:ahLst/>
              <a:cxnLst>
                <a:cxn ang="0">
                  <a:pos x="T0" y="T1"/>
                </a:cxn>
                <a:cxn ang="0">
                  <a:pos x="T2" y="T3"/>
                </a:cxn>
                <a:cxn ang="0">
                  <a:pos x="T4" y="T5"/>
                </a:cxn>
                <a:cxn ang="0">
                  <a:pos x="T6" y="T7"/>
                </a:cxn>
              </a:cxnLst>
              <a:rect l="0" t="0" r="r" b="b"/>
              <a:pathLst>
                <a:path w="16" h="1">
                  <a:moveTo>
                    <a:pt x="0" y="0"/>
                  </a:moveTo>
                  <a:lnTo>
                    <a:pt x="16" y="0"/>
                  </a:lnTo>
                  <a:lnTo>
                    <a:pt x="15"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443"/>
            <p:cNvSpPr>
              <a:spLocks/>
            </p:cNvSpPr>
            <p:nvPr/>
          </p:nvSpPr>
          <p:spPr bwMode="auto">
            <a:xfrm>
              <a:off x="2538413" y="3315965"/>
              <a:ext cx="25400" cy="1588"/>
            </a:xfrm>
            <a:custGeom>
              <a:avLst/>
              <a:gdLst>
                <a:gd name="T0" fmla="*/ 0 w 16"/>
                <a:gd name="T1" fmla="*/ 0 h 1"/>
                <a:gd name="T2" fmla="*/ 16 w 16"/>
                <a:gd name="T3" fmla="*/ 0 h 1"/>
                <a:gd name="T4" fmla="*/ 15 w 16"/>
                <a:gd name="T5" fmla="*/ 1 h 1"/>
                <a:gd name="T6" fmla="*/ 0 w 16"/>
                <a:gd name="T7" fmla="*/ 0 h 1"/>
              </a:gdLst>
              <a:ahLst/>
              <a:cxnLst>
                <a:cxn ang="0">
                  <a:pos x="T0" y="T1"/>
                </a:cxn>
                <a:cxn ang="0">
                  <a:pos x="T2" y="T3"/>
                </a:cxn>
                <a:cxn ang="0">
                  <a:pos x="T4" y="T5"/>
                </a:cxn>
                <a:cxn ang="0">
                  <a:pos x="T6" y="T7"/>
                </a:cxn>
              </a:cxnLst>
              <a:rect l="0" t="0" r="r" b="b"/>
              <a:pathLst>
                <a:path w="16" h="1">
                  <a:moveTo>
                    <a:pt x="0" y="0"/>
                  </a:moveTo>
                  <a:lnTo>
                    <a:pt x="16" y="0"/>
                  </a:lnTo>
                  <a:lnTo>
                    <a:pt x="15"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1" name="Freeform 444"/>
            <p:cNvSpPr>
              <a:spLocks/>
            </p:cNvSpPr>
            <p:nvPr/>
          </p:nvSpPr>
          <p:spPr bwMode="auto">
            <a:xfrm>
              <a:off x="2566988" y="3317553"/>
              <a:ext cx="23813" cy="0"/>
            </a:xfrm>
            <a:custGeom>
              <a:avLst/>
              <a:gdLst>
                <a:gd name="T0" fmla="*/ 0 w 15"/>
                <a:gd name="T1" fmla="*/ 1 w 15"/>
                <a:gd name="T2" fmla="*/ 15 w 15"/>
                <a:gd name="T3" fmla="*/ 0 w 15"/>
              </a:gdLst>
              <a:ahLst/>
              <a:cxnLst>
                <a:cxn ang="0">
                  <a:pos x="T0" y="0"/>
                </a:cxn>
                <a:cxn ang="0">
                  <a:pos x="T1" y="0"/>
                </a:cxn>
                <a:cxn ang="0">
                  <a:pos x="T2" y="0"/>
                </a:cxn>
                <a:cxn ang="0">
                  <a:pos x="T3" y="0"/>
                </a:cxn>
              </a:cxnLst>
              <a:rect l="0" t="0" r="r" b="b"/>
              <a:pathLst>
                <a:path w="15">
                  <a:moveTo>
                    <a:pt x="0" y="0"/>
                  </a:moveTo>
                  <a:lnTo>
                    <a:pt x="1" y="0"/>
                  </a:lnTo>
                  <a:lnTo>
                    <a:pt x="1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445"/>
            <p:cNvSpPr>
              <a:spLocks/>
            </p:cNvSpPr>
            <p:nvPr/>
          </p:nvSpPr>
          <p:spPr bwMode="auto">
            <a:xfrm>
              <a:off x="2566988" y="3317553"/>
              <a:ext cx="23813" cy="0"/>
            </a:xfrm>
            <a:custGeom>
              <a:avLst/>
              <a:gdLst>
                <a:gd name="T0" fmla="*/ 0 w 15"/>
                <a:gd name="T1" fmla="*/ 1 w 15"/>
                <a:gd name="T2" fmla="*/ 15 w 15"/>
                <a:gd name="T3" fmla="*/ 0 w 15"/>
              </a:gdLst>
              <a:ahLst/>
              <a:cxnLst>
                <a:cxn ang="0">
                  <a:pos x="T0" y="0"/>
                </a:cxn>
                <a:cxn ang="0">
                  <a:pos x="T1" y="0"/>
                </a:cxn>
                <a:cxn ang="0">
                  <a:pos x="T2" y="0"/>
                </a:cxn>
                <a:cxn ang="0">
                  <a:pos x="T3" y="0"/>
                </a:cxn>
              </a:cxnLst>
              <a:rect l="0" t="0" r="r" b="b"/>
              <a:pathLst>
                <a:path w="15">
                  <a:moveTo>
                    <a:pt x="0" y="0"/>
                  </a:moveTo>
                  <a:lnTo>
                    <a:pt x="1" y="0"/>
                  </a:lnTo>
                  <a:lnTo>
                    <a:pt x="15"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3" name="Rectangle 446"/>
            <p:cNvSpPr>
              <a:spLocks noChangeArrowheads="1"/>
            </p:cNvSpPr>
            <p:nvPr/>
          </p:nvSpPr>
          <p:spPr bwMode="auto">
            <a:xfrm>
              <a:off x="2566988" y="3317553"/>
              <a:ext cx="2381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Rectangle 447"/>
            <p:cNvSpPr>
              <a:spLocks noChangeArrowheads="1"/>
            </p:cNvSpPr>
            <p:nvPr/>
          </p:nvSpPr>
          <p:spPr bwMode="auto">
            <a:xfrm>
              <a:off x="2566988" y="3317553"/>
              <a:ext cx="23813" cy="1588"/>
            </a:xfrm>
            <a:prstGeom prst="rect">
              <a:avLst/>
            </a:prstGeom>
            <a:noFill/>
            <a:ln w="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5" name="Freeform 448"/>
            <p:cNvSpPr>
              <a:spLocks/>
            </p:cNvSpPr>
            <p:nvPr/>
          </p:nvSpPr>
          <p:spPr bwMode="auto">
            <a:xfrm>
              <a:off x="2538413" y="3317553"/>
              <a:ext cx="22225" cy="0"/>
            </a:xfrm>
            <a:custGeom>
              <a:avLst/>
              <a:gdLst>
                <a:gd name="T0" fmla="*/ 0 w 14"/>
                <a:gd name="T1" fmla="*/ 0 w 14"/>
                <a:gd name="T2" fmla="*/ 14 w 14"/>
                <a:gd name="T3" fmla="*/ 0 w 14"/>
              </a:gdLst>
              <a:ahLst/>
              <a:cxnLst>
                <a:cxn ang="0">
                  <a:pos x="T0" y="0"/>
                </a:cxn>
                <a:cxn ang="0">
                  <a:pos x="T1" y="0"/>
                </a:cxn>
                <a:cxn ang="0">
                  <a:pos x="T2" y="0"/>
                </a:cxn>
                <a:cxn ang="0">
                  <a:pos x="T3" y="0"/>
                </a:cxn>
              </a:cxnLst>
              <a:rect l="0" t="0" r="r" b="b"/>
              <a:pathLst>
                <a:path w="14">
                  <a:moveTo>
                    <a:pt x="0" y="0"/>
                  </a:moveTo>
                  <a:lnTo>
                    <a:pt x="0" y="0"/>
                  </a:lnTo>
                  <a:lnTo>
                    <a:pt x="1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449"/>
            <p:cNvSpPr>
              <a:spLocks/>
            </p:cNvSpPr>
            <p:nvPr/>
          </p:nvSpPr>
          <p:spPr bwMode="auto">
            <a:xfrm>
              <a:off x="2538413" y="3317553"/>
              <a:ext cx="22225" cy="0"/>
            </a:xfrm>
            <a:custGeom>
              <a:avLst/>
              <a:gdLst>
                <a:gd name="T0" fmla="*/ 0 w 14"/>
                <a:gd name="T1" fmla="*/ 0 w 14"/>
                <a:gd name="T2" fmla="*/ 14 w 14"/>
                <a:gd name="T3" fmla="*/ 0 w 14"/>
              </a:gdLst>
              <a:ahLst/>
              <a:cxnLst>
                <a:cxn ang="0">
                  <a:pos x="T0" y="0"/>
                </a:cxn>
                <a:cxn ang="0">
                  <a:pos x="T1" y="0"/>
                </a:cxn>
                <a:cxn ang="0">
                  <a:pos x="T2" y="0"/>
                </a:cxn>
                <a:cxn ang="0">
                  <a:pos x="T3" y="0"/>
                </a:cxn>
              </a:cxnLst>
              <a:rect l="0" t="0" r="r" b="b"/>
              <a:pathLst>
                <a:path w="14">
                  <a:moveTo>
                    <a:pt x="0" y="0"/>
                  </a:moveTo>
                  <a:lnTo>
                    <a:pt x="0" y="0"/>
                  </a:lnTo>
                  <a:lnTo>
                    <a:pt x="14"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7" name="Freeform 450"/>
            <p:cNvSpPr>
              <a:spLocks/>
            </p:cNvSpPr>
            <p:nvPr/>
          </p:nvSpPr>
          <p:spPr bwMode="auto">
            <a:xfrm>
              <a:off x="2538413" y="3317553"/>
              <a:ext cx="23813" cy="0"/>
            </a:xfrm>
            <a:custGeom>
              <a:avLst/>
              <a:gdLst>
                <a:gd name="T0" fmla="*/ 0 w 15"/>
                <a:gd name="T1" fmla="*/ 15 w 15"/>
                <a:gd name="T2" fmla="*/ 14 w 15"/>
                <a:gd name="T3" fmla="*/ 0 w 15"/>
              </a:gdLst>
              <a:ahLst/>
              <a:cxnLst>
                <a:cxn ang="0">
                  <a:pos x="T0" y="0"/>
                </a:cxn>
                <a:cxn ang="0">
                  <a:pos x="T1" y="0"/>
                </a:cxn>
                <a:cxn ang="0">
                  <a:pos x="T2" y="0"/>
                </a:cxn>
                <a:cxn ang="0">
                  <a:pos x="T3" y="0"/>
                </a:cxn>
              </a:cxnLst>
              <a:rect l="0" t="0" r="r" b="b"/>
              <a:pathLst>
                <a:path w="15">
                  <a:moveTo>
                    <a:pt x="0" y="0"/>
                  </a:moveTo>
                  <a:lnTo>
                    <a:pt x="15" y="0"/>
                  </a:lnTo>
                  <a:lnTo>
                    <a:pt x="1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451"/>
            <p:cNvSpPr>
              <a:spLocks/>
            </p:cNvSpPr>
            <p:nvPr/>
          </p:nvSpPr>
          <p:spPr bwMode="auto">
            <a:xfrm>
              <a:off x="2538413" y="3317553"/>
              <a:ext cx="23813" cy="0"/>
            </a:xfrm>
            <a:custGeom>
              <a:avLst/>
              <a:gdLst>
                <a:gd name="T0" fmla="*/ 0 w 15"/>
                <a:gd name="T1" fmla="*/ 15 w 15"/>
                <a:gd name="T2" fmla="*/ 14 w 15"/>
                <a:gd name="T3" fmla="*/ 0 w 15"/>
              </a:gdLst>
              <a:ahLst/>
              <a:cxnLst>
                <a:cxn ang="0">
                  <a:pos x="T0" y="0"/>
                </a:cxn>
                <a:cxn ang="0">
                  <a:pos x="T1" y="0"/>
                </a:cxn>
                <a:cxn ang="0">
                  <a:pos x="T2" y="0"/>
                </a:cxn>
                <a:cxn ang="0">
                  <a:pos x="T3" y="0"/>
                </a:cxn>
              </a:cxnLst>
              <a:rect l="0" t="0" r="r" b="b"/>
              <a:pathLst>
                <a:path w="15">
                  <a:moveTo>
                    <a:pt x="0" y="0"/>
                  </a:moveTo>
                  <a:lnTo>
                    <a:pt x="15" y="0"/>
                  </a:lnTo>
                  <a:lnTo>
                    <a:pt x="14" y="0"/>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9" name="Freeform 452"/>
            <p:cNvSpPr>
              <a:spLocks/>
            </p:cNvSpPr>
            <p:nvPr/>
          </p:nvSpPr>
          <p:spPr bwMode="auto">
            <a:xfrm>
              <a:off x="2568576" y="3317553"/>
              <a:ext cx="22225" cy="1588"/>
            </a:xfrm>
            <a:custGeom>
              <a:avLst/>
              <a:gdLst>
                <a:gd name="T0" fmla="*/ 0 w 14"/>
                <a:gd name="T1" fmla="*/ 0 h 1"/>
                <a:gd name="T2" fmla="*/ 2 w 14"/>
                <a:gd name="T3" fmla="*/ 1 h 1"/>
                <a:gd name="T4" fmla="*/ 14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2" y="1"/>
                  </a:lnTo>
                  <a:lnTo>
                    <a:pt x="14"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453"/>
            <p:cNvSpPr>
              <a:spLocks/>
            </p:cNvSpPr>
            <p:nvPr/>
          </p:nvSpPr>
          <p:spPr bwMode="auto">
            <a:xfrm>
              <a:off x="2568576" y="3317553"/>
              <a:ext cx="22225" cy="1588"/>
            </a:xfrm>
            <a:custGeom>
              <a:avLst/>
              <a:gdLst>
                <a:gd name="T0" fmla="*/ 0 w 14"/>
                <a:gd name="T1" fmla="*/ 0 h 1"/>
                <a:gd name="T2" fmla="*/ 2 w 14"/>
                <a:gd name="T3" fmla="*/ 1 h 1"/>
                <a:gd name="T4" fmla="*/ 14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2" y="1"/>
                  </a:lnTo>
                  <a:lnTo>
                    <a:pt x="14"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1" name="Freeform 454"/>
            <p:cNvSpPr>
              <a:spLocks/>
            </p:cNvSpPr>
            <p:nvPr/>
          </p:nvSpPr>
          <p:spPr bwMode="auto">
            <a:xfrm>
              <a:off x="2568576" y="3317553"/>
              <a:ext cx="22225" cy="1588"/>
            </a:xfrm>
            <a:custGeom>
              <a:avLst/>
              <a:gdLst>
                <a:gd name="T0" fmla="*/ 0 w 14"/>
                <a:gd name="T1" fmla="*/ 0 h 1"/>
                <a:gd name="T2" fmla="*/ 14 w 14"/>
                <a:gd name="T3" fmla="*/ 0 h 1"/>
                <a:gd name="T4" fmla="*/ 14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14" y="0"/>
                  </a:lnTo>
                  <a:lnTo>
                    <a:pt x="14"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455"/>
            <p:cNvSpPr>
              <a:spLocks/>
            </p:cNvSpPr>
            <p:nvPr/>
          </p:nvSpPr>
          <p:spPr bwMode="auto">
            <a:xfrm>
              <a:off x="2568576" y="3317553"/>
              <a:ext cx="22225" cy="1588"/>
            </a:xfrm>
            <a:custGeom>
              <a:avLst/>
              <a:gdLst>
                <a:gd name="T0" fmla="*/ 0 w 14"/>
                <a:gd name="T1" fmla="*/ 0 h 1"/>
                <a:gd name="T2" fmla="*/ 14 w 14"/>
                <a:gd name="T3" fmla="*/ 0 h 1"/>
                <a:gd name="T4" fmla="*/ 14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14" y="0"/>
                  </a:lnTo>
                  <a:lnTo>
                    <a:pt x="14"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3" name="Freeform 456"/>
            <p:cNvSpPr>
              <a:spLocks/>
            </p:cNvSpPr>
            <p:nvPr/>
          </p:nvSpPr>
          <p:spPr bwMode="auto">
            <a:xfrm>
              <a:off x="2538413" y="3317553"/>
              <a:ext cx="19050" cy="1588"/>
            </a:xfrm>
            <a:custGeom>
              <a:avLst/>
              <a:gdLst>
                <a:gd name="T0" fmla="*/ 0 w 12"/>
                <a:gd name="T1" fmla="*/ 0 h 1"/>
                <a:gd name="T2" fmla="*/ 0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0" y="1"/>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457"/>
            <p:cNvSpPr>
              <a:spLocks/>
            </p:cNvSpPr>
            <p:nvPr/>
          </p:nvSpPr>
          <p:spPr bwMode="auto">
            <a:xfrm>
              <a:off x="2538413" y="3317553"/>
              <a:ext cx="19050" cy="1588"/>
            </a:xfrm>
            <a:custGeom>
              <a:avLst/>
              <a:gdLst>
                <a:gd name="T0" fmla="*/ 0 w 12"/>
                <a:gd name="T1" fmla="*/ 0 h 1"/>
                <a:gd name="T2" fmla="*/ 0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0" y="1"/>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5" name="Freeform 458"/>
            <p:cNvSpPr>
              <a:spLocks/>
            </p:cNvSpPr>
            <p:nvPr/>
          </p:nvSpPr>
          <p:spPr bwMode="auto">
            <a:xfrm>
              <a:off x="2538413" y="3317553"/>
              <a:ext cx="22225" cy="1588"/>
            </a:xfrm>
            <a:custGeom>
              <a:avLst/>
              <a:gdLst>
                <a:gd name="T0" fmla="*/ 0 w 14"/>
                <a:gd name="T1" fmla="*/ 0 h 1"/>
                <a:gd name="T2" fmla="*/ 14 w 14"/>
                <a:gd name="T3" fmla="*/ 0 h 1"/>
                <a:gd name="T4" fmla="*/ 12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14" y="0"/>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459"/>
            <p:cNvSpPr>
              <a:spLocks/>
            </p:cNvSpPr>
            <p:nvPr/>
          </p:nvSpPr>
          <p:spPr bwMode="auto">
            <a:xfrm>
              <a:off x="2538413" y="3317553"/>
              <a:ext cx="22225" cy="1588"/>
            </a:xfrm>
            <a:custGeom>
              <a:avLst/>
              <a:gdLst>
                <a:gd name="T0" fmla="*/ 0 w 14"/>
                <a:gd name="T1" fmla="*/ 0 h 1"/>
                <a:gd name="T2" fmla="*/ 14 w 14"/>
                <a:gd name="T3" fmla="*/ 0 h 1"/>
                <a:gd name="T4" fmla="*/ 12 w 14"/>
                <a:gd name="T5" fmla="*/ 1 h 1"/>
                <a:gd name="T6" fmla="*/ 0 w 14"/>
                <a:gd name="T7" fmla="*/ 0 h 1"/>
              </a:gdLst>
              <a:ahLst/>
              <a:cxnLst>
                <a:cxn ang="0">
                  <a:pos x="T0" y="T1"/>
                </a:cxn>
                <a:cxn ang="0">
                  <a:pos x="T2" y="T3"/>
                </a:cxn>
                <a:cxn ang="0">
                  <a:pos x="T4" y="T5"/>
                </a:cxn>
                <a:cxn ang="0">
                  <a:pos x="T6" y="T7"/>
                </a:cxn>
              </a:cxnLst>
              <a:rect l="0" t="0" r="r" b="b"/>
              <a:pathLst>
                <a:path w="14" h="1">
                  <a:moveTo>
                    <a:pt x="0" y="0"/>
                  </a:moveTo>
                  <a:lnTo>
                    <a:pt x="14" y="0"/>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7" name="Freeform 460"/>
            <p:cNvSpPr>
              <a:spLocks/>
            </p:cNvSpPr>
            <p:nvPr/>
          </p:nvSpPr>
          <p:spPr bwMode="auto">
            <a:xfrm>
              <a:off x="2571751" y="3319140"/>
              <a:ext cx="19050" cy="1588"/>
            </a:xfrm>
            <a:custGeom>
              <a:avLst/>
              <a:gdLst>
                <a:gd name="T0" fmla="*/ 0 w 12"/>
                <a:gd name="T1" fmla="*/ 0 h 1"/>
                <a:gd name="T2" fmla="*/ 1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 y="1"/>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461"/>
            <p:cNvSpPr>
              <a:spLocks/>
            </p:cNvSpPr>
            <p:nvPr/>
          </p:nvSpPr>
          <p:spPr bwMode="auto">
            <a:xfrm>
              <a:off x="2571751" y="3319140"/>
              <a:ext cx="19050" cy="1588"/>
            </a:xfrm>
            <a:custGeom>
              <a:avLst/>
              <a:gdLst>
                <a:gd name="T0" fmla="*/ 0 w 12"/>
                <a:gd name="T1" fmla="*/ 0 h 1"/>
                <a:gd name="T2" fmla="*/ 1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 y="1"/>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9" name="Freeform 462"/>
            <p:cNvSpPr>
              <a:spLocks/>
            </p:cNvSpPr>
            <p:nvPr/>
          </p:nvSpPr>
          <p:spPr bwMode="auto">
            <a:xfrm>
              <a:off x="2571751" y="3319140"/>
              <a:ext cx="19050" cy="1588"/>
            </a:xfrm>
            <a:custGeom>
              <a:avLst/>
              <a:gdLst>
                <a:gd name="T0" fmla="*/ 0 w 12"/>
                <a:gd name="T1" fmla="*/ 0 h 1"/>
                <a:gd name="T2" fmla="*/ 12 w 12"/>
                <a:gd name="T3" fmla="*/ 0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2" y="0"/>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463"/>
            <p:cNvSpPr>
              <a:spLocks/>
            </p:cNvSpPr>
            <p:nvPr/>
          </p:nvSpPr>
          <p:spPr bwMode="auto">
            <a:xfrm>
              <a:off x="2571751" y="3319140"/>
              <a:ext cx="19050" cy="1588"/>
            </a:xfrm>
            <a:custGeom>
              <a:avLst/>
              <a:gdLst>
                <a:gd name="T0" fmla="*/ 0 w 12"/>
                <a:gd name="T1" fmla="*/ 0 h 1"/>
                <a:gd name="T2" fmla="*/ 12 w 12"/>
                <a:gd name="T3" fmla="*/ 0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2" y="0"/>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1" name="Freeform 464"/>
            <p:cNvSpPr>
              <a:spLocks/>
            </p:cNvSpPr>
            <p:nvPr/>
          </p:nvSpPr>
          <p:spPr bwMode="auto">
            <a:xfrm>
              <a:off x="2538413" y="3319140"/>
              <a:ext cx="17463" cy="1588"/>
            </a:xfrm>
            <a:custGeom>
              <a:avLst/>
              <a:gdLst>
                <a:gd name="T0" fmla="*/ 0 w 11"/>
                <a:gd name="T1" fmla="*/ 0 h 1"/>
                <a:gd name="T2" fmla="*/ 0 w 11"/>
                <a:gd name="T3" fmla="*/ 1 h 1"/>
                <a:gd name="T4" fmla="*/ 11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0" y="1"/>
                  </a:lnTo>
                  <a:lnTo>
                    <a:pt x="11"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465"/>
            <p:cNvSpPr>
              <a:spLocks/>
            </p:cNvSpPr>
            <p:nvPr/>
          </p:nvSpPr>
          <p:spPr bwMode="auto">
            <a:xfrm>
              <a:off x="2538413" y="3319140"/>
              <a:ext cx="17463" cy="1588"/>
            </a:xfrm>
            <a:custGeom>
              <a:avLst/>
              <a:gdLst>
                <a:gd name="T0" fmla="*/ 0 w 11"/>
                <a:gd name="T1" fmla="*/ 0 h 1"/>
                <a:gd name="T2" fmla="*/ 0 w 11"/>
                <a:gd name="T3" fmla="*/ 1 h 1"/>
                <a:gd name="T4" fmla="*/ 11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0" y="1"/>
                  </a:lnTo>
                  <a:lnTo>
                    <a:pt x="11"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3" name="Freeform 466"/>
            <p:cNvSpPr>
              <a:spLocks/>
            </p:cNvSpPr>
            <p:nvPr/>
          </p:nvSpPr>
          <p:spPr bwMode="auto">
            <a:xfrm>
              <a:off x="2538413" y="3319140"/>
              <a:ext cx="19050" cy="1588"/>
            </a:xfrm>
            <a:custGeom>
              <a:avLst/>
              <a:gdLst>
                <a:gd name="T0" fmla="*/ 0 w 12"/>
                <a:gd name="T1" fmla="*/ 0 h 1"/>
                <a:gd name="T2" fmla="*/ 12 w 12"/>
                <a:gd name="T3" fmla="*/ 0 h 1"/>
                <a:gd name="T4" fmla="*/ 11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2" y="0"/>
                  </a:lnTo>
                  <a:lnTo>
                    <a:pt x="11"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467"/>
            <p:cNvSpPr>
              <a:spLocks/>
            </p:cNvSpPr>
            <p:nvPr/>
          </p:nvSpPr>
          <p:spPr bwMode="auto">
            <a:xfrm>
              <a:off x="2538413" y="3319140"/>
              <a:ext cx="19050" cy="1588"/>
            </a:xfrm>
            <a:custGeom>
              <a:avLst/>
              <a:gdLst>
                <a:gd name="T0" fmla="*/ 0 w 12"/>
                <a:gd name="T1" fmla="*/ 0 h 1"/>
                <a:gd name="T2" fmla="*/ 12 w 12"/>
                <a:gd name="T3" fmla="*/ 0 h 1"/>
                <a:gd name="T4" fmla="*/ 11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2" y="0"/>
                  </a:lnTo>
                  <a:lnTo>
                    <a:pt x="11"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5" name="Freeform 468"/>
            <p:cNvSpPr>
              <a:spLocks/>
            </p:cNvSpPr>
            <p:nvPr/>
          </p:nvSpPr>
          <p:spPr bwMode="auto">
            <a:xfrm>
              <a:off x="2573338" y="3320728"/>
              <a:ext cx="19050" cy="1588"/>
            </a:xfrm>
            <a:custGeom>
              <a:avLst/>
              <a:gdLst>
                <a:gd name="T0" fmla="*/ 0 w 12"/>
                <a:gd name="T1" fmla="*/ 0 h 1"/>
                <a:gd name="T2" fmla="*/ 2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2" y="1"/>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469"/>
            <p:cNvSpPr>
              <a:spLocks/>
            </p:cNvSpPr>
            <p:nvPr/>
          </p:nvSpPr>
          <p:spPr bwMode="auto">
            <a:xfrm>
              <a:off x="2573338" y="3320728"/>
              <a:ext cx="19050" cy="1588"/>
            </a:xfrm>
            <a:custGeom>
              <a:avLst/>
              <a:gdLst>
                <a:gd name="T0" fmla="*/ 0 w 12"/>
                <a:gd name="T1" fmla="*/ 0 h 1"/>
                <a:gd name="T2" fmla="*/ 2 w 12"/>
                <a:gd name="T3" fmla="*/ 1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2" y="1"/>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7" name="Freeform 470"/>
            <p:cNvSpPr>
              <a:spLocks/>
            </p:cNvSpPr>
            <p:nvPr/>
          </p:nvSpPr>
          <p:spPr bwMode="auto">
            <a:xfrm>
              <a:off x="2573338" y="3320728"/>
              <a:ext cx="19050" cy="1588"/>
            </a:xfrm>
            <a:custGeom>
              <a:avLst/>
              <a:gdLst>
                <a:gd name="T0" fmla="*/ 0 w 12"/>
                <a:gd name="T1" fmla="*/ 0 h 1"/>
                <a:gd name="T2" fmla="*/ 11 w 12"/>
                <a:gd name="T3" fmla="*/ 0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1" y="0"/>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471"/>
            <p:cNvSpPr>
              <a:spLocks/>
            </p:cNvSpPr>
            <p:nvPr/>
          </p:nvSpPr>
          <p:spPr bwMode="auto">
            <a:xfrm>
              <a:off x="2573338" y="3320728"/>
              <a:ext cx="19050" cy="1588"/>
            </a:xfrm>
            <a:custGeom>
              <a:avLst/>
              <a:gdLst>
                <a:gd name="T0" fmla="*/ 0 w 12"/>
                <a:gd name="T1" fmla="*/ 0 h 1"/>
                <a:gd name="T2" fmla="*/ 11 w 12"/>
                <a:gd name="T3" fmla="*/ 0 h 1"/>
                <a:gd name="T4" fmla="*/ 12 w 12"/>
                <a:gd name="T5" fmla="*/ 1 h 1"/>
                <a:gd name="T6" fmla="*/ 0 w 12"/>
                <a:gd name="T7" fmla="*/ 0 h 1"/>
              </a:gdLst>
              <a:ahLst/>
              <a:cxnLst>
                <a:cxn ang="0">
                  <a:pos x="T0" y="T1"/>
                </a:cxn>
                <a:cxn ang="0">
                  <a:pos x="T2" y="T3"/>
                </a:cxn>
                <a:cxn ang="0">
                  <a:pos x="T4" y="T5"/>
                </a:cxn>
                <a:cxn ang="0">
                  <a:pos x="T6" y="T7"/>
                </a:cxn>
              </a:cxnLst>
              <a:rect l="0" t="0" r="r" b="b"/>
              <a:pathLst>
                <a:path w="12" h="1">
                  <a:moveTo>
                    <a:pt x="0" y="0"/>
                  </a:moveTo>
                  <a:lnTo>
                    <a:pt x="11" y="0"/>
                  </a:lnTo>
                  <a:lnTo>
                    <a:pt x="12"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9" name="Freeform 472"/>
            <p:cNvSpPr>
              <a:spLocks/>
            </p:cNvSpPr>
            <p:nvPr/>
          </p:nvSpPr>
          <p:spPr bwMode="auto">
            <a:xfrm>
              <a:off x="2536826" y="3320728"/>
              <a:ext cx="15875" cy="1588"/>
            </a:xfrm>
            <a:custGeom>
              <a:avLst/>
              <a:gdLst>
                <a:gd name="T0" fmla="*/ 1 w 10"/>
                <a:gd name="T1" fmla="*/ 0 h 1"/>
                <a:gd name="T2" fmla="*/ 0 w 10"/>
                <a:gd name="T3" fmla="*/ 1 h 1"/>
                <a:gd name="T4" fmla="*/ 10 w 10"/>
                <a:gd name="T5" fmla="*/ 1 h 1"/>
                <a:gd name="T6" fmla="*/ 1 w 10"/>
                <a:gd name="T7" fmla="*/ 0 h 1"/>
              </a:gdLst>
              <a:ahLst/>
              <a:cxnLst>
                <a:cxn ang="0">
                  <a:pos x="T0" y="T1"/>
                </a:cxn>
                <a:cxn ang="0">
                  <a:pos x="T2" y="T3"/>
                </a:cxn>
                <a:cxn ang="0">
                  <a:pos x="T4" y="T5"/>
                </a:cxn>
                <a:cxn ang="0">
                  <a:pos x="T6" y="T7"/>
                </a:cxn>
              </a:cxnLst>
              <a:rect l="0" t="0" r="r" b="b"/>
              <a:pathLst>
                <a:path w="10" h="1">
                  <a:moveTo>
                    <a:pt x="1" y="0"/>
                  </a:moveTo>
                  <a:lnTo>
                    <a:pt x="0" y="1"/>
                  </a:lnTo>
                  <a:lnTo>
                    <a:pt x="10"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473"/>
            <p:cNvSpPr>
              <a:spLocks/>
            </p:cNvSpPr>
            <p:nvPr/>
          </p:nvSpPr>
          <p:spPr bwMode="auto">
            <a:xfrm>
              <a:off x="2536826" y="3320728"/>
              <a:ext cx="15875" cy="1588"/>
            </a:xfrm>
            <a:custGeom>
              <a:avLst/>
              <a:gdLst>
                <a:gd name="T0" fmla="*/ 1 w 10"/>
                <a:gd name="T1" fmla="*/ 0 h 1"/>
                <a:gd name="T2" fmla="*/ 0 w 10"/>
                <a:gd name="T3" fmla="*/ 1 h 1"/>
                <a:gd name="T4" fmla="*/ 10 w 10"/>
                <a:gd name="T5" fmla="*/ 1 h 1"/>
                <a:gd name="T6" fmla="*/ 1 w 10"/>
                <a:gd name="T7" fmla="*/ 0 h 1"/>
              </a:gdLst>
              <a:ahLst/>
              <a:cxnLst>
                <a:cxn ang="0">
                  <a:pos x="T0" y="T1"/>
                </a:cxn>
                <a:cxn ang="0">
                  <a:pos x="T2" y="T3"/>
                </a:cxn>
                <a:cxn ang="0">
                  <a:pos x="T4" y="T5"/>
                </a:cxn>
                <a:cxn ang="0">
                  <a:pos x="T6" y="T7"/>
                </a:cxn>
              </a:cxnLst>
              <a:rect l="0" t="0" r="r" b="b"/>
              <a:pathLst>
                <a:path w="10" h="1">
                  <a:moveTo>
                    <a:pt x="1" y="0"/>
                  </a:moveTo>
                  <a:lnTo>
                    <a:pt x="0" y="1"/>
                  </a:lnTo>
                  <a:lnTo>
                    <a:pt x="10" y="1"/>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1" name="Freeform 474"/>
            <p:cNvSpPr>
              <a:spLocks/>
            </p:cNvSpPr>
            <p:nvPr/>
          </p:nvSpPr>
          <p:spPr bwMode="auto">
            <a:xfrm>
              <a:off x="2538413" y="3320728"/>
              <a:ext cx="17463" cy="1588"/>
            </a:xfrm>
            <a:custGeom>
              <a:avLst/>
              <a:gdLst>
                <a:gd name="T0" fmla="*/ 0 w 11"/>
                <a:gd name="T1" fmla="*/ 0 h 1"/>
                <a:gd name="T2" fmla="*/ 11 w 11"/>
                <a:gd name="T3" fmla="*/ 0 h 1"/>
                <a:gd name="T4" fmla="*/ 9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11" y="0"/>
                  </a:lnTo>
                  <a:lnTo>
                    <a:pt x="9"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475"/>
            <p:cNvSpPr>
              <a:spLocks/>
            </p:cNvSpPr>
            <p:nvPr/>
          </p:nvSpPr>
          <p:spPr bwMode="auto">
            <a:xfrm>
              <a:off x="2538413" y="3320728"/>
              <a:ext cx="17463" cy="1588"/>
            </a:xfrm>
            <a:custGeom>
              <a:avLst/>
              <a:gdLst>
                <a:gd name="T0" fmla="*/ 0 w 11"/>
                <a:gd name="T1" fmla="*/ 0 h 1"/>
                <a:gd name="T2" fmla="*/ 11 w 11"/>
                <a:gd name="T3" fmla="*/ 0 h 1"/>
                <a:gd name="T4" fmla="*/ 9 w 11"/>
                <a:gd name="T5" fmla="*/ 1 h 1"/>
                <a:gd name="T6" fmla="*/ 0 w 11"/>
                <a:gd name="T7" fmla="*/ 0 h 1"/>
              </a:gdLst>
              <a:ahLst/>
              <a:cxnLst>
                <a:cxn ang="0">
                  <a:pos x="T0" y="T1"/>
                </a:cxn>
                <a:cxn ang="0">
                  <a:pos x="T2" y="T3"/>
                </a:cxn>
                <a:cxn ang="0">
                  <a:pos x="T4" y="T5"/>
                </a:cxn>
                <a:cxn ang="0">
                  <a:pos x="T6" y="T7"/>
                </a:cxn>
              </a:cxnLst>
              <a:rect l="0" t="0" r="r" b="b"/>
              <a:pathLst>
                <a:path w="11" h="1">
                  <a:moveTo>
                    <a:pt x="0" y="0"/>
                  </a:moveTo>
                  <a:lnTo>
                    <a:pt x="11" y="0"/>
                  </a:lnTo>
                  <a:lnTo>
                    <a:pt x="9"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3" name="Freeform 476"/>
            <p:cNvSpPr>
              <a:spLocks/>
            </p:cNvSpPr>
            <p:nvPr/>
          </p:nvSpPr>
          <p:spPr bwMode="auto">
            <a:xfrm>
              <a:off x="2576513" y="3322315"/>
              <a:ext cx="15875" cy="1588"/>
            </a:xfrm>
            <a:custGeom>
              <a:avLst/>
              <a:gdLst>
                <a:gd name="T0" fmla="*/ 0 w 10"/>
                <a:gd name="T1" fmla="*/ 0 h 1"/>
                <a:gd name="T2" fmla="*/ 1 w 10"/>
                <a:gd name="T3" fmla="*/ 1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 y="1"/>
                  </a:lnTo>
                  <a:lnTo>
                    <a:pt x="1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477"/>
            <p:cNvSpPr>
              <a:spLocks/>
            </p:cNvSpPr>
            <p:nvPr/>
          </p:nvSpPr>
          <p:spPr bwMode="auto">
            <a:xfrm>
              <a:off x="2576513" y="3322315"/>
              <a:ext cx="15875" cy="1588"/>
            </a:xfrm>
            <a:custGeom>
              <a:avLst/>
              <a:gdLst>
                <a:gd name="T0" fmla="*/ 0 w 10"/>
                <a:gd name="T1" fmla="*/ 0 h 1"/>
                <a:gd name="T2" fmla="*/ 1 w 10"/>
                <a:gd name="T3" fmla="*/ 1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 y="1"/>
                  </a:lnTo>
                  <a:lnTo>
                    <a:pt x="10"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5" name="Freeform 478"/>
            <p:cNvSpPr>
              <a:spLocks/>
            </p:cNvSpPr>
            <p:nvPr/>
          </p:nvSpPr>
          <p:spPr bwMode="auto">
            <a:xfrm>
              <a:off x="2576513" y="3322315"/>
              <a:ext cx="15875" cy="1588"/>
            </a:xfrm>
            <a:custGeom>
              <a:avLst/>
              <a:gdLst>
                <a:gd name="T0" fmla="*/ 0 w 10"/>
                <a:gd name="T1" fmla="*/ 0 h 1"/>
                <a:gd name="T2" fmla="*/ 1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0" y="0"/>
                  </a:lnTo>
                  <a:lnTo>
                    <a:pt x="1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479"/>
            <p:cNvSpPr>
              <a:spLocks/>
            </p:cNvSpPr>
            <p:nvPr/>
          </p:nvSpPr>
          <p:spPr bwMode="auto">
            <a:xfrm>
              <a:off x="2576513" y="3322315"/>
              <a:ext cx="15875" cy="1588"/>
            </a:xfrm>
            <a:custGeom>
              <a:avLst/>
              <a:gdLst>
                <a:gd name="T0" fmla="*/ 0 w 10"/>
                <a:gd name="T1" fmla="*/ 0 h 1"/>
                <a:gd name="T2" fmla="*/ 1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0" y="0"/>
                  </a:lnTo>
                  <a:lnTo>
                    <a:pt x="10"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7" name="Freeform 480"/>
            <p:cNvSpPr>
              <a:spLocks/>
            </p:cNvSpPr>
            <p:nvPr/>
          </p:nvSpPr>
          <p:spPr bwMode="auto">
            <a:xfrm>
              <a:off x="2536826" y="3322315"/>
              <a:ext cx="14288" cy="1588"/>
            </a:xfrm>
            <a:custGeom>
              <a:avLst/>
              <a:gdLst>
                <a:gd name="T0" fmla="*/ 0 w 9"/>
                <a:gd name="T1" fmla="*/ 0 h 1"/>
                <a:gd name="T2" fmla="*/ 0 w 9"/>
                <a:gd name="T3" fmla="*/ 1 h 1"/>
                <a:gd name="T4" fmla="*/ 9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0" y="1"/>
                  </a:lnTo>
                  <a:lnTo>
                    <a:pt x="9"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481"/>
            <p:cNvSpPr>
              <a:spLocks/>
            </p:cNvSpPr>
            <p:nvPr/>
          </p:nvSpPr>
          <p:spPr bwMode="auto">
            <a:xfrm>
              <a:off x="2536826" y="3322315"/>
              <a:ext cx="14288" cy="1588"/>
            </a:xfrm>
            <a:custGeom>
              <a:avLst/>
              <a:gdLst>
                <a:gd name="T0" fmla="*/ 0 w 9"/>
                <a:gd name="T1" fmla="*/ 0 h 1"/>
                <a:gd name="T2" fmla="*/ 0 w 9"/>
                <a:gd name="T3" fmla="*/ 1 h 1"/>
                <a:gd name="T4" fmla="*/ 9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0" y="1"/>
                  </a:lnTo>
                  <a:lnTo>
                    <a:pt x="9"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9" name="Freeform 482"/>
            <p:cNvSpPr>
              <a:spLocks/>
            </p:cNvSpPr>
            <p:nvPr/>
          </p:nvSpPr>
          <p:spPr bwMode="auto">
            <a:xfrm>
              <a:off x="2536826" y="3322315"/>
              <a:ext cx="15875" cy="1588"/>
            </a:xfrm>
            <a:custGeom>
              <a:avLst/>
              <a:gdLst>
                <a:gd name="T0" fmla="*/ 0 w 10"/>
                <a:gd name="T1" fmla="*/ 0 h 1"/>
                <a:gd name="T2" fmla="*/ 10 w 10"/>
                <a:gd name="T3" fmla="*/ 0 h 1"/>
                <a:gd name="T4" fmla="*/ 9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0" y="0"/>
                  </a:lnTo>
                  <a:lnTo>
                    <a:pt x="9"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483"/>
            <p:cNvSpPr>
              <a:spLocks/>
            </p:cNvSpPr>
            <p:nvPr/>
          </p:nvSpPr>
          <p:spPr bwMode="auto">
            <a:xfrm>
              <a:off x="2536826" y="3322315"/>
              <a:ext cx="15875" cy="1588"/>
            </a:xfrm>
            <a:custGeom>
              <a:avLst/>
              <a:gdLst>
                <a:gd name="T0" fmla="*/ 0 w 10"/>
                <a:gd name="T1" fmla="*/ 0 h 1"/>
                <a:gd name="T2" fmla="*/ 10 w 10"/>
                <a:gd name="T3" fmla="*/ 0 h 1"/>
                <a:gd name="T4" fmla="*/ 9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10" y="0"/>
                  </a:lnTo>
                  <a:lnTo>
                    <a:pt x="9"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1" name="Freeform 484"/>
            <p:cNvSpPr>
              <a:spLocks/>
            </p:cNvSpPr>
            <p:nvPr/>
          </p:nvSpPr>
          <p:spPr bwMode="auto">
            <a:xfrm>
              <a:off x="2578101" y="3323903"/>
              <a:ext cx="15875" cy="1588"/>
            </a:xfrm>
            <a:custGeom>
              <a:avLst/>
              <a:gdLst>
                <a:gd name="T0" fmla="*/ 0 w 10"/>
                <a:gd name="T1" fmla="*/ 0 h 1"/>
                <a:gd name="T2" fmla="*/ 2 w 10"/>
                <a:gd name="T3" fmla="*/ 1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2" y="1"/>
                  </a:lnTo>
                  <a:lnTo>
                    <a:pt x="1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485"/>
            <p:cNvSpPr>
              <a:spLocks/>
            </p:cNvSpPr>
            <p:nvPr/>
          </p:nvSpPr>
          <p:spPr bwMode="auto">
            <a:xfrm>
              <a:off x="2578101" y="3323903"/>
              <a:ext cx="15875" cy="1588"/>
            </a:xfrm>
            <a:custGeom>
              <a:avLst/>
              <a:gdLst>
                <a:gd name="T0" fmla="*/ 0 w 10"/>
                <a:gd name="T1" fmla="*/ 0 h 1"/>
                <a:gd name="T2" fmla="*/ 2 w 10"/>
                <a:gd name="T3" fmla="*/ 1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2" y="1"/>
                  </a:lnTo>
                  <a:lnTo>
                    <a:pt x="10"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3" name="Freeform 486"/>
            <p:cNvSpPr>
              <a:spLocks/>
            </p:cNvSpPr>
            <p:nvPr/>
          </p:nvSpPr>
          <p:spPr bwMode="auto">
            <a:xfrm>
              <a:off x="2578101" y="3323903"/>
              <a:ext cx="15875" cy="1588"/>
            </a:xfrm>
            <a:custGeom>
              <a:avLst/>
              <a:gdLst>
                <a:gd name="T0" fmla="*/ 0 w 10"/>
                <a:gd name="T1" fmla="*/ 0 h 1"/>
                <a:gd name="T2" fmla="*/ 9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9" y="0"/>
                  </a:lnTo>
                  <a:lnTo>
                    <a:pt x="1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487"/>
            <p:cNvSpPr>
              <a:spLocks/>
            </p:cNvSpPr>
            <p:nvPr/>
          </p:nvSpPr>
          <p:spPr bwMode="auto">
            <a:xfrm>
              <a:off x="2578101" y="3323903"/>
              <a:ext cx="15875" cy="1588"/>
            </a:xfrm>
            <a:custGeom>
              <a:avLst/>
              <a:gdLst>
                <a:gd name="T0" fmla="*/ 0 w 10"/>
                <a:gd name="T1" fmla="*/ 0 h 1"/>
                <a:gd name="T2" fmla="*/ 9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9" y="0"/>
                  </a:lnTo>
                  <a:lnTo>
                    <a:pt x="10"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5" name="Freeform 488"/>
            <p:cNvSpPr>
              <a:spLocks/>
            </p:cNvSpPr>
            <p:nvPr/>
          </p:nvSpPr>
          <p:spPr bwMode="auto">
            <a:xfrm>
              <a:off x="2535238" y="3323903"/>
              <a:ext cx="12700" cy="1588"/>
            </a:xfrm>
            <a:custGeom>
              <a:avLst/>
              <a:gdLst>
                <a:gd name="T0" fmla="*/ 1 w 8"/>
                <a:gd name="T1" fmla="*/ 0 h 1"/>
                <a:gd name="T2" fmla="*/ 0 w 8"/>
                <a:gd name="T3" fmla="*/ 1 h 1"/>
                <a:gd name="T4" fmla="*/ 8 w 8"/>
                <a:gd name="T5" fmla="*/ 1 h 1"/>
                <a:gd name="T6" fmla="*/ 1 w 8"/>
                <a:gd name="T7" fmla="*/ 0 h 1"/>
              </a:gdLst>
              <a:ahLst/>
              <a:cxnLst>
                <a:cxn ang="0">
                  <a:pos x="T0" y="T1"/>
                </a:cxn>
                <a:cxn ang="0">
                  <a:pos x="T2" y="T3"/>
                </a:cxn>
                <a:cxn ang="0">
                  <a:pos x="T4" y="T5"/>
                </a:cxn>
                <a:cxn ang="0">
                  <a:pos x="T6" y="T7"/>
                </a:cxn>
              </a:cxnLst>
              <a:rect l="0" t="0" r="r" b="b"/>
              <a:pathLst>
                <a:path w="8" h="1">
                  <a:moveTo>
                    <a:pt x="1" y="0"/>
                  </a:moveTo>
                  <a:lnTo>
                    <a:pt x="0" y="1"/>
                  </a:lnTo>
                  <a:lnTo>
                    <a:pt x="8"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489"/>
            <p:cNvSpPr>
              <a:spLocks/>
            </p:cNvSpPr>
            <p:nvPr/>
          </p:nvSpPr>
          <p:spPr bwMode="auto">
            <a:xfrm>
              <a:off x="2535238" y="3323903"/>
              <a:ext cx="12700" cy="1588"/>
            </a:xfrm>
            <a:custGeom>
              <a:avLst/>
              <a:gdLst>
                <a:gd name="T0" fmla="*/ 1 w 8"/>
                <a:gd name="T1" fmla="*/ 0 h 1"/>
                <a:gd name="T2" fmla="*/ 0 w 8"/>
                <a:gd name="T3" fmla="*/ 1 h 1"/>
                <a:gd name="T4" fmla="*/ 8 w 8"/>
                <a:gd name="T5" fmla="*/ 1 h 1"/>
                <a:gd name="T6" fmla="*/ 1 w 8"/>
                <a:gd name="T7" fmla="*/ 0 h 1"/>
              </a:gdLst>
              <a:ahLst/>
              <a:cxnLst>
                <a:cxn ang="0">
                  <a:pos x="T0" y="T1"/>
                </a:cxn>
                <a:cxn ang="0">
                  <a:pos x="T2" y="T3"/>
                </a:cxn>
                <a:cxn ang="0">
                  <a:pos x="T4" y="T5"/>
                </a:cxn>
                <a:cxn ang="0">
                  <a:pos x="T6" y="T7"/>
                </a:cxn>
              </a:cxnLst>
              <a:rect l="0" t="0" r="r" b="b"/>
              <a:pathLst>
                <a:path w="8" h="1">
                  <a:moveTo>
                    <a:pt x="1" y="0"/>
                  </a:moveTo>
                  <a:lnTo>
                    <a:pt x="0" y="1"/>
                  </a:lnTo>
                  <a:lnTo>
                    <a:pt x="8" y="1"/>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7" name="Freeform 490"/>
            <p:cNvSpPr>
              <a:spLocks/>
            </p:cNvSpPr>
            <p:nvPr/>
          </p:nvSpPr>
          <p:spPr bwMode="auto">
            <a:xfrm>
              <a:off x="2536826" y="3323903"/>
              <a:ext cx="14288" cy="1588"/>
            </a:xfrm>
            <a:custGeom>
              <a:avLst/>
              <a:gdLst>
                <a:gd name="T0" fmla="*/ 0 w 9"/>
                <a:gd name="T1" fmla="*/ 0 h 1"/>
                <a:gd name="T2" fmla="*/ 9 w 9"/>
                <a:gd name="T3" fmla="*/ 0 h 1"/>
                <a:gd name="T4" fmla="*/ 7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9" y="0"/>
                  </a:lnTo>
                  <a:lnTo>
                    <a:pt x="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491"/>
            <p:cNvSpPr>
              <a:spLocks/>
            </p:cNvSpPr>
            <p:nvPr/>
          </p:nvSpPr>
          <p:spPr bwMode="auto">
            <a:xfrm>
              <a:off x="2536826" y="3323903"/>
              <a:ext cx="14288" cy="1588"/>
            </a:xfrm>
            <a:custGeom>
              <a:avLst/>
              <a:gdLst>
                <a:gd name="T0" fmla="*/ 0 w 9"/>
                <a:gd name="T1" fmla="*/ 0 h 1"/>
                <a:gd name="T2" fmla="*/ 9 w 9"/>
                <a:gd name="T3" fmla="*/ 0 h 1"/>
                <a:gd name="T4" fmla="*/ 7 w 9"/>
                <a:gd name="T5" fmla="*/ 1 h 1"/>
                <a:gd name="T6" fmla="*/ 0 w 9"/>
                <a:gd name="T7" fmla="*/ 0 h 1"/>
              </a:gdLst>
              <a:ahLst/>
              <a:cxnLst>
                <a:cxn ang="0">
                  <a:pos x="T0" y="T1"/>
                </a:cxn>
                <a:cxn ang="0">
                  <a:pos x="T2" y="T3"/>
                </a:cxn>
                <a:cxn ang="0">
                  <a:pos x="T4" y="T5"/>
                </a:cxn>
                <a:cxn ang="0">
                  <a:pos x="T6" y="T7"/>
                </a:cxn>
              </a:cxnLst>
              <a:rect l="0" t="0" r="r" b="b"/>
              <a:pathLst>
                <a:path w="9" h="1">
                  <a:moveTo>
                    <a:pt x="0" y="0"/>
                  </a:moveTo>
                  <a:lnTo>
                    <a:pt x="9" y="0"/>
                  </a:lnTo>
                  <a:lnTo>
                    <a:pt x="7" y="1"/>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9" name="Freeform 492"/>
            <p:cNvSpPr>
              <a:spLocks/>
            </p:cNvSpPr>
            <p:nvPr/>
          </p:nvSpPr>
          <p:spPr bwMode="auto">
            <a:xfrm>
              <a:off x="2581276" y="3325490"/>
              <a:ext cx="12700" cy="3175"/>
            </a:xfrm>
            <a:custGeom>
              <a:avLst/>
              <a:gdLst>
                <a:gd name="T0" fmla="*/ 0 w 8"/>
                <a:gd name="T1" fmla="*/ 0 h 2"/>
                <a:gd name="T2" fmla="*/ 1 w 8"/>
                <a:gd name="T3" fmla="*/ 2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1" y="2"/>
                  </a:lnTo>
                  <a:lnTo>
                    <a:pt x="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493"/>
            <p:cNvSpPr>
              <a:spLocks/>
            </p:cNvSpPr>
            <p:nvPr/>
          </p:nvSpPr>
          <p:spPr bwMode="auto">
            <a:xfrm>
              <a:off x="2581276" y="3325490"/>
              <a:ext cx="12700" cy="3175"/>
            </a:xfrm>
            <a:custGeom>
              <a:avLst/>
              <a:gdLst>
                <a:gd name="T0" fmla="*/ 0 w 8"/>
                <a:gd name="T1" fmla="*/ 0 h 2"/>
                <a:gd name="T2" fmla="*/ 1 w 8"/>
                <a:gd name="T3" fmla="*/ 2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1" y="2"/>
                  </a:lnTo>
                  <a:lnTo>
                    <a:pt x="8"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1" name="Freeform 494"/>
            <p:cNvSpPr>
              <a:spLocks/>
            </p:cNvSpPr>
            <p:nvPr/>
          </p:nvSpPr>
          <p:spPr bwMode="auto">
            <a:xfrm>
              <a:off x="2581276" y="3325490"/>
              <a:ext cx="12700" cy="3175"/>
            </a:xfrm>
            <a:custGeom>
              <a:avLst/>
              <a:gdLst>
                <a:gd name="T0" fmla="*/ 0 w 8"/>
                <a:gd name="T1" fmla="*/ 0 h 2"/>
                <a:gd name="T2" fmla="*/ 8 w 8"/>
                <a:gd name="T3" fmla="*/ 0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8" y="0"/>
                  </a:lnTo>
                  <a:lnTo>
                    <a:pt x="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495"/>
            <p:cNvSpPr>
              <a:spLocks/>
            </p:cNvSpPr>
            <p:nvPr/>
          </p:nvSpPr>
          <p:spPr bwMode="auto">
            <a:xfrm>
              <a:off x="2581276" y="3325490"/>
              <a:ext cx="12700" cy="3175"/>
            </a:xfrm>
            <a:custGeom>
              <a:avLst/>
              <a:gdLst>
                <a:gd name="T0" fmla="*/ 0 w 8"/>
                <a:gd name="T1" fmla="*/ 0 h 2"/>
                <a:gd name="T2" fmla="*/ 8 w 8"/>
                <a:gd name="T3" fmla="*/ 0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8" y="0"/>
                  </a:lnTo>
                  <a:lnTo>
                    <a:pt x="8"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3" name="Freeform 496"/>
            <p:cNvSpPr>
              <a:spLocks/>
            </p:cNvSpPr>
            <p:nvPr/>
          </p:nvSpPr>
          <p:spPr bwMode="auto">
            <a:xfrm>
              <a:off x="2535238" y="3325490"/>
              <a:ext cx="9525" cy="3175"/>
            </a:xfrm>
            <a:custGeom>
              <a:avLst/>
              <a:gdLst>
                <a:gd name="T0" fmla="*/ 0 w 6"/>
                <a:gd name="T1" fmla="*/ 0 h 2"/>
                <a:gd name="T2" fmla="*/ 0 w 6"/>
                <a:gd name="T3" fmla="*/ 2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0" y="2"/>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97"/>
            <p:cNvSpPr>
              <a:spLocks/>
            </p:cNvSpPr>
            <p:nvPr/>
          </p:nvSpPr>
          <p:spPr bwMode="auto">
            <a:xfrm>
              <a:off x="2535238" y="3325490"/>
              <a:ext cx="9525" cy="3175"/>
            </a:xfrm>
            <a:custGeom>
              <a:avLst/>
              <a:gdLst>
                <a:gd name="T0" fmla="*/ 0 w 6"/>
                <a:gd name="T1" fmla="*/ 0 h 2"/>
                <a:gd name="T2" fmla="*/ 0 w 6"/>
                <a:gd name="T3" fmla="*/ 2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0" y="2"/>
                  </a:lnTo>
                  <a:lnTo>
                    <a:pt x="6"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5" name="Freeform 498"/>
            <p:cNvSpPr>
              <a:spLocks/>
            </p:cNvSpPr>
            <p:nvPr/>
          </p:nvSpPr>
          <p:spPr bwMode="auto">
            <a:xfrm>
              <a:off x="2535238" y="3325490"/>
              <a:ext cx="12700" cy="3175"/>
            </a:xfrm>
            <a:custGeom>
              <a:avLst/>
              <a:gdLst>
                <a:gd name="T0" fmla="*/ 0 w 8"/>
                <a:gd name="T1" fmla="*/ 0 h 2"/>
                <a:gd name="T2" fmla="*/ 8 w 8"/>
                <a:gd name="T3" fmla="*/ 0 h 2"/>
                <a:gd name="T4" fmla="*/ 6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8" y="0"/>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499"/>
            <p:cNvSpPr>
              <a:spLocks/>
            </p:cNvSpPr>
            <p:nvPr/>
          </p:nvSpPr>
          <p:spPr bwMode="auto">
            <a:xfrm>
              <a:off x="2535238" y="3325490"/>
              <a:ext cx="12700" cy="3175"/>
            </a:xfrm>
            <a:custGeom>
              <a:avLst/>
              <a:gdLst>
                <a:gd name="T0" fmla="*/ 0 w 8"/>
                <a:gd name="T1" fmla="*/ 0 h 2"/>
                <a:gd name="T2" fmla="*/ 8 w 8"/>
                <a:gd name="T3" fmla="*/ 0 h 2"/>
                <a:gd name="T4" fmla="*/ 6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8" y="0"/>
                  </a:lnTo>
                  <a:lnTo>
                    <a:pt x="6"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7" name="Freeform 500"/>
            <p:cNvSpPr>
              <a:spLocks/>
            </p:cNvSpPr>
            <p:nvPr/>
          </p:nvSpPr>
          <p:spPr bwMode="auto">
            <a:xfrm>
              <a:off x="2582863" y="3328665"/>
              <a:ext cx="12700" cy="3175"/>
            </a:xfrm>
            <a:custGeom>
              <a:avLst/>
              <a:gdLst>
                <a:gd name="T0" fmla="*/ 0 w 8"/>
                <a:gd name="T1" fmla="*/ 0 h 2"/>
                <a:gd name="T2" fmla="*/ 2 w 8"/>
                <a:gd name="T3" fmla="*/ 2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2" y="2"/>
                  </a:lnTo>
                  <a:lnTo>
                    <a:pt x="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501"/>
            <p:cNvSpPr>
              <a:spLocks/>
            </p:cNvSpPr>
            <p:nvPr/>
          </p:nvSpPr>
          <p:spPr bwMode="auto">
            <a:xfrm>
              <a:off x="2582863" y="3328665"/>
              <a:ext cx="12700" cy="3175"/>
            </a:xfrm>
            <a:custGeom>
              <a:avLst/>
              <a:gdLst>
                <a:gd name="T0" fmla="*/ 0 w 8"/>
                <a:gd name="T1" fmla="*/ 0 h 2"/>
                <a:gd name="T2" fmla="*/ 2 w 8"/>
                <a:gd name="T3" fmla="*/ 2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2" y="2"/>
                  </a:lnTo>
                  <a:lnTo>
                    <a:pt x="8"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9" name="Freeform 502"/>
            <p:cNvSpPr>
              <a:spLocks/>
            </p:cNvSpPr>
            <p:nvPr/>
          </p:nvSpPr>
          <p:spPr bwMode="auto">
            <a:xfrm>
              <a:off x="2582863" y="3328665"/>
              <a:ext cx="12700" cy="3175"/>
            </a:xfrm>
            <a:custGeom>
              <a:avLst/>
              <a:gdLst>
                <a:gd name="T0" fmla="*/ 0 w 8"/>
                <a:gd name="T1" fmla="*/ 0 h 2"/>
                <a:gd name="T2" fmla="*/ 7 w 8"/>
                <a:gd name="T3" fmla="*/ 0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7" y="0"/>
                  </a:lnTo>
                  <a:lnTo>
                    <a:pt x="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503"/>
            <p:cNvSpPr>
              <a:spLocks/>
            </p:cNvSpPr>
            <p:nvPr/>
          </p:nvSpPr>
          <p:spPr bwMode="auto">
            <a:xfrm>
              <a:off x="2582863" y="3328665"/>
              <a:ext cx="12700" cy="3175"/>
            </a:xfrm>
            <a:custGeom>
              <a:avLst/>
              <a:gdLst>
                <a:gd name="T0" fmla="*/ 0 w 8"/>
                <a:gd name="T1" fmla="*/ 0 h 2"/>
                <a:gd name="T2" fmla="*/ 7 w 8"/>
                <a:gd name="T3" fmla="*/ 0 h 2"/>
                <a:gd name="T4" fmla="*/ 8 w 8"/>
                <a:gd name="T5" fmla="*/ 2 h 2"/>
                <a:gd name="T6" fmla="*/ 0 w 8"/>
                <a:gd name="T7" fmla="*/ 0 h 2"/>
              </a:gdLst>
              <a:ahLst/>
              <a:cxnLst>
                <a:cxn ang="0">
                  <a:pos x="T0" y="T1"/>
                </a:cxn>
                <a:cxn ang="0">
                  <a:pos x="T2" y="T3"/>
                </a:cxn>
                <a:cxn ang="0">
                  <a:pos x="T4" y="T5"/>
                </a:cxn>
                <a:cxn ang="0">
                  <a:pos x="T6" y="T7"/>
                </a:cxn>
              </a:cxnLst>
              <a:rect l="0" t="0" r="r" b="b"/>
              <a:pathLst>
                <a:path w="8" h="2">
                  <a:moveTo>
                    <a:pt x="0" y="0"/>
                  </a:moveTo>
                  <a:lnTo>
                    <a:pt x="7" y="0"/>
                  </a:lnTo>
                  <a:lnTo>
                    <a:pt x="8"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1" name="Freeform 504"/>
            <p:cNvSpPr>
              <a:spLocks/>
            </p:cNvSpPr>
            <p:nvPr/>
          </p:nvSpPr>
          <p:spPr bwMode="auto">
            <a:xfrm>
              <a:off x="2533651" y="3328665"/>
              <a:ext cx="9525" cy="3175"/>
            </a:xfrm>
            <a:custGeom>
              <a:avLst/>
              <a:gdLst>
                <a:gd name="T0" fmla="*/ 1 w 6"/>
                <a:gd name="T1" fmla="*/ 0 h 2"/>
                <a:gd name="T2" fmla="*/ 0 w 6"/>
                <a:gd name="T3" fmla="*/ 2 h 2"/>
                <a:gd name="T4" fmla="*/ 6 w 6"/>
                <a:gd name="T5" fmla="*/ 2 h 2"/>
                <a:gd name="T6" fmla="*/ 1 w 6"/>
                <a:gd name="T7" fmla="*/ 0 h 2"/>
              </a:gdLst>
              <a:ahLst/>
              <a:cxnLst>
                <a:cxn ang="0">
                  <a:pos x="T0" y="T1"/>
                </a:cxn>
                <a:cxn ang="0">
                  <a:pos x="T2" y="T3"/>
                </a:cxn>
                <a:cxn ang="0">
                  <a:pos x="T4" y="T5"/>
                </a:cxn>
                <a:cxn ang="0">
                  <a:pos x="T6" y="T7"/>
                </a:cxn>
              </a:cxnLst>
              <a:rect l="0" t="0" r="r" b="b"/>
              <a:pathLst>
                <a:path w="6" h="2">
                  <a:moveTo>
                    <a:pt x="1" y="0"/>
                  </a:moveTo>
                  <a:lnTo>
                    <a:pt x="0" y="2"/>
                  </a:lnTo>
                  <a:lnTo>
                    <a:pt x="6" y="2"/>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505"/>
            <p:cNvSpPr>
              <a:spLocks/>
            </p:cNvSpPr>
            <p:nvPr/>
          </p:nvSpPr>
          <p:spPr bwMode="auto">
            <a:xfrm>
              <a:off x="2533651" y="3328665"/>
              <a:ext cx="9525" cy="3175"/>
            </a:xfrm>
            <a:custGeom>
              <a:avLst/>
              <a:gdLst>
                <a:gd name="T0" fmla="*/ 1 w 6"/>
                <a:gd name="T1" fmla="*/ 0 h 2"/>
                <a:gd name="T2" fmla="*/ 0 w 6"/>
                <a:gd name="T3" fmla="*/ 2 h 2"/>
                <a:gd name="T4" fmla="*/ 6 w 6"/>
                <a:gd name="T5" fmla="*/ 2 h 2"/>
                <a:gd name="T6" fmla="*/ 1 w 6"/>
                <a:gd name="T7" fmla="*/ 0 h 2"/>
              </a:gdLst>
              <a:ahLst/>
              <a:cxnLst>
                <a:cxn ang="0">
                  <a:pos x="T0" y="T1"/>
                </a:cxn>
                <a:cxn ang="0">
                  <a:pos x="T2" y="T3"/>
                </a:cxn>
                <a:cxn ang="0">
                  <a:pos x="T4" y="T5"/>
                </a:cxn>
                <a:cxn ang="0">
                  <a:pos x="T6" y="T7"/>
                </a:cxn>
              </a:cxnLst>
              <a:rect l="0" t="0" r="r" b="b"/>
              <a:pathLst>
                <a:path w="6" h="2">
                  <a:moveTo>
                    <a:pt x="1" y="0"/>
                  </a:moveTo>
                  <a:lnTo>
                    <a:pt x="0" y="2"/>
                  </a:lnTo>
                  <a:lnTo>
                    <a:pt x="6" y="2"/>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3" name="Freeform 506"/>
            <p:cNvSpPr>
              <a:spLocks/>
            </p:cNvSpPr>
            <p:nvPr/>
          </p:nvSpPr>
          <p:spPr bwMode="auto">
            <a:xfrm>
              <a:off x="2535238" y="3328665"/>
              <a:ext cx="9525" cy="3175"/>
            </a:xfrm>
            <a:custGeom>
              <a:avLst/>
              <a:gdLst>
                <a:gd name="T0" fmla="*/ 0 w 6"/>
                <a:gd name="T1" fmla="*/ 0 h 2"/>
                <a:gd name="T2" fmla="*/ 6 w 6"/>
                <a:gd name="T3" fmla="*/ 0 h 2"/>
                <a:gd name="T4" fmla="*/ 5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5"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07"/>
            <p:cNvSpPr>
              <a:spLocks/>
            </p:cNvSpPr>
            <p:nvPr/>
          </p:nvSpPr>
          <p:spPr bwMode="auto">
            <a:xfrm>
              <a:off x="2535238" y="3328665"/>
              <a:ext cx="9525" cy="3175"/>
            </a:xfrm>
            <a:custGeom>
              <a:avLst/>
              <a:gdLst>
                <a:gd name="T0" fmla="*/ 0 w 6"/>
                <a:gd name="T1" fmla="*/ 0 h 2"/>
                <a:gd name="T2" fmla="*/ 6 w 6"/>
                <a:gd name="T3" fmla="*/ 0 h 2"/>
                <a:gd name="T4" fmla="*/ 5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5"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5" name="Freeform 508"/>
            <p:cNvSpPr>
              <a:spLocks/>
            </p:cNvSpPr>
            <p:nvPr/>
          </p:nvSpPr>
          <p:spPr bwMode="auto">
            <a:xfrm>
              <a:off x="2586038" y="3331840"/>
              <a:ext cx="9525" cy="3175"/>
            </a:xfrm>
            <a:custGeom>
              <a:avLst/>
              <a:gdLst>
                <a:gd name="T0" fmla="*/ 0 w 6"/>
                <a:gd name="T1" fmla="*/ 0 h 2"/>
                <a:gd name="T2" fmla="*/ 1 w 6"/>
                <a:gd name="T3" fmla="*/ 2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1" y="2"/>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509"/>
            <p:cNvSpPr>
              <a:spLocks/>
            </p:cNvSpPr>
            <p:nvPr/>
          </p:nvSpPr>
          <p:spPr bwMode="auto">
            <a:xfrm>
              <a:off x="2586038" y="3331840"/>
              <a:ext cx="9525" cy="3175"/>
            </a:xfrm>
            <a:custGeom>
              <a:avLst/>
              <a:gdLst>
                <a:gd name="T0" fmla="*/ 0 w 6"/>
                <a:gd name="T1" fmla="*/ 0 h 2"/>
                <a:gd name="T2" fmla="*/ 1 w 6"/>
                <a:gd name="T3" fmla="*/ 2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1" y="2"/>
                  </a:lnTo>
                  <a:lnTo>
                    <a:pt x="6"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7" name="Freeform 510"/>
            <p:cNvSpPr>
              <a:spLocks/>
            </p:cNvSpPr>
            <p:nvPr/>
          </p:nvSpPr>
          <p:spPr bwMode="auto">
            <a:xfrm>
              <a:off x="2586038" y="3331840"/>
              <a:ext cx="9525" cy="3175"/>
            </a:xfrm>
            <a:custGeom>
              <a:avLst/>
              <a:gdLst>
                <a:gd name="T0" fmla="*/ 0 w 6"/>
                <a:gd name="T1" fmla="*/ 0 h 2"/>
                <a:gd name="T2" fmla="*/ 6 w 6"/>
                <a:gd name="T3" fmla="*/ 0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Freeform 511"/>
            <p:cNvSpPr>
              <a:spLocks/>
            </p:cNvSpPr>
            <p:nvPr/>
          </p:nvSpPr>
          <p:spPr bwMode="auto">
            <a:xfrm>
              <a:off x="2586038" y="3331840"/>
              <a:ext cx="9525" cy="3175"/>
            </a:xfrm>
            <a:custGeom>
              <a:avLst/>
              <a:gdLst>
                <a:gd name="T0" fmla="*/ 0 w 6"/>
                <a:gd name="T1" fmla="*/ 0 h 2"/>
                <a:gd name="T2" fmla="*/ 6 w 6"/>
                <a:gd name="T3" fmla="*/ 0 h 2"/>
                <a:gd name="T4" fmla="*/ 6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6"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9" name="Freeform 512"/>
            <p:cNvSpPr>
              <a:spLocks/>
            </p:cNvSpPr>
            <p:nvPr/>
          </p:nvSpPr>
          <p:spPr bwMode="auto">
            <a:xfrm>
              <a:off x="2533651" y="3331840"/>
              <a:ext cx="6350" cy="3175"/>
            </a:xfrm>
            <a:custGeom>
              <a:avLst/>
              <a:gdLst>
                <a:gd name="T0" fmla="*/ 0 w 4"/>
                <a:gd name="T1" fmla="*/ 0 h 2"/>
                <a:gd name="T2" fmla="*/ 0 w 4"/>
                <a:gd name="T3" fmla="*/ 2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lnTo>
                    <a:pt x="0" y="2"/>
                  </a:lnTo>
                  <a:lnTo>
                    <a:pt x="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Freeform 513"/>
            <p:cNvSpPr>
              <a:spLocks/>
            </p:cNvSpPr>
            <p:nvPr/>
          </p:nvSpPr>
          <p:spPr bwMode="auto">
            <a:xfrm>
              <a:off x="2533651" y="3331840"/>
              <a:ext cx="6350" cy="3175"/>
            </a:xfrm>
            <a:custGeom>
              <a:avLst/>
              <a:gdLst>
                <a:gd name="T0" fmla="*/ 0 w 4"/>
                <a:gd name="T1" fmla="*/ 0 h 2"/>
                <a:gd name="T2" fmla="*/ 0 w 4"/>
                <a:gd name="T3" fmla="*/ 2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lnTo>
                    <a:pt x="0" y="2"/>
                  </a:lnTo>
                  <a:lnTo>
                    <a:pt x="4"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Freeform 514"/>
            <p:cNvSpPr>
              <a:spLocks/>
            </p:cNvSpPr>
            <p:nvPr/>
          </p:nvSpPr>
          <p:spPr bwMode="auto">
            <a:xfrm>
              <a:off x="2533651" y="3331840"/>
              <a:ext cx="9525" cy="3175"/>
            </a:xfrm>
            <a:custGeom>
              <a:avLst/>
              <a:gdLst>
                <a:gd name="T0" fmla="*/ 0 w 6"/>
                <a:gd name="T1" fmla="*/ 0 h 2"/>
                <a:gd name="T2" fmla="*/ 6 w 6"/>
                <a:gd name="T3" fmla="*/ 0 h 2"/>
                <a:gd name="T4" fmla="*/ 4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Freeform 515"/>
            <p:cNvSpPr>
              <a:spLocks/>
            </p:cNvSpPr>
            <p:nvPr/>
          </p:nvSpPr>
          <p:spPr bwMode="auto">
            <a:xfrm>
              <a:off x="2533651" y="3331840"/>
              <a:ext cx="9525" cy="3175"/>
            </a:xfrm>
            <a:custGeom>
              <a:avLst/>
              <a:gdLst>
                <a:gd name="T0" fmla="*/ 0 w 6"/>
                <a:gd name="T1" fmla="*/ 0 h 2"/>
                <a:gd name="T2" fmla="*/ 6 w 6"/>
                <a:gd name="T3" fmla="*/ 0 h 2"/>
                <a:gd name="T4" fmla="*/ 4 w 6"/>
                <a:gd name="T5" fmla="*/ 2 h 2"/>
                <a:gd name="T6" fmla="*/ 0 w 6"/>
                <a:gd name="T7" fmla="*/ 0 h 2"/>
              </a:gdLst>
              <a:ahLst/>
              <a:cxnLst>
                <a:cxn ang="0">
                  <a:pos x="T0" y="T1"/>
                </a:cxn>
                <a:cxn ang="0">
                  <a:pos x="T2" y="T3"/>
                </a:cxn>
                <a:cxn ang="0">
                  <a:pos x="T4" y="T5"/>
                </a:cxn>
                <a:cxn ang="0">
                  <a:pos x="T6" y="T7"/>
                </a:cxn>
              </a:cxnLst>
              <a:rect l="0" t="0" r="r" b="b"/>
              <a:pathLst>
                <a:path w="6" h="2">
                  <a:moveTo>
                    <a:pt x="0" y="0"/>
                  </a:moveTo>
                  <a:lnTo>
                    <a:pt x="6" y="0"/>
                  </a:lnTo>
                  <a:lnTo>
                    <a:pt x="4"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Freeform 516"/>
            <p:cNvSpPr>
              <a:spLocks/>
            </p:cNvSpPr>
            <p:nvPr/>
          </p:nvSpPr>
          <p:spPr bwMode="auto">
            <a:xfrm>
              <a:off x="2587626" y="3335015"/>
              <a:ext cx="11113" cy="6350"/>
            </a:xfrm>
            <a:custGeom>
              <a:avLst/>
              <a:gdLst>
                <a:gd name="T0" fmla="*/ 0 w 7"/>
                <a:gd name="T1" fmla="*/ 0 h 4"/>
                <a:gd name="T2" fmla="*/ 3 w 7"/>
                <a:gd name="T3" fmla="*/ 4 h 4"/>
                <a:gd name="T4" fmla="*/ 7 w 7"/>
                <a:gd name="T5" fmla="*/ 4 h 4"/>
                <a:gd name="T6" fmla="*/ 0 w 7"/>
                <a:gd name="T7" fmla="*/ 0 h 4"/>
              </a:gdLst>
              <a:ahLst/>
              <a:cxnLst>
                <a:cxn ang="0">
                  <a:pos x="T0" y="T1"/>
                </a:cxn>
                <a:cxn ang="0">
                  <a:pos x="T2" y="T3"/>
                </a:cxn>
                <a:cxn ang="0">
                  <a:pos x="T4" y="T5"/>
                </a:cxn>
                <a:cxn ang="0">
                  <a:pos x="T6" y="T7"/>
                </a:cxn>
              </a:cxnLst>
              <a:rect l="0" t="0" r="r" b="b"/>
              <a:pathLst>
                <a:path w="7" h="4">
                  <a:moveTo>
                    <a:pt x="0" y="0"/>
                  </a:moveTo>
                  <a:lnTo>
                    <a:pt x="3" y="4"/>
                  </a:lnTo>
                  <a:lnTo>
                    <a:pt x="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Freeform 517"/>
            <p:cNvSpPr>
              <a:spLocks/>
            </p:cNvSpPr>
            <p:nvPr/>
          </p:nvSpPr>
          <p:spPr bwMode="auto">
            <a:xfrm>
              <a:off x="2587626" y="3335015"/>
              <a:ext cx="11113" cy="6350"/>
            </a:xfrm>
            <a:custGeom>
              <a:avLst/>
              <a:gdLst>
                <a:gd name="T0" fmla="*/ 0 w 7"/>
                <a:gd name="T1" fmla="*/ 0 h 4"/>
                <a:gd name="T2" fmla="*/ 3 w 7"/>
                <a:gd name="T3" fmla="*/ 4 h 4"/>
                <a:gd name="T4" fmla="*/ 7 w 7"/>
                <a:gd name="T5" fmla="*/ 4 h 4"/>
                <a:gd name="T6" fmla="*/ 0 w 7"/>
                <a:gd name="T7" fmla="*/ 0 h 4"/>
              </a:gdLst>
              <a:ahLst/>
              <a:cxnLst>
                <a:cxn ang="0">
                  <a:pos x="T0" y="T1"/>
                </a:cxn>
                <a:cxn ang="0">
                  <a:pos x="T2" y="T3"/>
                </a:cxn>
                <a:cxn ang="0">
                  <a:pos x="T4" y="T5"/>
                </a:cxn>
                <a:cxn ang="0">
                  <a:pos x="T6" y="T7"/>
                </a:cxn>
              </a:cxnLst>
              <a:rect l="0" t="0" r="r" b="b"/>
              <a:pathLst>
                <a:path w="7" h="4">
                  <a:moveTo>
                    <a:pt x="0" y="0"/>
                  </a:moveTo>
                  <a:lnTo>
                    <a:pt x="3" y="4"/>
                  </a:lnTo>
                  <a:lnTo>
                    <a:pt x="7"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Freeform 518"/>
            <p:cNvSpPr>
              <a:spLocks/>
            </p:cNvSpPr>
            <p:nvPr/>
          </p:nvSpPr>
          <p:spPr bwMode="auto">
            <a:xfrm>
              <a:off x="2587626" y="3335015"/>
              <a:ext cx="11113" cy="6350"/>
            </a:xfrm>
            <a:custGeom>
              <a:avLst/>
              <a:gdLst>
                <a:gd name="T0" fmla="*/ 0 w 7"/>
                <a:gd name="T1" fmla="*/ 0 h 4"/>
                <a:gd name="T2" fmla="*/ 5 w 7"/>
                <a:gd name="T3" fmla="*/ 0 h 4"/>
                <a:gd name="T4" fmla="*/ 7 w 7"/>
                <a:gd name="T5" fmla="*/ 4 h 4"/>
                <a:gd name="T6" fmla="*/ 0 w 7"/>
                <a:gd name="T7" fmla="*/ 0 h 4"/>
              </a:gdLst>
              <a:ahLst/>
              <a:cxnLst>
                <a:cxn ang="0">
                  <a:pos x="T0" y="T1"/>
                </a:cxn>
                <a:cxn ang="0">
                  <a:pos x="T2" y="T3"/>
                </a:cxn>
                <a:cxn ang="0">
                  <a:pos x="T4" y="T5"/>
                </a:cxn>
                <a:cxn ang="0">
                  <a:pos x="T6" y="T7"/>
                </a:cxn>
              </a:cxnLst>
              <a:rect l="0" t="0" r="r" b="b"/>
              <a:pathLst>
                <a:path w="7" h="4">
                  <a:moveTo>
                    <a:pt x="0" y="0"/>
                  </a:moveTo>
                  <a:lnTo>
                    <a:pt x="5" y="0"/>
                  </a:lnTo>
                  <a:lnTo>
                    <a:pt x="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Freeform 519"/>
            <p:cNvSpPr>
              <a:spLocks/>
            </p:cNvSpPr>
            <p:nvPr/>
          </p:nvSpPr>
          <p:spPr bwMode="auto">
            <a:xfrm>
              <a:off x="2587626" y="3335015"/>
              <a:ext cx="11113" cy="6350"/>
            </a:xfrm>
            <a:custGeom>
              <a:avLst/>
              <a:gdLst>
                <a:gd name="T0" fmla="*/ 0 w 7"/>
                <a:gd name="T1" fmla="*/ 0 h 4"/>
                <a:gd name="T2" fmla="*/ 5 w 7"/>
                <a:gd name="T3" fmla="*/ 0 h 4"/>
                <a:gd name="T4" fmla="*/ 7 w 7"/>
                <a:gd name="T5" fmla="*/ 4 h 4"/>
                <a:gd name="T6" fmla="*/ 0 w 7"/>
                <a:gd name="T7" fmla="*/ 0 h 4"/>
              </a:gdLst>
              <a:ahLst/>
              <a:cxnLst>
                <a:cxn ang="0">
                  <a:pos x="T0" y="T1"/>
                </a:cxn>
                <a:cxn ang="0">
                  <a:pos x="T2" y="T3"/>
                </a:cxn>
                <a:cxn ang="0">
                  <a:pos x="T4" y="T5"/>
                </a:cxn>
                <a:cxn ang="0">
                  <a:pos x="T6" y="T7"/>
                </a:cxn>
              </a:cxnLst>
              <a:rect l="0" t="0" r="r" b="b"/>
              <a:pathLst>
                <a:path w="7" h="4">
                  <a:moveTo>
                    <a:pt x="0" y="0"/>
                  </a:moveTo>
                  <a:lnTo>
                    <a:pt x="5" y="0"/>
                  </a:lnTo>
                  <a:lnTo>
                    <a:pt x="7"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Freeform 520"/>
            <p:cNvSpPr>
              <a:spLocks/>
            </p:cNvSpPr>
            <p:nvPr/>
          </p:nvSpPr>
          <p:spPr bwMode="auto">
            <a:xfrm>
              <a:off x="2530476" y="3335015"/>
              <a:ext cx="6350" cy="6350"/>
            </a:xfrm>
            <a:custGeom>
              <a:avLst/>
              <a:gdLst>
                <a:gd name="T0" fmla="*/ 2 w 4"/>
                <a:gd name="T1" fmla="*/ 0 h 4"/>
                <a:gd name="T2" fmla="*/ 0 w 4"/>
                <a:gd name="T3" fmla="*/ 4 h 4"/>
                <a:gd name="T4" fmla="*/ 4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0" y="4"/>
                  </a:lnTo>
                  <a:lnTo>
                    <a:pt x="4" y="4"/>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Freeform 521"/>
            <p:cNvSpPr>
              <a:spLocks/>
            </p:cNvSpPr>
            <p:nvPr/>
          </p:nvSpPr>
          <p:spPr bwMode="auto">
            <a:xfrm>
              <a:off x="2530476" y="3335015"/>
              <a:ext cx="6350" cy="6350"/>
            </a:xfrm>
            <a:custGeom>
              <a:avLst/>
              <a:gdLst>
                <a:gd name="T0" fmla="*/ 2 w 4"/>
                <a:gd name="T1" fmla="*/ 0 h 4"/>
                <a:gd name="T2" fmla="*/ 0 w 4"/>
                <a:gd name="T3" fmla="*/ 4 h 4"/>
                <a:gd name="T4" fmla="*/ 4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0" y="4"/>
                  </a:lnTo>
                  <a:lnTo>
                    <a:pt x="4" y="4"/>
                  </a:lnTo>
                  <a:lnTo>
                    <a:pt x="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Freeform 522"/>
            <p:cNvSpPr>
              <a:spLocks/>
            </p:cNvSpPr>
            <p:nvPr/>
          </p:nvSpPr>
          <p:spPr bwMode="auto">
            <a:xfrm>
              <a:off x="2533651" y="3335015"/>
              <a:ext cx="6350" cy="6350"/>
            </a:xfrm>
            <a:custGeom>
              <a:avLst/>
              <a:gdLst>
                <a:gd name="T0" fmla="*/ 0 w 4"/>
                <a:gd name="T1" fmla="*/ 0 h 4"/>
                <a:gd name="T2" fmla="*/ 4 w 4"/>
                <a:gd name="T3" fmla="*/ 0 h 4"/>
                <a:gd name="T4" fmla="*/ 2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2"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Freeform 523"/>
            <p:cNvSpPr>
              <a:spLocks/>
            </p:cNvSpPr>
            <p:nvPr/>
          </p:nvSpPr>
          <p:spPr bwMode="auto">
            <a:xfrm>
              <a:off x="2533651" y="3335015"/>
              <a:ext cx="6350" cy="6350"/>
            </a:xfrm>
            <a:custGeom>
              <a:avLst/>
              <a:gdLst>
                <a:gd name="T0" fmla="*/ 0 w 4"/>
                <a:gd name="T1" fmla="*/ 0 h 4"/>
                <a:gd name="T2" fmla="*/ 4 w 4"/>
                <a:gd name="T3" fmla="*/ 0 h 4"/>
                <a:gd name="T4" fmla="*/ 2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2"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Freeform 524"/>
            <p:cNvSpPr>
              <a:spLocks/>
            </p:cNvSpPr>
            <p:nvPr/>
          </p:nvSpPr>
          <p:spPr bwMode="auto">
            <a:xfrm>
              <a:off x="2527301" y="3347715"/>
              <a:ext cx="4763" cy="7938"/>
            </a:xfrm>
            <a:custGeom>
              <a:avLst/>
              <a:gdLst>
                <a:gd name="T0" fmla="*/ 1 w 3"/>
                <a:gd name="T1" fmla="*/ 0 h 5"/>
                <a:gd name="T2" fmla="*/ 3 w 3"/>
                <a:gd name="T3" fmla="*/ 0 h 5"/>
                <a:gd name="T4" fmla="*/ 0 w 3"/>
                <a:gd name="T5" fmla="*/ 5 h 5"/>
                <a:gd name="T6" fmla="*/ 1 w 3"/>
                <a:gd name="T7" fmla="*/ 0 h 5"/>
              </a:gdLst>
              <a:ahLst/>
              <a:cxnLst>
                <a:cxn ang="0">
                  <a:pos x="T0" y="T1"/>
                </a:cxn>
                <a:cxn ang="0">
                  <a:pos x="T2" y="T3"/>
                </a:cxn>
                <a:cxn ang="0">
                  <a:pos x="T4" y="T5"/>
                </a:cxn>
                <a:cxn ang="0">
                  <a:pos x="T6" y="T7"/>
                </a:cxn>
              </a:cxnLst>
              <a:rect l="0" t="0" r="r" b="b"/>
              <a:pathLst>
                <a:path w="3" h="5">
                  <a:moveTo>
                    <a:pt x="1" y="0"/>
                  </a:moveTo>
                  <a:lnTo>
                    <a:pt x="3" y="0"/>
                  </a:lnTo>
                  <a:lnTo>
                    <a:pt x="0" y="5"/>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Freeform 525"/>
            <p:cNvSpPr>
              <a:spLocks/>
            </p:cNvSpPr>
            <p:nvPr/>
          </p:nvSpPr>
          <p:spPr bwMode="auto">
            <a:xfrm>
              <a:off x="2527301" y="3347715"/>
              <a:ext cx="4763" cy="7938"/>
            </a:xfrm>
            <a:custGeom>
              <a:avLst/>
              <a:gdLst>
                <a:gd name="T0" fmla="*/ 1 w 3"/>
                <a:gd name="T1" fmla="*/ 0 h 5"/>
                <a:gd name="T2" fmla="*/ 3 w 3"/>
                <a:gd name="T3" fmla="*/ 0 h 5"/>
                <a:gd name="T4" fmla="*/ 0 w 3"/>
                <a:gd name="T5" fmla="*/ 5 h 5"/>
                <a:gd name="T6" fmla="*/ 1 w 3"/>
                <a:gd name="T7" fmla="*/ 0 h 5"/>
              </a:gdLst>
              <a:ahLst/>
              <a:cxnLst>
                <a:cxn ang="0">
                  <a:pos x="T0" y="T1"/>
                </a:cxn>
                <a:cxn ang="0">
                  <a:pos x="T2" y="T3"/>
                </a:cxn>
                <a:cxn ang="0">
                  <a:pos x="T4" y="T5"/>
                </a:cxn>
                <a:cxn ang="0">
                  <a:pos x="T6" y="T7"/>
                </a:cxn>
              </a:cxnLst>
              <a:rect l="0" t="0" r="r" b="b"/>
              <a:pathLst>
                <a:path w="3" h="5">
                  <a:moveTo>
                    <a:pt x="1" y="0"/>
                  </a:moveTo>
                  <a:lnTo>
                    <a:pt x="3" y="0"/>
                  </a:lnTo>
                  <a:lnTo>
                    <a:pt x="0" y="5"/>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Freeform 526"/>
            <p:cNvSpPr>
              <a:spLocks/>
            </p:cNvSpPr>
            <p:nvPr/>
          </p:nvSpPr>
          <p:spPr bwMode="auto">
            <a:xfrm>
              <a:off x="2597151" y="3347715"/>
              <a:ext cx="4763" cy="7938"/>
            </a:xfrm>
            <a:custGeom>
              <a:avLst/>
              <a:gdLst>
                <a:gd name="T0" fmla="*/ 0 w 3"/>
                <a:gd name="T1" fmla="*/ 0 h 5"/>
                <a:gd name="T2" fmla="*/ 2 w 3"/>
                <a:gd name="T3" fmla="*/ 0 h 5"/>
                <a:gd name="T4" fmla="*/ 3 w 3"/>
                <a:gd name="T5" fmla="*/ 5 h 5"/>
                <a:gd name="T6" fmla="*/ 0 w 3"/>
                <a:gd name="T7" fmla="*/ 0 h 5"/>
              </a:gdLst>
              <a:ahLst/>
              <a:cxnLst>
                <a:cxn ang="0">
                  <a:pos x="T0" y="T1"/>
                </a:cxn>
                <a:cxn ang="0">
                  <a:pos x="T2" y="T3"/>
                </a:cxn>
                <a:cxn ang="0">
                  <a:pos x="T4" y="T5"/>
                </a:cxn>
                <a:cxn ang="0">
                  <a:pos x="T6" y="T7"/>
                </a:cxn>
              </a:cxnLst>
              <a:rect l="0" t="0" r="r" b="b"/>
              <a:pathLst>
                <a:path w="3" h="5">
                  <a:moveTo>
                    <a:pt x="0" y="0"/>
                  </a:moveTo>
                  <a:lnTo>
                    <a:pt x="2" y="0"/>
                  </a:lnTo>
                  <a:lnTo>
                    <a:pt x="3"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Freeform 527"/>
            <p:cNvSpPr>
              <a:spLocks/>
            </p:cNvSpPr>
            <p:nvPr/>
          </p:nvSpPr>
          <p:spPr bwMode="auto">
            <a:xfrm>
              <a:off x="2597151" y="3347715"/>
              <a:ext cx="4763" cy="7938"/>
            </a:xfrm>
            <a:custGeom>
              <a:avLst/>
              <a:gdLst>
                <a:gd name="T0" fmla="*/ 0 w 3"/>
                <a:gd name="T1" fmla="*/ 0 h 5"/>
                <a:gd name="T2" fmla="*/ 2 w 3"/>
                <a:gd name="T3" fmla="*/ 0 h 5"/>
                <a:gd name="T4" fmla="*/ 3 w 3"/>
                <a:gd name="T5" fmla="*/ 5 h 5"/>
                <a:gd name="T6" fmla="*/ 0 w 3"/>
                <a:gd name="T7" fmla="*/ 0 h 5"/>
              </a:gdLst>
              <a:ahLst/>
              <a:cxnLst>
                <a:cxn ang="0">
                  <a:pos x="T0" y="T1"/>
                </a:cxn>
                <a:cxn ang="0">
                  <a:pos x="T2" y="T3"/>
                </a:cxn>
                <a:cxn ang="0">
                  <a:pos x="T4" y="T5"/>
                </a:cxn>
                <a:cxn ang="0">
                  <a:pos x="T6" y="T7"/>
                </a:cxn>
              </a:cxnLst>
              <a:rect l="0" t="0" r="r" b="b"/>
              <a:pathLst>
                <a:path w="3" h="5">
                  <a:moveTo>
                    <a:pt x="0" y="0"/>
                  </a:moveTo>
                  <a:lnTo>
                    <a:pt x="2" y="0"/>
                  </a:lnTo>
                  <a:lnTo>
                    <a:pt x="3" y="5"/>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Freeform 528"/>
            <p:cNvSpPr>
              <a:spLocks/>
            </p:cNvSpPr>
            <p:nvPr/>
          </p:nvSpPr>
          <p:spPr bwMode="auto">
            <a:xfrm>
              <a:off x="2592388" y="3341365"/>
              <a:ext cx="7938" cy="6350"/>
            </a:xfrm>
            <a:custGeom>
              <a:avLst/>
              <a:gdLst>
                <a:gd name="T0" fmla="*/ 0 w 5"/>
                <a:gd name="T1" fmla="*/ 0 h 4"/>
                <a:gd name="T2" fmla="*/ 3 w 5"/>
                <a:gd name="T3" fmla="*/ 4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3" y="4"/>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Freeform 529"/>
            <p:cNvSpPr>
              <a:spLocks/>
            </p:cNvSpPr>
            <p:nvPr/>
          </p:nvSpPr>
          <p:spPr bwMode="auto">
            <a:xfrm>
              <a:off x="2592388" y="3341365"/>
              <a:ext cx="7938" cy="6350"/>
            </a:xfrm>
            <a:custGeom>
              <a:avLst/>
              <a:gdLst>
                <a:gd name="T0" fmla="*/ 0 w 5"/>
                <a:gd name="T1" fmla="*/ 0 h 4"/>
                <a:gd name="T2" fmla="*/ 3 w 5"/>
                <a:gd name="T3" fmla="*/ 4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3" y="4"/>
                  </a:lnTo>
                  <a:lnTo>
                    <a:pt x="5"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Freeform 530"/>
            <p:cNvSpPr>
              <a:spLocks/>
            </p:cNvSpPr>
            <p:nvPr/>
          </p:nvSpPr>
          <p:spPr bwMode="auto">
            <a:xfrm>
              <a:off x="2592388" y="3341365"/>
              <a:ext cx="7938" cy="6350"/>
            </a:xfrm>
            <a:custGeom>
              <a:avLst/>
              <a:gdLst>
                <a:gd name="T0" fmla="*/ 0 w 5"/>
                <a:gd name="T1" fmla="*/ 0 h 4"/>
                <a:gd name="T2" fmla="*/ 4 w 5"/>
                <a:gd name="T3" fmla="*/ 0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4" y="0"/>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Freeform 531"/>
            <p:cNvSpPr>
              <a:spLocks/>
            </p:cNvSpPr>
            <p:nvPr/>
          </p:nvSpPr>
          <p:spPr bwMode="auto">
            <a:xfrm>
              <a:off x="2592388" y="3341365"/>
              <a:ext cx="7938" cy="6350"/>
            </a:xfrm>
            <a:custGeom>
              <a:avLst/>
              <a:gdLst>
                <a:gd name="T0" fmla="*/ 0 w 5"/>
                <a:gd name="T1" fmla="*/ 0 h 4"/>
                <a:gd name="T2" fmla="*/ 4 w 5"/>
                <a:gd name="T3" fmla="*/ 0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4" y="0"/>
                  </a:lnTo>
                  <a:lnTo>
                    <a:pt x="5"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Freeform 532"/>
            <p:cNvSpPr>
              <a:spLocks/>
            </p:cNvSpPr>
            <p:nvPr/>
          </p:nvSpPr>
          <p:spPr bwMode="auto">
            <a:xfrm>
              <a:off x="2528888" y="3341365"/>
              <a:ext cx="3175" cy="6350"/>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lnTo>
                    <a:pt x="0" y="4"/>
                  </a:lnTo>
                  <a:lnTo>
                    <a:pt x="2" y="4"/>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Freeform 533"/>
            <p:cNvSpPr>
              <a:spLocks/>
            </p:cNvSpPr>
            <p:nvPr/>
          </p:nvSpPr>
          <p:spPr bwMode="auto">
            <a:xfrm>
              <a:off x="2528888" y="3341365"/>
              <a:ext cx="3175" cy="6350"/>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lnTo>
                    <a:pt x="0" y="4"/>
                  </a:lnTo>
                  <a:lnTo>
                    <a:pt x="2" y="4"/>
                  </a:lnTo>
                  <a:lnTo>
                    <a:pt x="1"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Freeform 534"/>
            <p:cNvSpPr>
              <a:spLocks/>
            </p:cNvSpPr>
            <p:nvPr/>
          </p:nvSpPr>
          <p:spPr bwMode="auto">
            <a:xfrm>
              <a:off x="2530476" y="3341365"/>
              <a:ext cx="6350" cy="6350"/>
            </a:xfrm>
            <a:custGeom>
              <a:avLst/>
              <a:gdLst>
                <a:gd name="T0" fmla="*/ 0 w 4"/>
                <a:gd name="T1" fmla="*/ 0 h 4"/>
                <a:gd name="T2" fmla="*/ 4 w 4"/>
                <a:gd name="T3" fmla="*/ 0 h 4"/>
                <a:gd name="T4" fmla="*/ 1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Freeform 535"/>
            <p:cNvSpPr>
              <a:spLocks/>
            </p:cNvSpPr>
            <p:nvPr/>
          </p:nvSpPr>
          <p:spPr bwMode="auto">
            <a:xfrm>
              <a:off x="2530476" y="3341365"/>
              <a:ext cx="6350" cy="6350"/>
            </a:xfrm>
            <a:custGeom>
              <a:avLst/>
              <a:gdLst>
                <a:gd name="T0" fmla="*/ 0 w 4"/>
                <a:gd name="T1" fmla="*/ 0 h 4"/>
                <a:gd name="T2" fmla="*/ 4 w 4"/>
                <a:gd name="T3" fmla="*/ 0 h 4"/>
                <a:gd name="T4" fmla="*/ 1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1"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Line 536"/>
            <p:cNvSpPr>
              <a:spLocks noChangeShapeType="1"/>
            </p:cNvSpPr>
            <p:nvPr/>
          </p:nvSpPr>
          <p:spPr bwMode="auto">
            <a:xfrm flipH="1">
              <a:off x="2527301" y="3233415"/>
              <a:ext cx="36513" cy="12223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4" name="Line 537"/>
            <p:cNvSpPr>
              <a:spLocks noChangeShapeType="1"/>
            </p:cNvSpPr>
            <p:nvPr/>
          </p:nvSpPr>
          <p:spPr bwMode="auto">
            <a:xfrm>
              <a:off x="2563813" y="3233415"/>
              <a:ext cx="38100" cy="12223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5" name="Freeform 538"/>
            <p:cNvSpPr>
              <a:spLocks/>
            </p:cNvSpPr>
            <p:nvPr/>
          </p:nvSpPr>
          <p:spPr bwMode="auto">
            <a:xfrm>
              <a:off x="2527301" y="3315965"/>
              <a:ext cx="74613" cy="39688"/>
            </a:xfrm>
            <a:custGeom>
              <a:avLst/>
              <a:gdLst>
                <a:gd name="T0" fmla="*/ 0 w 47"/>
                <a:gd name="T1" fmla="*/ 25 h 25"/>
                <a:gd name="T2" fmla="*/ 3 w 47"/>
                <a:gd name="T3" fmla="*/ 20 h 25"/>
                <a:gd name="T4" fmla="*/ 6 w 47"/>
                <a:gd name="T5" fmla="*/ 16 h 25"/>
                <a:gd name="T6" fmla="*/ 8 w 47"/>
                <a:gd name="T7" fmla="*/ 12 h 25"/>
                <a:gd name="T8" fmla="*/ 10 w 47"/>
                <a:gd name="T9" fmla="*/ 10 h 25"/>
                <a:gd name="T10" fmla="*/ 11 w 47"/>
                <a:gd name="T11" fmla="*/ 8 h 25"/>
                <a:gd name="T12" fmla="*/ 13 w 47"/>
                <a:gd name="T13" fmla="*/ 6 h 25"/>
                <a:gd name="T14" fmla="*/ 15 w 47"/>
                <a:gd name="T15" fmla="*/ 5 h 25"/>
                <a:gd name="T16" fmla="*/ 16 w 47"/>
                <a:gd name="T17" fmla="*/ 4 h 25"/>
                <a:gd name="T18" fmla="*/ 18 w 47"/>
                <a:gd name="T19" fmla="*/ 3 h 25"/>
                <a:gd name="T20" fmla="*/ 19 w 47"/>
                <a:gd name="T21" fmla="*/ 2 h 25"/>
                <a:gd name="T22" fmla="*/ 21 w 47"/>
                <a:gd name="T23" fmla="*/ 1 h 25"/>
                <a:gd name="T24" fmla="*/ 22 w 47"/>
                <a:gd name="T25" fmla="*/ 1 h 25"/>
                <a:gd name="T26" fmla="*/ 23 w 47"/>
                <a:gd name="T27" fmla="*/ 0 h 25"/>
                <a:gd name="T28" fmla="*/ 25 w 47"/>
                <a:gd name="T29" fmla="*/ 1 h 25"/>
                <a:gd name="T30" fmla="*/ 26 w 47"/>
                <a:gd name="T31" fmla="*/ 1 h 25"/>
                <a:gd name="T32" fmla="*/ 28 w 47"/>
                <a:gd name="T33" fmla="*/ 2 h 25"/>
                <a:gd name="T34" fmla="*/ 29 w 47"/>
                <a:gd name="T35" fmla="*/ 3 h 25"/>
                <a:gd name="T36" fmla="*/ 31 w 47"/>
                <a:gd name="T37" fmla="*/ 4 h 25"/>
                <a:gd name="T38" fmla="*/ 32 w 47"/>
                <a:gd name="T39" fmla="*/ 5 h 25"/>
                <a:gd name="T40" fmla="*/ 34 w 47"/>
                <a:gd name="T41" fmla="*/ 6 h 25"/>
                <a:gd name="T42" fmla="*/ 35 w 47"/>
                <a:gd name="T43" fmla="*/ 8 h 25"/>
                <a:gd name="T44" fmla="*/ 37 w 47"/>
                <a:gd name="T45" fmla="*/ 10 h 25"/>
                <a:gd name="T46" fmla="*/ 38 w 47"/>
                <a:gd name="T47" fmla="*/ 12 h 25"/>
                <a:gd name="T48" fmla="*/ 41 w 47"/>
                <a:gd name="T49" fmla="*/ 16 h 25"/>
                <a:gd name="T50" fmla="*/ 44 w 47"/>
                <a:gd name="T51" fmla="*/ 20 h 25"/>
                <a:gd name="T52" fmla="*/ 47 w 47"/>
                <a:gd name="T53"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25">
                  <a:moveTo>
                    <a:pt x="0" y="25"/>
                  </a:moveTo>
                  <a:lnTo>
                    <a:pt x="3" y="20"/>
                  </a:lnTo>
                  <a:lnTo>
                    <a:pt x="6" y="16"/>
                  </a:lnTo>
                  <a:lnTo>
                    <a:pt x="8" y="12"/>
                  </a:lnTo>
                  <a:lnTo>
                    <a:pt x="10" y="10"/>
                  </a:lnTo>
                  <a:lnTo>
                    <a:pt x="11" y="8"/>
                  </a:lnTo>
                  <a:lnTo>
                    <a:pt x="13" y="6"/>
                  </a:lnTo>
                  <a:lnTo>
                    <a:pt x="15" y="5"/>
                  </a:lnTo>
                  <a:lnTo>
                    <a:pt x="16" y="4"/>
                  </a:lnTo>
                  <a:lnTo>
                    <a:pt x="18" y="3"/>
                  </a:lnTo>
                  <a:lnTo>
                    <a:pt x="19" y="2"/>
                  </a:lnTo>
                  <a:lnTo>
                    <a:pt x="21" y="1"/>
                  </a:lnTo>
                  <a:lnTo>
                    <a:pt x="22" y="1"/>
                  </a:lnTo>
                  <a:lnTo>
                    <a:pt x="23" y="0"/>
                  </a:lnTo>
                  <a:lnTo>
                    <a:pt x="25" y="1"/>
                  </a:lnTo>
                  <a:lnTo>
                    <a:pt x="26" y="1"/>
                  </a:lnTo>
                  <a:lnTo>
                    <a:pt x="28" y="2"/>
                  </a:lnTo>
                  <a:lnTo>
                    <a:pt x="29" y="3"/>
                  </a:lnTo>
                  <a:lnTo>
                    <a:pt x="31" y="4"/>
                  </a:lnTo>
                  <a:lnTo>
                    <a:pt x="32" y="5"/>
                  </a:lnTo>
                  <a:lnTo>
                    <a:pt x="34" y="6"/>
                  </a:lnTo>
                  <a:lnTo>
                    <a:pt x="35" y="8"/>
                  </a:lnTo>
                  <a:lnTo>
                    <a:pt x="37" y="10"/>
                  </a:lnTo>
                  <a:lnTo>
                    <a:pt x="38" y="12"/>
                  </a:lnTo>
                  <a:lnTo>
                    <a:pt x="41" y="16"/>
                  </a:lnTo>
                  <a:lnTo>
                    <a:pt x="44" y="20"/>
                  </a:lnTo>
                  <a:lnTo>
                    <a:pt x="47" y="25"/>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6" name="Freeform 539"/>
            <p:cNvSpPr>
              <a:spLocks/>
            </p:cNvSpPr>
            <p:nvPr/>
          </p:nvSpPr>
          <p:spPr bwMode="auto">
            <a:xfrm>
              <a:off x="5937870" y="3778252"/>
              <a:ext cx="30163" cy="9525"/>
            </a:xfrm>
            <a:custGeom>
              <a:avLst/>
              <a:gdLst>
                <a:gd name="T0" fmla="*/ 0 w 19"/>
                <a:gd name="T1" fmla="*/ 0 h 6"/>
                <a:gd name="T2" fmla="*/ 9 w 19"/>
                <a:gd name="T3" fmla="*/ 6 h 6"/>
                <a:gd name="T4" fmla="*/ 19 w 19"/>
                <a:gd name="T5" fmla="*/ 6 h 6"/>
                <a:gd name="T6" fmla="*/ 0 w 19"/>
                <a:gd name="T7" fmla="*/ 0 h 6"/>
              </a:gdLst>
              <a:ahLst/>
              <a:cxnLst>
                <a:cxn ang="0">
                  <a:pos x="T0" y="T1"/>
                </a:cxn>
                <a:cxn ang="0">
                  <a:pos x="T2" y="T3"/>
                </a:cxn>
                <a:cxn ang="0">
                  <a:pos x="T4" y="T5"/>
                </a:cxn>
                <a:cxn ang="0">
                  <a:pos x="T6" y="T7"/>
                </a:cxn>
              </a:cxnLst>
              <a:rect l="0" t="0" r="r" b="b"/>
              <a:pathLst>
                <a:path w="19" h="6">
                  <a:moveTo>
                    <a:pt x="0" y="0"/>
                  </a:moveTo>
                  <a:lnTo>
                    <a:pt x="9" y="6"/>
                  </a:lnTo>
                  <a:lnTo>
                    <a:pt x="19"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540"/>
            <p:cNvSpPr>
              <a:spLocks/>
            </p:cNvSpPr>
            <p:nvPr/>
          </p:nvSpPr>
          <p:spPr bwMode="auto">
            <a:xfrm>
              <a:off x="5937870" y="3778252"/>
              <a:ext cx="30163" cy="9525"/>
            </a:xfrm>
            <a:custGeom>
              <a:avLst/>
              <a:gdLst>
                <a:gd name="T0" fmla="*/ 0 w 19"/>
                <a:gd name="T1" fmla="*/ 0 h 6"/>
                <a:gd name="T2" fmla="*/ 9 w 19"/>
                <a:gd name="T3" fmla="*/ 6 h 6"/>
                <a:gd name="T4" fmla="*/ 19 w 19"/>
                <a:gd name="T5" fmla="*/ 6 h 6"/>
                <a:gd name="T6" fmla="*/ 0 w 19"/>
                <a:gd name="T7" fmla="*/ 0 h 6"/>
              </a:gdLst>
              <a:ahLst/>
              <a:cxnLst>
                <a:cxn ang="0">
                  <a:pos x="T0" y="T1"/>
                </a:cxn>
                <a:cxn ang="0">
                  <a:pos x="T2" y="T3"/>
                </a:cxn>
                <a:cxn ang="0">
                  <a:pos x="T4" y="T5"/>
                </a:cxn>
                <a:cxn ang="0">
                  <a:pos x="T6" y="T7"/>
                </a:cxn>
              </a:cxnLst>
              <a:rect l="0" t="0" r="r" b="b"/>
              <a:pathLst>
                <a:path w="19" h="6">
                  <a:moveTo>
                    <a:pt x="0" y="0"/>
                  </a:moveTo>
                  <a:lnTo>
                    <a:pt x="9" y="6"/>
                  </a:lnTo>
                  <a:lnTo>
                    <a:pt x="19" y="6"/>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8" name="Freeform 541"/>
            <p:cNvSpPr>
              <a:spLocks/>
            </p:cNvSpPr>
            <p:nvPr/>
          </p:nvSpPr>
          <p:spPr bwMode="auto">
            <a:xfrm>
              <a:off x="5952157" y="3787777"/>
              <a:ext cx="31750" cy="4763"/>
            </a:xfrm>
            <a:custGeom>
              <a:avLst/>
              <a:gdLst>
                <a:gd name="T0" fmla="*/ 0 w 20"/>
                <a:gd name="T1" fmla="*/ 0 h 3"/>
                <a:gd name="T2" fmla="*/ 4 w 20"/>
                <a:gd name="T3" fmla="*/ 3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4" y="3"/>
                  </a:lnTo>
                  <a:lnTo>
                    <a:pt x="20"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542"/>
            <p:cNvSpPr>
              <a:spLocks/>
            </p:cNvSpPr>
            <p:nvPr/>
          </p:nvSpPr>
          <p:spPr bwMode="auto">
            <a:xfrm>
              <a:off x="5952157" y="3787777"/>
              <a:ext cx="31750" cy="4763"/>
            </a:xfrm>
            <a:custGeom>
              <a:avLst/>
              <a:gdLst>
                <a:gd name="T0" fmla="*/ 0 w 20"/>
                <a:gd name="T1" fmla="*/ 0 h 3"/>
                <a:gd name="T2" fmla="*/ 4 w 20"/>
                <a:gd name="T3" fmla="*/ 3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4" y="3"/>
                  </a:lnTo>
                  <a:lnTo>
                    <a:pt x="20"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0" name="Freeform 543"/>
            <p:cNvSpPr>
              <a:spLocks/>
            </p:cNvSpPr>
            <p:nvPr/>
          </p:nvSpPr>
          <p:spPr bwMode="auto">
            <a:xfrm>
              <a:off x="5952157" y="3787777"/>
              <a:ext cx="31750" cy="4763"/>
            </a:xfrm>
            <a:custGeom>
              <a:avLst/>
              <a:gdLst>
                <a:gd name="T0" fmla="*/ 0 w 20"/>
                <a:gd name="T1" fmla="*/ 0 h 3"/>
                <a:gd name="T2" fmla="*/ 10 w 20"/>
                <a:gd name="T3" fmla="*/ 0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0" y="0"/>
                  </a:lnTo>
                  <a:lnTo>
                    <a:pt x="20"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544"/>
            <p:cNvSpPr>
              <a:spLocks/>
            </p:cNvSpPr>
            <p:nvPr/>
          </p:nvSpPr>
          <p:spPr bwMode="auto">
            <a:xfrm>
              <a:off x="5952157" y="3787777"/>
              <a:ext cx="31750" cy="4763"/>
            </a:xfrm>
            <a:custGeom>
              <a:avLst/>
              <a:gdLst>
                <a:gd name="T0" fmla="*/ 0 w 20"/>
                <a:gd name="T1" fmla="*/ 0 h 3"/>
                <a:gd name="T2" fmla="*/ 10 w 20"/>
                <a:gd name="T3" fmla="*/ 0 h 3"/>
                <a:gd name="T4" fmla="*/ 20 w 20"/>
                <a:gd name="T5" fmla="*/ 3 h 3"/>
                <a:gd name="T6" fmla="*/ 0 w 20"/>
                <a:gd name="T7" fmla="*/ 0 h 3"/>
              </a:gdLst>
              <a:ahLst/>
              <a:cxnLst>
                <a:cxn ang="0">
                  <a:pos x="T0" y="T1"/>
                </a:cxn>
                <a:cxn ang="0">
                  <a:pos x="T2" y="T3"/>
                </a:cxn>
                <a:cxn ang="0">
                  <a:pos x="T4" y="T5"/>
                </a:cxn>
                <a:cxn ang="0">
                  <a:pos x="T6" y="T7"/>
                </a:cxn>
              </a:cxnLst>
              <a:rect l="0" t="0" r="r" b="b"/>
              <a:pathLst>
                <a:path w="20" h="3">
                  <a:moveTo>
                    <a:pt x="0" y="0"/>
                  </a:moveTo>
                  <a:lnTo>
                    <a:pt x="10" y="0"/>
                  </a:lnTo>
                  <a:lnTo>
                    <a:pt x="20"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2" name="Freeform 545"/>
            <p:cNvSpPr>
              <a:spLocks/>
            </p:cNvSpPr>
            <p:nvPr/>
          </p:nvSpPr>
          <p:spPr bwMode="auto">
            <a:xfrm>
              <a:off x="5958507" y="3792539"/>
              <a:ext cx="39688" cy="4763"/>
            </a:xfrm>
            <a:custGeom>
              <a:avLst/>
              <a:gdLst>
                <a:gd name="T0" fmla="*/ 0 w 25"/>
                <a:gd name="T1" fmla="*/ 0 h 3"/>
                <a:gd name="T2" fmla="*/ 4 w 25"/>
                <a:gd name="T3" fmla="*/ 3 h 3"/>
                <a:gd name="T4" fmla="*/ 25 w 25"/>
                <a:gd name="T5" fmla="*/ 3 h 3"/>
                <a:gd name="T6" fmla="*/ 0 w 25"/>
                <a:gd name="T7" fmla="*/ 0 h 3"/>
              </a:gdLst>
              <a:ahLst/>
              <a:cxnLst>
                <a:cxn ang="0">
                  <a:pos x="T0" y="T1"/>
                </a:cxn>
                <a:cxn ang="0">
                  <a:pos x="T2" y="T3"/>
                </a:cxn>
                <a:cxn ang="0">
                  <a:pos x="T4" y="T5"/>
                </a:cxn>
                <a:cxn ang="0">
                  <a:pos x="T6" y="T7"/>
                </a:cxn>
              </a:cxnLst>
              <a:rect l="0" t="0" r="r" b="b"/>
              <a:pathLst>
                <a:path w="25" h="3">
                  <a:moveTo>
                    <a:pt x="0" y="0"/>
                  </a:moveTo>
                  <a:lnTo>
                    <a:pt x="4" y="3"/>
                  </a:lnTo>
                  <a:lnTo>
                    <a:pt x="2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546"/>
            <p:cNvSpPr>
              <a:spLocks/>
            </p:cNvSpPr>
            <p:nvPr/>
          </p:nvSpPr>
          <p:spPr bwMode="auto">
            <a:xfrm>
              <a:off x="5958507" y="3792539"/>
              <a:ext cx="39688" cy="4763"/>
            </a:xfrm>
            <a:custGeom>
              <a:avLst/>
              <a:gdLst>
                <a:gd name="T0" fmla="*/ 0 w 25"/>
                <a:gd name="T1" fmla="*/ 0 h 3"/>
                <a:gd name="T2" fmla="*/ 4 w 25"/>
                <a:gd name="T3" fmla="*/ 3 h 3"/>
                <a:gd name="T4" fmla="*/ 25 w 25"/>
                <a:gd name="T5" fmla="*/ 3 h 3"/>
                <a:gd name="T6" fmla="*/ 0 w 25"/>
                <a:gd name="T7" fmla="*/ 0 h 3"/>
              </a:gdLst>
              <a:ahLst/>
              <a:cxnLst>
                <a:cxn ang="0">
                  <a:pos x="T0" y="T1"/>
                </a:cxn>
                <a:cxn ang="0">
                  <a:pos x="T2" y="T3"/>
                </a:cxn>
                <a:cxn ang="0">
                  <a:pos x="T4" y="T5"/>
                </a:cxn>
                <a:cxn ang="0">
                  <a:pos x="T6" y="T7"/>
                </a:cxn>
              </a:cxnLst>
              <a:rect l="0" t="0" r="r" b="b"/>
              <a:pathLst>
                <a:path w="25" h="3">
                  <a:moveTo>
                    <a:pt x="0" y="0"/>
                  </a:moveTo>
                  <a:lnTo>
                    <a:pt x="4" y="3"/>
                  </a:lnTo>
                  <a:lnTo>
                    <a:pt x="25"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 name="Freeform 547"/>
            <p:cNvSpPr>
              <a:spLocks/>
            </p:cNvSpPr>
            <p:nvPr/>
          </p:nvSpPr>
          <p:spPr bwMode="auto">
            <a:xfrm>
              <a:off x="5958507" y="3792539"/>
              <a:ext cx="39688" cy="4763"/>
            </a:xfrm>
            <a:custGeom>
              <a:avLst/>
              <a:gdLst>
                <a:gd name="T0" fmla="*/ 0 w 25"/>
                <a:gd name="T1" fmla="*/ 0 h 3"/>
                <a:gd name="T2" fmla="*/ 16 w 25"/>
                <a:gd name="T3" fmla="*/ 0 h 3"/>
                <a:gd name="T4" fmla="*/ 25 w 25"/>
                <a:gd name="T5" fmla="*/ 3 h 3"/>
                <a:gd name="T6" fmla="*/ 0 w 25"/>
                <a:gd name="T7" fmla="*/ 0 h 3"/>
              </a:gdLst>
              <a:ahLst/>
              <a:cxnLst>
                <a:cxn ang="0">
                  <a:pos x="T0" y="T1"/>
                </a:cxn>
                <a:cxn ang="0">
                  <a:pos x="T2" y="T3"/>
                </a:cxn>
                <a:cxn ang="0">
                  <a:pos x="T4" y="T5"/>
                </a:cxn>
                <a:cxn ang="0">
                  <a:pos x="T6" y="T7"/>
                </a:cxn>
              </a:cxnLst>
              <a:rect l="0" t="0" r="r" b="b"/>
              <a:pathLst>
                <a:path w="25" h="3">
                  <a:moveTo>
                    <a:pt x="0" y="0"/>
                  </a:moveTo>
                  <a:lnTo>
                    <a:pt x="16" y="0"/>
                  </a:lnTo>
                  <a:lnTo>
                    <a:pt x="2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548"/>
            <p:cNvSpPr>
              <a:spLocks/>
            </p:cNvSpPr>
            <p:nvPr/>
          </p:nvSpPr>
          <p:spPr bwMode="auto">
            <a:xfrm>
              <a:off x="5958507" y="3792539"/>
              <a:ext cx="39688" cy="4763"/>
            </a:xfrm>
            <a:custGeom>
              <a:avLst/>
              <a:gdLst>
                <a:gd name="T0" fmla="*/ 0 w 25"/>
                <a:gd name="T1" fmla="*/ 0 h 3"/>
                <a:gd name="T2" fmla="*/ 16 w 25"/>
                <a:gd name="T3" fmla="*/ 0 h 3"/>
                <a:gd name="T4" fmla="*/ 25 w 25"/>
                <a:gd name="T5" fmla="*/ 3 h 3"/>
                <a:gd name="T6" fmla="*/ 0 w 25"/>
                <a:gd name="T7" fmla="*/ 0 h 3"/>
              </a:gdLst>
              <a:ahLst/>
              <a:cxnLst>
                <a:cxn ang="0">
                  <a:pos x="T0" y="T1"/>
                </a:cxn>
                <a:cxn ang="0">
                  <a:pos x="T2" y="T3"/>
                </a:cxn>
                <a:cxn ang="0">
                  <a:pos x="T4" y="T5"/>
                </a:cxn>
                <a:cxn ang="0">
                  <a:pos x="T6" y="T7"/>
                </a:cxn>
              </a:cxnLst>
              <a:rect l="0" t="0" r="r" b="b"/>
              <a:pathLst>
                <a:path w="25" h="3">
                  <a:moveTo>
                    <a:pt x="0" y="0"/>
                  </a:moveTo>
                  <a:lnTo>
                    <a:pt x="16" y="0"/>
                  </a:lnTo>
                  <a:lnTo>
                    <a:pt x="25"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 name="Freeform 549"/>
            <p:cNvSpPr>
              <a:spLocks/>
            </p:cNvSpPr>
            <p:nvPr/>
          </p:nvSpPr>
          <p:spPr bwMode="auto">
            <a:xfrm>
              <a:off x="5964857" y="3797302"/>
              <a:ext cx="49213" cy="4763"/>
            </a:xfrm>
            <a:custGeom>
              <a:avLst/>
              <a:gdLst>
                <a:gd name="T0" fmla="*/ 0 w 31"/>
                <a:gd name="T1" fmla="*/ 0 h 3"/>
                <a:gd name="T2" fmla="*/ 3 w 31"/>
                <a:gd name="T3" fmla="*/ 3 h 3"/>
                <a:gd name="T4" fmla="*/ 31 w 31"/>
                <a:gd name="T5" fmla="*/ 3 h 3"/>
                <a:gd name="T6" fmla="*/ 0 w 31"/>
                <a:gd name="T7" fmla="*/ 0 h 3"/>
              </a:gdLst>
              <a:ahLst/>
              <a:cxnLst>
                <a:cxn ang="0">
                  <a:pos x="T0" y="T1"/>
                </a:cxn>
                <a:cxn ang="0">
                  <a:pos x="T2" y="T3"/>
                </a:cxn>
                <a:cxn ang="0">
                  <a:pos x="T4" y="T5"/>
                </a:cxn>
                <a:cxn ang="0">
                  <a:pos x="T6" y="T7"/>
                </a:cxn>
              </a:cxnLst>
              <a:rect l="0" t="0" r="r" b="b"/>
              <a:pathLst>
                <a:path w="31" h="3">
                  <a:moveTo>
                    <a:pt x="0" y="0"/>
                  </a:moveTo>
                  <a:lnTo>
                    <a:pt x="3" y="3"/>
                  </a:lnTo>
                  <a:lnTo>
                    <a:pt x="31"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Freeform 550"/>
            <p:cNvSpPr>
              <a:spLocks/>
            </p:cNvSpPr>
            <p:nvPr/>
          </p:nvSpPr>
          <p:spPr bwMode="auto">
            <a:xfrm>
              <a:off x="5964857" y="3797302"/>
              <a:ext cx="49213" cy="4763"/>
            </a:xfrm>
            <a:custGeom>
              <a:avLst/>
              <a:gdLst>
                <a:gd name="T0" fmla="*/ 0 w 31"/>
                <a:gd name="T1" fmla="*/ 0 h 3"/>
                <a:gd name="T2" fmla="*/ 3 w 31"/>
                <a:gd name="T3" fmla="*/ 3 h 3"/>
                <a:gd name="T4" fmla="*/ 31 w 31"/>
                <a:gd name="T5" fmla="*/ 3 h 3"/>
                <a:gd name="T6" fmla="*/ 0 w 31"/>
                <a:gd name="T7" fmla="*/ 0 h 3"/>
              </a:gdLst>
              <a:ahLst/>
              <a:cxnLst>
                <a:cxn ang="0">
                  <a:pos x="T0" y="T1"/>
                </a:cxn>
                <a:cxn ang="0">
                  <a:pos x="T2" y="T3"/>
                </a:cxn>
                <a:cxn ang="0">
                  <a:pos x="T4" y="T5"/>
                </a:cxn>
                <a:cxn ang="0">
                  <a:pos x="T6" y="T7"/>
                </a:cxn>
              </a:cxnLst>
              <a:rect l="0" t="0" r="r" b="b"/>
              <a:pathLst>
                <a:path w="31" h="3">
                  <a:moveTo>
                    <a:pt x="0" y="0"/>
                  </a:moveTo>
                  <a:lnTo>
                    <a:pt x="3" y="3"/>
                  </a:lnTo>
                  <a:lnTo>
                    <a:pt x="31"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 name="Freeform 551"/>
            <p:cNvSpPr>
              <a:spLocks/>
            </p:cNvSpPr>
            <p:nvPr/>
          </p:nvSpPr>
          <p:spPr bwMode="auto">
            <a:xfrm>
              <a:off x="5964857" y="3797302"/>
              <a:ext cx="49213" cy="4763"/>
            </a:xfrm>
            <a:custGeom>
              <a:avLst/>
              <a:gdLst>
                <a:gd name="T0" fmla="*/ 0 w 31"/>
                <a:gd name="T1" fmla="*/ 0 h 3"/>
                <a:gd name="T2" fmla="*/ 21 w 31"/>
                <a:gd name="T3" fmla="*/ 0 h 3"/>
                <a:gd name="T4" fmla="*/ 31 w 31"/>
                <a:gd name="T5" fmla="*/ 3 h 3"/>
                <a:gd name="T6" fmla="*/ 0 w 31"/>
                <a:gd name="T7" fmla="*/ 0 h 3"/>
              </a:gdLst>
              <a:ahLst/>
              <a:cxnLst>
                <a:cxn ang="0">
                  <a:pos x="T0" y="T1"/>
                </a:cxn>
                <a:cxn ang="0">
                  <a:pos x="T2" y="T3"/>
                </a:cxn>
                <a:cxn ang="0">
                  <a:pos x="T4" y="T5"/>
                </a:cxn>
                <a:cxn ang="0">
                  <a:pos x="T6" y="T7"/>
                </a:cxn>
              </a:cxnLst>
              <a:rect l="0" t="0" r="r" b="b"/>
              <a:pathLst>
                <a:path w="31" h="3">
                  <a:moveTo>
                    <a:pt x="0" y="0"/>
                  </a:moveTo>
                  <a:lnTo>
                    <a:pt x="21" y="0"/>
                  </a:lnTo>
                  <a:lnTo>
                    <a:pt x="31"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Freeform 552"/>
            <p:cNvSpPr>
              <a:spLocks/>
            </p:cNvSpPr>
            <p:nvPr/>
          </p:nvSpPr>
          <p:spPr bwMode="auto">
            <a:xfrm>
              <a:off x="5964857" y="3797302"/>
              <a:ext cx="49213" cy="4763"/>
            </a:xfrm>
            <a:custGeom>
              <a:avLst/>
              <a:gdLst>
                <a:gd name="T0" fmla="*/ 0 w 31"/>
                <a:gd name="T1" fmla="*/ 0 h 3"/>
                <a:gd name="T2" fmla="*/ 21 w 31"/>
                <a:gd name="T3" fmla="*/ 0 h 3"/>
                <a:gd name="T4" fmla="*/ 31 w 31"/>
                <a:gd name="T5" fmla="*/ 3 h 3"/>
                <a:gd name="T6" fmla="*/ 0 w 31"/>
                <a:gd name="T7" fmla="*/ 0 h 3"/>
              </a:gdLst>
              <a:ahLst/>
              <a:cxnLst>
                <a:cxn ang="0">
                  <a:pos x="T0" y="T1"/>
                </a:cxn>
                <a:cxn ang="0">
                  <a:pos x="T2" y="T3"/>
                </a:cxn>
                <a:cxn ang="0">
                  <a:pos x="T4" y="T5"/>
                </a:cxn>
                <a:cxn ang="0">
                  <a:pos x="T6" y="T7"/>
                </a:cxn>
              </a:cxnLst>
              <a:rect l="0" t="0" r="r" b="b"/>
              <a:pathLst>
                <a:path w="31" h="3">
                  <a:moveTo>
                    <a:pt x="0" y="0"/>
                  </a:moveTo>
                  <a:lnTo>
                    <a:pt x="21" y="0"/>
                  </a:lnTo>
                  <a:lnTo>
                    <a:pt x="31"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0" name="Freeform 553"/>
            <p:cNvSpPr>
              <a:spLocks/>
            </p:cNvSpPr>
            <p:nvPr/>
          </p:nvSpPr>
          <p:spPr bwMode="auto">
            <a:xfrm>
              <a:off x="5969620" y="3802064"/>
              <a:ext cx="60325" cy="4763"/>
            </a:xfrm>
            <a:custGeom>
              <a:avLst/>
              <a:gdLst>
                <a:gd name="T0" fmla="*/ 0 w 38"/>
                <a:gd name="T1" fmla="*/ 0 h 3"/>
                <a:gd name="T2" fmla="*/ 2 w 38"/>
                <a:gd name="T3" fmla="*/ 3 h 3"/>
                <a:gd name="T4" fmla="*/ 38 w 38"/>
                <a:gd name="T5" fmla="*/ 3 h 3"/>
                <a:gd name="T6" fmla="*/ 0 w 38"/>
                <a:gd name="T7" fmla="*/ 0 h 3"/>
              </a:gdLst>
              <a:ahLst/>
              <a:cxnLst>
                <a:cxn ang="0">
                  <a:pos x="T0" y="T1"/>
                </a:cxn>
                <a:cxn ang="0">
                  <a:pos x="T2" y="T3"/>
                </a:cxn>
                <a:cxn ang="0">
                  <a:pos x="T4" y="T5"/>
                </a:cxn>
                <a:cxn ang="0">
                  <a:pos x="T6" y="T7"/>
                </a:cxn>
              </a:cxnLst>
              <a:rect l="0" t="0" r="r" b="b"/>
              <a:pathLst>
                <a:path w="38" h="3">
                  <a:moveTo>
                    <a:pt x="0" y="0"/>
                  </a:moveTo>
                  <a:lnTo>
                    <a:pt x="2" y="3"/>
                  </a:lnTo>
                  <a:lnTo>
                    <a:pt x="38"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Freeform 554"/>
            <p:cNvSpPr>
              <a:spLocks/>
            </p:cNvSpPr>
            <p:nvPr/>
          </p:nvSpPr>
          <p:spPr bwMode="auto">
            <a:xfrm>
              <a:off x="5969620" y="3802064"/>
              <a:ext cx="60325" cy="4763"/>
            </a:xfrm>
            <a:custGeom>
              <a:avLst/>
              <a:gdLst>
                <a:gd name="T0" fmla="*/ 0 w 38"/>
                <a:gd name="T1" fmla="*/ 0 h 3"/>
                <a:gd name="T2" fmla="*/ 2 w 38"/>
                <a:gd name="T3" fmla="*/ 3 h 3"/>
                <a:gd name="T4" fmla="*/ 38 w 38"/>
                <a:gd name="T5" fmla="*/ 3 h 3"/>
                <a:gd name="T6" fmla="*/ 0 w 38"/>
                <a:gd name="T7" fmla="*/ 0 h 3"/>
              </a:gdLst>
              <a:ahLst/>
              <a:cxnLst>
                <a:cxn ang="0">
                  <a:pos x="T0" y="T1"/>
                </a:cxn>
                <a:cxn ang="0">
                  <a:pos x="T2" y="T3"/>
                </a:cxn>
                <a:cxn ang="0">
                  <a:pos x="T4" y="T5"/>
                </a:cxn>
                <a:cxn ang="0">
                  <a:pos x="T6" y="T7"/>
                </a:cxn>
              </a:cxnLst>
              <a:rect l="0" t="0" r="r" b="b"/>
              <a:pathLst>
                <a:path w="38" h="3">
                  <a:moveTo>
                    <a:pt x="0" y="0"/>
                  </a:moveTo>
                  <a:lnTo>
                    <a:pt x="2" y="3"/>
                  </a:lnTo>
                  <a:lnTo>
                    <a:pt x="38"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 name="Freeform 555"/>
            <p:cNvSpPr>
              <a:spLocks/>
            </p:cNvSpPr>
            <p:nvPr/>
          </p:nvSpPr>
          <p:spPr bwMode="auto">
            <a:xfrm>
              <a:off x="5969620" y="3802064"/>
              <a:ext cx="60325" cy="4763"/>
            </a:xfrm>
            <a:custGeom>
              <a:avLst/>
              <a:gdLst>
                <a:gd name="T0" fmla="*/ 0 w 38"/>
                <a:gd name="T1" fmla="*/ 0 h 3"/>
                <a:gd name="T2" fmla="*/ 28 w 38"/>
                <a:gd name="T3" fmla="*/ 0 h 3"/>
                <a:gd name="T4" fmla="*/ 38 w 38"/>
                <a:gd name="T5" fmla="*/ 3 h 3"/>
                <a:gd name="T6" fmla="*/ 0 w 38"/>
                <a:gd name="T7" fmla="*/ 0 h 3"/>
              </a:gdLst>
              <a:ahLst/>
              <a:cxnLst>
                <a:cxn ang="0">
                  <a:pos x="T0" y="T1"/>
                </a:cxn>
                <a:cxn ang="0">
                  <a:pos x="T2" y="T3"/>
                </a:cxn>
                <a:cxn ang="0">
                  <a:pos x="T4" y="T5"/>
                </a:cxn>
                <a:cxn ang="0">
                  <a:pos x="T6" y="T7"/>
                </a:cxn>
              </a:cxnLst>
              <a:rect l="0" t="0" r="r" b="b"/>
              <a:pathLst>
                <a:path w="38" h="3">
                  <a:moveTo>
                    <a:pt x="0" y="0"/>
                  </a:moveTo>
                  <a:lnTo>
                    <a:pt x="28" y="0"/>
                  </a:lnTo>
                  <a:lnTo>
                    <a:pt x="38"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Freeform 556"/>
            <p:cNvSpPr>
              <a:spLocks/>
            </p:cNvSpPr>
            <p:nvPr/>
          </p:nvSpPr>
          <p:spPr bwMode="auto">
            <a:xfrm>
              <a:off x="5969620" y="3802064"/>
              <a:ext cx="60325" cy="4763"/>
            </a:xfrm>
            <a:custGeom>
              <a:avLst/>
              <a:gdLst>
                <a:gd name="T0" fmla="*/ 0 w 38"/>
                <a:gd name="T1" fmla="*/ 0 h 3"/>
                <a:gd name="T2" fmla="*/ 28 w 38"/>
                <a:gd name="T3" fmla="*/ 0 h 3"/>
                <a:gd name="T4" fmla="*/ 38 w 38"/>
                <a:gd name="T5" fmla="*/ 3 h 3"/>
                <a:gd name="T6" fmla="*/ 0 w 38"/>
                <a:gd name="T7" fmla="*/ 0 h 3"/>
              </a:gdLst>
              <a:ahLst/>
              <a:cxnLst>
                <a:cxn ang="0">
                  <a:pos x="T0" y="T1"/>
                </a:cxn>
                <a:cxn ang="0">
                  <a:pos x="T2" y="T3"/>
                </a:cxn>
                <a:cxn ang="0">
                  <a:pos x="T4" y="T5"/>
                </a:cxn>
                <a:cxn ang="0">
                  <a:pos x="T6" y="T7"/>
                </a:cxn>
              </a:cxnLst>
              <a:rect l="0" t="0" r="r" b="b"/>
              <a:pathLst>
                <a:path w="38" h="3">
                  <a:moveTo>
                    <a:pt x="0" y="0"/>
                  </a:moveTo>
                  <a:lnTo>
                    <a:pt x="28" y="0"/>
                  </a:lnTo>
                  <a:lnTo>
                    <a:pt x="38"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4" name="Freeform 557"/>
            <p:cNvSpPr>
              <a:spLocks/>
            </p:cNvSpPr>
            <p:nvPr/>
          </p:nvSpPr>
          <p:spPr bwMode="auto">
            <a:xfrm>
              <a:off x="5972795" y="3806827"/>
              <a:ext cx="71438" cy="4763"/>
            </a:xfrm>
            <a:custGeom>
              <a:avLst/>
              <a:gdLst>
                <a:gd name="T0" fmla="*/ 0 w 45"/>
                <a:gd name="T1" fmla="*/ 0 h 3"/>
                <a:gd name="T2" fmla="*/ 2 w 45"/>
                <a:gd name="T3" fmla="*/ 3 h 3"/>
                <a:gd name="T4" fmla="*/ 45 w 45"/>
                <a:gd name="T5" fmla="*/ 3 h 3"/>
                <a:gd name="T6" fmla="*/ 0 w 45"/>
                <a:gd name="T7" fmla="*/ 0 h 3"/>
              </a:gdLst>
              <a:ahLst/>
              <a:cxnLst>
                <a:cxn ang="0">
                  <a:pos x="T0" y="T1"/>
                </a:cxn>
                <a:cxn ang="0">
                  <a:pos x="T2" y="T3"/>
                </a:cxn>
                <a:cxn ang="0">
                  <a:pos x="T4" y="T5"/>
                </a:cxn>
                <a:cxn ang="0">
                  <a:pos x="T6" y="T7"/>
                </a:cxn>
              </a:cxnLst>
              <a:rect l="0" t="0" r="r" b="b"/>
              <a:pathLst>
                <a:path w="45" h="3">
                  <a:moveTo>
                    <a:pt x="0" y="0"/>
                  </a:moveTo>
                  <a:lnTo>
                    <a:pt x="2" y="3"/>
                  </a:lnTo>
                  <a:lnTo>
                    <a:pt x="4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Freeform 558"/>
            <p:cNvSpPr>
              <a:spLocks/>
            </p:cNvSpPr>
            <p:nvPr/>
          </p:nvSpPr>
          <p:spPr bwMode="auto">
            <a:xfrm>
              <a:off x="5972795" y="3806827"/>
              <a:ext cx="71438" cy="4763"/>
            </a:xfrm>
            <a:custGeom>
              <a:avLst/>
              <a:gdLst>
                <a:gd name="T0" fmla="*/ 0 w 45"/>
                <a:gd name="T1" fmla="*/ 0 h 3"/>
                <a:gd name="T2" fmla="*/ 2 w 45"/>
                <a:gd name="T3" fmla="*/ 3 h 3"/>
                <a:gd name="T4" fmla="*/ 45 w 45"/>
                <a:gd name="T5" fmla="*/ 3 h 3"/>
                <a:gd name="T6" fmla="*/ 0 w 45"/>
                <a:gd name="T7" fmla="*/ 0 h 3"/>
              </a:gdLst>
              <a:ahLst/>
              <a:cxnLst>
                <a:cxn ang="0">
                  <a:pos x="T0" y="T1"/>
                </a:cxn>
                <a:cxn ang="0">
                  <a:pos x="T2" y="T3"/>
                </a:cxn>
                <a:cxn ang="0">
                  <a:pos x="T4" y="T5"/>
                </a:cxn>
                <a:cxn ang="0">
                  <a:pos x="T6" y="T7"/>
                </a:cxn>
              </a:cxnLst>
              <a:rect l="0" t="0" r="r" b="b"/>
              <a:pathLst>
                <a:path w="45" h="3">
                  <a:moveTo>
                    <a:pt x="0" y="0"/>
                  </a:moveTo>
                  <a:lnTo>
                    <a:pt x="2" y="3"/>
                  </a:lnTo>
                  <a:lnTo>
                    <a:pt x="45"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 name="Freeform 559"/>
            <p:cNvSpPr>
              <a:spLocks/>
            </p:cNvSpPr>
            <p:nvPr/>
          </p:nvSpPr>
          <p:spPr bwMode="auto">
            <a:xfrm>
              <a:off x="5972795" y="3806827"/>
              <a:ext cx="71438" cy="4763"/>
            </a:xfrm>
            <a:custGeom>
              <a:avLst/>
              <a:gdLst>
                <a:gd name="T0" fmla="*/ 0 w 45"/>
                <a:gd name="T1" fmla="*/ 0 h 3"/>
                <a:gd name="T2" fmla="*/ 36 w 45"/>
                <a:gd name="T3" fmla="*/ 0 h 3"/>
                <a:gd name="T4" fmla="*/ 45 w 45"/>
                <a:gd name="T5" fmla="*/ 3 h 3"/>
                <a:gd name="T6" fmla="*/ 0 w 45"/>
                <a:gd name="T7" fmla="*/ 0 h 3"/>
              </a:gdLst>
              <a:ahLst/>
              <a:cxnLst>
                <a:cxn ang="0">
                  <a:pos x="T0" y="T1"/>
                </a:cxn>
                <a:cxn ang="0">
                  <a:pos x="T2" y="T3"/>
                </a:cxn>
                <a:cxn ang="0">
                  <a:pos x="T4" y="T5"/>
                </a:cxn>
                <a:cxn ang="0">
                  <a:pos x="T6" y="T7"/>
                </a:cxn>
              </a:cxnLst>
              <a:rect l="0" t="0" r="r" b="b"/>
              <a:pathLst>
                <a:path w="45" h="3">
                  <a:moveTo>
                    <a:pt x="0" y="0"/>
                  </a:moveTo>
                  <a:lnTo>
                    <a:pt x="36" y="0"/>
                  </a:lnTo>
                  <a:lnTo>
                    <a:pt x="4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560"/>
            <p:cNvSpPr>
              <a:spLocks/>
            </p:cNvSpPr>
            <p:nvPr/>
          </p:nvSpPr>
          <p:spPr bwMode="auto">
            <a:xfrm>
              <a:off x="5972795" y="3806827"/>
              <a:ext cx="71438" cy="4763"/>
            </a:xfrm>
            <a:custGeom>
              <a:avLst/>
              <a:gdLst>
                <a:gd name="T0" fmla="*/ 0 w 45"/>
                <a:gd name="T1" fmla="*/ 0 h 3"/>
                <a:gd name="T2" fmla="*/ 36 w 45"/>
                <a:gd name="T3" fmla="*/ 0 h 3"/>
                <a:gd name="T4" fmla="*/ 45 w 45"/>
                <a:gd name="T5" fmla="*/ 3 h 3"/>
                <a:gd name="T6" fmla="*/ 0 w 45"/>
                <a:gd name="T7" fmla="*/ 0 h 3"/>
              </a:gdLst>
              <a:ahLst/>
              <a:cxnLst>
                <a:cxn ang="0">
                  <a:pos x="T0" y="T1"/>
                </a:cxn>
                <a:cxn ang="0">
                  <a:pos x="T2" y="T3"/>
                </a:cxn>
                <a:cxn ang="0">
                  <a:pos x="T4" y="T5"/>
                </a:cxn>
                <a:cxn ang="0">
                  <a:pos x="T6" y="T7"/>
                </a:cxn>
              </a:cxnLst>
              <a:rect l="0" t="0" r="r" b="b"/>
              <a:pathLst>
                <a:path w="45" h="3">
                  <a:moveTo>
                    <a:pt x="0" y="0"/>
                  </a:moveTo>
                  <a:lnTo>
                    <a:pt x="36" y="0"/>
                  </a:lnTo>
                  <a:lnTo>
                    <a:pt x="45"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 name="Freeform 561"/>
            <p:cNvSpPr>
              <a:spLocks/>
            </p:cNvSpPr>
            <p:nvPr/>
          </p:nvSpPr>
          <p:spPr bwMode="auto">
            <a:xfrm>
              <a:off x="5975970" y="3811589"/>
              <a:ext cx="84138" cy="4763"/>
            </a:xfrm>
            <a:custGeom>
              <a:avLst/>
              <a:gdLst>
                <a:gd name="T0" fmla="*/ 0 w 53"/>
                <a:gd name="T1" fmla="*/ 0 h 3"/>
                <a:gd name="T2" fmla="*/ 0 w 53"/>
                <a:gd name="T3" fmla="*/ 3 h 3"/>
                <a:gd name="T4" fmla="*/ 5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0" y="3"/>
                  </a:lnTo>
                  <a:lnTo>
                    <a:pt x="5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562"/>
            <p:cNvSpPr>
              <a:spLocks/>
            </p:cNvSpPr>
            <p:nvPr/>
          </p:nvSpPr>
          <p:spPr bwMode="auto">
            <a:xfrm>
              <a:off x="5975970" y="3811589"/>
              <a:ext cx="84138" cy="4763"/>
            </a:xfrm>
            <a:custGeom>
              <a:avLst/>
              <a:gdLst>
                <a:gd name="T0" fmla="*/ 0 w 53"/>
                <a:gd name="T1" fmla="*/ 0 h 3"/>
                <a:gd name="T2" fmla="*/ 0 w 53"/>
                <a:gd name="T3" fmla="*/ 3 h 3"/>
                <a:gd name="T4" fmla="*/ 5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0" y="3"/>
                  </a:lnTo>
                  <a:lnTo>
                    <a:pt x="53"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 name="Freeform 563"/>
            <p:cNvSpPr>
              <a:spLocks/>
            </p:cNvSpPr>
            <p:nvPr/>
          </p:nvSpPr>
          <p:spPr bwMode="auto">
            <a:xfrm>
              <a:off x="5975970" y="3811589"/>
              <a:ext cx="84138" cy="4763"/>
            </a:xfrm>
            <a:custGeom>
              <a:avLst/>
              <a:gdLst>
                <a:gd name="T0" fmla="*/ 0 w 53"/>
                <a:gd name="T1" fmla="*/ 0 h 3"/>
                <a:gd name="T2" fmla="*/ 43 w 53"/>
                <a:gd name="T3" fmla="*/ 0 h 3"/>
                <a:gd name="T4" fmla="*/ 5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43" y="0"/>
                  </a:lnTo>
                  <a:lnTo>
                    <a:pt x="5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564"/>
            <p:cNvSpPr>
              <a:spLocks/>
            </p:cNvSpPr>
            <p:nvPr/>
          </p:nvSpPr>
          <p:spPr bwMode="auto">
            <a:xfrm>
              <a:off x="5975970" y="3811589"/>
              <a:ext cx="84138" cy="4763"/>
            </a:xfrm>
            <a:custGeom>
              <a:avLst/>
              <a:gdLst>
                <a:gd name="T0" fmla="*/ 0 w 53"/>
                <a:gd name="T1" fmla="*/ 0 h 3"/>
                <a:gd name="T2" fmla="*/ 43 w 53"/>
                <a:gd name="T3" fmla="*/ 0 h 3"/>
                <a:gd name="T4" fmla="*/ 5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43" y="0"/>
                  </a:lnTo>
                  <a:lnTo>
                    <a:pt x="53"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2" name="Freeform 565"/>
            <p:cNvSpPr>
              <a:spLocks/>
            </p:cNvSpPr>
            <p:nvPr/>
          </p:nvSpPr>
          <p:spPr bwMode="auto">
            <a:xfrm>
              <a:off x="5975970" y="3816352"/>
              <a:ext cx="68263" cy="4763"/>
            </a:xfrm>
            <a:custGeom>
              <a:avLst/>
              <a:gdLst>
                <a:gd name="T0" fmla="*/ 0 w 43"/>
                <a:gd name="T1" fmla="*/ 0 h 3"/>
                <a:gd name="T2" fmla="*/ 0 w 43"/>
                <a:gd name="T3" fmla="*/ 3 h 3"/>
                <a:gd name="T4" fmla="*/ 43 w 43"/>
                <a:gd name="T5" fmla="*/ 3 h 3"/>
                <a:gd name="T6" fmla="*/ 0 w 43"/>
                <a:gd name="T7" fmla="*/ 0 h 3"/>
              </a:gdLst>
              <a:ahLst/>
              <a:cxnLst>
                <a:cxn ang="0">
                  <a:pos x="T0" y="T1"/>
                </a:cxn>
                <a:cxn ang="0">
                  <a:pos x="T2" y="T3"/>
                </a:cxn>
                <a:cxn ang="0">
                  <a:pos x="T4" y="T5"/>
                </a:cxn>
                <a:cxn ang="0">
                  <a:pos x="T6" y="T7"/>
                </a:cxn>
              </a:cxnLst>
              <a:rect l="0" t="0" r="r" b="b"/>
              <a:pathLst>
                <a:path w="43" h="3">
                  <a:moveTo>
                    <a:pt x="0" y="0"/>
                  </a:moveTo>
                  <a:lnTo>
                    <a:pt x="0" y="3"/>
                  </a:lnTo>
                  <a:lnTo>
                    <a:pt x="4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566"/>
            <p:cNvSpPr>
              <a:spLocks/>
            </p:cNvSpPr>
            <p:nvPr/>
          </p:nvSpPr>
          <p:spPr bwMode="auto">
            <a:xfrm>
              <a:off x="5975970" y="3816352"/>
              <a:ext cx="68263" cy="4763"/>
            </a:xfrm>
            <a:custGeom>
              <a:avLst/>
              <a:gdLst>
                <a:gd name="T0" fmla="*/ 0 w 43"/>
                <a:gd name="T1" fmla="*/ 0 h 3"/>
                <a:gd name="T2" fmla="*/ 0 w 43"/>
                <a:gd name="T3" fmla="*/ 3 h 3"/>
                <a:gd name="T4" fmla="*/ 43 w 43"/>
                <a:gd name="T5" fmla="*/ 3 h 3"/>
                <a:gd name="T6" fmla="*/ 0 w 43"/>
                <a:gd name="T7" fmla="*/ 0 h 3"/>
              </a:gdLst>
              <a:ahLst/>
              <a:cxnLst>
                <a:cxn ang="0">
                  <a:pos x="T0" y="T1"/>
                </a:cxn>
                <a:cxn ang="0">
                  <a:pos x="T2" y="T3"/>
                </a:cxn>
                <a:cxn ang="0">
                  <a:pos x="T4" y="T5"/>
                </a:cxn>
                <a:cxn ang="0">
                  <a:pos x="T6" y="T7"/>
                </a:cxn>
              </a:cxnLst>
              <a:rect l="0" t="0" r="r" b="b"/>
              <a:pathLst>
                <a:path w="43" h="3">
                  <a:moveTo>
                    <a:pt x="0" y="0"/>
                  </a:moveTo>
                  <a:lnTo>
                    <a:pt x="0" y="3"/>
                  </a:lnTo>
                  <a:lnTo>
                    <a:pt x="43"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 name="Freeform 567"/>
            <p:cNvSpPr>
              <a:spLocks/>
            </p:cNvSpPr>
            <p:nvPr/>
          </p:nvSpPr>
          <p:spPr bwMode="auto">
            <a:xfrm>
              <a:off x="5975970" y="3816352"/>
              <a:ext cx="84138" cy="4763"/>
            </a:xfrm>
            <a:custGeom>
              <a:avLst/>
              <a:gdLst>
                <a:gd name="T0" fmla="*/ 0 w 53"/>
                <a:gd name="T1" fmla="*/ 0 h 3"/>
                <a:gd name="T2" fmla="*/ 53 w 53"/>
                <a:gd name="T3" fmla="*/ 0 h 3"/>
                <a:gd name="T4" fmla="*/ 4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53" y="0"/>
                  </a:lnTo>
                  <a:lnTo>
                    <a:pt x="4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568"/>
            <p:cNvSpPr>
              <a:spLocks/>
            </p:cNvSpPr>
            <p:nvPr/>
          </p:nvSpPr>
          <p:spPr bwMode="auto">
            <a:xfrm>
              <a:off x="5975970" y="3816352"/>
              <a:ext cx="84138" cy="4763"/>
            </a:xfrm>
            <a:custGeom>
              <a:avLst/>
              <a:gdLst>
                <a:gd name="T0" fmla="*/ 0 w 53"/>
                <a:gd name="T1" fmla="*/ 0 h 3"/>
                <a:gd name="T2" fmla="*/ 53 w 53"/>
                <a:gd name="T3" fmla="*/ 0 h 3"/>
                <a:gd name="T4" fmla="*/ 43 w 53"/>
                <a:gd name="T5" fmla="*/ 3 h 3"/>
                <a:gd name="T6" fmla="*/ 0 w 53"/>
                <a:gd name="T7" fmla="*/ 0 h 3"/>
              </a:gdLst>
              <a:ahLst/>
              <a:cxnLst>
                <a:cxn ang="0">
                  <a:pos x="T0" y="T1"/>
                </a:cxn>
                <a:cxn ang="0">
                  <a:pos x="T2" y="T3"/>
                </a:cxn>
                <a:cxn ang="0">
                  <a:pos x="T4" y="T5"/>
                </a:cxn>
                <a:cxn ang="0">
                  <a:pos x="T6" y="T7"/>
                </a:cxn>
              </a:cxnLst>
              <a:rect l="0" t="0" r="r" b="b"/>
              <a:pathLst>
                <a:path w="53" h="3">
                  <a:moveTo>
                    <a:pt x="0" y="0"/>
                  </a:moveTo>
                  <a:lnTo>
                    <a:pt x="53" y="0"/>
                  </a:lnTo>
                  <a:lnTo>
                    <a:pt x="43"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 name="Freeform 569"/>
            <p:cNvSpPr>
              <a:spLocks/>
            </p:cNvSpPr>
            <p:nvPr/>
          </p:nvSpPr>
          <p:spPr bwMode="auto">
            <a:xfrm>
              <a:off x="5972795" y="3821114"/>
              <a:ext cx="57150" cy="4763"/>
            </a:xfrm>
            <a:custGeom>
              <a:avLst/>
              <a:gdLst>
                <a:gd name="T0" fmla="*/ 2 w 36"/>
                <a:gd name="T1" fmla="*/ 0 h 3"/>
                <a:gd name="T2" fmla="*/ 0 w 36"/>
                <a:gd name="T3" fmla="*/ 3 h 3"/>
                <a:gd name="T4" fmla="*/ 36 w 36"/>
                <a:gd name="T5" fmla="*/ 3 h 3"/>
                <a:gd name="T6" fmla="*/ 2 w 36"/>
                <a:gd name="T7" fmla="*/ 0 h 3"/>
              </a:gdLst>
              <a:ahLst/>
              <a:cxnLst>
                <a:cxn ang="0">
                  <a:pos x="T0" y="T1"/>
                </a:cxn>
                <a:cxn ang="0">
                  <a:pos x="T2" y="T3"/>
                </a:cxn>
                <a:cxn ang="0">
                  <a:pos x="T4" y="T5"/>
                </a:cxn>
                <a:cxn ang="0">
                  <a:pos x="T6" y="T7"/>
                </a:cxn>
              </a:cxnLst>
              <a:rect l="0" t="0" r="r" b="b"/>
              <a:pathLst>
                <a:path w="36" h="3">
                  <a:moveTo>
                    <a:pt x="2" y="0"/>
                  </a:moveTo>
                  <a:lnTo>
                    <a:pt x="0" y="3"/>
                  </a:lnTo>
                  <a:lnTo>
                    <a:pt x="36" y="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570"/>
            <p:cNvSpPr>
              <a:spLocks/>
            </p:cNvSpPr>
            <p:nvPr/>
          </p:nvSpPr>
          <p:spPr bwMode="auto">
            <a:xfrm>
              <a:off x="5972795" y="3821114"/>
              <a:ext cx="57150" cy="4763"/>
            </a:xfrm>
            <a:custGeom>
              <a:avLst/>
              <a:gdLst>
                <a:gd name="T0" fmla="*/ 2 w 36"/>
                <a:gd name="T1" fmla="*/ 0 h 3"/>
                <a:gd name="T2" fmla="*/ 0 w 36"/>
                <a:gd name="T3" fmla="*/ 3 h 3"/>
                <a:gd name="T4" fmla="*/ 36 w 36"/>
                <a:gd name="T5" fmla="*/ 3 h 3"/>
                <a:gd name="T6" fmla="*/ 2 w 36"/>
                <a:gd name="T7" fmla="*/ 0 h 3"/>
              </a:gdLst>
              <a:ahLst/>
              <a:cxnLst>
                <a:cxn ang="0">
                  <a:pos x="T0" y="T1"/>
                </a:cxn>
                <a:cxn ang="0">
                  <a:pos x="T2" y="T3"/>
                </a:cxn>
                <a:cxn ang="0">
                  <a:pos x="T4" y="T5"/>
                </a:cxn>
                <a:cxn ang="0">
                  <a:pos x="T6" y="T7"/>
                </a:cxn>
              </a:cxnLst>
              <a:rect l="0" t="0" r="r" b="b"/>
              <a:pathLst>
                <a:path w="36" h="3">
                  <a:moveTo>
                    <a:pt x="2" y="0"/>
                  </a:moveTo>
                  <a:lnTo>
                    <a:pt x="0" y="3"/>
                  </a:lnTo>
                  <a:lnTo>
                    <a:pt x="36" y="3"/>
                  </a:lnTo>
                  <a:lnTo>
                    <a:pt x="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 name="Freeform 571"/>
            <p:cNvSpPr>
              <a:spLocks/>
            </p:cNvSpPr>
            <p:nvPr/>
          </p:nvSpPr>
          <p:spPr bwMode="auto">
            <a:xfrm>
              <a:off x="5975970" y="3821114"/>
              <a:ext cx="68263" cy="4763"/>
            </a:xfrm>
            <a:custGeom>
              <a:avLst/>
              <a:gdLst>
                <a:gd name="T0" fmla="*/ 0 w 43"/>
                <a:gd name="T1" fmla="*/ 0 h 3"/>
                <a:gd name="T2" fmla="*/ 43 w 43"/>
                <a:gd name="T3" fmla="*/ 0 h 3"/>
                <a:gd name="T4" fmla="*/ 34 w 43"/>
                <a:gd name="T5" fmla="*/ 3 h 3"/>
                <a:gd name="T6" fmla="*/ 0 w 43"/>
                <a:gd name="T7" fmla="*/ 0 h 3"/>
              </a:gdLst>
              <a:ahLst/>
              <a:cxnLst>
                <a:cxn ang="0">
                  <a:pos x="T0" y="T1"/>
                </a:cxn>
                <a:cxn ang="0">
                  <a:pos x="T2" y="T3"/>
                </a:cxn>
                <a:cxn ang="0">
                  <a:pos x="T4" y="T5"/>
                </a:cxn>
                <a:cxn ang="0">
                  <a:pos x="T6" y="T7"/>
                </a:cxn>
              </a:cxnLst>
              <a:rect l="0" t="0" r="r" b="b"/>
              <a:pathLst>
                <a:path w="43" h="3">
                  <a:moveTo>
                    <a:pt x="0" y="0"/>
                  </a:moveTo>
                  <a:lnTo>
                    <a:pt x="43" y="0"/>
                  </a:lnTo>
                  <a:lnTo>
                    <a:pt x="34"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572"/>
            <p:cNvSpPr>
              <a:spLocks/>
            </p:cNvSpPr>
            <p:nvPr/>
          </p:nvSpPr>
          <p:spPr bwMode="auto">
            <a:xfrm>
              <a:off x="5975970" y="3821114"/>
              <a:ext cx="68263" cy="4763"/>
            </a:xfrm>
            <a:custGeom>
              <a:avLst/>
              <a:gdLst>
                <a:gd name="T0" fmla="*/ 0 w 43"/>
                <a:gd name="T1" fmla="*/ 0 h 3"/>
                <a:gd name="T2" fmla="*/ 43 w 43"/>
                <a:gd name="T3" fmla="*/ 0 h 3"/>
                <a:gd name="T4" fmla="*/ 34 w 43"/>
                <a:gd name="T5" fmla="*/ 3 h 3"/>
                <a:gd name="T6" fmla="*/ 0 w 43"/>
                <a:gd name="T7" fmla="*/ 0 h 3"/>
              </a:gdLst>
              <a:ahLst/>
              <a:cxnLst>
                <a:cxn ang="0">
                  <a:pos x="T0" y="T1"/>
                </a:cxn>
                <a:cxn ang="0">
                  <a:pos x="T2" y="T3"/>
                </a:cxn>
                <a:cxn ang="0">
                  <a:pos x="T4" y="T5"/>
                </a:cxn>
                <a:cxn ang="0">
                  <a:pos x="T6" y="T7"/>
                </a:cxn>
              </a:cxnLst>
              <a:rect l="0" t="0" r="r" b="b"/>
              <a:pathLst>
                <a:path w="43" h="3">
                  <a:moveTo>
                    <a:pt x="0" y="0"/>
                  </a:moveTo>
                  <a:lnTo>
                    <a:pt x="43" y="0"/>
                  </a:lnTo>
                  <a:lnTo>
                    <a:pt x="34"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0" name="Freeform 573"/>
            <p:cNvSpPr>
              <a:spLocks/>
            </p:cNvSpPr>
            <p:nvPr/>
          </p:nvSpPr>
          <p:spPr bwMode="auto">
            <a:xfrm>
              <a:off x="5969620" y="3825877"/>
              <a:ext cx="44450" cy="4763"/>
            </a:xfrm>
            <a:custGeom>
              <a:avLst/>
              <a:gdLst>
                <a:gd name="T0" fmla="*/ 2 w 28"/>
                <a:gd name="T1" fmla="*/ 0 h 3"/>
                <a:gd name="T2" fmla="*/ 0 w 28"/>
                <a:gd name="T3" fmla="*/ 3 h 3"/>
                <a:gd name="T4" fmla="*/ 28 w 28"/>
                <a:gd name="T5" fmla="*/ 3 h 3"/>
                <a:gd name="T6" fmla="*/ 2 w 28"/>
                <a:gd name="T7" fmla="*/ 0 h 3"/>
              </a:gdLst>
              <a:ahLst/>
              <a:cxnLst>
                <a:cxn ang="0">
                  <a:pos x="T0" y="T1"/>
                </a:cxn>
                <a:cxn ang="0">
                  <a:pos x="T2" y="T3"/>
                </a:cxn>
                <a:cxn ang="0">
                  <a:pos x="T4" y="T5"/>
                </a:cxn>
                <a:cxn ang="0">
                  <a:pos x="T6" y="T7"/>
                </a:cxn>
              </a:cxnLst>
              <a:rect l="0" t="0" r="r" b="b"/>
              <a:pathLst>
                <a:path w="28" h="3">
                  <a:moveTo>
                    <a:pt x="2" y="0"/>
                  </a:moveTo>
                  <a:lnTo>
                    <a:pt x="0" y="3"/>
                  </a:lnTo>
                  <a:lnTo>
                    <a:pt x="28" y="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574"/>
            <p:cNvSpPr>
              <a:spLocks/>
            </p:cNvSpPr>
            <p:nvPr/>
          </p:nvSpPr>
          <p:spPr bwMode="auto">
            <a:xfrm>
              <a:off x="5969620" y="3825877"/>
              <a:ext cx="44450" cy="4763"/>
            </a:xfrm>
            <a:custGeom>
              <a:avLst/>
              <a:gdLst>
                <a:gd name="T0" fmla="*/ 2 w 28"/>
                <a:gd name="T1" fmla="*/ 0 h 3"/>
                <a:gd name="T2" fmla="*/ 0 w 28"/>
                <a:gd name="T3" fmla="*/ 3 h 3"/>
                <a:gd name="T4" fmla="*/ 28 w 28"/>
                <a:gd name="T5" fmla="*/ 3 h 3"/>
                <a:gd name="T6" fmla="*/ 2 w 28"/>
                <a:gd name="T7" fmla="*/ 0 h 3"/>
              </a:gdLst>
              <a:ahLst/>
              <a:cxnLst>
                <a:cxn ang="0">
                  <a:pos x="T0" y="T1"/>
                </a:cxn>
                <a:cxn ang="0">
                  <a:pos x="T2" y="T3"/>
                </a:cxn>
                <a:cxn ang="0">
                  <a:pos x="T4" y="T5"/>
                </a:cxn>
                <a:cxn ang="0">
                  <a:pos x="T6" y="T7"/>
                </a:cxn>
              </a:cxnLst>
              <a:rect l="0" t="0" r="r" b="b"/>
              <a:pathLst>
                <a:path w="28" h="3">
                  <a:moveTo>
                    <a:pt x="2" y="0"/>
                  </a:moveTo>
                  <a:lnTo>
                    <a:pt x="0" y="3"/>
                  </a:lnTo>
                  <a:lnTo>
                    <a:pt x="28" y="3"/>
                  </a:lnTo>
                  <a:lnTo>
                    <a:pt x="2"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2" name="Freeform 575"/>
            <p:cNvSpPr>
              <a:spLocks/>
            </p:cNvSpPr>
            <p:nvPr/>
          </p:nvSpPr>
          <p:spPr bwMode="auto">
            <a:xfrm>
              <a:off x="5972795" y="3825877"/>
              <a:ext cx="57150" cy="4763"/>
            </a:xfrm>
            <a:custGeom>
              <a:avLst/>
              <a:gdLst>
                <a:gd name="T0" fmla="*/ 0 w 36"/>
                <a:gd name="T1" fmla="*/ 0 h 3"/>
                <a:gd name="T2" fmla="*/ 36 w 36"/>
                <a:gd name="T3" fmla="*/ 0 h 3"/>
                <a:gd name="T4" fmla="*/ 26 w 36"/>
                <a:gd name="T5" fmla="*/ 3 h 3"/>
                <a:gd name="T6" fmla="*/ 0 w 36"/>
                <a:gd name="T7" fmla="*/ 0 h 3"/>
              </a:gdLst>
              <a:ahLst/>
              <a:cxnLst>
                <a:cxn ang="0">
                  <a:pos x="T0" y="T1"/>
                </a:cxn>
                <a:cxn ang="0">
                  <a:pos x="T2" y="T3"/>
                </a:cxn>
                <a:cxn ang="0">
                  <a:pos x="T4" y="T5"/>
                </a:cxn>
                <a:cxn ang="0">
                  <a:pos x="T6" y="T7"/>
                </a:cxn>
              </a:cxnLst>
              <a:rect l="0" t="0" r="r" b="b"/>
              <a:pathLst>
                <a:path w="36" h="3">
                  <a:moveTo>
                    <a:pt x="0" y="0"/>
                  </a:moveTo>
                  <a:lnTo>
                    <a:pt x="36" y="0"/>
                  </a:lnTo>
                  <a:lnTo>
                    <a:pt x="26"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576"/>
            <p:cNvSpPr>
              <a:spLocks/>
            </p:cNvSpPr>
            <p:nvPr/>
          </p:nvSpPr>
          <p:spPr bwMode="auto">
            <a:xfrm>
              <a:off x="5972795" y="3825877"/>
              <a:ext cx="57150" cy="4763"/>
            </a:xfrm>
            <a:custGeom>
              <a:avLst/>
              <a:gdLst>
                <a:gd name="T0" fmla="*/ 0 w 36"/>
                <a:gd name="T1" fmla="*/ 0 h 3"/>
                <a:gd name="T2" fmla="*/ 36 w 36"/>
                <a:gd name="T3" fmla="*/ 0 h 3"/>
                <a:gd name="T4" fmla="*/ 26 w 36"/>
                <a:gd name="T5" fmla="*/ 3 h 3"/>
                <a:gd name="T6" fmla="*/ 0 w 36"/>
                <a:gd name="T7" fmla="*/ 0 h 3"/>
              </a:gdLst>
              <a:ahLst/>
              <a:cxnLst>
                <a:cxn ang="0">
                  <a:pos x="T0" y="T1"/>
                </a:cxn>
                <a:cxn ang="0">
                  <a:pos x="T2" y="T3"/>
                </a:cxn>
                <a:cxn ang="0">
                  <a:pos x="T4" y="T5"/>
                </a:cxn>
                <a:cxn ang="0">
                  <a:pos x="T6" y="T7"/>
                </a:cxn>
              </a:cxnLst>
              <a:rect l="0" t="0" r="r" b="b"/>
              <a:pathLst>
                <a:path w="36" h="3">
                  <a:moveTo>
                    <a:pt x="0" y="0"/>
                  </a:moveTo>
                  <a:lnTo>
                    <a:pt x="36" y="0"/>
                  </a:lnTo>
                  <a:lnTo>
                    <a:pt x="26"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4" name="Freeform 577"/>
            <p:cNvSpPr>
              <a:spLocks/>
            </p:cNvSpPr>
            <p:nvPr/>
          </p:nvSpPr>
          <p:spPr bwMode="auto">
            <a:xfrm>
              <a:off x="5964857" y="3830639"/>
              <a:ext cx="33338" cy="3175"/>
            </a:xfrm>
            <a:custGeom>
              <a:avLst/>
              <a:gdLst>
                <a:gd name="T0" fmla="*/ 3 w 21"/>
                <a:gd name="T1" fmla="*/ 0 h 2"/>
                <a:gd name="T2" fmla="*/ 0 w 21"/>
                <a:gd name="T3" fmla="*/ 2 h 2"/>
                <a:gd name="T4" fmla="*/ 21 w 21"/>
                <a:gd name="T5" fmla="*/ 2 h 2"/>
                <a:gd name="T6" fmla="*/ 3 w 21"/>
                <a:gd name="T7" fmla="*/ 0 h 2"/>
              </a:gdLst>
              <a:ahLst/>
              <a:cxnLst>
                <a:cxn ang="0">
                  <a:pos x="T0" y="T1"/>
                </a:cxn>
                <a:cxn ang="0">
                  <a:pos x="T2" y="T3"/>
                </a:cxn>
                <a:cxn ang="0">
                  <a:pos x="T4" y="T5"/>
                </a:cxn>
                <a:cxn ang="0">
                  <a:pos x="T6" y="T7"/>
                </a:cxn>
              </a:cxnLst>
              <a:rect l="0" t="0" r="r" b="b"/>
              <a:pathLst>
                <a:path w="21" h="2">
                  <a:moveTo>
                    <a:pt x="3" y="0"/>
                  </a:moveTo>
                  <a:lnTo>
                    <a:pt x="0" y="2"/>
                  </a:lnTo>
                  <a:lnTo>
                    <a:pt x="21" y="2"/>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578"/>
            <p:cNvSpPr>
              <a:spLocks/>
            </p:cNvSpPr>
            <p:nvPr/>
          </p:nvSpPr>
          <p:spPr bwMode="auto">
            <a:xfrm>
              <a:off x="5964857" y="3830639"/>
              <a:ext cx="33338" cy="3175"/>
            </a:xfrm>
            <a:custGeom>
              <a:avLst/>
              <a:gdLst>
                <a:gd name="T0" fmla="*/ 3 w 21"/>
                <a:gd name="T1" fmla="*/ 0 h 2"/>
                <a:gd name="T2" fmla="*/ 0 w 21"/>
                <a:gd name="T3" fmla="*/ 2 h 2"/>
                <a:gd name="T4" fmla="*/ 21 w 21"/>
                <a:gd name="T5" fmla="*/ 2 h 2"/>
                <a:gd name="T6" fmla="*/ 3 w 21"/>
                <a:gd name="T7" fmla="*/ 0 h 2"/>
              </a:gdLst>
              <a:ahLst/>
              <a:cxnLst>
                <a:cxn ang="0">
                  <a:pos x="T0" y="T1"/>
                </a:cxn>
                <a:cxn ang="0">
                  <a:pos x="T2" y="T3"/>
                </a:cxn>
                <a:cxn ang="0">
                  <a:pos x="T4" y="T5"/>
                </a:cxn>
                <a:cxn ang="0">
                  <a:pos x="T6" y="T7"/>
                </a:cxn>
              </a:cxnLst>
              <a:rect l="0" t="0" r="r" b="b"/>
              <a:pathLst>
                <a:path w="21" h="2">
                  <a:moveTo>
                    <a:pt x="3" y="0"/>
                  </a:moveTo>
                  <a:lnTo>
                    <a:pt x="0" y="2"/>
                  </a:lnTo>
                  <a:lnTo>
                    <a:pt x="21" y="2"/>
                  </a:lnTo>
                  <a:lnTo>
                    <a:pt x="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 name="Freeform 579"/>
            <p:cNvSpPr>
              <a:spLocks/>
            </p:cNvSpPr>
            <p:nvPr/>
          </p:nvSpPr>
          <p:spPr bwMode="auto">
            <a:xfrm>
              <a:off x="5969620" y="3830639"/>
              <a:ext cx="44450" cy="3175"/>
            </a:xfrm>
            <a:custGeom>
              <a:avLst/>
              <a:gdLst>
                <a:gd name="T0" fmla="*/ 0 w 28"/>
                <a:gd name="T1" fmla="*/ 0 h 2"/>
                <a:gd name="T2" fmla="*/ 28 w 28"/>
                <a:gd name="T3" fmla="*/ 0 h 2"/>
                <a:gd name="T4" fmla="*/ 18 w 28"/>
                <a:gd name="T5" fmla="*/ 2 h 2"/>
                <a:gd name="T6" fmla="*/ 0 w 28"/>
                <a:gd name="T7" fmla="*/ 0 h 2"/>
              </a:gdLst>
              <a:ahLst/>
              <a:cxnLst>
                <a:cxn ang="0">
                  <a:pos x="T0" y="T1"/>
                </a:cxn>
                <a:cxn ang="0">
                  <a:pos x="T2" y="T3"/>
                </a:cxn>
                <a:cxn ang="0">
                  <a:pos x="T4" y="T5"/>
                </a:cxn>
                <a:cxn ang="0">
                  <a:pos x="T6" y="T7"/>
                </a:cxn>
              </a:cxnLst>
              <a:rect l="0" t="0" r="r" b="b"/>
              <a:pathLst>
                <a:path w="28" h="2">
                  <a:moveTo>
                    <a:pt x="0" y="0"/>
                  </a:moveTo>
                  <a:lnTo>
                    <a:pt x="28" y="0"/>
                  </a:lnTo>
                  <a:lnTo>
                    <a:pt x="1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580"/>
            <p:cNvSpPr>
              <a:spLocks/>
            </p:cNvSpPr>
            <p:nvPr/>
          </p:nvSpPr>
          <p:spPr bwMode="auto">
            <a:xfrm>
              <a:off x="5969620" y="3830639"/>
              <a:ext cx="44450" cy="3175"/>
            </a:xfrm>
            <a:custGeom>
              <a:avLst/>
              <a:gdLst>
                <a:gd name="T0" fmla="*/ 0 w 28"/>
                <a:gd name="T1" fmla="*/ 0 h 2"/>
                <a:gd name="T2" fmla="*/ 28 w 28"/>
                <a:gd name="T3" fmla="*/ 0 h 2"/>
                <a:gd name="T4" fmla="*/ 18 w 28"/>
                <a:gd name="T5" fmla="*/ 2 h 2"/>
                <a:gd name="T6" fmla="*/ 0 w 28"/>
                <a:gd name="T7" fmla="*/ 0 h 2"/>
              </a:gdLst>
              <a:ahLst/>
              <a:cxnLst>
                <a:cxn ang="0">
                  <a:pos x="T0" y="T1"/>
                </a:cxn>
                <a:cxn ang="0">
                  <a:pos x="T2" y="T3"/>
                </a:cxn>
                <a:cxn ang="0">
                  <a:pos x="T4" y="T5"/>
                </a:cxn>
                <a:cxn ang="0">
                  <a:pos x="T6" y="T7"/>
                </a:cxn>
              </a:cxnLst>
              <a:rect l="0" t="0" r="r" b="b"/>
              <a:pathLst>
                <a:path w="28" h="2">
                  <a:moveTo>
                    <a:pt x="0" y="0"/>
                  </a:moveTo>
                  <a:lnTo>
                    <a:pt x="28" y="0"/>
                  </a:lnTo>
                  <a:lnTo>
                    <a:pt x="18" y="2"/>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 name="Freeform 581"/>
            <p:cNvSpPr>
              <a:spLocks/>
            </p:cNvSpPr>
            <p:nvPr/>
          </p:nvSpPr>
          <p:spPr bwMode="auto">
            <a:xfrm>
              <a:off x="5958507" y="3833814"/>
              <a:ext cx="25400" cy="4763"/>
            </a:xfrm>
            <a:custGeom>
              <a:avLst/>
              <a:gdLst>
                <a:gd name="T0" fmla="*/ 4 w 16"/>
                <a:gd name="T1" fmla="*/ 0 h 3"/>
                <a:gd name="T2" fmla="*/ 0 w 16"/>
                <a:gd name="T3" fmla="*/ 3 h 3"/>
                <a:gd name="T4" fmla="*/ 16 w 16"/>
                <a:gd name="T5" fmla="*/ 3 h 3"/>
                <a:gd name="T6" fmla="*/ 4 w 16"/>
                <a:gd name="T7" fmla="*/ 0 h 3"/>
              </a:gdLst>
              <a:ahLst/>
              <a:cxnLst>
                <a:cxn ang="0">
                  <a:pos x="T0" y="T1"/>
                </a:cxn>
                <a:cxn ang="0">
                  <a:pos x="T2" y="T3"/>
                </a:cxn>
                <a:cxn ang="0">
                  <a:pos x="T4" y="T5"/>
                </a:cxn>
                <a:cxn ang="0">
                  <a:pos x="T6" y="T7"/>
                </a:cxn>
              </a:cxnLst>
              <a:rect l="0" t="0" r="r" b="b"/>
              <a:pathLst>
                <a:path w="16" h="3">
                  <a:moveTo>
                    <a:pt x="4" y="0"/>
                  </a:moveTo>
                  <a:lnTo>
                    <a:pt x="0" y="3"/>
                  </a:lnTo>
                  <a:lnTo>
                    <a:pt x="16" y="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582"/>
            <p:cNvSpPr>
              <a:spLocks/>
            </p:cNvSpPr>
            <p:nvPr/>
          </p:nvSpPr>
          <p:spPr bwMode="auto">
            <a:xfrm>
              <a:off x="5958507" y="3833814"/>
              <a:ext cx="25400" cy="4763"/>
            </a:xfrm>
            <a:custGeom>
              <a:avLst/>
              <a:gdLst>
                <a:gd name="T0" fmla="*/ 4 w 16"/>
                <a:gd name="T1" fmla="*/ 0 h 3"/>
                <a:gd name="T2" fmla="*/ 0 w 16"/>
                <a:gd name="T3" fmla="*/ 3 h 3"/>
                <a:gd name="T4" fmla="*/ 16 w 16"/>
                <a:gd name="T5" fmla="*/ 3 h 3"/>
                <a:gd name="T6" fmla="*/ 4 w 16"/>
                <a:gd name="T7" fmla="*/ 0 h 3"/>
              </a:gdLst>
              <a:ahLst/>
              <a:cxnLst>
                <a:cxn ang="0">
                  <a:pos x="T0" y="T1"/>
                </a:cxn>
                <a:cxn ang="0">
                  <a:pos x="T2" y="T3"/>
                </a:cxn>
                <a:cxn ang="0">
                  <a:pos x="T4" y="T5"/>
                </a:cxn>
                <a:cxn ang="0">
                  <a:pos x="T6" y="T7"/>
                </a:cxn>
              </a:cxnLst>
              <a:rect l="0" t="0" r="r" b="b"/>
              <a:pathLst>
                <a:path w="16" h="3">
                  <a:moveTo>
                    <a:pt x="4" y="0"/>
                  </a:moveTo>
                  <a:lnTo>
                    <a:pt x="0" y="3"/>
                  </a:lnTo>
                  <a:lnTo>
                    <a:pt x="16" y="3"/>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0" name="Freeform 583"/>
            <p:cNvSpPr>
              <a:spLocks/>
            </p:cNvSpPr>
            <p:nvPr/>
          </p:nvSpPr>
          <p:spPr bwMode="auto">
            <a:xfrm>
              <a:off x="5964857" y="3833814"/>
              <a:ext cx="33338" cy="4763"/>
            </a:xfrm>
            <a:custGeom>
              <a:avLst/>
              <a:gdLst>
                <a:gd name="T0" fmla="*/ 0 w 21"/>
                <a:gd name="T1" fmla="*/ 0 h 3"/>
                <a:gd name="T2" fmla="*/ 21 w 21"/>
                <a:gd name="T3" fmla="*/ 0 h 3"/>
                <a:gd name="T4" fmla="*/ 12 w 21"/>
                <a:gd name="T5" fmla="*/ 3 h 3"/>
                <a:gd name="T6" fmla="*/ 0 w 21"/>
                <a:gd name="T7" fmla="*/ 0 h 3"/>
              </a:gdLst>
              <a:ahLst/>
              <a:cxnLst>
                <a:cxn ang="0">
                  <a:pos x="T0" y="T1"/>
                </a:cxn>
                <a:cxn ang="0">
                  <a:pos x="T2" y="T3"/>
                </a:cxn>
                <a:cxn ang="0">
                  <a:pos x="T4" y="T5"/>
                </a:cxn>
                <a:cxn ang="0">
                  <a:pos x="T6" y="T7"/>
                </a:cxn>
              </a:cxnLst>
              <a:rect l="0" t="0" r="r" b="b"/>
              <a:pathLst>
                <a:path w="21" h="3">
                  <a:moveTo>
                    <a:pt x="0" y="0"/>
                  </a:moveTo>
                  <a:lnTo>
                    <a:pt x="21" y="0"/>
                  </a:lnTo>
                  <a:lnTo>
                    <a:pt x="12"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584"/>
            <p:cNvSpPr>
              <a:spLocks/>
            </p:cNvSpPr>
            <p:nvPr/>
          </p:nvSpPr>
          <p:spPr bwMode="auto">
            <a:xfrm>
              <a:off x="5964857" y="3833814"/>
              <a:ext cx="33338" cy="4763"/>
            </a:xfrm>
            <a:custGeom>
              <a:avLst/>
              <a:gdLst>
                <a:gd name="T0" fmla="*/ 0 w 21"/>
                <a:gd name="T1" fmla="*/ 0 h 3"/>
                <a:gd name="T2" fmla="*/ 21 w 21"/>
                <a:gd name="T3" fmla="*/ 0 h 3"/>
                <a:gd name="T4" fmla="*/ 12 w 21"/>
                <a:gd name="T5" fmla="*/ 3 h 3"/>
                <a:gd name="T6" fmla="*/ 0 w 21"/>
                <a:gd name="T7" fmla="*/ 0 h 3"/>
              </a:gdLst>
              <a:ahLst/>
              <a:cxnLst>
                <a:cxn ang="0">
                  <a:pos x="T0" y="T1"/>
                </a:cxn>
                <a:cxn ang="0">
                  <a:pos x="T2" y="T3"/>
                </a:cxn>
                <a:cxn ang="0">
                  <a:pos x="T4" y="T5"/>
                </a:cxn>
                <a:cxn ang="0">
                  <a:pos x="T6" y="T7"/>
                </a:cxn>
              </a:cxnLst>
              <a:rect l="0" t="0" r="r" b="b"/>
              <a:pathLst>
                <a:path w="21" h="3">
                  <a:moveTo>
                    <a:pt x="0" y="0"/>
                  </a:moveTo>
                  <a:lnTo>
                    <a:pt x="21" y="0"/>
                  </a:lnTo>
                  <a:lnTo>
                    <a:pt x="12" y="3"/>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2" name="Freeform 585"/>
            <p:cNvSpPr>
              <a:spLocks/>
            </p:cNvSpPr>
            <p:nvPr/>
          </p:nvSpPr>
          <p:spPr bwMode="auto">
            <a:xfrm>
              <a:off x="5937870" y="3844927"/>
              <a:ext cx="30163" cy="7938"/>
            </a:xfrm>
            <a:custGeom>
              <a:avLst/>
              <a:gdLst>
                <a:gd name="T0" fmla="*/ 9 w 19"/>
                <a:gd name="T1" fmla="*/ 0 h 5"/>
                <a:gd name="T2" fmla="*/ 19 w 19"/>
                <a:gd name="T3" fmla="*/ 0 h 5"/>
                <a:gd name="T4" fmla="*/ 0 w 19"/>
                <a:gd name="T5" fmla="*/ 5 h 5"/>
                <a:gd name="T6" fmla="*/ 9 w 19"/>
                <a:gd name="T7" fmla="*/ 0 h 5"/>
              </a:gdLst>
              <a:ahLst/>
              <a:cxnLst>
                <a:cxn ang="0">
                  <a:pos x="T0" y="T1"/>
                </a:cxn>
                <a:cxn ang="0">
                  <a:pos x="T2" y="T3"/>
                </a:cxn>
                <a:cxn ang="0">
                  <a:pos x="T4" y="T5"/>
                </a:cxn>
                <a:cxn ang="0">
                  <a:pos x="T6" y="T7"/>
                </a:cxn>
              </a:cxnLst>
              <a:rect l="0" t="0" r="r" b="b"/>
              <a:pathLst>
                <a:path w="19" h="5">
                  <a:moveTo>
                    <a:pt x="9" y="0"/>
                  </a:moveTo>
                  <a:lnTo>
                    <a:pt x="19" y="0"/>
                  </a:lnTo>
                  <a:lnTo>
                    <a:pt x="0"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586"/>
            <p:cNvSpPr>
              <a:spLocks/>
            </p:cNvSpPr>
            <p:nvPr/>
          </p:nvSpPr>
          <p:spPr bwMode="auto">
            <a:xfrm>
              <a:off x="5937870" y="3844927"/>
              <a:ext cx="30163" cy="7938"/>
            </a:xfrm>
            <a:custGeom>
              <a:avLst/>
              <a:gdLst>
                <a:gd name="T0" fmla="*/ 9 w 19"/>
                <a:gd name="T1" fmla="*/ 0 h 5"/>
                <a:gd name="T2" fmla="*/ 19 w 19"/>
                <a:gd name="T3" fmla="*/ 0 h 5"/>
                <a:gd name="T4" fmla="*/ 0 w 19"/>
                <a:gd name="T5" fmla="*/ 5 h 5"/>
                <a:gd name="T6" fmla="*/ 9 w 19"/>
                <a:gd name="T7" fmla="*/ 0 h 5"/>
              </a:gdLst>
              <a:ahLst/>
              <a:cxnLst>
                <a:cxn ang="0">
                  <a:pos x="T0" y="T1"/>
                </a:cxn>
                <a:cxn ang="0">
                  <a:pos x="T2" y="T3"/>
                </a:cxn>
                <a:cxn ang="0">
                  <a:pos x="T4" y="T5"/>
                </a:cxn>
                <a:cxn ang="0">
                  <a:pos x="T6" y="T7"/>
                </a:cxn>
              </a:cxnLst>
              <a:rect l="0" t="0" r="r" b="b"/>
              <a:pathLst>
                <a:path w="19" h="5">
                  <a:moveTo>
                    <a:pt x="9" y="0"/>
                  </a:moveTo>
                  <a:lnTo>
                    <a:pt x="19" y="0"/>
                  </a:lnTo>
                  <a:lnTo>
                    <a:pt x="0" y="5"/>
                  </a:lnTo>
                  <a:lnTo>
                    <a:pt x="9"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4" name="Freeform 587"/>
            <p:cNvSpPr>
              <a:spLocks/>
            </p:cNvSpPr>
            <p:nvPr/>
          </p:nvSpPr>
          <p:spPr bwMode="auto">
            <a:xfrm>
              <a:off x="5952157" y="3838577"/>
              <a:ext cx="15875" cy="6350"/>
            </a:xfrm>
            <a:custGeom>
              <a:avLst/>
              <a:gdLst>
                <a:gd name="T0" fmla="*/ 4 w 10"/>
                <a:gd name="T1" fmla="*/ 0 h 4"/>
                <a:gd name="T2" fmla="*/ 0 w 10"/>
                <a:gd name="T3" fmla="*/ 4 h 4"/>
                <a:gd name="T4" fmla="*/ 10 w 10"/>
                <a:gd name="T5" fmla="*/ 4 h 4"/>
                <a:gd name="T6" fmla="*/ 4 w 10"/>
                <a:gd name="T7" fmla="*/ 0 h 4"/>
              </a:gdLst>
              <a:ahLst/>
              <a:cxnLst>
                <a:cxn ang="0">
                  <a:pos x="T0" y="T1"/>
                </a:cxn>
                <a:cxn ang="0">
                  <a:pos x="T2" y="T3"/>
                </a:cxn>
                <a:cxn ang="0">
                  <a:pos x="T4" y="T5"/>
                </a:cxn>
                <a:cxn ang="0">
                  <a:pos x="T6" y="T7"/>
                </a:cxn>
              </a:cxnLst>
              <a:rect l="0" t="0" r="r" b="b"/>
              <a:pathLst>
                <a:path w="10" h="4">
                  <a:moveTo>
                    <a:pt x="4" y="0"/>
                  </a:moveTo>
                  <a:lnTo>
                    <a:pt x="0" y="4"/>
                  </a:lnTo>
                  <a:lnTo>
                    <a:pt x="10" y="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588"/>
            <p:cNvSpPr>
              <a:spLocks/>
            </p:cNvSpPr>
            <p:nvPr/>
          </p:nvSpPr>
          <p:spPr bwMode="auto">
            <a:xfrm>
              <a:off x="5952157" y="3838577"/>
              <a:ext cx="15875" cy="6350"/>
            </a:xfrm>
            <a:custGeom>
              <a:avLst/>
              <a:gdLst>
                <a:gd name="T0" fmla="*/ 4 w 10"/>
                <a:gd name="T1" fmla="*/ 0 h 4"/>
                <a:gd name="T2" fmla="*/ 0 w 10"/>
                <a:gd name="T3" fmla="*/ 4 h 4"/>
                <a:gd name="T4" fmla="*/ 10 w 10"/>
                <a:gd name="T5" fmla="*/ 4 h 4"/>
                <a:gd name="T6" fmla="*/ 4 w 10"/>
                <a:gd name="T7" fmla="*/ 0 h 4"/>
              </a:gdLst>
              <a:ahLst/>
              <a:cxnLst>
                <a:cxn ang="0">
                  <a:pos x="T0" y="T1"/>
                </a:cxn>
                <a:cxn ang="0">
                  <a:pos x="T2" y="T3"/>
                </a:cxn>
                <a:cxn ang="0">
                  <a:pos x="T4" y="T5"/>
                </a:cxn>
                <a:cxn ang="0">
                  <a:pos x="T6" y="T7"/>
                </a:cxn>
              </a:cxnLst>
              <a:rect l="0" t="0" r="r" b="b"/>
              <a:pathLst>
                <a:path w="10" h="4">
                  <a:moveTo>
                    <a:pt x="4" y="0"/>
                  </a:moveTo>
                  <a:lnTo>
                    <a:pt x="0" y="4"/>
                  </a:lnTo>
                  <a:lnTo>
                    <a:pt x="10" y="4"/>
                  </a:lnTo>
                  <a:lnTo>
                    <a:pt x="4"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 name="Freeform 589"/>
            <p:cNvSpPr>
              <a:spLocks/>
            </p:cNvSpPr>
            <p:nvPr/>
          </p:nvSpPr>
          <p:spPr bwMode="auto">
            <a:xfrm>
              <a:off x="5958507" y="3838577"/>
              <a:ext cx="25400" cy="6350"/>
            </a:xfrm>
            <a:custGeom>
              <a:avLst/>
              <a:gdLst>
                <a:gd name="T0" fmla="*/ 0 w 16"/>
                <a:gd name="T1" fmla="*/ 0 h 4"/>
                <a:gd name="T2" fmla="*/ 16 w 16"/>
                <a:gd name="T3" fmla="*/ 0 h 4"/>
                <a:gd name="T4" fmla="*/ 6 w 16"/>
                <a:gd name="T5" fmla="*/ 4 h 4"/>
                <a:gd name="T6" fmla="*/ 0 w 16"/>
                <a:gd name="T7" fmla="*/ 0 h 4"/>
              </a:gdLst>
              <a:ahLst/>
              <a:cxnLst>
                <a:cxn ang="0">
                  <a:pos x="T0" y="T1"/>
                </a:cxn>
                <a:cxn ang="0">
                  <a:pos x="T2" y="T3"/>
                </a:cxn>
                <a:cxn ang="0">
                  <a:pos x="T4" y="T5"/>
                </a:cxn>
                <a:cxn ang="0">
                  <a:pos x="T6" y="T7"/>
                </a:cxn>
              </a:cxnLst>
              <a:rect l="0" t="0" r="r" b="b"/>
              <a:pathLst>
                <a:path w="16" h="4">
                  <a:moveTo>
                    <a:pt x="0" y="0"/>
                  </a:moveTo>
                  <a:lnTo>
                    <a:pt x="16" y="0"/>
                  </a:lnTo>
                  <a:lnTo>
                    <a:pt x="6"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590"/>
            <p:cNvSpPr>
              <a:spLocks/>
            </p:cNvSpPr>
            <p:nvPr/>
          </p:nvSpPr>
          <p:spPr bwMode="auto">
            <a:xfrm>
              <a:off x="5958507" y="3838577"/>
              <a:ext cx="25400" cy="6350"/>
            </a:xfrm>
            <a:custGeom>
              <a:avLst/>
              <a:gdLst>
                <a:gd name="T0" fmla="*/ 0 w 16"/>
                <a:gd name="T1" fmla="*/ 0 h 4"/>
                <a:gd name="T2" fmla="*/ 16 w 16"/>
                <a:gd name="T3" fmla="*/ 0 h 4"/>
                <a:gd name="T4" fmla="*/ 6 w 16"/>
                <a:gd name="T5" fmla="*/ 4 h 4"/>
                <a:gd name="T6" fmla="*/ 0 w 16"/>
                <a:gd name="T7" fmla="*/ 0 h 4"/>
              </a:gdLst>
              <a:ahLst/>
              <a:cxnLst>
                <a:cxn ang="0">
                  <a:pos x="T0" y="T1"/>
                </a:cxn>
                <a:cxn ang="0">
                  <a:pos x="T2" y="T3"/>
                </a:cxn>
                <a:cxn ang="0">
                  <a:pos x="T4" y="T5"/>
                </a:cxn>
                <a:cxn ang="0">
                  <a:pos x="T6" y="T7"/>
                </a:cxn>
              </a:cxnLst>
              <a:rect l="0" t="0" r="r" b="b"/>
              <a:pathLst>
                <a:path w="16" h="4">
                  <a:moveTo>
                    <a:pt x="0" y="0"/>
                  </a:moveTo>
                  <a:lnTo>
                    <a:pt x="16" y="0"/>
                  </a:lnTo>
                  <a:lnTo>
                    <a:pt x="6" y="4"/>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 name="Rectangle 591"/>
            <p:cNvSpPr>
              <a:spLocks noChangeArrowheads="1"/>
            </p:cNvSpPr>
            <p:nvPr/>
          </p:nvSpPr>
          <p:spPr bwMode="auto">
            <a:xfrm>
              <a:off x="2395538" y="3182615"/>
              <a:ext cx="15398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9" name="Rectangle 592"/>
            <p:cNvSpPr>
              <a:spLocks noChangeArrowheads="1"/>
            </p:cNvSpPr>
            <p:nvPr/>
          </p:nvSpPr>
          <p:spPr bwMode="auto">
            <a:xfrm>
              <a:off x="5931520" y="3541714"/>
              <a:ext cx="15398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x</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60" name="Line 593"/>
            <p:cNvSpPr>
              <a:spLocks noChangeShapeType="1"/>
            </p:cNvSpPr>
            <p:nvPr/>
          </p:nvSpPr>
          <p:spPr bwMode="auto">
            <a:xfrm flipH="1" flipV="1">
              <a:off x="5937870" y="3778252"/>
              <a:ext cx="122238" cy="3810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 name="Line 594"/>
            <p:cNvSpPr>
              <a:spLocks noChangeShapeType="1"/>
            </p:cNvSpPr>
            <p:nvPr/>
          </p:nvSpPr>
          <p:spPr bwMode="auto">
            <a:xfrm flipH="1">
              <a:off x="5937870" y="3816352"/>
              <a:ext cx="122238" cy="365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 name="Line 595"/>
            <p:cNvSpPr>
              <a:spLocks noChangeShapeType="1"/>
            </p:cNvSpPr>
            <p:nvPr/>
          </p:nvSpPr>
          <p:spPr bwMode="auto">
            <a:xfrm>
              <a:off x="5652120" y="3816352"/>
              <a:ext cx="3238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 name="Freeform 596"/>
            <p:cNvSpPr>
              <a:spLocks/>
            </p:cNvSpPr>
            <p:nvPr/>
          </p:nvSpPr>
          <p:spPr bwMode="auto">
            <a:xfrm>
              <a:off x="5937870" y="3778252"/>
              <a:ext cx="38100" cy="74613"/>
            </a:xfrm>
            <a:custGeom>
              <a:avLst/>
              <a:gdLst>
                <a:gd name="T0" fmla="*/ 0 w 24"/>
                <a:gd name="T1" fmla="*/ 0 h 47"/>
                <a:gd name="T2" fmla="*/ 5 w 24"/>
                <a:gd name="T3" fmla="*/ 3 h 47"/>
                <a:gd name="T4" fmla="*/ 9 w 24"/>
                <a:gd name="T5" fmla="*/ 6 h 47"/>
                <a:gd name="T6" fmla="*/ 11 w 24"/>
                <a:gd name="T7" fmla="*/ 7 h 47"/>
                <a:gd name="T8" fmla="*/ 13 w 24"/>
                <a:gd name="T9" fmla="*/ 9 h 47"/>
                <a:gd name="T10" fmla="*/ 15 w 24"/>
                <a:gd name="T11" fmla="*/ 10 h 47"/>
                <a:gd name="T12" fmla="*/ 17 w 24"/>
                <a:gd name="T13" fmla="*/ 12 h 47"/>
                <a:gd name="T14" fmla="*/ 18 w 24"/>
                <a:gd name="T15" fmla="*/ 13 h 47"/>
                <a:gd name="T16" fmla="*/ 20 w 24"/>
                <a:gd name="T17" fmla="*/ 15 h 47"/>
                <a:gd name="T18" fmla="*/ 21 w 24"/>
                <a:gd name="T19" fmla="*/ 16 h 47"/>
                <a:gd name="T20" fmla="*/ 22 w 24"/>
                <a:gd name="T21" fmla="*/ 18 h 47"/>
                <a:gd name="T22" fmla="*/ 23 w 24"/>
                <a:gd name="T23" fmla="*/ 19 h 47"/>
                <a:gd name="T24" fmla="*/ 24 w 24"/>
                <a:gd name="T25" fmla="*/ 21 h 47"/>
                <a:gd name="T26" fmla="*/ 24 w 24"/>
                <a:gd name="T27" fmla="*/ 22 h 47"/>
                <a:gd name="T28" fmla="*/ 24 w 24"/>
                <a:gd name="T29" fmla="*/ 24 h 47"/>
                <a:gd name="T30" fmla="*/ 24 w 24"/>
                <a:gd name="T31" fmla="*/ 25 h 47"/>
                <a:gd name="T32" fmla="*/ 24 w 24"/>
                <a:gd name="T33" fmla="*/ 27 h 47"/>
                <a:gd name="T34" fmla="*/ 23 w 24"/>
                <a:gd name="T35" fmla="*/ 28 h 47"/>
                <a:gd name="T36" fmla="*/ 22 w 24"/>
                <a:gd name="T37" fmla="*/ 30 h 47"/>
                <a:gd name="T38" fmla="*/ 21 w 24"/>
                <a:gd name="T39" fmla="*/ 31 h 47"/>
                <a:gd name="T40" fmla="*/ 20 w 24"/>
                <a:gd name="T41" fmla="*/ 33 h 47"/>
                <a:gd name="T42" fmla="*/ 18 w 24"/>
                <a:gd name="T43" fmla="*/ 34 h 47"/>
                <a:gd name="T44" fmla="*/ 17 w 24"/>
                <a:gd name="T45" fmla="*/ 35 h 47"/>
                <a:gd name="T46" fmla="*/ 15 w 24"/>
                <a:gd name="T47" fmla="*/ 37 h 47"/>
                <a:gd name="T48" fmla="*/ 13 w 24"/>
                <a:gd name="T49" fmla="*/ 38 h 47"/>
                <a:gd name="T50" fmla="*/ 11 w 24"/>
                <a:gd name="T51" fmla="*/ 40 h 47"/>
                <a:gd name="T52" fmla="*/ 9 w 24"/>
                <a:gd name="T53" fmla="*/ 42 h 47"/>
                <a:gd name="T54" fmla="*/ 5 w 24"/>
                <a:gd name="T55" fmla="*/ 45 h 47"/>
                <a:gd name="T56" fmla="*/ 0 w 24"/>
                <a:gd name="T5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47">
                  <a:moveTo>
                    <a:pt x="0" y="0"/>
                  </a:moveTo>
                  <a:lnTo>
                    <a:pt x="5" y="3"/>
                  </a:lnTo>
                  <a:lnTo>
                    <a:pt x="9" y="6"/>
                  </a:lnTo>
                  <a:lnTo>
                    <a:pt x="11" y="7"/>
                  </a:lnTo>
                  <a:lnTo>
                    <a:pt x="13" y="9"/>
                  </a:lnTo>
                  <a:lnTo>
                    <a:pt x="15" y="10"/>
                  </a:lnTo>
                  <a:lnTo>
                    <a:pt x="17" y="12"/>
                  </a:lnTo>
                  <a:lnTo>
                    <a:pt x="18" y="13"/>
                  </a:lnTo>
                  <a:lnTo>
                    <a:pt x="20" y="15"/>
                  </a:lnTo>
                  <a:lnTo>
                    <a:pt x="21" y="16"/>
                  </a:lnTo>
                  <a:lnTo>
                    <a:pt x="22" y="18"/>
                  </a:lnTo>
                  <a:lnTo>
                    <a:pt x="23" y="19"/>
                  </a:lnTo>
                  <a:lnTo>
                    <a:pt x="24" y="21"/>
                  </a:lnTo>
                  <a:lnTo>
                    <a:pt x="24" y="22"/>
                  </a:lnTo>
                  <a:lnTo>
                    <a:pt x="24" y="24"/>
                  </a:lnTo>
                  <a:lnTo>
                    <a:pt x="24" y="25"/>
                  </a:lnTo>
                  <a:lnTo>
                    <a:pt x="24" y="27"/>
                  </a:lnTo>
                  <a:lnTo>
                    <a:pt x="23" y="28"/>
                  </a:lnTo>
                  <a:lnTo>
                    <a:pt x="22" y="30"/>
                  </a:lnTo>
                  <a:lnTo>
                    <a:pt x="21" y="31"/>
                  </a:lnTo>
                  <a:lnTo>
                    <a:pt x="20" y="33"/>
                  </a:lnTo>
                  <a:lnTo>
                    <a:pt x="18" y="34"/>
                  </a:lnTo>
                  <a:lnTo>
                    <a:pt x="17" y="35"/>
                  </a:lnTo>
                  <a:lnTo>
                    <a:pt x="15" y="37"/>
                  </a:lnTo>
                  <a:lnTo>
                    <a:pt x="13" y="38"/>
                  </a:lnTo>
                  <a:lnTo>
                    <a:pt x="11" y="40"/>
                  </a:lnTo>
                  <a:lnTo>
                    <a:pt x="9" y="42"/>
                  </a:lnTo>
                  <a:lnTo>
                    <a:pt x="5" y="45"/>
                  </a:lnTo>
                  <a:lnTo>
                    <a:pt x="0" y="47"/>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 name="Line 597"/>
            <p:cNvSpPr>
              <a:spLocks noChangeShapeType="1"/>
            </p:cNvSpPr>
            <p:nvPr/>
          </p:nvSpPr>
          <p:spPr bwMode="auto">
            <a:xfrm>
              <a:off x="4857751" y="3822702"/>
              <a:ext cx="0" cy="306388"/>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 name="Line 598"/>
            <p:cNvSpPr>
              <a:spLocks noChangeShapeType="1"/>
            </p:cNvSpPr>
            <p:nvPr/>
          </p:nvSpPr>
          <p:spPr bwMode="auto">
            <a:xfrm>
              <a:off x="5622926" y="4003677"/>
              <a:ext cx="0" cy="125413"/>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 name="Line 599"/>
            <p:cNvSpPr>
              <a:spLocks noChangeShapeType="1"/>
            </p:cNvSpPr>
            <p:nvPr/>
          </p:nvSpPr>
          <p:spPr bwMode="auto">
            <a:xfrm>
              <a:off x="4926013" y="4105277"/>
              <a:ext cx="6286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 name="Freeform 600"/>
            <p:cNvSpPr>
              <a:spLocks/>
            </p:cNvSpPr>
            <p:nvPr/>
          </p:nvSpPr>
          <p:spPr bwMode="auto">
            <a:xfrm>
              <a:off x="4857751"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601"/>
            <p:cNvSpPr>
              <a:spLocks/>
            </p:cNvSpPr>
            <p:nvPr/>
          </p:nvSpPr>
          <p:spPr bwMode="auto">
            <a:xfrm>
              <a:off x="4857751" y="4094164"/>
              <a:ext cx="68263" cy="22225"/>
            </a:xfrm>
            <a:custGeom>
              <a:avLst/>
              <a:gdLst>
                <a:gd name="T0" fmla="*/ 43 w 43"/>
                <a:gd name="T1" fmla="*/ 0 h 14"/>
                <a:gd name="T2" fmla="*/ 43 w 43"/>
                <a:gd name="T3" fmla="*/ 14 h 14"/>
                <a:gd name="T4" fmla="*/ 0 w 43"/>
                <a:gd name="T5" fmla="*/ 7 h 14"/>
                <a:gd name="T6" fmla="*/ 43 w 43"/>
                <a:gd name="T7" fmla="*/ 0 h 14"/>
              </a:gdLst>
              <a:ahLst/>
              <a:cxnLst>
                <a:cxn ang="0">
                  <a:pos x="T0" y="T1"/>
                </a:cxn>
                <a:cxn ang="0">
                  <a:pos x="T2" y="T3"/>
                </a:cxn>
                <a:cxn ang="0">
                  <a:pos x="T4" y="T5"/>
                </a:cxn>
                <a:cxn ang="0">
                  <a:pos x="T6" y="T7"/>
                </a:cxn>
              </a:cxnLst>
              <a:rect l="0" t="0" r="r" b="b"/>
              <a:pathLst>
                <a:path w="43" h="14">
                  <a:moveTo>
                    <a:pt x="43" y="0"/>
                  </a:moveTo>
                  <a:lnTo>
                    <a:pt x="43" y="14"/>
                  </a:lnTo>
                  <a:lnTo>
                    <a:pt x="0" y="7"/>
                  </a:lnTo>
                  <a:lnTo>
                    <a:pt x="43"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 name="Freeform 602"/>
            <p:cNvSpPr>
              <a:spLocks/>
            </p:cNvSpPr>
            <p:nvPr/>
          </p:nvSpPr>
          <p:spPr bwMode="auto">
            <a:xfrm>
              <a:off x="5554663"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Rectangle 603"/>
            <p:cNvSpPr>
              <a:spLocks noChangeArrowheads="1"/>
            </p:cNvSpPr>
            <p:nvPr/>
          </p:nvSpPr>
          <p:spPr bwMode="auto">
            <a:xfrm>
              <a:off x="5202238" y="3941764"/>
              <a:ext cx="1397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nArial"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71" name="Rectangle 604"/>
            <p:cNvSpPr>
              <a:spLocks noChangeArrowheads="1"/>
            </p:cNvSpPr>
            <p:nvPr/>
          </p:nvSpPr>
          <p:spPr bwMode="auto">
            <a:xfrm>
              <a:off x="3151188" y="3849689"/>
              <a:ext cx="19208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72" name="Rectangle 605"/>
            <p:cNvSpPr>
              <a:spLocks noChangeArrowheads="1"/>
            </p:cNvSpPr>
            <p:nvPr/>
          </p:nvSpPr>
          <p:spPr bwMode="auto">
            <a:xfrm>
              <a:off x="3914776" y="3849689"/>
              <a:ext cx="19208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73" name="Rectangle 606"/>
            <p:cNvSpPr>
              <a:spLocks noChangeArrowheads="1"/>
            </p:cNvSpPr>
            <p:nvPr/>
          </p:nvSpPr>
          <p:spPr bwMode="auto">
            <a:xfrm>
              <a:off x="4679951" y="3849689"/>
              <a:ext cx="18256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VnArial"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4" name="Freeform 608"/>
            <p:cNvSpPr>
              <a:spLocks/>
            </p:cNvSpPr>
            <p:nvPr/>
          </p:nvSpPr>
          <p:spPr bwMode="auto">
            <a:xfrm>
              <a:off x="5554663" y="4094164"/>
              <a:ext cx="68263" cy="22225"/>
            </a:xfrm>
            <a:custGeom>
              <a:avLst/>
              <a:gdLst>
                <a:gd name="T0" fmla="*/ 0 w 43"/>
                <a:gd name="T1" fmla="*/ 0 h 14"/>
                <a:gd name="T2" fmla="*/ 0 w 43"/>
                <a:gd name="T3" fmla="*/ 14 h 14"/>
                <a:gd name="T4" fmla="*/ 43 w 43"/>
                <a:gd name="T5" fmla="*/ 7 h 14"/>
                <a:gd name="T6" fmla="*/ 0 w 43"/>
                <a:gd name="T7" fmla="*/ 0 h 14"/>
              </a:gdLst>
              <a:ahLst/>
              <a:cxnLst>
                <a:cxn ang="0">
                  <a:pos x="T0" y="T1"/>
                </a:cxn>
                <a:cxn ang="0">
                  <a:pos x="T2" y="T3"/>
                </a:cxn>
                <a:cxn ang="0">
                  <a:pos x="T4" y="T5"/>
                </a:cxn>
                <a:cxn ang="0">
                  <a:pos x="T6" y="T7"/>
                </a:cxn>
              </a:cxnLst>
              <a:rect l="0" t="0" r="r" b="b"/>
              <a:pathLst>
                <a:path w="43" h="14">
                  <a:moveTo>
                    <a:pt x="0" y="0"/>
                  </a:moveTo>
                  <a:lnTo>
                    <a:pt x="0" y="14"/>
                  </a:lnTo>
                  <a:lnTo>
                    <a:pt x="43" y="7"/>
                  </a:lnTo>
                  <a:lnTo>
                    <a:pt x="0"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Freeform 609"/>
            <p:cNvSpPr>
              <a:spLocks/>
            </p:cNvSpPr>
            <p:nvPr/>
          </p:nvSpPr>
          <p:spPr bwMode="auto">
            <a:xfrm>
              <a:off x="5086351" y="3606801"/>
              <a:ext cx="58738" cy="142875"/>
            </a:xfrm>
            <a:custGeom>
              <a:avLst/>
              <a:gdLst>
                <a:gd name="T0" fmla="*/ 37 w 37"/>
                <a:gd name="T1" fmla="*/ 90 h 90"/>
                <a:gd name="T2" fmla="*/ 35 w 37"/>
                <a:gd name="T3" fmla="*/ 80 h 90"/>
                <a:gd name="T4" fmla="*/ 33 w 37"/>
                <a:gd name="T5" fmla="*/ 70 h 90"/>
                <a:gd name="T6" fmla="*/ 31 w 37"/>
                <a:gd name="T7" fmla="*/ 61 h 90"/>
                <a:gd name="T8" fmla="*/ 28 w 37"/>
                <a:gd name="T9" fmla="*/ 52 h 90"/>
                <a:gd name="T10" fmla="*/ 24 w 37"/>
                <a:gd name="T11" fmla="*/ 42 h 90"/>
                <a:gd name="T12" fmla="*/ 20 w 37"/>
                <a:gd name="T13" fmla="*/ 33 h 90"/>
                <a:gd name="T14" fmla="*/ 16 w 37"/>
                <a:gd name="T15" fmla="*/ 25 h 90"/>
                <a:gd name="T16" fmla="*/ 11 w 37"/>
                <a:gd name="T17" fmla="*/ 16 h 90"/>
                <a:gd name="T18" fmla="*/ 5 w 37"/>
                <a:gd name="T19" fmla="*/ 8 h 90"/>
                <a:gd name="T20" fmla="*/ 0 w 37"/>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90">
                  <a:moveTo>
                    <a:pt x="37" y="90"/>
                  </a:moveTo>
                  <a:lnTo>
                    <a:pt x="35" y="80"/>
                  </a:lnTo>
                  <a:lnTo>
                    <a:pt x="33" y="70"/>
                  </a:lnTo>
                  <a:lnTo>
                    <a:pt x="31" y="61"/>
                  </a:lnTo>
                  <a:lnTo>
                    <a:pt x="28" y="52"/>
                  </a:lnTo>
                  <a:lnTo>
                    <a:pt x="24" y="42"/>
                  </a:lnTo>
                  <a:lnTo>
                    <a:pt x="20" y="33"/>
                  </a:lnTo>
                  <a:lnTo>
                    <a:pt x="16" y="25"/>
                  </a:lnTo>
                  <a:lnTo>
                    <a:pt x="11" y="16"/>
                  </a:lnTo>
                  <a:lnTo>
                    <a:pt x="5" y="8"/>
                  </a:lnTo>
                  <a:lnTo>
                    <a:pt x="0" y="0"/>
                  </a:lnTo>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Freeform 610"/>
            <p:cNvSpPr>
              <a:spLocks/>
            </p:cNvSpPr>
            <p:nvPr/>
          </p:nvSpPr>
          <p:spPr bwMode="auto">
            <a:xfrm>
              <a:off x="5138738" y="3749676"/>
              <a:ext cx="11113" cy="34925"/>
            </a:xfrm>
            <a:custGeom>
              <a:avLst/>
              <a:gdLst>
                <a:gd name="T0" fmla="*/ 7 w 7"/>
                <a:gd name="T1" fmla="*/ 0 h 22"/>
                <a:gd name="T2" fmla="*/ 0 w 7"/>
                <a:gd name="T3" fmla="*/ 0 h 22"/>
                <a:gd name="T4" fmla="*/ 5 w 7"/>
                <a:gd name="T5" fmla="*/ 22 h 22"/>
                <a:gd name="T6" fmla="*/ 7 w 7"/>
                <a:gd name="T7" fmla="*/ 0 h 22"/>
              </a:gdLst>
              <a:ahLst/>
              <a:cxnLst>
                <a:cxn ang="0">
                  <a:pos x="T0" y="T1"/>
                </a:cxn>
                <a:cxn ang="0">
                  <a:pos x="T2" y="T3"/>
                </a:cxn>
                <a:cxn ang="0">
                  <a:pos x="T4" y="T5"/>
                </a:cxn>
                <a:cxn ang="0">
                  <a:pos x="T6" y="T7"/>
                </a:cxn>
              </a:cxnLst>
              <a:rect l="0" t="0" r="r" b="b"/>
              <a:pathLst>
                <a:path w="7" h="22">
                  <a:moveTo>
                    <a:pt x="7" y="0"/>
                  </a:moveTo>
                  <a:lnTo>
                    <a:pt x="0" y="0"/>
                  </a:lnTo>
                  <a:lnTo>
                    <a:pt x="5" y="22"/>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611"/>
            <p:cNvSpPr>
              <a:spLocks/>
            </p:cNvSpPr>
            <p:nvPr/>
          </p:nvSpPr>
          <p:spPr bwMode="auto">
            <a:xfrm>
              <a:off x="5138738" y="3749676"/>
              <a:ext cx="11113" cy="34925"/>
            </a:xfrm>
            <a:custGeom>
              <a:avLst/>
              <a:gdLst>
                <a:gd name="T0" fmla="*/ 7 w 7"/>
                <a:gd name="T1" fmla="*/ 0 h 22"/>
                <a:gd name="T2" fmla="*/ 0 w 7"/>
                <a:gd name="T3" fmla="*/ 0 h 22"/>
                <a:gd name="T4" fmla="*/ 5 w 7"/>
                <a:gd name="T5" fmla="*/ 22 h 22"/>
                <a:gd name="T6" fmla="*/ 7 w 7"/>
                <a:gd name="T7" fmla="*/ 0 h 22"/>
              </a:gdLst>
              <a:ahLst/>
              <a:cxnLst>
                <a:cxn ang="0">
                  <a:pos x="T0" y="T1"/>
                </a:cxn>
                <a:cxn ang="0">
                  <a:pos x="T2" y="T3"/>
                </a:cxn>
                <a:cxn ang="0">
                  <a:pos x="T4" y="T5"/>
                </a:cxn>
                <a:cxn ang="0">
                  <a:pos x="T6" y="T7"/>
                </a:cxn>
              </a:cxnLst>
              <a:rect l="0" t="0" r="r" b="b"/>
              <a:pathLst>
                <a:path w="7" h="22">
                  <a:moveTo>
                    <a:pt x="7" y="0"/>
                  </a:moveTo>
                  <a:lnTo>
                    <a:pt x="0" y="0"/>
                  </a:lnTo>
                  <a:lnTo>
                    <a:pt x="5" y="22"/>
                  </a:lnTo>
                  <a:lnTo>
                    <a:pt x="7" y="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Freeform 612"/>
            <p:cNvSpPr>
              <a:spLocks/>
            </p:cNvSpPr>
            <p:nvPr/>
          </p:nvSpPr>
          <p:spPr bwMode="auto">
            <a:xfrm>
              <a:off x="5062538" y="3581401"/>
              <a:ext cx="26988" cy="28575"/>
            </a:xfrm>
            <a:custGeom>
              <a:avLst/>
              <a:gdLst>
                <a:gd name="T0" fmla="*/ 12 w 17"/>
                <a:gd name="T1" fmla="*/ 18 h 18"/>
                <a:gd name="T2" fmla="*/ 17 w 17"/>
                <a:gd name="T3" fmla="*/ 14 h 18"/>
                <a:gd name="T4" fmla="*/ 0 w 17"/>
                <a:gd name="T5" fmla="*/ 0 h 18"/>
                <a:gd name="T6" fmla="*/ 12 w 17"/>
                <a:gd name="T7" fmla="*/ 18 h 18"/>
              </a:gdLst>
              <a:ahLst/>
              <a:cxnLst>
                <a:cxn ang="0">
                  <a:pos x="T0" y="T1"/>
                </a:cxn>
                <a:cxn ang="0">
                  <a:pos x="T2" y="T3"/>
                </a:cxn>
                <a:cxn ang="0">
                  <a:pos x="T4" y="T5"/>
                </a:cxn>
                <a:cxn ang="0">
                  <a:pos x="T6" y="T7"/>
                </a:cxn>
              </a:cxnLst>
              <a:rect l="0" t="0" r="r" b="b"/>
              <a:pathLst>
                <a:path w="17" h="18">
                  <a:moveTo>
                    <a:pt x="12" y="18"/>
                  </a:moveTo>
                  <a:lnTo>
                    <a:pt x="17" y="14"/>
                  </a:lnTo>
                  <a:lnTo>
                    <a:pt x="0" y="0"/>
                  </a:lnTo>
                  <a:lnTo>
                    <a:pt x="12"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613"/>
            <p:cNvSpPr>
              <a:spLocks noChangeArrowheads="1"/>
            </p:cNvSpPr>
            <p:nvPr/>
          </p:nvSpPr>
          <p:spPr bwMode="auto">
            <a:xfrm rot="4020000">
              <a:off x="5121275" y="3609976"/>
              <a:ext cx="125413"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rgbClr val="000000"/>
                  </a:solidFill>
                  <a:effectLst/>
                  <a:latin typeface="Symbol" pitchFamily="18" charset="2"/>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0" name="Freeform 614"/>
            <p:cNvSpPr>
              <a:spLocks/>
            </p:cNvSpPr>
            <p:nvPr/>
          </p:nvSpPr>
          <p:spPr bwMode="auto">
            <a:xfrm>
              <a:off x="5062538" y="3581401"/>
              <a:ext cx="26988" cy="28575"/>
            </a:xfrm>
            <a:custGeom>
              <a:avLst/>
              <a:gdLst>
                <a:gd name="T0" fmla="*/ 12 w 17"/>
                <a:gd name="T1" fmla="*/ 18 h 18"/>
                <a:gd name="T2" fmla="*/ 17 w 17"/>
                <a:gd name="T3" fmla="*/ 14 h 18"/>
                <a:gd name="T4" fmla="*/ 0 w 17"/>
                <a:gd name="T5" fmla="*/ 0 h 18"/>
                <a:gd name="T6" fmla="*/ 12 w 17"/>
                <a:gd name="T7" fmla="*/ 18 h 18"/>
              </a:gdLst>
              <a:ahLst/>
              <a:cxnLst>
                <a:cxn ang="0">
                  <a:pos x="T0" y="T1"/>
                </a:cxn>
                <a:cxn ang="0">
                  <a:pos x="T2" y="T3"/>
                </a:cxn>
                <a:cxn ang="0">
                  <a:pos x="T4" y="T5"/>
                </a:cxn>
                <a:cxn ang="0">
                  <a:pos x="T6" y="T7"/>
                </a:cxn>
              </a:cxnLst>
              <a:rect l="0" t="0" r="r" b="b"/>
              <a:pathLst>
                <a:path w="17" h="18">
                  <a:moveTo>
                    <a:pt x="12" y="18"/>
                  </a:moveTo>
                  <a:lnTo>
                    <a:pt x="17" y="14"/>
                  </a:lnTo>
                  <a:lnTo>
                    <a:pt x="0" y="0"/>
                  </a:lnTo>
                  <a:lnTo>
                    <a:pt x="12" y="18"/>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Line 615"/>
            <p:cNvSpPr>
              <a:spLocks noChangeShapeType="1"/>
            </p:cNvSpPr>
            <p:nvPr/>
          </p:nvSpPr>
          <p:spPr bwMode="auto">
            <a:xfrm flipV="1">
              <a:off x="2563813" y="3390901"/>
              <a:ext cx="0" cy="425450"/>
            </a:xfrm>
            <a:prstGeom prst="line">
              <a:avLst/>
            </a:prstGeom>
            <a:noFill/>
            <a:ln w="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78544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53</a:t>
            </a:fld>
            <a:endParaRPr lang="en-US" altLang="en-US"/>
          </a:p>
        </p:txBody>
      </p:sp>
      <p:grpSp>
        <p:nvGrpSpPr>
          <p:cNvPr id="3" name="Group 2"/>
          <p:cNvGrpSpPr>
            <a:grpSpLocks/>
          </p:cNvGrpSpPr>
          <p:nvPr/>
        </p:nvGrpSpPr>
        <p:grpSpPr bwMode="auto">
          <a:xfrm>
            <a:off x="3892867" y="2247900"/>
            <a:ext cx="1358265" cy="2362200"/>
            <a:chOff x="8427" y="11703"/>
            <a:chExt cx="2139" cy="3720"/>
          </a:xfrm>
        </p:grpSpPr>
        <p:sp>
          <p:nvSpPr>
            <p:cNvPr id="4" name="Freeform 3"/>
            <p:cNvSpPr>
              <a:spLocks/>
            </p:cNvSpPr>
            <p:nvPr/>
          </p:nvSpPr>
          <p:spPr bwMode="auto">
            <a:xfrm>
              <a:off x="8735" y="12631"/>
              <a:ext cx="1" cy="502"/>
            </a:xfrm>
            <a:custGeom>
              <a:avLst/>
              <a:gdLst>
                <a:gd name="T0" fmla="*/ 0 w 2"/>
                <a:gd name="T1" fmla="*/ 0 h 2009"/>
                <a:gd name="T2" fmla="*/ 0 w 2"/>
                <a:gd name="T3" fmla="*/ 2009 h 2009"/>
                <a:gd name="T4" fmla="*/ 2 w 2"/>
                <a:gd name="T5" fmla="*/ 2009 h 2009"/>
              </a:gdLst>
              <a:ahLst/>
              <a:cxnLst>
                <a:cxn ang="0">
                  <a:pos x="T0" y="T1"/>
                </a:cxn>
                <a:cxn ang="0">
                  <a:pos x="T2" y="T3"/>
                </a:cxn>
                <a:cxn ang="0">
                  <a:pos x="T4" y="T5"/>
                </a:cxn>
              </a:cxnLst>
              <a:rect l="0" t="0" r="r" b="b"/>
              <a:pathLst>
                <a:path w="2" h="2009">
                  <a:moveTo>
                    <a:pt x="0" y="0"/>
                  </a:moveTo>
                  <a:lnTo>
                    <a:pt x="0" y="2009"/>
                  </a:lnTo>
                  <a:lnTo>
                    <a:pt x="2" y="200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 name="Freeform 4"/>
            <p:cNvSpPr>
              <a:spLocks/>
            </p:cNvSpPr>
            <p:nvPr/>
          </p:nvSpPr>
          <p:spPr bwMode="auto">
            <a:xfrm>
              <a:off x="8855" y="12859"/>
              <a:ext cx="381" cy="196"/>
            </a:xfrm>
            <a:custGeom>
              <a:avLst/>
              <a:gdLst>
                <a:gd name="T0" fmla="*/ 0 w 1524"/>
                <a:gd name="T1" fmla="*/ 782 h 782"/>
                <a:gd name="T2" fmla="*/ 82 w 1524"/>
                <a:gd name="T3" fmla="*/ 767 h 782"/>
                <a:gd name="T4" fmla="*/ 163 w 1524"/>
                <a:gd name="T5" fmla="*/ 750 h 782"/>
                <a:gd name="T6" fmla="*/ 244 w 1524"/>
                <a:gd name="T7" fmla="*/ 730 h 782"/>
                <a:gd name="T8" fmla="*/ 323 w 1524"/>
                <a:gd name="T9" fmla="*/ 708 h 782"/>
                <a:gd name="T10" fmla="*/ 402 w 1524"/>
                <a:gd name="T11" fmla="*/ 683 h 782"/>
                <a:gd name="T12" fmla="*/ 480 w 1524"/>
                <a:gd name="T13" fmla="*/ 656 h 782"/>
                <a:gd name="T14" fmla="*/ 557 w 1524"/>
                <a:gd name="T15" fmla="*/ 627 h 782"/>
                <a:gd name="T16" fmla="*/ 635 w 1524"/>
                <a:gd name="T17" fmla="*/ 596 h 782"/>
                <a:gd name="T18" fmla="*/ 710 w 1524"/>
                <a:gd name="T19" fmla="*/ 563 h 782"/>
                <a:gd name="T20" fmla="*/ 785 w 1524"/>
                <a:gd name="T21" fmla="*/ 527 h 782"/>
                <a:gd name="T22" fmla="*/ 859 w 1524"/>
                <a:gd name="T23" fmla="*/ 489 h 782"/>
                <a:gd name="T24" fmla="*/ 931 w 1524"/>
                <a:gd name="T25" fmla="*/ 450 h 782"/>
                <a:gd name="T26" fmla="*/ 1003 w 1524"/>
                <a:gd name="T27" fmla="*/ 407 h 782"/>
                <a:gd name="T28" fmla="*/ 1072 w 1524"/>
                <a:gd name="T29" fmla="*/ 363 h 782"/>
                <a:gd name="T30" fmla="*/ 1141 w 1524"/>
                <a:gd name="T31" fmla="*/ 317 h 782"/>
                <a:gd name="T32" fmla="*/ 1208 w 1524"/>
                <a:gd name="T33" fmla="*/ 269 h 782"/>
                <a:gd name="T34" fmla="*/ 1275 w 1524"/>
                <a:gd name="T35" fmla="*/ 219 h 782"/>
                <a:gd name="T36" fmla="*/ 1339 w 1524"/>
                <a:gd name="T37" fmla="*/ 167 h 782"/>
                <a:gd name="T38" fmla="*/ 1402 w 1524"/>
                <a:gd name="T39" fmla="*/ 113 h 782"/>
                <a:gd name="T40" fmla="*/ 1463 w 1524"/>
                <a:gd name="T41" fmla="*/ 57 h 782"/>
                <a:gd name="T42" fmla="*/ 1523 w 1524"/>
                <a:gd name="T43" fmla="*/ 0 h 782"/>
                <a:gd name="T44" fmla="*/ 1524 w 1524"/>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4" h="782">
                  <a:moveTo>
                    <a:pt x="0" y="782"/>
                  </a:moveTo>
                  <a:lnTo>
                    <a:pt x="82" y="767"/>
                  </a:lnTo>
                  <a:lnTo>
                    <a:pt x="163" y="750"/>
                  </a:lnTo>
                  <a:lnTo>
                    <a:pt x="244" y="730"/>
                  </a:lnTo>
                  <a:lnTo>
                    <a:pt x="323" y="708"/>
                  </a:lnTo>
                  <a:lnTo>
                    <a:pt x="402" y="683"/>
                  </a:lnTo>
                  <a:lnTo>
                    <a:pt x="480" y="656"/>
                  </a:lnTo>
                  <a:lnTo>
                    <a:pt x="557" y="627"/>
                  </a:lnTo>
                  <a:lnTo>
                    <a:pt x="635" y="596"/>
                  </a:lnTo>
                  <a:lnTo>
                    <a:pt x="710" y="563"/>
                  </a:lnTo>
                  <a:lnTo>
                    <a:pt x="785" y="527"/>
                  </a:lnTo>
                  <a:lnTo>
                    <a:pt x="859" y="489"/>
                  </a:lnTo>
                  <a:lnTo>
                    <a:pt x="931" y="450"/>
                  </a:lnTo>
                  <a:lnTo>
                    <a:pt x="1003" y="407"/>
                  </a:lnTo>
                  <a:lnTo>
                    <a:pt x="1072" y="363"/>
                  </a:lnTo>
                  <a:lnTo>
                    <a:pt x="1141" y="317"/>
                  </a:lnTo>
                  <a:lnTo>
                    <a:pt x="1208" y="269"/>
                  </a:lnTo>
                  <a:lnTo>
                    <a:pt x="1275" y="219"/>
                  </a:lnTo>
                  <a:lnTo>
                    <a:pt x="1339" y="167"/>
                  </a:lnTo>
                  <a:lnTo>
                    <a:pt x="1402" y="113"/>
                  </a:lnTo>
                  <a:lnTo>
                    <a:pt x="1463" y="57"/>
                  </a:lnTo>
                  <a:lnTo>
                    <a:pt x="1523" y="0"/>
                  </a:lnTo>
                  <a:lnTo>
                    <a:pt x="152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 name="Freeform 5"/>
            <p:cNvSpPr>
              <a:spLocks/>
            </p:cNvSpPr>
            <p:nvPr/>
          </p:nvSpPr>
          <p:spPr bwMode="auto">
            <a:xfrm>
              <a:off x="8735" y="13035"/>
              <a:ext cx="122" cy="40"/>
            </a:xfrm>
            <a:custGeom>
              <a:avLst/>
              <a:gdLst>
                <a:gd name="T0" fmla="*/ 485 w 485"/>
                <a:gd name="T1" fmla="*/ 160 h 160"/>
                <a:gd name="T2" fmla="*/ 471 w 485"/>
                <a:gd name="T3" fmla="*/ 0 h 160"/>
                <a:gd name="T4" fmla="*/ 0 w 485"/>
                <a:gd name="T5" fmla="*/ 120 h 160"/>
                <a:gd name="T6" fmla="*/ 485 w 485"/>
                <a:gd name="T7" fmla="*/ 160 h 160"/>
              </a:gdLst>
              <a:ahLst/>
              <a:cxnLst>
                <a:cxn ang="0">
                  <a:pos x="T0" y="T1"/>
                </a:cxn>
                <a:cxn ang="0">
                  <a:pos x="T2" y="T3"/>
                </a:cxn>
                <a:cxn ang="0">
                  <a:pos x="T4" y="T5"/>
                </a:cxn>
                <a:cxn ang="0">
                  <a:pos x="T6" y="T7"/>
                </a:cxn>
              </a:cxnLst>
              <a:rect l="0" t="0" r="r" b="b"/>
              <a:pathLst>
                <a:path w="485" h="160">
                  <a:moveTo>
                    <a:pt x="485" y="160"/>
                  </a:moveTo>
                  <a:lnTo>
                    <a:pt x="471" y="0"/>
                  </a:lnTo>
                  <a:lnTo>
                    <a:pt x="0" y="120"/>
                  </a:lnTo>
                  <a:lnTo>
                    <a:pt x="485" y="1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 name="Freeform 6"/>
            <p:cNvSpPr>
              <a:spLocks/>
            </p:cNvSpPr>
            <p:nvPr/>
          </p:nvSpPr>
          <p:spPr bwMode="auto">
            <a:xfrm>
              <a:off x="8735" y="13035"/>
              <a:ext cx="122" cy="40"/>
            </a:xfrm>
            <a:custGeom>
              <a:avLst/>
              <a:gdLst>
                <a:gd name="T0" fmla="*/ 485 w 485"/>
                <a:gd name="T1" fmla="*/ 160 h 160"/>
                <a:gd name="T2" fmla="*/ 471 w 485"/>
                <a:gd name="T3" fmla="*/ 0 h 160"/>
                <a:gd name="T4" fmla="*/ 0 w 485"/>
                <a:gd name="T5" fmla="*/ 120 h 160"/>
                <a:gd name="T6" fmla="*/ 485 w 485"/>
                <a:gd name="T7" fmla="*/ 160 h 160"/>
              </a:gdLst>
              <a:ahLst/>
              <a:cxnLst>
                <a:cxn ang="0">
                  <a:pos x="T0" y="T1"/>
                </a:cxn>
                <a:cxn ang="0">
                  <a:pos x="T2" y="T3"/>
                </a:cxn>
                <a:cxn ang="0">
                  <a:pos x="T4" y="T5"/>
                </a:cxn>
                <a:cxn ang="0">
                  <a:pos x="T6" y="T7"/>
                </a:cxn>
              </a:cxnLst>
              <a:rect l="0" t="0" r="r" b="b"/>
              <a:pathLst>
                <a:path w="485" h="160">
                  <a:moveTo>
                    <a:pt x="485" y="160"/>
                  </a:moveTo>
                  <a:lnTo>
                    <a:pt x="471" y="0"/>
                  </a:lnTo>
                  <a:lnTo>
                    <a:pt x="0" y="120"/>
                  </a:lnTo>
                  <a:lnTo>
                    <a:pt x="485" y="16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 name="Freeform 7"/>
            <p:cNvSpPr>
              <a:spLocks/>
            </p:cNvSpPr>
            <p:nvPr/>
          </p:nvSpPr>
          <p:spPr bwMode="auto">
            <a:xfrm>
              <a:off x="9220" y="12768"/>
              <a:ext cx="93" cy="104"/>
            </a:xfrm>
            <a:custGeom>
              <a:avLst/>
              <a:gdLst>
                <a:gd name="T0" fmla="*/ 0 w 373"/>
                <a:gd name="T1" fmla="*/ 313 h 417"/>
                <a:gd name="T2" fmla="*/ 122 w 373"/>
                <a:gd name="T3" fmla="*/ 417 h 417"/>
                <a:gd name="T4" fmla="*/ 373 w 373"/>
                <a:gd name="T5" fmla="*/ 0 h 417"/>
                <a:gd name="T6" fmla="*/ 0 w 373"/>
                <a:gd name="T7" fmla="*/ 313 h 417"/>
              </a:gdLst>
              <a:ahLst/>
              <a:cxnLst>
                <a:cxn ang="0">
                  <a:pos x="T0" y="T1"/>
                </a:cxn>
                <a:cxn ang="0">
                  <a:pos x="T2" y="T3"/>
                </a:cxn>
                <a:cxn ang="0">
                  <a:pos x="T4" y="T5"/>
                </a:cxn>
                <a:cxn ang="0">
                  <a:pos x="T6" y="T7"/>
                </a:cxn>
              </a:cxnLst>
              <a:rect l="0" t="0" r="r" b="b"/>
              <a:pathLst>
                <a:path w="373" h="417">
                  <a:moveTo>
                    <a:pt x="0" y="313"/>
                  </a:moveTo>
                  <a:lnTo>
                    <a:pt x="122" y="417"/>
                  </a:lnTo>
                  <a:lnTo>
                    <a:pt x="373" y="0"/>
                  </a:lnTo>
                  <a:lnTo>
                    <a:pt x="0" y="3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 name="Rectangle 8"/>
            <p:cNvSpPr>
              <a:spLocks noChangeArrowheads="1"/>
            </p:cNvSpPr>
            <p:nvPr/>
          </p:nvSpPr>
          <p:spPr bwMode="auto">
            <a:xfrm rot="20100000">
              <a:off x="8822" y="12702"/>
              <a:ext cx="201"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VNI-Times"/>
                  <a:ea typeface="Times New Roman"/>
                  <a:cs typeface="VNI-Times"/>
                </a:rPr>
                <a:t>60</a:t>
              </a:r>
              <a:endParaRPr lang="en-US" sz="1000">
                <a:effectLst/>
                <a:latin typeface="Times New Roman"/>
                <a:ea typeface="Times New Roman"/>
              </a:endParaRPr>
            </a:p>
          </p:txBody>
        </p:sp>
        <p:sp>
          <p:nvSpPr>
            <p:cNvPr id="10" name="Rectangle 9"/>
            <p:cNvSpPr>
              <a:spLocks noChangeArrowheads="1"/>
            </p:cNvSpPr>
            <p:nvPr/>
          </p:nvSpPr>
          <p:spPr bwMode="auto">
            <a:xfrm rot="20100000">
              <a:off x="9031" y="12644"/>
              <a:ext cx="88"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Symbol"/>
                  <a:ea typeface="Times New Roman"/>
                  <a:cs typeface="Symbol"/>
                </a:rPr>
                <a:t>°</a:t>
              </a:r>
              <a:endParaRPr lang="en-US" sz="1000">
                <a:effectLst/>
                <a:latin typeface="Times New Roman"/>
                <a:ea typeface="Times New Roman"/>
              </a:endParaRPr>
            </a:p>
          </p:txBody>
        </p:sp>
        <p:sp>
          <p:nvSpPr>
            <p:cNvPr id="11" name="Freeform 10"/>
            <p:cNvSpPr>
              <a:spLocks/>
            </p:cNvSpPr>
            <p:nvPr/>
          </p:nvSpPr>
          <p:spPr bwMode="auto">
            <a:xfrm>
              <a:off x="9220" y="12768"/>
              <a:ext cx="93" cy="104"/>
            </a:xfrm>
            <a:custGeom>
              <a:avLst/>
              <a:gdLst>
                <a:gd name="T0" fmla="*/ 0 w 373"/>
                <a:gd name="T1" fmla="*/ 313 h 417"/>
                <a:gd name="T2" fmla="*/ 122 w 373"/>
                <a:gd name="T3" fmla="*/ 417 h 417"/>
                <a:gd name="T4" fmla="*/ 373 w 373"/>
                <a:gd name="T5" fmla="*/ 0 h 417"/>
                <a:gd name="T6" fmla="*/ 0 w 373"/>
                <a:gd name="T7" fmla="*/ 313 h 417"/>
              </a:gdLst>
              <a:ahLst/>
              <a:cxnLst>
                <a:cxn ang="0">
                  <a:pos x="T0" y="T1"/>
                </a:cxn>
                <a:cxn ang="0">
                  <a:pos x="T2" y="T3"/>
                </a:cxn>
                <a:cxn ang="0">
                  <a:pos x="T4" y="T5"/>
                </a:cxn>
                <a:cxn ang="0">
                  <a:pos x="T6" y="T7"/>
                </a:cxn>
              </a:cxnLst>
              <a:rect l="0" t="0" r="r" b="b"/>
              <a:pathLst>
                <a:path w="373" h="417">
                  <a:moveTo>
                    <a:pt x="0" y="313"/>
                  </a:moveTo>
                  <a:lnTo>
                    <a:pt x="122" y="417"/>
                  </a:lnTo>
                  <a:lnTo>
                    <a:pt x="373" y="0"/>
                  </a:lnTo>
                  <a:lnTo>
                    <a:pt x="0" y="3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 name="Freeform 11"/>
            <p:cNvSpPr>
              <a:spLocks/>
            </p:cNvSpPr>
            <p:nvPr/>
          </p:nvSpPr>
          <p:spPr bwMode="auto">
            <a:xfrm>
              <a:off x="8734" y="12355"/>
              <a:ext cx="1119" cy="802"/>
            </a:xfrm>
            <a:custGeom>
              <a:avLst/>
              <a:gdLst>
                <a:gd name="T0" fmla="*/ 4467 w 4478"/>
                <a:gd name="T1" fmla="*/ 3207 h 3207"/>
                <a:gd name="T2" fmla="*/ 4478 w 4478"/>
                <a:gd name="T3" fmla="*/ 3193 h 3207"/>
                <a:gd name="T4" fmla="*/ 0 w 4478"/>
                <a:gd name="T5" fmla="*/ 0 h 3207"/>
                <a:gd name="T6" fmla="*/ 4467 w 4478"/>
                <a:gd name="T7" fmla="*/ 3207 h 3207"/>
              </a:gdLst>
              <a:ahLst/>
              <a:cxnLst>
                <a:cxn ang="0">
                  <a:pos x="T0" y="T1"/>
                </a:cxn>
                <a:cxn ang="0">
                  <a:pos x="T2" y="T3"/>
                </a:cxn>
                <a:cxn ang="0">
                  <a:pos x="T4" y="T5"/>
                </a:cxn>
                <a:cxn ang="0">
                  <a:pos x="T6" y="T7"/>
                </a:cxn>
              </a:cxnLst>
              <a:rect l="0" t="0" r="r" b="b"/>
              <a:pathLst>
                <a:path w="4478" h="3207">
                  <a:moveTo>
                    <a:pt x="4467" y="3207"/>
                  </a:moveTo>
                  <a:lnTo>
                    <a:pt x="4478" y="3193"/>
                  </a:lnTo>
                  <a:lnTo>
                    <a:pt x="0" y="0"/>
                  </a:lnTo>
                  <a:lnTo>
                    <a:pt x="4467" y="32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 name="Freeform 12"/>
            <p:cNvSpPr>
              <a:spLocks/>
            </p:cNvSpPr>
            <p:nvPr/>
          </p:nvSpPr>
          <p:spPr bwMode="auto">
            <a:xfrm>
              <a:off x="8734" y="12351"/>
              <a:ext cx="1119" cy="802"/>
            </a:xfrm>
            <a:custGeom>
              <a:avLst/>
              <a:gdLst>
                <a:gd name="T0" fmla="*/ 4478 w 4478"/>
                <a:gd name="T1" fmla="*/ 3208 h 3208"/>
                <a:gd name="T2" fmla="*/ 0 w 4478"/>
                <a:gd name="T3" fmla="*/ 15 h 3208"/>
                <a:gd name="T4" fmla="*/ 10 w 4478"/>
                <a:gd name="T5" fmla="*/ 0 h 3208"/>
                <a:gd name="T6" fmla="*/ 4478 w 4478"/>
                <a:gd name="T7" fmla="*/ 3208 h 3208"/>
              </a:gdLst>
              <a:ahLst/>
              <a:cxnLst>
                <a:cxn ang="0">
                  <a:pos x="T0" y="T1"/>
                </a:cxn>
                <a:cxn ang="0">
                  <a:pos x="T2" y="T3"/>
                </a:cxn>
                <a:cxn ang="0">
                  <a:pos x="T4" y="T5"/>
                </a:cxn>
                <a:cxn ang="0">
                  <a:pos x="T6" y="T7"/>
                </a:cxn>
              </a:cxnLst>
              <a:rect l="0" t="0" r="r" b="b"/>
              <a:pathLst>
                <a:path w="4478" h="3208">
                  <a:moveTo>
                    <a:pt x="4478" y="3208"/>
                  </a:moveTo>
                  <a:lnTo>
                    <a:pt x="0" y="15"/>
                  </a:lnTo>
                  <a:lnTo>
                    <a:pt x="10" y="0"/>
                  </a:lnTo>
                  <a:lnTo>
                    <a:pt x="4478" y="3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 name="Freeform 13"/>
            <p:cNvSpPr>
              <a:spLocks/>
            </p:cNvSpPr>
            <p:nvPr/>
          </p:nvSpPr>
          <p:spPr bwMode="auto">
            <a:xfrm>
              <a:off x="8734" y="12351"/>
              <a:ext cx="1119" cy="806"/>
            </a:xfrm>
            <a:custGeom>
              <a:avLst/>
              <a:gdLst>
                <a:gd name="T0" fmla="*/ 4467 w 4478"/>
                <a:gd name="T1" fmla="*/ 3222 h 3222"/>
                <a:gd name="T2" fmla="*/ 4478 w 4478"/>
                <a:gd name="T3" fmla="*/ 3208 h 3222"/>
                <a:gd name="T4" fmla="*/ 10 w 4478"/>
                <a:gd name="T5" fmla="*/ 0 h 3222"/>
                <a:gd name="T6" fmla="*/ 0 w 4478"/>
                <a:gd name="T7" fmla="*/ 15 h 3222"/>
                <a:gd name="T8" fmla="*/ 4467 w 4478"/>
                <a:gd name="T9" fmla="*/ 3222 h 3222"/>
              </a:gdLst>
              <a:ahLst/>
              <a:cxnLst>
                <a:cxn ang="0">
                  <a:pos x="T0" y="T1"/>
                </a:cxn>
                <a:cxn ang="0">
                  <a:pos x="T2" y="T3"/>
                </a:cxn>
                <a:cxn ang="0">
                  <a:pos x="T4" y="T5"/>
                </a:cxn>
                <a:cxn ang="0">
                  <a:pos x="T6" y="T7"/>
                </a:cxn>
                <a:cxn ang="0">
                  <a:pos x="T8" y="T9"/>
                </a:cxn>
              </a:cxnLst>
              <a:rect l="0" t="0" r="r" b="b"/>
              <a:pathLst>
                <a:path w="4478" h="3222">
                  <a:moveTo>
                    <a:pt x="4467" y="3222"/>
                  </a:moveTo>
                  <a:lnTo>
                    <a:pt x="4478" y="3208"/>
                  </a:lnTo>
                  <a:lnTo>
                    <a:pt x="10" y="0"/>
                  </a:lnTo>
                  <a:lnTo>
                    <a:pt x="0" y="15"/>
                  </a:lnTo>
                  <a:lnTo>
                    <a:pt x="4467" y="32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 name="Freeform 14"/>
            <p:cNvSpPr>
              <a:spLocks/>
            </p:cNvSpPr>
            <p:nvPr/>
          </p:nvSpPr>
          <p:spPr bwMode="auto">
            <a:xfrm>
              <a:off x="8604" y="11872"/>
              <a:ext cx="29" cy="29"/>
            </a:xfrm>
            <a:custGeom>
              <a:avLst/>
              <a:gdLst>
                <a:gd name="T0" fmla="*/ 0 w 115"/>
                <a:gd name="T1" fmla="*/ 114 h 114"/>
                <a:gd name="T2" fmla="*/ 114 w 115"/>
                <a:gd name="T3" fmla="*/ 0 h 114"/>
                <a:gd name="T4" fmla="*/ 115 w 115"/>
                <a:gd name="T5" fmla="*/ 0 h 114"/>
              </a:gdLst>
              <a:ahLst/>
              <a:cxnLst>
                <a:cxn ang="0">
                  <a:pos x="T0" y="T1"/>
                </a:cxn>
                <a:cxn ang="0">
                  <a:pos x="T2" y="T3"/>
                </a:cxn>
                <a:cxn ang="0">
                  <a:pos x="T4" y="T5"/>
                </a:cxn>
              </a:cxnLst>
              <a:rect l="0" t="0" r="r" b="b"/>
              <a:pathLst>
                <a:path w="115" h="114">
                  <a:moveTo>
                    <a:pt x="0" y="114"/>
                  </a:moveTo>
                  <a:lnTo>
                    <a:pt x="114" y="0"/>
                  </a:lnTo>
                  <a:lnTo>
                    <a:pt x="11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 name="Freeform 15"/>
            <p:cNvSpPr>
              <a:spLocks/>
            </p:cNvSpPr>
            <p:nvPr/>
          </p:nvSpPr>
          <p:spPr bwMode="auto">
            <a:xfrm>
              <a:off x="8604" y="11872"/>
              <a:ext cx="103" cy="103"/>
            </a:xfrm>
            <a:custGeom>
              <a:avLst/>
              <a:gdLst>
                <a:gd name="T0" fmla="*/ 0 w 412"/>
                <a:gd name="T1" fmla="*/ 411 h 411"/>
                <a:gd name="T2" fmla="*/ 410 w 412"/>
                <a:gd name="T3" fmla="*/ 0 h 411"/>
                <a:gd name="T4" fmla="*/ 412 w 412"/>
                <a:gd name="T5" fmla="*/ 0 h 411"/>
              </a:gdLst>
              <a:ahLst/>
              <a:cxnLst>
                <a:cxn ang="0">
                  <a:pos x="T0" y="T1"/>
                </a:cxn>
                <a:cxn ang="0">
                  <a:pos x="T2" y="T3"/>
                </a:cxn>
                <a:cxn ang="0">
                  <a:pos x="T4" y="T5"/>
                </a:cxn>
              </a:cxnLst>
              <a:rect l="0" t="0" r="r" b="b"/>
              <a:pathLst>
                <a:path w="412" h="411">
                  <a:moveTo>
                    <a:pt x="0" y="411"/>
                  </a:moveTo>
                  <a:lnTo>
                    <a:pt x="410" y="0"/>
                  </a:lnTo>
                  <a:lnTo>
                    <a:pt x="4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 name="Freeform 16"/>
            <p:cNvSpPr>
              <a:spLocks/>
            </p:cNvSpPr>
            <p:nvPr/>
          </p:nvSpPr>
          <p:spPr bwMode="auto">
            <a:xfrm>
              <a:off x="8604" y="11918"/>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 name="Freeform 17"/>
            <p:cNvSpPr>
              <a:spLocks/>
            </p:cNvSpPr>
            <p:nvPr/>
          </p:nvSpPr>
          <p:spPr bwMode="auto">
            <a:xfrm>
              <a:off x="8604" y="11992"/>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 name="Freeform 18"/>
            <p:cNvSpPr>
              <a:spLocks/>
            </p:cNvSpPr>
            <p:nvPr/>
          </p:nvSpPr>
          <p:spPr bwMode="auto">
            <a:xfrm>
              <a:off x="8604" y="12066"/>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 name="Freeform 19"/>
            <p:cNvSpPr>
              <a:spLocks/>
            </p:cNvSpPr>
            <p:nvPr/>
          </p:nvSpPr>
          <p:spPr bwMode="auto">
            <a:xfrm>
              <a:off x="8604" y="12140"/>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 name="Freeform 20"/>
            <p:cNvSpPr>
              <a:spLocks/>
            </p:cNvSpPr>
            <p:nvPr/>
          </p:nvSpPr>
          <p:spPr bwMode="auto">
            <a:xfrm>
              <a:off x="8430" y="12500"/>
              <a:ext cx="20" cy="20"/>
            </a:xfrm>
            <a:custGeom>
              <a:avLst/>
              <a:gdLst>
                <a:gd name="T0" fmla="*/ 0 w 79"/>
                <a:gd name="T1" fmla="*/ 79 h 79"/>
                <a:gd name="T2" fmla="*/ 78 w 79"/>
                <a:gd name="T3" fmla="*/ 0 h 79"/>
                <a:gd name="T4" fmla="*/ 79 w 79"/>
                <a:gd name="T5" fmla="*/ 0 h 79"/>
              </a:gdLst>
              <a:ahLst/>
              <a:cxnLst>
                <a:cxn ang="0">
                  <a:pos x="T0" y="T1"/>
                </a:cxn>
                <a:cxn ang="0">
                  <a:pos x="T2" y="T3"/>
                </a:cxn>
                <a:cxn ang="0">
                  <a:pos x="T4" y="T5"/>
                </a:cxn>
              </a:cxnLst>
              <a:rect l="0" t="0" r="r" b="b"/>
              <a:pathLst>
                <a:path w="79" h="79">
                  <a:moveTo>
                    <a:pt x="0" y="79"/>
                  </a:moveTo>
                  <a:lnTo>
                    <a:pt x="78" y="0"/>
                  </a:lnTo>
                  <a:lnTo>
                    <a:pt x="7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 name="Freeform 21"/>
            <p:cNvSpPr>
              <a:spLocks/>
            </p:cNvSpPr>
            <p:nvPr/>
          </p:nvSpPr>
          <p:spPr bwMode="auto">
            <a:xfrm>
              <a:off x="8604" y="12214"/>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 name="Freeform 22"/>
            <p:cNvSpPr>
              <a:spLocks/>
            </p:cNvSpPr>
            <p:nvPr/>
          </p:nvSpPr>
          <p:spPr bwMode="auto">
            <a:xfrm>
              <a:off x="8430" y="12500"/>
              <a:ext cx="94" cy="94"/>
            </a:xfrm>
            <a:custGeom>
              <a:avLst/>
              <a:gdLst>
                <a:gd name="T0" fmla="*/ 0 w 376"/>
                <a:gd name="T1" fmla="*/ 375 h 375"/>
                <a:gd name="T2" fmla="*/ 375 w 376"/>
                <a:gd name="T3" fmla="*/ 0 h 375"/>
                <a:gd name="T4" fmla="*/ 376 w 376"/>
                <a:gd name="T5" fmla="*/ 0 h 375"/>
              </a:gdLst>
              <a:ahLst/>
              <a:cxnLst>
                <a:cxn ang="0">
                  <a:pos x="T0" y="T1"/>
                </a:cxn>
                <a:cxn ang="0">
                  <a:pos x="T2" y="T3"/>
                </a:cxn>
                <a:cxn ang="0">
                  <a:pos x="T4" y="T5"/>
                </a:cxn>
              </a:cxnLst>
              <a:rect l="0" t="0" r="r" b="b"/>
              <a:pathLst>
                <a:path w="376" h="375">
                  <a:moveTo>
                    <a:pt x="0" y="375"/>
                  </a:moveTo>
                  <a:lnTo>
                    <a:pt x="375" y="0"/>
                  </a:lnTo>
                  <a:lnTo>
                    <a:pt x="37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 name="Freeform 23"/>
            <p:cNvSpPr>
              <a:spLocks/>
            </p:cNvSpPr>
            <p:nvPr/>
          </p:nvSpPr>
          <p:spPr bwMode="auto">
            <a:xfrm>
              <a:off x="8604" y="12289"/>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 name="Freeform 24"/>
            <p:cNvSpPr>
              <a:spLocks/>
            </p:cNvSpPr>
            <p:nvPr/>
          </p:nvSpPr>
          <p:spPr bwMode="auto">
            <a:xfrm>
              <a:off x="8467" y="12500"/>
              <a:ext cx="131" cy="131"/>
            </a:xfrm>
            <a:custGeom>
              <a:avLst/>
              <a:gdLst>
                <a:gd name="T0" fmla="*/ 0 w 524"/>
                <a:gd name="T1" fmla="*/ 524 h 524"/>
                <a:gd name="T2" fmla="*/ 523 w 524"/>
                <a:gd name="T3" fmla="*/ 0 h 524"/>
                <a:gd name="T4" fmla="*/ 524 w 524"/>
                <a:gd name="T5" fmla="*/ 0 h 524"/>
              </a:gdLst>
              <a:ahLst/>
              <a:cxnLst>
                <a:cxn ang="0">
                  <a:pos x="T0" y="T1"/>
                </a:cxn>
                <a:cxn ang="0">
                  <a:pos x="T2" y="T3"/>
                </a:cxn>
                <a:cxn ang="0">
                  <a:pos x="T4" y="T5"/>
                </a:cxn>
              </a:cxnLst>
              <a:rect l="0" t="0" r="r" b="b"/>
              <a:pathLst>
                <a:path w="524" h="524">
                  <a:moveTo>
                    <a:pt x="0" y="524"/>
                  </a:moveTo>
                  <a:lnTo>
                    <a:pt x="523" y="0"/>
                  </a:lnTo>
                  <a:lnTo>
                    <a:pt x="52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 name="Freeform 25"/>
            <p:cNvSpPr>
              <a:spLocks/>
            </p:cNvSpPr>
            <p:nvPr/>
          </p:nvSpPr>
          <p:spPr bwMode="auto">
            <a:xfrm>
              <a:off x="8604" y="12362"/>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 name="Freeform 26"/>
            <p:cNvSpPr>
              <a:spLocks/>
            </p:cNvSpPr>
            <p:nvPr/>
          </p:nvSpPr>
          <p:spPr bwMode="auto">
            <a:xfrm>
              <a:off x="8541" y="12437"/>
              <a:ext cx="195" cy="194"/>
            </a:xfrm>
            <a:custGeom>
              <a:avLst/>
              <a:gdLst>
                <a:gd name="T0" fmla="*/ 0 w 780"/>
                <a:gd name="T1" fmla="*/ 779 h 779"/>
                <a:gd name="T2" fmla="*/ 778 w 780"/>
                <a:gd name="T3" fmla="*/ 0 h 779"/>
                <a:gd name="T4" fmla="*/ 780 w 780"/>
                <a:gd name="T5" fmla="*/ 0 h 779"/>
              </a:gdLst>
              <a:ahLst/>
              <a:cxnLst>
                <a:cxn ang="0">
                  <a:pos x="T0" y="T1"/>
                </a:cxn>
                <a:cxn ang="0">
                  <a:pos x="T2" y="T3"/>
                </a:cxn>
                <a:cxn ang="0">
                  <a:pos x="T4" y="T5"/>
                </a:cxn>
              </a:cxnLst>
              <a:rect l="0" t="0" r="r" b="b"/>
              <a:pathLst>
                <a:path w="780" h="779">
                  <a:moveTo>
                    <a:pt x="0" y="779"/>
                  </a:moveTo>
                  <a:lnTo>
                    <a:pt x="778" y="0"/>
                  </a:lnTo>
                  <a:lnTo>
                    <a:pt x="78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 name="Freeform 27"/>
            <p:cNvSpPr>
              <a:spLocks/>
            </p:cNvSpPr>
            <p:nvPr/>
          </p:nvSpPr>
          <p:spPr bwMode="auto">
            <a:xfrm>
              <a:off x="8615" y="12511"/>
              <a:ext cx="121" cy="120"/>
            </a:xfrm>
            <a:custGeom>
              <a:avLst/>
              <a:gdLst>
                <a:gd name="T0" fmla="*/ 0 w 484"/>
                <a:gd name="T1" fmla="*/ 482 h 482"/>
                <a:gd name="T2" fmla="*/ 482 w 484"/>
                <a:gd name="T3" fmla="*/ 0 h 482"/>
                <a:gd name="T4" fmla="*/ 484 w 484"/>
                <a:gd name="T5" fmla="*/ 0 h 482"/>
              </a:gdLst>
              <a:ahLst/>
              <a:cxnLst>
                <a:cxn ang="0">
                  <a:pos x="T0" y="T1"/>
                </a:cxn>
                <a:cxn ang="0">
                  <a:pos x="T2" y="T3"/>
                </a:cxn>
                <a:cxn ang="0">
                  <a:pos x="T4" y="T5"/>
                </a:cxn>
              </a:cxnLst>
              <a:rect l="0" t="0" r="r" b="b"/>
              <a:pathLst>
                <a:path w="484" h="482">
                  <a:moveTo>
                    <a:pt x="0" y="482"/>
                  </a:moveTo>
                  <a:lnTo>
                    <a:pt x="482" y="0"/>
                  </a:lnTo>
                  <a:lnTo>
                    <a:pt x="48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 name="Freeform 28"/>
            <p:cNvSpPr>
              <a:spLocks/>
            </p:cNvSpPr>
            <p:nvPr/>
          </p:nvSpPr>
          <p:spPr bwMode="auto">
            <a:xfrm>
              <a:off x="8689" y="12585"/>
              <a:ext cx="47" cy="46"/>
            </a:xfrm>
            <a:custGeom>
              <a:avLst/>
              <a:gdLst>
                <a:gd name="T0" fmla="*/ 0 w 187"/>
                <a:gd name="T1" fmla="*/ 186 h 186"/>
                <a:gd name="T2" fmla="*/ 185 w 187"/>
                <a:gd name="T3" fmla="*/ 0 h 186"/>
                <a:gd name="T4" fmla="*/ 187 w 187"/>
                <a:gd name="T5" fmla="*/ 0 h 186"/>
              </a:gdLst>
              <a:ahLst/>
              <a:cxnLst>
                <a:cxn ang="0">
                  <a:pos x="T0" y="T1"/>
                </a:cxn>
                <a:cxn ang="0">
                  <a:pos x="T2" y="T3"/>
                </a:cxn>
                <a:cxn ang="0">
                  <a:pos x="T4" y="T5"/>
                </a:cxn>
              </a:cxnLst>
              <a:rect l="0" t="0" r="r" b="b"/>
              <a:pathLst>
                <a:path w="187" h="186">
                  <a:moveTo>
                    <a:pt x="0" y="186"/>
                  </a:moveTo>
                  <a:lnTo>
                    <a:pt x="185" y="0"/>
                  </a:lnTo>
                  <a:lnTo>
                    <a:pt x="18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 name="Freeform 29"/>
            <p:cNvSpPr>
              <a:spLocks/>
            </p:cNvSpPr>
            <p:nvPr/>
          </p:nvSpPr>
          <p:spPr bwMode="auto">
            <a:xfrm>
              <a:off x="8430" y="14028"/>
              <a:ext cx="48" cy="48"/>
            </a:xfrm>
            <a:custGeom>
              <a:avLst/>
              <a:gdLst>
                <a:gd name="T0" fmla="*/ 0 w 191"/>
                <a:gd name="T1" fmla="*/ 190 h 190"/>
                <a:gd name="T2" fmla="*/ 190 w 191"/>
                <a:gd name="T3" fmla="*/ 0 h 190"/>
                <a:gd name="T4" fmla="*/ 191 w 191"/>
                <a:gd name="T5" fmla="*/ 0 h 190"/>
              </a:gdLst>
              <a:ahLst/>
              <a:cxnLst>
                <a:cxn ang="0">
                  <a:pos x="T0" y="T1"/>
                </a:cxn>
                <a:cxn ang="0">
                  <a:pos x="T2" y="T3"/>
                </a:cxn>
                <a:cxn ang="0">
                  <a:pos x="T4" y="T5"/>
                </a:cxn>
              </a:cxnLst>
              <a:rect l="0" t="0" r="r" b="b"/>
              <a:pathLst>
                <a:path w="191" h="190">
                  <a:moveTo>
                    <a:pt x="0" y="190"/>
                  </a:moveTo>
                  <a:lnTo>
                    <a:pt x="190" y="0"/>
                  </a:lnTo>
                  <a:lnTo>
                    <a:pt x="19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 name="Freeform 30"/>
            <p:cNvSpPr>
              <a:spLocks/>
            </p:cNvSpPr>
            <p:nvPr/>
          </p:nvSpPr>
          <p:spPr bwMode="auto">
            <a:xfrm>
              <a:off x="8430" y="14028"/>
              <a:ext cx="122" cy="122"/>
            </a:xfrm>
            <a:custGeom>
              <a:avLst/>
              <a:gdLst>
                <a:gd name="T0" fmla="*/ 0 w 486"/>
                <a:gd name="T1" fmla="*/ 487 h 487"/>
                <a:gd name="T2" fmla="*/ 485 w 486"/>
                <a:gd name="T3" fmla="*/ 0 h 487"/>
                <a:gd name="T4" fmla="*/ 486 w 486"/>
                <a:gd name="T5" fmla="*/ 0 h 487"/>
              </a:gdLst>
              <a:ahLst/>
              <a:cxnLst>
                <a:cxn ang="0">
                  <a:pos x="T0" y="T1"/>
                </a:cxn>
                <a:cxn ang="0">
                  <a:pos x="T2" y="T3"/>
                </a:cxn>
                <a:cxn ang="0">
                  <a:pos x="T4" y="T5"/>
                </a:cxn>
              </a:cxnLst>
              <a:rect l="0" t="0" r="r" b="b"/>
              <a:pathLst>
                <a:path w="486" h="487">
                  <a:moveTo>
                    <a:pt x="0" y="487"/>
                  </a:moveTo>
                  <a:lnTo>
                    <a:pt x="485" y="0"/>
                  </a:lnTo>
                  <a:lnTo>
                    <a:pt x="48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 name="Freeform 31"/>
            <p:cNvSpPr>
              <a:spLocks/>
            </p:cNvSpPr>
            <p:nvPr/>
          </p:nvSpPr>
          <p:spPr bwMode="auto">
            <a:xfrm>
              <a:off x="8495" y="14028"/>
              <a:ext cx="131" cy="131"/>
            </a:xfrm>
            <a:custGeom>
              <a:avLst/>
              <a:gdLst>
                <a:gd name="T0" fmla="*/ 0 w 525"/>
                <a:gd name="T1" fmla="*/ 524 h 524"/>
                <a:gd name="T2" fmla="*/ 524 w 525"/>
                <a:gd name="T3" fmla="*/ 0 h 524"/>
                <a:gd name="T4" fmla="*/ 525 w 525"/>
                <a:gd name="T5" fmla="*/ 0 h 524"/>
              </a:gdLst>
              <a:ahLst/>
              <a:cxnLst>
                <a:cxn ang="0">
                  <a:pos x="T0" y="T1"/>
                </a:cxn>
                <a:cxn ang="0">
                  <a:pos x="T2" y="T3"/>
                </a:cxn>
                <a:cxn ang="0">
                  <a:pos x="T4" y="T5"/>
                </a:cxn>
              </a:cxnLst>
              <a:rect l="0" t="0" r="r" b="b"/>
              <a:pathLst>
                <a:path w="525" h="524">
                  <a:moveTo>
                    <a:pt x="0" y="524"/>
                  </a:moveTo>
                  <a:lnTo>
                    <a:pt x="524"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 name="Freeform 32"/>
            <p:cNvSpPr>
              <a:spLocks/>
            </p:cNvSpPr>
            <p:nvPr/>
          </p:nvSpPr>
          <p:spPr bwMode="auto">
            <a:xfrm>
              <a:off x="8569" y="14028"/>
              <a:ext cx="131"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 name="Freeform 33"/>
            <p:cNvSpPr>
              <a:spLocks/>
            </p:cNvSpPr>
            <p:nvPr/>
          </p:nvSpPr>
          <p:spPr bwMode="auto">
            <a:xfrm>
              <a:off x="8604" y="14066"/>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 name="Freeform 34"/>
            <p:cNvSpPr>
              <a:spLocks/>
            </p:cNvSpPr>
            <p:nvPr/>
          </p:nvSpPr>
          <p:spPr bwMode="auto">
            <a:xfrm>
              <a:off x="8604" y="14140"/>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 name="Freeform 35"/>
            <p:cNvSpPr>
              <a:spLocks/>
            </p:cNvSpPr>
            <p:nvPr/>
          </p:nvSpPr>
          <p:spPr bwMode="auto">
            <a:xfrm>
              <a:off x="8604" y="14215"/>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 name="Freeform 36"/>
            <p:cNvSpPr>
              <a:spLocks/>
            </p:cNvSpPr>
            <p:nvPr/>
          </p:nvSpPr>
          <p:spPr bwMode="auto">
            <a:xfrm>
              <a:off x="8604" y="14289"/>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 name="Freeform 37"/>
            <p:cNvSpPr>
              <a:spLocks/>
            </p:cNvSpPr>
            <p:nvPr/>
          </p:nvSpPr>
          <p:spPr bwMode="auto">
            <a:xfrm>
              <a:off x="8604" y="14363"/>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9" name="Freeform 38"/>
            <p:cNvSpPr>
              <a:spLocks/>
            </p:cNvSpPr>
            <p:nvPr/>
          </p:nvSpPr>
          <p:spPr bwMode="auto">
            <a:xfrm>
              <a:off x="8604" y="14437"/>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0" name="Freeform 39"/>
            <p:cNvSpPr>
              <a:spLocks/>
            </p:cNvSpPr>
            <p:nvPr/>
          </p:nvSpPr>
          <p:spPr bwMode="auto">
            <a:xfrm>
              <a:off x="8604" y="14511"/>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1" name="Freeform 40"/>
            <p:cNvSpPr>
              <a:spLocks/>
            </p:cNvSpPr>
            <p:nvPr/>
          </p:nvSpPr>
          <p:spPr bwMode="auto">
            <a:xfrm>
              <a:off x="8604" y="14585"/>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 name="Freeform 41"/>
            <p:cNvSpPr>
              <a:spLocks/>
            </p:cNvSpPr>
            <p:nvPr/>
          </p:nvSpPr>
          <p:spPr bwMode="auto">
            <a:xfrm>
              <a:off x="8604" y="14659"/>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3" name="Freeform 42"/>
            <p:cNvSpPr>
              <a:spLocks/>
            </p:cNvSpPr>
            <p:nvPr/>
          </p:nvSpPr>
          <p:spPr bwMode="auto">
            <a:xfrm>
              <a:off x="8604" y="14733"/>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4" name="Freeform 43"/>
            <p:cNvSpPr>
              <a:spLocks/>
            </p:cNvSpPr>
            <p:nvPr/>
          </p:nvSpPr>
          <p:spPr bwMode="auto">
            <a:xfrm>
              <a:off x="8604" y="14807"/>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5" name="Freeform 44"/>
            <p:cNvSpPr>
              <a:spLocks/>
            </p:cNvSpPr>
            <p:nvPr/>
          </p:nvSpPr>
          <p:spPr bwMode="auto">
            <a:xfrm>
              <a:off x="8604" y="14881"/>
              <a:ext cx="132" cy="131"/>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6" name="Freeform 45"/>
            <p:cNvSpPr>
              <a:spLocks/>
            </p:cNvSpPr>
            <p:nvPr/>
          </p:nvSpPr>
          <p:spPr bwMode="auto">
            <a:xfrm>
              <a:off x="8604" y="14955"/>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7" name="Freeform 46"/>
            <p:cNvSpPr>
              <a:spLocks/>
            </p:cNvSpPr>
            <p:nvPr/>
          </p:nvSpPr>
          <p:spPr bwMode="auto">
            <a:xfrm>
              <a:off x="8604" y="15030"/>
              <a:ext cx="132" cy="130"/>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8" name="Freeform 47"/>
            <p:cNvSpPr>
              <a:spLocks/>
            </p:cNvSpPr>
            <p:nvPr/>
          </p:nvSpPr>
          <p:spPr bwMode="auto">
            <a:xfrm>
              <a:off x="8604" y="15104"/>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 name="Freeform 48"/>
            <p:cNvSpPr>
              <a:spLocks/>
            </p:cNvSpPr>
            <p:nvPr/>
          </p:nvSpPr>
          <p:spPr bwMode="auto">
            <a:xfrm>
              <a:off x="8604" y="15178"/>
              <a:ext cx="132" cy="130"/>
            </a:xfrm>
            <a:custGeom>
              <a:avLst/>
              <a:gdLst>
                <a:gd name="T0" fmla="*/ 0 w 525"/>
                <a:gd name="T1" fmla="*/ 524 h 524"/>
                <a:gd name="T2" fmla="*/ 523 w 525"/>
                <a:gd name="T3" fmla="*/ 0 h 524"/>
                <a:gd name="T4" fmla="*/ 525 w 525"/>
                <a:gd name="T5" fmla="*/ 0 h 524"/>
              </a:gdLst>
              <a:ahLst/>
              <a:cxnLst>
                <a:cxn ang="0">
                  <a:pos x="T0" y="T1"/>
                </a:cxn>
                <a:cxn ang="0">
                  <a:pos x="T2" y="T3"/>
                </a:cxn>
                <a:cxn ang="0">
                  <a:pos x="T4" y="T5"/>
                </a:cxn>
              </a:cxnLst>
              <a:rect l="0" t="0" r="r" b="b"/>
              <a:pathLst>
                <a:path w="525" h="524">
                  <a:moveTo>
                    <a:pt x="0" y="524"/>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 name="Freeform 49"/>
            <p:cNvSpPr>
              <a:spLocks/>
            </p:cNvSpPr>
            <p:nvPr/>
          </p:nvSpPr>
          <p:spPr bwMode="auto">
            <a:xfrm>
              <a:off x="8604" y="15252"/>
              <a:ext cx="132" cy="131"/>
            </a:xfrm>
            <a:custGeom>
              <a:avLst/>
              <a:gdLst>
                <a:gd name="T0" fmla="*/ 0 w 525"/>
                <a:gd name="T1" fmla="*/ 523 h 523"/>
                <a:gd name="T2" fmla="*/ 523 w 525"/>
                <a:gd name="T3" fmla="*/ 0 h 523"/>
                <a:gd name="T4" fmla="*/ 525 w 525"/>
                <a:gd name="T5" fmla="*/ 0 h 523"/>
              </a:gdLst>
              <a:ahLst/>
              <a:cxnLst>
                <a:cxn ang="0">
                  <a:pos x="T0" y="T1"/>
                </a:cxn>
                <a:cxn ang="0">
                  <a:pos x="T2" y="T3"/>
                </a:cxn>
                <a:cxn ang="0">
                  <a:pos x="T4" y="T5"/>
                </a:cxn>
              </a:cxnLst>
              <a:rect l="0" t="0" r="r" b="b"/>
              <a:pathLst>
                <a:path w="525" h="523">
                  <a:moveTo>
                    <a:pt x="0" y="523"/>
                  </a:moveTo>
                  <a:lnTo>
                    <a:pt x="523" y="0"/>
                  </a:lnTo>
                  <a:lnTo>
                    <a:pt x="5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 name="Freeform 50"/>
            <p:cNvSpPr>
              <a:spLocks/>
            </p:cNvSpPr>
            <p:nvPr/>
          </p:nvSpPr>
          <p:spPr bwMode="auto">
            <a:xfrm>
              <a:off x="8638" y="15326"/>
              <a:ext cx="98" cy="97"/>
            </a:xfrm>
            <a:custGeom>
              <a:avLst/>
              <a:gdLst>
                <a:gd name="T0" fmla="*/ 0 w 392"/>
                <a:gd name="T1" fmla="*/ 390 h 390"/>
                <a:gd name="T2" fmla="*/ 390 w 392"/>
                <a:gd name="T3" fmla="*/ 0 h 390"/>
                <a:gd name="T4" fmla="*/ 392 w 392"/>
                <a:gd name="T5" fmla="*/ 0 h 390"/>
              </a:gdLst>
              <a:ahLst/>
              <a:cxnLst>
                <a:cxn ang="0">
                  <a:pos x="T0" y="T1"/>
                </a:cxn>
                <a:cxn ang="0">
                  <a:pos x="T2" y="T3"/>
                </a:cxn>
                <a:cxn ang="0">
                  <a:pos x="T4" y="T5"/>
                </a:cxn>
              </a:cxnLst>
              <a:rect l="0" t="0" r="r" b="b"/>
              <a:pathLst>
                <a:path w="392" h="390">
                  <a:moveTo>
                    <a:pt x="0" y="390"/>
                  </a:moveTo>
                  <a:lnTo>
                    <a:pt x="390" y="0"/>
                  </a:lnTo>
                  <a:lnTo>
                    <a:pt x="39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 name="Freeform 51"/>
            <p:cNvSpPr>
              <a:spLocks/>
            </p:cNvSpPr>
            <p:nvPr/>
          </p:nvSpPr>
          <p:spPr bwMode="auto">
            <a:xfrm>
              <a:off x="8712" y="15400"/>
              <a:ext cx="24" cy="23"/>
            </a:xfrm>
            <a:custGeom>
              <a:avLst/>
              <a:gdLst>
                <a:gd name="T0" fmla="*/ 0 w 96"/>
                <a:gd name="T1" fmla="*/ 93 h 93"/>
                <a:gd name="T2" fmla="*/ 94 w 96"/>
                <a:gd name="T3" fmla="*/ 0 h 93"/>
                <a:gd name="T4" fmla="*/ 96 w 96"/>
                <a:gd name="T5" fmla="*/ 0 h 93"/>
              </a:gdLst>
              <a:ahLst/>
              <a:cxnLst>
                <a:cxn ang="0">
                  <a:pos x="T0" y="T1"/>
                </a:cxn>
                <a:cxn ang="0">
                  <a:pos x="T2" y="T3"/>
                </a:cxn>
                <a:cxn ang="0">
                  <a:pos x="T4" y="T5"/>
                </a:cxn>
              </a:cxnLst>
              <a:rect l="0" t="0" r="r" b="b"/>
              <a:pathLst>
                <a:path w="96" h="93">
                  <a:moveTo>
                    <a:pt x="0" y="93"/>
                  </a:moveTo>
                  <a:lnTo>
                    <a:pt x="94" y="0"/>
                  </a:lnTo>
                  <a:lnTo>
                    <a:pt x="9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 name="Freeform 52"/>
            <p:cNvSpPr>
              <a:spLocks/>
            </p:cNvSpPr>
            <p:nvPr/>
          </p:nvSpPr>
          <p:spPr bwMode="auto">
            <a:xfrm>
              <a:off x="9850" y="11872"/>
              <a:ext cx="4" cy="2113"/>
            </a:xfrm>
            <a:custGeom>
              <a:avLst/>
              <a:gdLst>
                <a:gd name="T0" fmla="*/ 17 w 17"/>
                <a:gd name="T1" fmla="*/ 0 h 8452"/>
                <a:gd name="T2" fmla="*/ 0 w 17"/>
                <a:gd name="T3" fmla="*/ 0 h 8452"/>
                <a:gd name="T4" fmla="*/ 17 w 17"/>
                <a:gd name="T5" fmla="*/ 8452 h 8452"/>
                <a:gd name="T6" fmla="*/ 17 w 17"/>
                <a:gd name="T7" fmla="*/ 0 h 8452"/>
              </a:gdLst>
              <a:ahLst/>
              <a:cxnLst>
                <a:cxn ang="0">
                  <a:pos x="T0" y="T1"/>
                </a:cxn>
                <a:cxn ang="0">
                  <a:pos x="T2" y="T3"/>
                </a:cxn>
                <a:cxn ang="0">
                  <a:pos x="T4" y="T5"/>
                </a:cxn>
                <a:cxn ang="0">
                  <a:pos x="T6" y="T7"/>
                </a:cxn>
              </a:cxnLst>
              <a:rect l="0" t="0" r="r" b="b"/>
              <a:pathLst>
                <a:path w="17" h="8452">
                  <a:moveTo>
                    <a:pt x="17" y="0"/>
                  </a:moveTo>
                  <a:lnTo>
                    <a:pt x="0" y="0"/>
                  </a:lnTo>
                  <a:lnTo>
                    <a:pt x="17" y="8452"/>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 name="Freeform 53"/>
            <p:cNvSpPr>
              <a:spLocks/>
            </p:cNvSpPr>
            <p:nvPr/>
          </p:nvSpPr>
          <p:spPr bwMode="auto">
            <a:xfrm>
              <a:off x="9850" y="11872"/>
              <a:ext cx="4" cy="2113"/>
            </a:xfrm>
            <a:custGeom>
              <a:avLst/>
              <a:gdLst>
                <a:gd name="T0" fmla="*/ 0 w 17"/>
                <a:gd name="T1" fmla="*/ 0 h 8452"/>
                <a:gd name="T2" fmla="*/ 17 w 17"/>
                <a:gd name="T3" fmla="*/ 8452 h 8452"/>
                <a:gd name="T4" fmla="*/ 0 w 17"/>
                <a:gd name="T5" fmla="*/ 8452 h 8452"/>
                <a:gd name="T6" fmla="*/ 0 w 17"/>
                <a:gd name="T7" fmla="*/ 0 h 8452"/>
              </a:gdLst>
              <a:ahLst/>
              <a:cxnLst>
                <a:cxn ang="0">
                  <a:pos x="T0" y="T1"/>
                </a:cxn>
                <a:cxn ang="0">
                  <a:pos x="T2" y="T3"/>
                </a:cxn>
                <a:cxn ang="0">
                  <a:pos x="T4" y="T5"/>
                </a:cxn>
                <a:cxn ang="0">
                  <a:pos x="T6" y="T7"/>
                </a:cxn>
              </a:cxnLst>
              <a:rect l="0" t="0" r="r" b="b"/>
              <a:pathLst>
                <a:path w="17" h="8452">
                  <a:moveTo>
                    <a:pt x="0" y="0"/>
                  </a:moveTo>
                  <a:lnTo>
                    <a:pt x="17" y="8452"/>
                  </a:lnTo>
                  <a:lnTo>
                    <a:pt x="0" y="845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 name="Rectangle 54"/>
            <p:cNvSpPr>
              <a:spLocks noChangeArrowheads="1"/>
            </p:cNvSpPr>
            <p:nvPr/>
          </p:nvSpPr>
          <p:spPr bwMode="auto">
            <a:xfrm>
              <a:off x="9850" y="11872"/>
              <a:ext cx="4" cy="211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 name="Freeform 55"/>
            <p:cNvSpPr>
              <a:spLocks/>
            </p:cNvSpPr>
            <p:nvPr/>
          </p:nvSpPr>
          <p:spPr bwMode="auto">
            <a:xfrm>
              <a:off x="8855" y="14544"/>
              <a:ext cx="50" cy="14"/>
            </a:xfrm>
            <a:custGeom>
              <a:avLst/>
              <a:gdLst>
                <a:gd name="T0" fmla="*/ 202 w 202"/>
                <a:gd name="T1" fmla="*/ 55 h 55"/>
                <a:gd name="T2" fmla="*/ 135 w 202"/>
                <a:gd name="T3" fmla="*/ 35 h 55"/>
                <a:gd name="T4" fmla="*/ 68 w 202"/>
                <a:gd name="T5" fmla="*/ 16 h 55"/>
                <a:gd name="T6" fmla="*/ 0 w 202"/>
                <a:gd name="T7" fmla="*/ 0 h 55"/>
                <a:gd name="T8" fmla="*/ 1 w 202"/>
                <a:gd name="T9" fmla="*/ 0 h 55"/>
              </a:gdLst>
              <a:ahLst/>
              <a:cxnLst>
                <a:cxn ang="0">
                  <a:pos x="T0" y="T1"/>
                </a:cxn>
                <a:cxn ang="0">
                  <a:pos x="T2" y="T3"/>
                </a:cxn>
                <a:cxn ang="0">
                  <a:pos x="T4" y="T5"/>
                </a:cxn>
                <a:cxn ang="0">
                  <a:pos x="T6" y="T7"/>
                </a:cxn>
                <a:cxn ang="0">
                  <a:pos x="T8" y="T9"/>
                </a:cxn>
              </a:cxnLst>
              <a:rect l="0" t="0" r="r" b="b"/>
              <a:pathLst>
                <a:path w="202" h="55">
                  <a:moveTo>
                    <a:pt x="202" y="55"/>
                  </a:moveTo>
                  <a:lnTo>
                    <a:pt x="135" y="35"/>
                  </a:lnTo>
                  <a:lnTo>
                    <a:pt x="68" y="16"/>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 name="Freeform 56"/>
            <p:cNvSpPr>
              <a:spLocks/>
            </p:cNvSpPr>
            <p:nvPr/>
          </p:nvSpPr>
          <p:spPr bwMode="auto">
            <a:xfrm>
              <a:off x="8897" y="14540"/>
              <a:ext cx="118" cy="66"/>
            </a:xfrm>
            <a:custGeom>
              <a:avLst/>
              <a:gdLst>
                <a:gd name="T0" fmla="*/ 64 w 470"/>
                <a:gd name="T1" fmla="*/ 0 h 266"/>
                <a:gd name="T2" fmla="*/ 0 w 470"/>
                <a:gd name="T3" fmla="*/ 146 h 266"/>
                <a:gd name="T4" fmla="*/ 470 w 470"/>
                <a:gd name="T5" fmla="*/ 266 h 266"/>
                <a:gd name="T6" fmla="*/ 64 w 470"/>
                <a:gd name="T7" fmla="*/ 0 h 266"/>
              </a:gdLst>
              <a:ahLst/>
              <a:cxnLst>
                <a:cxn ang="0">
                  <a:pos x="T0" y="T1"/>
                </a:cxn>
                <a:cxn ang="0">
                  <a:pos x="T2" y="T3"/>
                </a:cxn>
                <a:cxn ang="0">
                  <a:pos x="T4" y="T5"/>
                </a:cxn>
                <a:cxn ang="0">
                  <a:pos x="T6" y="T7"/>
                </a:cxn>
              </a:cxnLst>
              <a:rect l="0" t="0" r="r" b="b"/>
              <a:pathLst>
                <a:path w="470" h="266">
                  <a:moveTo>
                    <a:pt x="64" y="0"/>
                  </a:moveTo>
                  <a:lnTo>
                    <a:pt x="0" y="146"/>
                  </a:lnTo>
                  <a:lnTo>
                    <a:pt x="470" y="266"/>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 name="Freeform 57"/>
            <p:cNvSpPr>
              <a:spLocks/>
            </p:cNvSpPr>
            <p:nvPr/>
          </p:nvSpPr>
          <p:spPr bwMode="auto">
            <a:xfrm>
              <a:off x="8897" y="14540"/>
              <a:ext cx="118" cy="66"/>
            </a:xfrm>
            <a:custGeom>
              <a:avLst/>
              <a:gdLst>
                <a:gd name="T0" fmla="*/ 64 w 470"/>
                <a:gd name="T1" fmla="*/ 0 h 266"/>
                <a:gd name="T2" fmla="*/ 0 w 470"/>
                <a:gd name="T3" fmla="*/ 146 h 266"/>
                <a:gd name="T4" fmla="*/ 470 w 470"/>
                <a:gd name="T5" fmla="*/ 266 h 266"/>
                <a:gd name="T6" fmla="*/ 64 w 470"/>
                <a:gd name="T7" fmla="*/ 0 h 266"/>
              </a:gdLst>
              <a:ahLst/>
              <a:cxnLst>
                <a:cxn ang="0">
                  <a:pos x="T0" y="T1"/>
                </a:cxn>
                <a:cxn ang="0">
                  <a:pos x="T2" y="T3"/>
                </a:cxn>
                <a:cxn ang="0">
                  <a:pos x="T4" y="T5"/>
                </a:cxn>
                <a:cxn ang="0">
                  <a:pos x="T6" y="T7"/>
                </a:cxn>
              </a:cxnLst>
              <a:rect l="0" t="0" r="r" b="b"/>
              <a:pathLst>
                <a:path w="470" h="266">
                  <a:moveTo>
                    <a:pt x="64" y="0"/>
                  </a:moveTo>
                  <a:lnTo>
                    <a:pt x="0" y="146"/>
                  </a:lnTo>
                  <a:lnTo>
                    <a:pt x="470" y="266"/>
                  </a:lnTo>
                  <a:lnTo>
                    <a:pt x="6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 name="Freeform 58"/>
            <p:cNvSpPr>
              <a:spLocks/>
            </p:cNvSpPr>
            <p:nvPr/>
          </p:nvSpPr>
          <p:spPr bwMode="auto">
            <a:xfrm>
              <a:off x="8735" y="14524"/>
              <a:ext cx="122" cy="40"/>
            </a:xfrm>
            <a:custGeom>
              <a:avLst/>
              <a:gdLst>
                <a:gd name="T0" fmla="*/ 469 w 486"/>
                <a:gd name="T1" fmla="*/ 159 h 159"/>
                <a:gd name="T2" fmla="*/ 486 w 486"/>
                <a:gd name="T3" fmla="*/ 0 h 159"/>
                <a:gd name="T4" fmla="*/ 0 w 486"/>
                <a:gd name="T5" fmla="*/ 29 h 159"/>
                <a:gd name="T6" fmla="*/ 469 w 486"/>
                <a:gd name="T7" fmla="*/ 159 h 159"/>
              </a:gdLst>
              <a:ahLst/>
              <a:cxnLst>
                <a:cxn ang="0">
                  <a:pos x="T0" y="T1"/>
                </a:cxn>
                <a:cxn ang="0">
                  <a:pos x="T2" y="T3"/>
                </a:cxn>
                <a:cxn ang="0">
                  <a:pos x="T4" y="T5"/>
                </a:cxn>
                <a:cxn ang="0">
                  <a:pos x="T6" y="T7"/>
                </a:cxn>
              </a:cxnLst>
              <a:rect l="0" t="0" r="r" b="b"/>
              <a:pathLst>
                <a:path w="486" h="159">
                  <a:moveTo>
                    <a:pt x="469" y="159"/>
                  </a:moveTo>
                  <a:lnTo>
                    <a:pt x="486" y="0"/>
                  </a:lnTo>
                  <a:lnTo>
                    <a:pt x="0" y="29"/>
                  </a:lnTo>
                  <a:lnTo>
                    <a:pt x="469" y="1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 name="Rectangle 59"/>
            <p:cNvSpPr>
              <a:spLocks noChangeArrowheads="1"/>
            </p:cNvSpPr>
            <p:nvPr/>
          </p:nvSpPr>
          <p:spPr bwMode="auto">
            <a:xfrm rot="840000">
              <a:off x="8758" y="14247"/>
              <a:ext cx="201"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VNI-Times"/>
                  <a:ea typeface="Times New Roman"/>
                  <a:cs typeface="VNI-Times"/>
                </a:rPr>
                <a:t>30</a:t>
              </a:r>
              <a:endParaRPr lang="en-US" sz="1000">
                <a:effectLst/>
                <a:latin typeface="Times New Roman"/>
                <a:ea typeface="Times New Roman"/>
              </a:endParaRPr>
            </a:p>
          </p:txBody>
        </p:sp>
        <p:sp>
          <p:nvSpPr>
            <p:cNvPr id="61" name="Rectangle 60"/>
            <p:cNvSpPr>
              <a:spLocks noChangeArrowheads="1"/>
            </p:cNvSpPr>
            <p:nvPr/>
          </p:nvSpPr>
          <p:spPr bwMode="auto">
            <a:xfrm rot="840000">
              <a:off x="8973" y="14307"/>
              <a:ext cx="88"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Symbol"/>
                  <a:ea typeface="Times New Roman"/>
                  <a:cs typeface="Symbol"/>
                </a:rPr>
                <a:t>°</a:t>
              </a:r>
              <a:endParaRPr lang="en-US" sz="1000">
                <a:effectLst/>
                <a:latin typeface="Times New Roman"/>
                <a:ea typeface="Times New Roman"/>
              </a:endParaRPr>
            </a:p>
          </p:txBody>
        </p:sp>
        <p:sp>
          <p:nvSpPr>
            <p:cNvPr id="62" name="Freeform 61"/>
            <p:cNvSpPr>
              <a:spLocks/>
            </p:cNvSpPr>
            <p:nvPr/>
          </p:nvSpPr>
          <p:spPr bwMode="auto">
            <a:xfrm>
              <a:off x="8735" y="14524"/>
              <a:ext cx="122" cy="40"/>
            </a:xfrm>
            <a:custGeom>
              <a:avLst/>
              <a:gdLst>
                <a:gd name="T0" fmla="*/ 469 w 486"/>
                <a:gd name="T1" fmla="*/ 159 h 159"/>
                <a:gd name="T2" fmla="*/ 486 w 486"/>
                <a:gd name="T3" fmla="*/ 0 h 159"/>
                <a:gd name="T4" fmla="*/ 0 w 486"/>
                <a:gd name="T5" fmla="*/ 29 h 159"/>
                <a:gd name="T6" fmla="*/ 469 w 486"/>
                <a:gd name="T7" fmla="*/ 159 h 159"/>
              </a:gdLst>
              <a:ahLst/>
              <a:cxnLst>
                <a:cxn ang="0">
                  <a:pos x="T0" y="T1"/>
                </a:cxn>
                <a:cxn ang="0">
                  <a:pos x="T2" y="T3"/>
                </a:cxn>
                <a:cxn ang="0">
                  <a:pos x="T4" y="T5"/>
                </a:cxn>
                <a:cxn ang="0">
                  <a:pos x="T6" y="T7"/>
                </a:cxn>
              </a:cxnLst>
              <a:rect l="0" t="0" r="r" b="b"/>
              <a:pathLst>
                <a:path w="486" h="159">
                  <a:moveTo>
                    <a:pt x="469" y="159"/>
                  </a:moveTo>
                  <a:lnTo>
                    <a:pt x="486" y="0"/>
                  </a:lnTo>
                  <a:lnTo>
                    <a:pt x="0" y="29"/>
                  </a:lnTo>
                  <a:lnTo>
                    <a:pt x="469" y="15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 name="Freeform 62"/>
            <p:cNvSpPr>
              <a:spLocks/>
            </p:cNvSpPr>
            <p:nvPr/>
          </p:nvSpPr>
          <p:spPr bwMode="auto">
            <a:xfrm>
              <a:off x="8430" y="14021"/>
              <a:ext cx="312" cy="14"/>
            </a:xfrm>
            <a:custGeom>
              <a:avLst/>
              <a:gdLst>
                <a:gd name="T0" fmla="*/ 0 w 1248"/>
                <a:gd name="T1" fmla="*/ 0 h 55"/>
                <a:gd name="T2" fmla="*/ 0 w 1248"/>
                <a:gd name="T3" fmla="*/ 55 h 55"/>
                <a:gd name="T4" fmla="*/ 1248 w 1248"/>
                <a:gd name="T5" fmla="*/ 0 h 55"/>
                <a:gd name="T6" fmla="*/ 0 w 1248"/>
                <a:gd name="T7" fmla="*/ 0 h 55"/>
              </a:gdLst>
              <a:ahLst/>
              <a:cxnLst>
                <a:cxn ang="0">
                  <a:pos x="T0" y="T1"/>
                </a:cxn>
                <a:cxn ang="0">
                  <a:pos x="T2" y="T3"/>
                </a:cxn>
                <a:cxn ang="0">
                  <a:pos x="T4" y="T5"/>
                </a:cxn>
                <a:cxn ang="0">
                  <a:pos x="T6" y="T7"/>
                </a:cxn>
              </a:cxnLst>
              <a:rect l="0" t="0" r="r" b="b"/>
              <a:pathLst>
                <a:path w="1248" h="55">
                  <a:moveTo>
                    <a:pt x="0" y="0"/>
                  </a:moveTo>
                  <a:lnTo>
                    <a:pt x="0" y="55"/>
                  </a:lnTo>
                  <a:lnTo>
                    <a:pt x="12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 name="Freeform 63"/>
            <p:cNvSpPr>
              <a:spLocks/>
            </p:cNvSpPr>
            <p:nvPr/>
          </p:nvSpPr>
          <p:spPr bwMode="auto">
            <a:xfrm>
              <a:off x="8430" y="14021"/>
              <a:ext cx="312" cy="14"/>
            </a:xfrm>
            <a:custGeom>
              <a:avLst/>
              <a:gdLst>
                <a:gd name="T0" fmla="*/ 0 w 1248"/>
                <a:gd name="T1" fmla="*/ 55 h 55"/>
                <a:gd name="T2" fmla="*/ 1248 w 1248"/>
                <a:gd name="T3" fmla="*/ 0 h 55"/>
                <a:gd name="T4" fmla="*/ 1194 w 1248"/>
                <a:gd name="T5" fmla="*/ 55 h 55"/>
                <a:gd name="T6" fmla="*/ 0 w 1248"/>
                <a:gd name="T7" fmla="*/ 55 h 55"/>
              </a:gdLst>
              <a:ahLst/>
              <a:cxnLst>
                <a:cxn ang="0">
                  <a:pos x="T0" y="T1"/>
                </a:cxn>
                <a:cxn ang="0">
                  <a:pos x="T2" y="T3"/>
                </a:cxn>
                <a:cxn ang="0">
                  <a:pos x="T4" y="T5"/>
                </a:cxn>
                <a:cxn ang="0">
                  <a:pos x="T6" y="T7"/>
                </a:cxn>
              </a:cxnLst>
              <a:rect l="0" t="0" r="r" b="b"/>
              <a:pathLst>
                <a:path w="1248" h="55">
                  <a:moveTo>
                    <a:pt x="0" y="55"/>
                  </a:moveTo>
                  <a:lnTo>
                    <a:pt x="1248" y="0"/>
                  </a:lnTo>
                  <a:lnTo>
                    <a:pt x="1194" y="55"/>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 name="Freeform 64"/>
            <p:cNvSpPr>
              <a:spLocks/>
            </p:cNvSpPr>
            <p:nvPr/>
          </p:nvSpPr>
          <p:spPr bwMode="auto">
            <a:xfrm>
              <a:off x="8430" y="14021"/>
              <a:ext cx="312" cy="14"/>
            </a:xfrm>
            <a:custGeom>
              <a:avLst/>
              <a:gdLst>
                <a:gd name="T0" fmla="*/ 0 w 1248"/>
                <a:gd name="T1" fmla="*/ 0 h 55"/>
                <a:gd name="T2" fmla="*/ 0 w 1248"/>
                <a:gd name="T3" fmla="*/ 55 h 55"/>
                <a:gd name="T4" fmla="*/ 1194 w 1248"/>
                <a:gd name="T5" fmla="*/ 55 h 55"/>
                <a:gd name="T6" fmla="*/ 1248 w 1248"/>
                <a:gd name="T7" fmla="*/ 0 h 55"/>
                <a:gd name="T8" fmla="*/ 0 w 1248"/>
                <a:gd name="T9" fmla="*/ 0 h 55"/>
              </a:gdLst>
              <a:ahLst/>
              <a:cxnLst>
                <a:cxn ang="0">
                  <a:pos x="T0" y="T1"/>
                </a:cxn>
                <a:cxn ang="0">
                  <a:pos x="T2" y="T3"/>
                </a:cxn>
                <a:cxn ang="0">
                  <a:pos x="T4" y="T5"/>
                </a:cxn>
                <a:cxn ang="0">
                  <a:pos x="T6" y="T7"/>
                </a:cxn>
                <a:cxn ang="0">
                  <a:pos x="T8" y="T9"/>
                </a:cxn>
              </a:cxnLst>
              <a:rect l="0" t="0" r="r" b="b"/>
              <a:pathLst>
                <a:path w="1248" h="55">
                  <a:moveTo>
                    <a:pt x="0" y="0"/>
                  </a:moveTo>
                  <a:lnTo>
                    <a:pt x="0" y="55"/>
                  </a:lnTo>
                  <a:lnTo>
                    <a:pt x="1194" y="55"/>
                  </a:lnTo>
                  <a:lnTo>
                    <a:pt x="1248"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6" name="Freeform 65"/>
            <p:cNvSpPr>
              <a:spLocks/>
            </p:cNvSpPr>
            <p:nvPr/>
          </p:nvSpPr>
          <p:spPr bwMode="auto">
            <a:xfrm>
              <a:off x="8728" y="14021"/>
              <a:ext cx="14" cy="1402"/>
            </a:xfrm>
            <a:custGeom>
              <a:avLst/>
              <a:gdLst>
                <a:gd name="T0" fmla="*/ 54 w 54"/>
                <a:gd name="T1" fmla="*/ 0 h 5608"/>
                <a:gd name="T2" fmla="*/ 0 w 54"/>
                <a:gd name="T3" fmla="*/ 55 h 5608"/>
                <a:gd name="T4" fmla="*/ 54 w 54"/>
                <a:gd name="T5" fmla="*/ 5608 h 5608"/>
                <a:gd name="T6" fmla="*/ 54 w 54"/>
                <a:gd name="T7" fmla="*/ 0 h 5608"/>
              </a:gdLst>
              <a:ahLst/>
              <a:cxnLst>
                <a:cxn ang="0">
                  <a:pos x="T0" y="T1"/>
                </a:cxn>
                <a:cxn ang="0">
                  <a:pos x="T2" y="T3"/>
                </a:cxn>
                <a:cxn ang="0">
                  <a:pos x="T4" y="T5"/>
                </a:cxn>
                <a:cxn ang="0">
                  <a:pos x="T6" y="T7"/>
                </a:cxn>
              </a:cxnLst>
              <a:rect l="0" t="0" r="r" b="b"/>
              <a:pathLst>
                <a:path w="54" h="5608">
                  <a:moveTo>
                    <a:pt x="54" y="0"/>
                  </a:moveTo>
                  <a:lnTo>
                    <a:pt x="0" y="55"/>
                  </a:lnTo>
                  <a:lnTo>
                    <a:pt x="54" y="5608"/>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 name="Freeform 66"/>
            <p:cNvSpPr>
              <a:spLocks/>
            </p:cNvSpPr>
            <p:nvPr/>
          </p:nvSpPr>
          <p:spPr bwMode="auto">
            <a:xfrm>
              <a:off x="8728" y="14035"/>
              <a:ext cx="14" cy="1388"/>
            </a:xfrm>
            <a:custGeom>
              <a:avLst/>
              <a:gdLst>
                <a:gd name="T0" fmla="*/ 0 w 54"/>
                <a:gd name="T1" fmla="*/ 0 h 5553"/>
                <a:gd name="T2" fmla="*/ 54 w 54"/>
                <a:gd name="T3" fmla="*/ 5553 h 5553"/>
                <a:gd name="T4" fmla="*/ 0 w 54"/>
                <a:gd name="T5" fmla="*/ 5553 h 5553"/>
                <a:gd name="T6" fmla="*/ 0 w 54"/>
                <a:gd name="T7" fmla="*/ 0 h 5553"/>
              </a:gdLst>
              <a:ahLst/>
              <a:cxnLst>
                <a:cxn ang="0">
                  <a:pos x="T0" y="T1"/>
                </a:cxn>
                <a:cxn ang="0">
                  <a:pos x="T2" y="T3"/>
                </a:cxn>
                <a:cxn ang="0">
                  <a:pos x="T4" y="T5"/>
                </a:cxn>
                <a:cxn ang="0">
                  <a:pos x="T6" y="T7"/>
                </a:cxn>
              </a:cxnLst>
              <a:rect l="0" t="0" r="r" b="b"/>
              <a:pathLst>
                <a:path w="54" h="5553">
                  <a:moveTo>
                    <a:pt x="0" y="0"/>
                  </a:moveTo>
                  <a:lnTo>
                    <a:pt x="54" y="5553"/>
                  </a:lnTo>
                  <a:lnTo>
                    <a:pt x="0" y="555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 name="Freeform 67"/>
            <p:cNvSpPr>
              <a:spLocks/>
            </p:cNvSpPr>
            <p:nvPr/>
          </p:nvSpPr>
          <p:spPr bwMode="auto">
            <a:xfrm>
              <a:off x="8728" y="14021"/>
              <a:ext cx="14" cy="1402"/>
            </a:xfrm>
            <a:custGeom>
              <a:avLst/>
              <a:gdLst>
                <a:gd name="T0" fmla="*/ 54 w 54"/>
                <a:gd name="T1" fmla="*/ 0 h 5608"/>
                <a:gd name="T2" fmla="*/ 0 w 54"/>
                <a:gd name="T3" fmla="*/ 55 h 5608"/>
                <a:gd name="T4" fmla="*/ 0 w 54"/>
                <a:gd name="T5" fmla="*/ 5608 h 5608"/>
                <a:gd name="T6" fmla="*/ 54 w 54"/>
                <a:gd name="T7" fmla="*/ 5608 h 5608"/>
                <a:gd name="T8" fmla="*/ 54 w 54"/>
                <a:gd name="T9" fmla="*/ 0 h 5608"/>
              </a:gdLst>
              <a:ahLst/>
              <a:cxnLst>
                <a:cxn ang="0">
                  <a:pos x="T0" y="T1"/>
                </a:cxn>
                <a:cxn ang="0">
                  <a:pos x="T2" y="T3"/>
                </a:cxn>
                <a:cxn ang="0">
                  <a:pos x="T4" y="T5"/>
                </a:cxn>
                <a:cxn ang="0">
                  <a:pos x="T6" y="T7"/>
                </a:cxn>
                <a:cxn ang="0">
                  <a:pos x="T8" y="T9"/>
                </a:cxn>
              </a:cxnLst>
              <a:rect l="0" t="0" r="r" b="b"/>
              <a:pathLst>
                <a:path w="54" h="5608">
                  <a:moveTo>
                    <a:pt x="54" y="0"/>
                  </a:moveTo>
                  <a:lnTo>
                    <a:pt x="0" y="55"/>
                  </a:lnTo>
                  <a:lnTo>
                    <a:pt x="0" y="5608"/>
                  </a:lnTo>
                  <a:lnTo>
                    <a:pt x="54" y="5608"/>
                  </a:lnTo>
                  <a:lnTo>
                    <a:pt x="5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9" name="Freeform 68"/>
            <p:cNvSpPr>
              <a:spLocks/>
            </p:cNvSpPr>
            <p:nvPr/>
          </p:nvSpPr>
          <p:spPr bwMode="auto">
            <a:xfrm>
              <a:off x="8555" y="13153"/>
              <a:ext cx="1298" cy="739"/>
            </a:xfrm>
            <a:custGeom>
              <a:avLst/>
              <a:gdLst>
                <a:gd name="T0" fmla="*/ 5195 w 5195"/>
                <a:gd name="T1" fmla="*/ 15 h 2954"/>
                <a:gd name="T2" fmla="*/ 5187 w 5195"/>
                <a:gd name="T3" fmla="*/ 0 h 2954"/>
                <a:gd name="T4" fmla="*/ 0 w 5195"/>
                <a:gd name="T5" fmla="*/ 2954 h 2954"/>
                <a:gd name="T6" fmla="*/ 5195 w 5195"/>
                <a:gd name="T7" fmla="*/ 15 h 2954"/>
              </a:gdLst>
              <a:ahLst/>
              <a:cxnLst>
                <a:cxn ang="0">
                  <a:pos x="T0" y="T1"/>
                </a:cxn>
                <a:cxn ang="0">
                  <a:pos x="T2" y="T3"/>
                </a:cxn>
                <a:cxn ang="0">
                  <a:pos x="T4" y="T5"/>
                </a:cxn>
                <a:cxn ang="0">
                  <a:pos x="T6" y="T7"/>
                </a:cxn>
              </a:cxnLst>
              <a:rect l="0" t="0" r="r" b="b"/>
              <a:pathLst>
                <a:path w="5195" h="2954">
                  <a:moveTo>
                    <a:pt x="5195" y="15"/>
                  </a:moveTo>
                  <a:lnTo>
                    <a:pt x="5187" y="0"/>
                  </a:lnTo>
                  <a:lnTo>
                    <a:pt x="0" y="2954"/>
                  </a:lnTo>
                  <a:lnTo>
                    <a:pt x="5195"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 name="Freeform 69"/>
            <p:cNvSpPr>
              <a:spLocks/>
            </p:cNvSpPr>
            <p:nvPr/>
          </p:nvSpPr>
          <p:spPr bwMode="auto">
            <a:xfrm>
              <a:off x="8552" y="13153"/>
              <a:ext cx="1299" cy="739"/>
            </a:xfrm>
            <a:custGeom>
              <a:avLst/>
              <a:gdLst>
                <a:gd name="T0" fmla="*/ 5195 w 5195"/>
                <a:gd name="T1" fmla="*/ 0 h 2954"/>
                <a:gd name="T2" fmla="*/ 8 w 5195"/>
                <a:gd name="T3" fmla="*/ 2954 h 2954"/>
                <a:gd name="T4" fmla="*/ 0 w 5195"/>
                <a:gd name="T5" fmla="*/ 2939 h 2954"/>
                <a:gd name="T6" fmla="*/ 5195 w 5195"/>
                <a:gd name="T7" fmla="*/ 0 h 2954"/>
              </a:gdLst>
              <a:ahLst/>
              <a:cxnLst>
                <a:cxn ang="0">
                  <a:pos x="T0" y="T1"/>
                </a:cxn>
                <a:cxn ang="0">
                  <a:pos x="T2" y="T3"/>
                </a:cxn>
                <a:cxn ang="0">
                  <a:pos x="T4" y="T5"/>
                </a:cxn>
                <a:cxn ang="0">
                  <a:pos x="T6" y="T7"/>
                </a:cxn>
              </a:cxnLst>
              <a:rect l="0" t="0" r="r" b="b"/>
              <a:pathLst>
                <a:path w="5195" h="2954">
                  <a:moveTo>
                    <a:pt x="5195" y="0"/>
                  </a:moveTo>
                  <a:lnTo>
                    <a:pt x="8" y="2954"/>
                  </a:lnTo>
                  <a:lnTo>
                    <a:pt x="0" y="2939"/>
                  </a:lnTo>
                  <a:lnTo>
                    <a:pt x="51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 name="Freeform 70"/>
            <p:cNvSpPr>
              <a:spLocks/>
            </p:cNvSpPr>
            <p:nvPr/>
          </p:nvSpPr>
          <p:spPr bwMode="auto">
            <a:xfrm>
              <a:off x="8552" y="13153"/>
              <a:ext cx="1301" cy="739"/>
            </a:xfrm>
            <a:custGeom>
              <a:avLst/>
              <a:gdLst>
                <a:gd name="T0" fmla="*/ 5203 w 5203"/>
                <a:gd name="T1" fmla="*/ 15 h 2954"/>
                <a:gd name="T2" fmla="*/ 5195 w 5203"/>
                <a:gd name="T3" fmla="*/ 0 h 2954"/>
                <a:gd name="T4" fmla="*/ 0 w 5203"/>
                <a:gd name="T5" fmla="*/ 2939 h 2954"/>
                <a:gd name="T6" fmla="*/ 8 w 5203"/>
                <a:gd name="T7" fmla="*/ 2954 h 2954"/>
                <a:gd name="T8" fmla="*/ 5203 w 5203"/>
                <a:gd name="T9" fmla="*/ 15 h 2954"/>
              </a:gdLst>
              <a:ahLst/>
              <a:cxnLst>
                <a:cxn ang="0">
                  <a:pos x="T0" y="T1"/>
                </a:cxn>
                <a:cxn ang="0">
                  <a:pos x="T2" y="T3"/>
                </a:cxn>
                <a:cxn ang="0">
                  <a:pos x="T4" y="T5"/>
                </a:cxn>
                <a:cxn ang="0">
                  <a:pos x="T6" y="T7"/>
                </a:cxn>
                <a:cxn ang="0">
                  <a:pos x="T8" y="T9"/>
                </a:cxn>
              </a:cxnLst>
              <a:rect l="0" t="0" r="r" b="b"/>
              <a:pathLst>
                <a:path w="5203" h="2954">
                  <a:moveTo>
                    <a:pt x="5203" y="15"/>
                  </a:moveTo>
                  <a:lnTo>
                    <a:pt x="5195" y="0"/>
                  </a:lnTo>
                  <a:lnTo>
                    <a:pt x="0" y="2939"/>
                  </a:lnTo>
                  <a:lnTo>
                    <a:pt x="8" y="2954"/>
                  </a:lnTo>
                  <a:lnTo>
                    <a:pt x="5203"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2" name="Freeform 71"/>
            <p:cNvSpPr>
              <a:spLocks/>
            </p:cNvSpPr>
            <p:nvPr/>
          </p:nvSpPr>
          <p:spPr bwMode="auto">
            <a:xfrm>
              <a:off x="9281" y="13615"/>
              <a:ext cx="106" cy="107"/>
            </a:xfrm>
            <a:custGeom>
              <a:avLst/>
              <a:gdLst>
                <a:gd name="T0" fmla="*/ 0 w 423"/>
                <a:gd name="T1" fmla="*/ 0 h 427"/>
                <a:gd name="T2" fmla="*/ 54 w 423"/>
                <a:gd name="T3" fmla="*/ 67 h 427"/>
                <a:gd name="T4" fmla="*/ 110 w 423"/>
                <a:gd name="T5" fmla="*/ 131 h 427"/>
                <a:gd name="T6" fmla="*/ 169 w 423"/>
                <a:gd name="T7" fmla="*/ 194 h 427"/>
                <a:gd name="T8" fmla="*/ 230 w 423"/>
                <a:gd name="T9" fmla="*/ 255 h 427"/>
                <a:gd name="T10" fmla="*/ 293 w 423"/>
                <a:gd name="T11" fmla="*/ 314 h 427"/>
                <a:gd name="T12" fmla="*/ 356 w 423"/>
                <a:gd name="T13" fmla="*/ 371 h 427"/>
                <a:gd name="T14" fmla="*/ 422 w 423"/>
                <a:gd name="T15" fmla="*/ 427 h 427"/>
                <a:gd name="T16" fmla="*/ 423 w 423"/>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27">
                  <a:moveTo>
                    <a:pt x="0" y="0"/>
                  </a:moveTo>
                  <a:lnTo>
                    <a:pt x="54" y="67"/>
                  </a:lnTo>
                  <a:lnTo>
                    <a:pt x="110" y="131"/>
                  </a:lnTo>
                  <a:lnTo>
                    <a:pt x="169" y="194"/>
                  </a:lnTo>
                  <a:lnTo>
                    <a:pt x="230" y="255"/>
                  </a:lnTo>
                  <a:lnTo>
                    <a:pt x="293" y="314"/>
                  </a:lnTo>
                  <a:lnTo>
                    <a:pt x="356" y="371"/>
                  </a:lnTo>
                  <a:lnTo>
                    <a:pt x="422" y="427"/>
                  </a:lnTo>
                  <a:lnTo>
                    <a:pt x="423" y="4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3" name="Freeform 72"/>
            <p:cNvSpPr>
              <a:spLocks/>
            </p:cNvSpPr>
            <p:nvPr/>
          </p:nvSpPr>
          <p:spPr bwMode="auto">
            <a:xfrm>
              <a:off x="9214" y="13516"/>
              <a:ext cx="84" cy="110"/>
            </a:xfrm>
            <a:custGeom>
              <a:avLst/>
              <a:gdLst>
                <a:gd name="T0" fmla="*/ 203 w 335"/>
                <a:gd name="T1" fmla="*/ 442 h 442"/>
                <a:gd name="T2" fmla="*/ 335 w 335"/>
                <a:gd name="T3" fmla="*/ 353 h 442"/>
                <a:gd name="T4" fmla="*/ 0 w 335"/>
                <a:gd name="T5" fmla="*/ 0 h 442"/>
                <a:gd name="T6" fmla="*/ 203 w 335"/>
                <a:gd name="T7" fmla="*/ 442 h 442"/>
              </a:gdLst>
              <a:ahLst/>
              <a:cxnLst>
                <a:cxn ang="0">
                  <a:pos x="T0" y="T1"/>
                </a:cxn>
                <a:cxn ang="0">
                  <a:pos x="T2" y="T3"/>
                </a:cxn>
                <a:cxn ang="0">
                  <a:pos x="T4" y="T5"/>
                </a:cxn>
                <a:cxn ang="0">
                  <a:pos x="T6" y="T7"/>
                </a:cxn>
              </a:cxnLst>
              <a:rect l="0" t="0" r="r" b="b"/>
              <a:pathLst>
                <a:path w="335" h="442">
                  <a:moveTo>
                    <a:pt x="203" y="442"/>
                  </a:moveTo>
                  <a:lnTo>
                    <a:pt x="335" y="353"/>
                  </a:lnTo>
                  <a:lnTo>
                    <a:pt x="0" y="0"/>
                  </a:lnTo>
                  <a:lnTo>
                    <a:pt x="203" y="4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 name="Freeform 73"/>
            <p:cNvSpPr>
              <a:spLocks/>
            </p:cNvSpPr>
            <p:nvPr/>
          </p:nvSpPr>
          <p:spPr bwMode="auto">
            <a:xfrm>
              <a:off x="9214" y="13516"/>
              <a:ext cx="84" cy="110"/>
            </a:xfrm>
            <a:custGeom>
              <a:avLst/>
              <a:gdLst>
                <a:gd name="T0" fmla="*/ 203 w 335"/>
                <a:gd name="T1" fmla="*/ 442 h 442"/>
                <a:gd name="T2" fmla="*/ 335 w 335"/>
                <a:gd name="T3" fmla="*/ 353 h 442"/>
                <a:gd name="T4" fmla="*/ 0 w 335"/>
                <a:gd name="T5" fmla="*/ 0 h 442"/>
                <a:gd name="T6" fmla="*/ 203 w 335"/>
                <a:gd name="T7" fmla="*/ 442 h 442"/>
              </a:gdLst>
              <a:ahLst/>
              <a:cxnLst>
                <a:cxn ang="0">
                  <a:pos x="T0" y="T1"/>
                </a:cxn>
                <a:cxn ang="0">
                  <a:pos x="T2" y="T3"/>
                </a:cxn>
                <a:cxn ang="0">
                  <a:pos x="T4" y="T5"/>
                </a:cxn>
                <a:cxn ang="0">
                  <a:pos x="T6" y="T7"/>
                </a:cxn>
              </a:cxnLst>
              <a:rect l="0" t="0" r="r" b="b"/>
              <a:pathLst>
                <a:path w="335" h="442">
                  <a:moveTo>
                    <a:pt x="203" y="442"/>
                  </a:moveTo>
                  <a:lnTo>
                    <a:pt x="335" y="353"/>
                  </a:lnTo>
                  <a:lnTo>
                    <a:pt x="0" y="0"/>
                  </a:lnTo>
                  <a:lnTo>
                    <a:pt x="203" y="4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5" name="Freeform 74"/>
            <p:cNvSpPr>
              <a:spLocks/>
            </p:cNvSpPr>
            <p:nvPr/>
          </p:nvSpPr>
          <p:spPr bwMode="auto">
            <a:xfrm>
              <a:off x="9375" y="13705"/>
              <a:ext cx="111" cy="85"/>
            </a:xfrm>
            <a:custGeom>
              <a:avLst/>
              <a:gdLst>
                <a:gd name="T0" fmla="*/ 91 w 441"/>
                <a:gd name="T1" fmla="*/ 0 h 339"/>
                <a:gd name="T2" fmla="*/ 0 w 441"/>
                <a:gd name="T3" fmla="*/ 131 h 339"/>
                <a:gd name="T4" fmla="*/ 441 w 441"/>
                <a:gd name="T5" fmla="*/ 339 h 339"/>
                <a:gd name="T6" fmla="*/ 91 w 441"/>
                <a:gd name="T7" fmla="*/ 0 h 339"/>
              </a:gdLst>
              <a:ahLst/>
              <a:cxnLst>
                <a:cxn ang="0">
                  <a:pos x="T0" y="T1"/>
                </a:cxn>
                <a:cxn ang="0">
                  <a:pos x="T2" y="T3"/>
                </a:cxn>
                <a:cxn ang="0">
                  <a:pos x="T4" y="T5"/>
                </a:cxn>
                <a:cxn ang="0">
                  <a:pos x="T6" y="T7"/>
                </a:cxn>
              </a:cxnLst>
              <a:rect l="0" t="0" r="r" b="b"/>
              <a:pathLst>
                <a:path w="441" h="339">
                  <a:moveTo>
                    <a:pt x="91" y="0"/>
                  </a:moveTo>
                  <a:lnTo>
                    <a:pt x="0" y="131"/>
                  </a:lnTo>
                  <a:lnTo>
                    <a:pt x="441" y="339"/>
                  </a:lnTo>
                  <a:lnTo>
                    <a:pt x="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 name="Rectangle 75"/>
            <p:cNvSpPr>
              <a:spLocks noChangeArrowheads="1"/>
            </p:cNvSpPr>
            <p:nvPr/>
          </p:nvSpPr>
          <p:spPr bwMode="auto">
            <a:xfrm rot="2640000">
              <a:off x="9287" y="13422"/>
              <a:ext cx="280"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Symbol"/>
                  <a:ea typeface="Times New Roman"/>
                  <a:cs typeface="Symbol"/>
                </a:rPr>
                <a:t>30°</a:t>
              </a:r>
              <a:endParaRPr lang="en-US" sz="1000">
                <a:effectLst/>
                <a:latin typeface="Times New Roman"/>
                <a:ea typeface="Times New Roman"/>
              </a:endParaRPr>
            </a:p>
          </p:txBody>
        </p:sp>
        <p:sp>
          <p:nvSpPr>
            <p:cNvPr id="77" name="Freeform 76"/>
            <p:cNvSpPr>
              <a:spLocks/>
            </p:cNvSpPr>
            <p:nvPr/>
          </p:nvSpPr>
          <p:spPr bwMode="auto">
            <a:xfrm>
              <a:off x="9375" y="13705"/>
              <a:ext cx="111" cy="85"/>
            </a:xfrm>
            <a:custGeom>
              <a:avLst/>
              <a:gdLst>
                <a:gd name="T0" fmla="*/ 91 w 441"/>
                <a:gd name="T1" fmla="*/ 0 h 339"/>
                <a:gd name="T2" fmla="*/ 0 w 441"/>
                <a:gd name="T3" fmla="*/ 131 h 339"/>
                <a:gd name="T4" fmla="*/ 441 w 441"/>
                <a:gd name="T5" fmla="*/ 339 h 339"/>
                <a:gd name="T6" fmla="*/ 91 w 441"/>
                <a:gd name="T7" fmla="*/ 0 h 339"/>
              </a:gdLst>
              <a:ahLst/>
              <a:cxnLst>
                <a:cxn ang="0">
                  <a:pos x="T0" y="T1"/>
                </a:cxn>
                <a:cxn ang="0">
                  <a:pos x="T2" y="T3"/>
                </a:cxn>
                <a:cxn ang="0">
                  <a:pos x="T4" y="T5"/>
                </a:cxn>
                <a:cxn ang="0">
                  <a:pos x="T6" y="T7"/>
                </a:cxn>
              </a:cxnLst>
              <a:rect l="0" t="0" r="r" b="b"/>
              <a:pathLst>
                <a:path w="441" h="339">
                  <a:moveTo>
                    <a:pt x="91" y="0"/>
                  </a:moveTo>
                  <a:lnTo>
                    <a:pt x="0" y="131"/>
                  </a:lnTo>
                  <a:lnTo>
                    <a:pt x="441" y="339"/>
                  </a:lnTo>
                  <a:lnTo>
                    <a:pt x="9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8" name="Freeform 77"/>
            <p:cNvSpPr>
              <a:spLocks/>
            </p:cNvSpPr>
            <p:nvPr/>
          </p:nvSpPr>
          <p:spPr bwMode="auto">
            <a:xfrm>
              <a:off x="8737" y="13154"/>
              <a:ext cx="1117" cy="1938"/>
            </a:xfrm>
            <a:custGeom>
              <a:avLst/>
              <a:gdLst>
                <a:gd name="T0" fmla="*/ 4468 w 4468"/>
                <a:gd name="T1" fmla="*/ 9 h 7750"/>
                <a:gd name="T2" fmla="*/ 4453 w 4468"/>
                <a:gd name="T3" fmla="*/ 0 h 7750"/>
                <a:gd name="T4" fmla="*/ 0 w 4468"/>
                <a:gd name="T5" fmla="*/ 7750 h 7750"/>
                <a:gd name="T6" fmla="*/ 4468 w 4468"/>
                <a:gd name="T7" fmla="*/ 9 h 7750"/>
              </a:gdLst>
              <a:ahLst/>
              <a:cxnLst>
                <a:cxn ang="0">
                  <a:pos x="T0" y="T1"/>
                </a:cxn>
                <a:cxn ang="0">
                  <a:pos x="T2" y="T3"/>
                </a:cxn>
                <a:cxn ang="0">
                  <a:pos x="T4" y="T5"/>
                </a:cxn>
                <a:cxn ang="0">
                  <a:pos x="T6" y="T7"/>
                </a:cxn>
              </a:cxnLst>
              <a:rect l="0" t="0" r="r" b="b"/>
              <a:pathLst>
                <a:path w="4468" h="7750">
                  <a:moveTo>
                    <a:pt x="4468" y="9"/>
                  </a:moveTo>
                  <a:lnTo>
                    <a:pt x="4453" y="0"/>
                  </a:lnTo>
                  <a:lnTo>
                    <a:pt x="0" y="7750"/>
                  </a:lnTo>
                  <a:lnTo>
                    <a:pt x="4468"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 name="Freeform 78"/>
            <p:cNvSpPr>
              <a:spLocks/>
            </p:cNvSpPr>
            <p:nvPr/>
          </p:nvSpPr>
          <p:spPr bwMode="auto">
            <a:xfrm>
              <a:off x="8733" y="13154"/>
              <a:ext cx="1117" cy="1938"/>
            </a:xfrm>
            <a:custGeom>
              <a:avLst/>
              <a:gdLst>
                <a:gd name="T0" fmla="*/ 4468 w 4468"/>
                <a:gd name="T1" fmla="*/ 0 h 7750"/>
                <a:gd name="T2" fmla="*/ 15 w 4468"/>
                <a:gd name="T3" fmla="*/ 7750 h 7750"/>
                <a:gd name="T4" fmla="*/ 0 w 4468"/>
                <a:gd name="T5" fmla="*/ 7742 h 7750"/>
                <a:gd name="T6" fmla="*/ 4468 w 4468"/>
                <a:gd name="T7" fmla="*/ 0 h 7750"/>
              </a:gdLst>
              <a:ahLst/>
              <a:cxnLst>
                <a:cxn ang="0">
                  <a:pos x="T0" y="T1"/>
                </a:cxn>
                <a:cxn ang="0">
                  <a:pos x="T2" y="T3"/>
                </a:cxn>
                <a:cxn ang="0">
                  <a:pos x="T4" y="T5"/>
                </a:cxn>
                <a:cxn ang="0">
                  <a:pos x="T6" y="T7"/>
                </a:cxn>
              </a:cxnLst>
              <a:rect l="0" t="0" r="r" b="b"/>
              <a:pathLst>
                <a:path w="4468" h="7750">
                  <a:moveTo>
                    <a:pt x="4468" y="0"/>
                  </a:moveTo>
                  <a:lnTo>
                    <a:pt x="15" y="7750"/>
                  </a:lnTo>
                  <a:lnTo>
                    <a:pt x="0" y="7742"/>
                  </a:lnTo>
                  <a:lnTo>
                    <a:pt x="44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 name="Rectangle 79"/>
            <p:cNvSpPr>
              <a:spLocks noChangeArrowheads="1"/>
            </p:cNvSpPr>
            <p:nvPr/>
          </p:nvSpPr>
          <p:spPr bwMode="auto">
            <a:xfrm>
              <a:off x="8787" y="14989"/>
              <a:ext cx="13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VNI-Times"/>
                  <a:ea typeface="Times New Roman"/>
                  <a:cs typeface="VNI-Times"/>
                </a:rPr>
                <a:t>C</a:t>
              </a:r>
              <a:endParaRPr lang="en-US" sz="1000">
                <a:effectLst/>
                <a:latin typeface="Times New Roman"/>
                <a:ea typeface="Times New Roman"/>
              </a:endParaRPr>
            </a:p>
          </p:txBody>
        </p:sp>
        <p:sp>
          <p:nvSpPr>
            <p:cNvPr id="81" name="Rectangle 80"/>
            <p:cNvSpPr>
              <a:spLocks noChangeArrowheads="1"/>
            </p:cNvSpPr>
            <p:nvPr/>
          </p:nvSpPr>
          <p:spPr bwMode="auto">
            <a:xfrm>
              <a:off x="8427" y="13622"/>
              <a:ext cx="159"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VNI-Times"/>
                  <a:ea typeface="Times New Roman"/>
                  <a:cs typeface="VNI-Times"/>
                </a:rPr>
                <a:t>D</a:t>
              </a:r>
              <a:endParaRPr lang="en-US" sz="1000">
                <a:effectLst/>
                <a:latin typeface="Times New Roman"/>
                <a:ea typeface="Times New Roman"/>
              </a:endParaRPr>
            </a:p>
          </p:txBody>
        </p:sp>
        <p:sp>
          <p:nvSpPr>
            <p:cNvPr id="82" name="Freeform 81"/>
            <p:cNvSpPr>
              <a:spLocks/>
            </p:cNvSpPr>
            <p:nvPr/>
          </p:nvSpPr>
          <p:spPr bwMode="auto">
            <a:xfrm>
              <a:off x="8733" y="13154"/>
              <a:ext cx="1121" cy="1938"/>
            </a:xfrm>
            <a:custGeom>
              <a:avLst/>
              <a:gdLst>
                <a:gd name="T0" fmla="*/ 4483 w 4483"/>
                <a:gd name="T1" fmla="*/ 9 h 7750"/>
                <a:gd name="T2" fmla="*/ 4468 w 4483"/>
                <a:gd name="T3" fmla="*/ 0 h 7750"/>
                <a:gd name="T4" fmla="*/ 0 w 4483"/>
                <a:gd name="T5" fmla="*/ 7742 h 7750"/>
                <a:gd name="T6" fmla="*/ 15 w 4483"/>
                <a:gd name="T7" fmla="*/ 7750 h 7750"/>
                <a:gd name="T8" fmla="*/ 4483 w 4483"/>
                <a:gd name="T9" fmla="*/ 9 h 7750"/>
              </a:gdLst>
              <a:ahLst/>
              <a:cxnLst>
                <a:cxn ang="0">
                  <a:pos x="T0" y="T1"/>
                </a:cxn>
                <a:cxn ang="0">
                  <a:pos x="T2" y="T3"/>
                </a:cxn>
                <a:cxn ang="0">
                  <a:pos x="T4" y="T5"/>
                </a:cxn>
                <a:cxn ang="0">
                  <a:pos x="T6" y="T7"/>
                </a:cxn>
                <a:cxn ang="0">
                  <a:pos x="T8" y="T9"/>
                </a:cxn>
              </a:cxnLst>
              <a:rect l="0" t="0" r="r" b="b"/>
              <a:pathLst>
                <a:path w="4483" h="7750">
                  <a:moveTo>
                    <a:pt x="4483" y="9"/>
                  </a:moveTo>
                  <a:lnTo>
                    <a:pt x="4468" y="0"/>
                  </a:lnTo>
                  <a:lnTo>
                    <a:pt x="0" y="7742"/>
                  </a:lnTo>
                  <a:lnTo>
                    <a:pt x="15" y="7750"/>
                  </a:lnTo>
                  <a:lnTo>
                    <a:pt x="4483"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3" name="Freeform 82"/>
            <p:cNvSpPr>
              <a:spLocks/>
            </p:cNvSpPr>
            <p:nvPr/>
          </p:nvSpPr>
          <p:spPr bwMode="auto">
            <a:xfrm>
              <a:off x="8553" y="13906"/>
              <a:ext cx="44" cy="44"/>
            </a:xfrm>
            <a:custGeom>
              <a:avLst/>
              <a:gdLst>
                <a:gd name="T0" fmla="*/ 176 w 177"/>
                <a:gd name="T1" fmla="*/ 87 h 175"/>
                <a:gd name="T2" fmla="*/ 174 w 177"/>
                <a:gd name="T3" fmla="*/ 74 h 175"/>
                <a:gd name="T4" fmla="*/ 171 w 177"/>
                <a:gd name="T5" fmla="*/ 61 h 175"/>
                <a:gd name="T6" fmla="*/ 165 w 177"/>
                <a:gd name="T7" fmla="*/ 48 h 175"/>
                <a:gd name="T8" fmla="*/ 158 w 177"/>
                <a:gd name="T9" fmla="*/ 35 h 175"/>
                <a:gd name="T10" fmla="*/ 150 w 177"/>
                <a:gd name="T11" fmla="*/ 25 h 175"/>
                <a:gd name="T12" fmla="*/ 140 w 177"/>
                <a:gd name="T13" fmla="*/ 17 h 175"/>
                <a:gd name="T14" fmla="*/ 127 w 177"/>
                <a:gd name="T15" fmla="*/ 10 h 175"/>
                <a:gd name="T16" fmla="*/ 114 w 177"/>
                <a:gd name="T17" fmla="*/ 4 h 175"/>
                <a:gd name="T18" fmla="*/ 102 w 177"/>
                <a:gd name="T19" fmla="*/ 1 h 175"/>
                <a:gd name="T20" fmla="*/ 88 w 177"/>
                <a:gd name="T21" fmla="*/ 0 h 175"/>
                <a:gd name="T22" fmla="*/ 74 w 177"/>
                <a:gd name="T23" fmla="*/ 1 h 175"/>
                <a:gd name="T24" fmla="*/ 61 w 177"/>
                <a:gd name="T25" fmla="*/ 4 h 175"/>
                <a:gd name="T26" fmla="*/ 49 w 177"/>
                <a:gd name="T27" fmla="*/ 10 h 175"/>
                <a:gd name="T28" fmla="*/ 37 w 177"/>
                <a:gd name="T29" fmla="*/ 17 h 175"/>
                <a:gd name="T30" fmla="*/ 27 w 177"/>
                <a:gd name="T31" fmla="*/ 25 h 175"/>
                <a:gd name="T32" fmla="*/ 18 w 177"/>
                <a:gd name="T33" fmla="*/ 35 h 175"/>
                <a:gd name="T34" fmla="*/ 11 w 177"/>
                <a:gd name="T35" fmla="*/ 48 h 175"/>
                <a:gd name="T36" fmla="*/ 5 w 177"/>
                <a:gd name="T37" fmla="*/ 61 h 175"/>
                <a:gd name="T38" fmla="*/ 1 w 177"/>
                <a:gd name="T39" fmla="*/ 74 h 175"/>
                <a:gd name="T40" fmla="*/ 0 w 177"/>
                <a:gd name="T41" fmla="*/ 87 h 175"/>
                <a:gd name="T42" fmla="*/ 1 w 177"/>
                <a:gd name="T43" fmla="*/ 101 h 175"/>
                <a:gd name="T44" fmla="*/ 5 w 177"/>
                <a:gd name="T45" fmla="*/ 114 h 175"/>
                <a:gd name="T46" fmla="*/ 11 w 177"/>
                <a:gd name="T47" fmla="*/ 127 h 175"/>
                <a:gd name="T48" fmla="*/ 18 w 177"/>
                <a:gd name="T49" fmla="*/ 138 h 175"/>
                <a:gd name="T50" fmla="*/ 27 w 177"/>
                <a:gd name="T51" fmla="*/ 149 h 175"/>
                <a:gd name="T52" fmla="*/ 37 w 177"/>
                <a:gd name="T53" fmla="*/ 158 h 175"/>
                <a:gd name="T54" fmla="*/ 49 w 177"/>
                <a:gd name="T55" fmla="*/ 165 h 175"/>
                <a:gd name="T56" fmla="*/ 61 w 177"/>
                <a:gd name="T57" fmla="*/ 170 h 175"/>
                <a:gd name="T58" fmla="*/ 74 w 177"/>
                <a:gd name="T59" fmla="*/ 174 h 175"/>
                <a:gd name="T60" fmla="*/ 88 w 177"/>
                <a:gd name="T61" fmla="*/ 175 h 175"/>
                <a:gd name="T62" fmla="*/ 102 w 177"/>
                <a:gd name="T63" fmla="*/ 174 h 175"/>
                <a:gd name="T64" fmla="*/ 114 w 177"/>
                <a:gd name="T65" fmla="*/ 170 h 175"/>
                <a:gd name="T66" fmla="*/ 127 w 177"/>
                <a:gd name="T67" fmla="*/ 165 h 175"/>
                <a:gd name="T68" fmla="*/ 140 w 177"/>
                <a:gd name="T69" fmla="*/ 158 h 175"/>
                <a:gd name="T70" fmla="*/ 150 w 177"/>
                <a:gd name="T71" fmla="*/ 149 h 175"/>
                <a:gd name="T72" fmla="*/ 158 w 177"/>
                <a:gd name="T73" fmla="*/ 138 h 175"/>
                <a:gd name="T74" fmla="*/ 165 w 177"/>
                <a:gd name="T75" fmla="*/ 127 h 175"/>
                <a:gd name="T76" fmla="*/ 171 w 177"/>
                <a:gd name="T77" fmla="*/ 114 h 175"/>
                <a:gd name="T78" fmla="*/ 174 w 177"/>
                <a:gd name="T79" fmla="*/ 101 h 175"/>
                <a:gd name="T80" fmla="*/ 176 w 177"/>
                <a:gd name="T81" fmla="*/ 87 h 175"/>
                <a:gd name="T82" fmla="*/ 177 w 177"/>
                <a:gd name="T83" fmla="*/ 8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7" h="175">
                  <a:moveTo>
                    <a:pt x="176" y="87"/>
                  </a:moveTo>
                  <a:lnTo>
                    <a:pt x="174" y="74"/>
                  </a:lnTo>
                  <a:lnTo>
                    <a:pt x="171" y="61"/>
                  </a:lnTo>
                  <a:lnTo>
                    <a:pt x="165" y="48"/>
                  </a:lnTo>
                  <a:lnTo>
                    <a:pt x="158" y="35"/>
                  </a:lnTo>
                  <a:lnTo>
                    <a:pt x="150" y="25"/>
                  </a:lnTo>
                  <a:lnTo>
                    <a:pt x="140" y="17"/>
                  </a:lnTo>
                  <a:lnTo>
                    <a:pt x="127" y="10"/>
                  </a:lnTo>
                  <a:lnTo>
                    <a:pt x="114" y="4"/>
                  </a:lnTo>
                  <a:lnTo>
                    <a:pt x="102" y="1"/>
                  </a:lnTo>
                  <a:lnTo>
                    <a:pt x="88" y="0"/>
                  </a:lnTo>
                  <a:lnTo>
                    <a:pt x="74" y="1"/>
                  </a:lnTo>
                  <a:lnTo>
                    <a:pt x="61" y="4"/>
                  </a:lnTo>
                  <a:lnTo>
                    <a:pt x="49" y="10"/>
                  </a:lnTo>
                  <a:lnTo>
                    <a:pt x="37" y="17"/>
                  </a:lnTo>
                  <a:lnTo>
                    <a:pt x="27" y="25"/>
                  </a:lnTo>
                  <a:lnTo>
                    <a:pt x="18" y="35"/>
                  </a:lnTo>
                  <a:lnTo>
                    <a:pt x="11" y="48"/>
                  </a:lnTo>
                  <a:lnTo>
                    <a:pt x="5" y="61"/>
                  </a:lnTo>
                  <a:lnTo>
                    <a:pt x="1" y="74"/>
                  </a:lnTo>
                  <a:lnTo>
                    <a:pt x="0" y="87"/>
                  </a:lnTo>
                  <a:lnTo>
                    <a:pt x="1" y="101"/>
                  </a:lnTo>
                  <a:lnTo>
                    <a:pt x="5" y="114"/>
                  </a:lnTo>
                  <a:lnTo>
                    <a:pt x="11" y="127"/>
                  </a:lnTo>
                  <a:lnTo>
                    <a:pt x="18" y="138"/>
                  </a:lnTo>
                  <a:lnTo>
                    <a:pt x="27" y="149"/>
                  </a:lnTo>
                  <a:lnTo>
                    <a:pt x="37" y="158"/>
                  </a:lnTo>
                  <a:lnTo>
                    <a:pt x="49" y="165"/>
                  </a:lnTo>
                  <a:lnTo>
                    <a:pt x="61" y="170"/>
                  </a:lnTo>
                  <a:lnTo>
                    <a:pt x="74" y="174"/>
                  </a:lnTo>
                  <a:lnTo>
                    <a:pt x="88" y="175"/>
                  </a:lnTo>
                  <a:lnTo>
                    <a:pt x="102" y="174"/>
                  </a:lnTo>
                  <a:lnTo>
                    <a:pt x="114" y="170"/>
                  </a:lnTo>
                  <a:lnTo>
                    <a:pt x="127" y="165"/>
                  </a:lnTo>
                  <a:lnTo>
                    <a:pt x="140" y="158"/>
                  </a:lnTo>
                  <a:lnTo>
                    <a:pt x="150" y="149"/>
                  </a:lnTo>
                  <a:lnTo>
                    <a:pt x="158" y="138"/>
                  </a:lnTo>
                  <a:lnTo>
                    <a:pt x="165" y="127"/>
                  </a:lnTo>
                  <a:lnTo>
                    <a:pt x="171" y="114"/>
                  </a:lnTo>
                  <a:lnTo>
                    <a:pt x="174" y="101"/>
                  </a:lnTo>
                  <a:lnTo>
                    <a:pt x="176" y="87"/>
                  </a:lnTo>
                  <a:lnTo>
                    <a:pt x="177" y="8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4" name="Freeform 83"/>
            <p:cNvSpPr>
              <a:spLocks/>
            </p:cNvSpPr>
            <p:nvPr/>
          </p:nvSpPr>
          <p:spPr bwMode="auto">
            <a:xfrm>
              <a:off x="9846" y="13155"/>
              <a:ext cx="13" cy="502"/>
            </a:xfrm>
            <a:custGeom>
              <a:avLst/>
              <a:gdLst>
                <a:gd name="T0" fmla="*/ 52 w 52"/>
                <a:gd name="T1" fmla="*/ 0 h 2009"/>
                <a:gd name="T2" fmla="*/ 0 w 52"/>
                <a:gd name="T3" fmla="*/ 0 h 2009"/>
                <a:gd name="T4" fmla="*/ 52 w 52"/>
                <a:gd name="T5" fmla="*/ 2009 h 2009"/>
                <a:gd name="T6" fmla="*/ 52 w 52"/>
                <a:gd name="T7" fmla="*/ 0 h 2009"/>
              </a:gdLst>
              <a:ahLst/>
              <a:cxnLst>
                <a:cxn ang="0">
                  <a:pos x="T0" y="T1"/>
                </a:cxn>
                <a:cxn ang="0">
                  <a:pos x="T2" y="T3"/>
                </a:cxn>
                <a:cxn ang="0">
                  <a:pos x="T4" y="T5"/>
                </a:cxn>
                <a:cxn ang="0">
                  <a:pos x="T6" y="T7"/>
                </a:cxn>
              </a:cxnLst>
              <a:rect l="0" t="0" r="r" b="b"/>
              <a:pathLst>
                <a:path w="52" h="2009">
                  <a:moveTo>
                    <a:pt x="52" y="0"/>
                  </a:moveTo>
                  <a:lnTo>
                    <a:pt x="0" y="0"/>
                  </a:lnTo>
                  <a:lnTo>
                    <a:pt x="52" y="2009"/>
                  </a:ln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 name="Freeform 84"/>
            <p:cNvSpPr>
              <a:spLocks/>
            </p:cNvSpPr>
            <p:nvPr/>
          </p:nvSpPr>
          <p:spPr bwMode="auto">
            <a:xfrm>
              <a:off x="9846" y="13155"/>
              <a:ext cx="13" cy="502"/>
            </a:xfrm>
            <a:custGeom>
              <a:avLst/>
              <a:gdLst>
                <a:gd name="T0" fmla="*/ 0 w 52"/>
                <a:gd name="T1" fmla="*/ 0 h 2009"/>
                <a:gd name="T2" fmla="*/ 52 w 52"/>
                <a:gd name="T3" fmla="*/ 2009 h 2009"/>
                <a:gd name="T4" fmla="*/ 0 w 52"/>
                <a:gd name="T5" fmla="*/ 2009 h 2009"/>
                <a:gd name="T6" fmla="*/ 0 w 52"/>
                <a:gd name="T7" fmla="*/ 0 h 2009"/>
              </a:gdLst>
              <a:ahLst/>
              <a:cxnLst>
                <a:cxn ang="0">
                  <a:pos x="T0" y="T1"/>
                </a:cxn>
                <a:cxn ang="0">
                  <a:pos x="T2" y="T3"/>
                </a:cxn>
                <a:cxn ang="0">
                  <a:pos x="T4" y="T5"/>
                </a:cxn>
                <a:cxn ang="0">
                  <a:pos x="T6" y="T7"/>
                </a:cxn>
              </a:cxnLst>
              <a:rect l="0" t="0" r="r" b="b"/>
              <a:pathLst>
                <a:path w="52" h="2009">
                  <a:moveTo>
                    <a:pt x="0" y="0"/>
                  </a:moveTo>
                  <a:lnTo>
                    <a:pt x="52" y="2009"/>
                  </a:lnTo>
                  <a:lnTo>
                    <a:pt x="0" y="200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 name="Rectangle 85"/>
            <p:cNvSpPr>
              <a:spLocks noChangeArrowheads="1"/>
            </p:cNvSpPr>
            <p:nvPr/>
          </p:nvSpPr>
          <p:spPr bwMode="auto">
            <a:xfrm>
              <a:off x="9846" y="13155"/>
              <a:ext cx="13" cy="502"/>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7" name="Freeform 86"/>
            <p:cNvSpPr>
              <a:spLocks/>
            </p:cNvSpPr>
            <p:nvPr/>
          </p:nvSpPr>
          <p:spPr bwMode="auto">
            <a:xfrm>
              <a:off x="9827" y="13626"/>
              <a:ext cx="48" cy="135"/>
            </a:xfrm>
            <a:custGeom>
              <a:avLst/>
              <a:gdLst>
                <a:gd name="T0" fmla="*/ 92 w 188"/>
                <a:gd name="T1" fmla="*/ 542 h 542"/>
                <a:gd name="T2" fmla="*/ 0 w 188"/>
                <a:gd name="T3" fmla="*/ 0 h 542"/>
                <a:gd name="T4" fmla="*/ 188 w 188"/>
                <a:gd name="T5" fmla="*/ 0 h 542"/>
                <a:gd name="T6" fmla="*/ 92 w 188"/>
                <a:gd name="T7" fmla="*/ 542 h 542"/>
              </a:gdLst>
              <a:ahLst/>
              <a:cxnLst>
                <a:cxn ang="0">
                  <a:pos x="T0" y="T1"/>
                </a:cxn>
                <a:cxn ang="0">
                  <a:pos x="T2" y="T3"/>
                </a:cxn>
                <a:cxn ang="0">
                  <a:pos x="T4" y="T5"/>
                </a:cxn>
                <a:cxn ang="0">
                  <a:pos x="T6" y="T7"/>
                </a:cxn>
              </a:cxnLst>
              <a:rect l="0" t="0" r="r" b="b"/>
              <a:pathLst>
                <a:path w="188" h="542">
                  <a:moveTo>
                    <a:pt x="92" y="542"/>
                  </a:moveTo>
                  <a:lnTo>
                    <a:pt x="0" y="0"/>
                  </a:lnTo>
                  <a:lnTo>
                    <a:pt x="188" y="0"/>
                  </a:lnTo>
                  <a:lnTo>
                    <a:pt x="92" y="5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 name="Rectangle 87"/>
            <p:cNvSpPr>
              <a:spLocks noChangeArrowheads="1"/>
            </p:cNvSpPr>
            <p:nvPr/>
          </p:nvSpPr>
          <p:spPr bwMode="auto">
            <a:xfrm>
              <a:off x="9911" y="13458"/>
              <a:ext cx="12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VNI-Times"/>
                  <a:ea typeface="Times New Roman"/>
                  <a:cs typeface="VNI-Times"/>
                </a:rPr>
                <a:t>P</a:t>
              </a:r>
              <a:endParaRPr lang="en-US" sz="1000">
                <a:effectLst/>
                <a:latin typeface="Times New Roman"/>
                <a:ea typeface="Times New Roman"/>
              </a:endParaRPr>
            </a:p>
          </p:txBody>
        </p:sp>
        <p:sp>
          <p:nvSpPr>
            <p:cNvPr id="89" name="Rectangle 88"/>
            <p:cNvSpPr>
              <a:spLocks noChangeArrowheads="1"/>
            </p:cNvSpPr>
            <p:nvPr/>
          </p:nvSpPr>
          <p:spPr bwMode="auto">
            <a:xfrm>
              <a:off x="9670" y="12736"/>
              <a:ext cx="14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VNI-Times"/>
                  <a:ea typeface="Times New Roman"/>
                  <a:cs typeface="VNI-Times"/>
                </a:rPr>
                <a:t>A</a:t>
              </a:r>
              <a:endParaRPr lang="en-US" sz="1000">
                <a:effectLst/>
                <a:latin typeface="Times New Roman"/>
                <a:ea typeface="Times New Roman"/>
              </a:endParaRPr>
            </a:p>
          </p:txBody>
        </p:sp>
        <p:sp>
          <p:nvSpPr>
            <p:cNvPr id="90" name="Freeform 89"/>
            <p:cNvSpPr>
              <a:spLocks/>
            </p:cNvSpPr>
            <p:nvPr/>
          </p:nvSpPr>
          <p:spPr bwMode="auto">
            <a:xfrm>
              <a:off x="9827" y="13626"/>
              <a:ext cx="48" cy="135"/>
            </a:xfrm>
            <a:custGeom>
              <a:avLst/>
              <a:gdLst>
                <a:gd name="T0" fmla="*/ 92 w 188"/>
                <a:gd name="T1" fmla="*/ 542 h 542"/>
                <a:gd name="T2" fmla="*/ 0 w 188"/>
                <a:gd name="T3" fmla="*/ 0 h 542"/>
                <a:gd name="T4" fmla="*/ 188 w 188"/>
                <a:gd name="T5" fmla="*/ 0 h 542"/>
                <a:gd name="T6" fmla="*/ 92 w 188"/>
                <a:gd name="T7" fmla="*/ 542 h 542"/>
              </a:gdLst>
              <a:ahLst/>
              <a:cxnLst>
                <a:cxn ang="0">
                  <a:pos x="T0" y="T1"/>
                </a:cxn>
                <a:cxn ang="0">
                  <a:pos x="T2" y="T3"/>
                </a:cxn>
                <a:cxn ang="0">
                  <a:pos x="T4" y="T5"/>
                </a:cxn>
                <a:cxn ang="0">
                  <a:pos x="T6" y="T7"/>
                </a:cxn>
              </a:cxnLst>
              <a:rect l="0" t="0" r="r" b="b"/>
              <a:pathLst>
                <a:path w="188" h="542">
                  <a:moveTo>
                    <a:pt x="92" y="542"/>
                  </a:moveTo>
                  <a:lnTo>
                    <a:pt x="0" y="0"/>
                  </a:lnTo>
                  <a:lnTo>
                    <a:pt x="188" y="0"/>
                  </a:lnTo>
                  <a:lnTo>
                    <a:pt x="92" y="5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1" name="Freeform 90"/>
            <p:cNvSpPr>
              <a:spLocks/>
            </p:cNvSpPr>
            <p:nvPr/>
          </p:nvSpPr>
          <p:spPr bwMode="auto">
            <a:xfrm>
              <a:off x="9821" y="13125"/>
              <a:ext cx="62" cy="61"/>
            </a:xfrm>
            <a:custGeom>
              <a:avLst/>
              <a:gdLst>
                <a:gd name="T0" fmla="*/ 244 w 245"/>
                <a:gd name="T1" fmla="*/ 122 h 245"/>
                <a:gd name="T2" fmla="*/ 243 w 245"/>
                <a:gd name="T3" fmla="*/ 105 h 245"/>
                <a:gd name="T4" fmla="*/ 240 w 245"/>
                <a:gd name="T5" fmla="*/ 88 h 245"/>
                <a:gd name="T6" fmla="*/ 234 w 245"/>
                <a:gd name="T7" fmla="*/ 72 h 245"/>
                <a:gd name="T8" fmla="*/ 225 w 245"/>
                <a:gd name="T9" fmla="*/ 57 h 245"/>
                <a:gd name="T10" fmla="*/ 214 w 245"/>
                <a:gd name="T11" fmla="*/ 42 h 245"/>
                <a:gd name="T12" fmla="*/ 203 w 245"/>
                <a:gd name="T13" fmla="*/ 30 h 245"/>
                <a:gd name="T14" fmla="*/ 189 w 245"/>
                <a:gd name="T15" fmla="*/ 20 h 245"/>
                <a:gd name="T16" fmla="*/ 173 w 245"/>
                <a:gd name="T17" fmla="*/ 10 h 245"/>
                <a:gd name="T18" fmla="*/ 157 w 245"/>
                <a:gd name="T19" fmla="*/ 5 h 245"/>
                <a:gd name="T20" fmla="*/ 139 w 245"/>
                <a:gd name="T21" fmla="*/ 1 h 245"/>
                <a:gd name="T22" fmla="*/ 122 w 245"/>
                <a:gd name="T23" fmla="*/ 0 h 245"/>
                <a:gd name="T24" fmla="*/ 105 w 245"/>
                <a:gd name="T25" fmla="*/ 1 h 245"/>
                <a:gd name="T26" fmla="*/ 87 w 245"/>
                <a:gd name="T27" fmla="*/ 5 h 245"/>
                <a:gd name="T28" fmla="*/ 71 w 245"/>
                <a:gd name="T29" fmla="*/ 10 h 245"/>
                <a:gd name="T30" fmla="*/ 56 w 245"/>
                <a:gd name="T31" fmla="*/ 20 h 245"/>
                <a:gd name="T32" fmla="*/ 42 w 245"/>
                <a:gd name="T33" fmla="*/ 30 h 245"/>
                <a:gd name="T34" fmla="*/ 30 w 245"/>
                <a:gd name="T35" fmla="*/ 42 h 245"/>
                <a:gd name="T36" fmla="*/ 19 w 245"/>
                <a:gd name="T37" fmla="*/ 57 h 245"/>
                <a:gd name="T38" fmla="*/ 11 w 245"/>
                <a:gd name="T39" fmla="*/ 72 h 245"/>
                <a:gd name="T40" fmla="*/ 5 w 245"/>
                <a:gd name="T41" fmla="*/ 88 h 245"/>
                <a:gd name="T42" fmla="*/ 2 w 245"/>
                <a:gd name="T43" fmla="*/ 105 h 245"/>
                <a:gd name="T44" fmla="*/ 0 w 245"/>
                <a:gd name="T45" fmla="*/ 122 h 245"/>
                <a:gd name="T46" fmla="*/ 2 w 245"/>
                <a:gd name="T47" fmla="*/ 140 h 245"/>
                <a:gd name="T48" fmla="*/ 5 w 245"/>
                <a:gd name="T49" fmla="*/ 157 h 245"/>
                <a:gd name="T50" fmla="*/ 11 w 245"/>
                <a:gd name="T51" fmla="*/ 173 h 245"/>
                <a:gd name="T52" fmla="*/ 19 w 245"/>
                <a:gd name="T53" fmla="*/ 188 h 245"/>
                <a:gd name="T54" fmla="*/ 30 w 245"/>
                <a:gd name="T55" fmla="*/ 202 h 245"/>
                <a:gd name="T56" fmla="*/ 42 w 245"/>
                <a:gd name="T57" fmla="*/ 215 h 245"/>
                <a:gd name="T58" fmla="*/ 56 w 245"/>
                <a:gd name="T59" fmla="*/ 225 h 245"/>
                <a:gd name="T60" fmla="*/ 71 w 245"/>
                <a:gd name="T61" fmla="*/ 233 h 245"/>
                <a:gd name="T62" fmla="*/ 87 w 245"/>
                <a:gd name="T63" fmla="*/ 239 h 245"/>
                <a:gd name="T64" fmla="*/ 105 w 245"/>
                <a:gd name="T65" fmla="*/ 244 h 245"/>
                <a:gd name="T66" fmla="*/ 122 w 245"/>
                <a:gd name="T67" fmla="*/ 245 h 245"/>
                <a:gd name="T68" fmla="*/ 139 w 245"/>
                <a:gd name="T69" fmla="*/ 244 h 245"/>
                <a:gd name="T70" fmla="*/ 157 w 245"/>
                <a:gd name="T71" fmla="*/ 239 h 245"/>
                <a:gd name="T72" fmla="*/ 173 w 245"/>
                <a:gd name="T73" fmla="*/ 233 h 245"/>
                <a:gd name="T74" fmla="*/ 189 w 245"/>
                <a:gd name="T75" fmla="*/ 225 h 245"/>
                <a:gd name="T76" fmla="*/ 203 w 245"/>
                <a:gd name="T77" fmla="*/ 215 h 245"/>
                <a:gd name="T78" fmla="*/ 214 w 245"/>
                <a:gd name="T79" fmla="*/ 202 h 245"/>
                <a:gd name="T80" fmla="*/ 225 w 245"/>
                <a:gd name="T81" fmla="*/ 188 h 245"/>
                <a:gd name="T82" fmla="*/ 234 w 245"/>
                <a:gd name="T83" fmla="*/ 173 h 245"/>
                <a:gd name="T84" fmla="*/ 240 w 245"/>
                <a:gd name="T85" fmla="*/ 157 h 245"/>
                <a:gd name="T86" fmla="*/ 243 w 245"/>
                <a:gd name="T87" fmla="*/ 140 h 245"/>
                <a:gd name="T88" fmla="*/ 244 w 245"/>
                <a:gd name="T89" fmla="*/ 122 h 245"/>
                <a:gd name="T90" fmla="*/ 245 w 245"/>
                <a:gd name="T91" fmla="*/ 12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5" h="245">
                  <a:moveTo>
                    <a:pt x="244" y="122"/>
                  </a:moveTo>
                  <a:lnTo>
                    <a:pt x="243" y="105"/>
                  </a:lnTo>
                  <a:lnTo>
                    <a:pt x="240" y="88"/>
                  </a:lnTo>
                  <a:lnTo>
                    <a:pt x="234" y="72"/>
                  </a:lnTo>
                  <a:lnTo>
                    <a:pt x="225" y="57"/>
                  </a:lnTo>
                  <a:lnTo>
                    <a:pt x="214" y="42"/>
                  </a:lnTo>
                  <a:lnTo>
                    <a:pt x="203" y="30"/>
                  </a:lnTo>
                  <a:lnTo>
                    <a:pt x="189" y="20"/>
                  </a:lnTo>
                  <a:lnTo>
                    <a:pt x="173" y="10"/>
                  </a:lnTo>
                  <a:lnTo>
                    <a:pt x="157" y="5"/>
                  </a:lnTo>
                  <a:lnTo>
                    <a:pt x="139" y="1"/>
                  </a:lnTo>
                  <a:lnTo>
                    <a:pt x="122" y="0"/>
                  </a:lnTo>
                  <a:lnTo>
                    <a:pt x="105" y="1"/>
                  </a:lnTo>
                  <a:lnTo>
                    <a:pt x="87" y="5"/>
                  </a:lnTo>
                  <a:lnTo>
                    <a:pt x="71" y="10"/>
                  </a:lnTo>
                  <a:lnTo>
                    <a:pt x="56" y="20"/>
                  </a:lnTo>
                  <a:lnTo>
                    <a:pt x="42" y="30"/>
                  </a:lnTo>
                  <a:lnTo>
                    <a:pt x="30" y="42"/>
                  </a:lnTo>
                  <a:lnTo>
                    <a:pt x="19" y="57"/>
                  </a:lnTo>
                  <a:lnTo>
                    <a:pt x="11" y="72"/>
                  </a:lnTo>
                  <a:lnTo>
                    <a:pt x="5" y="88"/>
                  </a:lnTo>
                  <a:lnTo>
                    <a:pt x="2" y="105"/>
                  </a:lnTo>
                  <a:lnTo>
                    <a:pt x="0" y="122"/>
                  </a:lnTo>
                  <a:lnTo>
                    <a:pt x="2" y="140"/>
                  </a:lnTo>
                  <a:lnTo>
                    <a:pt x="5" y="157"/>
                  </a:lnTo>
                  <a:lnTo>
                    <a:pt x="11" y="173"/>
                  </a:lnTo>
                  <a:lnTo>
                    <a:pt x="19" y="188"/>
                  </a:lnTo>
                  <a:lnTo>
                    <a:pt x="30" y="202"/>
                  </a:lnTo>
                  <a:lnTo>
                    <a:pt x="42" y="215"/>
                  </a:lnTo>
                  <a:lnTo>
                    <a:pt x="56" y="225"/>
                  </a:lnTo>
                  <a:lnTo>
                    <a:pt x="71" y="233"/>
                  </a:lnTo>
                  <a:lnTo>
                    <a:pt x="87" y="239"/>
                  </a:lnTo>
                  <a:lnTo>
                    <a:pt x="105" y="244"/>
                  </a:lnTo>
                  <a:lnTo>
                    <a:pt x="122" y="245"/>
                  </a:lnTo>
                  <a:lnTo>
                    <a:pt x="139" y="244"/>
                  </a:lnTo>
                  <a:lnTo>
                    <a:pt x="157" y="239"/>
                  </a:lnTo>
                  <a:lnTo>
                    <a:pt x="173" y="233"/>
                  </a:lnTo>
                  <a:lnTo>
                    <a:pt x="189" y="225"/>
                  </a:lnTo>
                  <a:lnTo>
                    <a:pt x="203" y="215"/>
                  </a:lnTo>
                  <a:lnTo>
                    <a:pt x="214" y="202"/>
                  </a:lnTo>
                  <a:lnTo>
                    <a:pt x="225" y="188"/>
                  </a:lnTo>
                  <a:lnTo>
                    <a:pt x="234" y="173"/>
                  </a:lnTo>
                  <a:lnTo>
                    <a:pt x="240" y="157"/>
                  </a:lnTo>
                  <a:lnTo>
                    <a:pt x="243" y="140"/>
                  </a:lnTo>
                  <a:lnTo>
                    <a:pt x="244" y="122"/>
                  </a:lnTo>
                  <a:lnTo>
                    <a:pt x="245" y="1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 name="Freeform 91"/>
            <p:cNvSpPr>
              <a:spLocks/>
            </p:cNvSpPr>
            <p:nvPr/>
          </p:nvSpPr>
          <p:spPr bwMode="auto">
            <a:xfrm>
              <a:off x="10439" y="13133"/>
              <a:ext cx="92" cy="44"/>
            </a:xfrm>
            <a:custGeom>
              <a:avLst/>
              <a:gdLst>
                <a:gd name="T0" fmla="*/ 368 w 368"/>
                <a:gd name="T1" fmla="*/ 87 h 175"/>
                <a:gd name="T2" fmla="*/ 0 w 368"/>
                <a:gd name="T3" fmla="*/ 175 h 175"/>
                <a:gd name="T4" fmla="*/ 0 w 368"/>
                <a:gd name="T5" fmla="*/ 0 h 175"/>
                <a:gd name="T6" fmla="*/ 368 w 368"/>
                <a:gd name="T7" fmla="*/ 87 h 175"/>
              </a:gdLst>
              <a:ahLst/>
              <a:cxnLst>
                <a:cxn ang="0">
                  <a:pos x="T0" y="T1"/>
                </a:cxn>
                <a:cxn ang="0">
                  <a:pos x="T2" y="T3"/>
                </a:cxn>
                <a:cxn ang="0">
                  <a:pos x="T4" y="T5"/>
                </a:cxn>
                <a:cxn ang="0">
                  <a:pos x="T6" y="T7"/>
                </a:cxn>
              </a:cxnLst>
              <a:rect l="0" t="0" r="r" b="b"/>
              <a:pathLst>
                <a:path w="368" h="175">
                  <a:moveTo>
                    <a:pt x="368" y="87"/>
                  </a:moveTo>
                  <a:lnTo>
                    <a:pt x="0" y="175"/>
                  </a:lnTo>
                  <a:lnTo>
                    <a:pt x="0" y="0"/>
                  </a:lnTo>
                  <a:lnTo>
                    <a:pt x="368"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 name="Rectangle 92"/>
            <p:cNvSpPr>
              <a:spLocks noChangeArrowheads="1"/>
            </p:cNvSpPr>
            <p:nvPr/>
          </p:nvSpPr>
          <p:spPr bwMode="auto">
            <a:xfrm>
              <a:off x="10455" y="12773"/>
              <a:ext cx="11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VNI-Times"/>
                  <a:ea typeface="Times New Roman"/>
                  <a:cs typeface="VNI-Times"/>
                </a:rPr>
                <a:t>x</a:t>
              </a:r>
              <a:endParaRPr lang="en-US" sz="1000">
                <a:effectLst/>
                <a:latin typeface="Times New Roman"/>
                <a:ea typeface="Times New Roman"/>
              </a:endParaRPr>
            </a:p>
          </p:txBody>
        </p:sp>
        <p:sp>
          <p:nvSpPr>
            <p:cNvPr id="94" name="Freeform 93"/>
            <p:cNvSpPr>
              <a:spLocks/>
            </p:cNvSpPr>
            <p:nvPr/>
          </p:nvSpPr>
          <p:spPr bwMode="auto">
            <a:xfrm>
              <a:off x="10439" y="13133"/>
              <a:ext cx="92" cy="44"/>
            </a:xfrm>
            <a:custGeom>
              <a:avLst/>
              <a:gdLst>
                <a:gd name="T0" fmla="*/ 368 w 368"/>
                <a:gd name="T1" fmla="*/ 87 h 175"/>
                <a:gd name="T2" fmla="*/ 0 w 368"/>
                <a:gd name="T3" fmla="*/ 175 h 175"/>
                <a:gd name="T4" fmla="*/ 0 w 368"/>
                <a:gd name="T5" fmla="*/ 0 h 175"/>
                <a:gd name="T6" fmla="*/ 368 w 368"/>
                <a:gd name="T7" fmla="*/ 87 h 175"/>
              </a:gdLst>
              <a:ahLst/>
              <a:cxnLst>
                <a:cxn ang="0">
                  <a:pos x="T0" y="T1"/>
                </a:cxn>
                <a:cxn ang="0">
                  <a:pos x="T2" y="T3"/>
                </a:cxn>
                <a:cxn ang="0">
                  <a:pos x="T4" y="T5"/>
                </a:cxn>
                <a:cxn ang="0">
                  <a:pos x="T6" y="T7"/>
                </a:cxn>
              </a:cxnLst>
              <a:rect l="0" t="0" r="r" b="b"/>
              <a:pathLst>
                <a:path w="368" h="175">
                  <a:moveTo>
                    <a:pt x="368" y="87"/>
                  </a:moveTo>
                  <a:lnTo>
                    <a:pt x="0" y="175"/>
                  </a:lnTo>
                  <a:lnTo>
                    <a:pt x="0" y="0"/>
                  </a:lnTo>
                  <a:lnTo>
                    <a:pt x="368" y="8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5" name="Freeform 94"/>
            <p:cNvSpPr>
              <a:spLocks/>
            </p:cNvSpPr>
            <p:nvPr/>
          </p:nvSpPr>
          <p:spPr bwMode="auto">
            <a:xfrm>
              <a:off x="8728" y="11872"/>
              <a:ext cx="14" cy="759"/>
            </a:xfrm>
            <a:custGeom>
              <a:avLst/>
              <a:gdLst>
                <a:gd name="T0" fmla="*/ 54 w 54"/>
                <a:gd name="T1" fmla="*/ 0 h 3036"/>
                <a:gd name="T2" fmla="*/ 0 w 54"/>
                <a:gd name="T3" fmla="*/ 0 h 3036"/>
                <a:gd name="T4" fmla="*/ 54 w 54"/>
                <a:gd name="T5" fmla="*/ 3036 h 3036"/>
                <a:gd name="T6" fmla="*/ 54 w 54"/>
                <a:gd name="T7" fmla="*/ 0 h 3036"/>
              </a:gdLst>
              <a:ahLst/>
              <a:cxnLst>
                <a:cxn ang="0">
                  <a:pos x="T0" y="T1"/>
                </a:cxn>
                <a:cxn ang="0">
                  <a:pos x="T2" y="T3"/>
                </a:cxn>
                <a:cxn ang="0">
                  <a:pos x="T4" y="T5"/>
                </a:cxn>
                <a:cxn ang="0">
                  <a:pos x="T6" y="T7"/>
                </a:cxn>
              </a:cxnLst>
              <a:rect l="0" t="0" r="r" b="b"/>
              <a:pathLst>
                <a:path w="54" h="3036">
                  <a:moveTo>
                    <a:pt x="54" y="0"/>
                  </a:moveTo>
                  <a:lnTo>
                    <a:pt x="0" y="0"/>
                  </a:lnTo>
                  <a:lnTo>
                    <a:pt x="54" y="3036"/>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 name="Freeform 95"/>
            <p:cNvSpPr>
              <a:spLocks/>
            </p:cNvSpPr>
            <p:nvPr/>
          </p:nvSpPr>
          <p:spPr bwMode="auto">
            <a:xfrm>
              <a:off x="8728" y="11872"/>
              <a:ext cx="14" cy="759"/>
            </a:xfrm>
            <a:custGeom>
              <a:avLst/>
              <a:gdLst>
                <a:gd name="T0" fmla="*/ 0 w 54"/>
                <a:gd name="T1" fmla="*/ 0 h 3036"/>
                <a:gd name="T2" fmla="*/ 54 w 54"/>
                <a:gd name="T3" fmla="*/ 3036 h 3036"/>
                <a:gd name="T4" fmla="*/ 0 w 54"/>
                <a:gd name="T5" fmla="*/ 3036 h 3036"/>
                <a:gd name="T6" fmla="*/ 0 w 54"/>
                <a:gd name="T7" fmla="*/ 0 h 3036"/>
              </a:gdLst>
              <a:ahLst/>
              <a:cxnLst>
                <a:cxn ang="0">
                  <a:pos x="T0" y="T1"/>
                </a:cxn>
                <a:cxn ang="0">
                  <a:pos x="T2" y="T3"/>
                </a:cxn>
                <a:cxn ang="0">
                  <a:pos x="T4" y="T5"/>
                </a:cxn>
                <a:cxn ang="0">
                  <a:pos x="T6" y="T7"/>
                </a:cxn>
              </a:cxnLst>
              <a:rect l="0" t="0" r="r" b="b"/>
              <a:pathLst>
                <a:path w="54" h="3036">
                  <a:moveTo>
                    <a:pt x="0" y="0"/>
                  </a:moveTo>
                  <a:lnTo>
                    <a:pt x="54" y="3036"/>
                  </a:lnTo>
                  <a:lnTo>
                    <a:pt x="0" y="303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 name="Rectangle 96"/>
            <p:cNvSpPr>
              <a:spLocks noChangeArrowheads="1"/>
            </p:cNvSpPr>
            <p:nvPr/>
          </p:nvSpPr>
          <p:spPr bwMode="auto">
            <a:xfrm>
              <a:off x="8728" y="11872"/>
              <a:ext cx="14" cy="759"/>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 name="Freeform 97"/>
            <p:cNvSpPr>
              <a:spLocks/>
            </p:cNvSpPr>
            <p:nvPr/>
          </p:nvSpPr>
          <p:spPr bwMode="auto">
            <a:xfrm>
              <a:off x="8430" y="12624"/>
              <a:ext cx="305" cy="14"/>
            </a:xfrm>
            <a:custGeom>
              <a:avLst/>
              <a:gdLst>
                <a:gd name="T0" fmla="*/ 0 w 1221"/>
                <a:gd name="T1" fmla="*/ 0 h 56"/>
                <a:gd name="T2" fmla="*/ 0 w 1221"/>
                <a:gd name="T3" fmla="*/ 56 h 56"/>
                <a:gd name="T4" fmla="*/ 1221 w 1221"/>
                <a:gd name="T5" fmla="*/ 0 h 56"/>
                <a:gd name="T6" fmla="*/ 0 w 1221"/>
                <a:gd name="T7" fmla="*/ 0 h 56"/>
              </a:gdLst>
              <a:ahLst/>
              <a:cxnLst>
                <a:cxn ang="0">
                  <a:pos x="T0" y="T1"/>
                </a:cxn>
                <a:cxn ang="0">
                  <a:pos x="T2" y="T3"/>
                </a:cxn>
                <a:cxn ang="0">
                  <a:pos x="T4" y="T5"/>
                </a:cxn>
                <a:cxn ang="0">
                  <a:pos x="T6" y="T7"/>
                </a:cxn>
              </a:cxnLst>
              <a:rect l="0" t="0" r="r" b="b"/>
              <a:pathLst>
                <a:path w="1221" h="56">
                  <a:moveTo>
                    <a:pt x="0" y="0"/>
                  </a:moveTo>
                  <a:lnTo>
                    <a:pt x="0" y="56"/>
                  </a:lnTo>
                  <a:lnTo>
                    <a:pt x="122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 name="Freeform 98"/>
            <p:cNvSpPr>
              <a:spLocks/>
            </p:cNvSpPr>
            <p:nvPr/>
          </p:nvSpPr>
          <p:spPr bwMode="auto">
            <a:xfrm>
              <a:off x="8430" y="12624"/>
              <a:ext cx="305" cy="14"/>
            </a:xfrm>
            <a:custGeom>
              <a:avLst/>
              <a:gdLst>
                <a:gd name="T0" fmla="*/ 0 w 1221"/>
                <a:gd name="T1" fmla="*/ 56 h 56"/>
                <a:gd name="T2" fmla="*/ 1221 w 1221"/>
                <a:gd name="T3" fmla="*/ 0 h 56"/>
                <a:gd name="T4" fmla="*/ 1221 w 1221"/>
                <a:gd name="T5" fmla="*/ 56 h 56"/>
                <a:gd name="T6" fmla="*/ 0 w 1221"/>
                <a:gd name="T7" fmla="*/ 56 h 56"/>
              </a:gdLst>
              <a:ahLst/>
              <a:cxnLst>
                <a:cxn ang="0">
                  <a:pos x="T0" y="T1"/>
                </a:cxn>
                <a:cxn ang="0">
                  <a:pos x="T2" y="T3"/>
                </a:cxn>
                <a:cxn ang="0">
                  <a:pos x="T4" y="T5"/>
                </a:cxn>
                <a:cxn ang="0">
                  <a:pos x="T6" y="T7"/>
                </a:cxn>
              </a:cxnLst>
              <a:rect l="0" t="0" r="r" b="b"/>
              <a:pathLst>
                <a:path w="1221" h="56">
                  <a:moveTo>
                    <a:pt x="0" y="56"/>
                  </a:moveTo>
                  <a:lnTo>
                    <a:pt x="1221" y="0"/>
                  </a:lnTo>
                  <a:lnTo>
                    <a:pt x="1221" y="56"/>
                  </a:lnTo>
                  <a:lnTo>
                    <a:pt x="0"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 name="Rectangle 99"/>
            <p:cNvSpPr>
              <a:spLocks noChangeArrowheads="1"/>
            </p:cNvSpPr>
            <p:nvPr/>
          </p:nvSpPr>
          <p:spPr bwMode="auto">
            <a:xfrm>
              <a:off x="8788" y="12059"/>
              <a:ext cx="13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solidFill>
                    <a:srgbClr val="000000"/>
                  </a:solidFill>
                  <a:effectLst/>
                  <a:latin typeface="VNI-Times"/>
                  <a:ea typeface="Times New Roman"/>
                  <a:cs typeface="VNI-Times"/>
                </a:rPr>
                <a:t>B</a:t>
              </a:r>
              <a:endParaRPr lang="en-US" sz="1000">
                <a:effectLst/>
                <a:latin typeface="Times New Roman"/>
                <a:ea typeface="Times New Roman"/>
              </a:endParaRPr>
            </a:p>
          </p:txBody>
        </p:sp>
        <p:sp>
          <p:nvSpPr>
            <p:cNvPr id="101" name="Rectangle 100"/>
            <p:cNvSpPr>
              <a:spLocks noChangeArrowheads="1"/>
            </p:cNvSpPr>
            <p:nvPr/>
          </p:nvSpPr>
          <p:spPr bwMode="auto">
            <a:xfrm>
              <a:off x="9949" y="11703"/>
              <a:ext cx="11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100">
                  <a:solidFill>
                    <a:srgbClr val="000000"/>
                  </a:solidFill>
                  <a:effectLst/>
                  <a:latin typeface="VNI-Times"/>
                  <a:ea typeface="Times New Roman"/>
                  <a:cs typeface="VNI-Times"/>
                </a:rPr>
                <a:t>y</a:t>
              </a:r>
              <a:endParaRPr lang="en-US" sz="1000">
                <a:effectLst/>
                <a:latin typeface="Times New Roman"/>
                <a:ea typeface="Times New Roman"/>
              </a:endParaRPr>
            </a:p>
          </p:txBody>
        </p:sp>
        <p:sp>
          <p:nvSpPr>
            <p:cNvPr id="102" name="Rectangle 101"/>
            <p:cNvSpPr>
              <a:spLocks noChangeArrowheads="1"/>
            </p:cNvSpPr>
            <p:nvPr/>
          </p:nvSpPr>
          <p:spPr bwMode="auto">
            <a:xfrm>
              <a:off x="8430" y="12624"/>
              <a:ext cx="305" cy="1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3" name="Freeform 102"/>
            <p:cNvSpPr>
              <a:spLocks/>
            </p:cNvSpPr>
            <p:nvPr/>
          </p:nvSpPr>
          <p:spPr bwMode="auto">
            <a:xfrm>
              <a:off x="9830" y="11858"/>
              <a:ext cx="44" cy="91"/>
            </a:xfrm>
            <a:custGeom>
              <a:avLst/>
              <a:gdLst>
                <a:gd name="T0" fmla="*/ 87 w 175"/>
                <a:gd name="T1" fmla="*/ 0 h 367"/>
                <a:gd name="T2" fmla="*/ 175 w 175"/>
                <a:gd name="T3" fmla="*/ 367 h 367"/>
                <a:gd name="T4" fmla="*/ 0 w 175"/>
                <a:gd name="T5" fmla="*/ 367 h 367"/>
                <a:gd name="T6" fmla="*/ 87 w 175"/>
                <a:gd name="T7" fmla="*/ 0 h 367"/>
              </a:gdLst>
              <a:ahLst/>
              <a:cxnLst>
                <a:cxn ang="0">
                  <a:pos x="T0" y="T1"/>
                </a:cxn>
                <a:cxn ang="0">
                  <a:pos x="T2" y="T3"/>
                </a:cxn>
                <a:cxn ang="0">
                  <a:pos x="T4" y="T5"/>
                </a:cxn>
                <a:cxn ang="0">
                  <a:pos x="T6" y="T7"/>
                </a:cxn>
              </a:cxnLst>
              <a:rect l="0" t="0" r="r" b="b"/>
              <a:pathLst>
                <a:path w="175" h="367">
                  <a:moveTo>
                    <a:pt x="87" y="0"/>
                  </a:moveTo>
                  <a:lnTo>
                    <a:pt x="175" y="367"/>
                  </a:lnTo>
                  <a:lnTo>
                    <a:pt x="0" y="367"/>
                  </a:ln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 name="Freeform 103"/>
            <p:cNvSpPr>
              <a:spLocks/>
            </p:cNvSpPr>
            <p:nvPr/>
          </p:nvSpPr>
          <p:spPr bwMode="auto">
            <a:xfrm>
              <a:off x="9830" y="11858"/>
              <a:ext cx="44" cy="91"/>
            </a:xfrm>
            <a:custGeom>
              <a:avLst/>
              <a:gdLst>
                <a:gd name="T0" fmla="*/ 87 w 175"/>
                <a:gd name="T1" fmla="*/ 0 h 367"/>
                <a:gd name="T2" fmla="*/ 175 w 175"/>
                <a:gd name="T3" fmla="*/ 367 h 367"/>
                <a:gd name="T4" fmla="*/ 0 w 175"/>
                <a:gd name="T5" fmla="*/ 367 h 367"/>
                <a:gd name="T6" fmla="*/ 87 w 175"/>
                <a:gd name="T7" fmla="*/ 0 h 367"/>
              </a:gdLst>
              <a:ahLst/>
              <a:cxnLst>
                <a:cxn ang="0">
                  <a:pos x="T0" y="T1"/>
                </a:cxn>
                <a:cxn ang="0">
                  <a:pos x="T2" y="T3"/>
                </a:cxn>
                <a:cxn ang="0">
                  <a:pos x="T4" y="T5"/>
                </a:cxn>
                <a:cxn ang="0">
                  <a:pos x="T6" y="T7"/>
                </a:cxn>
              </a:cxnLst>
              <a:rect l="0" t="0" r="r" b="b"/>
              <a:pathLst>
                <a:path w="175" h="367">
                  <a:moveTo>
                    <a:pt x="87" y="0"/>
                  </a:moveTo>
                  <a:lnTo>
                    <a:pt x="175" y="367"/>
                  </a:lnTo>
                  <a:lnTo>
                    <a:pt x="0" y="367"/>
                  </a:lnTo>
                  <a:lnTo>
                    <a:pt x="8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5" name="Freeform 104"/>
            <p:cNvSpPr>
              <a:spLocks/>
            </p:cNvSpPr>
            <p:nvPr/>
          </p:nvSpPr>
          <p:spPr bwMode="auto">
            <a:xfrm>
              <a:off x="8869" y="13153"/>
              <a:ext cx="1597" cy="4"/>
            </a:xfrm>
            <a:custGeom>
              <a:avLst/>
              <a:gdLst>
                <a:gd name="T0" fmla="*/ 0 w 6386"/>
                <a:gd name="T1" fmla="*/ 0 h 17"/>
                <a:gd name="T2" fmla="*/ 0 w 6386"/>
                <a:gd name="T3" fmla="*/ 17 h 17"/>
                <a:gd name="T4" fmla="*/ 6386 w 6386"/>
                <a:gd name="T5" fmla="*/ 0 h 17"/>
                <a:gd name="T6" fmla="*/ 0 w 6386"/>
                <a:gd name="T7" fmla="*/ 0 h 17"/>
              </a:gdLst>
              <a:ahLst/>
              <a:cxnLst>
                <a:cxn ang="0">
                  <a:pos x="T0" y="T1"/>
                </a:cxn>
                <a:cxn ang="0">
                  <a:pos x="T2" y="T3"/>
                </a:cxn>
                <a:cxn ang="0">
                  <a:pos x="T4" y="T5"/>
                </a:cxn>
                <a:cxn ang="0">
                  <a:pos x="T6" y="T7"/>
                </a:cxn>
              </a:cxnLst>
              <a:rect l="0" t="0" r="r" b="b"/>
              <a:pathLst>
                <a:path w="6386" h="17">
                  <a:moveTo>
                    <a:pt x="0" y="0"/>
                  </a:moveTo>
                  <a:lnTo>
                    <a:pt x="0" y="17"/>
                  </a:lnTo>
                  <a:lnTo>
                    <a:pt x="638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 name="Freeform 105"/>
            <p:cNvSpPr>
              <a:spLocks/>
            </p:cNvSpPr>
            <p:nvPr/>
          </p:nvSpPr>
          <p:spPr bwMode="auto">
            <a:xfrm>
              <a:off x="8869" y="13153"/>
              <a:ext cx="1597" cy="4"/>
            </a:xfrm>
            <a:custGeom>
              <a:avLst/>
              <a:gdLst>
                <a:gd name="T0" fmla="*/ 0 w 6386"/>
                <a:gd name="T1" fmla="*/ 17 h 17"/>
                <a:gd name="T2" fmla="*/ 6386 w 6386"/>
                <a:gd name="T3" fmla="*/ 0 h 17"/>
                <a:gd name="T4" fmla="*/ 6386 w 6386"/>
                <a:gd name="T5" fmla="*/ 17 h 17"/>
                <a:gd name="T6" fmla="*/ 0 w 6386"/>
                <a:gd name="T7" fmla="*/ 17 h 17"/>
              </a:gdLst>
              <a:ahLst/>
              <a:cxnLst>
                <a:cxn ang="0">
                  <a:pos x="T0" y="T1"/>
                </a:cxn>
                <a:cxn ang="0">
                  <a:pos x="T2" y="T3"/>
                </a:cxn>
                <a:cxn ang="0">
                  <a:pos x="T4" y="T5"/>
                </a:cxn>
                <a:cxn ang="0">
                  <a:pos x="T6" y="T7"/>
                </a:cxn>
              </a:cxnLst>
              <a:rect l="0" t="0" r="r" b="b"/>
              <a:pathLst>
                <a:path w="6386" h="17">
                  <a:moveTo>
                    <a:pt x="0" y="17"/>
                  </a:moveTo>
                  <a:lnTo>
                    <a:pt x="6386" y="0"/>
                  </a:lnTo>
                  <a:lnTo>
                    <a:pt x="6386" y="17"/>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 name="Rectangle 106"/>
            <p:cNvSpPr>
              <a:spLocks noChangeArrowheads="1"/>
            </p:cNvSpPr>
            <p:nvPr/>
          </p:nvSpPr>
          <p:spPr bwMode="auto">
            <a:xfrm>
              <a:off x="8869" y="13153"/>
              <a:ext cx="1597" cy="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8" name="Freeform 107"/>
            <p:cNvSpPr>
              <a:spLocks/>
            </p:cNvSpPr>
            <p:nvPr/>
          </p:nvSpPr>
          <p:spPr bwMode="auto">
            <a:xfrm>
              <a:off x="8595" y="13960"/>
              <a:ext cx="10" cy="10"/>
            </a:xfrm>
            <a:custGeom>
              <a:avLst/>
              <a:gdLst>
                <a:gd name="T0" fmla="*/ 23 w 41"/>
                <a:gd name="T1" fmla="*/ 38 h 38"/>
                <a:gd name="T2" fmla="*/ 0 w 41"/>
                <a:gd name="T3" fmla="*/ 0 h 38"/>
                <a:gd name="T4" fmla="*/ 41 w 41"/>
                <a:gd name="T5" fmla="*/ 25 h 38"/>
                <a:gd name="T6" fmla="*/ 23 w 41"/>
                <a:gd name="T7" fmla="*/ 38 h 38"/>
              </a:gdLst>
              <a:ahLst/>
              <a:cxnLst>
                <a:cxn ang="0">
                  <a:pos x="T0" y="T1"/>
                </a:cxn>
                <a:cxn ang="0">
                  <a:pos x="T2" y="T3"/>
                </a:cxn>
                <a:cxn ang="0">
                  <a:pos x="T4" y="T5"/>
                </a:cxn>
                <a:cxn ang="0">
                  <a:pos x="T6" y="T7"/>
                </a:cxn>
              </a:cxnLst>
              <a:rect l="0" t="0" r="r" b="b"/>
              <a:pathLst>
                <a:path w="41" h="38">
                  <a:moveTo>
                    <a:pt x="23" y="38"/>
                  </a:moveTo>
                  <a:lnTo>
                    <a:pt x="0" y="0"/>
                  </a:lnTo>
                  <a:lnTo>
                    <a:pt x="41" y="25"/>
                  </a:lnTo>
                  <a:lnTo>
                    <a:pt x="2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 name="Freeform 108"/>
            <p:cNvSpPr>
              <a:spLocks/>
            </p:cNvSpPr>
            <p:nvPr/>
          </p:nvSpPr>
          <p:spPr bwMode="auto">
            <a:xfrm>
              <a:off x="8595" y="13958"/>
              <a:ext cx="10" cy="9"/>
            </a:xfrm>
            <a:custGeom>
              <a:avLst/>
              <a:gdLst>
                <a:gd name="T0" fmla="*/ 0 w 41"/>
                <a:gd name="T1" fmla="*/ 9 h 34"/>
                <a:gd name="T2" fmla="*/ 41 w 41"/>
                <a:gd name="T3" fmla="*/ 34 h 34"/>
                <a:gd name="T4" fmla="*/ 14 w 41"/>
                <a:gd name="T5" fmla="*/ 0 h 34"/>
                <a:gd name="T6" fmla="*/ 0 w 41"/>
                <a:gd name="T7" fmla="*/ 9 h 34"/>
              </a:gdLst>
              <a:ahLst/>
              <a:cxnLst>
                <a:cxn ang="0">
                  <a:pos x="T0" y="T1"/>
                </a:cxn>
                <a:cxn ang="0">
                  <a:pos x="T2" y="T3"/>
                </a:cxn>
                <a:cxn ang="0">
                  <a:pos x="T4" y="T5"/>
                </a:cxn>
                <a:cxn ang="0">
                  <a:pos x="T6" y="T7"/>
                </a:cxn>
              </a:cxnLst>
              <a:rect l="0" t="0" r="r" b="b"/>
              <a:pathLst>
                <a:path w="41" h="34">
                  <a:moveTo>
                    <a:pt x="0" y="9"/>
                  </a:moveTo>
                  <a:lnTo>
                    <a:pt x="41" y="34"/>
                  </a:lnTo>
                  <a:lnTo>
                    <a:pt x="14"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0" name="Freeform 109"/>
            <p:cNvSpPr>
              <a:spLocks/>
            </p:cNvSpPr>
            <p:nvPr/>
          </p:nvSpPr>
          <p:spPr bwMode="auto">
            <a:xfrm>
              <a:off x="8595" y="13958"/>
              <a:ext cx="10" cy="12"/>
            </a:xfrm>
            <a:custGeom>
              <a:avLst/>
              <a:gdLst>
                <a:gd name="T0" fmla="*/ 23 w 41"/>
                <a:gd name="T1" fmla="*/ 47 h 47"/>
                <a:gd name="T2" fmla="*/ 0 w 41"/>
                <a:gd name="T3" fmla="*/ 9 h 47"/>
                <a:gd name="T4" fmla="*/ 14 w 41"/>
                <a:gd name="T5" fmla="*/ 0 h 47"/>
                <a:gd name="T6" fmla="*/ 41 w 41"/>
                <a:gd name="T7" fmla="*/ 34 h 47"/>
                <a:gd name="T8" fmla="*/ 23 w 41"/>
                <a:gd name="T9" fmla="*/ 47 h 47"/>
              </a:gdLst>
              <a:ahLst/>
              <a:cxnLst>
                <a:cxn ang="0">
                  <a:pos x="T0" y="T1"/>
                </a:cxn>
                <a:cxn ang="0">
                  <a:pos x="T2" y="T3"/>
                </a:cxn>
                <a:cxn ang="0">
                  <a:pos x="T4" y="T5"/>
                </a:cxn>
                <a:cxn ang="0">
                  <a:pos x="T6" y="T7"/>
                </a:cxn>
                <a:cxn ang="0">
                  <a:pos x="T8" y="T9"/>
                </a:cxn>
              </a:cxnLst>
              <a:rect l="0" t="0" r="r" b="b"/>
              <a:pathLst>
                <a:path w="41" h="47">
                  <a:moveTo>
                    <a:pt x="23" y="47"/>
                  </a:moveTo>
                  <a:lnTo>
                    <a:pt x="0" y="9"/>
                  </a:lnTo>
                  <a:lnTo>
                    <a:pt x="14" y="0"/>
                  </a:lnTo>
                  <a:lnTo>
                    <a:pt x="41" y="34"/>
                  </a:lnTo>
                  <a:lnTo>
                    <a:pt x="23" y="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1" name="Freeform 110"/>
            <p:cNvSpPr>
              <a:spLocks/>
            </p:cNvSpPr>
            <p:nvPr/>
          </p:nvSpPr>
          <p:spPr bwMode="auto">
            <a:xfrm>
              <a:off x="8598" y="13958"/>
              <a:ext cx="11" cy="9"/>
            </a:xfrm>
            <a:custGeom>
              <a:avLst/>
              <a:gdLst>
                <a:gd name="T0" fmla="*/ 27 w 44"/>
                <a:gd name="T1" fmla="*/ 34 h 34"/>
                <a:gd name="T2" fmla="*/ 0 w 44"/>
                <a:gd name="T3" fmla="*/ 0 h 34"/>
                <a:gd name="T4" fmla="*/ 44 w 44"/>
                <a:gd name="T5" fmla="*/ 20 h 34"/>
                <a:gd name="T6" fmla="*/ 27 w 44"/>
                <a:gd name="T7" fmla="*/ 34 h 34"/>
              </a:gdLst>
              <a:ahLst/>
              <a:cxnLst>
                <a:cxn ang="0">
                  <a:pos x="T0" y="T1"/>
                </a:cxn>
                <a:cxn ang="0">
                  <a:pos x="T2" y="T3"/>
                </a:cxn>
                <a:cxn ang="0">
                  <a:pos x="T4" y="T5"/>
                </a:cxn>
                <a:cxn ang="0">
                  <a:pos x="T6" y="T7"/>
                </a:cxn>
              </a:cxnLst>
              <a:rect l="0" t="0" r="r" b="b"/>
              <a:pathLst>
                <a:path w="44" h="34">
                  <a:moveTo>
                    <a:pt x="27" y="34"/>
                  </a:moveTo>
                  <a:lnTo>
                    <a:pt x="0" y="0"/>
                  </a:lnTo>
                  <a:lnTo>
                    <a:pt x="44" y="20"/>
                  </a:lnTo>
                  <a:lnTo>
                    <a:pt x="27"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2" name="Freeform 111"/>
            <p:cNvSpPr>
              <a:spLocks/>
            </p:cNvSpPr>
            <p:nvPr/>
          </p:nvSpPr>
          <p:spPr bwMode="auto">
            <a:xfrm>
              <a:off x="8598" y="13955"/>
              <a:ext cx="11" cy="8"/>
            </a:xfrm>
            <a:custGeom>
              <a:avLst/>
              <a:gdLst>
                <a:gd name="T0" fmla="*/ 0 w 44"/>
                <a:gd name="T1" fmla="*/ 11 h 31"/>
                <a:gd name="T2" fmla="*/ 44 w 44"/>
                <a:gd name="T3" fmla="*/ 31 h 31"/>
                <a:gd name="T4" fmla="*/ 14 w 44"/>
                <a:gd name="T5" fmla="*/ 0 h 31"/>
                <a:gd name="T6" fmla="*/ 0 w 44"/>
                <a:gd name="T7" fmla="*/ 11 h 31"/>
              </a:gdLst>
              <a:ahLst/>
              <a:cxnLst>
                <a:cxn ang="0">
                  <a:pos x="T0" y="T1"/>
                </a:cxn>
                <a:cxn ang="0">
                  <a:pos x="T2" y="T3"/>
                </a:cxn>
                <a:cxn ang="0">
                  <a:pos x="T4" y="T5"/>
                </a:cxn>
                <a:cxn ang="0">
                  <a:pos x="T6" y="T7"/>
                </a:cxn>
              </a:cxnLst>
              <a:rect l="0" t="0" r="r" b="b"/>
              <a:pathLst>
                <a:path w="44" h="31">
                  <a:moveTo>
                    <a:pt x="0" y="11"/>
                  </a:moveTo>
                  <a:lnTo>
                    <a:pt x="44" y="31"/>
                  </a:lnTo>
                  <a:lnTo>
                    <a:pt x="14"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3" name="Freeform 112"/>
            <p:cNvSpPr>
              <a:spLocks/>
            </p:cNvSpPr>
            <p:nvPr/>
          </p:nvSpPr>
          <p:spPr bwMode="auto">
            <a:xfrm>
              <a:off x="8598" y="13955"/>
              <a:ext cx="11" cy="12"/>
            </a:xfrm>
            <a:custGeom>
              <a:avLst/>
              <a:gdLst>
                <a:gd name="T0" fmla="*/ 27 w 44"/>
                <a:gd name="T1" fmla="*/ 45 h 45"/>
                <a:gd name="T2" fmla="*/ 0 w 44"/>
                <a:gd name="T3" fmla="*/ 11 h 45"/>
                <a:gd name="T4" fmla="*/ 14 w 44"/>
                <a:gd name="T5" fmla="*/ 0 h 45"/>
                <a:gd name="T6" fmla="*/ 44 w 44"/>
                <a:gd name="T7" fmla="*/ 31 h 45"/>
                <a:gd name="T8" fmla="*/ 27 w 44"/>
                <a:gd name="T9" fmla="*/ 45 h 45"/>
              </a:gdLst>
              <a:ahLst/>
              <a:cxnLst>
                <a:cxn ang="0">
                  <a:pos x="T0" y="T1"/>
                </a:cxn>
                <a:cxn ang="0">
                  <a:pos x="T2" y="T3"/>
                </a:cxn>
                <a:cxn ang="0">
                  <a:pos x="T4" y="T5"/>
                </a:cxn>
                <a:cxn ang="0">
                  <a:pos x="T6" y="T7"/>
                </a:cxn>
                <a:cxn ang="0">
                  <a:pos x="T8" y="T9"/>
                </a:cxn>
              </a:cxnLst>
              <a:rect l="0" t="0" r="r" b="b"/>
              <a:pathLst>
                <a:path w="44" h="45">
                  <a:moveTo>
                    <a:pt x="27" y="45"/>
                  </a:moveTo>
                  <a:lnTo>
                    <a:pt x="0" y="11"/>
                  </a:lnTo>
                  <a:lnTo>
                    <a:pt x="14" y="0"/>
                  </a:lnTo>
                  <a:lnTo>
                    <a:pt x="44" y="31"/>
                  </a:lnTo>
                  <a:lnTo>
                    <a:pt x="27" y="4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 name="Freeform 113"/>
            <p:cNvSpPr>
              <a:spLocks/>
            </p:cNvSpPr>
            <p:nvPr/>
          </p:nvSpPr>
          <p:spPr bwMode="auto">
            <a:xfrm>
              <a:off x="8602" y="13955"/>
              <a:ext cx="11" cy="8"/>
            </a:xfrm>
            <a:custGeom>
              <a:avLst/>
              <a:gdLst>
                <a:gd name="T0" fmla="*/ 30 w 45"/>
                <a:gd name="T1" fmla="*/ 31 h 31"/>
                <a:gd name="T2" fmla="*/ 0 w 45"/>
                <a:gd name="T3" fmla="*/ 0 h 31"/>
                <a:gd name="T4" fmla="*/ 45 w 45"/>
                <a:gd name="T5" fmla="*/ 15 h 31"/>
                <a:gd name="T6" fmla="*/ 30 w 45"/>
                <a:gd name="T7" fmla="*/ 31 h 31"/>
              </a:gdLst>
              <a:ahLst/>
              <a:cxnLst>
                <a:cxn ang="0">
                  <a:pos x="T0" y="T1"/>
                </a:cxn>
                <a:cxn ang="0">
                  <a:pos x="T2" y="T3"/>
                </a:cxn>
                <a:cxn ang="0">
                  <a:pos x="T4" y="T5"/>
                </a:cxn>
                <a:cxn ang="0">
                  <a:pos x="T6" y="T7"/>
                </a:cxn>
              </a:cxnLst>
              <a:rect l="0" t="0" r="r" b="b"/>
              <a:pathLst>
                <a:path w="45" h="31">
                  <a:moveTo>
                    <a:pt x="30" y="31"/>
                  </a:moveTo>
                  <a:lnTo>
                    <a:pt x="0" y="0"/>
                  </a:lnTo>
                  <a:lnTo>
                    <a:pt x="45" y="15"/>
                  </a:lnTo>
                  <a:lnTo>
                    <a:pt x="3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5" name="Freeform 114"/>
            <p:cNvSpPr>
              <a:spLocks/>
            </p:cNvSpPr>
            <p:nvPr/>
          </p:nvSpPr>
          <p:spPr bwMode="auto">
            <a:xfrm>
              <a:off x="8602" y="13952"/>
              <a:ext cx="11" cy="7"/>
            </a:xfrm>
            <a:custGeom>
              <a:avLst/>
              <a:gdLst>
                <a:gd name="T0" fmla="*/ 0 w 45"/>
                <a:gd name="T1" fmla="*/ 13 h 28"/>
                <a:gd name="T2" fmla="*/ 45 w 45"/>
                <a:gd name="T3" fmla="*/ 28 h 28"/>
                <a:gd name="T4" fmla="*/ 12 w 45"/>
                <a:gd name="T5" fmla="*/ 0 h 28"/>
                <a:gd name="T6" fmla="*/ 0 w 45"/>
                <a:gd name="T7" fmla="*/ 13 h 28"/>
              </a:gdLst>
              <a:ahLst/>
              <a:cxnLst>
                <a:cxn ang="0">
                  <a:pos x="T0" y="T1"/>
                </a:cxn>
                <a:cxn ang="0">
                  <a:pos x="T2" y="T3"/>
                </a:cxn>
                <a:cxn ang="0">
                  <a:pos x="T4" y="T5"/>
                </a:cxn>
                <a:cxn ang="0">
                  <a:pos x="T6" y="T7"/>
                </a:cxn>
              </a:cxnLst>
              <a:rect l="0" t="0" r="r" b="b"/>
              <a:pathLst>
                <a:path w="45" h="28">
                  <a:moveTo>
                    <a:pt x="0" y="13"/>
                  </a:moveTo>
                  <a:lnTo>
                    <a:pt x="45" y="28"/>
                  </a:lnTo>
                  <a:lnTo>
                    <a:pt x="12" y="0"/>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6" name="Freeform 115"/>
            <p:cNvSpPr>
              <a:spLocks/>
            </p:cNvSpPr>
            <p:nvPr/>
          </p:nvSpPr>
          <p:spPr bwMode="auto">
            <a:xfrm>
              <a:off x="8602" y="13952"/>
              <a:ext cx="11" cy="11"/>
            </a:xfrm>
            <a:custGeom>
              <a:avLst/>
              <a:gdLst>
                <a:gd name="T0" fmla="*/ 30 w 45"/>
                <a:gd name="T1" fmla="*/ 44 h 44"/>
                <a:gd name="T2" fmla="*/ 0 w 45"/>
                <a:gd name="T3" fmla="*/ 13 h 44"/>
                <a:gd name="T4" fmla="*/ 12 w 45"/>
                <a:gd name="T5" fmla="*/ 0 h 44"/>
                <a:gd name="T6" fmla="*/ 45 w 45"/>
                <a:gd name="T7" fmla="*/ 28 h 44"/>
                <a:gd name="T8" fmla="*/ 30 w 45"/>
                <a:gd name="T9" fmla="*/ 44 h 44"/>
              </a:gdLst>
              <a:ahLst/>
              <a:cxnLst>
                <a:cxn ang="0">
                  <a:pos x="T0" y="T1"/>
                </a:cxn>
                <a:cxn ang="0">
                  <a:pos x="T2" y="T3"/>
                </a:cxn>
                <a:cxn ang="0">
                  <a:pos x="T4" y="T5"/>
                </a:cxn>
                <a:cxn ang="0">
                  <a:pos x="T6" y="T7"/>
                </a:cxn>
                <a:cxn ang="0">
                  <a:pos x="T8" y="T9"/>
                </a:cxn>
              </a:cxnLst>
              <a:rect l="0" t="0" r="r" b="b"/>
              <a:pathLst>
                <a:path w="45" h="44">
                  <a:moveTo>
                    <a:pt x="30" y="44"/>
                  </a:moveTo>
                  <a:lnTo>
                    <a:pt x="0" y="13"/>
                  </a:lnTo>
                  <a:lnTo>
                    <a:pt x="12" y="0"/>
                  </a:lnTo>
                  <a:lnTo>
                    <a:pt x="45" y="28"/>
                  </a:lnTo>
                  <a:lnTo>
                    <a:pt x="30" y="4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 name="Freeform 116"/>
            <p:cNvSpPr>
              <a:spLocks/>
            </p:cNvSpPr>
            <p:nvPr/>
          </p:nvSpPr>
          <p:spPr bwMode="auto">
            <a:xfrm>
              <a:off x="8604" y="13952"/>
              <a:ext cx="12" cy="7"/>
            </a:xfrm>
            <a:custGeom>
              <a:avLst/>
              <a:gdLst>
                <a:gd name="T0" fmla="*/ 33 w 46"/>
                <a:gd name="T1" fmla="*/ 28 h 28"/>
                <a:gd name="T2" fmla="*/ 0 w 46"/>
                <a:gd name="T3" fmla="*/ 0 h 28"/>
                <a:gd name="T4" fmla="*/ 46 w 46"/>
                <a:gd name="T5" fmla="*/ 11 h 28"/>
                <a:gd name="T6" fmla="*/ 33 w 46"/>
                <a:gd name="T7" fmla="*/ 28 h 28"/>
              </a:gdLst>
              <a:ahLst/>
              <a:cxnLst>
                <a:cxn ang="0">
                  <a:pos x="T0" y="T1"/>
                </a:cxn>
                <a:cxn ang="0">
                  <a:pos x="T2" y="T3"/>
                </a:cxn>
                <a:cxn ang="0">
                  <a:pos x="T4" y="T5"/>
                </a:cxn>
                <a:cxn ang="0">
                  <a:pos x="T6" y="T7"/>
                </a:cxn>
              </a:cxnLst>
              <a:rect l="0" t="0" r="r" b="b"/>
              <a:pathLst>
                <a:path w="46" h="28">
                  <a:moveTo>
                    <a:pt x="33" y="28"/>
                  </a:moveTo>
                  <a:lnTo>
                    <a:pt x="0" y="0"/>
                  </a:lnTo>
                  <a:lnTo>
                    <a:pt x="46" y="11"/>
                  </a:lnTo>
                  <a:lnTo>
                    <a:pt x="33"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8" name="Freeform 117"/>
            <p:cNvSpPr>
              <a:spLocks/>
            </p:cNvSpPr>
            <p:nvPr/>
          </p:nvSpPr>
          <p:spPr bwMode="auto">
            <a:xfrm>
              <a:off x="8604" y="13949"/>
              <a:ext cx="12" cy="6"/>
            </a:xfrm>
            <a:custGeom>
              <a:avLst/>
              <a:gdLst>
                <a:gd name="T0" fmla="*/ 0 w 46"/>
                <a:gd name="T1" fmla="*/ 13 h 24"/>
                <a:gd name="T2" fmla="*/ 46 w 46"/>
                <a:gd name="T3" fmla="*/ 24 h 24"/>
                <a:gd name="T4" fmla="*/ 9 w 46"/>
                <a:gd name="T5" fmla="*/ 0 h 24"/>
                <a:gd name="T6" fmla="*/ 0 w 46"/>
                <a:gd name="T7" fmla="*/ 13 h 24"/>
              </a:gdLst>
              <a:ahLst/>
              <a:cxnLst>
                <a:cxn ang="0">
                  <a:pos x="T0" y="T1"/>
                </a:cxn>
                <a:cxn ang="0">
                  <a:pos x="T2" y="T3"/>
                </a:cxn>
                <a:cxn ang="0">
                  <a:pos x="T4" y="T5"/>
                </a:cxn>
                <a:cxn ang="0">
                  <a:pos x="T6" y="T7"/>
                </a:cxn>
              </a:cxnLst>
              <a:rect l="0" t="0" r="r" b="b"/>
              <a:pathLst>
                <a:path w="46" h="24">
                  <a:moveTo>
                    <a:pt x="0" y="13"/>
                  </a:moveTo>
                  <a:lnTo>
                    <a:pt x="46" y="24"/>
                  </a:lnTo>
                  <a:lnTo>
                    <a:pt x="9" y="0"/>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9" name="Freeform 118"/>
            <p:cNvSpPr>
              <a:spLocks/>
            </p:cNvSpPr>
            <p:nvPr/>
          </p:nvSpPr>
          <p:spPr bwMode="auto">
            <a:xfrm>
              <a:off x="8604" y="13949"/>
              <a:ext cx="12" cy="10"/>
            </a:xfrm>
            <a:custGeom>
              <a:avLst/>
              <a:gdLst>
                <a:gd name="T0" fmla="*/ 33 w 46"/>
                <a:gd name="T1" fmla="*/ 41 h 41"/>
                <a:gd name="T2" fmla="*/ 0 w 46"/>
                <a:gd name="T3" fmla="*/ 13 h 41"/>
                <a:gd name="T4" fmla="*/ 9 w 46"/>
                <a:gd name="T5" fmla="*/ 0 h 41"/>
                <a:gd name="T6" fmla="*/ 46 w 46"/>
                <a:gd name="T7" fmla="*/ 24 h 41"/>
                <a:gd name="T8" fmla="*/ 33 w 46"/>
                <a:gd name="T9" fmla="*/ 41 h 41"/>
              </a:gdLst>
              <a:ahLst/>
              <a:cxnLst>
                <a:cxn ang="0">
                  <a:pos x="T0" y="T1"/>
                </a:cxn>
                <a:cxn ang="0">
                  <a:pos x="T2" y="T3"/>
                </a:cxn>
                <a:cxn ang="0">
                  <a:pos x="T4" y="T5"/>
                </a:cxn>
                <a:cxn ang="0">
                  <a:pos x="T6" y="T7"/>
                </a:cxn>
                <a:cxn ang="0">
                  <a:pos x="T8" y="T9"/>
                </a:cxn>
              </a:cxnLst>
              <a:rect l="0" t="0" r="r" b="b"/>
              <a:pathLst>
                <a:path w="46" h="41">
                  <a:moveTo>
                    <a:pt x="33" y="41"/>
                  </a:moveTo>
                  <a:lnTo>
                    <a:pt x="0" y="13"/>
                  </a:lnTo>
                  <a:lnTo>
                    <a:pt x="9" y="0"/>
                  </a:lnTo>
                  <a:lnTo>
                    <a:pt x="46" y="24"/>
                  </a:lnTo>
                  <a:lnTo>
                    <a:pt x="33" y="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 name="Freeform 119"/>
            <p:cNvSpPr>
              <a:spLocks/>
            </p:cNvSpPr>
            <p:nvPr/>
          </p:nvSpPr>
          <p:spPr bwMode="auto">
            <a:xfrm>
              <a:off x="8607" y="13949"/>
              <a:ext cx="12" cy="6"/>
            </a:xfrm>
            <a:custGeom>
              <a:avLst/>
              <a:gdLst>
                <a:gd name="T0" fmla="*/ 37 w 47"/>
                <a:gd name="T1" fmla="*/ 24 h 24"/>
                <a:gd name="T2" fmla="*/ 0 w 47"/>
                <a:gd name="T3" fmla="*/ 0 h 24"/>
                <a:gd name="T4" fmla="*/ 47 w 47"/>
                <a:gd name="T5" fmla="*/ 5 h 24"/>
                <a:gd name="T6" fmla="*/ 37 w 47"/>
                <a:gd name="T7" fmla="*/ 24 h 24"/>
              </a:gdLst>
              <a:ahLst/>
              <a:cxnLst>
                <a:cxn ang="0">
                  <a:pos x="T0" y="T1"/>
                </a:cxn>
                <a:cxn ang="0">
                  <a:pos x="T2" y="T3"/>
                </a:cxn>
                <a:cxn ang="0">
                  <a:pos x="T4" y="T5"/>
                </a:cxn>
                <a:cxn ang="0">
                  <a:pos x="T6" y="T7"/>
                </a:cxn>
              </a:cxnLst>
              <a:rect l="0" t="0" r="r" b="b"/>
              <a:pathLst>
                <a:path w="47" h="24">
                  <a:moveTo>
                    <a:pt x="37" y="24"/>
                  </a:moveTo>
                  <a:lnTo>
                    <a:pt x="0" y="0"/>
                  </a:lnTo>
                  <a:lnTo>
                    <a:pt x="47" y="5"/>
                  </a:lnTo>
                  <a:lnTo>
                    <a:pt x="3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1" name="Freeform 120"/>
            <p:cNvSpPr>
              <a:spLocks/>
            </p:cNvSpPr>
            <p:nvPr/>
          </p:nvSpPr>
          <p:spPr bwMode="auto">
            <a:xfrm>
              <a:off x="8607" y="13945"/>
              <a:ext cx="12" cy="5"/>
            </a:xfrm>
            <a:custGeom>
              <a:avLst/>
              <a:gdLst>
                <a:gd name="T0" fmla="*/ 0 w 47"/>
                <a:gd name="T1" fmla="*/ 15 h 20"/>
                <a:gd name="T2" fmla="*/ 47 w 47"/>
                <a:gd name="T3" fmla="*/ 20 h 20"/>
                <a:gd name="T4" fmla="*/ 9 w 47"/>
                <a:gd name="T5" fmla="*/ 0 h 20"/>
                <a:gd name="T6" fmla="*/ 0 w 47"/>
                <a:gd name="T7" fmla="*/ 15 h 20"/>
              </a:gdLst>
              <a:ahLst/>
              <a:cxnLst>
                <a:cxn ang="0">
                  <a:pos x="T0" y="T1"/>
                </a:cxn>
                <a:cxn ang="0">
                  <a:pos x="T2" y="T3"/>
                </a:cxn>
                <a:cxn ang="0">
                  <a:pos x="T4" y="T5"/>
                </a:cxn>
                <a:cxn ang="0">
                  <a:pos x="T6" y="T7"/>
                </a:cxn>
              </a:cxnLst>
              <a:rect l="0" t="0" r="r" b="b"/>
              <a:pathLst>
                <a:path w="47" h="20">
                  <a:moveTo>
                    <a:pt x="0" y="15"/>
                  </a:moveTo>
                  <a:lnTo>
                    <a:pt x="47" y="20"/>
                  </a:lnTo>
                  <a:lnTo>
                    <a:pt x="9"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2" name="Freeform 121"/>
            <p:cNvSpPr>
              <a:spLocks/>
            </p:cNvSpPr>
            <p:nvPr/>
          </p:nvSpPr>
          <p:spPr bwMode="auto">
            <a:xfrm>
              <a:off x="8607" y="13945"/>
              <a:ext cx="12" cy="10"/>
            </a:xfrm>
            <a:custGeom>
              <a:avLst/>
              <a:gdLst>
                <a:gd name="T0" fmla="*/ 37 w 47"/>
                <a:gd name="T1" fmla="*/ 39 h 39"/>
                <a:gd name="T2" fmla="*/ 0 w 47"/>
                <a:gd name="T3" fmla="*/ 15 h 39"/>
                <a:gd name="T4" fmla="*/ 9 w 47"/>
                <a:gd name="T5" fmla="*/ 0 h 39"/>
                <a:gd name="T6" fmla="*/ 47 w 47"/>
                <a:gd name="T7" fmla="*/ 20 h 39"/>
                <a:gd name="T8" fmla="*/ 37 w 47"/>
                <a:gd name="T9" fmla="*/ 39 h 39"/>
              </a:gdLst>
              <a:ahLst/>
              <a:cxnLst>
                <a:cxn ang="0">
                  <a:pos x="T0" y="T1"/>
                </a:cxn>
                <a:cxn ang="0">
                  <a:pos x="T2" y="T3"/>
                </a:cxn>
                <a:cxn ang="0">
                  <a:pos x="T4" y="T5"/>
                </a:cxn>
                <a:cxn ang="0">
                  <a:pos x="T6" y="T7"/>
                </a:cxn>
                <a:cxn ang="0">
                  <a:pos x="T8" y="T9"/>
                </a:cxn>
              </a:cxnLst>
              <a:rect l="0" t="0" r="r" b="b"/>
              <a:pathLst>
                <a:path w="47" h="39">
                  <a:moveTo>
                    <a:pt x="37" y="39"/>
                  </a:moveTo>
                  <a:lnTo>
                    <a:pt x="0" y="15"/>
                  </a:lnTo>
                  <a:lnTo>
                    <a:pt x="9" y="0"/>
                  </a:lnTo>
                  <a:lnTo>
                    <a:pt x="47" y="20"/>
                  </a:lnTo>
                  <a:lnTo>
                    <a:pt x="37" y="3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 name="Freeform 122"/>
            <p:cNvSpPr>
              <a:spLocks/>
            </p:cNvSpPr>
            <p:nvPr/>
          </p:nvSpPr>
          <p:spPr bwMode="auto">
            <a:xfrm>
              <a:off x="8609" y="13945"/>
              <a:ext cx="12" cy="5"/>
            </a:xfrm>
            <a:custGeom>
              <a:avLst/>
              <a:gdLst>
                <a:gd name="T0" fmla="*/ 38 w 47"/>
                <a:gd name="T1" fmla="*/ 20 h 20"/>
                <a:gd name="T2" fmla="*/ 0 w 47"/>
                <a:gd name="T3" fmla="*/ 0 h 20"/>
                <a:gd name="T4" fmla="*/ 47 w 47"/>
                <a:gd name="T5" fmla="*/ 0 h 20"/>
                <a:gd name="T6" fmla="*/ 38 w 47"/>
                <a:gd name="T7" fmla="*/ 20 h 20"/>
              </a:gdLst>
              <a:ahLst/>
              <a:cxnLst>
                <a:cxn ang="0">
                  <a:pos x="T0" y="T1"/>
                </a:cxn>
                <a:cxn ang="0">
                  <a:pos x="T2" y="T3"/>
                </a:cxn>
                <a:cxn ang="0">
                  <a:pos x="T4" y="T5"/>
                </a:cxn>
                <a:cxn ang="0">
                  <a:pos x="T6" y="T7"/>
                </a:cxn>
              </a:cxnLst>
              <a:rect l="0" t="0" r="r" b="b"/>
              <a:pathLst>
                <a:path w="47" h="20">
                  <a:moveTo>
                    <a:pt x="38" y="20"/>
                  </a:moveTo>
                  <a:lnTo>
                    <a:pt x="0" y="0"/>
                  </a:lnTo>
                  <a:lnTo>
                    <a:pt x="47" y="0"/>
                  </a:lnTo>
                  <a:lnTo>
                    <a:pt x="3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4" name="Freeform 123"/>
            <p:cNvSpPr>
              <a:spLocks/>
            </p:cNvSpPr>
            <p:nvPr/>
          </p:nvSpPr>
          <p:spPr bwMode="auto">
            <a:xfrm>
              <a:off x="8609" y="13941"/>
              <a:ext cx="12" cy="4"/>
            </a:xfrm>
            <a:custGeom>
              <a:avLst/>
              <a:gdLst>
                <a:gd name="T0" fmla="*/ 0 w 47"/>
                <a:gd name="T1" fmla="*/ 15 h 15"/>
                <a:gd name="T2" fmla="*/ 47 w 47"/>
                <a:gd name="T3" fmla="*/ 15 h 15"/>
                <a:gd name="T4" fmla="*/ 7 w 47"/>
                <a:gd name="T5" fmla="*/ 0 h 15"/>
                <a:gd name="T6" fmla="*/ 0 w 47"/>
                <a:gd name="T7" fmla="*/ 15 h 15"/>
              </a:gdLst>
              <a:ahLst/>
              <a:cxnLst>
                <a:cxn ang="0">
                  <a:pos x="T0" y="T1"/>
                </a:cxn>
                <a:cxn ang="0">
                  <a:pos x="T2" y="T3"/>
                </a:cxn>
                <a:cxn ang="0">
                  <a:pos x="T4" y="T5"/>
                </a:cxn>
                <a:cxn ang="0">
                  <a:pos x="T6" y="T7"/>
                </a:cxn>
              </a:cxnLst>
              <a:rect l="0" t="0" r="r" b="b"/>
              <a:pathLst>
                <a:path w="47" h="15">
                  <a:moveTo>
                    <a:pt x="0" y="15"/>
                  </a:moveTo>
                  <a:lnTo>
                    <a:pt x="47" y="15"/>
                  </a:lnTo>
                  <a:lnTo>
                    <a:pt x="7"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5" name="Freeform 124"/>
            <p:cNvSpPr>
              <a:spLocks/>
            </p:cNvSpPr>
            <p:nvPr/>
          </p:nvSpPr>
          <p:spPr bwMode="auto">
            <a:xfrm>
              <a:off x="8609" y="13941"/>
              <a:ext cx="12" cy="9"/>
            </a:xfrm>
            <a:custGeom>
              <a:avLst/>
              <a:gdLst>
                <a:gd name="T0" fmla="*/ 38 w 47"/>
                <a:gd name="T1" fmla="*/ 35 h 35"/>
                <a:gd name="T2" fmla="*/ 0 w 47"/>
                <a:gd name="T3" fmla="*/ 15 h 35"/>
                <a:gd name="T4" fmla="*/ 7 w 47"/>
                <a:gd name="T5" fmla="*/ 0 h 35"/>
                <a:gd name="T6" fmla="*/ 47 w 47"/>
                <a:gd name="T7" fmla="*/ 15 h 35"/>
                <a:gd name="T8" fmla="*/ 38 w 47"/>
                <a:gd name="T9" fmla="*/ 35 h 35"/>
              </a:gdLst>
              <a:ahLst/>
              <a:cxnLst>
                <a:cxn ang="0">
                  <a:pos x="T0" y="T1"/>
                </a:cxn>
                <a:cxn ang="0">
                  <a:pos x="T2" y="T3"/>
                </a:cxn>
                <a:cxn ang="0">
                  <a:pos x="T4" y="T5"/>
                </a:cxn>
                <a:cxn ang="0">
                  <a:pos x="T6" y="T7"/>
                </a:cxn>
                <a:cxn ang="0">
                  <a:pos x="T8" y="T9"/>
                </a:cxn>
              </a:cxnLst>
              <a:rect l="0" t="0" r="r" b="b"/>
              <a:pathLst>
                <a:path w="47" h="35">
                  <a:moveTo>
                    <a:pt x="38" y="35"/>
                  </a:moveTo>
                  <a:lnTo>
                    <a:pt x="0" y="15"/>
                  </a:lnTo>
                  <a:lnTo>
                    <a:pt x="7" y="0"/>
                  </a:lnTo>
                  <a:lnTo>
                    <a:pt x="47" y="15"/>
                  </a:lnTo>
                  <a:lnTo>
                    <a:pt x="38"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 name="Freeform 125"/>
            <p:cNvSpPr>
              <a:spLocks/>
            </p:cNvSpPr>
            <p:nvPr/>
          </p:nvSpPr>
          <p:spPr bwMode="auto">
            <a:xfrm>
              <a:off x="8611" y="13940"/>
              <a:ext cx="12" cy="5"/>
            </a:xfrm>
            <a:custGeom>
              <a:avLst/>
              <a:gdLst>
                <a:gd name="T0" fmla="*/ 40 w 47"/>
                <a:gd name="T1" fmla="*/ 21 h 21"/>
                <a:gd name="T2" fmla="*/ 0 w 47"/>
                <a:gd name="T3" fmla="*/ 6 h 21"/>
                <a:gd name="T4" fmla="*/ 47 w 47"/>
                <a:gd name="T5" fmla="*/ 0 h 21"/>
                <a:gd name="T6" fmla="*/ 40 w 47"/>
                <a:gd name="T7" fmla="*/ 21 h 21"/>
              </a:gdLst>
              <a:ahLst/>
              <a:cxnLst>
                <a:cxn ang="0">
                  <a:pos x="T0" y="T1"/>
                </a:cxn>
                <a:cxn ang="0">
                  <a:pos x="T2" y="T3"/>
                </a:cxn>
                <a:cxn ang="0">
                  <a:pos x="T4" y="T5"/>
                </a:cxn>
                <a:cxn ang="0">
                  <a:pos x="T6" y="T7"/>
                </a:cxn>
              </a:cxnLst>
              <a:rect l="0" t="0" r="r" b="b"/>
              <a:pathLst>
                <a:path w="47" h="21">
                  <a:moveTo>
                    <a:pt x="40" y="21"/>
                  </a:moveTo>
                  <a:lnTo>
                    <a:pt x="0" y="6"/>
                  </a:lnTo>
                  <a:lnTo>
                    <a:pt x="47" y="0"/>
                  </a:lnTo>
                  <a:lnTo>
                    <a:pt x="4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7" name="Freeform 126"/>
            <p:cNvSpPr>
              <a:spLocks/>
            </p:cNvSpPr>
            <p:nvPr/>
          </p:nvSpPr>
          <p:spPr bwMode="auto">
            <a:xfrm>
              <a:off x="8611" y="13937"/>
              <a:ext cx="12" cy="4"/>
            </a:xfrm>
            <a:custGeom>
              <a:avLst/>
              <a:gdLst>
                <a:gd name="T0" fmla="*/ 0 w 47"/>
                <a:gd name="T1" fmla="*/ 17 h 17"/>
                <a:gd name="T2" fmla="*/ 47 w 47"/>
                <a:gd name="T3" fmla="*/ 11 h 17"/>
                <a:gd name="T4" fmla="*/ 5 w 47"/>
                <a:gd name="T5" fmla="*/ 0 h 17"/>
                <a:gd name="T6" fmla="*/ 0 w 47"/>
                <a:gd name="T7" fmla="*/ 17 h 17"/>
              </a:gdLst>
              <a:ahLst/>
              <a:cxnLst>
                <a:cxn ang="0">
                  <a:pos x="T0" y="T1"/>
                </a:cxn>
                <a:cxn ang="0">
                  <a:pos x="T2" y="T3"/>
                </a:cxn>
                <a:cxn ang="0">
                  <a:pos x="T4" y="T5"/>
                </a:cxn>
                <a:cxn ang="0">
                  <a:pos x="T6" y="T7"/>
                </a:cxn>
              </a:cxnLst>
              <a:rect l="0" t="0" r="r" b="b"/>
              <a:pathLst>
                <a:path w="47" h="17">
                  <a:moveTo>
                    <a:pt x="0" y="17"/>
                  </a:moveTo>
                  <a:lnTo>
                    <a:pt x="47" y="11"/>
                  </a:lnTo>
                  <a:lnTo>
                    <a:pt x="5" y="0"/>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8" name="Freeform 127"/>
            <p:cNvSpPr>
              <a:spLocks/>
            </p:cNvSpPr>
            <p:nvPr/>
          </p:nvSpPr>
          <p:spPr bwMode="auto">
            <a:xfrm>
              <a:off x="8611" y="13937"/>
              <a:ext cx="12" cy="8"/>
            </a:xfrm>
            <a:custGeom>
              <a:avLst/>
              <a:gdLst>
                <a:gd name="T0" fmla="*/ 40 w 47"/>
                <a:gd name="T1" fmla="*/ 32 h 32"/>
                <a:gd name="T2" fmla="*/ 0 w 47"/>
                <a:gd name="T3" fmla="*/ 17 h 32"/>
                <a:gd name="T4" fmla="*/ 5 w 47"/>
                <a:gd name="T5" fmla="*/ 0 h 32"/>
                <a:gd name="T6" fmla="*/ 47 w 47"/>
                <a:gd name="T7" fmla="*/ 11 h 32"/>
                <a:gd name="T8" fmla="*/ 40 w 47"/>
                <a:gd name="T9" fmla="*/ 32 h 32"/>
              </a:gdLst>
              <a:ahLst/>
              <a:cxnLst>
                <a:cxn ang="0">
                  <a:pos x="T0" y="T1"/>
                </a:cxn>
                <a:cxn ang="0">
                  <a:pos x="T2" y="T3"/>
                </a:cxn>
                <a:cxn ang="0">
                  <a:pos x="T4" y="T5"/>
                </a:cxn>
                <a:cxn ang="0">
                  <a:pos x="T6" y="T7"/>
                </a:cxn>
                <a:cxn ang="0">
                  <a:pos x="T8" y="T9"/>
                </a:cxn>
              </a:cxnLst>
              <a:rect l="0" t="0" r="r" b="b"/>
              <a:pathLst>
                <a:path w="47" h="32">
                  <a:moveTo>
                    <a:pt x="40" y="32"/>
                  </a:moveTo>
                  <a:lnTo>
                    <a:pt x="0" y="17"/>
                  </a:lnTo>
                  <a:lnTo>
                    <a:pt x="5" y="0"/>
                  </a:lnTo>
                  <a:lnTo>
                    <a:pt x="47" y="11"/>
                  </a:lnTo>
                  <a:lnTo>
                    <a:pt x="4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 name="Freeform 128"/>
            <p:cNvSpPr>
              <a:spLocks/>
            </p:cNvSpPr>
            <p:nvPr/>
          </p:nvSpPr>
          <p:spPr bwMode="auto">
            <a:xfrm>
              <a:off x="8612" y="13935"/>
              <a:ext cx="12" cy="5"/>
            </a:xfrm>
            <a:custGeom>
              <a:avLst/>
              <a:gdLst>
                <a:gd name="T0" fmla="*/ 42 w 47"/>
                <a:gd name="T1" fmla="*/ 21 h 21"/>
                <a:gd name="T2" fmla="*/ 0 w 47"/>
                <a:gd name="T3" fmla="*/ 10 h 21"/>
                <a:gd name="T4" fmla="*/ 47 w 47"/>
                <a:gd name="T5" fmla="*/ 0 h 21"/>
                <a:gd name="T6" fmla="*/ 42 w 47"/>
                <a:gd name="T7" fmla="*/ 21 h 21"/>
              </a:gdLst>
              <a:ahLst/>
              <a:cxnLst>
                <a:cxn ang="0">
                  <a:pos x="T0" y="T1"/>
                </a:cxn>
                <a:cxn ang="0">
                  <a:pos x="T2" y="T3"/>
                </a:cxn>
                <a:cxn ang="0">
                  <a:pos x="T4" y="T5"/>
                </a:cxn>
                <a:cxn ang="0">
                  <a:pos x="T6" y="T7"/>
                </a:cxn>
              </a:cxnLst>
              <a:rect l="0" t="0" r="r" b="b"/>
              <a:pathLst>
                <a:path w="47" h="21">
                  <a:moveTo>
                    <a:pt x="42" y="21"/>
                  </a:moveTo>
                  <a:lnTo>
                    <a:pt x="0" y="10"/>
                  </a:lnTo>
                  <a:lnTo>
                    <a:pt x="47" y="0"/>
                  </a:lnTo>
                  <a:lnTo>
                    <a:pt x="4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0" name="Freeform 129"/>
            <p:cNvSpPr>
              <a:spLocks/>
            </p:cNvSpPr>
            <p:nvPr/>
          </p:nvSpPr>
          <p:spPr bwMode="auto">
            <a:xfrm>
              <a:off x="8612" y="13933"/>
              <a:ext cx="12" cy="4"/>
            </a:xfrm>
            <a:custGeom>
              <a:avLst/>
              <a:gdLst>
                <a:gd name="T0" fmla="*/ 0 w 47"/>
                <a:gd name="T1" fmla="*/ 17 h 17"/>
                <a:gd name="T2" fmla="*/ 47 w 47"/>
                <a:gd name="T3" fmla="*/ 7 h 17"/>
                <a:gd name="T4" fmla="*/ 3 w 47"/>
                <a:gd name="T5" fmla="*/ 0 h 17"/>
                <a:gd name="T6" fmla="*/ 0 w 47"/>
                <a:gd name="T7" fmla="*/ 17 h 17"/>
              </a:gdLst>
              <a:ahLst/>
              <a:cxnLst>
                <a:cxn ang="0">
                  <a:pos x="T0" y="T1"/>
                </a:cxn>
                <a:cxn ang="0">
                  <a:pos x="T2" y="T3"/>
                </a:cxn>
                <a:cxn ang="0">
                  <a:pos x="T4" y="T5"/>
                </a:cxn>
                <a:cxn ang="0">
                  <a:pos x="T6" y="T7"/>
                </a:cxn>
              </a:cxnLst>
              <a:rect l="0" t="0" r="r" b="b"/>
              <a:pathLst>
                <a:path w="47" h="17">
                  <a:moveTo>
                    <a:pt x="0" y="17"/>
                  </a:moveTo>
                  <a:lnTo>
                    <a:pt x="47" y="7"/>
                  </a:lnTo>
                  <a:lnTo>
                    <a:pt x="3" y="0"/>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1" name="Freeform 130"/>
            <p:cNvSpPr>
              <a:spLocks/>
            </p:cNvSpPr>
            <p:nvPr/>
          </p:nvSpPr>
          <p:spPr bwMode="auto">
            <a:xfrm>
              <a:off x="8612" y="13933"/>
              <a:ext cx="12" cy="7"/>
            </a:xfrm>
            <a:custGeom>
              <a:avLst/>
              <a:gdLst>
                <a:gd name="T0" fmla="*/ 42 w 47"/>
                <a:gd name="T1" fmla="*/ 28 h 28"/>
                <a:gd name="T2" fmla="*/ 0 w 47"/>
                <a:gd name="T3" fmla="*/ 17 h 28"/>
                <a:gd name="T4" fmla="*/ 3 w 47"/>
                <a:gd name="T5" fmla="*/ 0 h 28"/>
                <a:gd name="T6" fmla="*/ 47 w 47"/>
                <a:gd name="T7" fmla="*/ 7 h 28"/>
                <a:gd name="T8" fmla="*/ 42 w 47"/>
                <a:gd name="T9" fmla="*/ 28 h 28"/>
              </a:gdLst>
              <a:ahLst/>
              <a:cxnLst>
                <a:cxn ang="0">
                  <a:pos x="T0" y="T1"/>
                </a:cxn>
                <a:cxn ang="0">
                  <a:pos x="T2" y="T3"/>
                </a:cxn>
                <a:cxn ang="0">
                  <a:pos x="T4" y="T5"/>
                </a:cxn>
                <a:cxn ang="0">
                  <a:pos x="T6" y="T7"/>
                </a:cxn>
                <a:cxn ang="0">
                  <a:pos x="T8" y="T9"/>
                </a:cxn>
              </a:cxnLst>
              <a:rect l="0" t="0" r="r" b="b"/>
              <a:pathLst>
                <a:path w="47" h="28">
                  <a:moveTo>
                    <a:pt x="42" y="28"/>
                  </a:moveTo>
                  <a:lnTo>
                    <a:pt x="0" y="17"/>
                  </a:lnTo>
                  <a:lnTo>
                    <a:pt x="3" y="0"/>
                  </a:lnTo>
                  <a:lnTo>
                    <a:pt x="47" y="7"/>
                  </a:lnTo>
                  <a:lnTo>
                    <a:pt x="42"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 name="Freeform 131"/>
            <p:cNvSpPr>
              <a:spLocks/>
            </p:cNvSpPr>
            <p:nvPr/>
          </p:nvSpPr>
          <p:spPr bwMode="auto">
            <a:xfrm>
              <a:off x="8613" y="13929"/>
              <a:ext cx="11" cy="6"/>
            </a:xfrm>
            <a:custGeom>
              <a:avLst/>
              <a:gdLst>
                <a:gd name="T0" fmla="*/ 44 w 45"/>
                <a:gd name="T1" fmla="*/ 22 h 22"/>
                <a:gd name="T2" fmla="*/ 0 w 45"/>
                <a:gd name="T3" fmla="*/ 15 h 22"/>
                <a:gd name="T4" fmla="*/ 45 w 45"/>
                <a:gd name="T5" fmla="*/ 0 h 22"/>
                <a:gd name="T6" fmla="*/ 44 w 45"/>
                <a:gd name="T7" fmla="*/ 22 h 22"/>
              </a:gdLst>
              <a:ahLst/>
              <a:cxnLst>
                <a:cxn ang="0">
                  <a:pos x="T0" y="T1"/>
                </a:cxn>
                <a:cxn ang="0">
                  <a:pos x="T2" y="T3"/>
                </a:cxn>
                <a:cxn ang="0">
                  <a:pos x="T4" y="T5"/>
                </a:cxn>
                <a:cxn ang="0">
                  <a:pos x="T6" y="T7"/>
                </a:cxn>
              </a:cxnLst>
              <a:rect l="0" t="0" r="r" b="b"/>
              <a:pathLst>
                <a:path w="45" h="22">
                  <a:moveTo>
                    <a:pt x="44" y="22"/>
                  </a:moveTo>
                  <a:lnTo>
                    <a:pt x="0" y="15"/>
                  </a:lnTo>
                  <a:lnTo>
                    <a:pt x="45" y="0"/>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3" name="Freeform 132"/>
            <p:cNvSpPr>
              <a:spLocks/>
            </p:cNvSpPr>
            <p:nvPr/>
          </p:nvSpPr>
          <p:spPr bwMode="auto">
            <a:xfrm>
              <a:off x="8613" y="13929"/>
              <a:ext cx="11" cy="4"/>
            </a:xfrm>
            <a:custGeom>
              <a:avLst/>
              <a:gdLst>
                <a:gd name="T0" fmla="*/ 0 w 45"/>
                <a:gd name="T1" fmla="*/ 16 h 16"/>
                <a:gd name="T2" fmla="*/ 45 w 45"/>
                <a:gd name="T3" fmla="*/ 1 h 16"/>
                <a:gd name="T4" fmla="*/ 1 w 45"/>
                <a:gd name="T5" fmla="*/ 0 h 16"/>
                <a:gd name="T6" fmla="*/ 0 w 45"/>
                <a:gd name="T7" fmla="*/ 16 h 16"/>
              </a:gdLst>
              <a:ahLst/>
              <a:cxnLst>
                <a:cxn ang="0">
                  <a:pos x="T0" y="T1"/>
                </a:cxn>
                <a:cxn ang="0">
                  <a:pos x="T2" y="T3"/>
                </a:cxn>
                <a:cxn ang="0">
                  <a:pos x="T4" y="T5"/>
                </a:cxn>
                <a:cxn ang="0">
                  <a:pos x="T6" y="T7"/>
                </a:cxn>
              </a:cxnLst>
              <a:rect l="0" t="0" r="r" b="b"/>
              <a:pathLst>
                <a:path w="45" h="16">
                  <a:moveTo>
                    <a:pt x="0" y="16"/>
                  </a:moveTo>
                  <a:lnTo>
                    <a:pt x="45" y="1"/>
                  </a:lnTo>
                  <a:lnTo>
                    <a:pt x="1" y="0"/>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4" name="Freeform 133"/>
            <p:cNvSpPr>
              <a:spLocks/>
            </p:cNvSpPr>
            <p:nvPr/>
          </p:nvSpPr>
          <p:spPr bwMode="auto">
            <a:xfrm>
              <a:off x="8613" y="13929"/>
              <a:ext cx="11" cy="6"/>
            </a:xfrm>
            <a:custGeom>
              <a:avLst/>
              <a:gdLst>
                <a:gd name="T0" fmla="*/ 44 w 45"/>
                <a:gd name="T1" fmla="*/ 23 h 23"/>
                <a:gd name="T2" fmla="*/ 0 w 45"/>
                <a:gd name="T3" fmla="*/ 16 h 23"/>
                <a:gd name="T4" fmla="*/ 1 w 45"/>
                <a:gd name="T5" fmla="*/ 0 h 23"/>
                <a:gd name="T6" fmla="*/ 45 w 45"/>
                <a:gd name="T7" fmla="*/ 1 h 23"/>
                <a:gd name="T8" fmla="*/ 44 w 45"/>
                <a:gd name="T9" fmla="*/ 23 h 23"/>
              </a:gdLst>
              <a:ahLst/>
              <a:cxnLst>
                <a:cxn ang="0">
                  <a:pos x="T0" y="T1"/>
                </a:cxn>
                <a:cxn ang="0">
                  <a:pos x="T2" y="T3"/>
                </a:cxn>
                <a:cxn ang="0">
                  <a:pos x="T4" y="T5"/>
                </a:cxn>
                <a:cxn ang="0">
                  <a:pos x="T6" y="T7"/>
                </a:cxn>
                <a:cxn ang="0">
                  <a:pos x="T8" y="T9"/>
                </a:cxn>
              </a:cxnLst>
              <a:rect l="0" t="0" r="r" b="b"/>
              <a:pathLst>
                <a:path w="45" h="23">
                  <a:moveTo>
                    <a:pt x="44" y="23"/>
                  </a:moveTo>
                  <a:lnTo>
                    <a:pt x="0" y="16"/>
                  </a:lnTo>
                  <a:lnTo>
                    <a:pt x="1" y="0"/>
                  </a:lnTo>
                  <a:lnTo>
                    <a:pt x="45" y="1"/>
                  </a:lnTo>
                  <a:lnTo>
                    <a:pt x="44" y="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5" name="Freeform 134"/>
            <p:cNvSpPr>
              <a:spLocks/>
            </p:cNvSpPr>
            <p:nvPr/>
          </p:nvSpPr>
          <p:spPr bwMode="auto">
            <a:xfrm>
              <a:off x="8613" y="13924"/>
              <a:ext cx="11" cy="5"/>
            </a:xfrm>
            <a:custGeom>
              <a:avLst/>
              <a:gdLst>
                <a:gd name="T0" fmla="*/ 44 w 44"/>
                <a:gd name="T1" fmla="*/ 22 h 22"/>
                <a:gd name="T2" fmla="*/ 0 w 44"/>
                <a:gd name="T3" fmla="*/ 21 h 22"/>
                <a:gd name="T4" fmla="*/ 44 w 44"/>
                <a:gd name="T5" fmla="*/ 0 h 22"/>
                <a:gd name="T6" fmla="*/ 44 w 44"/>
                <a:gd name="T7" fmla="*/ 22 h 22"/>
              </a:gdLst>
              <a:ahLst/>
              <a:cxnLst>
                <a:cxn ang="0">
                  <a:pos x="T0" y="T1"/>
                </a:cxn>
                <a:cxn ang="0">
                  <a:pos x="T2" y="T3"/>
                </a:cxn>
                <a:cxn ang="0">
                  <a:pos x="T4" y="T5"/>
                </a:cxn>
                <a:cxn ang="0">
                  <a:pos x="T6" y="T7"/>
                </a:cxn>
              </a:cxnLst>
              <a:rect l="0" t="0" r="r" b="b"/>
              <a:pathLst>
                <a:path w="44" h="22">
                  <a:moveTo>
                    <a:pt x="44" y="22"/>
                  </a:moveTo>
                  <a:lnTo>
                    <a:pt x="0" y="21"/>
                  </a:lnTo>
                  <a:lnTo>
                    <a:pt x="44" y="0"/>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6" name="Freeform 135"/>
            <p:cNvSpPr>
              <a:spLocks/>
            </p:cNvSpPr>
            <p:nvPr/>
          </p:nvSpPr>
          <p:spPr bwMode="auto">
            <a:xfrm>
              <a:off x="8613" y="13924"/>
              <a:ext cx="11" cy="5"/>
            </a:xfrm>
            <a:custGeom>
              <a:avLst/>
              <a:gdLst>
                <a:gd name="T0" fmla="*/ 0 w 44"/>
                <a:gd name="T1" fmla="*/ 21 h 21"/>
                <a:gd name="T2" fmla="*/ 44 w 44"/>
                <a:gd name="T3" fmla="*/ 0 h 21"/>
                <a:gd name="T4" fmla="*/ 0 w 44"/>
                <a:gd name="T5" fmla="*/ 4 h 21"/>
                <a:gd name="T6" fmla="*/ 0 w 44"/>
                <a:gd name="T7" fmla="*/ 21 h 21"/>
              </a:gdLst>
              <a:ahLst/>
              <a:cxnLst>
                <a:cxn ang="0">
                  <a:pos x="T0" y="T1"/>
                </a:cxn>
                <a:cxn ang="0">
                  <a:pos x="T2" y="T3"/>
                </a:cxn>
                <a:cxn ang="0">
                  <a:pos x="T4" y="T5"/>
                </a:cxn>
                <a:cxn ang="0">
                  <a:pos x="T6" y="T7"/>
                </a:cxn>
              </a:cxnLst>
              <a:rect l="0" t="0" r="r" b="b"/>
              <a:pathLst>
                <a:path w="44" h="21">
                  <a:moveTo>
                    <a:pt x="0" y="21"/>
                  </a:moveTo>
                  <a:lnTo>
                    <a:pt x="44" y="0"/>
                  </a:lnTo>
                  <a:lnTo>
                    <a:pt x="0" y="4"/>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7" name="Freeform 136"/>
            <p:cNvSpPr>
              <a:spLocks/>
            </p:cNvSpPr>
            <p:nvPr/>
          </p:nvSpPr>
          <p:spPr bwMode="auto">
            <a:xfrm>
              <a:off x="8613" y="13924"/>
              <a:ext cx="11" cy="5"/>
            </a:xfrm>
            <a:custGeom>
              <a:avLst/>
              <a:gdLst>
                <a:gd name="T0" fmla="*/ 44 w 44"/>
                <a:gd name="T1" fmla="*/ 22 h 22"/>
                <a:gd name="T2" fmla="*/ 0 w 44"/>
                <a:gd name="T3" fmla="*/ 21 h 22"/>
                <a:gd name="T4" fmla="*/ 0 w 44"/>
                <a:gd name="T5" fmla="*/ 4 h 22"/>
                <a:gd name="T6" fmla="*/ 44 w 44"/>
                <a:gd name="T7" fmla="*/ 0 h 22"/>
                <a:gd name="T8" fmla="*/ 44 w 44"/>
                <a:gd name="T9" fmla="*/ 22 h 22"/>
              </a:gdLst>
              <a:ahLst/>
              <a:cxnLst>
                <a:cxn ang="0">
                  <a:pos x="T0" y="T1"/>
                </a:cxn>
                <a:cxn ang="0">
                  <a:pos x="T2" y="T3"/>
                </a:cxn>
                <a:cxn ang="0">
                  <a:pos x="T4" y="T5"/>
                </a:cxn>
                <a:cxn ang="0">
                  <a:pos x="T6" y="T7"/>
                </a:cxn>
                <a:cxn ang="0">
                  <a:pos x="T8" y="T9"/>
                </a:cxn>
              </a:cxnLst>
              <a:rect l="0" t="0" r="r" b="b"/>
              <a:pathLst>
                <a:path w="44" h="22">
                  <a:moveTo>
                    <a:pt x="44" y="22"/>
                  </a:moveTo>
                  <a:lnTo>
                    <a:pt x="0" y="21"/>
                  </a:lnTo>
                  <a:lnTo>
                    <a:pt x="0" y="4"/>
                  </a:lnTo>
                  <a:lnTo>
                    <a:pt x="44" y="0"/>
                  </a:lnTo>
                  <a:lnTo>
                    <a:pt x="44" y="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8" name="Freeform 137"/>
            <p:cNvSpPr>
              <a:spLocks/>
            </p:cNvSpPr>
            <p:nvPr/>
          </p:nvSpPr>
          <p:spPr bwMode="auto">
            <a:xfrm>
              <a:off x="8613" y="13918"/>
              <a:ext cx="11" cy="6"/>
            </a:xfrm>
            <a:custGeom>
              <a:avLst/>
              <a:gdLst>
                <a:gd name="T0" fmla="*/ 44 w 44"/>
                <a:gd name="T1" fmla="*/ 22 h 26"/>
                <a:gd name="T2" fmla="*/ 0 w 44"/>
                <a:gd name="T3" fmla="*/ 26 h 26"/>
                <a:gd name="T4" fmla="*/ 41 w 44"/>
                <a:gd name="T5" fmla="*/ 0 h 26"/>
                <a:gd name="T6" fmla="*/ 44 w 44"/>
                <a:gd name="T7" fmla="*/ 22 h 26"/>
              </a:gdLst>
              <a:ahLst/>
              <a:cxnLst>
                <a:cxn ang="0">
                  <a:pos x="T0" y="T1"/>
                </a:cxn>
                <a:cxn ang="0">
                  <a:pos x="T2" y="T3"/>
                </a:cxn>
                <a:cxn ang="0">
                  <a:pos x="T4" y="T5"/>
                </a:cxn>
                <a:cxn ang="0">
                  <a:pos x="T6" y="T7"/>
                </a:cxn>
              </a:cxnLst>
              <a:rect l="0" t="0" r="r" b="b"/>
              <a:pathLst>
                <a:path w="44" h="26">
                  <a:moveTo>
                    <a:pt x="44" y="22"/>
                  </a:moveTo>
                  <a:lnTo>
                    <a:pt x="0" y="26"/>
                  </a:lnTo>
                  <a:lnTo>
                    <a:pt x="41" y="0"/>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9" name="Freeform 138"/>
            <p:cNvSpPr>
              <a:spLocks/>
            </p:cNvSpPr>
            <p:nvPr/>
          </p:nvSpPr>
          <p:spPr bwMode="auto">
            <a:xfrm>
              <a:off x="8612" y="13918"/>
              <a:ext cx="11" cy="6"/>
            </a:xfrm>
            <a:custGeom>
              <a:avLst/>
              <a:gdLst>
                <a:gd name="T0" fmla="*/ 2 w 43"/>
                <a:gd name="T1" fmla="*/ 26 h 26"/>
                <a:gd name="T2" fmla="*/ 43 w 43"/>
                <a:gd name="T3" fmla="*/ 0 h 26"/>
                <a:gd name="T4" fmla="*/ 0 w 43"/>
                <a:gd name="T5" fmla="*/ 8 h 26"/>
                <a:gd name="T6" fmla="*/ 2 w 43"/>
                <a:gd name="T7" fmla="*/ 26 h 26"/>
              </a:gdLst>
              <a:ahLst/>
              <a:cxnLst>
                <a:cxn ang="0">
                  <a:pos x="T0" y="T1"/>
                </a:cxn>
                <a:cxn ang="0">
                  <a:pos x="T2" y="T3"/>
                </a:cxn>
                <a:cxn ang="0">
                  <a:pos x="T4" y="T5"/>
                </a:cxn>
                <a:cxn ang="0">
                  <a:pos x="T6" y="T7"/>
                </a:cxn>
              </a:cxnLst>
              <a:rect l="0" t="0" r="r" b="b"/>
              <a:pathLst>
                <a:path w="43" h="26">
                  <a:moveTo>
                    <a:pt x="2" y="26"/>
                  </a:moveTo>
                  <a:lnTo>
                    <a:pt x="43" y="0"/>
                  </a:lnTo>
                  <a:lnTo>
                    <a:pt x="0" y="8"/>
                  </a:lnTo>
                  <a:lnTo>
                    <a:pt x="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0" name="Freeform 139"/>
            <p:cNvSpPr>
              <a:spLocks/>
            </p:cNvSpPr>
            <p:nvPr/>
          </p:nvSpPr>
          <p:spPr bwMode="auto">
            <a:xfrm>
              <a:off x="8612" y="13918"/>
              <a:ext cx="12" cy="6"/>
            </a:xfrm>
            <a:custGeom>
              <a:avLst/>
              <a:gdLst>
                <a:gd name="T0" fmla="*/ 46 w 46"/>
                <a:gd name="T1" fmla="*/ 22 h 26"/>
                <a:gd name="T2" fmla="*/ 2 w 46"/>
                <a:gd name="T3" fmla="*/ 26 h 26"/>
                <a:gd name="T4" fmla="*/ 0 w 46"/>
                <a:gd name="T5" fmla="*/ 8 h 26"/>
                <a:gd name="T6" fmla="*/ 43 w 46"/>
                <a:gd name="T7" fmla="*/ 0 h 26"/>
                <a:gd name="T8" fmla="*/ 46 w 46"/>
                <a:gd name="T9" fmla="*/ 22 h 26"/>
              </a:gdLst>
              <a:ahLst/>
              <a:cxnLst>
                <a:cxn ang="0">
                  <a:pos x="T0" y="T1"/>
                </a:cxn>
                <a:cxn ang="0">
                  <a:pos x="T2" y="T3"/>
                </a:cxn>
                <a:cxn ang="0">
                  <a:pos x="T4" y="T5"/>
                </a:cxn>
                <a:cxn ang="0">
                  <a:pos x="T6" y="T7"/>
                </a:cxn>
                <a:cxn ang="0">
                  <a:pos x="T8" y="T9"/>
                </a:cxn>
              </a:cxnLst>
              <a:rect l="0" t="0" r="r" b="b"/>
              <a:pathLst>
                <a:path w="46" h="26">
                  <a:moveTo>
                    <a:pt x="46" y="22"/>
                  </a:moveTo>
                  <a:lnTo>
                    <a:pt x="2" y="26"/>
                  </a:lnTo>
                  <a:lnTo>
                    <a:pt x="0" y="8"/>
                  </a:lnTo>
                  <a:lnTo>
                    <a:pt x="43" y="0"/>
                  </a:lnTo>
                  <a:lnTo>
                    <a:pt x="46" y="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1" name="Freeform 140"/>
            <p:cNvSpPr>
              <a:spLocks/>
            </p:cNvSpPr>
            <p:nvPr/>
          </p:nvSpPr>
          <p:spPr bwMode="auto">
            <a:xfrm>
              <a:off x="8612" y="13913"/>
              <a:ext cx="11" cy="7"/>
            </a:xfrm>
            <a:custGeom>
              <a:avLst/>
              <a:gdLst>
                <a:gd name="T0" fmla="*/ 43 w 43"/>
                <a:gd name="T1" fmla="*/ 20 h 28"/>
                <a:gd name="T2" fmla="*/ 0 w 43"/>
                <a:gd name="T3" fmla="*/ 28 h 28"/>
                <a:gd name="T4" fmla="*/ 37 w 43"/>
                <a:gd name="T5" fmla="*/ 0 h 28"/>
                <a:gd name="T6" fmla="*/ 43 w 43"/>
                <a:gd name="T7" fmla="*/ 20 h 28"/>
              </a:gdLst>
              <a:ahLst/>
              <a:cxnLst>
                <a:cxn ang="0">
                  <a:pos x="T0" y="T1"/>
                </a:cxn>
                <a:cxn ang="0">
                  <a:pos x="T2" y="T3"/>
                </a:cxn>
                <a:cxn ang="0">
                  <a:pos x="T4" y="T5"/>
                </a:cxn>
                <a:cxn ang="0">
                  <a:pos x="T6" y="T7"/>
                </a:cxn>
              </a:cxnLst>
              <a:rect l="0" t="0" r="r" b="b"/>
              <a:pathLst>
                <a:path w="43" h="28">
                  <a:moveTo>
                    <a:pt x="43" y="20"/>
                  </a:moveTo>
                  <a:lnTo>
                    <a:pt x="0" y="28"/>
                  </a:lnTo>
                  <a:lnTo>
                    <a:pt x="37" y="0"/>
                  </a:lnTo>
                  <a:lnTo>
                    <a:pt x="43"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2" name="Freeform 141"/>
            <p:cNvSpPr>
              <a:spLocks/>
            </p:cNvSpPr>
            <p:nvPr/>
          </p:nvSpPr>
          <p:spPr bwMode="auto">
            <a:xfrm>
              <a:off x="8611" y="13913"/>
              <a:ext cx="11" cy="7"/>
            </a:xfrm>
            <a:custGeom>
              <a:avLst/>
              <a:gdLst>
                <a:gd name="T0" fmla="*/ 5 w 42"/>
                <a:gd name="T1" fmla="*/ 28 h 28"/>
                <a:gd name="T2" fmla="*/ 42 w 42"/>
                <a:gd name="T3" fmla="*/ 0 h 28"/>
                <a:gd name="T4" fmla="*/ 0 w 42"/>
                <a:gd name="T5" fmla="*/ 12 h 28"/>
                <a:gd name="T6" fmla="*/ 5 w 42"/>
                <a:gd name="T7" fmla="*/ 28 h 28"/>
              </a:gdLst>
              <a:ahLst/>
              <a:cxnLst>
                <a:cxn ang="0">
                  <a:pos x="T0" y="T1"/>
                </a:cxn>
                <a:cxn ang="0">
                  <a:pos x="T2" y="T3"/>
                </a:cxn>
                <a:cxn ang="0">
                  <a:pos x="T4" y="T5"/>
                </a:cxn>
                <a:cxn ang="0">
                  <a:pos x="T6" y="T7"/>
                </a:cxn>
              </a:cxnLst>
              <a:rect l="0" t="0" r="r" b="b"/>
              <a:pathLst>
                <a:path w="42" h="28">
                  <a:moveTo>
                    <a:pt x="5" y="28"/>
                  </a:moveTo>
                  <a:lnTo>
                    <a:pt x="42" y="0"/>
                  </a:lnTo>
                  <a:lnTo>
                    <a:pt x="0" y="12"/>
                  </a:lnTo>
                  <a:lnTo>
                    <a:pt x="5"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3" name="Freeform 142"/>
            <p:cNvSpPr>
              <a:spLocks/>
            </p:cNvSpPr>
            <p:nvPr/>
          </p:nvSpPr>
          <p:spPr bwMode="auto">
            <a:xfrm>
              <a:off x="8611" y="13913"/>
              <a:ext cx="12" cy="7"/>
            </a:xfrm>
            <a:custGeom>
              <a:avLst/>
              <a:gdLst>
                <a:gd name="T0" fmla="*/ 48 w 48"/>
                <a:gd name="T1" fmla="*/ 20 h 28"/>
                <a:gd name="T2" fmla="*/ 5 w 48"/>
                <a:gd name="T3" fmla="*/ 28 h 28"/>
                <a:gd name="T4" fmla="*/ 0 w 48"/>
                <a:gd name="T5" fmla="*/ 12 h 28"/>
                <a:gd name="T6" fmla="*/ 42 w 48"/>
                <a:gd name="T7" fmla="*/ 0 h 28"/>
                <a:gd name="T8" fmla="*/ 48 w 48"/>
                <a:gd name="T9" fmla="*/ 20 h 28"/>
              </a:gdLst>
              <a:ahLst/>
              <a:cxnLst>
                <a:cxn ang="0">
                  <a:pos x="T0" y="T1"/>
                </a:cxn>
                <a:cxn ang="0">
                  <a:pos x="T2" y="T3"/>
                </a:cxn>
                <a:cxn ang="0">
                  <a:pos x="T4" y="T5"/>
                </a:cxn>
                <a:cxn ang="0">
                  <a:pos x="T6" y="T7"/>
                </a:cxn>
                <a:cxn ang="0">
                  <a:pos x="T8" y="T9"/>
                </a:cxn>
              </a:cxnLst>
              <a:rect l="0" t="0" r="r" b="b"/>
              <a:pathLst>
                <a:path w="48" h="28">
                  <a:moveTo>
                    <a:pt x="48" y="20"/>
                  </a:moveTo>
                  <a:lnTo>
                    <a:pt x="5" y="28"/>
                  </a:lnTo>
                  <a:lnTo>
                    <a:pt x="0" y="12"/>
                  </a:lnTo>
                  <a:lnTo>
                    <a:pt x="42" y="0"/>
                  </a:lnTo>
                  <a:lnTo>
                    <a:pt x="48"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4" name="Freeform 143"/>
            <p:cNvSpPr>
              <a:spLocks/>
            </p:cNvSpPr>
            <p:nvPr/>
          </p:nvSpPr>
          <p:spPr bwMode="auto">
            <a:xfrm>
              <a:off x="8611" y="13908"/>
              <a:ext cx="11" cy="8"/>
            </a:xfrm>
            <a:custGeom>
              <a:avLst/>
              <a:gdLst>
                <a:gd name="T0" fmla="*/ 42 w 42"/>
                <a:gd name="T1" fmla="*/ 21 h 33"/>
                <a:gd name="T2" fmla="*/ 0 w 42"/>
                <a:gd name="T3" fmla="*/ 33 h 33"/>
                <a:gd name="T4" fmla="*/ 35 w 42"/>
                <a:gd name="T5" fmla="*/ 0 h 33"/>
                <a:gd name="T6" fmla="*/ 42 w 42"/>
                <a:gd name="T7" fmla="*/ 21 h 33"/>
              </a:gdLst>
              <a:ahLst/>
              <a:cxnLst>
                <a:cxn ang="0">
                  <a:pos x="T0" y="T1"/>
                </a:cxn>
                <a:cxn ang="0">
                  <a:pos x="T2" y="T3"/>
                </a:cxn>
                <a:cxn ang="0">
                  <a:pos x="T4" y="T5"/>
                </a:cxn>
                <a:cxn ang="0">
                  <a:pos x="T6" y="T7"/>
                </a:cxn>
              </a:cxnLst>
              <a:rect l="0" t="0" r="r" b="b"/>
              <a:pathLst>
                <a:path w="42" h="33">
                  <a:moveTo>
                    <a:pt x="42" y="21"/>
                  </a:moveTo>
                  <a:lnTo>
                    <a:pt x="0" y="33"/>
                  </a:lnTo>
                  <a:lnTo>
                    <a:pt x="35" y="0"/>
                  </a:lnTo>
                  <a:lnTo>
                    <a:pt x="4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5" name="Freeform 144"/>
            <p:cNvSpPr>
              <a:spLocks/>
            </p:cNvSpPr>
            <p:nvPr/>
          </p:nvSpPr>
          <p:spPr bwMode="auto">
            <a:xfrm>
              <a:off x="8610" y="13908"/>
              <a:ext cx="10" cy="8"/>
            </a:xfrm>
            <a:custGeom>
              <a:avLst/>
              <a:gdLst>
                <a:gd name="T0" fmla="*/ 5 w 40"/>
                <a:gd name="T1" fmla="*/ 33 h 33"/>
                <a:gd name="T2" fmla="*/ 40 w 40"/>
                <a:gd name="T3" fmla="*/ 0 h 33"/>
                <a:gd name="T4" fmla="*/ 0 w 40"/>
                <a:gd name="T5" fmla="*/ 17 h 33"/>
                <a:gd name="T6" fmla="*/ 5 w 40"/>
                <a:gd name="T7" fmla="*/ 33 h 33"/>
              </a:gdLst>
              <a:ahLst/>
              <a:cxnLst>
                <a:cxn ang="0">
                  <a:pos x="T0" y="T1"/>
                </a:cxn>
                <a:cxn ang="0">
                  <a:pos x="T2" y="T3"/>
                </a:cxn>
                <a:cxn ang="0">
                  <a:pos x="T4" y="T5"/>
                </a:cxn>
                <a:cxn ang="0">
                  <a:pos x="T6" y="T7"/>
                </a:cxn>
              </a:cxnLst>
              <a:rect l="0" t="0" r="r" b="b"/>
              <a:pathLst>
                <a:path w="40" h="33">
                  <a:moveTo>
                    <a:pt x="5" y="33"/>
                  </a:moveTo>
                  <a:lnTo>
                    <a:pt x="40" y="0"/>
                  </a:lnTo>
                  <a:lnTo>
                    <a:pt x="0" y="17"/>
                  </a:lnTo>
                  <a:lnTo>
                    <a:pt x="5"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6" name="Freeform 145"/>
            <p:cNvSpPr>
              <a:spLocks/>
            </p:cNvSpPr>
            <p:nvPr/>
          </p:nvSpPr>
          <p:spPr bwMode="auto">
            <a:xfrm>
              <a:off x="8610" y="13908"/>
              <a:ext cx="12" cy="8"/>
            </a:xfrm>
            <a:custGeom>
              <a:avLst/>
              <a:gdLst>
                <a:gd name="T0" fmla="*/ 47 w 47"/>
                <a:gd name="T1" fmla="*/ 21 h 33"/>
                <a:gd name="T2" fmla="*/ 5 w 47"/>
                <a:gd name="T3" fmla="*/ 33 h 33"/>
                <a:gd name="T4" fmla="*/ 0 w 47"/>
                <a:gd name="T5" fmla="*/ 17 h 33"/>
                <a:gd name="T6" fmla="*/ 40 w 47"/>
                <a:gd name="T7" fmla="*/ 0 h 33"/>
                <a:gd name="T8" fmla="*/ 47 w 47"/>
                <a:gd name="T9" fmla="*/ 21 h 33"/>
              </a:gdLst>
              <a:ahLst/>
              <a:cxnLst>
                <a:cxn ang="0">
                  <a:pos x="T0" y="T1"/>
                </a:cxn>
                <a:cxn ang="0">
                  <a:pos x="T2" y="T3"/>
                </a:cxn>
                <a:cxn ang="0">
                  <a:pos x="T4" y="T5"/>
                </a:cxn>
                <a:cxn ang="0">
                  <a:pos x="T6" y="T7"/>
                </a:cxn>
                <a:cxn ang="0">
                  <a:pos x="T8" y="T9"/>
                </a:cxn>
              </a:cxnLst>
              <a:rect l="0" t="0" r="r" b="b"/>
              <a:pathLst>
                <a:path w="47" h="33">
                  <a:moveTo>
                    <a:pt x="47" y="21"/>
                  </a:moveTo>
                  <a:lnTo>
                    <a:pt x="5" y="33"/>
                  </a:lnTo>
                  <a:lnTo>
                    <a:pt x="0" y="17"/>
                  </a:lnTo>
                  <a:lnTo>
                    <a:pt x="40" y="0"/>
                  </a:lnTo>
                  <a:lnTo>
                    <a:pt x="47" y="2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7" name="Freeform 146"/>
            <p:cNvSpPr>
              <a:spLocks/>
            </p:cNvSpPr>
            <p:nvPr/>
          </p:nvSpPr>
          <p:spPr bwMode="auto">
            <a:xfrm>
              <a:off x="8610" y="13903"/>
              <a:ext cx="10" cy="9"/>
            </a:xfrm>
            <a:custGeom>
              <a:avLst/>
              <a:gdLst>
                <a:gd name="T0" fmla="*/ 40 w 40"/>
                <a:gd name="T1" fmla="*/ 20 h 37"/>
                <a:gd name="T2" fmla="*/ 0 w 40"/>
                <a:gd name="T3" fmla="*/ 37 h 37"/>
                <a:gd name="T4" fmla="*/ 30 w 40"/>
                <a:gd name="T5" fmla="*/ 0 h 37"/>
                <a:gd name="T6" fmla="*/ 40 w 40"/>
                <a:gd name="T7" fmla="*/ 20 h 37"/>
              </a:gdLst>
              <a:ahLst/>
              <a:cxnLst>
                <a:cxn ang="0">
                  <a:pos x="T0" y="T1"/>
                </a:cxn>
                <a:cxn ang="0">
                  <a:pos x="T2" y="T3"/>
                </a:cxn>
                <a:cxn ang="0">
                  <a:pos x="T4" y="T5"/>
                </a:cxn>
                <a:cxn ang="0">
                  <a:pos x="T6" y="T7"/>
                </a:cxn>
              </a:cxnLst>
              <a:rect l="0" t="0" r="r" b="b"/>
              <a:pathLst>
                <a:path w="40" h="37">
                  <a:moveTo>
                    <a:pt x="40" y="20"/>
                  </a:moveTo>
                  <a:lnTo>
                    <a:pt x="0" y="37"/>
                  </a:lnTo>
                  <a:lnTo>
                    <a:pt x="30" y="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8" name="Freeform 147"/>
            <p:cNvSpPr>
              <a:spLocks/>
            </p:cNvSpPr>
            <p:nvPr/>
          </p:nvSpPr>
          <p:spPr bwMode="auto">
            <a:xfrm>
              <a:off x="8608" y="13903"/>
              <a:ext cx="9" cy="9"/>
            </a:xfrm>
            <a:custGeom>
              <a:avLst/>
              <a:gdLst>
                <a:gd name="T0" fmla="*/ 9 w 39"/>
                <a:gd name="T1" fmla="*/ 37 h 37"/>
                <a:gd name="T2" fmla="*/ 39 w 39"/>
                <a:gd name="T3" fmla="*/ 0 h 37"/>
                <a:gd name="T4" fmla="*/ 0 w 39"/>
                <a:gd name="T5" fmla="*/ 22 h 37"/>
                <a:gd name="T6" fmla="*/ 9 w 39"/>
                <a:gd name="T7" fmla="*/ 37 h 37"/>
              </a:gdLst>
              <a:ahLst/>
              <a:cxnLst>
                <a:cxn ang="0">
                  <a:pos x="T0" y="T1"/>
                </a:cxn>
                <a:cxn ang="0">
                  <a:pos x="T2" y="T3"/>
                </a:cxn>
                <a:cxn ang="0">
                  <a:pos x="T4" y="T5"/>
                </a:cxn>
                <a:cxn ang="0">
                  <a:pos x="T6" y="T7"/>
                </a:cxn>
              </a:cxnLst>
              <a:rect l="0" t="0" r="r" b="b"/>
              <a:pathLst>
                <a:path w="39" h="37">
                  <a:moveTo>
                    <a:pt x="9" y="37"/>
                  </a:moveTo>
                  <a:lnTo>
                    <a:pt x="39" y="0"/>
                  </a:lnTo>
                  <a:lnTo>
                    <a:pt x="0" y="22"/>
                  </a:lnTo>
                  <a:lnTo>
                    <a:pt x="9"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9" name="Freeform 148"/>
            <p:cNvSpPr>
              <a:spLocks/>
            </p:cNvSpPr>
            <p:nvPr/>
          </p:nvSpPr>
          <p:spPr bwMode="auto">
            <a:xfrm>
              <a:off x="8608" y="13903"/>
              <a:ext cx="12" cy="9"/>
            </a:xfrm>
            <a:custGeom>
              <a:avLst/>
              <a:gdLst>
                <a:gd name="T0" fmla="*/ 49 w 49"/>
                <a:gd name="T1" fmla="*/ 20 h 37"/>
                <a:gd name="T2" fmla="*/ 9 w 49"/>
                <a:gd name="T3" fmla="*/ 37 h 37"/>
                <a:gd name="T4" fmla="*/ 0 w 49"/>
                <a:gd name="T5" fmla="*/ 22 h 37"/>
                <a:gd name="T6" fmla="*/ 39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lnTo>
                    <a:pt x="9" y="37"/>
                  </a:lnTo>
                  <a:lnTo>
                    <a:pt x="0" y="22"/>
                  </a:lnTo>
                  <a:lnTo>
                    <a:pt x="39" y="0"/>
                  </a:lnTo>
                  <a:lnTo>
                    <a:pt x="49"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0" name="Freeform 149"/>
            <p:cNvSpPr>
              <a:spLocks/>
            </p:cNvSpPr>
            <p:nvPr/>
          </p:nvSpPr>
          <p:spPr bwMode="auto">
            <a:xfrm>
              <a:off x="8608" y="13898"/>
              <a:ext cx="9" cy="10"/>
            </a:xfrm>
            <a:custGeom>
              <a:avLst/>
              <a:gdLst>
                <a:gd name="T0" fmla="*/ 39 w 39"/>
                <a:gd name="T1" fmla="*/ 18 h 40"/>
                <a:gd name="T2" fmla="*/ 0 w 39"/>
                <a:gd name="T3" fmla="*/ 40 h 40"/>
                <a:gd name="T4" fmla="*/ 27 w 39"/>
                <a:gd name="T5" fmla="*/ 0 h 40"/>
                <a:gd name="T6" fmla="*/ 39 w 39"/>
                <a:gd name="T7" fmla="*/ 18 h 40"/>
              </a:gdLst>
              <a:ahLst/>
              <a:cxnLst>
                <a:cxn ang="0">
                  <a:pos x="T0" y="T1"/>
                </a:cxn>
                <a:cxn ang="0">
                  <a:pos x="T2" y="T3"/>
                </a:cxn>
                <a:cxn ang="0">
                  <a:pos x="T4" y="T5"/>
                </a:cxn>
                <a:cxn ang="0">
                  <a:pos x="T6" y="T7"/>
                </a:cxn>
              </a:cxnLst>
              <a:rect l="0" t="0" r="r" b="b"/>
              <a:pathLst>
                <a:path w="39" h="40">
                  <a:moveTo>
                    <a:pt x="39" y="18"/>
                  </a:moveTo>
                  <a:lnTo>
                    <a:pt x="0" y="40"/>
                  </a:lnTo>
                  <a:lnTo>
                    <a:pt x="27" y="0"/>
                  </a:lnTo>
                  <a:lnTo>
                    <a:pt x="39"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1" name="Freeform 150"/>
            <p:cNvSpPr>
              <a:spLocks/>
            </p:cNvSpPr>
            <p:nvPr/>
          </p:nvSpPr>
          <p:spPr bwMode="auto">
            <a:xfrm>
              <a:off x="8606" y="13898"/>
              <a:ext cx="9" cy="10"/>
            </a:xfrm>
            <a:custGeom>
              <a:avLst/>
              <a:gdLst>
                <a:gd name="T0" fmla="*/ 9 w 36"/>
                <a:gd name="T1" fmla="*/ 40 h 40"/>
                <a:gd name="T2" fmla="*/ 36 w 36"/>
                <a:gd name="T3" fmla="*/ 0 h 40"/>
                <a:gd name="T4" fmla="*/ 0 w 36"/>
                <a:gd name="T5" fmla="*/ 26 h 40"/>
                <a:gd name="T6" fmla="*/ 9 w 36"/>
                <a:gd name="T7" fmla="*/ 40 h 40"/>
              </a:gdLst>
              <a:ahLst/>
              <a:cxnLst>
                <a:cxn ang="0">
                  <a:pos x="T0" y="T1"/>
                </a:cxn>
                <a:cxn ang="0">
                  <a:pos x="T2" y="T3"/>
                </a:cxn>
                <a:cxn ang="0">
                  <a:pos x="T4" y="T5"/>
                </a:cxn>
                <a:cxn ang="0">
                  <a:pos x="T6" y="T7"/>
                </a:cxn>
              </a:cxnLst>
              <a:rect l="0" t="0" r="r" b="b"/>
              <a:pathLst>
                <a:path w="36" h="40">
                  <a:moveTo>
                    <a:pt x="9" y="40"/>
                  </a:moveTo>
                  <a:lnTo>
                    <a:pt x="36" y="0"/>
                  </a:lnTo>
                  <a:lnTo>
                    <a:pt x="0" y="26"/>
                  </a:lnTo>
                  <a:lnTo>
                    <a:pt x="9"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2" name="Freeform 151"/>
            <p:cNvSpPr>
              <a:spLocks/>
            </p:cNvSpPr>
            <p:nvPr/>
          </p:nvSpPr>
          <p:spPr bwMode="auto">
            <a:xfrm>
              <a:off x="8606" y="13898"/>
              <a:ext cx="11" cy="10"/>
            </a:xfrm>
            <a:custGeom>
              <a:avLst/>
              <a:gdLst>
                <a:gd name="T0" fmla="*/ 48 w 48"/>
                <a:gd name="T1" fmla="*/ 18 h 40"/>
                <a:gd name="T2" fmla="*/ 9 w 48"/>
                <a:gd name="T3" fmla="*/ 40 h 40"/>
                <a:gd name="T4" fmla="*/ 0 w 48"/>
                <a:gd name="T5" fmla="*/ 26 h 40"/>
                <a:gd name="T6" fmla="*/ 36 w 48"/>
                <a:gd name="T7" fmla="*/ 0 h 40"/>
                <a:gd name="T8" fmla="*/ 48 w 48"/>
                <a:gd name="T9" fmla="*/ 18 h 40"/>
              </a:gdLst>
              <a:ahLst/>
              <a:cxnLst>
                <a:cxn ang="0">
                  <a:pos x="T0" y="T1"/>
                </a:cxn>
                <a:cxn ang="0">
                  <a:pos x="T2" y="T3"/>
                </a:cxn>
                <a:cxn ang="0">
                  <a:pos x="T4" y="T5"/>
                </a:cxn>
                <a:cxn ang="0">
                  <a:pos x="T6" y="T7"/>
                </a:cxn>
                <a:cxn ang="0">
                  <a:pos x="T8" y="T9"/>
                </a:cxn>
              </a:cxnLst>
              <a:rect l="0" t="0" r="r" b="b"/>
              <a:pathLst>
                <a:path w="48" h="40">
                  <a:moveTo>
                    <a:pt x="48" y="18"/>
                  </a:moveTo>
                  <a:lnTo>
                    <a:pt x="9" y="40"/>
                  </a:lnTo>
                  <a:lnTo>
                    <a:pt x="0" y="26"/>
                  </a:lnTo>
                  <a:lnTo>
                    <a:pt x="36" y="0"/>
                  </a:lnTo>
                  <a:lnTo>
                    <a:pt x="48" y="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3" name="Freeform 152"/>
            <p:cNvSpPr>
              <a:spLocks/>
            </p:cNvSpPr>
            <p:nvPr/>
          </p:nvSpPr>
          <p:spPr bwMode="auto">
            <a:xfrm>
              <a:off x="8606" y="13894"/>
              <a:ext cx="9" cy="11"/>
            </a:xfrm>
            <a:custGeom>
              <a:avLst/>
              <a:gdLst>
                <a:gd name="T0" fmla="*/ 36 w 36"/>
                <a:gd name="T1" fmla="*/ 16 h 42"/>
                <a:gd name="T2" fmla="*/ 0 w 36"/>
                <a:gd name="T3" fmla="*/ 42 h 42"/>
                <a:gd name="T4" fmla="*/ 22 w 36"/>
                <a:gd name="T5" fmla="*/ 0 h 42"/>
                <a:gd name="T6" fmla="*/ 36 w 36"/>
                <a:gd name="T7" fmla="*/ 16 h 42"/>
              </a:gdLst>
              <a:ahLst/>
              <a:cxnLst>
                <a:cxn ang="0">
                  <a:pos x="T0" y="T1"/>
                </a:cxn>
                <a:cxn ang="0">
                  <a:pos x="T2" y="T3"/>
                </a:cxn>
                <a:cxn ang="0">
                  <a:pos x="T4" y="T5"/>
                </a:cxn>
                <a:cxn ang="0">
                  <a:pos x="T6" y="T7"/>
                </a:cxn>
              </a:cxnLst>
              <a:rect l="0" t="0" r="r" b="b"/>
              <a:pathLst>
                <a:path w="36" h="42">
                  <a:moveTo>
                    <a:pt x="36" y="16"/>
                  </a:moveTo>
                  <a:lnTo>
                    <a:pt x="0" y="42"/>
                  </a:lnTo>
                  <a:lnTo>
                    <a:pt x="22" y="0"/>
                  </a:lnTo>
                  <a:lnTo>
                    <a:pt x="36"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4" name="Freeform 153"/>
            <p:cNvSpPr>
              <a:spLocks/>
            </p:cNvSpPr>
            <p:nvPr/>
          </p:nvSpPr>
          <p:spPr bwMode="auto">
            <a:xfrm>
              <a:off x="8603" y="13894"/>
              <a:ext cx="8" cy="11"/>
            </a:xfrm>
            <a:custGeom>
              <a:avLst/>
              <a:gdLst>
                <a:gd name="T0" fmla="*/ 10 w 32"/>
                <a:gd name="T1" fmla="*/ 42 h 42"/>
                <a:gd name="T2" fmla="*/ 32 w 32"/>
                <a:gd name="T3" fmla="*/ 0 h 42"/>
                <a:gd name="T4" fmla="*/ 0 w 32"/>
                <a:gd name="T5" fmla="*/ 30 h 42"/>
                <a:gd name="T6" fmla="*/ 10 w 32"/>
                <a:gd name="T7" fmla="*/ 42 h 42"/>
              </a:gdLst>
              <a:ahLst/>
              <a:cxnLst>
                <a:cxn ang="0">
                  <a:pos x="T0" y="T1"/>
                </a:cxn>
                <a:cxn ang="0">
                  <a:pos x="T2" y="T3"/>
                </a:cxn>
                <a:cxn ang="0">
                  <a:pos x="T4" y="T5"/>
                </a:cxn>
                <a:cxn ang="0">
                  <a:pos x="T6" y="T7"/>
                </a:cxn>
              </a:cxnLst>
              <a:rect l="0" t="0" r="r" b="b"/>
              <a:pathLst>
                <a:path w="32" h="42">
                  <a:moveTo>
                    <a:pt x="10" y="42"/>
                  </a:moveTo>
                  <a:lnTo>
                    <a:pt x="32" y="0"/>
                  </a:lnTo>
                  <a:lnTo>
                    <a:pt x="0" y="30"/>
                  </a:lnTo>
                  <a:lnTo>
                    <a:pt x="1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5" name="Freeform 154"/>
            <p:cNvSpPr>
              <a:spLocks/>
            </p:cNvSpPr>
            <p:nvPr/>
          </p:nvSpPr>
          <p:spPr bwMode="auto">
            <a:xfrm>
              <a:off x="8603" y="13894"/>
              <a:ext cx="12" cy="11"/>
            </a:xfrm>
            <a:custGeom>
              <a:avLst/>
              <a:gdLst>
                <a:gd name="T0" fmla="*/ 46 w 46"/>
                <a:gd name="T1" fmla="*/ 16 h 42"/>
                <a:gd name="T2" fmla="*/ 10 w 46"/>
                <a:gd name="T3" fmla="*/ 42 h 42"/>
                <a:gd name="T4" fmla="*/ 0 w 46"/>
                <a:gd name="T5" fmla="*/ 30 h 42"/>
                <a:gd name="T6" fmla="*/ 32 w 46"/>
                <a:gd name="T7" fmla="*/ 0 h 42"/>
                <a:gd name="T8" fmla="*/ 46 w 46"/>
                <a:gd name="T9" fmla="*/ 16 h 42"/>
              </a:gdLst>
              <a:ahLst/>
              <a:cxnLst>
                <a:cxn ang="0">
                  <a:pos x="T0" y="T1"/>
                </a:cxn>
                <a:cxn ang="0">
                  <a:pos x="T2" y="T3"/>
                </a:cxn>
                <a:cxn ang="0">
                  <a:pos x="T4" y="T5"/>
                </a:cxn>
                <a:cxn ang="0">
                  <a:pos x="T6" y="T7"/>
                </a:cxn>
                <a:cxn ang="0">
                  <a:pos x="T8" y="T9"/>
                </a:cxn>
              </a:cxnLst>
              <a:rect l="0" t="0" r="r" b="b"/>
              <a:pathLst>
                <a:path w="46" h="42">
                  <a:moveTo>
                    <a:pt x="46" y="16"/>
                  </a:moveTo>
                  <a:lnTo>
                    <a:pt x="10" y="42"/>
                  </a:lnTo>
                  <a:lnTo>
                    <a:pt x="0" y="30"/>
                  </a:lnTo>
                  <a:lnTo>
                    <a:pt x="32" y="0"/>
                  </a:lnTo>
                  <a:lnTo>
                    <a:pt x="46"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6" name="Freeform 155"/>
            <p:cNvSpPr>
              <a:spLocks/>
            </p:cNvSpPr>
            <p:nvPr/>
          </p:nvSpPr>
          <p:spPr bwMode="auto">
            <a:xfrm>
              <a:off x="8603" y="13890"/>
              <a:ext cx="8" cy="12"/>
            </a:xfrm>
            <a:custGeom>
              <a:avLst/>
              <a:gdLst>
                <a:gd name="T0" fmla="*/ 32 w 32"/>
                <a:gd name="T1" fmla="*/ 15 h 45"/>
                <a:gd name="T2" fmla="*/ 0 w 32"/>
                <a:gd name="T3" fmla="*/ 45 h 45"/>
                <a:gd name="T4" fmla="*/ 16 w 32"/>
                <a:gd name="T5" fmla="*/ 0 h 45"/>
                <a:gd name="T6" fmla="*/ 32 w 32"/>
                <a:gd name="T7" fmla="*/ 15 h 45"/>
              </a:gdLst>
              <a:ahLst/>
              <a:cxnLst>
                <a:cxn ang="0">
                  <a:pos x="T0" y="T1"/>
                </a:cxn>
                <a:cxn ang="0">
                  <a:pos x="T2" y="T3"/>
                </a:cxn>
                <a:cxn ang="0">
                  <a:pos x="T4" y="T5"/>
                </a:cxn>
                <a:cxn ang="0">
                  <a:pos x="T6" y="T7"/>
                </a:cxn>
              </a:cxnLst>
              <a:rect l="0" t="0" r="r" b="b"/>
              <a:pathLst>
                <a:path w="32" h="45">
                  <a:moveTo>
                    <a:pt x="32" y="15"/>
                  </a:moveTo>
                  <a:lnTo>
                    <a:pt x="0" y="45"/>
                  </a:lnTo>
                  <a:lnTo>
                    <a:pt x="16" y="0"/>
                  </a:lnTo>
                  <a:lnTo>
                    <a:pt x="3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7" name="Freeform 156"/>
            <p:cNvSpPr>
              <a:spLocks/>
            </p:cNvSpPr>
            <p:nvPr/>
          </p:nvSpPr>
          <p:spPr bwMode="auto">
            <a:xfrm>
              <a:off x="8600" y="13890"/>
              <a:ext cx="7" cy="12"/>
            </a:xfrm>
            <a:custGeom>
              <a:avLst/>
              <a:gdLst>
                <a:gd name="T0" fmla="*/ 13 w 29"/>
                <a:gd name="T1" fmla="*/ 45 h 45"/>
                <a:gd name="T2" fmla="*/ 29 w 29"/>
                <a:gd name="T3" fmla="*/ 0 h 45"/>
                <a:gd name="T4" fmla="*/ 0 w 29"/>
                <a:gd name="T5" fmla="*/ 32 h 45"/>
                <a:gd name="T6" fmla="*/ 13 w 29"/>
                <a:gd name="T7" fmla="*/ 45 h 45"/>
              </a:gdLst>
              <a:ahLst/>
              <a:cxnLst>
                <a:cxn ang="0">
                  <a:pos x="T0" y="T1"/>
                </a:cxn>
                <a:cxn ang="0">
                  <a:pos x="T2" y="T3"/>
                </a:cxn>
                <a:cxn ang="0">
                  <a:pos x="T4" y="T5"/>
                </a:cxn>
                <a:cxn ang="0">
                  <a:pos x="T6" y="T7"/>
                </a:cxn>
              </a:cxnLst>
              <a:rect l="0" t="0" r="r" b="b"/>
              <a:pathLst>
                <a:path w="29" h="45">
                  <a:moveTo>
                    <a:pt x="13" y="45"/>
                  </a:moveTo>
                  <a:lnTo>
                    <a:pt x="29" y="0"/>
                  </a:lnTo>
                  <a:lnTo>
                    <a:pt x="0" y="32"/>
                  </a:lnTo>
                  <a:lnTo>
                    <a:pt x="13"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8" name="Freeform 157"/>
            <p:cNvSpPr>
              <a:spLocks/>
            </p:cNvSpPr>
            <p:nvPr/>
          </p:nvSpPr>
          <p:spPr bwMode="auto">
            <a:xfrm>
              <a:off x="8600" y="13890"/>
              <a:ext cx="11" cy="12"/>
            </a:xfrm>
            <a:custGeom>
              <a:avLst/>
              <a:gdLst>
                <a:gd name="T0" fmla="*/ 45 w 45"/>
                <a:gd name="T1" fmla="*/ 15 h 45"/>
                <a:gd name="T2" fmla="*/ 13 w 45"/>
                <a:gd name="T3" fmla="*/ 45 h 45"/>
                <a:gd name="T4" fmla="*/ 0 w 45"/>
                <a:gd name="T5" fmla="*/ 32 h 45"/>
                <a:gd name="T6" fmla="*/ 29 w 45"/>
                <a:gd name="T7" fmla="*/ 0 h 45"/>
                <a:gd name="T8" fmla="*/ 45 w 45"/>
                <a:gd name="T9" fmla="*/ 15 h 45"/>
              </a:gdLst>
              <a:ahLst/>
              <a:cxnLst>
                <a:cxn ang="0">
                  <a:pos x="T0" y="T1"/>
                </a:cxn>
                <a:cxn ang="0">
                  <a:pos x="T2" y="T3"/>
                </a:cxn>
                <a:cxn ang="0">
                  <a:pos x="T4" y="T5"/>
                </a:cxn>
                <a:cxn ang="0">
                  <a:pos x="T6" y="T7"/>
                </a:cxn>
                <a:cxn ang="0">
                  <a:pos x="T8" y="T9"/>
                </a:cxn>
              </a:cxnLst>
              <a:rect l="0" t="0" r="r" b="b"/>
              <a:pathLst>
                <a:path w="45" h="45">
                  <a:moveTo>
                    <a:pt x="45" y="15"/>
                  </a:moveTo>
                  <a:lnTo>
                    <a:pt x="13" y="45"/>
                  </a:lnTo>
                  <a:lnTo>
                    <a:pt x="0" y="32"/>
                  </a:lnTo>
                  <a:lnTo>
                    <a:pt x="29" y="0"/>
                  </a:lnTo>
                  <a:lnTo>
                    <a:pt x="45"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9" name="Freeform 158"/>
            <p:cNvSpPr>
              <a:spLocks/>
            </p:cNvSpPr>
            <p:nvPr/>
          </p:nvSpPr>
          <p:spPr bwMode="auto">
            <a:xfrm>
              <a:off x="8600" y="13887"/>
              <a:ext cx="7" cy="11"/>
            </a:xfrm>
            <a:custGeom>
              <a:avLst/>
              <a:gdLst>
                <a:gd name="T0" fmla="*/ 29 w 29"/>
                <a:gd name="T1" fmla="*/ 14 h 46"/>
                <a:gd name="T2" fmla="*/ 0 w 29"/>
                <a:gd name="T3" fmla="*/ 46 h 46"/>
                <a:gd name="T4" fmla="*/ 12 w 29"/>
                <a:gd name="T5" fmla="*/ 0 h 46"/>
                <a:gd name="T6" fmla="*/ 29 w 29"/>
                <a:gd name="T7" fmla="*/ 14 h 46"/>
              </a:gdLst>
              <a:ahLst/>
              <a:cxnLst>
                <a:cxn ang="0">
                  <a:pos x="T0" y="T1"/>
                </a:cxn>
                <a:cxn ang="0">
                  <a:pos x="T2" y="T3"/>
                </a:cxn>
                <a:cxn ang="0">
                  <a:pos x="T4" y="T5"/>
                </a:cxn>
                <a:cxn ang="0">
                  <a:pos x="T6" y="T7"/>
                </a:cxn>
              </a:cxnLst>
              <a:rect l="0" t="0" r="r" b="b"/>
              <a:pathLst>
                <a:path w="29" h="46">
                  <a:moveTo>
                    <a:pt x="29" y="14"/>
                  </a:moveTo>
                  <a:lnTo>
                    <a:pt x="0" y="46"/>
                  </a:lnTo>
                  <a:lnTo>
                    <a:pt x="12" y="0"/>
                  </a:lnTo>
                  <a:lnTo>
                    <a:pt x="2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0" name="Freeform 159"/>
            <p:cNvSpPr>
              <a:spLocks/>
            </p:cNvSpPr>
            <p:nvPr/>
          </p:nvSpPr>
          <p:spPr bwMode="auto">
            <a:xfrm>
              <a:off x="8597" y="13887"/>
              <a:ext cx="6" cy="11"/>
            </a:xfrm>
            <a:custGeom>
              <a:avLst/>
              <a:gdLst>
                <a:gd name="T0" fmla="*/ 13 w 25"/>
                <a:gd name="T1" fmla="*/ 46 h 46"/>
                <a:gd name="T2" fmla="*/ 25 w 25"/>
                <a:gd name="T3" fmla="*/ 0 h 46"/>
                <a:gd name="T4" fmla="*/ 0 w 25"/>
                <a:gd name="T5" fmla="*/ 35 h 46"/>
                <a:gd name="T6" fmla="*/ 13 w 25"/>
                <a:gd name="T7" fmla="*/ 46 h 46"/>
              </a:gdLst>
              <a:ahLst/>
              <a:cxnLst>
                <a:cxn ang="0">
                  <a:pos x="T0" y="T1"/>
                </a:cxn>
                <a:cxn ang="0">
                  <a:pos x="T2" y="T3"/>
                </a:cxn>
                <a:cxn ang="0">
                  <a:pos x="T4" y="T5"/>
                </a:cxn>
                <a:cxn ang="0">
                  <a:pos x="T6" y="T7"/>
                </a:cxn>
              </a:cxnLst>
              <a:rect l="0" t="0" r="r" b="b"/>
              <a:pathLst>
                <a:path w="25" h="46">
                  <a:moveTo>
                    <a:pt x="13" y="46"/>
                  </a:moveTo>
                  <a:lnTo>
                    <a:pt x="25" y="0"/>
                  </a:lnTo>
                  <a:lnTo>
                    <a:pt x="0" y="35"/>
                  </a:lnTo>
                  <a:lnTo>
                    <a:pt x="13"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1" name="Freeform 160"/>
            <p:cNvSpPr>
              <a:spLocks/>
            </p:cNvSpPr>
            <p:nvPr/>
          </p:nvSpPr>
          <p:spPr bwMode="auto">
            <a:xfrm>
              <a:off x="8597" y="13887"/>
              <a:ext cx="10" cy="11"/>
            </a:xfrm>
            <a:custGeom>
              <a:avLst/>
              <a:gdLst>
                <a:gd name="T0" fmla="*/ 42 w 42"/>
                <a:gd name="T1" fmla="*/ 14 h 46"/>
                <a:gd name="T2" fmla="*/ 13 w 42"/>
                <a:gd name="T3" fmla="*/ 46 h 46"/>
                <a:gd name="T4" fmla="*/ 0 w 42"/>
                <a:gd name="T5" fmla="*/ 35 h 46"/>
                <a:gd name="T6" fmla="*/ 25 w 42"/>
                <a:gd name="T7" fmla="*/ 0 h 46"/>
                <a:gd name="T8" fmla="*/ 42 w 42"/>
                <a:gd name="T9" fmla="*/ 14 h 46"/>
              </a:gdLst>
              <a:ahLst/>
              <a:cxnLst>
                <a:cxn ang="0">
                  <a:pos x="T0" y="T1"/>
                </a:cxn>
                <a:cxn ang="0">
                  <a:pos x="T2" y="T3"/>
                </a:cxn>
                <a:cxn ang="0">
                  <a:pos x="T4" y="T5"/>
                </a:cxn>
                <a:cxn ang="0">
                  <a:pos x="T6" y="T7"/>
                </a:cxn>
                <a:cxn ang="0">
                  <a:pos x="T8" y="T9"/>
                </a:cxn>
              </a:cxnLst>
              <a:rect l="0" t="0" r="r" b="b"/>
              <a:pathLst>
                <a:path w="42" h="46">
                  <a:moveTo>
                    <a:pt x="42" y="14"/>
                  </a:moveTo>
                  <a:lnTo>
                    <a:pt x="13" y="46"/>
                  </a:lnTo>
                  <a:lnTo>
                    <a:pt x="0" y="35"/>
                  </a:lnTo>
                  <a:lnTo>
                    <a:pt x="25" y="0"/>
                  </a:lnTo>
                  <a:lnTo>
                    <a:pt x="42" y="1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2" name="Freeform 161"/>
            <p:cNvSpPr>
              <a:spLocks/>
            </p:cNvSpPr>
            <p:nvPr/>
          </p:nvSpPr>
          <p:spPr bwMode="auto">
            <a:xfrm>
              <a:off x="8597" y="13884"/>
              <a:ext cx="6" cy="12"/>
            </a:xfrm>
            <a:custGeom>
              <a:avLst/>
              <a:gdLst>
                <a:gd name="T0" fmla="*/ 25 w 25"/>
                <a:gd name="T1" fmla="*/ 12 h 47"/>
                <a:gd name="T2" fmla="*/ 0 w 25"/>
                <a:gd name="T3" fmla="*/ 47 h 47"/>
                <a:gd name="T4" fmla="*/ 6 w 25"/>
                <a:gd name="T5" fmla="*/ 0 h 47"/>
                <a:gd name="T6" fmla="*/ 25 w 25"/>
                <a:gd name="T7" fmla="*/ 12 h 47"/>
              </a:gdLst>
              <a:ahLst/>
              <a:cxnLst>
                <a:cxn ang="0">
                  <a:pos x="T0" y="T1"/>
                </a:cxn>
                <a:cxn ang="0">
                  <a:pos x="T2" y="T3"/>
                </a:cxn>
                <a:cxn ang="0">
                  <a:pos x="T4" y="T5"/>
                </a:cxn>
                <a:cxn ang="0">
                  <a:pos x="T6" y="T7"/>
                </a:cxn>
              </a:cxnLst>
              <a:rect l="0" t="0" r="r" b="b"/>
              <a:pathLst>
                <a:path w="25" h="47">
                  <a:moveTo>
                    <a:pt x="25" y="12"/>
                  </a:moveTo>
                  <a:lnTo>
                    <a:pt x="0" y="47"/>
                  </a:lnTo>
                  <a:lnTo>
                    <a:pt x="6" y="0"/>
                  </a:lnTo>
                  <a:lnTo>
                    <a:pt x="25"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3" name="Freeform 162"/>
            <p:cNvSpPr>
              <a:spLocks/>
            </p:cNvSpPr>
            <p:nvPr/>
          </p:nvSpPr>
          <p:spPr bwMode="auto">
            <a:xfrm>
              <a:off x="8593" y="13884"/>
              <a:ext cx="5" cy="12"/>
            </a:xfrm>
            <a:custGeom>
              <a:avLst/>
              <a:gdLst>
                <a:gd name="T0" fmla="*/ 15 w 21"/>
                <a:gd name="T1" fmla="*/ 47 h 47"/>
                <a:gd name="T2" fmla="*/ 21 w 21"/>
                <a:gd name="T3" fmla="*/ 0 h 47"/>
                <a:gd name="T4" fmla="*/ 0 w 21"/>
                <a:gd name="T5" fmla="*/ 39 h 47"/>
                <a:gd name="T6" fmla="*/ 15 w 21"/>
                <a:gd name="T7" fmla="*/ 47 h 47"/>
              </a:gdLst>
              <a:ahLst/>
              <a:cxnLst>
                <a:cxn ang="0">
                  <a:pos x="T0" y="T1"/>
                </a:cxn>
                <a:cxn ang="0">
                  <a:pos x="T2" y="T3"/>
                </a:cxn>
                <a:cxn ang="0">
                  <a:pos x="T4" y="T5"/>
                </a:cxn>
                <a:cxn ang="0">
                  <a:pos x="T6" y="T7"/>
                </a:cxn>
              </a:cxnLst>
              <a:rect l="0" t="0" r="r" b="b"/>
              <a:pathLst>
                <a:path w="21" h="47">
                  <a:moveTo>
                    <a:pt x="15" y="47"/>
                  </a:moveTo>
                  <a:lnTo>
                    <a:pt x="21" y="0"/>
                  </a:lnTo>
                  <a:lnTo>
                    <a:pt x="0" y="39"/>
                  </a:lnTo>
                  <a:lnTo>
                    <a:pt x="15"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4" name="Freeform 163"/>
            <p:cNvSpPr>
              <a:spLocks/>
            </p:cNvSpPr>
            <p:nvPr/>
          </p:nvSpPr>
          <p:spPr bwMode="auto">
            <a:xfrm>
              <a:off x="8593" y="13884"/>
              <a:ext cx="10" cy="12"/>
            </a:xfrm>
            <a:custGeom>
              <a:avLst/>
              <a:gdLst>
                <a:gd name="T0" fmla="*/ 40 w 40"/>
                <a:gd name="T1" fmla="*/ 12 h 47"/>
                <a:gd name="T2" fmla="*/ 15 w 40"/>
                <a:gd name="T3" fmla="*/ 47 h 47"/>
                <a:gd name="T4" fmla="*/ 0 w 40"/>
                <a:gd name="T5" fmla="*/ 39 h 47"/>
                <a:gd name="T6" fmla="*/ 21 w 40"/>
                <a:gd name="T7" fmla="*/ 0 h 47"/>
                <a:gd name="T8" fmla="*/ 40 w 40"/>
                <a:gd name="T9" fmla="*/ 12 h 47"/>
              </a:gdLst>
              <a:ahLst/>
              <a:cxnLst>
                <a:cxn ang="0">
                  <a:pos x="T0" y="T1"/>
                </a:cxn>
                <a:cxn ang="0">
                  <a:pos x="T2" y="T3"/>
                </a:cxn>
                <a:cxn ang="0">
                  <a:pos x="T4" y="T5"/>
                </a:cxn>
                <a:cxn ang="0">
                  <a:pos x="T6" y="T7"/>
                </a:cxn>
                <a:cxn ang="0">
                  <a:pos x="T8" y="T9"/>
                </a:cxn>
              </a:cxnLst>
              <a:rect l="0" t="0" r="r" b="b"/>
              <a:pathLst>
                <a:path w="40" h="47">
                  <a:moveTo>
                    <a:pt x="40" y="12"/>
                  </a:moveTo>
                  <a:lnTo>
                    <a:pt x="15" y="47"/>
                  </a:lnTo>
                  <a:lnTo>
                    <a:pt x="0" y="39"/>
                  </a:lnTo>
                  <a:lnTo>
                    <a:pt x="21" y="0"/>
                  </a:lnTo>
                  <a:lnTo>
                    <a:pt x="40" y="1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5" name="Freeform 164"/>
            <p:cNvSpPr>
              <a:spLocks/>
            </p:cNvSpPr>
            <p:nvPr/>
          </p:nvSpPr>
          <p:spPr bwMode="auto">
            <a:xfrm>
              <a:off x="8593" y="13882"/>
              <a:ext cx="5" cy="12"/>
            </a:xfrm>
            <a:custGeom>
              <a:avLst/>
              <a:gdLst>
                <a:gd name="T0" fmla="*/ 21 w 21"/>
                <a:gd name="T1" fmla="*/ 8 h 47"/>
                <a:gd name="T2" fmla="*/ 0 w 21"/>
                <a:gd name="T3" fmla="*/ 47 h 47"/>
                <a:gd name="T4" fmla="*/ 0 w 21"/>
                <a:gd name="T5" fmla="*/ 0 h 47"/>
                <a:gd name="T6" fmla="*/ 21 w 21"/>
                <a:gd name="T7" fmla="*/ 8 h 47"/>
              </a:gdLst>
              <a:ahLst/>
              <a:cxnLst>
                <a:cxn ang="0">
                  <a:pos x="T0" y="T1"/>
                </a:cxn>
                <a:cxn ang="0">
                  <a:pos x="T2" y="T3"/>
                </a:cxn>
                <a:cxn ang="0">
                  <a:pos x="T4" y="T5"/>
                </a:cxn>
                <a:cxn ang="0">
                  <a:pos x="T6" y="T7"/>
                </a:cxn>
              </a:cxnLst>
              <a:rect l="0" t="0" r="r" b="b"/>
              <a:pathLst>
                <a:path w="21" h="47">
                  <a:moveTo>
                    <a:pt x="21" y="8"/>
                  </a:moveTo>
                  <a:lnTo>
                    <a:pt x="0" y="47"/>
                  </a:lnTo>
                  <a:lnTo>
                    <a:pt x="0" y="0"/>
                  </a:lnTo>
                  <a:lnTo>
                    <a:pt x="21"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6" name="Freeform 165"/>
            <p:cNvSpPr>
              <a:spLocks/>
            </p:cNvSpPr>
            <p:nvPr/>
          </p:nvSpPr>
          <p:spPr bwMode="auto">
            <a:xfrm>
              <a:off x="8589" y="13882"/>
              <a:ext cx="4" cy="12"/>
            </a:xfrm>
            <a:custGeom>
              <a:avLst/>
              <a:gdLst>
                <a:gd name="T0" fmla="*/ 15 w 15"/>
                <a:gd name="T1" fmla="*/ 47 h 47"/>
                <a:gd name="T2" fmla="*/ 15 w 15"/>
                <a:gd name="T3" fmla="*/ 0 h 47"/>
                <a:gd name="T4" fmla="*/ 0 w 15"/>
                <a:gd name="T5" fmla="*/ 40 h 47"/>
                <a:gd name="T6" fmla="*/ 15 w 15"/>
                <a:gd name="T7" fmla="*/ 47 h 47"/>
              </a:gdLst>
              <a:ahLst/>
              <a:cxnLst>
                <a:cxn ang="0">
                  <a:pos x="T0" y="T1"/>
                </a:cxn>
                <a:cxn ang="0">
                  <a:pos x="T2" y="T3"/>
                </a:cxn>
                <a:cxn ang="0">
                  <a:pos x="T4" y="T5"/>
                </a:cxn>
                <a:cxn ang="0">
                  <a:pos x="T6" y="T7"/>
                </a:cxn>
              </a:cxnLst>
              <a:rect l="0" t="0" r="r" b="b"/>
              <a:pathLst>
                <a:path w="15" h="47">
                  <a:moveTo>
                    <a:pt x="15" y="47"/>
                  </a:moveTo>
                  <a:lnTo>
                    <a:pt x="15" y="0"/>
                  </a:lnTo>
                  <a:lnTo>
                    <a:pt x="0" y="40"/>
                  </a:lnTo>
                  <a:lnTo>
                    <a:pt x="15"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7" name="Freeform 166"/>
            <p:cNvSpPr>
              <a:spLocks/>
            </p:cNvSpPr>
            <p:nvPr/>
          </p:nvSpPr>
          <p:spPr bwMode="auto">
            <a:xfrm>
              <a:off x="8589" y="13882"/>
              <a:ext cx="9" cy="12"/>
            </a:xfrm>
            <a:custGeom>
              <a:avLst/>
              <a:gdLst>
                <a:gd name="T0" fmla="*/ 36 w 36"/>
                <a:gd name="T1" fmla="*/ 8 h 47"/>
                <a:gd name="T2" fmla="*/ 15 w 36"/>
                <a:gd name="T3" fmla="*/ 47 h 47"/>
                <a:gd name="T4" fmla="*/ 0 w 36"/>
                <a:gd name="T5" fmla="*/ 40 h 47"/>
                <a:gd name="T6" fmla="*/ 15 w 36"/>
                <a:gd name="T7" fmla="*/ 0 h 47"/>
                <a:gd name="T8" fmla="*/ 36 w 36"/>
                <a:gd name="T9" fmla="*/ 8 h 47"/>
              </a:gdLst>
              <a:ahLst/>
              <a:cxnLst>
                <a:cxn ang="0">
                  <a:pos x="T0" y="T1"/>
                </a:cxn>
                <a:cxn ang="0">
                  <a:pos x="T2" y="T3"/>
                </a:cxn>
                <a:cxn ang="0">
                  <a:pos x="T4" y="T5"/>
                </a:cxn>
                <a:cxn ang="0">
                  <a:pos x="T6" y="T7"/>
                </a:cxn>
                <a:cxn ang="0">
                  <a:pos x="T8" y="T9"/>
                </a:cxn>
              </a:cxnLst>
              <a:rect l="0" t="0" r="r" b="b"/>
              <a:pathLst>
                <a:path w="36" h="47">
                  <a:moveTo>
                    <a:pt x="36" y="8"/>
                  </a:moveTo>
                  <a:lnTo>
                    <a:pt x="15" y="47"/>
                  </a:lnTo>
                  <a:lnTo>
                    <a:pt x="0" y="40"/>
                  </a:lnTo>
                  <a:lnTo>
                    <a:pt x="15" y="0"/>
                  </a:lnTo>
                  <a:lnTo>
                    <a:pt x="36"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8" name="Freeform 167"/>
            <p:cNvSpPr>
              <a:spLocks/>
            </p:cNvSpPr>
            <p:nvPr/>
          </p:nvSpPr>
          <p:spPr bwMode="auto">
            <a:xfrm>
              <a:off x="8588" y="13880"/>
              <a:ext cx="5" cy="12"/>
            </a:xfrm>
            <a:custGeom>
              <a:avLst/>
              <a:gdLst>
                <a:gd name="T0" fmla="*/ 19 w 19"/>
                <a:gd name="T1" fmla="*/ 7 h 47"/>
                <a:gd name="T2" fmla="*/ 4 w 19"/>
                <a:gd name="T3" fmla="*/ 47 h 47"/>
                <a:gd name="T4" fmla="*/ 0 w 19"/>
                <a:gd name="T5" fmla="*/ 0 h 47"/>
                <a:gd name="T6" fmla="*/ 19 w 19"/>
                <a:gd name="T7" fmla="*/ 7 h 47"/>
              </a:gdLst>
              <a:ahLst/>
              <a:cxnLst>
                <a:cxn ang="0">
                  <a:pos x="T0" y="T1"/>
                </a:cxn>
                <a:cxn ang="0">
                  <a:pos x="T2" y="T3"/>
                </a:cxn>
                <a:cxn ang="0">
                  <a:pos x="T4" y="T5"/>
                </a:cxn>
                <a:cxn ang="0">
                  <a:pos x="T6" y="T7"/>
                </a:cxn>
              </a:cxnLst>
              <a:rect l="0" t="0" r="r" b="b"/>
              <a:pathLst>
                <a:path w="19" h="47">
                  <a:moveTo>
                    <a:pt x="19" y="7"/>
                  </a:moveTo>
                  <a:lnTo>
                    <a:pt x="4" y="47"/>
                  </a:lnTo>
                  <a:lnTo>
                    <a:pt x="0" y="0"/>
                  </a:lnTo>
                  <a:lnTo>
                    <a:pt x="1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9" name="Freeform 168"/>
            <p:cNvSpPr>
              <a:spLocks/>
            </p:cNvSpPr>
            <p:nvPr/>
          </p:nvSpPr>
          <p:spPr bwMode="auto">
            <a:xfrm>
              <a:off x="8585" y="13880"/>
              <a:ext cx="4" cy="12"/>
            </a:xfrm>
            <a:custGeom>
              <a:avLst/>
              <a:gdLst>
                <a:gd name="T0" fmla="*/ 16 w 16"/>
                <a:gd name="T1" fmla="*/ 47 h 47"/>
                <a:gd name="T2" fmla="*/ 12 w 16"/>
                <a:gd name="T3" fmla="*/ 0 h 47"/>
                <a:gd name="T4" fmla="*/ 0 w 16"/>
                <a:gd name="T5" fmla="*/ 42 h 47"/>
                <a:gd name="T6" fmla="*/ 16 w 16"/>
                <a:gd name="T7" fmla="*/ 47 h 47"/>
              </a:gdLst>
              <a:ahLst/>
              <a:cxnLst>
                <a:cxn ang="0">
                  <a:pos x="T0" y="T1"/>
                </a:cxn>
                <a:cxn ang="0">
                  <a:pos x="T2" y="T3"/>
                </a:cxn>
                <a:cxn ang="0">
                  <a:pos x="T4" y="T5"/>
                </a:cxn>
                <a:cxn ang="0">
                  <a:pos x="T6" y="T7"/>
                </a:cxn>
              </a:cxnLst>
              <a:rect l="0" t="0" r="r" b="b"/>
              <a:pathLst>
                <a:path w="16" h="47">
                  <a:moveTo>
                    <a:pt x="16" y="47"/>
                  </a:moveTo>
                  <a:lnTo>
                    <a:pt x="12" y="0"/>
                  </a:lnTo>
                  <a:lnTo>
                    <a:pt x="0" y="42"/>
                  </a:lnTo>
                  <a:lnTo>
                    <a:pt x="16"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0" name="Freeform 169"/>
            <p:cNvSpPr>
              <a:spLocks/>
            </p:cNvSpPr>
            <p:nvPr/>
          </p:nvSpPr>
          <p:spPr bwMode="auto">
            <a:xfrm>
              <a:off x="8585" y="13880"/>
              <a:ext cx="8" cy="12"/>
            </a:xfrm>
            <a:custGeom>
              <a:avLst/>
              <a:gdLst>
                <a:gd name="T0" fmla="*/ 31 w 31"/>
                <a:gd name="T1" fmla="*/ 7 h 47"/>
                <a:gd name="T2" fmla="*/ 16 w 31"/>
                <a:gd name="T3" fmla="*/ 47 h 47"/>
                <a:gd name="T4" fmla="*/ 0 w 31"/>
                <a:gd name="T5" fmla="*/ 42 h 47"/>
                <a:gd name="T6" fmla="*/ 12 w 31"/>
                <a:gd name="T7" fmla="*/ 0 h 47"/>
                <a:gd name="T8" fmla="*/ 31 w 31"/>
                <a:gd name="T9" fmla="*/ 7 h 47"/>
              </a:gdLst>
              <a:ahLst/>
              <a:cxnLst>
                <a:cxn ang="0">
                  <a:pos x="T0" y="T1"/>
                </a:cxn>
                <a:cxn ang="0">
                  <a:pos x="T2" y="T3"/>
                </a:cxn>
                <a:cxn ang="0">
                  <a:pos x="T4" y="T5"/>
                </a:cxn>
                <a:cxn ang="0">
                  <a:pos x="T6" y="T7"/>
                </a:cxn>
                <a:cxn ang="0">
                  <a:pos x="T8" y="T9"/>
                </a:cxn>
              </a:cxnLst>
              <a:rect l="0" t="0" r="r" b="b"/>
              <a:pathLst>
                <a:path w="31" h="47">
                  <a:moveTo>
                    <a:pt x="31" y="7"/>
                  </a:moveTo>
                  <a:lnTo>
                    <a:pt x="16" y="47"/>
                  </a:lnTo>
                  <a:lnTo>
                    <a:pt x="0" y="42"/>
                  </a:lnTo>
                  <a:lnTo>
                    <a:pt x="12" y="0"/>
                  </a:lnTo>
                  <a:lnTo>
                    <a:pt x="31"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1" name="Freeform 170"/>
            <p:cNvSpPr>
              <a:spLocks/>
            </p:cNvSpPr>
            <p:nvPr/>
          </p:nvSpPr>
          <p:spPr bwMode="auto">
            <a:xfrm>
              <a:off x="8582" y="13879"/>
              <a:ext cx="6" cy="12"/>
            </a:xfrm>
            <a:custGeom>
              <a:avLst/>
              <a:gdLst>
                <a:gd name="T0" fmla="*/ 22 w 22"/>
                <a:gd name="T1" fmla="*/ 4 h 46"/>
                <a:gd name="T2" fmla="*/ 10 w 22"/>
                <a:gd name="T3" fmla="*/ 46 h 46"/>
                <a:gd name="T4" fmla="*/ 0 w 22"/>
                <a:gd name="T5" fmla="*/ 0 h 46"/>
                <a:gd name="T6" fmla="*/ 22 w 22"/>
                <a:gd name="T7" fmla="*/ 4 h 46"/>
              </a:gdLst>
              <a:ahLst/>
              <a:cxnLst>
                <a:cxn ang="0">
                  <a:pos x="T0" y="T1"/>
                </a:cxn>
                <a:cxn ang="0">
                  <a:pos x="T2" y="T3"/>
                </a:cxn>
                <a:cxn ang="0">
                  <a:pos x="T4" y="T5"/>
                </a:cxn>
                <a:cxn ang="0">
                  <a:pos x="T6" y="T7"/>
                </a:cxn>
              </a:cxnLst>
              <a:rect l="0" t="0" r="r" b="b"/>
              <a:pathLst>
                <a:path w="22" h="46">
                  <a:moveTo>
                    <a:pt x="22" y="4"/>
                  </a:moveTo>
                  <a:lnTo>
                    <a:pt x="10" y="46"/>
                  </a:lnTo>
                  <a:lnTo>
                    <a:pt x="0" y="0"/>
                  </a:lnTo>
                  <a:lnTo>
                    <a:pt x="2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2" name="Freeform 171"/>
            <p:cNvSpPr>
              <a:spLocks/>
            </p:cNvSpPr>
            <p:nvPr/>
          </p:nvSpPr>
          <p:spPr bwMode="auto">
            <a:xfrm>
              <a:off x="8581" y="13879"/>
              <a:ext cx="4" cy="12"/>
            </a:xfrm>
            <a:custGeom>
              <a:avLst/>
              <a:gdLst>
                <a:gd name="T0" fmla="*/ 17 w 17"/>
                <a:gd name="T1" fmla="*/ 46 h 46"/>
                <a:gd name="T2" fmla="*/ 7 w 17"/>
                <a:gd name="T3" fmla="*/ 0 h 46"/>
                <a:gd name="T4" fmla="*/ 0 w 17"/>
                <a:gd name="T5" fmla="*/ 42 h 46"/>
                <a:gd name="T6" fmla="*/ 17 w 17"/>
                <a:gd name="T7" fmla="*/ 46 h 46"/>
              </a:gdLst>
              <a:ahLst/>
              <a:cxnLst>
                <a:cxn ang="0">
                  <a:pos x="T0" y="T1"/>
                </a:cxn>
                <a:cxn ang="0">
                  <a:pos x="T2" y="T3"/>
                </a:cxn>
                <a:cxn ang="0">
                  <a:pos x="T4" y="T5"/>
                </a:cxn>
                <a:cxn ang="0">
                  <a:pos x="T6" y="T7"/>
                </a:cxn>
              </a:cxnLst>
              <a:rect l="0" t="0" r="r" b="b"/>
              <a:pathLst>
                <a:path w="17" h="46">
                  <a:moveTo>
                    <a:pt x="17" y="46"/>
                  </a:moveTo>
                  <a:lnTo>
                    <a:pt x="7" y="0"/>
                  </a:lnTo>
                  <a:lnTo>
                    <a:pt x="0" y="42"/>
                  </a:lnTo>
                  <a:lnTo>
                    <a:pt x="17"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3" name="Freeform 172"/>
            <p:cNvSpPr>
              <a:spLocks/>
            </p:cNvSpPr>
            <p:nvPr/>
          </p:nvSpPr>
          <p:spPr bwMode="auto">
            <a:xfrm>
              <a:off x="8581" y="13879"/>
              <a:ext cx="7" cy="12"/>
            </a:xfrm>
            <a:custGeom>
              <a:avLst/>
              <a:gdLst>
                <a:gd name="T0" fmla="*/ 29 w 29"/>
                <a:gd name="T1" fmla="*/ 4 h 46"/>
                <a:gd name="T2" fmla="*/ 17 w 29"/>
                <a:gd name="T3" fmla="*/ 46 h 46"/>
                <a:gd name="T4" fmla="*/ 0 w 29"/>
                <a:gd name="T5" fmla="*/ 42 h 46"/>
                <a:gd name="T6" fmla="*/ 7 w 29"/>
                <a:gd name="T7" fmla="*/ 0 h 46"/>
                <a:gd name="T8" fmla="*/ 29 w 29"/>
                <a:gd name="T9" fmla="*/ 4 h 46"/>
              </a:gdLst>
              <a:ahLst/>
              <a:cxnLst>
                <a:cxn ang="0">
                  <a:pos x="T0" y="T1"/>
                </a:cxn>
                <a:cxn ang="0">
                  <a:pos x="T2" y="T3"/>
                </a:cxn>
                <a:cxn ang="0">
                  <a:pos x="T4" y="T5"/>
                </a:cxn>
                <a:cxn ang="0">
                  <a:pos x="T6" y="T7"/>
                </a:cxn>
                <a:cxn ang="0">
                  <a:pos x="T8" y="T9"/>
                </a:cxn>
              </a:cxnLst>
              <a:rect l="0" t="0" r="r" b="b"/>
              <a:pathLst>
                <a:path w="29" h="46">
                  <a:moveTo>
                    <a:pt x="29" y="4"/>
                  </a:moveTo>
                  <a:lnTo>
                    <a:pt x="17" y="46"/>
                  </a:lnTo>
                  <a:lnTo>
                    <a:pt x="0" y="42"/>
                  </a:lnTo>
                  <a:lnTo>
                    <a:pt x="7" y="0"/>
                  </a:lnTo>
                  <a:lnTo>
                    <a:pt x="29"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4" name="Freeform 173"/>
            <p:cNvSpPr>
              <a:spLocks/>
            </p:cNvSpPr>
            <p:nvPr/>
          </p:nvSpPr>
          <p:spPr bwMode="auto">
            <a:xfrm>
              <a:off x="8577" y="13879"/>
              <a:ext cx="5" cy="11"/>
            </a:xfrm>
            <a:custGeom>
              <a:avLst/>
              <a:gdLst>
                <a:gd name="T0" fmla="*/ 22 w 22"/>
                <a:gd name="T1" fmla="*/ 3 h 45"/>
                <a:gd name="T2" fmla="*/ 15 w 22"/>
                <a:gd name="T3" fmla="*/ 45 h 45"/>
                <a:gd name="T4" fmla="*/ 0 w 22"/>
                <a:gd name="T5" fmla="*/ 0 h 45"/>
                <a:gd name="T6" fmla="*/ 22 w 22"/>
                <a:gd name="T7" fmla="*/ 3 h 45"/>
              </a:gdLst>
              <a:ahLst/>
              <a:cxnLst>
                <a:cxn ang="0">
                  <a:pos x="T0" y="T1"/>
                </a:cxn>
                <a:cxn ang="0">
                  <a:pos x="T2" y="T3"/>
                </a:cxn>
                <a:cxn ang="0">
                  <a:pos x="T4" y="T5"/>
                </a:cxn>
                <a:cxn ang="0">
                  <a:pos x="T6" y="T7"/>
                </a:cxn>
              </a:cxnLst>
              <a:rect l="0" t="0" r="r" b="b"/>
              <a:pathLst>
                <a:path w="22" h="45">
                  <a:moveTo>
                    <a:pt x="22" y="3"/>
                  </a:moveTo>
                  <a:lnTo>
                    <a:pt x="15" y="45"/>
                  </a:lnTo>
                  <a:lnTo>
                    <a:pt x="0" y="0"/>
                  </a:lnTo>
                  <a:lnTo>
                    <a:pt x="2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5" name="Freeform 174"/>
            <p:cNvSpPr>
              <a:spLocks/>
            </p:cNvSpPr>
            <p:nvPr/>
          </p:nvSpPr>
          <p:spPr bwMode="auto">
            <a:xfrm>
              <a:off x="8577" y="13879"/>
              <a:ext cx="4" cy="11"/>
            </a:xfrm>
            <a:custGeom>
              <a:avLst/>
              <a:gdLst>
                <a:gd name="T0" fmla="*/ 16 w 16"/>
                <a:gd name="T1" fmla="*/ 45 h 45"/>
                <a:gd name="T2" fmla="*/ 1 w 16"/>
                <a:gd name="T3" fmla="*/ 0 h 45"/>
                <a:gd name="T4" fmla="*/ 0 w 16"/>
                <a:gd name="T5" fmla="*/ 44 h 45"/>
                <a:gd name="T6" fmla="*/ 16 w 16"/>
                <a:gd name="T7" fmla="*/ 45 h 45"/>
              </a:gdLst>
              <a:ahLst/>
              <a:cxnLst>
                <a:cxn ang="0">
                  <a:pos x="T0" y="T1"/>
                </a:cxn>
                <a:cxn ang="0">
                  <a:pos x="T2" y="T3"/>
                </a:cxn>
                <a:cxn ang="0">
                  <a:pos x="T4" y="T5"/>
                </a:cxn>
                <a:cxn ang="0">
                  <a:pos x="T6" y="T7"/>
                </a:cxn>
              </a:cxnLst>
              <a:rect l="0" t="0" r="r" b="b"/>
              <a:pathLst>
                <a:path w="16" h="45">
                  <a:moveTo>
                    <a:pt x="16" y="45"/>
                  </a:moveTo>
                  <a:lnTo>
                    <a:pt x="1" y="0"/>
                  </a:lnTo>
                  <a:lnTo>
                    <a:pt x="0" y="44"/>
                  </a:lnTo>
                  <a:lnTo>
                    <a:pt x="16"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6" name="Freeform 175"/>
            <p:cNvSpPr>
              <a:spLocks/>
            </p:cNvSpPr>
            <p:nvPr/>
          </p:nvSpPr>
          <p:spPr bwMode="auto">
            <a:xfrm>
              <a:off x="8577" y="13879"/>
              <a:ext cx="5" cy="11"/>
            </a:xfrm>
            <a:custGeom>
              <a:avLst/>
              <a:gdLst>
                <a:gd name="T0" fmla="*/ 23 w 23"/>
                <a:gd name="T1" fmla="*/ 3 h 45"/>
                <a:gd name="T2" fmla="*/ 16 w 23"/>
                <a:gd name="T3" fmla="*/ 45 h 45"/>
                <a:gd name="T4" fmla="*/ 0 w 23"/>
                <a:gd name="T5" fmla="*/ 44 h 45"/>
                <a:gd name="T6" fmla="*/ 1 w 23"/>
                <a:gd name="T7" fmla="*/ 0 h 45"/>
                <a:gd name="T8" fmla="*/ 23 w 23"/>
                <a:gd name="T9" fmla="*/ 3 h 45"/>
              </a:gdLst>
              <a:ahLst/>
              <a:cxnLst>
                <a:cxn ang="0">
                  <a:pos x="T0" y="T1"/>
                </a:cxn>
                <a:cxn ang="0">
                  <a:pos x="T2" y="T3"/>
                </a:cxn>
                <a:cxn ang="0">
                  <a:pos x="T4" y="T5"/>
                </a:cxn>
                <a:cxn ang="0">
                  <a:pos x="T6" y="T7"/>
                </a:cxn>
                <a:cxn ang="0">
                  <a:pos x="T8" y="T9"/>
                </a:cxn>
              </a:cxnLst>
              <a:rect l="0" t="0" r="r" b="b"/>
              <a:pathLst>
                <a:path w="23" h="45">
                  <a:moveTo>
                    <a:pt x="23" y="3"/>
                  </a:moveTo>
                  <a:lnTo>
                    <a:pt x="16" y="45"/>
                  </a:lnTo>
                  <a:lnTo>
                    <a:pt x="0" y="44"/>
                  </a:lnTo>
                  <a:lnTo>
                    <a:pt x="1" y="0"/>
                  </a:lnTo>
                  <a:lnTo>
                    <a:pt x="23"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7" name="Freeform 176"/>
            <p:cNvSpPr>
              <a:spLocks/>
            </p:cNvSpPr>
            <p:nvPr/>
          </p:nvSpPr>
          <p:spPr bwMode="auto">
            <a:xfrm>
              <a:off x="8572" y="13879"/>
              <a:ext cx="5" cy="11"/>
            </a:xfrm>
            <a:custGeom>
              <a:avLst/>
              <a:gdLst>
                <a:gd name="T0" fmla="*/ 22 w 22"/>
                <a:gd name="T1" fmla="*/ 0 h 44"/>
                <a:gd name="T2" fmla="*/ 21 w 22"/>
                <a:gd name="T3" fmla="*/ 44 h 44"/>
                <a:gd name="T4" fmla="*/ 0 w 22"/>
                <a:gd name="T5" fmla="*/ 0 h 44"/>
                <a:gd name="T6" fmla="*/ 22 w 22"/>
                <a:gd name="T7" fmla="*/ 0 h 44"/>
              </a:gdLst>
              <a:ahLst/>
              <a:cxnLst>
                <a:cxn ang="0">
                  <a:pos x="T0" y="T1"/>
                </a:cxn>
                <a:cxn ang="0">
                  <a:pos x="T2" y="T3"/>
                </a:cxn>
                <a:cxn ang="0">
                  <a:pos x="T4" y="T5"/>
                </a:cxn>
                <a:cxn ang="0">
                  <a:pos x="T6" y="T7"/>
                </a:cxn>
              </a:cxnLst>
              <a:rect l="0" t="0" r="r" b="b"/>
              <a:pathLst>
                <a:path w="22" h="44">
                  <a:moveTo>
                    <a:pt x="22" y="0"/>
                  </a:moveTo>
                  <a:lnTo>
                    <a:pt x="21" y="44"/>
                  </a:lnTo>
                  <a:lnTo>
                    <a:pt x="0"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8" name="Freeform 177"/>
            <p:cNvSpPr>
              <a:spLocks/>
            </p:cNvSpPr>
            <p:nvPr/>
          </p:nvSpPr>
          <p:spPr bwMode="auto">
            <a:xfrm>
              <a:off x="8572" y="13879"/>
              <a:ext cx="5" cy="11"/>
            </a:xfrm>
            <a:custGeom>
              <a:avLst/>
              <a:gdLst>
                <a:gd name="T0" fmla="*/ 21 w 21"/>
                <a:gd name="T1" fmla="*/ 44 h 44"/>
                <a:gd name="T2" fmla="*/ 0 w 21"/>
                <a:gd name="T3" fmla="*/ 0 h 44"/>
                <a:gd name="T4" fmla="*/ 4 w 21"/>
                <a:gd name="T5" fmla="*/ 44 h 44"/>
                <a:gd name="T6" fmla="*/ 21 w 21"/>
                <a:gd name="T7" fmla="*/ 44 h 44"/>
              </a:gdLst>
              <a:ahLst/>
              <a:cxnLst>
                <a:cxn ang="0">
                  <a:pos x="T0" y="T1"/>
                </a:cxn>
                <a:cxn ang="0">
                  <a:pos x="T2" y="T3"/>
                </a:cxn>
                <a:cxn ang="0">
                  <a:pos x="T4" y="T5"/>
                </a:cxn>
                <a:cxn ang="0">
                  <a:pos x="T6" y="T7"/>
                </a:cxn>
              </a:cxnLst>
              <a:rect l="0" t="0" r="r" b="b"/>
              <a:pathLst>
                <a:path w="21" h="44">
                  <a:moveTo>
                    <a:pt x="21" y="44"/>
                  </a:moveTo>
                  <a:lnTo>
                    <a:pt x="0" y="0"/>
                  </a:lnTo>
                  <a:lnTo>
                    <a:pt x="4" y="44"/>
                  </a:lnTo>
                  <a:lnTo>
                    <a:pt x="21"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9" name="Freeform 178"/>
            <p:cNvSpPr>
              <a:spLocks/>
            </p:cNvSpPr>
            <p:nvPr/>
          </p:nvSpPr>
          <p:spPr bwMode="auto">
            <a:xfrm>
              <a:off x="8572" y="13879"/>
              <a:ext cx="5" cy="11"/>
            </a:xfrm>
            <a:custGeom>
              <a:avLst/>
              <a:gdLst>
                <a:gd name="T0" fmla="*/ 22 w 22"/>
                <a:gd name="T1" fmla="*/ 0 h 44"/>
                <a:gd name="T2" fmla="*/ 21 w 22"/>
                <a:gd name="T3" fmla="*/ 44 h 44"/>
                <a:gd name="T4" fmla="*/ 4 w 22"/>
                <a:gd name="T5" fmla="*/ 44 h 44"/>
                <a:gd name="T6" fmla="*/ 0 w 22"/>
                <a:gd name="T7" fmla="*/ 0 h 44"/>
                <a:gd name="T8" fmla="*/ 22 w 22"/>
                <a:gd name="T9" fmla="*/ 0 h 44"/>
              </a:gdLst>
              <a:ahLst/>
              <a:cxnLst>
                <a:cxn ang="0">
                  <a:pos x="T0" y="T1"/>
                </a:cxn>
                <a:cxn ang="0">
                  <a:pos x="T2" y="T3"/>
                </a:cxn>
                <a:cxn ang="0">
                  <a:pos x="T4" y="T5"/>
                </a:cxn>
                <a:cxn ang="0">
                  <a:pos x="T6" y="T7"/>
                </a:cxn>
                <a:cxn ang="0">
                  <a:pos x="T8" y="T9"/>
                </a:cxn>
              </a:cxnLst>
              <a:rect l="0" t="0" r="r" b="b"/>
              <a:pathLst>
                <a:path w="22" h="44">
                  <a:moveTo>
                    <a:pt x="22" y="0"/>
                  </a:moveTo>
                  <a:lnTo>
                    <a:pt x="21" y="44"/>
                  </a:lnTo>
                  <a:lnTo>
                    <a:pt x="4" y="44"/>
                  </a:lnTo>
                  <a:lnTo>
                    <a:pt x="0" y="0"/>
                  </a:lnTo>
                  <a:lnTo>
                    <a:pt x="2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0" name="Freeform 179"/>
            <p:cNvSpPr>
              <a:spLocks/>
            </p:cNvSpPr>
            <p:nvPr/>
          </p:nvSpPr>
          <p:spPr bwMode="auto">
            <a:xfrm>
              <a:off x="8566" y="13879"/>
              <a:ext cx="6" cy="11"/>
            </a:xfrm>
            <a:custGeom>
              <a:avLst/>
              <a:gdLst>
                <a:gd name="T0" fmla="*/ 22 w 26"/>
                <a:gd name="T1" fmla="*/ 0 h 44"/>
                <a:gd name="T2" fmla="*/ 26 w 26"/>
                <a:gd name="T3" fmla="*/ 44 h 44"/>
                <a:gd name="T4" fmla="*/ 0 w 26"/>
                <a:gd name="T5" fmla="*/ 3 h 44"/>
                <a:gd name="T6" fmla="*/ 22 w 26"/>
                <a:gd name="T7" fmla="*/ 0 h 44"/>
              </a:gdLst>
              <a:ahLst/>
              <a:cxnLst>
                <a:cxn ang="0">
                  <a:pos x="T0" y="T1"/>
                </a:cxn>
                <a:cxn ang="0">
                  <a:pos x="T2" y="T3"/>
                </a:cxn>
                <a:cxn ang="0">
                  <a:pos x="T4" y="T5"/>
                </a:cxn>
                <a:cxn ang="0">
                  <a:pos x="T6" y="T7"/>
                </a:cxn>
              </a:cxnLst>
              <a:rect l="0" t="0" r="r" b="b"/>
              <a:pathLst>
                <a:path w="26" h="44">
                  <a:moveTo>
                    <a:pt x="22" y="0"/>
                  </a:moveTo>
                  <a:lnTo>
                    <a:pt x="26" y="44"/>
                  </a:lnTo>
                  <a:lnTo>
                    <a:pt x="0" y="3"/>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1" name="Freeform 180"/>
            <p:cNvSpPr>
              <a:spLocks/>
            </p:cNvSpPr>
            <p:nvPr/>
          </p:nvSpPr>
          <p:spPr bwMode="auto">
            <a:xfrm>
              <a:off x="8566" y="13879"/>
              <a:ext cx="6" cy="11"/>
            </a:xfrm>
            <a:custGeom>
              <a:avLst/>
              <a:gdLst>
                <a:gd name="T0" fmla="*/ 26 w 26"/>
                <a:gd name="T1" fmla="*/ 41 h 43"/>
                <a:gd name="T2" fmla="*/ 0 w 26"/>
                <a:gd name="T3" fmla="*/ 0 h 43"/>
                <a:gd name="T4" fmla="*/ 8 w 26"/>
                <a:gd name="T5" fmla="*/ 43 h 43"/>
                <a:gd name="T6" fmla="*/ 26 w 26"/>
                <a:gd name="T7" fmla="*/ 41 h 43"/>
              </a:gdLst>
              <a:ahLst/>
              <a:cxnLst>
                <a:cxn ang="0">
                  <a:pos x="T0" y="T1"/>
                </a:cxn>
                <a:cxn ang="0">
                  <a:pos x="T2" y="T3"/>
                </a:cxn>
                <a:cxn ang="0">
                  <a:pos x="T4" y="T5"/>
                </a:cxn>
                <a:cxn ang="0">
                  <a:pos x="T6" y="T7"/>
                </a:cxn>
              </a:cxnLst>
              <a:rect l="0" t="0" r="r" b="b"/>
              <a:pathLst>
                <a:path w="26" h="43">
                  <a:moveTo>
                    <a:pt x="26" y="41"/>
                  </a:moveTo>
                  <a:lnTo>
                    <a:pt x="0" y="0"/>
                  </a:lnTo>
                  <a:lnTo>
                    <a:pt x="8" y="43"/>
                  </a:lnTo>
                  <a:lnTo>
                    <a:pt x="26"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2" name="Freeform 181"/>
            <p:cNvSpPr>
              <a:spLocks/>
            </p:cNvSpPr>
            <p:nvPr/>
          </p:nvSpPr>
          <p:spPr bwMode="auto">
            <a:xfrm>
              <a:off x="8566" y="13879"/>
              <a:ext cx="6" cy="11"/>
            </a:xfrm>
            <a:custGeom>
              <a:avLst/>
              <a:gdLst>
                <a:gd name="T0" fmla="*/ 22 w 26"/>
                <a:gd name="T1" fmla="*/ 0 h 46"/>
                <a:gd name="T2" fmla="*/ 26 w 26"/>
                <a:gd name="T3" fmla="*/ 44 h 46"/>
                <a:gd name="T4" fmla="*/ 8 w 26"/>
                <a:gd name="T5" fmla="*/ 46 h 46"/>
                <a:gd name="T6" fmla="*/ 0 w 26"/>
                <a:gd name="T7" fmla="*/ 3 h 46"/>
                <a:gd name="T8" fmla="*/ 22 w 26"/>
                <a:gd name="T9" fmla="*/ 0 h 46"/>
              </a:gdLst>
              <a:ahLst/>
              <a:cxnLst>
                <a:cxn ang="0">
                  <a:pos x="T0" y="T1"/>
                </a:cxn>
                <a:cxn ang="0">
                  <a:pos x="T2" y="T3"/>
                </a:cxn>
                <a:cxn ang="0">
                  <a:pos x="T4" y="T5"/>
                </a:cxn>
                <a:cxn ang="0">
                  <a:pos x="T6" y="T7"/>
                </a:cxn>
                <a:cxn ang="0">
                  <a:pos x="T8" y="T9"/>
                </a:cxn>
              </a:cxnLst>
              <a:rect l="0" t="0" r="r" b="b"/>
              <a:pathLst>
                <a:path w="26" h="46">
                  <a:moveTo>
                    <a:pt x="22" y="0"/>
                  </a:moveTo>
                  <a:lnTo>
                    <a:pt x="26" y="44"/>
                  </a:lnTo>
                  <a:lnTo>
                    <a:pt x="8" y="46"/>
                  </a:lnTo>
                  <a:lnTo>
                    <a:pt x="0" y="3"/>
                  </a:lnTo>
                  <a:lnTo>
                    <a:pt x="2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3" name="Freeform 182"/>
            <p:cNvSpPr>
              <a:spLocks/>
            </p:cNvSpPr>
            <p:nvPr/>
          </p:nvSpPr>
          <p:spPr bwMode="auto">
            <a:xfrm>
              <a:off x="8561" y="13879"/>
              <a:ext cx="7" cy="11"/>
            </a:xfrm>
            <a:custGeom>
              <a:avLst/>
              <a:gdLst>
                <a:gd name="T0" fmla="*/ 21 w 29"/>
                <a:gd name="T1" fmla="*/ 0 h 43"/>
                <a:gd name="T2" fmla="*/ 29 w 29"/>
                <a:gd name="T3" fmla="*/ 43 h 43"/>
                <a:gd name="T4" fmla="*/ 0 w 29"/>
                <a:gd name="T5" fmla="*/ 5 h 43"/>
                <a:gd name="T6" fmla="*/ 21 w 29"/>
                <a:gd name="T7" fmla="*/ 0 h 43"/>
              </a:gdLst>
              <a:ahLst/>
              <a:cxnLst>
                <a:cxn ang="0">
                  <a:pos x="T0" y="T1"/>
                </a:cxn>
                <a:cxn ang="0">
                  <a:pos x="T2" y="T3"/>
                </a:cxn>
                <a:cxn ang="0">
                  <a:pos x="T4" y="T5"/>
                </a:cxn>
                <a:cxn ang="0">
                  <a:pos x="T6" y="T7"/>
                </a:cxn>
              </a:cxnLst>
              <a:rect l="0" t="0" r="r" b="b"/>
              <a:pathLst>
                <a:path w="29" h="43">
                  <a:moveTo>
                    <a:pt x="21" y="0"/>
                  </a:moveTo>
                  <a:lnTo>
                    <a:pt x="29" y="43"/>
                  </a:lnTo>
                  <a:lnTo>
                    <a:pt x="0" y="5"/>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4" name="Freeform 183"/>
            <p:cNvSpPr>
              <a:spLocks/>
            </p:cNvSpPr>
            <p:nvPr/>
          </p:nvSpPr>
          <p:spPr bwMode="auto">
            <a:xfrm>
              <a:off x="8561" y="13881"/>
              <a:ext cx="7" cy="10"/>
            </a:xfrm>
            <a:custGeom>
              <a:avLst/>
              <a:gdLst>
                <a:gd name="T0" fmla="*/ 29 w 29"/>
                <a:gd name="T1" fmla="*/ 38 h 42"/>
                <a:gd name="T2" fmla="*/ 0 w 29"/>
                <a:gd name="T3" fmla="*/ 0 h 42"/>
                <a:gd name="T4" fmla="*/ 13 w 29"/>
                <a:gd name="T5" fmla="*/ 42 h 42"/>
                <a:gd name="T6" fmla="*/ 29 w 29"/>
                <a:gd name="T7" fmla="*/ 38 h 42"/>
              </a:gdLst>
              <a:ahLst/>
              <a:cxnLst>
                <a:cxn ang="0">
                  <a:pos x="T0" y="T1"/>
                </a:cxn>
                <a:cxn ang="0">
                  <a:pos x="T2" y="T3"/>
                </a:cxn>
                <a:cxn ang="0">
                  <a:pos x="T4" y="T5"/>
                </a:cxn>
                <a:cxn ang="0">
                  <a:pos x="T6" y="T7"/>
                </a:cxn>
              </a:cxnLst>
              <a:rect l="0" t="0" r="r" b="b"/>
              <a:pathLst>
                <a:path w="29" h="42">
                  <a:moveTo>
                    <a:pt x="29" y="38"/>
                  </a:moveTo>
                  <a:lnTo>
                    <a:pt x="0" y="0"/>
                  </a:lnTo>
                  <a:lnTo>
                    <a:pt x="13" y="42"/>
                  </a:lnTo>
                  <a:lnTo>
                    <a:pt x="29"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5" name="Freeform 184"/>
            <p:cNvSpPr>
              <a:spLocks/>
            </p:cNvSpPr>
            <p:nvPr/>
          </p:nvSpPr>
          <p:spPr bwMode="auto">
            <a:xfrm>
              <a:off x="8561" y="13879"/>
              <a:ext cx="7" cy="12"/>
            </a:xfrm>
            <a:custGeom>
              <a:avLst/>
              <a:gdLst>
                <a:gd name="T0" fmla="*/ 21 w 29"/>
                <a:gd name="T1" fmla="*/ 0 h 47"/>
                <a:gd name="T2" fmla="*/ 29 w 29"/>
                <a:gd name="T3" fmla="*/ 43 h 47"/>
                <a:gd name="T4" fmla="*/ 13 w 29"/>
                <a:gd name="T5" fmla="*/ 47 h 47"/>
                <a:gd name="T6" fmla="*/ 0 w 29"/>
                <a:gd name="T7" fmla="*/ 5 h 47"/>
                <a:gd name="T8" fmla="*/ 21 w 29"/>
                <a:gd name="T9" fmla="*/ 0 h 47"/>
              </a:gdLst>
              <a:ahLst/>
              <a:cxnLst>
                <a:cxn ang="0">
                  <a:pos x="T0" y="T1"/>
                </a:cxn>
                <a:cxn ang="0">
                  <a:pos x="T2" y="T3"/>
                </a:cxn>
                <a:cxn ang="0">
                  <a:pos x="T4" y="T5"/>
                </a:cxn>
                <a:cxn ang="0">
                  <a:pos x="T6" y="T7"/>
                </a:cxn>
                <a:cxn ang="0">
                  <a:pos x="T8" y="T9"/>
                </a:cxn>
              </a:cxnLst>
              <a:rect l="0" t="0" r="r" b="b"/>
              <a:pathLst>
                <a:path w="29" h="47">
                  <a:moveTo>
                    <a:pt x="21" y="0"/>
                  </a:moveTo>
                  <a:lnTo>
                    <a:pt x="29" y="43"/>
                  </a:lnTo>
                  <a:lnTo>
                    <a:pt x="13" y="47"/>
                  </a:lnTo>
                  <a:lnTo>
                    <a:pt x="0" y="5"/>
                  </a:lnTo>
                  <a:lnTo>
                    <a:pt x="2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6" name="Freeform 185"/>
            <p:cNvSpPr>
              <a:spLocks/>
            </p:cNvSpPr>
            <p:nvPr/>
          </p:nvSpPr>
          <p:spPr bwMode="auto">
            <a:xfrm>
              <a:off x="8556" y="13881"/>
              <a:ext cx="8" cy="10"/>
            </a:xfrm>
            <a:custGeom>
              <a:avLst/>
              <a:gdLst>
                <a:gd name="T0" fmla="*/ 20 w 33"/>
                <a:gd name="T1" fmla="*/ 0 h 42"/>
                <a:gd name="T2" fmla="*/ 33 w 33"/>
                <a:gd name="T3" fmla="*/ 42 h 42"/>
                <a:gd name="T4" fmla="*/ 0 w 33"/>
                <a:gd name="T5" fmla="*/ 7 h 42"/>
                <a:gd name="T6" fmla="*/ 20 w 33"/>
                <a:gd name="T7" fmla="*/ 0 h 42"/>
              </a:gdLst>
              <a:ahLst/>
              <a:cxnLst>
                <a:cxn ang="0">
                  <a:pos x="T0" y="T1"/>
                </a:cxn>
                <a:cxn ang="0">
                  <a:pos x="T2" y="T3"/>
                </a:cxn>
                <a:cxn ang="0">
                  <a:pos x="T4" y="T5"/>
                </a:cxn>
                <a:cxn ang="0">
                  <a:pos x="T6" y="T7"/>
                </a:cxn>
              </a:cxnLst>
              <a:rect l="0" t="0" r="r" b="b"/>
              <a:pathLst>
                <a:path w="33" h="42">
                  <a:moveTo>
                    <a:pt x="20" y="0"/>
                  </a:moveTo>
                  <a:lnTo>
                    <a:pt x="33" y="42"/>
                  </a:lnTo>
                  <a:lnTo>
                    <a:pt x="0" y="7"/>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7" name="Freeform 186"/>
            <p:cNvSpPr>
              <a:spLocks/>
            </p:cNvSpPr>
            <p:nvPr/>
          </p:nvSpPr>
          <p:spPr bwMode="auto">
            <a:xfrm>
              <a:off x="8556" y="13882"/>
              <a:ext cx="8" cy="10"/>
            </a:xfrm>
            <a:custGeom>
              <a:avLst/>
              <a:gdLst>
                <a:gd name="T0" fmla="*/ 33 w 33"/>
                <a:gd name="T1" fmla="*/ 35 h 41"/>
                <a:gd name="T2" fmla="*/ 0 w 33"/>
                <a:gd name="T3" fmla="*/ 0 h 41"/>
                <a:gd name="T4" fmla="*/ 17 w 33"/>
                <a:gd name="T5" fmla="*/ 41 h 41"/>
                <a:gd name="T6" fmla="*/ 33 w 33"/>
                <a:gd name="T7" fmla="*/ 35 h 41"/>
              </a:gdLst>
              <a:ahLst/>
              <a:cxnLst>
                <a:cxn ang="0">
                  <a:pos x="T0" y="T1"/>
                </a:cxn>
                <a:cxn ang="0">
                  <a:pos x="T2" y="T3"/>
                </a:cxn>
                <a:cxn ang="0">
                  <a:pos x="T4" y="T5"/>
                </a:cxn>
                <a:cxn ang="0">
                  <a:pos x="T6" y="T7"/>
                </a:cxn>
              </a:cxnLst>
              <a:rect l="0" t="0" r="r" b="b"/>
              <a:pathLst>
                <a:path w="33" h="41">
                  <a:moveTo>
                    <a:pt x="33" y="35"/>
                  </a:moveTo>
                  <a:lnTo>
                    <a:pt x="0" y="0"/>
                  </a:lnTo>
                  <a:lnTo>
                    <a:pt x="17" y="41"/>
                  </a:lnTo>
                  <a:lnTo>
                    <a:pt x="33"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8" name="Freeform 187"/>
            <p:cNvSpPr>
              <a:spLocks/>
            </p:cNvSpPr>
            <p:nvPr/>
          </p:nvSpPr>
          <p:spPr bwMode="auto">
            <a:xfrm>
              <a:off x="8556" y="13881"/>
              <a:ext cx="8" cy="11"/>
            </a:xfrm>
            <a:custGeom>
              <a:avLst/>
              <a:gdLst>
                <a:gd name="T0" fmla="*/ 20 w 33"/>
                <a:gd name="T1" fmla="*/ 0 h 48"/>
                <a:gd name="T2" fmla="*/ 33 w 33"/>
                <a:gd name="T3" fmla="*/ 42 h 48"/>
                <a:gd name="T4" fmla="*/ 17 w 33"/>
                <a:gd name="T5" fmla="*/ 48 h 48"/>
                <a:gd name="T6" fmla="*/ 0 w 33"/>
                <a:gd name="T7" fmla="*/ 7 h 48"/>
                <a:gd name="T8" fmla="*/ 20 w 33"/>
                <a:gd name="T9" fmla="*/ 0 h 48"/>
              </a:gdLst>
              <a:ahLst/>
              <a:cxnLst>
                <a:cxn ang="0">
                  <a:pos x="T0" y="T1"/>
                </a:cxn>
                <a:cxn ang="0">
                  <a:pos x="T2" y="T3"/>
                </a:cxn>
                <a:cxn ang="0">
                  <a:pos x="T4" y="T5"/>
                </a:cxn>
                <a:cxn ang="0">
                  <a:pos x="T6" y="T7"/>
                </a:cxn>
                <a:cxn ang="0">
                  <a:pos x="T8" y="T9"/>
                </a:cxn>
              </a:cxnLst>
              <a:rect l="0" t="0" r="r" b="b"/>
              <a:pathLst>
                <a:path w="33" h="48">
                  <a:moveTo>
                    <a:pt x="20" y="0"/>
                  </a:moveTo>
                  <a:lnTo>
                    <a:pt x="33" y="42"/>
                  </a:lnTo>
                  <a:lnTo>
                    <a:pt x="17" y="48"/>
                  </a:lnTo>
                  <a:lnTo>
                    <a:pt x="0" y="7"/>
                  </a:lnTo>
                  <a:lnTo>
                    <a:pt x="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9" name="Freeform 188"/>
            <p:cNvSpPr>
              <a:spLocks/>
            </p:cNvSpPr>
            <p:nvPr/>
          </p:nvSpPr>
          <p:spPr bwMode="auto">
            <a:xfrm>
              <a:off x="8551" y="13882"/>
              <a:ext cx="9" cy="10"/>
            </a:xfrm>
            <a:custGeom>
              <a:avLst/>
              <a:gdLst>
                <a:gd name="T0" fmla="*/ 20 w 37"/>
                <a:gd name="T1" fmla="*/ 0 h 41"/>
                <a:gd name="T2" fmla="*/ 37 w 37"/>
                <a:gd name="T3" fmla="*/ 41 h 41"/>
                <a:gd name="T4" fmla="*/ 0 w 37"/>
                <a:gd name="T5" fmla="*/ 11 h 41"/>
                <a:gd name="T6" fmla="*/ 20 w 37"/>
                <a:gd name="T7" fmla="*/ 0 h 41"/>
              </a:gdLst>
              <a:ahLst/>
              <a:cxnLst>
                <a:cxn ang="0">
                  <a:pos x="T0" y="T1"/>
                </a:cxn>
                <a:cxn ang="0">
                  <a:pos x="T2" y="T3"/>
                </a:cxn>
                <a:cxn ang="0">
                  <a:pos x="T4" y="T5"/>
                </a:cxn>
                <a:cxn ang="0">
                  <a:pos x="T6" y="T7"/>
                </a:cxn>
              </a:cxnLst>
              <a:rect l="0" t="0" r="r" b="b"/>
              <a:pathLst>
                <a:path w="37" h="41">
                  <a:moveTo>
                    <a:pt x="20" y="0"/>
                  </a:moveTo>
                  <a:lnTo>
                    <a:pt x="37" y="41"/>
                  </a:lnTo>
                  <a:lnTo>
                    <a:pt x="0" y="11"/>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0" name="Freeform 189"/>
            <p:cNvSpPr>
              <a:spLocks/>
            </p:cNvSpPr>
            <p:nvPr/>
          </p:nvSpPr>
          <p:spPr bwMode="auto">
            <a:xfrm>
              <a:off x="8551" y="13885"/>
              <a:ext cx="9" cy="9"/>
            </a:xfrm>
            <a:custGeom>
              <a:avLst/>
              <a:gdLst>
                <a:gd name="T0" fmla="*/ 37 w 37"/>
                <a:gd name="T1" fmla="*/ 30 h 38"/>
                <a:gd name="T2" fmla="*/ 0 w 37"/>
                <a:gd name="T3" fmla="*/ 0 h 38"/>
                <a:gd name="T4" fmla="*/ 22 w 37"/>
                <a:gd name="T5" fmla="*/ 38 h 38"/>
                <a:gd name="T6" fmla="*/ 37 w 37"/>
                <a:gd name="T7" fmla="*/ 30 h 38"/>
              </a:gdLst>
              <a:ahLst/>
              <a:cxnLst>
                <a:cxn ang="0">
                  <a:pos x="T0" y="T1"/>
                </a:cxn>
                <a:cxn ang="0">
                  <a:pos x="T2" y="T3"/>
                </a:cxn>
                <a:cxn ang="0">
                  <a:pos x="T4" y="T5"/>
                </a:cxn>
                <a:cxn ang="0">
                  <a:pos x="T6" y="T7"/>
                </a:cxn>
              </a:cxnLst>
              <a:rect l="0" t="0" r="r" b="b"/>
              <a:pathLst>
                <a:path w="37" h="38">
                  <a:moveTo>
                    <a:pt x="37" y="30"/>
                  </a:moveTo>
                  <a:lnTo>
                    <a:pt x="0" y="0"/>
                  </a:lnTo>
                  <a:lnTo>
                    <a:pt x="22" y="38"/>
                  </a:lnTo>
                  <a:lnTo>
                    <a:pt x="3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1" name="Freeform 190"/>
            <p:cNvSpPr>
              <a:spLocks/>
            </p:cNvSpPr>
            <p:nvPr/>
          </p:nvSpPr>
          <p:spPr bwMode="auto">
            <a:xfrm>
              <a:off x="8551" y="13882"/>
              <a:ext cx="9" cy="12"/>
            </a:xfrm>
            <a:custGeom>
              <a:avLst/>
              <a:gdLst>
                <a:gd name="T0" fmla="*/ 20 w 37"/>
                <a:gd name="T1" fmla="*/ 0 h 49"/>
                <a:gd name="T2" fmla="*/ 37 w 37"/>
                <a:gd name="T3" fmla="*/ 41 h 49"/>
                <a:gd name="T4" fmla="*/ 22 w 37"/>
                <a:gd name="T5" fmla="*/ 49 h 49"/>
                <a:gd name="T6" fmla="*/ 0 w 37"/>
                <a:gd name="T7" fmla="*/ 11 h 49"/>
                <a:gd name="T8" fmla="*/ 20 w 37"/>
                <a:gd name="T9" fmla="*/ 0 h 49"/>
              </a:gdLst>
              <a:ahLst/>
              <a:cxnLst>
                <a:cxn ang="0">
                  <a:pos x="T0" y="T1"/>
                </a:cxn>
                <a:cxn ang="0">
                  <a:pos x="T2" y="T3"/>
                </a:cxn>
                <a:cxn ang="0">
                  <a:pos x="T4" y="T5"/>
                </a:cxn>
                <a:cxn ang="0">
                  <a:pos x="T6" y="T7"/>
                </a:cxn>
                <a:cxn ang="0">
                  <a:pos x="T8" y="T9"/>
                </a:cxn>
              </a:cxnLst>
              <a:rect l="0" t="0" r="r" b="b"/>
              <a:pathLst>
                <a:path w="37" h="49">
                  <a:moveTo>
                    <a:pt x="20" y="0"/>
                  </a:moveTo>
                  <a:lnTo>
                    <a:pt x="37" y="41"/>
                  </a:lnTo>
                  <a:lnTo>
                    <a:pt x="22" y="49"/>
                  </a:lnTo>
                  <a:lnTo>
                    <a:pt x="0" y="11"/>
                  </a:lnTo>
                  <a:lnTo>
                    <a:pt x="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2" name="Freeform 191"/>
            <p:cNvSpPr>
              <a:spLocks/>
            </p:cNvSpPr>
            <p:nvPr/>
          </p:nvSpPr>
          <p:spPr bwMode="auto">
            <a:xfrm>
              <a:off x="8546" y="13885"/>
              <a:ext cx="10" cy="9"/>
            </a:xfrm>
            <a:custGeom>
              <a:avLst/>
              <a:gdLst>
                <a:gd name="T0" fmla="*/ 18 w 40"/>
                <a:gd name="T1" fmla="*/ 0 h 38"/>
                <a:gd name="T2" fmla="*/ 40 w 40"/>
                <a:gd name="T3" fmla="*/ 38 h 38"/>
                <a:gd name="T4" fmla="*/ 0 w 40"/>
                <a:gd name="T5" fmla="*/ 11 h 38"/>
                <a:gd name="T6" fmla="*/ 18 w 40"/>
                <a:gd name="T7" fmla="*/ 0 h 38"/>
              </a:gdLst>
              <a:ahLst/>
              <a:cxnLst>
                <a:cxn ang="0">
                  <a:pos x="T0" y="T1"/>
                </a:cxn>
                <a:cxn ang="0">
                  <a:pos x="T2" y="T3"/>
                </a:cxn>
                <a:cxn ang="0">
                  <a:pos x="T4" y="T5"/>
                </a:cxn>
                <a:cxn ang="0">
                  <a:pos x="T6" y="T7"/>
                </a:cxn>
              </a:cxnLst>
              <a:rect l="0" t="0" r="r" b="b"/>
              <a:pathLst>
                <a:path w="40" h="38">
                  <a:moveTo>
                    <a:pt x="18" y="0"/>
                  </a:moveTo>
                  <a:lnTo>
                    <a:pt x="40" y="38"/>
                  </a:lnTo>
                  <a:lnTo>
                    <a:pt x="0" y="1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3" name="Freeform 192"/>
            <p:cNvSpPr>
              <a:spLocks/>
            </p:cNvSpPr>
            <p:nvPr/>
          </p:nvSpPr>
          <p:spPr bwMode="auto">
            <a:xfrm>
              <a:off x="8546" y="13888"/>
              <a:ext cx="10" cy="9"/>
            </a:xfrm>
            <a:custGeom>
              <a:avLst/>
              <a:gdLst>
                <a:gd name="T0" fmla="*/ 40 w 40"/>
                <a:gd name="T1" fmla="*/ 27 h 36"/>
                <a:gd name="T2" fmla="*/ 0 w 40"/>
                <a:gd name="T3" fmla="*/ 0 h 36"/>
                <a:gd name="T4" fmla="*/ 25 w 40"/>
                <a:gd name="T5" fmla="*/ 36 h 36"/>
                <a:gd name="T6" fmla="*/ 40 w 40"/>
                <a:gd name="T7" fmla="*/ 27 h 36"/>
              </a:gdLst>
              <a:ahLst/>
              <a:cxnLst>
                <a:cxn ang="0">
                  <a:pos x="T0" y="T1"/>
                </a:cxn>
                <a:cxn ang="0">
                  <a:pos x="T2" y="T3"/>
                </a:cxn>
                <a:cxn ang="0">
                  <a:pos x="T4" y="T5"/>
                </a:cxn>
                <a:cxn ang="0">
                  <a:pos x="T6" y="T7"/>
                </a:cxn>
              </a:cxnLst>
              <a:rect l="0" t="0" r="r" b="b"/>
              <a:pathLst>
                <a:path w="40" h="36">
                  <a:moveTo>
                    <a:pt x="40" y="27"/>
                  </a:moveTo>
                  <a:lnTo>
                    <a:pt x="0" y="0"/>
                  </a:lnTo>
                  <a:lnTo>
                    <a:pt x="25" y="36"/>
                  </a:lnTo>
                  <a:lnTo>
                    <a:pt x="40"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4" name="Freeform 193"/>
            <p:cNvSpPr>
              <a:spLocks/>
            </p:cNvSpPr>
            <p:nvPr/>
          </p:nvSpPr>
          <p:spPr bwMode="auto">
            <a:xfrm>
              <a:off x="8546" y="13885"/>
              <a:ext cx="10" cy="12"/>
            </a:xfrm>
            <a:custGeom>
              <a:avLst/>
              <a:gdLst>
                <a:gd name="T0" fmla="*/ 18 w 40"/>
                <a:gd name="T1" fmla="*/ 0 h 47"/>
                <a:gd name="T2" fmla="*/ 40 w 40"/>
                <a:gd name="T3" fmla="*/ 38 h 47"/>
                <a:gd name="T4" fmla="*/ 25 w 40"/>
                <a:gd name="T5" fmla="*/ 47 h 47"/>
                <a:gd name="T6" fmla="*/ 0 w 40"/>
                <a:gd name="T7" fmla="*/ 11 h 47"/>
                <a:gd name="T8" fmla="*/ 18 w 40"/>
                <a:gd name="T9" fmla="*/ 0 h 47"/>
              </a:gdLst>
              <a:ahLst/>
              <a:cxnLst>
                <a:cxn ang="0">
                  <a:pos x="T0" y="T1"/>
                </a:cxn>
                <a:cxn ang="0">
                  <a:pos x="T2" y="T3"/>
                </a:cxn>
                <a:cxn ang="0">
                  <a:pos x="T4" y="T5"/>
                </a:cxn>
                <a:cxn ang="0">
                  <a:pos x="T6" y="T7"/>
                </a:cxn>
                <a:cxn ang="0">
                  <a:pos x="T8" y="T9"/>
                </a:cxn>
              </a:cxnLst>
              <a:rect l="0" t="0" r="r" b="b"/>
              <a:pathLst>
                <a:path w="40" h="47">
                  <a:moveTo>
                    <a:pt x="18" y="0"/>
                  </a:moveTo>
                  <a:lnTo>
                    <a:pt x="40" y="38"/>
                  </a:lnTo>
                  <a:lnTo>
                    <a:pt x="25" y="47"/>
                  </a:lnTo>
                  <a:lnTo>
                    <a:pt x="0" y="11"/>
                  </a:lnTo>
                  <a:lnTo>
                    <a:pt x="1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5" name="Freeform 194"/>
            <p:cNvSpPr>
              <a:spLocks/>
            </p:cNvSpPr>
            <p:nvPr/>
          </p:nvSpPr>
          <p:spPr bwMode="auto">
            <a:xfrm>
              <a:off x="8542" y="13888"/>
              <a:ext cx="10" cy="9"/>
            </a:xfrm>
            <a:custGeom>
              <a:avLst/>
              <a:gdLst>
                <a:gd name="T0" fmla="*/ 18 w 43"/>
                <a:gd name="T1" fmla="*/ 0 h 36"/>
                <a:gd name="T2" fmla="*/ 43 w 43"/>
                <a:gd name="T3" fmla="*/ 36 h 36"/>
                <a:gd name="T4" fmla="*/ 0 w 43"/>
                <a:gd name="T5" fmla="*/ 14 h 36"/>
                <a:gd name="T6" fmla="*/ 18 w 43"/>
                <a:gd name="T7" fmla="*/ 0 h 36"/>
              </a:gdLst>
              <a:ahLst/>
              <a:cxnLst>
                <a:cxn ang="0">
                  <a:pos x="T0" y="T1"/>
                </a:cxn>
                <a:cxn ang="0">
                  <a:pos x="T2" y="T3"/>
                </a:cxn>
                <a:cxn ang="0">
                  <a:pos x="T4" y="T5"/>
                </a:cxn>
                <a:cxn ang="0">
                  <a:pos x="T6" y="T7"/>
                </a:cxn>
              </a:cxnLst>
              <a:rect l="0" t="0" r="r" b="b"/>
              <a:pathLst>
                <a:path w="43" h="36">
                  <a:moveTo>
                    <a:pt x="18" y="0"/>
                  </a:moveTo>
                  <a:lnTo>
                    <a:pt x="43" y="36"/>
                  </a:lnTo>
                  <a:lnTo>
                    <a:pt x="0" y="14"/>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6" name="Freeform 195"/>
            <p:cNvSpPr>
              <a:spLocks/>
            </p:cNvSpPr>
            <p:nvPr/>
          </p:nvSpPr>
          <p:spPr bwMode="auto">
            <a:xfrm>
              <a:off x="8542" y="13891"/>
              <a:ext cx="10" cy="8"/>
            </a:xfrm>
            <a:custGeom>
              <a:avLst/>
              <a:gdLst>
                <a:gd name="T0" fmla="*/ 43 w 43"/>
                <a:gd name="T1" fmla="*/ 22 h 32"/>
                <a:gd name="T2" fmla="*/ 0 w 43"/>
                <a:gd name="T3" fmla="*/ 0 h 32"/>
                <a:gd name="T4" fmla="*/ 30 w 43"/>
                <a:gd name="T5" fmla="*/ 32 h 32"/>
                <a:gd name="T6" fmla="*/ 43 w 43"/>
                <a:gd name="T7" fmla="*/ 22 h 32"/>
              </a:gdLst>
              <a:ahLst/>
              <a:cxnLst>
                <a:cxn ang="0">
                  <a:pos x="T0" y="T1"/>
                </a:cxn>
                <a:cxn ang="0">
                  <a:pos x="T2" y="T3"/>
                </a:cxn>
                <a:cxn ang="0">
                  <a:pos x="T4" y="T5"/>
                </a:cxn>
                <a:cxn ang="0">
                  <a:pos x="T6" y="T7"/>
                </a:cxn>
              </a:cxnLst>
              <a:rect l="0" t="0" r="r" b="b"/>
              <a:pathLst>
                <a:path w="43" h="32">
                  <a:moveTo>
                    <a:pt x="43" y="22"/>
                  </a:moveTo>
                  <a:lnTo>
                    <a:pt x="0" y="0"/>
                  </a:lnTo>
                  <a:lnTo>
                    <a:pt x="30" y="32"/>
                  </a:lnTo>
                  <a:lnTo>
                    <a:pt x="4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7" name="Freeform 196"/>
            <p:cNvSpPr>
              <a:spLocks/>
            </p:cNvSpPr>
            <p:nvPr/>
          </p:nvSpPr>
          <p:spPr bwMode="auto">
            <a:xfrm>
              <a:off x="8542" y="13888"/>
              <a:ext cx="10" cy="11"/>
            </a:xfrm>
            <a:custGeom>
              <a:avLst/>
              <a:gdLst>
                <a:gd name="T0" fmla="*/ 18 w 43"/>
                <a:gd name="T1" fmla="*/ 0 h 46"/>
                <a:gd name="T2" fmla="*/ 43 w 43"/>
                <a:gd name="T3" fmla="*/ 36 h 46"/>
                <a:gd name="T4" fmla="*/ 30 w 43"/>
                <a:gd name="T5" fmla="*/ 46 h 46"/>
                <a:gd name="T6" fmla="*/ 0 w 43"/>
                <a:gd name="T7" fmla="*/ 14 h 46"/>
                <a:gd name="T8" fmla="*/ 18 w 43"/>
                <a:gd name="T9" fmla="*/ 0 h 46"/>
              </a:gdLst>
              <a:ahLst/>
              <a:cxnLst>
                <a:cxn ang="0">
                  <a:pos x="T0" y="T1"/>
                </a:cxn>
                <a:cxn ang="0">
                  <a:pos x="T2" y="T3"/>
                </a:cxn>
                <a:cxn ang="0">
                  <a:pos x="T4" y="T5"/>
                </a:cxn>
                <a:cxn ang="0">
                  <a:pos x="T6" y="T7"/>
                </a:cxn>
                <a:cxn ang="0">
                  <a:pos x="T8" y="T9"/>
                </a:cxn>
              </a:cxnLst>
              <a:rect l="0" t="0" r="r" b="b"/>
              <a:pathLst>
                <a:path w="43" h="46">
                  <a:moveTo>
                    <a:pt x="18" y="0"/>
                  </a:moveTo>
                  <a:lnTo>
                    <a:pt x="43" y="36"/>
                  </a:lnTo>
                  <a:lnTo>
                    <a:pt x="30" y="46"/>
                  </a:lnTo>
                  <a:lnTo>
                    <a:pt x="0" y="14"/>
                  </a:lnTo>
                  <a:lnTo>
                    <a:pt x="1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8" name="Freeform 197"/>
            <p:cNvSpPr>
              <a:spLocks/>
            </p:cNvSpPr>
            <p:nvPr/>
          </p:nvSpPr>
          <p:spPr bwMode="auto">
            <a:xfrm>
              <a:off x="8538" y="13891"/>
              <a:ext cx="11" cy="8"/>
            </a:xfrm>
            <a:custGeom>
              <a:avLst/>
              <a:gdLst>
                <a:gd name="T0" fmla="*/ 15 w 45"/>
                <a:gd name="T1" fmla="*/ 0 h 32"/>
                <a:gd name="T2" fmla="*/ 45 w 45"/>
                <a:gd name="T3" fmla="*/ 32 h 32"/>
                <a:gd name="T4" fmla="*/ 0 w 45"/>
                <a:gd name="T5" fmla="*/ 16 h 32"/>
                <a:gd name="T6" fmla="*/ 15 w 45"/>
                <a:gd name="T7" fmla="*/ 0 h 32"/>
              </a:gdLst>
              <a:ahLst/>
              <a:cxnLst>
                <a:cxn ang="0">
                  <a:pos x="T0" y="T1"/>
                </a:cxn>
                <a:cxn ang="0">
                  <a:pos x="T2" y="T3"/>
                </a:cxn>
                <a:cxn ang="0">
                  <a:pos x="T4" y="T5"/>
                </a:cxn>
                <a:cxn ang="0">
                  <a:pos x="T6" y="T7"/>
                </a:cxn>
              </a:cxnLst>
              <a:rect l="0" t="0" r="r" b="b"/>
              <a:pathLst>
                <a:path w="45" h="32">
                  <a:moveTo>
                    <a:pt x="15" y="0"/>
                  </a:moveTo>
                  <a:lnTo>
                    <a:pt x="45" y="32"/>
                  </a:lnTo>
                  <a:lnTo>
                    <a:pt x="0" y="16"/>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9" name="Freeform 198"/>
            <p:cNvSpPr>
              <a:spLocks/>
            </p:cNvSpPr>
            <p:nvPr/>
          </p:nvSpPr>
          <p:spPr bwMode="auto">
            <a:xfrm>
              <a:off x="8538" y="13895"/>
              <a:ext cx="11" cy="8"/>
            </a:xfrm>
            <a:custGeom>
              <a:avLst/>
              <a:gdLst>
                <a:gd name="T0" fmla="*/ 45 w 45"/>
                <a:gd name="T1" fmla="*/ 16 h 29"/>
                <a:gd name="T2" fmla="*/ 0 w 45"/>
                <a:gd name="T3" fmla="*/ 0 h 29"/>
                <a:gd name="T4" fmla="*/ 33 w 45"/>
                <a:gd name="T5" fmla="*/ 29 h 29"/>
                <a:gd name="T6" fmla="*/ 45 w 45"/>
                <a:gd name="T7" fmla="*/ 16 h 29"/>
              </a:gdLst>
              <a:ahLst/>
              <a:cxnLst>
                <a:cxn ang="0">
                  <a:pos x="T0" y="T1"/>
                </a:cxn>
                <a:cxn ang="0">
                  <a:pos x="T2" y="T3"/>
                </a:cxn>
                <a:cxn ang="0">
                  <a:pos x="T4" y="T5"/>
                </a:cxn>
                <a:cxn ang="0">
                  <a:pos x="T6" y="T7"/>
                </a:cxn>
              </a:cxnLst>
              <a:rect l="0" t="0" r="r" b="b"/>
              <a:pathLst>
                <a:path w="45" h="29">
                  <a:moveTo>
                    <a:pt x="45" y="16"/>
                  </a:moveTo>
                  <a:lnTo>
                    <a:pt x="0" y="0"/>
                  </a:lnTo>
                  <a:lnTo>
                    <a:pt x="33" y="29"/>
                  </a:lnTo>
                  <a:lnTo>
                    <a:pt x="4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0" name="Freeform 199"/>
            <p:cNvSpPr>
              <a:spLocks/>
            </p:cNvSpPr>
            <p:nvPr/>
          </p:nvSpPr>
          <p:spPr bwMode="auto">
            <a:xfrm>
              <a:off x="8538" y="13891"/>
              <a:ext cx="11" cy="12"/>
            </a:xfrm>
            <a:custGeom>
              <a:avLst/>
              <a:gdLst>
                <a:gd name="T0" fmla="*/ 15 w 45"/>
                <a:gd name="T1" fmla="*/ 0 h 45"/>
                <a:gd name="T2" fmla="*/ 45 w 45"/>
                <a:gd name="T3" fmla="*/ 32 h 45"/>
                <a:gd name="T4" fmla="*/ 33 w 45"/>
                <a:gd name="T5" fmla="*/ 45 h 45"/>
                <a:gd name="T6" fmla="*/ 0 w 45"/>
                <a:gd name="T7" fmla="*/ 16 h 45"/>
                <a:gd name="T8" fmla="*/ 15 w 45"/>
                <a:gd name="T9" fmla="*/ 0 h 45"/>
              </a:gdLst>
              <a:ahLst/>
              <a:cxnLst>
                <a:cxn ang="0">
                  <a:pos x="T0" y="T1"/>
                </a:cxn>
                <a:cxn ang="0">
                  <a:pos x="T2" y="T3"/>
                </a:cxn>
                <a:cxn ang="0">
                  <a:pos x="T4" y="T5"/>
                </a:cxn>
                <a:cxn ang="0">
                  <a:pos x="T6" y="T7"/>
                </a:cxn>
                <a:cxn ang="0">
                  <a:pos x="T8" y="T9"/>
                </a:cxn>
              </a:cxnLst>
              <a:rect l="0" t="0" r="r" b="b"/>
              <a:pathLst>
                <a:path w="45" h="45">
                  <a:moveTo>
                    <a:pt x="15" y="0"/>
                  </a:moveTo>
                  <a:lnTo>
                    <a:pt x="45" y="32"/>
                  </a:lnTo>
                  <a:lnTo>
                    <a:pt x="33" y="45"/>
                  </a:lnTo>
                  <a:lnTo>
                    <a:pt x="0" y="16"/>
                  </a:lnTo>
                  <a:lnTo>
                    <a:pt x="1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1" name="Freeform 200"/>
            <p:cNvSpPr>
              <a:spLocks/>
            </p:cNvSpPr>
            <p:nvPr/>
          </p:nvSpPr>
          <p:spPr bwMode="auto">
            <a:xfrm>
              <a:off x="8535" y="13895"/>
              <a:ext cx="11" cy="8"/>
            </a:xfrm>
            <a:custGeom>
              <a:avLst/>
              <a:gdLst>
                <a:gd name="T0" fmla="*/ 14 w 47"/>
                <a:gd name="T1" fmla="*/ 0 h 29"/>
                <a:gd name="T2" fmla="*/ 47 w 47"/>
                <a:gd name="T3" fmla="*/ 29 h 29"/>
                <a:gd name="T4" fmla="*/ 0 w 47"/>
                <a:gd name="T5" fmla="*/ 17 h 29"/>
                <a:gd name="T6" fmla="*/ 14 w 47"/>
                <a:gd name="T7" fmla="*/ 0 h 29"/>
              </a:gdLst>
              <a:ahLst/>
              <a:cxnLst>
                <a:cxn ang="0">
                  <a:pos x="T0" y="T1"/>
                </a:cxn>
                <a:cxn ang="0">
                  <a:pos x="T2" y="T3"/>
                </a:cxn>
                <a:cxn ang="0">
                  <a:pos x="T4" y="T5"/>
                </a:cxn>
                <a:cxn ang="0">
                  <a:pos x="T6" y="T7"/>
                </a:cxn>
              </a:cxnLst>
              <a:rect l="0" t="0" r="r" b="b"/>
              <a:pathLst>
                <a:path w="47" h="29">
                  <a:moveTo>
                    <a:pt x="14" y="0"/>
                  </a:moveTo>
                  <a:lnTo>
                    <a:pt x="47" y="29"/>
                  </a:lnTo>
                  <a:lnTo>
                    <a:pt x="0" y="17"/>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2" name="Freeform 201"/>
            <p:cNvSpPr>
              <a:spLocks/>
            </p:cNvSpPr>
            <p:nvPr/>
          </p:nvSpPr>
          <p:spPr bwMode="auto">
            <a:xfrm>
              <a:off x="8535" y="13900"/>
              <a:ext cx="11" cy="6"/>
            </a:xfrm>
            <a:custGeom>
              <a:avLst/>
              <a:gdLst>
                <a:gd name="T0" fmla="*/ 47 w 47"/>
                <a:gd name="T1" fmla="*/ 12 h 26"/>
                <a:gd name="T2" fmla="*/ 0 w 47"/>
                <a:gd name="T3" fmla="*/ 0 h 26"/>
                <a:gd name="T4" fmla="*/ 36 w 47"/>
                <a:gd name="T5" fmla="*/ 26 h 26"/>
                <a:gd name="T6" fmla="*/ 47 w 47"/>
                <a:gd name="T7" fmla="*/ 12 h 26"/>
              </a:gdLst>
              <a:ahLst/>
              <a:cxnLst>
                <a:cxn ang="0">
                  <a:pos x="T0" y="T1"/>
                </a:cxn>
                <a:cxn ang="0">
                  <a:pos x="T2" y="T3"/>
                </a:cxn>
                <a:cxn ang="0">
                  <a:pos x="T4" y="T5"/>
                </a:cxn>
                <a:cxn ang="0">
                  <a:pos x="T6" y="T7"/>
                </a:cxn>
              </a:cxnLst>
              <a:rect l="0" t="0" r="r" b="b"/>
              <a:pathLst>
                <a:path w="47" h="26">
                  <a:moveTo>
                    <a:pt x="47" y="12"/>
                  </a:moveTo>
                  <a:lnTo>
                    <a:pt x="0" y="0"/>
                  </a:lnTo>
                  <a:lnTo>
                    <a:pt x="36" y="26"/>
                  </a:lnTo>
                  <a:lnTo>
                    <a:pt x="47"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3" name="Freeform 202"/>
            <p:cNvSpPr>
              <a:spLocks/>
            </p:cNvSpPr>
            <p:nvPr/>
          </p:nvSpPr>
          <p:spPr bwMode="auto">
            <a:xfrm>
              <a:off x="8535" y="13895"/>
              <a:ext cx="11" cy="11"/>
            </a:xfrm>
            <a:custGeom>
              <a:avLst/>
              <a:gdLst>
                <a:gd name="T0" fmla="*/ 14 w 47"/>
                <a:gd name="T1" fmla="*/ 0 h 43"/>
                <a:gd name="T2" fmla="*/ 47 w 47"/>
                <a:gd name="T3" fmla="*/ 29 h 43"/>
                <a:gd name="T4" fmla="*/ 36 w 47"/>
                <a:gd name="T5" fmla="*/ 43 h 43"/>
                <a:gd name="T6" fmla="*/ 0 w 47"/>
                <a:gd name="T7" fmla="*/ 17 h 43"/>
                <a:gd name="T8" fmla="*/ 14 w 47"/>
                <a:gd name="T9" fmla="*/ 0 h 43"/>
              </a:gdLst>
              <a:ahLst/>
              <a:cxnLst>
                <a:cxn ang="0">
                  <a:pos x="T0" y="T1"/>
                </a:cxn>
                <a:cxn ang="0">
                  <a:pos x="T2" y="T3"/>
                </a:cxn>
                <a:cxn ang="0">
                  <a:pos x="T4" y="T5"/>
                </a:cxn>
                <a:cxn ang="0">
                  <a:pos x="T6" y="T7"/>
                </a:cxn>
                <a:cxn ang="0">
                  <a:pos x="T8" y="T9"/>
                </a:cxn>
              </a:cxnLst>
              <a:rect l="0" t="0" r="r" b="b"/>
              <a:pathLst>
                <a:path w="47" h="43">
                  <a:moveTo>
                    <a:pt x="14" y="0"/>
                  </a:moveTo>
                  <a:lnTo>
                    <a:pt x="47" y="29"/>
                  </a:lnTo>
                  <a:lnTo>
                    <a:pt x="36" y="43"/>
                  </a:lnTo>
                  <a:lnTo>
                    <a:pt x="0" y="17"/>
                  </a:lnTo>
                  <a:lnTo>
                    <a:pt x="1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4" name="Freeform 203"/>
            <p:cNvSpPr>
              <a:spLocks/>
            </p:cNvSpPr>
            <p:nvPr/>
          </p:nvSpPr>
          <p:spPr bwMode="auto">
            <a:xfrm>
              <a:off x="8532" y="13900"/>
              <a:ext cx="12" cy="6"/>
            </a:xfrm>
            <a:custGeom>
              <a:avLst/>
              <a:gdLst>
                <a:gd name="T0" fmla="*/ 11 w 47"/>
                <a:gd name="T1" fmla="*/ 0 h 26"/>
                <a:gd name="T2" fmla="*/ 47 w 47"/>
                <a:gd name="T3" fmla="*/ 26 h 26"/>
                <a:gd name="T4" fmla="*/ 0 w 47"/>
                <a:gd name="T5" fmla="*/ 20 h 26"/>
                <a:gd name="T6" fmla="*/ 11 w 47"/>
                <a:gd name="T7" fmla="*/ 0 h 26"/>
              </a:gdLst>
              <a:ahLst/>
              <a:cxnLst>
                <a:cxn ang="0">
                  <a:pos x="T0" y="T1"/>
                </a:cxn>
                <a:cxn ang="0">
                  <a:pos x="T2" y="T3"/>
                </a:cxn>
                <a:cxn ang="0">
                  <a:pos x="T4" y="T5"/>
                </a:cxn>
                <a:cxn ang="0">
                  <a:pos x="T6" y="T7"/>
                </a:cxn>
              </a:cxnLst>
              <a:rect l="0" t="0" r="r" b="b"/>
              <a:pathLst>
                <a:path w="47" h="26">
                  <a:moveTo>
                    <a:pt x="11" y="0"/>
                  </a:moveTo>
                  <a:lnTo>
                    <a:pt x="47" y="26"/>
                  </a:lnTo>
                  <a:lnTo>
                    <a:pt x="0" y="2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5" name="Freeform 204"/>
            <p:cNvSpPr>
              <a:spLocks/>
            </p:cNvSpPr>
            <p:nvPr/>
          </p:nvSpPr>
          <p:spPr bwMode="auto">
            <a:xfrm>
              <a:off x="8532" y="13905"/>
              <a:ext cx="12" cy="5"/>
            </a:xfrm>
            <a:custGeom>
              <a:avLst/>
              <a:gdLst>
                <a:gd name="T0" fmla="*/ 47 w 47"/>
                <a:gd name="T1" fmla="*/ 6 h 21"/>
                <a:gd name="T2" fmla="*/ 0 w 47"/>
                <a:gd name="T3" fmla="*/ 0 h 21"/>
                <a:gd name="T4" fmla="*/ 38 w 47"/>
                <a:gd name="T5" fmla="*/ 21 h 21"/>
                <a:gd name="T6" fmla="*/ 47 w 47"/>
                <a:gd name="T7" fmla="*/ 6 h 21"/>
              </a:gdLst>
              <a:ahLst/>
              <a:cxnLst>
                <a:cxn ang="0">
                  <a:pos x="T0" y="T1"/>
                </a:cxn>
                <a:cxn ang="0">
                  <a:pos x="T2" y="T3"/>
                </a:cxn>
                <a:cxn ang="0">
                  <a:pos x="T4" y="T5"/>
                </a:cxn>
                <a:cxn ang="0">
                  <a:pos x="T6" y="T7"/>
                </a:cxn>
              </a:cxnLst>
              <a:rect l="0" t="0" r="r" b="b"/>
              <a:pathLst>
                <a:path w="47" h="21">
                  <a:moveTo>
                    <a:pt x="47" y="6"/>
                  </a:moveTo>
                  <a:lnTo>
                    <a:pt x="0" y="0"/>
                  </a:lnTo>
                  <a:lnTo>
                    <a:pt x="38" y="21"/>
                  </a:lnTo>
                  <a:lnTo>
                    <a:pt x="4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6" name="Freeform 205"/>
            <p:cNvSpPr>
              <a:spLocks/>
            </p:cNvSpPr>
            <p:nvPr/>
          </p:nvSpPr>
          <p:spPr bwMode="auto">
            <a:xfrm>
              <a:off x="8532" y="13900"/>
              <a:ext cx="12" cy="10"/>
            </a:xfrm>
            <a:custGeom>
              <a:avLst/>
              <a:gdLst>
                <a:gd name="T0" fmla="*/ 11 w 47"/>
                <a:gd name="T1" fmla="*/ 0 h 41"/>
                <a:gd name="T2" fmla="*/ 47 w 47"/>
                <a:gd name="T3" fmla="*/ 26 h 41"/>
                <a:gd name="T4" fmla="*/ 38 w 47"/>
                <a:gd name="T5" fmla="*/ 41 h 41"/>
                <a:gd name="T6" fmla="*/ 0 w 47"/>
                <a:gd name="T7" fmla="*/ 20 h 41"/>
                <a:gd name="T8" fmla="*/ 11 w 47"/>
                <a:gd name="T9" fmla="*/ 0 h 41"/>
              </a:gdLst>
              <a:ahLst/>
              <a:cxnLst>
                <a:cxn ang="0">
                  <a:pos x="T0" y="T1"/>
                </a:cxn>
                <a:cxn ang="0">
                  <a:pos x="T2" y="T3"/>
                </a:cxn>
                <a:cxn ang="0">
                  <a:pos x="T4" y="T5"/>
                </a:cxn>
                <a:cxn ang="0">
                  <a:pos x="T6" y="T7"/>
                </a:cxn>
                <a:cxn ang="0">
                  <a:pos x="T8" y="T9"/>
                </a:cxn>
              </a:cxnLst>
              <a:rect l="0" t="0" r="r" b="b"/>
              <a:pathLst>
                <a:path w="47" h="41">
                  <a:moveTo>
                    <a:pt x="11" y="0"/>
                  </a:moveTo>
                  <a:lnTo>
                    <a:pt x="47" y="26"/>
                  </a:lnTo>
                  <a:lnTo>
                    <a:pt x="38" y="41"/>
                  </a:lnTo>
                  <a:lnTo>
                    <a:pt x="0" y="20"/>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7" name="Freeform 206"/>
            <p:cNvSpPr>
              <a:spLocks/>
            </p:cNvSpPr>
            <p:nvPr/>
          </p:nvSpPr>
          <p:spPr bwMode="auto">
            <a:xfrm>
              <a:off x="8529" y="13905"/>
              <a:ext cx="12" cy="5"/>
            </a:xfrm>
            <a:custGeom>
              <a:avLst/>
              <a:gdLst>
                <a:gd name="T0" fmla="*/ 9 w 47"/>
                <a:gd name="T1" fmla="*/ 0 h 21"/>
                <a:gd name="T2" fmla="*/ 47 w 47"/>
                <a:gd name="T3" fmla="*/ 21 h 21"/>
                <a:gd name="T4" fmla="*/ 0 w 47"/>
                <a:gd name="T5" fmla="*/ 20 h 21"/>
                <a:gd name="T6" fmla="*/ 9 w 47"/>
                <a:gd name="T7" fmla="*/ 0 h 21"/>
              </a:gdLst>
              <a:ahLst/>
              <a:cxnLst>
                <a:cxn ang="0">
                  <a:pos x="T0" y="T1"/>
                </a:cxn>
                <a:cxn ang="0">
                  <a:pos x="T2" y="T3"/>
                </a:cxn>
                <a:cxn ang="0">
                  <a:pos x="T4" y="T5"/>
                </a:cxn>
                <a:cxn ang="0">
                  <a:pos x="T6" y="T7"/>
                </a:cxn>
              </a:cxnLst>
              <a:rect l="0" t="0" r="r" b="b"/>
              <a:pathLst>
                <a:path w="47" h="21">
                  <a:moveTo>
                    <a:pt x="9" y="0"/>
                  </a:moveTo>
                  <a:lnTo>
                    <a:pt x="47" y="21"/>
                  </a:lnTo>
                  <a:lnTo>
                    <a:pt x="0" y="2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8" name="Freeform 207"/>
            <p:cNvSpPr>
              <a:spLocks/>
            </p:cNvSpPr>
            <p:nvPr/>
          </p:nvSpPr>
          <p:spPr bwMode="auto">
            <a:xfrm>
              <a:off x="8529" y="13909"/>
              <a:ext cx="12" cy="4"/>
            </a:xfrm>
            <a:custGeom>
              <a:avLst/>
              <a:gdLst>
                <a:gd name="T0" fmla="*/ 47 w 47"/>
                <a:gd name="T1" fmla="*/ 1 h 16"/>
                <a:gd name="T2" fmla="*/ 0 w 47"/>
                <a:gd name="T3" fmla="*/ 0 h 16"/>
                <a:gd name="T4" fmla="*/ 40 w 47"/>
                <a:gd name="T5" fmla="*/ 16 h 16"/>
                <a:gd name="T6" fmla="*/ 47 w 47"/>
                <a:gd name="T7" fmla="*/ 1 h 16"/>
              </a:gdLst>
              <a:ahLst/>
              <a:cxnLst>
                <a:cxn ang="0">
                  <a:pos x="T0" y="T1"/>
                </a:cxn>
                <a:cxn ang="0">
                  <a:pos x="T2" y="T3"/>
                </a:cxn>
                <a:cxn ang="0">
                  <a:pos x="T4" y="T5"/>
                </a:cxn>
                <a:cxn ang="0">
                  <a:pos x="T6" y="T7"/>
                </a:cxn>
              </a:cxnLst>
              <a:rect l="0" t="0" r="r" b="b"/>
              <a:pathLst>
                <a:path w="47" h="16">
                  <a:moveTo>
                    <a:pt x="47" y="1"/>
                  </a:moveTo>
                  <a:lnTo>
                    <a:pt x="0" y="0"/>
                  </a:lnTo>
                  <a:lnTo>
                    <a:pt x="40" y="16"/>
                  </a:lnTo>
                  <a:lnTo>
                    <a:pt x="47"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9" name="Freeform 208"/>
            <p:cNvSpPr>
              <a:spLocks/>
            </p:cNvSpPr>
            <p:nvPr/>
          </p:nvSpPr>
          <p:spPr bwMode="auto">
            <a:xfrm>
              <a:off x="8529" y="13905"/>
              <a:ext cx="12" cy="8"/>
            </a:xfrm>
            <a:custGeom>
              <a:avLst/>
              <a:gdLst>
                <a:gd name="T0" fmla="*/ 9 w 47"/>
                <a:gd name="T1" fmla="*/ 0 h 36"/>
                <a:gd name="T2" fmla="*/ 47 w 47"/>
                <a:gd name="T3" fmla="*/ 21 h 36"/>
                <a:gd name="T4" fmla="*/ 40 w 47"/>
                <a:gd name="T5" fmla="*/ 36 h 36"/>
                <a:gd name="T6" fmla="*/ 0 w 47"/>
                <a:gd name="T7" fmla="*/ 20 h 36"/>
                <a:gd name="T8" fmla="*/ 9 w 47"/>
                <a:gd name="T9" fmla="*/ 0 h 36"/>
              </a:gdLst>
              <a:ahLst/>
              <a:cxnLst>
                <a:cxn ang="0">
                  <a:pos x="T0" y="T1"/>
                </a:cxn>
                <a:cxn ang="0">
                  <a:pos x="T2" y="T3"/>
                </a:cxn>
                <a:cxn ang="0">
                  <a:pos x="T4" y="T5"/>
                </a:cxn>
                <a:cxn ang="0">
                  <a:pos x="T6" y="T7"/>
                </a:cxn>
                <a:cxn ang="0">
                  <a:pos x="T8" y="T9"/>
                </a:cxn>
              </a:cxnLst>
              <a:rect l="0" t="0" r="r" b="b"/>
              <a:pathLst>
                <a:path w="47" h="36">
                  <a:moveTo>
                    <a:pt x="9" y="0"/>
                  </a:moveTo>
                  <a:lnTo>
                    <a:pt x="47" y="21"/>
                  </a:lnTo>
                  <a:lnTo>
                    <a:pt x="40" y="36"/>
                  </a:lnTo>
                  <a:lnTo>
                    <a:pt x="0" y="20"/>
                  </a:lnTo>
                  <a:lnTo>
                    <a:pt x="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0" name="Freeform 209"/>
            <p:cNvSpPr>
              <a:spLocks/>
            </p:cNvSpPr>
            <p:nvPr/>
          </p:nvSpPr>
          <p:spPr bwMode="auto">
            <a:xfrm>
              <a:off x="8528" y="13909"/>
              <a:ext cx="12" cy="6"/>
            </a:xfrm>
            <a:custGeom>
              <a:avLst/>
              <a:gdLst>
                <a:gd name="T0" fmla="*/ 7 w 47"/>
                <a:gd name="T1" fmla="*/ 0 h 20"/>
                <a:gd name="T2" fmla="*/ 47 w 47"/>
                <a:gd name="T3" fmla="*/ 16 h 20"/>
                <a:gd name="T4" fmla="*/ 0 w 47"/>
                <a:gd name="T5" fmla="*/ 20 h 20"/>
                <a:gd name="T6" fmla="*/ 7 w 47"/>
                <a:gd name="T7" fmla="*/ 0 h 20"/>
              </a:gdLst>
              <a:ahLst/>
              <a:cxnLst>
                <a:cxn ang="0">
                  <a:pos x="T0" y="T1"/>
                </a:cxn>
                <a:cxn ang="0">
                  <a:pos x="T2" y="T3"/>
                </a:cxn>
                <a:cxn ang="0">
                  <a:pos x="T4" y="T5"/>
                </a:cxn>
                <a:cxn ang="0">
                  <a:pos x="T6" y="T7"/>
                </a:cxn>
              </a:cxnLst>
              <a:rect l="0" t="0" r="r" b="b"/>
              <a:pathLst>
                <a:path w="47" h="20">
                  <a:moveTo>
                    <a:pt x="7" y="0"/>
                  </a:moveTo>
                  <a:lnTo>
                    <a:pt x="47" y="16"/>
                  </a:lnTo>
                  <a:lnTo>
                    <a:pt x="0" y="2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1" name="Freeform 210"/>
            <p:cNvSpPr>
              <a:spLocks/>
            </p:cNvSpPr>
            <p:nvPr/>
          </p:nvSpPr>
          <p:spPr bwMode="auto">
            <a:xfrm>
              <a:off x="8528" y="13913"/>
              <a:ext cx="12" cy="5"/>
            </a:xfrm>
            <a:custGeom>
              <a:avLst/>
              <a:gdLst>
                <a:gd name="T0" fmla="*/ 47 w 47"/>
                <a:gd name="T1" fmla="*/ 0 h 16"/>
                <a:gd name="T2" fmla="*/ 0 w 47"/>
                <a:gd name="T3" fmla="*/ 4 h 16"/>
                <a:gd name="T4" fmla="*/ 41 w 47"/>
                <a:gd name="T5" fmla="*/ 16 h 16"/>
                <a:gd name="T6" fmla="*/ 47 w 47"/>
                <a:gd name="T7" fmla="*/ 0 h 16"/>
              </a:gdLst>
              <a:ahLst/>
              <a:cxnLst>
                <a:cxn ang="0">
                  <a:pos x="T0" y="T1"/>
                </a:cxn>
                <a:cxn ang="0">
                  <a:pos x="T2" y="T3"/>
                </a:cxn>
                <a:cxn ang="0">
                  <a:pos x="T4" y="T5"/>
                </a:cxn>
                <a:cxn ang="0">
                  <a:pos x="T6" y="T7"/>
                </a:cxn>
              </a:cxnLst>
              <a:rect l="0" t="0" r="r" b="b"/>
              <a:pathLst>
                <a:path w="47" h="16">
                  <a:moveTo>
                    <a:pt x="47" y="0"/>
                  </a:moveTo>
                  <a:lnTo>
                    <a:pt x="0" y="4"/>
                  </a:lnTo>
                  <a:lnTo>
                    <a:pt x="41" y="16"/>
                  </a:lnTo>
                  <a:lnTo>
                    <a:pt x="4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2" name="Freeform 211"/>
            <p:cNvSpPr>
              <a:spLocks/>
            </p:cNvSpPr>
            <p:nvPr/>
          </p:nvSpPr>
          <p:spPr bwMode="auto">
            <a:xfrm>
              <a:off x="8528" y="13909"/>
              <a:ext cx="12" cy="9"/>
            </a:xfrm>
            <a:custGeom>
              <a:avLst/>
              <a:gdLst>
                <a:gd name="T0" fmla="*/ 7 w 47"/>
                <a:gd name="T1" fmla="*/ 0 h 32"/>
                <a:gd name="T2" fmla="*/ 47 w 47"/>
                <a:gd name="T3" fmla="*/ 16 h 32"/>
                <a:gd name="T4" fmla="*/ 41 w 47"/>
                <a:gd name="T5" fmla="*/ 32 h 32"/>
                <a:gd name="T6" fmla="*/ 0 w 47"/>
                <a:gd name="T7" fmla="*/ 20 h 32"/>
                <a:gd name="T8" fmla="*/ 7 w 47"/>
                <a:gd name="T9" fmla="*/ 0 h 32"/>
              </a:gdLst>
              <a:ahLst/>
              <a:cxnLst>
                <a:cxn ang="0">
                  <a:pos x="T0" y="T1"/>
                </a:cxn>
                <a:cxn ang="0">
                  <a:pos x="T2" y="T3"/>
                </a:cxn>
                <a:cxn ang="0">
                  <a:pos x="T4" y="T5"/>
                </a:cxn>
                <a:cxn ang="0">
                  <a:pos x="T6" y="T7"/>
                </a:cxn>
                <a:cxn ang="0">
                  <a:pos x="T8" y="T9"/>
                </a:cxn>
              </a:cxnLst>
              <a:rect l="0" t="0" r="r" b="b"/>
              <a:pathLst>
                <a:path w="47" h="32">
                  <a:moveTo>
                    <a:pt x="7" y="0"/>
                  </a:moveTo>
                  <a:lnTo>
                    <a:pt x="47" y="16"/>
                  </a:lnTo>
                  <a:lnTo>
                    <a:pt x="41" y="32"/>
                  </a:lnTo>
                  <a:lnTo>
                    <a:pt x="0" y="20"/>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3" name="Freeform 212"/>
            <p:cNvSpPr>
              <a:spLocks/>
            </p:cNvSpPr>
            <p:nvPr/>
          </p:nvSpPr>
          <p:spPr bwMode="auto">
            <a:xfrm>
              <a:off x="8527" y="13915"/>
              <a:ext cx="11" cy="5"/>
            </a:xfrm>
            <a:custGeom>
              <a:avLst/>
              <a:gdLst>
                <a:gd name="T0" fmla="*/ 5 w 46"/>
                <a:gd name="T1" fmla="*/ 0 h 22"/>
                <a:gd name="T2" fmla="*/ 46 w 46"/>
                <a:gd name="T3" fmla="*/ 12 h 22"/>
                <a:gd name="T4" fmla="*/ 0 w 46"/>
                <a:gd name="T5" fmla="*/ 22 h 22"/>
                <a:gd name="T6" fmla="*/ 5 w 46"/>
                <a:gd name="T7" fmla="*/ 0 h 22"/>
              </a:gdLst>
              <a:ahLst/>
              <a:cxnLst>
                <a:cxn ang="0">
                  <a:pos x="T0" y="T1"/>
                </a:cxn>
                <a:cxn ang="0">
                  <a:pos x="T2" y="T3"/>
                </a:cxn>
                <a:cxn ang="0">
                  <a:pos x="T4" y="T5"/>
                </a:cxn>
                <a:cxn ang="0">
                  <a:pos x="T6" y="T7"/>
                </a:cxn>
              </a:cxnLst>
              <a:rect l="0" t="0" r="r" b="b"/>
              <a:pathLst>
                <a:path w="46" h="22">
                  <a:moveTo>
                    <a:pt x="5" y="0"/>
                  </a:moveTo>
                  <a:lnTo>
                    <a:pt x="46" y="12"/>
                  </a:lnTo>
                  <a:lnTo>
                    <a:pt x="0" y="2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4" name="Freeform 213"/>
            <p:cNvSpPr>
              <a:spLocks/>
            </p:cNvSpPr>
            <p:nvPr/>
          </p:nvSpPr>
          <p:spPr bwMode="auto">
            <a:xfrm>
              <a:off x="8527" y="13918"/>
              <a:ext cx="11" cy="4"/>
            </a:xfrm>
            <a:custGeom>
              <a:avLst/>
              <a:gdLst>
                <a:gd name="T0" fmla="*/ 46 w 46"/>
                <a:gd name="T1" fmla="*/ 0 h 17"/>
                <a:gd name="T2" fmla="*/ 0 w 46"/>
                <a:gd name="T3" fmla="*/ 10 h 17"/>
                <a:gd name="T4" fmla="*/ 43 w 46"/>
                <a:gd name="T5" fmla="*/ 17 h 17"/>
                <a:gd name="T6" fmla="*/ 46 w 46"/>
                <a:gd name="T7" fmla="*/ 0 h 17"/>
              </a:gdLst>
              <a:ahLst/>
              <a:cxnLst>
                <a:cxn ang="0">
                  <a:pos x="T0" y="T1"/>
                </a:cxn>
                <a:cxn ang="0">
                  <a:pos x="T2" y="T3"/>
                </a:cxn>
                <a:cxn ang="0">
                  <a:pos x="T4" y="T5"/>
                </a:cxn>
                <a:cxn ang="0">
                  <a:pos x="T6" y="T7"/>
                </a:cxn>
              </a:cxnLst>
              <a:rect l="0" t="0" r="r" b="b"/>
              <a:pathLst>
                <a:path w="46" h="17">
                  <a:moveTo>
                    <a:pt x="46" y="0"/>
                  </a:moveTo>
                  <a:lnTo>
                    <a:pt x="0" y="10"/>
                  </a:lnTo>
                  <a:lnTo>
                    <a:pt x="43" y="17"/>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5" name="Freeform 214"/>
            <p:cNvSpPr>
              <a:spLocks/>
            </p:cNvSpPr>
            <p:nvPr/>
          </p:nvSpPr>
          <p:spPr bwMode="auto">
            <a:xfrm>
              <a:off x="8527" y="13915"/>
              <a:ext cx="11" cy="7"/>
            </a:xfrm>
            <a:custGeom>
              <a:avLst/>
              <a:gdLst>
                <a:gd name="T0" fmla="*/ 5 w 46"/>
                <a:gd name="T1" fmla="*/ 0 h 29"/>
                <a:gd name="T2" fmla="*/ 46 w 46"/>
                <a:gd name="T3" fmla="*/ 12 h 29"/>
                <a:gd name="T4" fmla="*/ 43 w 46"/>
                <a:gd name="T5" fmla="*/ 29 h 29"/>
                <a:gd name="T6" fmla="*/ 0 w 46"/>
                <a:gd name="T7" fmla="*/ 22 h 29"/>
                <a:gd name="T8" fmla="*/ 5 w 46"/>
                <a:gd name="T9" fmla="*/ 0 h 29"/>
              </a:gdLst>
              <a:ahLst/>
              <a:cxnLst>
                <a:cxn ang="0">
                  <a:pos x="T0" y="T1"/>
                </a:cxn>
                <a:cxn ang="0">
                  <a:pos x="T2" y="T3"/>
                </a:cxn>
                <a:cxn ang="0">
                  <a:pos x="T4" y="T5"/>
                </a:cxn>
                <a:cxn ang="0">
                  <a:pos x="T6" y="T7"/>
                </a:cxn>
                <a:cxn ang="0">
                  <a:pos x="T8" y="T9"/>
                </a:cxn>
              </a:cxnLst>
              <a:rect l="0" t="0" r="r" b="b"/>
              <a:pathLst>
                <a:path w="46" h="29">
                  <a:moveTo>
                    <a:pt x="5" y="0"/>
                  </a:moveTo>
                  <a:lnTo>
                    <a:pt x="46" y="12"/>
                  </a:lnTo>
                  <a:lnTo>
                    <a:pt x="43" y="29"/>
                  </a:lnTo>
                  <a:lnTo>
                    <a:pt x="0" y="22"/>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6" name="Freeform 215"/>
            <p:cNvSpPr>
              <a:spLocks/>
            </p:cNvSpPr>
            <p:nvPr/>
          </p:nvSpPr>
          <p:spPr bwMode="auto">
            <a:xfrm>
              <a:off x="8526" y="13920"/>
              <a:ext cx="11" cy="6"/>
            </a:xfrm>
            <a:custGeom>
              <a:avLst/>
              <a:gdLst>
                <a:gd name="T0" fmla="*/ 2 w 45"/>
                <a:gd name="T1" fmla="*/ 0 h 22"/>
                <a:gd name="T2" fmla="*/ 45 w 45"/>
                <a:gd name="T3" fmla="*/ 7 h 22"/>
                <a:gd name="T4" fmla="*/ 0 w 45"/>
                <a:gd name="T5" fmla="*/ 22 h 22"/>
                <a:gd name="T6" fmla="*/ 2 w 45"/>
                <a:gd name="T7" fmla="*/ 0 h 22"/>
              </a:gdLst>
              <a:ahLst/>
              <a:cxnLst>
                <a:cxn ang="0">
                  <a:pos x="T0" y="T1"/>
                </a:cxn>
                <a:cxn ang="0">
                  <a:pos x="T2" y="T3"/>
                </a:cxn>
                <a:cxn ang="0">
                  <a:pos x="T4" y="T5"/>
                </a:cxn>
                <a:cxn ang="0">
                  <a:pos x="T6" y="T7"/>
                </a:cxn>
              </a:cxnLst>
              <a:rect l="0" t="0" r="r" b="b"/>
              <a:pathLst>
                <a:path w="45" h="22">
                  <a:moveTo>
                    <a:pt x="2" y="0"/>
                  </a:moveTo>
                  <a:lnTo>
                    <a:pt x="45" y="7"/>
                  </a:lnTo>
                  <a:lnTo>
                    <a:pt x="0" y="2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7" name="Freeform 216"/>
            <p:cNvSpPr>
              <a:spLocks/>
            </p:cNvSpPr>
            <p:nvPr/>
          </p:nvSpPr>
          <p:spPr bwMode="auto">
            <a:xfrm>
              <a:off x="8526" y="13922"/>
              <a:ext cx="11" cy="4"/>
            </a:xfrm>
            <a:custGeom>
              <a:avLst/>
              <a:gdLst>
                <a:gd name="T0" fmla="*/ 45 w 45"/>
                <a:gd name="T1" fmla="*/ 0 h 18"/>
                <a:gd name="T2" fmla="*/ 0 w 45"/>
                <a:gd name="T3" fmla="*/ 15 h 18"/>
                <a:gd name="T4" fmla="*/ 44 w 45"/>
                <a:gd name="T5" fmla="*/ 18 h 18"/>
                <a:gd name="T6" fmla="*/ 45 w 45"/>
                <a:gd name="T7" fmla="*/ 0 h 18"/>
              </a:gdLst>
              <a:ahLst/>
              <a:cxnLst>
                <a:cxn ang="0">
                  <a:pos x="T0" y="T1"/>
                </a:cxn>
                <a:cxn ang="0">
                  <a:pos x="T2" y="T3"/>
                </a:cxn>
                <a:cxn ang="0">
                  <a:pos x="T4" y="T5"/>
                </a:cxn>
                <a:cxn ang="0">
                  <a:pos x="T6" y="T7"/>
                </a:cxn>
              </a:cxnLst>
              <a:rect l="0" t="0" r="r" b="b"/>
              <a:pathLst>
                <a:path w="45" h="18">
                  <a:moveTo>
                    <a:pt x="45" y="0"/>
                  </a:moveTo>
                  <a:lnTo>
                    <a:pt x="0" y="15"/>
                  </a:lnTo>
                  <a:lnTo>
                    <a:pt x="44" y="18"/>
                  </a:lnTo>
                  <a:lnTo>
                    <a:pt x="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8" name="Freeform 217"/>
            <p:cNvSpPr>
              <a:spLocks/>
            </p:cNvSpPr>
            <p:nvPr/>
          </p:nvSpPr>
          <p:spPr bwMode="auto">
            <a:xfrm>
              <a:off x="8526" y="13920"/>
              <a:ext cx="11" cy="6"/>
            </a:xfrm>
            <a:custGeom>
              <a:avLst/>
              <a:gdLst>
                <a:gd name="T0" fmla="*/ 2 w 45"/>
                <a:gd name="T1" fmla="*/ 0 h 25"/>
                <a:gd name="T2" fmla="*/ 45 w 45"/>
                <a:gd name="T3" fmla="*/ 7 h 25"/>
                <a:gd name="T4" fmla="*/ 44 w 45"/>
                <a:gd name="T5" fmla="*/ 25 h 25"/>
                <a:gd name="T6" fmla="*/ 0 w 45"/>
                <a:gd name="T7" fmla="*/ 22 h 25"/>
                <a:gd name="T8" fmla="*/ 2 w 45"/>
                <a:gd name="T9" fmla="*/ 0 h 25"/>
              </a:gdLst>
              <a:ahLst/>
              <a:cxnLst>
                <a:cxn ang="0">
                  <a:pos x="T0" y="T1"/>
                </a:cxn>
                <a:cxn ang="0">
                  <a:pos x="T2" y="T3"/>
                </a:cxn>
                <a:cxn ang="0">
                  <a:pos x="T4" y="T5"/>
                </a:cxn>
                <a:cxn ang="0">
                  <a:pos x="T6" y="T7"/>
                </a:cxn>
                <a:cxn ang="0">
                  <a:pos x="T8" y="T9"/>
                </a:cxn>
              </a:cxnLst>
              <a:rect l="0" t="0" r="r" b="b"/>
              <a:pathLst>
                <a:path w="45" h="25">
                  <a:moveTo>
                    <a:pt x="2" y="0"/>
                  </a:moveTo>
                  <a:lnTo>
                    <a:pt x="45" y="7"/>
                  </a:lnTo>
                  <a:lnTo>
                    <a:pt x="44" y="25"/>
                  </a:lnTo>
                  <a:lnTo>
                    <a:pt x="0" y="22"/>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9" name="Freeform 218"/>
            <p:cNvSpPr>
              <a:spLocks/>
            </p:cNvSpPr>
            <p:nvPr/>
          </p:nvSpPr>
          <p:spPr bwMode="auto">
            <a:xfrm>
              <a:off x="8526" y="13926"/>
              <a:ext cx="11" cy="5"/>
            </a:xfrm>
            <a:custGeom>
              <a:avLst/>
              <a:gdLst>
                <a:gd name="T0" fmla="*/ 0 w 44"/>
                <a:gd name="T1" fmla="*/ 0 h 23"/>
                <a:gd name="T2" fmla="*/ 44 w 44"/>
                <a:gd name="T3" fmla="*/ 3 h 23"/>
                <a:gd name="T4" fmla="*/ 0 w 44"/>
                <a:gd name="T5" fmla="*/ 23 h 23"/>
                <a:gd name="T6" fmla="*/ 0 w 44"/>
                <a:gd name="T7" fmla="*/ 0 h 23"/>
              </a:gdLst>
              <a:ahLst/>
              <a:cxnLst>
                <a:cxn ang="0">
                  <a:pos x="T0" y="T1"/>
                </a:cxn>
                <a:cxn ang="0">
                  <a:pos x="T2" y="T3"/>
                </a:cxn>
                <a:cxn ang="0">
                  <a:pos x="T4" y="T5"/>
                </a:cxn>
                <a:cxn ang="0">
                  <a:pos x="T6" y="T7"/>
                </a:cxn>
              </a:cxnLst>
              <a:rect l="0" t="0" r="r" b="b"/>
              <a:pathLst>
                <a:path w="44" h="23">
                  <a:moveTo>
                    <a:pt x="0" y="0"/>
                  </a:moveTo>
                  <a:lnTo>
                    <a:pt x="44" y="3"/>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0" name="Freeform 219"/>
            <p:cNvSpPr>
              <a:spLocks/>
            </p:cNvSpPr>
            <p:nvPr/>
          </p:nvSpPr>
          <p:spPr bwMode="auto">
            <a:xfrm>
              <a:off x="8526" y="13926"/>
              <a:ext cx="11" cy="5"/>
            </a:xfrm>
            <a:custGeom>
              <a:avLst/>
              <a:gdLst>
                <a:gd name="T0" fmla="*/ 44 w 44"/>
                <a:gd name="T1" fmla="*/ 0 h 20"/>
                <a:gd name="T2" fmla="*/ 0 w 44"/>
                <a:gd name="T3" fmla="*/ 20 h 20"/>
                <a:gd name="T4" fmla="*/ 44 w 44"/>
                <a:gd name="T5" fmla="*/ 17 h 20"/>
                <a:gd name="T6" fmla="*/ 44 w 44"/>
                <a:gd name="T7" fmla="*/ 0 h 20"/>
              </a:gdLst>
              <a:ahLst/>
              <a:cxnLst>
                <a:cxn ang="0">
                  <a:pos x="T0" y="T1"/>
                </a:cxn>
                <a:cxn ang="0">
                  <a:pos x="T2" y="T3"/>
                </a:cxn>
                <a:cxn ang="0">
                  <a:pos x="T4" y="T5"/>
                </a:cxn>
                <a:cxn ang="0">
                  <a:pos x="T6" y="T7"/>
                </a:cxn>
              </a:cxnLst>
              <a:rect l="0" t="0" r="r" b="b"/>
              <a:pathLst>
                <a:path w="44" h="20">
                  <a:moveTo>
                    <a:pt x="44" y="0"/>
                  </a:moveTo>
                  <a:lnTo>
                    <a:pt x="0" y="20"/>
                  </a:lnTo>
                  <a:lnTo>
                    <a:pt x="44" y="17"/>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1" name="Freeform 220"/>
            <p:cNvSpPr>
              <a:spLocks/>
            </p:cNvSpPr>
            <p:nvPr/>
          </p:nvSpPr>
          <p:spPr bwMode="auto">
            <a:xfrm>
              <a:off x="8526" y="13926"/>
              <a:ext cx="11" cy="5"/>
            </a:xfrm>
            <a:custGeom>
              <a:avLst/>
              <a:gdLst>
                <a:gd name="T0" fmla="*/ 0 w 44"/>
                <a:gd name="T1" fmla="*/ 0 h 23"/>
                <a:gd name="T2" fmla="*/ 44 w 44"/>
                <a:gd name="T3" fmla="*/ 3 h 23"/>
                <a:gd name="T4" fmla="*/ 44 w 44"/>
                <a:gd name="T5" fmla="*/ 20 h 23"/>
                <a:gd name="T6" fmla="*/ 0 w 44"/>
                <a:gd name="T7" fmla="*/ 23 h 23"/>
                <a:gd name="T8" fmla="*/ 0 w 44"/>
                <a:gd name="T9" fmla="*/ 0 h 23"/>
              </a:gdLst>
              <a:ahLst/>
              <a:cxnLst>
                <a:cxn ang="0">
                  <a:pos x="T0" y="T1"/>
                </a:cxn>
                <a:cxn ang="0">
                  <a:pos x="T2" y="T3"/>
                </a:cxn>
                <a:cxn ang="0">
                  <a:pos x="T4" y="T5"/>
                </a:cxn>
                <a:cxn ang="0">
                  <a:pos x="T6" y="T7"/>
                </a:cxn>
                <a:cxn ang="0">
                  <a:pos x="T8" y="T9"/>
                </a:cxn>
              </a:cxnLst>
              <a:rect l="0" t="0" r="r" b="b"/>
              <a:pathLst>
                <a:path w="44" h="23">
                  <a:moveTo>
                    <a:pt x="0" y="0"/>
                  </a:moveTo>
                  <a:lnTo>
                    <a:pt x="44" y="3"/>
                  </a:lnTo>
                  <a:lnTo>
                    <a:pt x="44" y="20"/>
                  </a:lnTo>
                  <a:lnTo>
                    <a:pt x="0" y="2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2" name="Freeform 221"/>
            <p:cNvSpPr>
              <a:spLocks/>
            </p:cNvSpPr>
            <p:nvPr/>
          </p:nvSpPr>
          <p:spPr bwMode="auto">
            <a:xfrm>
              <a:off x="8526" y="13930"/>
              <a:ext cx="11" cy="7"/>
            </a:xfrm>
            <a:custGeom>
              <a:avLst/>
              <a:gdLst>
                <a:gd name="T0" fmla="*/ 0 w 44"/>
                <a:gd name="T1" fmla="*/ 3 h 25"/>
                <a:gd name="T2" fmla="*/ 44 w 44"/>
                <a:gd name="T3" fmla="*/ 0 h 25"/>
                <a:gd name="T4" fmla="*/ 3 w 44"/>
                <a:gd name="T5" fmla="*/ 25 h 25"/>
                <a:gd name="T6" fmla="*/ 0 w 44"/>
                <a:gd name="T7" fmla="*/ 3 h 25"/>
              </a:gdLst>
              <a:ahLst/>
              <a:cxnLst>
                <a:cxn ang="0">
                  <a:pos x="T0" y="T1"/>
                </a:cxn>
                <a:cxn ang="0">
                  <a:pos x="T2" y="T3"/>
                </a:cxn>
                <a:cxn ang="0">
                  <a:pos x="T4" y="T5"/>
                </a:cxn>
                <a:cxn ang="0">
                  <a:pos x="T6" y="T7"/>
                </a:cxn>
              </a:cxnLst>
              <a:rect l="0" t="0" r="r" b="b"/>
              <a:pathLst>
                <a:path w="44" h="25">
                  <a:moveTo>
                    <a:pt x="0" y="3"/>
                  </a:moveTo>
                  <a:lnTo>
                    <a:pt x="44" y="0"/>
                  </a:lnTo>
                  <a:lnTo>
                    <a:pt x="3" y="25"/>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3" name="Freeform 222"/>
            <p:cNvSpPr>
              <a:spLocks/>
            </p:cNvSpPr>
            <p:nvPr/>
          </p:nvSpPr>
          <p:spPr bwMode="auto">
            <a:xfrm>
              <a:off x="8527" y="13930"/>
              <a:ext cx="10" cy="7"/>
            </a:xfrm>
            <a:custGeom>
              <a:avLst/>
              <a:gdLst>
                <a:gd name="T0" fmla="*/ 41 w 43"/>
                <a:gd name="T1" fmla="*/ 0 h 25"/>
                <a:gd name="T2" fmla="*/ 0 w 43"/>
                <a:gd name="T3" fmla="*/ 25 h 25"/>
                <a:gd name="T4" fmla="*/ 43 w 43"/>
                <a:gd name="T5" fmla="*/ 17 h 25"/>
                <a:gd name="T6" fmla="*/ 41 w 43"/>
                <a:gd name="T7" fmla="*/ 0 h 25"/>
              </a:gdLst>
              <a:ahLst/>
              <a:cxnLst>
                <a:cxn ang="0">
                  <a:pos x="T0" y="T1"/>
                </a:cxn>
                <a:cxn ang="0">
                  <a:pos x="T2" y="T3"/>
                </a:cxn>
                <a:cxn ang="0">
                  <a:pos x="T4" y="T5"/>
                </a:cxn>
                <a:cxn ang="0">
                  <a:pos x="T6" y="T7"/>
                </a:cxn>
              </a:cxnLst>
              <a:rect l="0" t="0" r="r" b="b"/>
              <a:pathLst>
                <a:path w="43" h="25">
                  <a:moveTo>
                    <a:pt x="41" y="0"/>
                  </a:moveTo>
                  <a:lnTo>
                    <a:pt x="0" y="25"/>
                  </a:lnTo>
                  <a:lnTo>
                    <a:pt x="43" y="17"/>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4" name="Freeform 223"/>
            <p:cNvSpPr>
              <a:spLocks/>
            </p:cNvSpPr>
            <p:nvPr/>
          </p:nvSpPr>
          <p:spPr bwMode="auto">
            <a:xfrm>
              <a:off x="8526" y="13930"/>
              <a:ext cx="11" cy="7"/>
            </a:xfrm>
            <a:custGeom>
              <a:avLst/>
              <a:gdLst>
                <a:gd name="T0" fmla="*/ 0 w 46"/>
                <a:gd name="T1" fmla="*/ 3 h 25"/>
                <a:gd name="T2" fmla="*/ 44 w 46"/>
                <a:gd name="T3" fmla="*/ 0 h 25"/>
                <a:gd name="T4" fmla="*/ 46 w 46"/>
                <a:gd name="T5" fmla="*/ 17 h 25"/>
                <a:gd name="T6" fmla="*/ 3 w 46"/>
                <a:gd name="T7" fmla="*/ 25 h 25"/>
                <a:gd name="T8" fmla="*/ 0 w 46"/>
                <a:gd name="T9" fmla="*/ 3 h 25"/>
              </a:gdLst>
              <a:ahLst/>
              <a:cxnLst>
                <a:cxn ang="0">
                  <a:pos x="T0" y="T1"/>
                </a:cxn>
                <a:cxn ang="0">
                  <a:pos x="T2" y="T3"/>
                </a:cxn>
                <a:cxn ang="0">
                  <a:pos x="T4" y="T5"/>
                </a:cxn>
                <a:cxn ang="0">
                  <a:pos x="T6" y="T7"/>
                </a:cxn>
                <a:cxn ang="0">
                  <a:pos x="T8" y="T9"/>
                </a:cxn>
              </a:cxnLst>
              <a:rect l="0" t="0" r="r" b="b"/>
              <a:pathLst>
                <a:path w="46" h="25">
                  <a:moveTo>
                    <a:pt x="0" y="3"/>
                  </a:moveTo>
                  <a:lnTo>
                    <a:pt x="44" y="0"/>
                  </a:lnTo>
                  <a:lnTo>
                    <a:pt x="46" y="17"/>
                  </a:lnTo>
                  <a:lnTo>
                    <a:pt x="3" y="25"/>
                  </a:lnTo>
                  <a:lnTo>
                    <a:pt x="0"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5" name="Freeform 224"/>
            <p:cNvSpPr>
              <a:spLocks/>
            </p:cNvSpPr>
            <p:nvPr/>
          </p:nvSpPr>
          <p:spPr bwMode="auto">
            <a:xfrm>
              <a:off x="8527" y="13935"/>
              <a:ext cx="10" cy="7"/>
            </a:xfrm>
            <a:custGeom>
              <a:avLst/>
              <a:gdLst>
                <a:gd name="T0" fmla="*/ 0 w 43"/>
                <a:gd name="T1" fmla="*/ 8 h 29"/>
                <a:gd name="T2" fmla="*/ 43 w 43"/>
                <a:gd name="T3" fmla="*/ 0 h 29"/>
                <a:gd name="T4" fmla="*/ 6 w 43"/>
                <a:gd name="T5" fmla="*/ 29 h 29"/>
                <a:gd name="T6" fmla="*/ 0 w 43"/>
                <a:gd name="T7" fmla="*/ 8 h 29"/>
              </a:gdLst>
              <a:ahLst/>
              <a:cxnLst>
                <a:cxn ang="0">
                  <a:pos x="T0" y="T1"/>
                </a:cxn>
                <a:cxn ang="0">
                  <a:pos x="T2" y="T3"/>
                </a:cxn>
                <a:cxn ang="0">
                  <a:pos x="T4" y="T5"/>
                </a:cxn>
                <a:cxn ang="0">
                  <a:pos x="T6" y="T7"/>
                </a:cxn>
              </a:cxnLst>
              <a:rect l="0" t="0" r="r" b="b"/>
              <a:pathLst>
                <a:path w="43" h="29">
                  <a:moveTo>
                    <a:pt x="0" y="8"/>
                  </a:moveTo>
                  <a:lnTo>
                    <a:pt x="43" y="0"/>
                  </a:lnTo>
                  <a:lnTo>
                    <a:pt x="6" y="29"/>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6" name="Freeform 225"/>
            <p:cNvSpPr>
              <a:spLocks/>
            </p:cNvSpPr>
            <p:nvPr/>
          </p:nvSpPr>
          <p:spPr bwMode="auto">
            <a:xfrm>
              <a:off x="8528" y="13935"/>
              <a:ext cx="11" cy="7"/>
            </a:xfrm>
            <a:custGeom>
              <a:avLst/>
              <a:gdLst>
                <a:gd name="T0" fmla="*/ 37 w 42"/>
                <a:gd name="T1" fmla="*/ 0 h 29"/>
                <a:gd name="T2" fmla="*/ 0 w 42"/>
                <a:gd name="T3" fmla="*/ 29 h 29"/>
                <a:gd name="T4" fmla="*/ 42 w 42"/>
                <a:gd name="T5" fmla="*/ 16 h 29"/>
                <a:gd name="T6" fmla="*/ 37 w 42"/>
                <a:gd name="T7" fmla="*/ 0 h 29"/>
              </a:gdLst>
              <a:ahLst/>
              <a:cxnLst>
                <a:cxn ang="0">
                  <a:pos x="T0" y="T1"/>
                </a:cxn>
                <a:cxn ang="0">
                  <a:pos x="T2" y="T3"/>
                </a:cxn>
                <a:cxn ang="0">
                  <a:pos x="T4" y="T5"/>
                </a:cxn>
                <a:cxn ang="0">
                  <a:pos x="T6" y="T7"/>
                </a:cxn>
              </a:cxnLst>
              <a:rect l="0" t="0" r="r" b="b"/>
              <a:pathLst>
                <a:path w="42" h="29">
                  <a:moveTo>
                    <a:pt x="37" y="0"/>
                  </a:moveTo>
                  <a:lnTo>
                    <a:pt x="0" y="29"/>
                  </a:lnTo>
                  <a:lnTo>
                    <a:pt x="42" y="16"/>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7" name="Freeform 226"/>
            <p:cNvSpPr>
              <a:spLocks/>
            </p:cNvSpPr>
            <p:nvPr/>
          </p:nvSpPr>
          <p:spPr bwMode="auto">
            <a:xfrm>
              <a:off x="8527" y="13935"/>
              <a:ext cx="12" cy="7"/>
            </a:xfrm>
            <a:custGeom>
              <a:avLst/>
              <a:gdLst>
                <a:gd name="T0" fmla="*/ 0 w 48"/>
                <a:gd name="T1" fmla="*/ 8 h 29"/>
                <a:gd name="T2" fmla="*/ 43 w 48"/>
                <a:gd name="T3" fmla="*/ 0 h 29"/>
                <a:gd name="T4" fmla="*/ 48 w 48"/>
                <a:gd name="T5" fmla="*/ 16 h 29"/>
                <a:gd name="T6" fmla="*/ 6 w 48"/>
                <a:gd name="T7" fmla="*/ 29 h 29"/>
                <a:gd name="T8" fmla="*/ 0 w 48"/>
                <a:gd name="T9" fmla="*/ 8 h 29"/>
              </a:gdLst>
              <a:ahLst/>
              <a:cxnLst>
                <a:cxn ang="0">
                  <a:pos x="T0" y="T1"/>
                </a:cxn>
                <a:cxn ang="0">
                  <a:pos x="T2" y="T3"/>
                </a:cxn>
                <a:cxn ang="0">
                  <a:pos x="T4" y="T5"/>
                </a:cxn>
                <a:cxn ang="0">
                  <a:pos x="T6" y="T7"/>
                </a:cxn>
                <a:cxn ang="0">
                  <a:pos x="T8" y="T9"/>
                </a:cxn>
              </a:cxnLst>
              <a:rect l="0" t="0" r="r" b="b"/>
              <a:pathLst>
                <a:path w="48" h="29">
                  <a:moveTo>
                    <a:pt x="0" y="8"/>
                  </a:moveTo>
                  <a:lnTo>
                    <a:pt x="43" y="0"/>
                  </a:lnTo>
                  <a:lnTo>
                    <a:pt x="48" y="16"/>
                  </a:lnTo>
                  <a:lnTo>
                    <a:pt x="6" y="29"/>
                  </a:lnTo>
                  <a:lnTo>
                    <a:pt x="0"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8" name="Freeform 227"/>
            <p:cNvSpPr>
              <a:spLocks/>
            </p:cNvSpPr>
            <p:nvPr/>
          </p:nvSpPr>
          <p:spPr bwMode="auto">
            <a:xfrm>
              <a:off x="8528" y="13939"/>
              <a:ext cx="11" cy="8"/>
            </a:xfrm>
            <a:custGeom>
              <a:avLst/>
              <a:gdLst>
                <a:gd name="T0" fmla="*/ 0 w 42"/>
                <a:gd name="T1" fmla="*/ 13 h 34"/>
                <a:gd name="T2" fmla="*/ 42 w 42"/>
                <a:gd name="T3" fmla="*/ 0 h 34"/>
                <a:gd name="T4" fmla="*/ 7 w 42"/>
                <a:gd name="T5" fmla="*/ 34 h 34"/>
                <a:gd name="T6" fmla="*/ 0 w 42"/>
                <a:gd name="T7" fmla="*/ 13 h 34"/>
              </a:gdLst>
              <a:ahLst/>
              <a:cxnLst>
                <a:cxn ang="0">
                  <a:pos x="T0" y="T1"/>
                </a:cxn>
                <a:cxn ang="0">
                  <a:pos x="T2" y="T3"/>
                </a:cxn>
                <a:cxn ang="0">
                  <a:pos x="T4" y="T5"/>
                </a:cxn>
                <a:cxn ang="0">
                  <a:pos x="T6" y="T7"/>
                </a:cxn>
              </a:cxnLst>
              <a:rect l="0" t="0" r="r" b="b"/>
              <a:pathLst>
                <a:path w="42" h="34">
                  <a:moveTo>
                    <a:pt x="0" y="13"/>
                  </a:moveTo>
                  <a:lnTo>
                    <a:pt x="42" y="0"/>
                  </a:lnTo>
                  <a:lnTo>
                    <a:pt x="7" y="34"/>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9" name="Freeform 228"/>
            <p:cNvSpPr>
              <a:spLocks/>
            </p:cNvSpPr>
            <p:nvPr/>
          </p:nvSpPr>
          <p:spPr bwMode="auto">
            <a:xfrm>
              <a:off x="8530" y="13939"/>
              <a:ext cx="10" cy="8"/>
            </a:xfrm>
            <a:custGeom>
              <a:avLst/>
              <a:gdLst>
                <a:gd name="T0" fmla="*/ 35 w 40"/>
                <a:gd name="T1" fmla="*/ 0 h 34"/>
                <a:gd name="T2" fmla="*/ 0 w 40"/>
                <a:gd name="T3" fmla="*/ 34 h 34"/>
                <a:gd name="T4" fmla="*/ 40 w 40"/>
                <a:gd name="T5" fmla="*/ 17 h 34"/>
                <a:gd name="T6" fmla="*/ 35 w 40"/>
                <a:gd name="T7" fmla="*/ 0 h 34"/>
              </a:gdLst>
              <a:ahLst/>
              <a:cxnLst>
                <a:cxn ang="0">
                  <a:pos x="T0" y="T1"/>
                </a:cxn>
                <a:cxn ang="0">
                  <a:pos x="T2" y="T3"/>
                </a:cxn>
                <a:cxn ang="0">
                  <a:pos x="T4" y="T5"/>
                </a:cxn>
                <a:cxn ang="0">
                  <a:pos x="T6" y="T7"/>
                </a:cxn>
              </a:cxnLst>
              <a:rect l="0" t="0" r="r" b="b"/>
              <a:pathLst>
                <a:path w="40" h="34">
                  <a:moveTo>
                    <a:pt x="35" y="0"/>
                  </a:moveTo>
                  <a:lnTo>
                    <a:pt x="0" y="34"/>
                  </a:lnTo>
                  <a:lnTo>
                    <a:pt x="40" y="17"/>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0" name="Freeform 229"/>
            <p:cNvSpPr>
              <a:spLocks/>
            </p:cNvSpPr>
            <p:nvPr/>
          </p:nvSpPr>
          <p:spPr bwMode="auto">
            <a:xfrm>
              <a:off x="8528" y="13939"/>
              <a:ext cx="12" cy="8"/>
            </a:xfrm>
            <a:custGeom>
              <a:avLst/>
              <a:gdLst>
                <a:gd name="T0" fmla="*/ 0 w 47"/>
                <a:gd name="T1" fmla="*/ 13 h 34"/>
                <a:gd name="T2" fmla="*/ 42 w 47"/>
                <a:gd name="T3" fmla="*/ 0 h 34"/>
                <a:gd name="T4" fmla="*/ 47 w 47"/>
                <a:gd name="T5" fmla="*/ 17 h 34"/>
                <a:gd name="T6" fmla="*/ 7 w 47"/>
                <a:gd name="T7" fmla="*/ 34 h 34"/>
                <a:gd name="T8" fmla="*/ 0 w 47"/>
                <a:gd name="T9" fmla="*/ 13 h 34"/>
              </a:gdLst>
              <a:ahLst/>
              <a:cxnLst>
                <a:cxn ang="0">
                  <a:pos x="T0" y="T1"/>
                </a:cxn>
                <a:cxn ang="0">
                  <a:pos x="T2" y="T3"/>
                </a:cxn>
                <a:cxn ang="0">
                  <a:pos x="T4" y="T5"/>
                </a:cxn>
                <a:cxn ang="0">
                  <a:pos x="T6" y="T7"/>
                </a:cxn>
                <a:cxn ang="0">
                  <a:pos x="T8" y="T9"/>
                </a:cxn>
              </a:cxnLst>
              <a:rect l="0" t="0" r="r" b="b"/>
              <a:pathLst>
                <a:path w="47" h="34">
                  <a:moveTo>
                    <a:pt x="0" y="13"/>
                  </a:moveTo>
                  <a:lnTo>
                    <a:pt x="42" y="0"/>
                  </a:lnTo>
                  <a:lnTo>
                    <a:pt x="47" y="17"/>
                  </a:lnTo>
                  <a:lnTo>
                    <a:pt x="7" y="34"/>
                  </a:lnTo>
                  <a:lnTo>
                    <a:pt x="0"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1" name="Freeform 230"/>
            <p:cNvSpPr>
              <a:spLocks/>
            </p:cNvSpPr>
            <p:nvPr/>
          </p:nvSpPr>
          <p:spPr bwMode="auto">
            <a:xfrm>
              <a:off x="8530" y="13943"/>
              <a:ext cx="10" cy="9"/>
            </a:xfrm>
            <a:custGeom>
              <a:avLst/>
              <a:gdLst>
                <a:gd name="T0" fmla="*/ 0 w 40"/>
                <a:gd name="T1" fmla="*/ 17 h 38"/>
                <a:gd name="T2" fmla="*/ 40 w 40"/>
                <a:gd name="T3" fmla="*/ 0 h 38"/>
                <a:gd name="T4" fmla="*/ 10 w 40"/>
                <a:gd name="T5" fmla="*/ 38 h 38"/>
                <a:gd name="T6" fmla="*/ 0 w 40"/>
                <a:gd name="T7" fmla="*/ 17 h 38"/>
              </a:gdLst>
              <a:ahLst/>
              <a:cxnLst>
                <a:cxn ang="0">
                  <a:pos x="T0" y="T1"/>
                </a:cxn>
                <a:cxn ang="0">
                  <a:pos x="T2" y="T3"/>
                </a:cxn>
                <a:cxn ang="0">
                  <a:pos x="T4" y="T5"/>
                </a:cxn>
                <a:cxn ang="0">
                  <a:pos x="T6" y="T7"/>
                </a:cxn>
              </a:cxnLst>
              <a:rect l="0" t="0" r="r" b="b"/>
              <a:pathLst>
                <a:path w="40" h="38">
                  <a:moveTo>
                    <a:pt x="0" y="17"/>
                  </a:moveTo>
                  <a:lnTo>
                    <a:pt x="40" y="0"/>
                  </a:lnTo>
                  <a:lnTo>
                    <a:pt x="10" y="38"/>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2" name="Freeform 231"/>
            <p:cNvSpPr>
              <a:spLocks/>
            </p:cNvSpPr>
            <p:nvPr/>
          </p:nvSpPr>
          <p:spPr bwMode="auto">
            <a:xfrm>
              <a:off x="8533" y="13943"/>
              <a:ext cx="9" cy="9"/>
            </a:xfrm>
            <a:custGeom>
              <a:avLst/>
              <a:gdLst>
                <a:gd name="T0" fmla="*/ 30 w 38"/>
                <a:gd name="T1" fmla="*/ 0 h 38"/>
                <a:gd name="T2" fmla="*/ 0 w 38"/>
                <a:gd name="T3" fmla="*/ 38 h 38"/>
                <a:gd name="T4" fmla="*/ 38 w 38"/>
                <a:gd name="T5" fmla="*/ 16 h 38"/>
                <a:gd name="T6" fmla="*/ 30 w 38"/>
                <a:gd name="T7" fmla="*/ 0 h 38"/>
              </a:gdLst>
              <a:ahLst/>
              <a:cxnLst>
                <a:cxn ang="0">
                  <a:pos x="T0" y="T1"/>
                </a:cxn>
                <a:cxn ang="0">
                  <a:pos x="T2" y="T3"/>
                </a:cxn>
                <a:cxn ang="0">
                  <a:pos x="T4" y="T5"/>
                </a:cxn>
                <a:cxn ang="0">
                  <a:pos x="T6" y="T7"/>
                </a:cxn>
              </a:cxnLst>
              <a:rect l="0" t="0" r="r" b="b"/>
              <a:pathLst>
                <a:path w="38" h="38">
                  <a:moveTo>
                    <a:pt x="30" y="0"/>
                  </a:moveTo>
                  <a:lnTo>
                    <a:pt x="0" y="38"/>
                  </a:lnTo>
                  <a:lnTo>
                    <a:pt x="38" y="16"/>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3" name="Freeform 232"/>
            <p:cNvSpPr>
              <a:spLocks/>
            </p:cNvSpPr>
            <p:nvPr/>
          </p:nvSpPr>
          <p:spPr bwMode="auto">
            <a:xfrm>
              <a:off x="8530" y="13943"/>
              <a:ext cx="12" cy="9"/>
            </a:xfrm>
            <a:custGeom>
              <a:avLst/>
              <a:gdLst>
                <a:gd name="T0" fmla="*/ 0 w 48"/>
                <a:gd name="T1" fmla="*/ 17 h 38"/>
                <a:gd name="T2" fmla="*/ 40 w 48"/>
                <a:gd name="T3" fmla="*/ 0 h 38"/>
                <a:gd name="T4" fmla="*/ 48 w 48"/>
                <a:gd name="T5" fmla="*/ 16 h 38"/>
                <a:gd name="T6" fmla="*/ 10 w 48"/>
                <a:gd name="T7" fmla="*/ 38 h 38"/>
                <a:gd name="T8" fmla="*/ 0 w 48"/>
                <a:gd name="T9" fmla="*/ 17 h 38"/>
              </a:gdLst>
              <a:ahLst/>
              <a:cxnLst>
                <a:cxn ang="0">
                  <a:pos x="T0" y="T1"/>
                </a:cxn>
                <a:cxn ang="0">
                  <a:pos x="T2" y="T3"/>
                </a:cxn>
                <a:cxn ang="0">
                  <a:pos x="T4" y="T5"/>
                </a:cxn>
                <a:cxn ang="0">
                  <a:pos x="T6" y="T7"/>
                </a:cxn>
                <a:cxn ang="0">
                  <a:pos x="T8" y="T9"/>
                </a:cxn>
              </a:cxnLst>
              <a:rect l="0" t="0" r="r" b="b"/>
              <a:pathLst>
                <a:path w="48" h="38">
                  <a:moveTo>
                    <a:pt x="0" y="17"/>
                  </a:moveTo>
                  <a:lnTo>
                    <a:pt x="40" y="0"/>
                  </a:lnTo>
                  <a:lnTo>
                    <a:pt x="48" y="16"/>
                  </a:lnTo>
                  <a:lnTo>
                    <a:pt x="10" y="38"/>
                  </a:lnTo>
                  <a:lnTo>
                    <a:pt x="0" y="1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4" name="Freeform 233"/>
            <p:cNvSpPr>
              <a:spLocks/>
            </p:cNvSpPr>
            <p:nvPr/>
          </p:nvSpPr>
          <p:spPr bwMode="auto">
            <a:xfrm>
              <a:off x="8533" y="13947"/>
              <a:ext cx="9" cy="10"/>
            </a:xfrm>
            <a:custGeom>
              <a:avLst/>
              <a:gdLst>
                <a:gd name="T0" fmla="*/ 0 w 38"/>
                <a:gd name="T1" fmla="*/ 22 h 40"/>
                <a:gd name="T2" fmla="*/ 38 w 38"/>
                <a:gd name="T3" fmla="*/ 0 h 40"/>
                <a:gd name="T4" fmla="*/ 13 w 38"/>
                <a:gd name="T5" fmla="*/ 40 h 40"/>
                <a:gd name="T6" fmla="*/ 0 w 38"/>
                <a:gd name="T7" fmla="*/ 22 h 40"/>
              </a:gdLst>
              <a:ahLst/>
              <a:cxnLst>
                <a:cxn ang="0">
                  <a:pos x="T0" y="T1"/>
                </a:cxn>
                <a:cxn ang="0">
                  <a:pos x="T2" y="T3"/>
                </a:cxn>
                <a:cxn ang="0">
                  <a:pos x="T4" y="T5"/>
                </a:cxn>
                <a:cxn ang="0">
                  <a:pos x="T6" y="T7"/>
                </a:cxn>
              </a:cxnLst>
              <a:rect l="0" t="0" r="r" b="b"/>
              <a:pathLst>
                <a:path w="38" h="40">
                  <a:moveTo>
                    <a:pt x="0" y="22"/>
                  </a:moveTo>
                  <a:lnTo>
                    <a:pt x="38" y="0"/>
                  </a:lnTo>
                  <a:lnTo>
                    <a:pt x="13" y="4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5" name="Freeform 234"/>
            <p:cNvSpPr>
              <a:spLocks/>
            </p:cNvSpPr>
            <p:nvPr/>
          </p:nvSpPr>
          <p:spPr bwMode="auto">
            <a:xfrm>
              <a:off x="8536" y="13947"/>
              <a:ext cx="8" cy="10"/>
            </a:xfrm>
            <a:custGeom>
              <a:avLst/>
              <a:gdLst>
                <a:gd name="T0" fmla="*/ 25 w 35"/>
                <a:gd name="T1" fmla="*/ 0 h 40"/>
                <a:gd name="T2" fmla="*/ 0 w 35"/>
                <a:gd name="T3" fmla="*/ 40 h 40"/>
                <a:gd name="T4" fmla="*/ 35 w 35"/>
                <a:gd name="T5" fmla="*/ 14 h 40"/>
                <a:gd name="T6" fmla="*/ 25 w 35"/>
                <a:gd name="T7" fmla="*/ 0 h 40"/>
              </a:gdLst>
              <a:ahLst/>
              <a:cxnLst>
                <a:cxn ang="0">
                  <a:pos x="T0" y="T1"/>
                </a:cxn>
                <a:cxn ang="0">
                  <a:pos x="T2" y="T3"/>
                </a:cxn>
                <a:cxn ang="0">
                  <a:pos x="T4" y="T5"/>
                </a:cxn>
                <a:cxn ang="0">
                  <a:pos x="T6" y="T7"/>
                </a:cxn>
              </a:cxnLst>
              <a:rect l="0" t="0" r="r" b="b"/>
              <a:pathLst>
                <a:path w="35" h="40">
                  <a:moveTo>
                    <a:pt x="25" y="0"/>
                  </a:moveTo>
                  <a:lnTo>
                    <a:pt x="0" y="40"/>
                  </a:lnTo>
                  <a:lnTo>
                    <a:pt x="35" y="1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6" name="Freeform 235"/>
            <p:cNvSpPr>
              <a:spLocks/>
            </p:cNvSpPr>
            <p:nvPr/>
          </p:nvSpPr>
          <p:spPr bwMode="auto">
            <a:xfrm>
              <a:off x="8533" y="13947"/>
              <a:ext cx="11" cy="10"/>
            </a:xfrm>
            <a:custGeom>
              <a:avLst/>
              <a:gdLst>
                <a:gd name="T0" fmla="*/ 0 w 48"/>
                <a:gd name="T1" fmla="*/ 22 h 40"/>
                <a:gd name="T2" fmla="*/ 38 w 48"/>
                <a:gd name="T3" fmla="*/ 0 h 40"/>
                <a:gd name="T4" fmla="*/ 48 w 48"/>
                <a:gd name="T5" fmla="*/ 14 h 40"/>
                <a:gd name="T6" fmla="*/ 13 w 48"/>
                <a:gd name="T7" fmla="*/ 40 h 40"/>
                <a:gd name="T8" fmla="*/ 0 w 48"/>
                <a:gd name="T9" fmla="*/ 22 h 40"/>
              </a:gdLst>
              <a:ahLst/>
              <a:cxnLst>
                <a:cxn ang="0">
                  <a:pos x="T0" y="T1"/>
                </a:cxn>
                <a:cxn ang="0">
                  <a:pos x="T2" y="T3"/>
                </a:cxn>
                <a:cxn ang="0">
                  <a:pos x="T4" y="T5"/>
                </a:cxn>
                <a:cxn ang="0">
                  <a:pos x="T6" y="T7"/>
                </a:cxn>
                <a:cxn ang="0">
                  <a:pos x="T8" y="T9"/>
                </a:cxn>
              </a:cxnLst>
              <a:rect l="0" t="0" r="r" b="b"/>
              <a:pathLst>
                <a:path w="48" h="40">
                  <a:moveTo>
                    <a:pt x="0" y="22"/>
                  </a:moveTo>
                  <a:lnTo>
                    <a:pt x="38" y="0"/>
                  </a:lnTo>
                  <a:lnTo>
                    <a:pt x="48" y="14"/>
                  </a:lnTo>
                  <a:lnTo>
                    <a:pt x="13" y="40"/>
                  </a:lnTo>
                  <a:lnTo>
                    <a:pt x="0" y="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7" name="Freeform 236"/>
            <p:cNvSpPr>
              <a:spLocks/>
            </p:cNvSpPr>
            <p:nvPr/>
          </p:nvSpPr>
          <p:spPr bwMode="auto">
            <a:xfrm>
              <a:off x="8536" y="13950"/>
              <a:ext cx="8" cy="11"/>
            </a:xfrm>
            <a:custGeom>
              <a:avLst/>
              <a:gdLst>
                <a:gd name="T0" fmla="*/ 0 w 35"/>
                <a:gd name="T1" fmla="*/ 26 h 42"/>
                <a:gd name="T2" fmla="*/ 35 w 35"/>
                <a:gd name="T3" fmla="*/ 0 h 42"/>
                <a:gd name="T4" fmla="*/ 14 w 35"/>
                <a:gd name="T5" fmla="*/ 42 h 42"/>
                <a:gd name="T6" fmla="*/ 0 w 35"/>
                <a:gd name="T7" fmla="*/ 26 h 42"/>
              </a:gdLst>
              <a:ahLst/>
              <a:cxnLst>
                <a:cxn ang="0">
                  <a:pos x="T0" y="T1"/>
                </a:cxn>
                <a:cxn ang="0">
                  <a:pos x="T2" y="T3"/>
                </a:cxn>
                <a:cxn ang="0">
                  <a:pos x="T4" y="T5"/>
                </a:cxn>
                <a:cxn ang="0">
                  <a:pos x="T6" y="T7"/>
                </a:cxn>
              </a:cxnLst>
              <a:rect l="0" t="0" r="r" b="b"/>
              <a:pathLst>
                <a:path w="35" h="42">
                  <a:moveTo>
                    <a:pt x="0" y="26"/>
                  </a:moveTo>
                  <a:lnTo>
                    <a:pt x="35" y="0"/>
                  </a:lnTo>
                  <a:lnTo>
                    <a:pt x="14" y="42"/>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8" name="Freeform 237"/>
            <p:cNvSpPr>
              <a:spLocks/>
            </p:cNvSpPr>
            <p:nvPr/>
          </p:nvSpPr>
          <p:spPr bwMode="auto">
            <a:xfrm>
              <a:off x="8539" y="13950"/>
              <a:ext cx="8" cy="11"/>
            </a:xfrm>
            <a:custGeom>
              <a:avLst/>
              <a:gdLst>
                <a:gd name="T0" fmla="*/ 21 w 32"/>
                <a:gd name="T1" fmla="*/ 0 h 42"/>
                <a:gd name="T2" fmla="*/ 0 w 32"/>
                <a:gd name="T3" fmla="*/ 42 h 42"/>
                <a:gd name="T4" fmla="*/ 32 w 32"/>
                <a:gd name="T5" fmla="*/ 13 h 42"/>
                <a:gd name="T6" fmla="*/ 21 w 32"/>
                <a:gd name="T7" fmla="*/ 0 h 42"/>
              </a:gdLst>
              <a:ahLst/>
              <a:cxnLst>
                <a:cxn ang="0">
                  <a:pos x="T0" y="T1"/>
                </a:cxn>
                <a:cxn ang="0">
                  <a:pos x="T2" y="T3"/>
                </a:cxn>
                <a:cxn ang="0">
                  <a:pos x="T4" y="T5"/>
                </a:cxn>
                <a:cxn ang="0">
                  <a:pos x="T6" y="T7"/>
                </a:cxn>
              </a:cxnLst>
              <a:rect l="0" t="0" r="r" b="b"/>
              <a:pathLst>
                <a:path w="32" h="42">
                  <a:moveTo>
                    <a:pt x="21" y="0"/>
                  </a:moveTo>
                  <a:lnTo>
                    <a:pt x="0" y="42"/>
                  </a:lnTo>
                  <a:lnTo>
                    <a:pt x="32" y="13"/>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9" name="Freeform 238"/>
            <p:cNvSpPr>
              <a:spLocks/>
            </p:cNvSpPr>
            <p:nvPr/>
          </p:nvSpPr>
          <p:spPr bwMode="auto">
            <a:xfrm>
              <a:off x="8536" y="13950"/>
              <a:ext cx="11" cy="11"/>
            </a:xfrm>
            <a:custGeom>
              <a:avLst/>
              <a:gdLst>
                <a:gd name="T0" fmla="*/ 0 w 46"/>
                <a:gd name="T1" fmla="*/ 26 h 42"/>
                <a:gd name="T2" fmla="*/ 35 w 46"/>
                <a:gd name="T3" fmla="*/ 0 h 42"/>
                <a:gd name="T4" fmla="*/ 46 w 46"/>
                <a:gd name="T5" fmla="*/ 13 h 42"/>
                <a:gd name="T6" fmla="*/ 14 w 46"/>
                <a:gd name="T7" fmla="*/ 42 h 42"/>
                <a:gd name="T8" fmla="*/ 0 w 46"/>
                <a:gd name="T9" fmla="*/ 26 h 42"/>
              </a:gdLst>
              <a:ahLst/>
              <a:cxnLst>
                <a:cxn ang="0">
                  <a:pos x="T0" y="T1"/>
                </a:cxn>
                <a:cxn ang="0">
                  <a:pos x="T2" y="T3"/>
                </a:cxn>
                <a:cxn ang="0">
                  <a:pos x="T4" y="T5"/>
                </a:cxn>
                <a:cxn ang="0">
                  <a:pos x="T6" y="T7"/>
                </a:cxn>
                <a:cxn ang="0">
                  <a:pos x="T8" y="T9"/>
                </a:cxn>
              </a:cxnLst>
              <a:rect l="0" t="0" r="r" b="b"/>
              <a:pathLst>
                <a:path w="46" h="42">
                  <a:moveTo>
                    <a:pt x="0" y="26"/>
                  </a:moveTo>
                  <a:lnTo>
                    <a:pt x="35" y="0"/>
                  </a:lnTo>
                  <a:lnTo>
                    <a:pt x="46" y="13"/>
                  </a:lnTo>
                  <a:lnTo>
                    <a:pt x="14" y="42"/>
                  </a:lnTo>
                  <a:lnTo>
                    <a:pt x="0"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0" name="Freeform 239"/>
            <p:cNvSpPr>
              <a:spLocks/>
            </p:cNvSpPr>
            <p:nvPr/>
          </p:nvSpPr>
          <p:spPr bwMode="auto">
            <a:xfrm>
              <a:off x="8539" y="13954"/>
              <a:ext cx="8" cy="11"/>
            </a:xfrm>
            <a:custGeom>
              <a:avLst/>
              <a:gdLst>
                <a:gd name="T0" fmla="*/ 0 w 32"/>
                <a:gd name="T1" fmla="*/ 29 h 45"/>
                <a:gd name="T2" fmla="*/ 32 w 32"/>
                <a:gd name="T3" fmla="*/ 0 h 45"/>
                <a:gd name="T4" fmla="*/ 16 w 32"/>
                <a:gd name="T5" fmla="*/ 45 h 45"/>
                <a:gd name="T6" fmla="*/ 0 w 32"/>
                <a:gd name="T7" fmla="*/ 29 h 45"/>
              </a:gdLst>
              <a:ahLst/>
              <a:cxnLst>
                <a:cxn ang="0">
                  <a:pos x="T0" y="T1"/>
                </a:cxn>
                <a:cxn ang="0">
                  <a:pos x="T2" y="T3"/>
                </a:cxn>
                <a:cxn ang="0">
                  <a:pos x="T4" y="T5"/>
                </a:cxn>
                <a:cxn ang="0">
                  <a:pos x="T6" y="T7"/>
                </a:cxn>
              </a:cxnLst>
              <a:rect l="0" t="0" r="r" b="b"/>
              <a:pathLst>
                <a:path w="32" h="45">
                  <a:moveTo>
                    <a:pt x="0" y="29"/>
                  </a:moveTo>
                  <a:lnTo>
                    <a:pt x="32" y="0"/>
                  </a:lnTo>
                  <a:lnTo>
                    <a:pt x="16" y="45"/>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1" name="Freeform 240"/>
            <p:cNvSpPr>
              <a:spLocks/>
            </p:cNvSpPr>
            <p:nvPr/>
          </p:nvSpPr>
          <p:spPr bwMode="auto">
            <a:xfrm>
              <a:off x="8543" y="13954"/>
              <a:ext cx="7" cy="11"/>
            </a:xfrm>
            <a:custGeom>
              <a:avLst/>
              <a:gdLst>
                <a:gd name="T0" fmla="*/ 16 w 28"/>
                <a:gd name="T1" fmla="*/ 0 h 45"/>
                <a:gd name="T2" fmla="*/ 0 w 28"/>
                <a:gd name="T3" fmla="*/ 45 h 45"/>
                <a:gd name="T4" fmla="*/ 28 w 28"/>
                <a:gd name="T5" fmla="*/ 12 h 45"/>
                <a:gd name="T6" fmla="*/ 16 w 28"/>
                <a:gd name="T7" fmla="*/ 0 h 45"/>
              </a:gdLst>
              <a:ahLst/>
              <a:cxnLst>
                <a:cxn ang="0">
                  <a:pos x="T0" y="T1"/>
                </a:cxn>
                <a:cxn ang="0">
                  <a:pos x="T2" y="T3"/>
                </a:cxn>
                <a:cxn ang="0">
                  <a:pos x="T4" y="T5"/>
                </a:cxn>
                <a:cxn ang="0">
                  <a:pos x="T6" y="T7"/>
                </a:cxn>
              </a:cxnLst>
              <a:rect l="0" t="0" r="r" b="b"/>
              <a:pathLst>
                <a:path w="28" h="45">
                  <a:moveTo>
                    <a:pt x="16" y="0"/>
                  </a:moveTo>
                  <a:lnTo>
                    <a:pt x="0" y="45"/>
                  </a:lnTo>
                  <a:lnTo>
                    <a:pt x="28" y="12"/>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2" name="Freeform 241"/>
            <p:cNvSpPr>
              <a:spLocks/>
            </p:cNvSpPr>
            <p:nvPr/>
          </p:nvSpPr>
          <p:spPr bwMode="auto">
            <a:xfrm>
              <a:off x="8539" y="13954"/>
              <a:ext cx="11" cy="11"/>
            </a:xfrm>
            <a:custGeom>
              <a:avLst/>
              <a:gdLst>
                <a:gd name="T0" fmla="*/ 0 w 44"/>
                <a:gd name="T1" fmla="*/ 29 h 45"/>
                <a:gd name="T2" fmla="*/ 32 w 44"/>
                <a:gd name="T3" fmla="*/ 0 h 45"/>
                <a:gd name="T4" fmla="*/ 44 w 44"/>
                <a:gd name="T5" fmla="*/ 12 h 45"/>
                <a:gd name="T6" fmla="*/ 16 w 44"/>
                <a:gd name="T7" fmla="*/ 45 h 45"/>
                <a:gd name="T8" fmla="*/ 0 w 44"/>
                <a:gd name="T9" fmla="*/ 29 h 45"/>
              </a:gdLst>
              <a:ahLst/>
              <a:cxnLst>
                <a:cxn ang="0">
                  <a:pos x="T0" y="T1"/>
                </a:cxn>
                <a:cxn ang="0">
                  <a:pos x="T2" y="T3"/>
                </a:cxn>
                <a:cxn ang="0">
                  <a:pos x="T4" y="T5"/>
                </a:cxn>
                <a:cxn ang="0">
                  <a:pos x="T6" y="T7"/>
                </a:cxn>
                <a:cxn ang="0">
                  <a:pos x="T8" y="T9"/>
                </a:cxn>
              </a:cxnLst>
              <a:rect l="0" t="0" r="r" b="b"/>
              <a:pathLst>
                <a:path w="44" h="45">
                  <a:moveTo>
                    <a:pt x="0" y="29"/>
                  </a:moveTo>
                  <a:lnTo>
                    <a:pt x="32" y="0"/>
                  </a:lnTo>
                  <a:lnTo>
                    <a:pt x="44" y="12"/>
                  </a:lnTo>
                  <a:lnTo>
                    <a:pt x="16" y="45"/>
                  </a:lnTo>
                  <a:lnTo>
                    <a:pt x="0"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3" name="Freeform 242"/>
            <p:cNvSpPr>
              <a:spLocks/>
            </p:cNvSpPr>
            <p:nvPr/>
          </p:nvSpPr>
          <p:spPr bwMode="auto">
            <a:xfrm>
              <a:off x="8543" y="13957"/>
              <a:ext cx="7" cy="11"/>
            </a:xfrm>
            <a:custGeom>
              <a:avLst/>
              <a:gdLst>
                <a:gd name="T0" fmla="*/ 0 w 28"/>
                <a:gd name="T1" fmla="*/ 33 h 46"/>
                <a:gd name="T2" fmla="*/ 28 w 28"/>
                <a:gd name="T3" fmla="*/ 0 h 46"/>
                <a:gd name="T4" fmla="*/ 17 w 28"/>
                <a:gd name="T5" fmla="*/ 46 h 46"/>
                <a:gd name="T6" fmla="*/ 0 w 28"/>
                <a:gd name="T7" fmla="*/ 33 h 46"/>
              </a:gdLst>
              <a:ahLst/>
              <a:cxnLst>
                <a:cxn ang="0">
                  <a:pos x="T0" y="T1"/>
                </a:cxn>
                <a:cxn ang="0">
                  <a:pos x="T2" y="T3"/>
                </a:cxn>
                <a:cxn ang="0">
                  <a:pos x="T4" y="T5"/>
                </a:cxn>
                <a:cxn ang="0">
                  <a:pos x="T6" y="T7"/>
                </a:cxn>
              </a:cxnLst>
              <a:rect l="0" t="0" r="r" b="b"/>
              <a:pathLst>
                <a:path w="28" h="46">
                  <a:moveTo>
                    <a:pt x="0" y="33"/>
                  </a:moveTo>
                  <a:lnTo>
                    <a:pt x="28" y="0"/>
                  </a:lnTo>
                  <a:lnTo>
                    <a:pt x="17" y="46"/>
                  </a:lnTo>
                  <a:lnTo>
                    <a:pt x="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4" name="Freeform 243"/>
            <p:cNvSpPr>
              <a:spLocks/>
            </p:cNvSpPr>
            <p:nvPr/>
          </p:nvSpPr>
          <p:spPr bwMode="auto">
            <a:xfrm>
              <a:off x="8548" y="13957"/>
              <a:ext cx="6" cy="11"/>
            </a:xfrm>
            <a:custGeom>
              <a:avLst/>
              <a:gdLst>
                <a:gd name="T0" fmla="*/ 11 w 25"/>
                <a:gd name="T1" fmla="*/ 0 h 46"/>
                <a:gd name="T2" fmla="*/ 0 w 25"/>
                <a:gd name="T3" fmla="*/ 46 h 46"/>
                <a:gd name="T4" fmla="*/ 25 w 25"/>
                <a:gd name="T5" fmla="*/ 10 h 46"/>
                <a:gd name="T6" fmla="*/ 11 w 25"/>
                <a:gd name="T7" fmla="*/ 0 h 46"/>
              </a:gdLst>
              <a:ahLst/>
              <a:cxnLst>
                <a:cxn ang="0">
                  <a:pos x="T0" y="T1"/>
                </a:cxn>
                <a:cxn ang="0">
                  <a:pos x="T2" y="T3"/>
                </a:cxn>
                <a:cxn ang="0">
                  <a:pos x="T4" y="T5"/>
                </a:cxn>
                <a:cxn ang="0">
                  <a:pos x="T6" y="T7"/>
                </a:cxn>
              </a:cxnLst>
              <a:rect l="0" t="0" r="r" b="b"/>
              <a:pathLst>
                <a:path w="25" h="46">
                  <a:moveTo>
                    <a:pt x="11" y="0"/>
                  </a:moveTo>
                  <a:lnTo>
                    <a:pt x="0" y="46"/>
                  </a:lnTo>
                  <a:lnTo>
                    <a:pt x="25" y="1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5" name="Freeform 244"/>
            <p:cNvSpPr>
              <a:spLocks/>
            </p:cNvSpPr>
            <p:nvPr/>
          </p:nvSpPr>
          <p:spPr bwMode="auto">
            <a:xfrm>
              <a:off x="8543" y="13957"/>
              <a:ext cx="11" cy="11"/>
            </a:xfrm>
            <a:custGeom>
              <a:avLst/>
              <a:gdLst>
                <a:gd name="T0" fmla="*/ 0 w 42"/>
                <a:gd name="T1" fmla="*/ 33 h 46"/>
                <a:gd name="T2" fmla="*/ 28 w 42"/>
                <a:gd name="T3" fmla="*/ 0 h 46"/>
                <a:gd name="T4" fmla="*/ 42 w 42"/>
                <a:gd name="T5" fmla="*/ 10 h 46"/>
                <a:gd name="T6" fmla="*/ 17 w 42"/>
                <a:gd name="T7" fmla="*/ 46 h 46"/>
                <a:gd name="T8" fmla="*/ 0 w 42"/>
                <a:gd name="T9" fmla="*/ 33 h 46"/>
              </a:gdLst>
              <a:ahLst/>
              <a:cxnLst>
                <a:cxn ang="0">
                  <a:pos x="T0" y="T1"/>
                </a:cxn>
                <a:cxn ang="0">
                  <a:pos x="T2" y="T3"/>
                </a:cxn>
                <a:cxn ang="0">
                  <a:pos x="T4" y="T5"/>
                </a:cxn>
                <a:cxn ang="0">
                  <a:pos x="T6" y="T7"/>
                </a:cxn>
                <a:cxn ang="0">
                  <a:pos x="T8" y="T9"/>
                </a:cxn>
              </a:cxnLst>
              <a:rect l="0" t="0" r="r" b="b"/>
              <a:pathLst>
                <a:path w="42" h="46">
                  <a:moveTo>
                    <a:pt x="0" y="33"/>
                  </a:moveTo>
                  <a:lnTo>
                    <a:pt x="28" y="0"/>
                  </a:lnTo>
                  <a:lnTo>
                    <a:pt x="42" y="10"/>
                  </a:lnTo>
                  <a:lnTo>
                    <a:pt x="17" y="46"/>
                  </a:lnTo>
                  <a:lnTo>
                    <a:pt x="0"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6" name="Freeform 245"/>
            <p:cNvSpPr>
              <a:spLocks/>
            </p:cNvSpPr>
            <p:nvPr/>
          </p:nvSpPr>
          <p:spPr bwMode="auto">
            <a:xfrm>
              <a:off x="8548" y="13959"/>
              <a:ext cx="6" cy="12"/>
            </a:xfrm>
            <a:custGeom>
              <a:avLst/>
              <a:gdLst>
                <a:gd name="T0" fmla="*/ 0 w 25"/>
                <a:gd name="T1" fmla="*/ 36 h 48"/>
                <a:gd name="T2" fmla="*/ 25 w 25"/>
                <a:gd name="T3" fmla="*/ 0 h 48"/>
                <a:gd name="T4" fmla="*/ 20 w 25"/>
                <a:gd name="T5" fmla="*/ 48 h 48"/>
                <a:gd name="T6" fmla="*/ 0 w 25"/>
                <a:gd name="T7" fmla="*/ 36 h 48"/>
              </a:gdLst>
              <a:ahLst/>
              <a:cxnLst>
                <a:cxn ang="0">
                  <a:pos x="T0" y="T1"/>
                </a:cxn>
                <a:cxn ang="0">
                  <a:pos x="T2" y="T3"/>
                </a:cxn>
                <a:cxn ang="0">
                  <a:pos x="T4" y="T5"/>
                </a:cxn>
                <a:cxn ang="0">
                  <a:pos x="T6" y="T7"/>
                </a:cxn>
              </a:cxnLst>
              <a:rect l="0" t="0" r="r" b="b"/>
              <a:pathLst>
                <a:path w="25" h="48">
                  <a:moveTo>
                    <a:pt x="0" y="36"/>
                  </a:moveTo>
                  <a:lnTo>
                    <a:pt x="25" y="0"/>
                  </a:lnTo>
                  <a:lnTo>
                    <a:pt x="20" y="48"/>
                  </a:lnTo>
                  <a:lnTo>
                    <a:pt x="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7" name="Freeform 246"/>
            <p:cNvSpPr>
              <a:spLocks/>
            </p:cNvSpPr>
            <p:nvPr/>
          </p:nvSpPr>
          <p:spPr bwMode="auto">
            <a:xfrm>
              <a:off x="8552" y="13959"/>
              <a:ext cx="5" cy="12"/>
            </a:xfrm>
            <a:custGeom>
              <a:avLst/>
              <a:gdLst>
                <a:gd name="T0" fmla="*/ 5 w 20"/>
                <a:gd name="T1" fmla="*/ 0 h 48"/>
                <a:gd name="T2" fmla="*/ 0 w 20"/>
                <a:gd name="T3" fmla="*/ 48 h 48"/>
                <a:gd name="T4" fmla="*/ 20 w 20"/>
                <a:gd name="T5" fmla="*/ 10 h 48"/>
                <a:gd name="T6" fmla="*/ 5 w 20"/>
                <a:gd name="T7" fmla="*/ 0 h 48"/>
              </a:gdLst>
              <a:ahLst/>
              <a:cxnLst>
                <a:cxn ang="0">
                  <a:pos x="T0" y="T1"/>
                </a:cxn>
                <a:cxn ang="0">
                  <a:pos x="T2" y="T3"/>
                </a:cxn>
                <a:cxn ang="0">
                  <a:pos x="T4" y="T5"/>
                </a:cxn>
                <a:cxn ang="0">
                  <a:pos x="T6" y="T7"/>
                </a:cxn>
              </a:cxnLst>
              <a:rect l="0" t="0" r="r" b="b"/>
              <a:pathLst>
                <a:path w="20" h="48">
                  <a:moveTo>
                    <a:pt x="5" y="0"/>
                  </a:moveTo>
                  <a:lnTo>
                    <a:pt x="0" y="48"/>
                  </a:lnTo>
                  <a:lnTo>
                    <a:pt x="20" y="1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8" name="Freeform 247"/>
            <p:cNvSpPr>
              <a:spLocks/>
            </p:cNvSpPr>
            <p:nvPr/>
          </p:nvSpPr>
          <p:spPr bwMode="auto">
            <a:xfrm>
              <a:off x="8548" y="13959"/>
              <a:ext cx="9" cy="12"/>
            </a:xfrm>
            <a:custGeom>
              <a:avLst/>
              <a:gdLst>
                <a:gd name="T0" fmla="*/ 0 w 40"/>
                <a:gd name="T1" fmla="*/ 36 h 48"/>
                <a:gd name="T2" fmla="*/ 25 w 40"/>
                <a:gd name="T3" fmla="*/ 0 h 48"/>
                <a:gd name="T4" fmla="*/ 40 w 40"/>
                <a:gd name="T5" fmla="*/ 10 h 48"/>
                <a:gd name="T6" fmla="*/ 20 w 40"/>
                <a:gd name="T7" fmla="*/ 48 h 48"/>
                <a:gd name="T8" fmla="*/ 0 w 40"/>
                <a:gd name="T9" fmla="*/ 36 h 48"/>
              </a:gdLst>
              <a:ahLst/>
              <a:cxnLst>
                <a:cxn ang="0">
                  <a:pos x="T0" y="T1"/>
                </a:cxn>
                <a:cxn ang="0">
                  <a:pos x="T2" y="T3"/>
                </a:cxn>
                <a:cxn ang="0">
                  <a:pos x="T4" y="T5"/>
                </a:cxn>
                <a:cxn ang="0">
                  <a:pos x="T6" y="T7"/>
                </a:cxn>
                <a:cxn ang="0">
                  <a:pos x="T8" y="T9"/>
                </a:cxn>
              </a:cxnLst>
              <a:rect l="0" t="0" r="r" b="b"/>
              <a:pathLst>
                <a:path w="40" h="48">
                  <a:moveTo>
                    <a:pt x="0" y="36"/>
                  </a:moveTo>
                  <a:lnTo>
                    <a:pt x="25" y="0"/>
                  </a:lnTo>
                  <a:lnTo>
                    <a:pt x="40" y="10"/>
                  </a:lnTo>
                  <a:lnTo>
                    <a:pt x="20" y="48"/>
                  </a:lnTo>
                  <a:lnTo>
                    <a:pt x="0" y="3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9" name="Freeform 248"/>
            <p:cNvSpPr>
              <a:spLocks/>
            </p:cNvSpPr>
            <p:nvPr/>
          </p:nvSpPr>
          <p:spPr bwMode="auto">
            <a:xfrm>
              <a:off x="8552" y="13962"/>
              <a:ext cx="5" cy="11"/>
            </a:xfrm>
            <a:custGeom>
              <a:avLst/>
              <a:gdLst>
                <a:gd name="T0" fmla="*/ 0 w 20"/>
                <a:gd name="T1" fmla="*/ 38 h 47"/>
                <a:gd name="T2" fmla="*/ 20 w 20"/>
                <a:gd name="T3" fmla="*/ 0 h 47"/>
                <a:gd name="T4" fmla="*/ 20 w 20"/>
                <a:gd name="T5" fmla="*/ 47 h 47"/>
                <a:gd name="T6" fmla="*/ 0 w 20"/>
                <a:gd name="T7" fmla="*/ 38 h 47"/>
              </a:gdLst>
              <a:ahLst/>
              <a:cxnLst>
                <a:cxn ang="0">
                  <a:pos x="T0" y="T1"/>
                </a:cxn>
                <a:cxn ang="0">
                  <a:pos x="T2" y="T3"/>
                </a:cxn>
                <a:cxn ang="0">
                  <a:pos x="T4" y="T5"/>
                </a:cxn>
                <a:cxn ang="0">
                  <a:pos x="T6" y="T7"/>
                </a:cxn>
              </a:cxnLst>
              <a:rect l="0" t="0" r="r" b="b"/>
              <a:pathLst>
                <a:path w="20" h="47">
                  <a:moveTo>
                    <a:pt x="0" y="38"/>
                  </a:moveTo>
                  <a:lnTo>
                    <a:pt x="20" y="0"/>
                  </a:lnTo>
                  <a:lnTo>
                    <a:pt x="20" y="47"/>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0" name="Freeform 249"/>
            <p:cNvSpPr>
              <a:spLocks/>
            </p:cNvSpPr>
            <p:nvPr/>
          </p:nvSpPr>
          <p:spPr bwMode="auto">
            <a:xfrm>
              <a:off x="8557" y="13962"/>
              <a:ext cx="4" cy="11"/>
            </a:xfrm>
            <a:custGeom>
              <a:avLst/>
              <a:gdLst>
                <a:gd name="T0" fmla="*/ 0 w 16"/>
                <a:gd name="T1" fmla="*/ 0 h 47"/>
                <a:gd name="T2" fmla="*/ 0 w 16"/>
                <a:gd name="T3" fmla="*/ 47 h 47"/>
                <a:gd name="T4" fmla="*/ 16 w 16"/>
                <a:gd name="T5" fmla="*/ 6 h 47"/>
                <a:gd name="T6" fmla="*/ 0 w 16"/>
                <a:gd name="T7" fmla="*/ 0 h 47"/>
              </a:gdLst>
              <a:ahLst/>
              <a:cxnLst>
                <a:cxn ang="0">
                  <a:pos x="T0" y="T1"/>
                </a:cxn>
                <a:cxn ang="0">
                  <a:pos x="T2" y="T3"/>
                </a:cxn>
                <a:cxn ang="0">
                  <a:pos x="T4" y="T5"/>
                </a:cxn>
                <a:cxn ang="0">
                  <a:pos x="T6" y="T7"/>
                </a:cxn>
              </a:cxnLst>
              <a:rect l="0" t="0" r="r" b="b"/>
              <a:pathLst>
                <a:path w="16" h="47">
                  <a:moveTo>
                    <a:pt x="0" y="0"/>
                  </a:moveTo>
                  <a:lnTo>
                    <a:pt x="0" y="47"/>
                  </a:lnTo>
                  <a:lnTo>
                    <a:pt x="16"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1" name="Freeform 250"/>
            <p:cNvSpPr>
              <a:spLocks/>
            </p:cNvSpPr>
            <p:nvPr/>
          </p:nvSpPr>
          <p:spPr bwMode="auto">
            <a:xfrm>
              <a:off x="8552" y="13962"/>
              <a:ext cx="9" cy="11"/>
            </a:xfrm>
            <a:custGeom>
              <a:avLst/>
              <a:gdLst>
                <a:gd name="T0" fmla="*/ 0 w 36"/>
                <a:gd name="T1" fmla="*/ 38 h 47"/>
                <a:gd name="T2" fmla="*/ 20 w 36"/>
                <a:gd name="T3" fmla="*/ 0 h 47"/>
                <a:gd name="T4" fmla="*/ 36 w 36"/>
                <a:gd name="T5" fmla="*/ 6 h 47"/>
                <a:gd name="T6" fmla="*/ 20 w 36"/>
                <a:gd name="T7" fmla="*/ 47 h 47"/>
                <a:gd name="T8" fmla="*/ 0 w 36"/>
                <a:gd name="T9" fmla="*/ 38 h 47"/>
              </a:gdLst>
              <a:ahLst/>
              <a:cxnLst>
                <a:cxn ang="0">
                  <a:pos x="T0" y="T1"/>
                </a:cxn>
                <a:cxn ang="0">
                  <a:pos x="T2" y="T3"/>
                </a:cxn>
                <a:cxn ang="0">
                  <a:pos x="T4" y="T5"/>
                </a:cxn>
                <a:cxn ang="0">
                  <a:pos x="T6" y="T7"/>
                </a:cxn>
                <a:cxn ang="0">
                  <a:pos x="T8" y="T9"/>
                </a:cxn>
              </a:cxnLst>
              <a:rect l="0" t="0" r="r" b="b"/>
              <a:pathLst>
                <a:path w="36" h="47">
                  <a:moveTo>
                    <a:pt x="0" y="38"/>
                  </a:moveTo>
                  <a:lnTo>
                    <a:pt x="20" y="0"/>
                  </a:lnTo>
                  <a:lnTo>
                    <a:pt x="36" y="6"/>
                  </a:lnTo>
                  <a:lnTo>
                    <a:pt x="20" y="47"/>
                  </a:lnTo>
                  <a:lnTo>
                    <a:pt x="0"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2" name="Freeform 251"/>
            <p:cNvSpPr>
              <a:spLocks/>
            </p:cNvSpPr>
            <p:nvPr/>
          </p:nvSpPr>
          <p:spPr bwMode="auto">
            <a:xfrm>
              <a:off x="8557" y="13963"/>
              <a:ext cx="6" cy="12"/>
            </a:xfrm>
            <a:custGeom>
              <a:avLst/>
              <a:gdLst>
                <a:gd name="T0" fmla="*/ 0 w 21"/>
                <a:gd name="T1" fmla="*/ 41 h 48"/>
                <a:gd name="T2" fmla="*/ 16 w 21"/>
                <a:gd name="T3" fmla="*/ 0 h 48"/>
                <a:gd name="T4" fmla="*/ 21 w 21"/>
                <a:gd name="T5" fmla="*/ 48 h 48"/>
                <a:gd name="T6" fmla="*/ 0 w 21"/>
                <a:gd name="T7" fmla="*/ 41 h 48"/>
              </a:gdLst>
              <a:ahLst/>
              <a:cxnLst>
                <a:cxn ang="0">
                  <a:pos x="T0" y="T1"/>
                </a:cxn>
                <a:cxn ang="0">
                  <a:pos x="T2" y="T3"/>
                </a:cxn>
                <a:cxn ang="0">
                  <a:pos x="T4" y="T5"/>
                </a:cxn>
                <a:cxn ang="0">
                  <a:pos x="T6" y="T7"/>
                </a:cxn>
              </a:cxnLst>
              <a:rect l="0" t="0" r="r" b="b"/>
              <a:pathLst>
                <a:path w="21" h="48">
                  <a:moveTo>
                    <a:pt x="0" y="41"/>
                  </a:moveTo>
                  <a:lnTo>
                    <a:pt x="16" y="0"/>
                  </a:lnTo>
                  <a:lnTo>
                    <a:pt x="21" y="48"/>
                  </a:lnTo>
                  <a:lnTo>
                    <a:pt x="0"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3" name="Freeform 252"/>
            <p:cNvSpPr>
              <a:spLocks/>
            </p:cNvSpPr>
            <p:nvPr/>
          </p:nvSpPr>
          <p:spPr bwMode="auto">
            <a:xfrm>
              <a:off x="8561" y="13963"/>
              <a:ext cx="4" cy="12"/>
            </a:xfrm>
            <a:custGeom>
              <a:avLst/>
              <a:gdLst>
                <a:gd name="T0" fmla="*/ 0 w 16"/>
                <a:gd name="T1" fmla="*/ 0 h 48"/>
                <a:gd name="T2" fmla="*/ 5 w 16"/>
                <a:gd name="T3" fmla="*/ 48 h 48"/>
                <a:gd name="T4" fmla="*/ 16 w 16"/>
                <a:gd name="T5" fmla="*/ 5 h 48"/>
                <a:gd name="T6" fmla="*/ 0 w 16"/>
                <a:gd name="T7" fmla="*/ 0 h 48"/>
              </a:gdLst>
              <a:ahLst/>
              <a:cxnLst>
                <a:cxn ang="0">
                  <a:pos x="T0" y="T1"/>
                </a:cxn>
                <a:cxn ang="0">
                  <a:pos x="T2" y="T3"/>
                </a:cxn>
                <a:cxn ang="0">
                  <a:pos x="T4" y="T5"/>
                </a:cxn>
                <a:cxn ang="0">
                  <a:pos x="T6" y="T7"/>
                </a:cxn>
              </a:cxnLst>
              <a:rect l="0" t="0" r="r" b="b"/>
              <a:pathLst>
                <a:path w="16" h="48">
                  <a:moveTo>
                    <a:pt x="0" y="0"/>
                  </a:moveTo>
                  <a:lnTo>
                    <a:pt x="5" y="48"/>
                  </a:lnTo>
                  <a:lnTo>
                    <a:pt x="16"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4" name="Freeform 253"/>
            <p:cNvSpPr>
              <a:spLocks/>
            </p:cNvSpPr>
            <p:nvPr/>
          </p:nvSpPr>
          <p:spPr bwMode="auto">
            <a:xfrm>
              <a:off x="8557" y="13963"/>
              <a:ext cx="8" cy="12"/>
            </a:xfrm>
            <a:custGeom>
              <a:avLst/>
              <a:gdLst>
                <a:gd name="T0" fmla="*/ 0 w 32"/>
                <a:gd name="T1" fmla="*/ 41 h 48"/>
                <a:gd name="T2" fmla="*/ 16 w 32"/>
                <a:gd name="T3" fmla="*/ 0 h 48"/>
                <a:gd name="T4" fmla="*/ 32 w 32"/>
                <a:gd name="T5" fmla="*/ 5 h 48"/>
                <a:gd name="T6" fmla="*/ 21 w 32"/>
                <a:gd name="T7" fmla="*/ 48 h 48"/>
                <a:gd name="T8" fmla="*/ 0 w 32"/>
                <a:gd name="T9" fmla="*/ 41 h 48"/>
              </a:gdLst>
              <a:ahLst/>
              <a:cxnLst>
                <a:cxn ang="0">
                  <a:pos x="T0" y="T1"/>
                </a:cxn>
                <a:cxn ang="0">
                  <a:pos x="T2" y="T3"/>
                </a:cxn>
                <a:cxn ang="0">
                  <a:pos x="T4" y="T5"/>
                </a:cxn>
                <a:cxn ang="0">
                  <a:pos x="T6" y="T7"/>
                </a:cxn>
                <a:cxn ang="0">
                  <a:pos x="T8" y="T9"/>
                </a:cxn>
              </a:cxnLst>
              <a:rect l="0" t="0" r="r" b="b"/>
              <a:pathLst>
                <a:path w="32" h="48">
                  <a:moveTo>
                    <a:pt x="0" y="41"/>
                  </a:moveTo>
                  <a:lnTo>
                    <a:pt x="16" y="0"/>
                  </a:lnTo>
                  <a:lnTo>
                    <a:pt x="32" y="5"/>
                  </a:lnTo>
                  <a:lnTo>
                    <a:pt x="21" y="48"/>
                  </a:lnTo>
                  <a:lnTo>
                    <a:pt x="0" y="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5" name="Freeform 254"/>
            <p:cNvSpPr>
              <a:spLocks/>
            </p:cNvSpPr>
            <p:nvPr/>
          </p:nvSpPr>
          <p:spPr bwMode="auto">
            <a:xfrm>
              <a:off x="8563" y="13965"/>
              <a:ext cx="5" cy="11"/>
            </a:xfrm>
            <a:custGeom>
              <a:avLst/>
              <a:gdLst>
                <a:gd name="T0" fmla="*/ 0 w 22"/>
                <a:gd name="T1" fmla="*/ 43 h 47"/>
                <a:gd name="T2" fmla="*/ 11 w 22"/>
                <a:gd name="T3" fmla="*/ 0 h 47"/>
                <a:gd name="T4" fmla="*/ 22 w 22"/>
                <a:gd name="T5" fmla="*/ 47 h 47"/>
                <a:gd name="T6" fmla="*/ 0 w 22"/>
                <a:gd name="T7" fmla="*/ 43 h 47"/>
              </a:gdLst>
              <a:ahLst/>
              <a:cxnLst>
                <a:cxn ang="0">
                  <a:pos x="T0" y="T1"/>
                </a:cxn>
                <a:cxn ang="0">
                  <a:pos x="T2" y="T3"/>
                </a:cxn>
                <a:cxn ang="0">
                  <a:pos x="T4" y="T5"/>
                </a:cxn>
                <a:cxn ang="0">
                  <a:pos x="T6" y="T7"/>
                </a:cxn>
              </a:cxnLst>
              <a:rect l="0" t="0" r="r" b="b"/>
              <a:pathLst>
                <a:path w="22" h="47">
                  <a:moveTo>
                    <a:pt x="0" y="43"/>
                  </a:moveTo>
                  <a:lnTo>
                    <a:pt x="11" y="0"/>
                  </a:lnTo>
                  <a:lnTo>
                    <a:pt x="22" y="47"/>
                  </a:lnTo>
                  <a:lnTo>
                    <a:pt x="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6" name="Freeform 255"/>
            <p:cNvSpPr>
              <a:spLocks/>
            </p:cNvSpPr>
            <p:nvPr/>
          </p:nvSpPr>
          <p:spPr bwMode="auto">
            <a:xfrm>
              <a:off x="8565" y="13965"/>
              <a:ext cx="5" cy="11"/>
            </a:xfrm>
            <a:custGeom>
              <a:avLst/>
              <a:gdLst>
                <a:gd name="T0" fmla="*/ 0 w 17"/>
                <a:gd name="T1" fmla="*/ 0 h 47"/>
                <a:gd name="T2" fmla="*/ 11 w 17"/>
                <a:gd name="T3" fmla="*/ 47 h 47"/>
                <a:gd name="T4" fmla="*/ 17 w 17"/>
                <a:gd name="T5" fmla="*/ 4 h 47"/>
                <a:gd name="T6" fmla="*/ 0 w 17"/>
                <a:gd name="T7" fmla="*/ 0 h 47"/>
              </a:gdLst>
              <a:ahLst/>
              <a:cxnLst>
                <a:cxn ang="0">
                  <a:pos x="T0" y="T1"/>
                </a:cxn>
                <a:cxn ang="0">
                  <a:pos x="T2" y="T3"/>
                </a:cxn>
                <a:cxn ang="0">
                  <a:pos x="T4" y="T5"/>
                </a:cxn>
                <a:cxn ang="0">
                  <a:pos x="T6" y="T7"/>
                </a:cxn>
              </a:cxnLst>
              <a:rect l="0" t="0" r="r" b="b"/>
              <a:pathLst>
                <a:path w="17" h="47">
                  <a:moveTo>
                    <a:pt x="0" y="0"/>
                  </a:moveTo>
                  <a:lnTo>
                    <a:pt x="11" y="47"/>
                  </a:lnTo>
                  <a:lnTo>
                    <a:pt x="1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7" name="Freeform 256"/>
            <p:cNvSpPr>
              <a:spLocks/>
            </p:cNvSpPr>
            <p:nvPr/>
          </p:nvSpPr>
          <p:spPr bwMode="auto">
            <a:xfrm>
              <a:off x="8563" y="13965"/>
              <a:ext cx="7" cy="11"/>
            </a:xfrm>
            <a:custGeom>
              <a:avLst/>
              <a:gdLst>
                <a:gd name="T0" fmla="*/ 0 w 28"/>
                <a:gd name="T1" fmla="*/ 43 h 47"/>
                <a:gd name="T2" fmla="*/ 11 w 28"/>
                <a:gd name="T3" fmla="*/ 0 h 47"/>
                <a:gd name="T4" fmla="*/ 28 w 28"/>
                <a:gd name="T5" fmla="*/ 4 h 47"/>
                <a:gd name="T6" fmla="*/ 22 w 28"/>
                <a:gd name="T7" fmla="*/ 47 h 47"/>
                <a:gd name="T8" fmla="*/ 0 w 28"/>
                <a:gd name="T9" fmla="*/ 43 h 47"/>
              </a:gdLst>
              <a:ahLst/>
              <a:cxnLst>
                <a:cxn ang="0">
                  <a:pos x="T0" y="T1"/>
                </a:cxn>
                <a:cxn ang="0">
                  <a:pos x="T2" y="T3"/>
                </a:cxn>
                <a:cxn ang="0">
                  <a:pos x="T4" y="T5"/>
                </a:cxn>
                <a:cxn ang="0">
                  <a:pos x="T6" y="T7"/>
                </a:cxn>
                <a:cxn ang="0">
                  <a:pos x="T8" y="T9"/>
                </a:cxn>
              </a:cxnLst>
              <a:rect l="0" t="0" r="r" b="b"/>
              <a:pathLst>
                <a:path w="28" h="47">
                  <a:moveTo>
                    <a:pt x="0" y="43"/>
                  </a:moveTo>
                  <a:lnTo>
                    <a:pt x="11" y="0"/>
                  </a:lnTo>
                  <a:lnTo>
                    <a:pt x="28" y="4"/>
                  </a:lnTo>
                  <a:lnTo>
                    <a:pt x="22" y="47"/>
                  </a:lnTo>
                  <a:lnTo>
                    <a:pt x="0" y="4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8" name="Freeform 257"/>
            <p:cNvSpPr>
              <a:spLocks/>
            </p:cNvSpPr>
            <p:nvPr/>
          </p:nvSpPr>
          <p:spPr bwMode="auto">
            <a:xfrm>
              <a:off x="8568" y="13965"/>
              <a:ext cx="6" cy="12"/>
            </a:xfrm>
            <a:custGeom>
              <a:avLst/>
              <a:gdLst>
                <a:gd name="T0" fmla="*/ 0 w 22"/>
                <a:gd name="T1" fmla="*/ 43 h 45"/>
                <a:gd name="T2" fmla="*/ 6 w 22"/>
                <a:gd name="T3" fmla="*/ 0 h 45"/>
                <a:gd name="T4" fmla="*/ 22 w 22"/>
                <a:gd name="T5" fmla="*/ 45 h 45"/>
                <a:gd name="T6" fmla="*/ 0 w 22"/>
                <a:gd name="T7" fmla="*/ 43 h 45"/>
              </a:gdLst>
              <a:ahLst/>
              <a:cxnLst>
                <a:cxn ang="0">
                  <a:pos x="T0" y="T1"/>
                </a:cxn>
                <a:cxn ang="0">
                  <a:pos x="T2" y="T3"/>
                </a:cxn>
                <a:cxn ang="0">
                  <a:pos x="T4" y="T5"/>
                </a:cxn>
                <a:cxn ang="0">
                  <a:pos x="T6" y="T7"/>
                </a:cxn>
              </a:cxnLst>
              <a:rect l="0" t="0" r="r" b="b"/>
              <a:pathLst>
                <a:path w="22" h="45">
                  <a:moveTo>
                    <a:pt x="0" y="43"/>
                  </a:moveTo>
                  <a:lnTo>
                    <a:pt x="6" y="0"/>
                  </a:lnTo>
                  <a:lnTo>
                    <a:pt x="22" y="45"/>
                  </a:lnTo>
                  <a:lnTo>
                    <a:pt x="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9" name="Freeform 258"/>
            <p:cNvSpPr>
              <a:spLocks/>
            </p:cNvSpPr>
            <p:nvPr/>
          </p:nvSpPr>
          <p:spPr bwMode="auto">
            <a:xfrm>
              <a:off x="8570" y="13965"/>
              <a:ext cx="4" cy="12"/>
            </a:xfrm>
            <a:custGeom>
              <a:avLst/>
              <a:gdLst>
                <a:gd name="T0" fmla="*/ 0 w 17"/>
                <a:gd name="T1" fmla="*/ 0 h 45"/>
                <a:gd name="T2" fmla="*/ 16 w 17"/>
                <a:gd name="T3" fmla="*/ 45 h 45"/>
                <a:gd name="T4" fmla="*/ 17 w 17"/>
                <a:gd name="T5" fmla="*/ 1 h 45"/>
                <a:gd name="T6" fmla="*/ 0 w 17"/>
                <a:gd name="T7" fmla="*/ 0 h 45"/>
              </a:gdLst>
              <a:ahLst/>
              <a:cxnLst>
                <a:cxn ang="0">
                  <a:pos x="T0" y="T1"/>
                </a:cxn>
                <a:cxn ang="0">
                  <a:pos x="T2" y="T3"/>
                </a:cxn>
                <a:cxn ang="0">
                  <a:pos x="T4" y="T5"/>
                </a:cxn>
                <a:cxn ang="0">
                  <a:pos x="T6" y="T7"/>
                </a:cxn>
              </a:cxnLst>
              <a:rect l="0" t="0" r="r" b="b"/>
              <a:pathLst>
                <a:path w="17" h="45">
                  <a:moveTo>
                    <a:pt x="0" y="0"/>
                  </a:moveTo>
                  <a:lnTo>
                    <a:pt x="16" y="45"/>
                  </a:lnTo>
                  <a:lnTo>
                    <a:pt x="1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0" name="Freeform 259"/>
            <p:cNvSpPr>
              <a:spLocks/>
            </p:cNvSpPr>
            <p:nvPr/>
          </p:nvSpPr>
          <p:spPr bwMode="auto">
            <a:xfrm>
              <a:off x="8568" y="13965"/>
              <a:ext cx="6" cy="12"/>
            </a:xfrm>
            <a:custGeom>
              <a:avLst/>
              <a:gdLst>
                <a:gd name="T0" fmla="*/ 0 w 23"/>
                <a:gd name="T1" fmla="*/ 43 h 45"/>
                <a:gd name="T2" fmla="*/ 6 w 23"/>
                <a:gd name="T3" fmla="*/ 0 h 45"/>
                <a:gd name="T4" fmla="*/ 23 w 23"/>
                <a:gd name="T5" fmla="*/ 1 h 45"/>
                <a:gd name="T6" fmla="*/ 22 w 23"/>
                <a:gd name="T7" fmla="*/ 45 h 45"/>
                <a:gd name="T8" fmla="*/ 0 w 23"/>
                <a:gd name="T9" fmla="*/ 43 h 45"/>
              </a:gdLst>
              <a:ahLst/>
              <a:cxnLst>
                <a:cxn ang="0">
                  <a:pos x="T0" y="T1"/>
                </a:cxn>
                <a:cxn ang="0">
                  <a:pos x="T2" y="T3"/>
                </a:cxn>
                <a:cxn ang="0">
                  <a:pos x="T4" y="T5"/>
                </a:cxn>
                <a:cxn ang="0">
                  <a:pos x="T6" y="T7"/>
                </a:cxn>
                <a:cxn ang="0">
                  <a:pos x="T8" y="T9"/>
                </a:cxn>
              </a:cxnLst>
              <a:rect l="0" t="0" r="r" b="b"/>
              <a:pathLst>
                <a:path w="23" h="45">
                  <a:moveTo>
                    <a:pt x="0" y="43"/>
                  </a:moveTo>
                  <a:lnTo>
                    <a:pt x="6" y="0"/>
                  </a:lnTo>
                  <a:lnTo>
                    <a:pt x="23" y="1"/>
                  </a:lnTo>
                  <a:lnTo>
                    <a:pt x="22" y="45"/>
                  </a:lnTo>
                  <a:lnTo>
                    <a:pt x="0" y="4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1" name="Freeform 260"/>
            <p:cNvSpPr>
              <a:spLocks/>
            </p:cNvSpPr>
            <p:nvPr/>
          </p:nvSpPr>
          <p:spPr bwMode="auto">
            <a:xfrm>
              <a:off x="8574" y="13966"/>
              <a:ext cx="5" cy="11"/>
            </a:xfrm>
            <a:custGeom>
              <a:avLst/>
              <a:gdLst>
                <a:gd name="T0" fmla="*/ 0 w 22"/>
                <a:gd name="T1" fmla="*/ 44 h 44"/>
                <a:gd name="T2" fmla="*/ 1 w 22"/>
                <a:gd name="T3" fmla="*/ 0 h 44"/>
                <a:gd name="T4" fmla="*/ 22 w 22"/>
                <a:gd name="T5" fmla="*/ 44 h 44"/>
                <a:gd name="T6" fmla="*/ 0 w 22"/>
                <a:gd name="T7" fmla="*/ 44 h 44"/>
              </a:gdLst>
              <a:ahLst/>
              <a:cxnLst>
                <a:cxn ang="0">
                  <a:pos x="T0" y="T1"/>
                </a:cxn>
                <a:cxn ang="0">
                  <a:pos x="T2" y="T3"/>
                </a:cxn>
                <a:cxn ang="0">
                  <a:pos x="T4" y="T5"/>
                </a:cxn>
                <a:cxn ang="0">
                  <a:pos x="T6" y="T7"/>
                </a:cxn>
              </a:cxnLst>
              <a:rect l="0" t="0" r="r" b="b"/>
              <a:pathLst>
                <a:path w="22" h="44">
                  <a:moveTo>
                    <a:pt x="0" y="44"/>
                  </a:moveTo>
                  <a:lnTo>
                    <a:pt x="1" y="0"/>
                  </a:lnTo>
                  <a:lnTo>
                    <a:pt x="22" y="44"/>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2" name="Freeform 261"/>
            <p:cNvSpPr>
              <a:spLocks/>
            </p:cNvSpPr>
            <p:nvPr/>
          </p:nvSpPr>
          <p:spPr bwMode="auto">
            <a:xfrm>
              <a:off x="8574" y="13966"/>
              <a:ext cx="5" cy="11"/>
            </a:xfrm>
            <a:custGeom>
              <a:avLst/>
              <a:gdLst>
                <a:gd name="T0" fmla="*/ 0 w 21"/>
                <a:gd name="T1" fmla="*/ 0 h 44"/>
                <a:gd name="T2" fmla="*/ 21 w 21"/>
                <a:gd name="T3" fmla="*/ 44 h 44"/>
                <a:gd name="T4" fmla="*/ 18 w 21"/>
                <a:gd name="T5" fmla="*/ 0 h 44"/>
                <a:gd name="T6" fmla="*/ 0 w 21"/>
                <a:gd name="T7" fmla="*/ 0 h 44"/>
              </a:gdLst>
              <a:ahLst/>
              <a:cxnLst>
                <a:cxn ang="0">
                  <a:pos x="T0" y="T1"/>
                </a:cxn>
                <a:cxn ang="0">
                  <a:pos x="T2" y="T3"/>
                </a:cxn>
                <a:cxn ang="0">
                  <a:pos x="T4" y="T5"/>
                </a:cxn>
                <a:cxn ang="0">
                  <a:pos x="T6" y="T7"/>
                </a:cxn>
              </a:cxnLst>
              <a:rect l="0" t="0" r="r" b="b"/>
              <a:pathLst>
                <a:path w="21" h="44">
                  <a:moveTo>
                    <a:pt x="0" y="0"/>
                  </a:moveTo>
                  <a:lnTo>
                    <a:pt x="21" y="44"/>
                  </a:lnTo>
                  <a:lnTo>
                    <a:pt x="1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3" name="Freeform 262"/>
            <p:cNvSpPr>
              <a:spLocks/>
            </p:cNvSpPr>
            <p:nvPr/>
          </p:nvSpPr>
          <p:spPr bwMode="auto">
            <a:xfrm>
              <a:off x="8574" y="13966"/>
              <a:ext cx="5" cy="11"/>
            </a:xfrm>
            <a:custGeom>
              <a:avLst/>
              <a:gdLst>
                <a:gd name="T0" fmla="*/ 0 w 22"/>
                <a:gd name="T1" fmla="*/ 44 h 44"/>
                <a:gd name="T2" fmla="*/ 1 w 22"/>
                <a:gd name="T3" fmla="*/ 0 h 44"/>
                <a:gd name="T4" fmla="*/ 19 w 22"/>
                <a:gd name="T5" fmla="*/ 0 h 44"/>
                <a:gd name="T6" fmla="*/ 22 w 22"/>
                <a:gd name="T7" fmla="*/ 44 h 44"/>
                <a:gd name="T8" fmla="*/ 0 w 22"/>
                <a:gd name="T9" fmla="*/ 44 h 44"/>
              </a:gdLst>
              <a:ahLst/>
              <a:cxnLst>
                <a:cxn ang="0">
                  <a:pos x="T0" y="T1"/>
                </a:cxn>
                <a:cxn ang="0">
                  <a:pos x="T2" y="T3"/>
                </a:cxn>
                <a:cxn ang="0">
                  <a:pos x="T4" y="T5"/>
                </a:cxn>
                <a:cxn ang="0">
                  <a:pos x="T6" y="T7"/>
                </a:cxn>
                <a:cxn ang="0">
                  <a:pos x="T8" y="T9"/>
                </a:cxn>
              </a:cxnLst>
              <a:rect l="0" t="0" r="r" b="b"/>
              <a:pathLst>
                <a:path w="22" h="44">
                  <a:moveTo>
                    <a:pt x="0" y="44"/>
                  </a:moveTo>
                  <a:lnTo>
                    <a:pt x="1" y="0"/>
                  </a:lnTo>
                  <a:lnTo>
                    <a:pt x="19" y="0"/>
                  </a:lnTo>
                  <a:lnTo>
                    <a:pt x="22" y="44"/>
                  </a:lnTo>
                  <a:lnTo>
                    <a:pt x="0" y="4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4" name="Freeform 263"/>
            <p:cNvSpPr>
              <a:spLocks/>
            </p:cNvSpPr>
            <p:nvPr/>
          </p:nvSpPr>
          <p:spPr bwMode="auto">
            <a:xfrm>
              <a:off x="8578" y="13966"/>
              <a:ext cx="7" cy="11"/>
            </a:xfrm>
            <a:custGeom>
              <a:avLst/>
              <a:gdLst>
                <a:gd name="T0" fmla="*/ 3 w 25"/>
                <a:gd name="T1" fmla="*/ 44 h 44"/>
                <a:gd name="T2" fmla="*/ 0 w 25"/>
                <a:gd name="T3" fmla="*/ 0 h 44"/>
                <a:gd name="T4" fmla="*/ 25 w 25"/>
                <a:gd name="T5" fmla="*/ 40 h 44"/>
                <a:gd name="T6" fmla="*/ 3 w 25"/>
                <a:gd name="T7" fmla="*/ 44 h 44"/>
              </a:gdLst>
              <a:ahLst/>
              <a:cxnLst>
                <a:cxn ang="0">
                  <a:pos x="T0" y="T1"/>
                </a:cxn>
                <a:cxn ang="0">
                  <a:pos x="T2" y="T3"/>
                </a:cxn>
                <a:cxn ang="0">
                  <a:pos x="T4" y="T5"/>
                </a:cxn>
                <a:cxn ang="0">
                  <a:pos x="T6" y="T7"/>
                </a:cxn>
              </a:cxnLst>
              <a:rect l="0" t="0" r="r" b="b"/>
              <a:pathLst>
                <a:path w="25" h="44">
                  <a:moveTo>
                    <a:pt x="3" y="44"/>
                  </a:moveTo>
                  <a:lnTo>
                    <a:pt x="0" y="0"/>
                  </a:lnTo>
                  <a:lnTo>
                    <a:pt x="25" y="40"/>
                  </a:lnTo>
                  <a:lnTo>
                    <a:pt x="3"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5" name="Freeform 264"/>
            <p:cNvSpPr>
              <a:spLocks/>
            </p:cNvSpPr>
            <p:nvPr/>
          </p:nvSpPr>
          <p:spPr bwMode="auto">
            <a:xfrm>
              <a:off x="8578" y="13965"/>
              <a:ext cx="7" cy="11"/>
            </a:xfrm>
            <a:custGeom>
              <a:avLst/>
              <a:gdLst>
                <a:gd name="T0" fmla="*/ 0 w 25"/>
                <a:gd name="T1" fmla="*/ 3 h 43"/>
                <a:gd name="T2" fmla="*/ 25 w 25"/>
                <a:gd name="T3" fmla="*/ 43 h 43"/>
                <a:gd name="T4" fmla="*/ 17 w 25"/>
                <a:gd name="T5" fmla="*/ 0 h 43"/>
                <a:gd name="T6" fmla="*/ 0 w 25"/>
                <a:gd name="T7" fmla="*/ 3 h 43"/>
              </a:gdLst>
              <a:ahLst/>
              <a:cxnLst>
                <a:cxn ang="0">
                  <a:pos x="T0" y="T1"/>
                </a:cxn>
                <a:cxn ang="0">
                  <a:pos x="T2" y="T3"/>
                </a:cxn>
                <a:cxn ang="0">
                  <a:pos x="T4" y="T5"/>
                </a:cxn>
                <a:cxn ang="0">
                  <a:pos x="T6" y="T7"/>
                </a:cxn>
              </a:cxnLst>
              <a:rect l="0" t="0" r="r" b="b"/>
              <a:pathLst>
                <a:path w="25" h="43">
                  <a:moveTo>
                    <a:pt x="0" y="3"/>
                  </a:moveTo>
                  <a:lnTo>
                    <a:pt x="25" y="43"/>
                  </a:lnTo>
                  <a:lnTo>
                    <a:pt x="17"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6" name="Freeform 265"/>
            <p:cNvSpPr>
              <a:spLocks/>
            </p:cNvSpPr>
            <p:nvPr/>
          </p:nvSpPr>
          <p:spPr bwMode="auto">
            <a:xfrm>
              <a:off x="8578" y="13965"/>
              <a:ext cx="7" cy="12"/>
            </a:xfrm>
            <a:custGeom>
              <a:avLst/>
              <a:gdLst>
                <a:gd name="T0" fmla="*/ 3 w 25"/>
                <a:gd name="T1" fmla="*/ 47 h 47"/>
                <a:gd name="T2" fmla="*/ 0 w 25"/>
                <a:gd name="T3" fmla="*/ 3 h 47"/>
                <a:gd name="T4" fmla="*/ 17 w 25"/>
                <a:gd name="T5" fmla="*/ 0 h 47"/>
                <a:gd name="T6" fmla="*/ 25 w 25"/>
                <a:gd name="T7" fmla="*/ 43 h 47"/>
                <a:gd name="T8" fmla="*/ 3 w 25"/>
                <a:gd name="T9" fmla="*/ 47 h 47"/>
              </a:gdLst>
              <a:ahLst/>
              <a:cxnLst>
                <a:cxn ang="0">
                  <a:pos x="T0" y="T1"/>
                </a:cxn>
                <a:cxn ang="0">
                  <a:pos x="T2" y="T3"/>
                </a:cxn>
                <a:cxn ang="0">
                  <a:pos x="T4" y="T5"/>
                </a:cxn>
                <a:cxn ang="0">
                  <a:pos x="T6" y="T7"/>
                </a:cxn>
                <a:cxn ang="0">
                  <a:pos x="T8" y="T9"/>
                </a:cxn>
              </a:cxnLst>
              <a:rect l="0" t="0" r="r" b="b"/>
              <a:pathLst>
                <a:path w="25" h="47">
                  <a:moveTo>
                    <a:pt x="3" y="47"/>
                  </a:moveTo>
                  <a:lnTo>
                    <a:pt x="0" y="3"/>
                  </a:lnTo>
                  <a:lnTo>
                    <a:pt x="17" y="0"/>
                  </a:lnTo>
                  <a:lnTo>
                    <a:pt x="25" y="43"/>
                  </a:lnTo>
                  <a:lnTo>
                    <a:pt x="3" y="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7" name="Freeform 266"/>
            <p:cNvSpPr>
              <a:spLocks/>
            </p:cNvSpPr>
            <p:nvPr/>
          </p:nvSpPr>
          <p:spPr bwMode="auto">
            <a:xfrm>
              <a:off x="8583" y="13965"/>
              <a:ext cx="7" cy="11"/>
            </a:xfrm>
            <a:custGeom>
              <a:avLst/>
              <a:gdLst>
                <a:gd name="T0" fmla="*/ 8 w 30"/>
                <a:gd name="T1" fmla="*/ 43 h 43"/>
                <a:gd name="T2" fmla="*/ 0 w 30"/>
                <a:gd name="T3" fmla="*/ 0 h 43"/>
                <a:gd name="T4" fmla="*/ 30 w 30"/>
                <a:gd name="T5" fmla="*/ 37 h 43"/>
                <a:gd name="T6" fmla="*/ 8 w 30"/>
                <a:gd name="T7" fmla="*/ 43 h 43"/>
              </a:gdLst>
              <a:ahLst/>
              <a:cxnLst>
                <a:cxn ang="0">
                  <a:pos x="T0" y="T1"/>
                </a:cxn>
                <a:cxn ang="0">
                  <a:pos x="T2" y="T3"/>
                </a:cxn>
                <a:cxn ang="0">
                  <a:pos x="T4" y="T5"/>
                </a:cxn>
                <a:cxn ang="0">
                  <a:pos x="T6" y="T7"/>
                </a:cxn>
              </a:cxnLst>
              <a:rect l="0" t="0" r="r" b="b"/>
              <a:pathLst>
                <a:path w="30" h="43">
                  <a:moveTo>
                    <a:pt x="8" y="43"/>
                  </a:moveTo>
                  <a:lnTo>
                    <a:pt x="0" y="0"/>
                  </a:lnTo>
                  <a:lnTo>
                    <a:pt x="30" y="37"/>
                  </a:lnTo>
                  <a:lnTo>
                    <a:pt x="8"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8" name="Freeform 267"/>
            <p:cNvSpPr>
              <a:spLocks/>
            </p:cNvSpPr>
            <p:nvPr/>
          </p:nvSpPr>
          <p:spPr bwMode="auto">
            <a:xfrm>
              <a:off x="8583" y="13964"/>
              <a:ext cx="7" cy="10"/>
            </a:xfrm>
            <a:custGeom>
              <a:avLst/>
              <a:gdLst>
                <a:gd name="T0" fmla="*/ 0 w 30"/>
                <a:gd name="T1" fmla="*/ 4 h 41"/>
                <a:gd name="T2" fmla="*/ 30 w 30"/>
                <a:gd name="T3" fmla="*/ 41 h 41"/>
                <a:gd name="T4" fmla="*/ 16 w 30"/>
                <a:gd name="T5" fmla="*/ 0 h 41"/>
                <a:gd name="T6" fmla="*/ 0 w 30"/>
                <a:gd name="T7" fmla="*/ 4 h 41"/>
              </a:gdLst>
              <a:ahLst/>
              <a:cxnLst>
                <a:cxn ang="0">
                  <a:pos x="T0" y="T1"/>
                </a:cxn>
                <a:cxn ang="0">
                  <a:pos x="T2" y="T3"/>
                </a:cxn>
                <a:cxn ang="0">
                  <a:pos x="T4" y="T5"/>
                </a:cxn>
                <a:cxn ang="0">
                  <a:pos x="T6" y="T7"/>
                </a:cxn>
              </a:cxnLst>
              <a:rect l="0" t="0" r="r" b="b"/>
              <a:pathLst>
                <a:path w="30" h="41">
                  <a:moveTo>
                    <a:pt x="0" y="4"/>
                  </a:moveTo>
                  <a:lnTo>
                    <a:pt x="30" y="41"/>
                  </a:lnTo>
                  <a:lnTo>
                    <a:pt x="16"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9" name="Freeform 268"/>
            <p:cNvSpPr>
              <a:spLocks/>
            </p:cNvSpPr>
            <p:nvPr/>
          </p:nvSpPr>
          <p:spPr bwMode="auto">
            <a:xfrm>
              <a:off x="8583" y="13964"/>
              <a:ext cx="7" cy="12"/>
            </a:xfrm>
            <a:custGeom>
              <a:avLst/>
              <a:gdLst>
                <a:gd name="T0" fmla="*/ 8 w 30"/>
                <a:gd name="T1" fmla="*/ 47 h 47"/>
                <a:gd name="T2" fmla="*/ 0 w 30"/>
                <a:gd name="T3" fmla="*/ 4 h 47"/>
                <a:gd name="T4" fmla="*/ 16 w 30"/>
                <a:gd name="T5" fmla="*/ 0 h 47"/>
                <a:gd name="T6" fmla="*/ 30 w 30"/>
                <a:gd name="T7" fmla="*/ 41 h 47"/>
                <a:gd name="T8" fmla="*/ 8 w 30"/>
                <a:gd name="T9" fmla="*/ 47 h 47"/>
              </a:gdLst>
              <a:ahLst/>
              <a:cxnLst>
                <a:cxn ang="0">
                  <a:pos x="T0" y="T1"/>
                </a:cxn>
                <a:cxn ang="0">
                  <a:pos x="T2" y="T3"/>
                </a:cxn>
                <a:cxn ang="0">
                  <a:pos x="T4" y="T5"/>
                </a:cxn>
                <a:cxn ang="0">
                  <a:pos x="T6" y="T7"/>
                </a:cxn>
                <a:cxn ang="0">
                  <a:pos x="T8" y="T9"/>
                </a:cxn>
              </a:cxnLst>
              <a:rect l="0" t="0" r="r" b="b"/>
              <a:pathLst>
                <a:path w="30" h="47">
                  <a:moveTo>
                    <a:pt x="8" y="47"/>
                  </a:moveTo>
                  <a:lnTo>
                    <a:pt x="0" y="4"/>
                  </a:lnTo>
                  <a:lnTo>
                    <a:pt x="16" y="0"/>
                  </a:lnTo>
                  <a:lnTo>
                    <a:pt x="30" y="41"/>
                  </a:lnTo>
                  <a:lnTo>
                    <a:pt x="8" y="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0" name="Freeform 269"/>
            <p:cNvSpPr>
              <a:spLocks/>
            </p:cNvSpPr>
            <p:nvPr/>
          </p:nvSpPr>
          <p:spPr bwMode="auto">
            <a:xfrm>
              <a:off x="8587" y="13964"/>
              <a:ext cx="8" cy="10"/>
            </a:xfrm>
            <a:custGeom>
              <a:avLst/>
              <a:gdLst>
                <a:gd name="T0" fmla="*/ 14 w 35"/>
                <a:gd name="T1" fmla="*/ 41 h 41"/>
                <a:gd name="T2" fmla="*/ 0 w 35"/>
                <a:gd name="T3" fmla="*/ 0 h 41"/>
                <a:gd name="T4" fmla="*/ 35 w 35"/>
                <a:gd name="T5" fmla="*/ 33 h 41"/>
                <a:gd name="T6" fmla="*/ 14 w 35"/>
                <a:gd name="T7" fmla="*/ 41 h 41"/>
              </a:gdLst>
              <a:ahLst/>
              <a:cxnLst>
                <a:cxn ang="0">
                  <a:pos x="T0" y="T1"/>
                </a:cxn>
                <a:cxn ang="0">
                  <a:pos x="T2" y="T3"/>
                </a:cxn>
                <a:cxn ang="0">
                  <a:pos x="T4" y="T5"/>
                </a:cxn>
                <a:cxn ang="0">
                  <a:pos x="T6" y="T7"/>
                </a:cxn>
              </a:cxnLst>
              <a:rect l="0" t="0" r="r" b="b"/>
              <a:pathLst>
                <a:path w="35" h="41">
                  <a:moveTo>
                    <a:pt x="14" y="41"/>
                  </a:moveTo>
                  <a:lnTo>
                    <a:pt x="0" y="0"/>
                  </a:lnTo>
                  <a:lnTo>
                    <a:pt x="35" y="33"/>
                  </a:lnTo>
                  <a:lnTo>
                    <a:pt x="1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1" name="Freeform 270"/>
            <p:cNvSpPr>
              <a:spLocks/>
            </p:cNvSpPr>
            <p:nvPr/>
          </p:nvSpPr>
          <p:spPr bwMode="auto">
            <a:xfrm>
              <a:off x="8587" y="13962"/>
              <a:ext cx="8" cy="10"/>
            </a:xfrm>
            <a:custGeom>
              <a:avLst/>
              <a:gdLst>
                <a:gd name="T0" fmla="*/ 0 w 35"/>
                <a:gd name="T1" fmla="*/ 7 h 40"/>
                <a:gd name="T2" fmla="*/ 35 w 35"/>
                <a:gd name="T3" fmla="*/ 40 h 40"/>
                <a:gd name="T4" fmla="*/ 16 w 35"/>
                <a:gd name="T5" fmla="*/ 0 h 40"/>
                <a:gd name="T6" fmla="*/ 0 w 35"/>
                <a:gd name="T7" fmla="*/ 7 h 40"/>
              </a:gdLst>
              <a:ahLst/>
              <a:cxnLst>
                <a:cxn ang="0">
                  <a:pos x="T0" y="T1"/>
                </a:cxn>
                <a:cxn ang="0">
                  <a:pos x="T2" y="T3"/>
                </a:cxn>
                <a:cxn ang="0">
                  <a:pos x="T4" y="T5"/>
                </a:cxn>
                <a:cxn ang="0">
                  <a:pos x="T6" y="T7"/>
                </a:cxn>
              </a:cxnLst>
              <a:rect l="0" t="0" r="r" b="b"/>
              <a:pathLst>
                <a:path w="35" h="40">
                  <a:moveTo>
                    <a:pt x="0" y="7"/>
                  </a:moveTo>
                  <a:lnTo>
                    <a:pt x="35" y="40"/>
                  </a:lnTo>
                  <a:lnTo>
                    <a:pt x="16"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2" name="Freeform 271"/>
            <p:cNvSpPr>
              <a:spLocks/>
            </p:cNvSpPr>
            <p:nvPr/>
          </p:nvSpPr>
          <p:spPr bwMode="auto">
            <a:xfrm>
              <a:off x="8587" y="13962"/>
              <a:ext cx="8" cy="12"/>
            </a:xfrm>
            <a:custGeom>
              <a:avLst/>
              <a:gdLst>
                <a:gd name="T0" fmla="*/ 14 w 35"/>
                <a:gd name="T1" fmla="*/ 48 h 48"/>
                <a:gd name="T2" fmla="*/ 0 w 35"/>
                <a:gd name="T3" fmla="*/ 7 h 48"/>
                <a:gd name="T4" fmla="*/ 16 w 35"/>
                <a:gd name="T5" fmla="*/ 0 h 48"/>
                <a:gd name="T6" fmla="*/ 35 w 35"/>
                <a:gd name="T7" fmla="*/ 40 h 48"/>
                <a:gd name="T8" fmla="*/ 14 w 35"/>
                <a:gd name="T9" fmla="*/ 48 h 48"/>
              </a:gdLst>
              <a:ahLst/>
              <a:cxnLst>
                <a:cxn ang="0">
                  <a:pos x="T0" y="T1"/>
                </a:cxn>
                <a:cxn ang="0">
                  <a:pos x="T2" y="T3"/>
                </a:cxn>
                <a:cxn ang="0">
                  <a:pos x="T4" y="T5"/>
                </a:cxn>
                <a:cxn ang="0">
                  <a:pos x="T6" y="T7"/>
                </a:cxn>
                <a:cxn ang="0">
                  <a:pos x="T8" y="T9"/>
                </a:cxn>
              </a:cxnLst>
              <a:rect l="0" t="0" r="r" b="b"/>
              <a:pathLst>
                <a:path w="35" h="48">
                  <a:moveTo>
                    <a:pt x="14" y="48"/>
                  </a:moveTo>
                  <a:lnTo>
                    <a:pt x="0" y="7"/>
                  </a:lnTo>
                  <a:lnTo>
                    <a:pt x="16" y="0"/>
                  </a:lnTo>
                  <a:lnTo>
                    <a:pt x="35" y="40"/>
                  </a:lnTo>
                  <a:lnTo>
                    <a:pt x="14" y="4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3" name="Freeform 272"/>
            <p:cNvSpPr>
              <a:spLocks/>
            </p:cNvSpPr>
            <p:nvPr/>
          </p:nvSpPr>
          <p:spPr bwMode="auto">
            <a:xfrm>
              <a:off x="8591" y="13962"/>
              <a:ext cx="9" cy="10"/>
            </a:xfrm>
            <a:custGeom>
              <a:avLst/>
              <a:gdLst>
                <a:gd name="T0" fmla="*/ 19 w 38"/>
                <a:gd name="T1" fmla="*/ 40 h 40"/>
                <a:gd name="T2" fmla="*/ 0 w 38"/>
                <a:gd name="T3" fmla="*/ 0 h 40"/>
                <a:gd name="T4" fmla="*/ 38 w 38"/>
                <a:gd name="T5" fmla="*/ 30 h 40"/>
                <a:gd name="T6" fmla="*/ 19 w 38"/>
                <a:gd name="T7" fmla="*/ 40 h 40"/>
              </a:gdLst>
              <a:ahLst/>
              <a:cxnLst>
                <a:cxn ang="0">
                  <a:pos x="T0" y="T1"/>
                </a:cxn>
                <a:cxn ang="0">
                  <a:pos x="T2" y="T3"/>
                </a:cxn>
                <a:cxn ang="0">
                  <a:pos x="T4" y="T5"/>
                </a:cxn>
                <a:cxn ang="0">
                  <a:pos x="T6" y="T7"/>
                </a:cxn>
              </a:cxnLst>
              <a:rect l="0" t="0" r="r" b="b"/>
              <a:pathLst>
                <a:path w="38" h="40">
                  <a:moveTo>
                    <a:pt x="19" y="40"/>
                  </a:moveTo>
                  <a:lnTo>
                    <a:pt x="0" y="0"/>
                  </a:lnTo>
                  <a:lnTo>
                    <a:pt x="38" y="30"/>
                  </a:lnTo>
                  <a:lnTo>
                    <a:pt x="19"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4" name="Freeform 273"/>
            <p:cNvSpPr>
              <a:spLocks/>
            </p:cNvSpPr>
            <p:nvPr/>
          </p:nvSpPr>
          <p:spPr bwMode="auto">
            <a:xfrm>
              <a:off x="8591" y="13960"/>
              <a:ext cx="9" cy="10"/>
            </a:xfrm>
            <a:custGeom>
              <a:avLst/>
              <a:gdLst>
                <a:gd name="T0" fmla="*/ 0 w 38"/>
                <a:gd name="T1" fmla="*/ 8 h 38"/>
                <a:gd name="T2" fmla="*/ 38 w 38"/>
                <a:gd name="T3" fmla="*/ 38 h 38"/>
                <a:gd name="T4" fmla="*/ 15 w 38"/>
                <a:gd name="T5" fmla="*/ 0 h 38"/>
                <a:gd name="T6" fmla="*/ 0 w 38"/>
                <a:gd name="T7" fmla="*/ 8 h 38"/>
              </a:gdLst>
              <a:ahLst/>
              <a:cxnLst>
                <a:cxn ang="0">
                  <a:pos x="T0" y="T1"/>
                </a:cxn>
                <a:cxn ang="0">
                  <a:pos x="T2" y="T3"/>
                </a:cxn>
                <a:cxn ang="0">
                  <a:pos x="T4" y="T5"/>
                </a:cxn>
                <a:cxn ang="0">
                  <a:pos x="T6" y="T7"/>
                </a:cxn>
              </a:cxnLst>
              <a:rect l="0" t="0" r="r" b="b"/>
              <a:pathLst>
                <a:path w="38" h="38">
                  <a:moveTo>
                    <a:pt x="0" y="8"/>
                  </a:moveTo>
                  <a:lnTo>
                    <a:pt x="38" y="38"/>
                  </a:lnTo>
                  <a:lnTo>
                    <a:pt x="15"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5" name="Freeform 274"/>
            <p:cNvSpPr>
              <a:spLocks/>
            </p:cNvSpPr>
            <p:nvPr/>
          </p:nvSpPr>
          <p:spPr bwMode="auto">
            <a:xfrm>
              <a:off x="8591" y="13960"/>
              <a:ext cx="9" cy="12"/>
            </a:xfrm>
            <a:custGeom>
              <a:avLst/>
              <a:gdLst>
                <a:gd name="T0" fmla="*/ 19 w 38"/>
                <a:gd name="T1" fmla="*/ 48 h 48"/>
                <a:gd name="T2" fmla="*/ 0 w 38"/>
                <a:gd name="T3" fmla="*/ 8 h 48"/>
                <a:gd name="T4" fmla="*/ 15 w 38"/>
                <a:gd name="T5" fmla="*/ 0 h 48"/>
                <a:gd name="T6" fmla="*/ 38 w 38"/>
                <a:gd name="T7" fmla="*/ 38 h 48"/>
                <a:gd name="T8" fmla="*/ 19 w 38"/>
                <a:gd name="T9" fmla="*/ 48 h 48"/>
              </a:gdLst>
              <a:ahLst/>
              <a:cxnLst>
                <a:cxn ang="0">
                  <a:pos x="T0" y="T1"/>
                </a:cxn>
                <a:cxn ang="0">
                  <a:pos x="T2" y="T3"/>
                </a:cxn>
                <a:cxn ang="0">
                  <a:pos x="T4" y="T5"/>
                </a:cxn>
                <a:cxn ang="0">
                  <a:pos x="T6" y="T7"/>
                </a:cxn>
                <a:cxn ang="0">
                  <a:pos x="T8" y="T9"/>
                </a:cxn>
              </a:cxnLst>
              <a:rect l="0" t="0" r="r" b="b"/>
              <a:pathLst>
                <a:path w="38" h="48">
                  <a:moveTo>
                    <a:pt x="19" y="48"/>
                  </a:moveTo>
                  <a:lnTo>
                    <a:pt x="0" y="8"/>
                  </a:lnTo>
                  <a:lnTo>
                    <a:pt x="15" y="0"/>
                  </a:lnTo>
                  <a:lnTo>
                    <a:pt x="38" y="38"/>
                  </a:lnTo>
                  <a:lnTo>
                    <a:pt x="19" y="4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6" name="Freeform 275"/>
            <p:cNvSpPr>
              <a:spLocks/>
            </p:cNvSpPr>
            <p:nvPr/>
          </p:nvSpPr>
          <p:spPr bwMode="auto">
            <a:xfrm>
              <a:off x="8515" y="13961"/>
              <a:ext cx="41" cy="70"/>
            </a:xfrm>
            <a:custGeom>
              <a:avLst/>
              <a:gdLst>
                <a:gd name="T0" fmla="*/ 164 w 164"/>
                <a:gd name="T1" fmla="*/ 23 h 280"/>
                <a:gd name="T2" fmla="*/ 127 w 164"/>
                <a:gd name="T3" fmla="*/ 0 h 280"/>
                <a:gd name="T4" fmla="*/ 0 w 164"/>
                <a:gd name="T5" fmla="*/ 280 h 280"/>
                <a:gd name="T6" fmla="*/ 164 w 164"/>
                <a:gd name="T7" fmla="*/ 23 h 280"/>
              </a:gdLst>
              <a:ahLst/>
              <a:cxnLst>
                <a:cxn ang="0">
                  <a:pos x="T0" y="T1"/>
                </a:cxn>
                <a:cxn ang="0">
                  <a:pos x="T2" y="T3"/>
                </a:cxn>
                <a:cxn ang="0">
                  <a:pos x="T4" y="T5"/>
                </a:cxn>
                <a:cxn ang="0">
                  <a:pos x="T6" y="T7"/>
                </a:cxn>
              </a:cxnLst>
              <a:rect l="0" t="0" r="r" b="b"/>
              <a:pathLst>
                <a:path w="164" h="280">
                  <a:moveTo>
                    <a:pt x="164" y="23"/>
                  </a:moveTo>
                  <a:lnTo>
                    <a:pt x="127" y="0"/>
                  </a:lnTo>
                  <a:lnTo>
                    <a:pt x="0" y="280"/>
                  </a:lnTo>
                  <a:lnTo>
                    <a:pt x="16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7" name="Freeform 276"/>
            <p:cNvSpPr>
              <a:spLocks/>
            </p:cNvSpPr>
            <p:nvPr/>
          </p:nvSpPr>
          <p:spPr bwMode="auto">
            <a:xfrm>
              <a:off x="8506" y="13961"/>
              <a:ext cx="41" cy="70"/>
            </a:xfrm>
            <a:custGeom>
              <a:avLst/>
              <a:gdLst>
                <a:gd name="T0" fmla="*/ 164 w 164"/>
                <a:gd name="T1" fmla="*/ 0 h 280"/>
                <a:gd name="T2" fmla="*/ 37 w 164"/>
                <a:gd name="T3" fmla="*/ 280 h 280"/>
                <a:gd name="T4" fmla="*/ 0 w 164"/>
                <a:gd name="T5" fmla="*/ 255 h 280"/>
                <a:gd name="T6" fmla="*/ 164 w 164"/>
                <a:gd name="T7" fmla="*/ 0 h 280"/>
              </a:gdLst>
              <a:ahLst/>
              <a:cxnLst>
                <a:cxn ang="0">
                  <a:pos x="T0" y="T1"/>
                </a:cxn>
                <a:cxn ang="0">
                  <a:pos x="T2" y="T3"/>
                </a:cxn>
                <a:cxn ang="0">
                  <a:pos x="T4" y="T5"/>
                </a:cxn>
                <a:cxn ang="0">
                  <a:pos x="T6" y="T7"/>
                </a:cxn>
              </a:cxnLst>
              <a:rect l="0" t="0" r="r" b="b"/>
              <a:pathLst>
                <a:path w="164" h="280">
                  <a:moveTo>
                    <a:pt x="164" y="0"/>
                  </a:moveTo>
                  <a:lnTo>
                    <a:pt x="37" y="280"/>
                  </a:lnTo>
                  <a:lnTo>
                    <a:pt x="0" y="255"/>
                  </a:lnTo>
                  <a:lnTo>
                    <a:pt x="1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8" name="Freeform 277"/>
            <p:cNvSpPr>
              <a:spLocks/>
            </p:cNvSpPr>
            <p:nvPr/>
          </p:nvSpPr>
          <p:spPr bwMode="auto">
            <a:xfrm>
              <a:off x="8506" y="13961"/>
              <a:ext cx="50" cy="70"/>
            </a:xfrm>
            <a:custGeom>
              <a:avLst/>
              <a:gdLst>
                <a:gd name="T0" fmla="*/ 201 w 201"/>
                <a:gd name="T1" fmla="*/ 23 h 280"/>
                <a:gd name="T2" fmla="*/ 164 w 201"/>
                <a:gd name="T3" fmla="*/ 0 h 280"/>
                <a:gd name="T4" fmla="*/ 0 w 201"/>
                <a:gd name="T5" fmla="*/ 255 h 280"/>
                <a:gd name="T6" fmla="*/ 37 w 201"/>
                <a:gd name="T7" fmla="*/ 280 h 280"/>
                <a:gd name="T8" fmla="*/ 201 w 201"/>
                <a:gd name="T9" fmla="*/ 23 h 280"/>
              </a:gdLst>
              <a:ahLst/>
              <a:cxnLst>
                <a:cxn ang="0">
                  <a:pos x="T0" y="T1"/>
                </a:cxn>
                <a:cxn ang="0">
                  <a:pos x="T2" y="T3"/>
                </a:cxn>
                <a:cxn ang="0">
                  <a:pos x="T4" y="T5"/>
                </a:cxn>
                <a:cxn ang="0">
                  <a:pos x="T6" y="T7"/>
                </a:cxn>
                <a:cxn ang="0">
                  <a:pos x="T8" y="T9"/>
                </a:cxn>
              </a:cxnLst>
              <a:rect l="0" t="0" r="r" b="b"/>
              <a:pathLst>
                <a:path w="201" h="280">
                  <a:moveTo>
                    <a:pt x="201" y="23"/>
                  </a:moveTo>
                  <a:lnTo>
                    <a:pt x="164" y="0"/>
                  </a:lnTo>
                  <a:lnTo>
                    <a:pt x="0" y="255"/>
                  </a:lnTo>
                  <a:lnTo>
                    <a:pt x="37" y="280"/>
                  </a:lnTo>
                  <a:lnTo>
                    <a:pt x="201" y="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9" name="Freeform 278"/>
            <p:cNvSpPr>
              <a:spLocks/>
            </p:cNvSpPr>
            <p:nvPr/>
          </p:nvSpPr>
          <p:spPr bwMode="auto">
            <a:xfrm>
              <a:off x="8593" y="13962"/>
              <a:ext cx="47" cy="63"/>
            </a:xfrm>
            <a:custGeom>
              <a:avLst/>
              <a:gdLst>
                <a:gd name="T0" fmla="*/ 37 w 189"/>
                <a:gd name="T1" fmla="*/ 0 h 253"/>
                <a:gd name="T2" fmla="*/ 0 w 189"/>
                <a:gd name="T3" fmla="*/ 22 h 253"/>
                <a:gd name="T4" fmla="*/ 189 w 189"/>
                <a:gd name="T5" fmla="*/ 253 h 253"/>
                <a:gd name="T6" fmla="*/ 37 w 189"/>
                <a:gd name="T7" fmla="*/ 0 h 253"/>
              </a:gdLst>
              <a:ahLst/>
              <a:cxnLst>
                <a:cxn ang="0">
                  <a:pos x="T0" y="T1"/>
                </a:cxn>
                <a:cxn ang="0">
                  <a:pos x="T2" y="T3"/>
                </a:cxn>
                <a:cxn ang="0">
                  <a:pos x="T4" y="T5"/>
                </a:cxn>
                <a:cxn ang="0">
                  <a:pos x="T6" y="T7"/>
                </a:cxn>
              </a:cxnLst>
              <a:rect l="0" t="0" r="r" b="b"/>
              <a:pathLst>
                <a:path w="189" h="253">
                  <a:moveTo>
                    <a:pt x="37" y="0"/>
                  </a:moveTo>
                  <a:lnTo>
                    <a:pt x="0" y="22"/>
                  </a:lnTo>
                  <a:lnTo>
                    <a:pt x="189" y="253"/>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0" name="Freeform 279"/>
            <p:cNvSpPr>
              <a:spLocks/>
            </p:cNvSpPr>
            <p:nvPr/>
          </p:nvSpPr>
          <p:spPr bwMode="auto">
            <a:xfrm>
              <a:off x="8593" y="13968"/>
              <a:ext cx="47" cy="63"/>
            </a:xfrm>
            <a:custGeom>
              <a:avLst/>
              <a:gdLst>
                <a:gd name="T0" fmla="*/ 0 w 189"/>
                <a:gd name="T1" fmla="*/ 0 h 252"/>
                <a:gd name="T2" fmla="*/ 189 w 189"/>
                <a:gd name="T3" fmla="*/ 231 h 252"/>
                <a:gd name="T4" fmla="*/ 152 w 189"/>
                <a:gd name="T5" fmla="*/ 252 h 252"/>
                <a:gd name="T6" fmla="*/ 0 w 189"/>
                <a:gd name="T7" fmla="*/ 0 h 252"/>
              </a:gdLst>
              <a:ahLst/>
              <a:cxnLst>
                <a:cxn ang="0">
                  <a:pos x="T0" y="T1"/>
                </a:cxn>
                <a:cxn ang="0">
                  <a:pos x="T2" y="T3"/>
                </a:cxn>
                <a:cxn ang="0">
                  <a:pos x="T4" y="T5"/>
                </a:cxn>
                <a:cxn ang="0">
                  <a:pos x="T6" y="T7"/>
                </a:cxn>
              </a:cxnLst>
              <a:rect l="0" t="0" r="r" b="b"/>
              <a:pathLst>
                <a:path w="189" h="252">
                  <a:moveTo>
                    <a:pt x="0" y="0"/>
                  </a:moveTo>
                  <a:lnTo>
                    <a:pt x="189" y="231"/>
                  </a:lnTo>
                  <a:lnTo>
                    <a:pt x="152" y="25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1" name="Rectangle 280"/>
            <p:cNvSpPr>
              <a:spLocks noChangeArrowheads="1"/>
            </p:cNvSpPr>
            <p:nvPr/>
          </p:nvSpPr>
          <p:spPr bwMode="auto">
            <a:xfrm>
              <a:off x="9529" y="14748"/>
              <a:ext cx="91"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spcAft>
                  <a:spcPts val="0"/>
                </a:spcAft>
              </a:pPr>
              <a:r>
                <a:rPr lang="en-US" sz="1000">
                  <a:effectLst/>
                  <a:latin typeface="Times New Roman"/>
                  <a:ea typeface="Times New Roman"/>
                </a:rPr>
                <a:t> </a:t>
              </a:r>
            </a:p>
          </p:txBody>
        </p:sp>
        <p:sp>
          <p:nvSpPr>
            <p:cNvPr id="282" name="Freeform 281"/>
            <p:cNvSpPr>
              <a:spLocks/>
            </p:cNvSpPr>
            <p:nvPr/>
          </p:nvSpPr>
          <p:spPr bwMode="auto">
            <a:xfrm>
              <a:off x="8593" y="13962"/>
              <a:ext cx="47" cy="69"/>
            </a:xfrm>
            <a:custGeom>
              <a:avLst/>
              <a:gdLst>
                <a:gd name="T0" fmla="*/ 37 w 189"/>
                <a:gd name="T1" fmla="*/ 0 h 274"/>
                <a:gd name="T2" fmla="*/ 0 w 189"/>
                <a:gd name="T3" fmla="*/ 22 h 274"/>
                <a:gd name="T4" fmla="*/ 152 w 189"/>
                <a:gd name="T5" fmla="*/ 274 h 274"/>
                <a:gd name="T6" fmla="*/ 189 w 189"/>
                <a:gd name="T7" fmla="*/ 253 h 274"/>
                <a:gd name="T8" fmla="*/ 37 w 189"/>
                <a:gd name="T9" fmla="*/ 0 h 274"/>
              </a:gdLst>
              <a:ahLst/>
              <a:cxnLst>
                <a:cxn ang="0">
                  <a:pos x="T0" y="T1"/>
                </a:cxn>
                <a:cxn ang="0">
                  <a:pos x="T2" y="T3"/>
                </a:cxn>
                <a:cxn ang="0">
                  <a:pos x="T4" y="T5"/>
                </a:cxn>
                <a:cxn ang="0">
                  <a:pos x="T6" y="T7"/>
                </a:cxn>
                <a:cxn ang="0">
                  <a:pos x="T8" y="T9"/>
                </a:cxn>
              </a:cxnLst>
              <a:rect l="0" t="0" r="r" b="b"/>
              <a:pathLst>
                <a:path w="189" h="274">
                  <a:moveTo>
                    <a:pt x="37" y="0"/>
                  </a:moveTo>
                  <a:lnTo>
                    <a:pt x="0" y="22"/>
                  </a:lnTo>
                  <a:lnTo>
                    <a:pt x="152" y="274"/>
                  </a:lnTo>
                  <a:lnTo>
                    <a:pt x="189" y="253"/>
                  </a:lnTo>
                  <a:lnTo>
                    <a:pt x="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spTree>
    <p:extLst>
      <p:ext uri="{BB962C8B-B14F-4D97-AF65-F5344CB8AC3E}">
        <p14:creationId xmlns:p14="http://schemas.microsoft.com/office/powerpoint/2010/main" val="23097759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AA6F2751-CAAD-4469-924D-2F5049CA7685}" type="slidenum">
              <a:rPr lang="en-US" altLang="en-US"/>
              <a:pPr>
                <a:defRPr/>
              </a:pPr>
              <a:t>6</a:t>
            </a:fld>
            <a:endParaRPr lang="en-US" altLang="en-US"/>
          </a:p>
        </p:txBody>
      </p:sp>
      <p:sp>
        <p:nvSpPr>
          <p:cNvPr id="32771" name="Text Box 4"/>
          <p:cNvSpPr txBox="1">
            <a:spLocks noChangeArrowheads="1"/>
          </p:cNvSpPr>
          <p:nvPr/>
        </p:nvSpPr>
        <p:spPr bwMode="auto">
          <a:xfrm>
            <a:off x="719138" y="736600"/>
            <a:ext cx="3240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Ví dụ:</a:t>
            </a:r>
          </a:p>
        </p:txBody>
      </p:sp>
      <p:sp>
        <p:nvSpPr>
          <p:cNvPr id="32772" name="Text Box 5"/>
          <p:cNvSpPr txBox="1">
            <a:spLocks noChangeArrowheads="1"/>
          </p:cNvSpPr>
          <p:nvPr/>
        </p:nvSpPr>
        <p:spPr bwMode="auto">
          <a:xfrm>
            <a:off x="790824" y="1187450"/>
            <a:ext cx="7562353"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Xác định véc tơ chính của hệ lực gồm ba lực sau: </a:t>
            </a:r>
          </a:p>
        </p:txBody>
      </p:sp>
      <p:sp>
        <p:nvSpPr>
          <p:cNvPr id="357385" name="Text Box 9"/>
          <p:cNvSpPr txBox="1">
            <a:spLocks noChangeArrowheads="1"/>
          </p:cNvSpPr>
          <p:nvPr/>
        </p:nvSpPr>
        <p:spPr bwMode="auto">
          <a:xfrm>
            <a:off x="575308" y="2161571"/>
            <a:ext cx="8568691"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r>
              <a:rPr lang="en-US" b="1">
                <a:solidFill>
                  <a:srgbClr val="0000FF"/>
                </a:solidFill>
              </a:rPr>
              <a:t>Bài </a:t>
            </a:r>
            <a:r>
              <a:rPr lang="en-US" b="1" smtClean="0">
                <a:solidFill>
                  <a:srgbClr val="0000FF"/>
                </a:solidFill>
              </a:rPr>
              <a:t>giải:</a:t>
            </a:r>
          </a:p>
          <a:p>
            <a:pPr eaLnBrk="1" hangingPunct="1">
              <a:spcBef>
                <a:spcPts val="0"/>
              </a:spcBef>
            </a:pPr>
            <a:r>
              <a:rPr lang="en-US" b="1" smtClean="0">
                <a:solidFill>
                  <a:srgbClr val="0000FF"/>
                </a:solidFill>
              </a:rPr>
              <a:t>R</a:t>
            </a:r>
            <a:r>
              <a:rPr lang="en-US" b="1" baseline="-25000" smtClean="0">
                <a:solidFill>
                  <a:srgbClr val="0000FF"/>
                </a:solidFill>
              </a:rPr>
              <a:t>x</a:t>
            </a:r>
            <a:r>
              <a:rPr lang="en-US" b="1" smtClean="0">
                <a:solidFill>
                  <a:srgbClr val="0000FF"/>
                </a:solidFill>
              </a:rPr>
              <a:t> = 1 + 4 + 2 = 7; R</a:t>
            </a:r>
            <a:r>
              <a:rPr lang="en-US" b="1" baseline="-25000" smtClean="0">
                <a:solidFill>
                  <a:srgbClr val="0000FF"/>
                </a:solidFill>
              </a:rPr>
              <a:t>y</a:t>
            </a:r>
            <a:r>
              <a:rPr lang="en-US" b="1" smtClean="0">
                <a:solidFill>
                  <a:srgbClr val="0000FF"/>
                </a:solidFill>
              </a:rPr>
              <a:t> = 2 – 5 + 8 = 5; R</a:t>
            </a:r>
            <a:r>
              <a:rPr lang="en-US" b="1" baseline="-25000" smtClean="0">
                <a:solidFill>
                  <a:srgbClr val="0000FF"/>
                </a:solidFill>
              </a:rPr>
              <a:t>z</a:t>
            </a:r>
            <a:r>
              <a:rPr lang="en-US" b="1" smtClean="0">
                <a:solidFill>
                  <a:srgbClr val="0000FF"/>
                </a:solidFill>
              </a:rPr>
              <a:t> = 3 + 7 + 1 = 11</a:t>
            </a:r>
            <a:endParaRPr lang="en-US" b="1">
              <a:solidFill>
                <a:srgbClr val="0000FF"/>
              </a:solidFill>
            </a:endParaRPr>
          </a:p>
        </p:txBody>
      </p:sp>
      <mc:AlternateContent xmlns:mc="http://schemas.openxmlformats.org/markup-compatibility/2006" xmlns:a14="http://schemas.microsoft.com/office/drawing/2010/main">
        <mc:Choice Requires="a14">
          <p:sp>
            <p:nvSpPr>
              <p:cNvPr id="357387" name="Text Box 11"/>
              <p:cNvSpPr txBox="1">
                <a:spLocks noChangeArrowheads="1"/>
              </p:cNvSpPr>
              <p:nvPr/>
            </p:nvSpPr>
            <p:spPr bwMode="auto">
              <a:xfrm>
                <a:off x="575308" y="3024439"/>
                <a:ext cx="7993384" cy="5931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Ta có: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r>
                      <a:rPr lang="en-US" b="1" i="1">
                        <a:solidFill>
                          <a:srgbClr val="FF0000"/>
                        </a:solidFill>
                        <a:latin typeface="Cambria Math"/>
                      </a:rPr>
                      <m:t>=</m:t>
                    </m:r>
                    <m:d>
                      <m:dPr>
                        <m:ctrlPr>
                          <a:rPr lang="en-US" b="1" i="1">
                            <a:solidFill>
                              <a:srgbClr val="FF0000"/>
                            </a:solidFill>
                            <a:latin typeface="Cambria Math"/>
                          </a:rPr>
                        </m:ctrlPr>
                      </m:dPr>
                      <m:e>
                        <m:r>
                          <a:rPr lang="en-US" b="1" i="1" smtClean="0">
                            <a:solidFill>
                              <a:srgbClr val="FF0000"/>
                            </a:solidFill>
                            <a:latin typeface="Cambria Math"/>
                          </a:rPr>
                          <m:t>𝟕</m:t>
                        </m:r>
                        <m:r>
                          <a:rPr lang="en-US" b="1" i="1">
                            <a:solidFill>
                              <a:srgbClr val="FF0000"/>
                            </a:solidFill>
                            <a:latin typeface="Cambria Math"/>
                          </a:rPr>
                          <m:t>,</m:t>
                        </m:r>
                        <m:r>
                          <a:rPr lang="en-US" b="1" i="1" smtClean="0">
                            <a:solidFill>
                              <a:srgbClr val="FF0000"/>
                            </a:solidFill>
                            <a:latin typeface="Cambria Math"/>
                          </a:rPr>
                          <m:t>𝟓</m:t>
                        </m:r>
                        <m:r>
                          <a:rPr lang="en-US" b="1" i="1">
                            <a:solidFill>
                              <a:srgbClr val="FF0000"/>
                            </a:solidFill>
                            <a:latin typeface="Cambria Math"/>
                          </a:rPr>
                          <m:t>,</m:t>
                        </m:r>
                        <m:r>
                          <a:rPr lang="en-US" b="1" i="1" smtClean="0">
                            <a:solidFill>
                              <a:srgbClr val="FF0000"/>
                            </a:solidFill>
                            <a:latin typeface="Cambria Math"/>
                          </a:rPr>
                          <m:t>𝟏𝟏</m:t>
                        </m:r>
                      </m:e>
                    </m:d>
                  </m:oMath>
                </a14:m>
                <a:r>
                  <a:rPr lang="en-US" smtClean="0"/>
                  <a:t> → </a:t>
                </a:r>
                <a14:m>
                  <m:oMath xmlns:m="http://schemas.openxmlformats.org/officeDocument/2006/math">
                    <m:r>
                      <a:rPr lang="en-US" b="1" i="1" smtClean="0">
                        <a:solidFill>
                          <a:srgbClr val="FF0000"/>
                        </a:solidFill>
                        <a:latin typeface="Cambria Math"/>
                      </a:rPr>
                      <m:t>𝑹</m:t>
                    </m:r>
                    <m:r>
                      <a:rPr lang="en-US" b="1" i="1" smtClean="0">
                        <a:solidFill>
                          <a:srgbClr val="FF0000"/>
                        </a:solidFill>
                        <a:latin typeface="Cambria Math"/>
                      </a:rPr>
                      <m:t>=</m:t>
                    </m:r>
                    <m:rad>
                      <m:radPr>
                        <m:degHide m:val="on"/>
                        <m:ctrlPr>
                          <a:rPr lang="en-US" b="1" i="1" smtClean="0">
                            <a:solidFill>
                              <a:srgbClr val="FF0000"/>
                            </a:solidFill>
                            <a:latin typeface="Cambria Math"/>
                          </a:rPr>
                        </m:ctrlPr>
                      </m:radPr>
                      <m:deg/>
                      <m:e>
                        <m:sSup>
                          <m:sSupPr>
                            <m:ctrlPr>
                              <a:rPr lang="en-US" b="1" i="1" smtClean="0">
                                <a:solidFill>
                                  <a:srgbClr val="FF0000"/>
                                </a:solidFill>
                                <a:latin typeface="Cambria Math"/>
                              </a:rPr>
                            </m:ctrlPr>
                          </m:sSupPr>
                          <m:e>
                            <m:r>
                              <a:rPr lang="en-US" b="1" i="1" smtClean="0">
                                <a:solidFill>
                                  <a:srgbClr val="FF0000"/>
                                </a:solidFill>
                                <a:latin typeface="Cambria Math"/>
                              </a:rPr>
                              <m:t>𝟕</m:t>
                            </m:r>
                          </m:e>
                          <m:sup>
                            <m:r>
                              <a:rPr lang="en-US" b="1" i="1" smtClean="0">
                                <a:solidFill>
                                  <a:srgbClr val="FF0000"/>
                                </a:solidFill>
                                <a:latin typeface="Cambria Math"/>
                              </a:rPr>
                              <m:t>𝟐</m:t>
                            </m:r>
                          </m:sup>
                        </m:sSup>
                        <m:r>
                          <a:rPr lang="en-US" b="1" i="1" smtClean="0">
                            <a:solidFill>
                              <a:srgbClr val="FF0000"/>
                            </a:solidFill>
                            <a:latin typeface="Cambria Math"/>
                          </a:rPr>
                          <m:t>+</m:t>
                        </m:r>
                        <m:sSup>
                          <m:sSupPr>
                            <m:ctrlPr>
                              <a:rPr lang="en-US" b="1" i="1" smtClean="0">
                                <a:solidFill>
                                  <a:srgbClr val="FF0000"/>
                                </a:solidFill>
                                <a:latin typeface="Cambria Math"/>
                              </a:rPr>
                            </m:ctrlPr>
                          </m:sSupPr>
                          <m:e>
                            <m:r>
                              <a:rPr lang="en-US" b="1" i="1" smtClean="0">
                                <a:solidFill>
                                  <a:srgbClr val="FF0000"/>
                                </a:solidFill>
                                <a:latin typeface="Cambria Math"/>
                              </a:rPr>
                              <m:t>𝟓</m:t>
                            </m:r>
                          </m:e>
                          <m:sup>
                            <m:r>
                              <a:rPr lang="en-US" b="1" i="1" smtClean="0">
                                <a:solidFill>
                                  <a:srgbClr val="FF0000"/>
                                </a:solidFill>
                                <a:latin typeface="Cambria Math"/>
                              </a:rPr>
                              <m:t>𝟐</m:t>
                            </m:r>
                          </m:sup>
                        </m:sSup>
                        <m:r>
                          <a:rPr lang="en-US" b="1" i="1" smtClean="0">
                            <a:solidFill>
                              <a:srgbClr val="FF0000"/>
                            </a:solidFill>
                            <a:latin typeface="Cambria Math"/>
                          </a:rPr>
                          <m:t>+</m:t>
                        </m:r>
                        <m:sSup>
                          <m:sSupPr>
                            <m:ctrlPr>
                              <a:rPr lang="en-US" b="1" i="1" smtClean="0">
                                <a:solidFill>
                                  <a:srgbClr val="FF0000"/>
                                </a:solidFill>
                                <a:latin typeface="Cambria Math"/>
                              </a:rPr>
                            </m:ctrlPr>
                          </m:sSupPr>
                          <m:e>
                            <m:r>
                              <a:rPr lang="en-US" b="1" i="1" smtClean="0">
                                <a:solidFill>
                                  <a:srgbClr val="FF0000"/>
                                </a:solidFill>
                                <a:latin typeface="Cambria Math"/>
                              </a:rPr>
                              <m:t>𝟏𝟏</m:t>
                            </m:r>
                          </m:e>
                          <m:sup>
                            <m:r>
                              <a:rPr lang="en-US" b="1" i="1" smtClean="0">
                                <a:solidFill>
                                  <a:srgbClr val="FF0000"/>
                                </a:solidFill>
                                <a:latin typeface="Cambria Math"/>
                              </a:rPr>
                              <m:t>𝟐</m:t>
                            </m:r>
                          </m:sup>
                        </m:sSup>
                      </m:e>
                    </m:rad>
                    <m:r>
                      <a:rPr lang="en-US" b="1" i="1" smtClean="0">
                        <a:solidFill>
                          <a:srgbClr val="FF0000"/>
                        </a:solidFill>
                        <a:latin typeface="Cambria Math"/>
                      </a:rPr>
                      <m:t>=</m:t>
                    </m:r>
                    <m:rad>
                      <m:radPr>
                        <m:degHide m:val="on"/>
                        <m:ctrlPr>
                          <a:rPr lang="en-US" b="1" i="1" smtClean="0">
                            <a:solidFill>
                              <a:srgbClr val="FF0000"/>
                            </a:solidFill>
                            <a:latin typeface="Cambria Math"/>
                          </a:rPr>
                        </m:ctrlPr>
                      </m:radPr>
                      <m:deg/>
                      <m:e>
                        <m:r>
                          <a:rPr lang="en-US" b="1" i="1" smtClean="0">
                            <a:solidFill>
                              <a:srgbClr val="FF0000"/>
                            </a:solidFill>
                            <a:latin typeface="Cambria Math"/>
                          </a:rPr>
                          <m:t>𝟏𝟗𝟓</m:t>
                        </m:r>
                      </m:e>
                    </m:rad>
                  </m:oMath>
                </a14:m>
                <a:endParaRPr lang="en-US" b="1"/>
              </a:p>
            </p:txBody>
          </p:sp>
        </mc:Choice>
        <mc:Fallback xmlns="">
          <p:sp>
            <p:nvSpPr>
              <p:cNvPr id="357387" name="Text Box 11"/>
              <p:cNvSpPr txBox="1">
                <a:spLocks noRot="1" noChangeAspect="1" noMove="1" noResize="1" noEditPoints="1" noAdjustHandles="1" noChangeArrowheads="1" noChangeShapeType="1" noTextEdit="1"/>
              </p:cNvSpPr>
              <p:nvPr/>
            </p:nvSpPr>
            <p:spPr bwMode="auto">
              <a:xfrm>
                <a:off x="575308" y="3024439"/>
                <a:ext cx="7993384" cy="593111"/>
              </a:xfrm>
              <a:prstGeom prst="rect">
                <a:avLst/>
              </a:prstGeom>
              <a:blipFill rotWithShape="1">
                <a:blip r:embed="rId2"/>
                <a:stretch>
                  <a:fillRect l="-1296" b="-2474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2781" name="Text Box 14"/>
          <p:cNvSpPr txBox="1">
            <a:spLocks noChangeArrowheads="1"/>
          </p:cNvSpPr>
          <p:nvPr/>
        </p:nvSpPr>
        <p:spPr bwMode="auto">
          <a:xfrm>
            <a:off x="647700" y="296863"/>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không gian</a:t>
            </a:r>
          </a:p>
        </p:txBody>
      </p:sp>
      <mc:AlternateContent xmlns:mc="http://schemas.openxmlformats.org/markup-compatibility/2006" xmlns:a14="http://schemas.microsoft.com/office/drawing/2010/main">
        <mc:Choice Requires="a14">
          <p:sp>
            <p:nvSpPr>
              <p:cNvPr id="15" name="TextBox 14"/>
              <p:cNvSpPr txBox="1"/>
              <p:nvPr/>
            </p:nvSpPr>
            <p:spPr>
              <a:xfrm>
                <a:off x="1258850" y="1650209"/>
                <a:ext cx="6626301" cy="541046"/>
              </a:xfrm>
              <a:prstGeom prst="rect">
                <a:avLst/>
              </a:prstGeom>
              <a:noFill/>
            </p:spPr>
            <p:txBody>
              <a:bodyPr wrap="none" rtlCol="0">
                <a:spAutoFit/>
              </a:bodyPr>
              <a:lstStyle/>
              <a:p>
                <a:pPr algn="just">
                  <a:spcBef>
                    <a:spcPts val="600"/>
                  </a:spcBef>
                  <a:spcAft>
                    <a:spcPts val="600"/>
                  </a:spcAft>
                </a:pPr>
                <a14:m>
                  <m:oMath xmlns:m="http://schemas.openxmlformats.org/officeDocument/2006/math">
                    <m:sSub>
                      <m:sSubPr>
                        <m:ctrlPr>
                          <a:rPr lang="en-US" b="1" i="1" smtClean="0">
                            <a:solidFill>
                              <a:srgbClr val="FF0000"/>
                            </a:solidFill>
                            <a:latin typeface="Cambria Math"/>
                          </a:rPr>
                        </m:ctrlPr>
                      </m:sSubPr>
                      <m:e>
                        <m:acc>
                          <m:accPr>
                            <m:chr m:val="⃗"/>
                            <m:ctrlPr>
                              <a:rPr lang="en-US" b="1" i="1">
                                <a:solidFill>
                                  <a:srgbClr val="FF0000"/>
                                </a:solidFill>
                                <a:latin typeface="Cambria Math"/>
                              </a:rPr>
                            </m:ctrlPr>
                          </m:accPr>
                          <m:e>
                            <m:r>
                              <a:rPr lang="en-US" b="1" i="1" smtClean="0">
                                <a:solidFill>
                                  <a:srgbClr val="FF0000"/>
                                </a:solidFill>
                                <a:latin typeface="Cambria Math"/>
                              </a:rPr>
                              <m:t>𝑭</m:t>
                            </m:r>
                          </m:e>
                        </m:acc>
                      </m:e>
                      <m:sub>
                        <m:r>
                          <a:rPr lang="en-US" b="1" i="1">
                            <a:solidFill>
                              <a:srgbClr val="FF0000"/>
                            </a:solidFill>
                            <a:latin typeface="Cambria Math"/>
                          </a:rPr>
                          <m:t>𝟏</m:t>
                        </m:r>
                      </m:sub>
                    </m:sSub>
                    <m:r>
                      <a:rPr lang="en-US" b="1" i="1">
                        <a:solidFill>
                          <a:srgbClr val="FF0000"/>
                        </a:solidFill>
                        <a:latin typeface="Cambria Math"/>
                      </a:rPr>
                      <m:t>=</m:t>
                    </m:r>
                    <m:d>
                      <m:dPr>
                        <m:ctrlPr>
                          <a:rPr lang="en-US" b="1" i="1">
                            <a:solidFill>
                              <a:srgbClr val="FF0000"/>
                            </a:solidFill>
                            <a:latin typeface="Cambria Math"/>
                          </a:rPr>
                        </m:ctrlPr>
                      </m:dPr>
                      <m:e>
                        <m:r>
                          <a:rPr lang="en-US" b="1" i="1" smtClean="0">
                            <a:solidFill>
                              <a:srgbClr val="FF0000"/>
                            </a:solidFill>
                            <a:latin typeface="Cambria Math"/>
                          </a:rPr>
                          <m:t>𝟏</m:t>
                        </m:r>
                        <m:r>
                          <a:rPr lang="en-US" b="1" i="1">
                            <a:solidFill>
                              <a:srgbClr val="FF0000"/>
                            </a:solidFill>
                            <a:latin typeface="Cambria Math"/>
                          </a:rPr>
                          <m:t>,</m:t>
                        </m:r>
                        <m:r>
                          <a:rPr lang="en-US" b="1" i="1" smtClean="0">
                            <a:solidFill>
                              <a:srgbClr val="FF0000"/>
                            </a:solidFill>
                            <a:latin typeface="Cambria Math"/>
                          </a:rPr>
                          <m:t>𝟐</m:t>
                        </m:r>
                        <m:r>
                          <a:rPr lang="en-US" b="1" i="1">
                            <a:solidFill>
                              <a:srgbClr val="FF0000"/>
                            </a:solidFill>
                            <a:latin typeface="Cambria Math"/>
                          </a:rPr>
                          <m:t>,</m:t>
                        </m:r>
                        <m:r>
                          <a:rPr lang="en-US" b="1" i="1" smtClean="0">
                            <a:solidFill>
                              <a:srgbClr val="FF0000"/>
                            </a:solidFill>
                            <a:latin typeface="Cambria Math"/>
                          </a:rPr>
                          <m:t>𝟑</m:t>
                        </m:r>
                      </m:e>
                    </m:d>
                  </m:oMath>
                </a14:m>
                <a:r>
                  <a:rPr lang="en-US" b="1" smtClean="0">
                    <a:solidFill>
                      <a:srgbClr val="FF0000"/>
                    </a:solidFill>
                  </a:rPr>
                  <a:t>; </a:t>
                </a:r>
                <a14:m>
                  <m:oMath xmlns:m="http://schemas.openxmlformats.org/officeDocument/2006/math">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smtClean="0">
                            <a:solidFill>
                              <a:srgbClr val="FF0000"/>
                            </a:solidFill>
                            <a:latin typeface="Cambria Math"/>
                          </a:rPr>
                          <m:t>𝟐</m:t>
                        </m:r>
                      </m:sub>
                    </m:sSub>
                    <m:r>
                      <a:rPr lang="en-US" b="1" i="1">
                        <a:solidFill>
                          <a:srgbClr val="FF0000"/>
                        </a:solidFill>
                        <a:latin typeface="Cambria Math"/>
                      </a:rPr>
                      <m:t>=</m:t>
                    </m:r>
                    <m:d>
                      <m:dPr>
                        <m:ctrlPr>
                          <a:rPr lang="en-US" b="1" i="1">
                            <a:solidFill>
                              <a:srgbClr val="FF0000"/>
                            </a:solidFill>
                            <a:latin typeface="Cambria Math"/>
                          </a:rPr>
                        </m:ctrlPr>
                      </m:dPr>
                      <m:e>
                        <m:r>
                          <a:rPr lang="en-US" b="1" i="1" smtClean="0">
                            <a:solidFill>
                              <a:srgbClr val="FF0000"/>
                            </a:solidFill>
                            <a:latin typeface="Cambria Math"/>
                          </a:rPr>
                          <m:t>𝟒</m:t>
                        </m:r>
                        <m:r>
                          <a:rPr lang="en-US" b="1" i="1">
                            <a:solidFill>
                              <a:srgbClr val="FF0000"/>
                            </a:solidFill>
                            <a:latin typeface="Cambria Math"/>
                          </a:rPr>
                          <m:t>,</m:t>
                        </m:r>
                        <m:r>
                          <a:rPr lang="en-US" b="1" i="1" smtClean="0">
                            <a:solidFill>
                              <a:srgbClr val="FF0000"/>
                            </a:solidFill>
                            <a:latin typeface="Cambria Math"/>
                          </a:rPr>
                          <m:t>−</m:t>
                        </m:r>
                        <m:r>
                          <a:rPr lang="en-US" b="1" i="1" smtClean="0">
                            <a:solidFill>
                              <a:srgbClr val="FF0000"/>
                            </a:solidFill>
                            <a:latin typeface="Cambria Math"/>
                          </a:rPr>
                          <m:t>𝟓</m:t>
                        </m:r>
                        <m:r>
                          <a:rPr lang="en-US" b="1" i="1">
                            <a:solidFill>
                              <a:srgbClr val="FF0000"/>
                            </a:solidFill>
                            <a:latin typeface="Cambria Math"/>
                          </a:rPr>
                          <m:t>,</m:t>
                        </m:r>
                        <m:r>
                          <a:rPr lang="en-US" b="1" i="1" smtClean="0">
                            <a:solidFill>
                              <a:srgbClr val="FF0000"/>
                            </a:solidFill>
                            <a:latin typeface="Cambria Math"/>
                          </a:rPr>
                          <m:t>𝟕</m:t>
                        </m:r>
                      </m:e>
                    </m:d>
                  </m:oMath>
                </a14:m>
                <a:r>
                  <a:rPr lang="en-US" b="1" smtClean="0">
                    <a:solidFill>
                      <a:srgbClr val="FF0000"/>
                    </a:solidFill>
                  </a:rPr>
                  <a:t>; </a:t>
                </a:r>
                <a14:m>
                  <m:oMath xmlns:m="http://schemas.openxmlformats.org/officeDocument/2006/math">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smtClean="0">
                            <a:solidFill>
                              <a:srgbClr val="FF0000"/>
                            </a:solidFill>
                            <a:latin typeface="Cambria Math"/>
                          </a:rPr>
                          <m:t>𝟑</m:t>
                        </m:r>
                      </m:sub>
                    </m:sSub>
                    <m:r>
                      <a:rPr lang="en-US" b="1" i="1">
                        <a:solidFill>
                          <a:srgbClr val="FF0000"/>
                        </a:solidFill>
                        <a:latin typeface="Cambria Math"/>
                      </a:rPr>
                      <m:t>=</m:t>
                    </m:r>
                    <m:d>
                      <m:dPr>
                        <m:ctrlPr>
                          <a:rPr lang="en-US" b="1" i="1">
                            <a:solidFill>
                              <a:srgbClr val="FF0000"/>
                            </a:solidFill>
                            <a:latin typeface="Cambria Math"/>
                          </a:rPr>
                        </m:ctrlPr>
                      </m:dPr>
                      <m:e>
                        <m:r>
                          <a:rPr lang="en-US" b="1" i="1" smtClean="0">
                            <a:solidFill>
                              <a:srgbClr val="FF0000"/>
                            </a:solidFill>
                            <a:latin typeface="Cambria Math"/>
                          </a:rPr>
                          <m:t>𝟐</m:t>
                        </m:r>
                        <m:r>
                          <a:rPr lang="en-US" b="1" i="1">
                            <a:solidFill>
                              <a:srgbClr val="FF0000"/>
                            </a:solidFill>
                            <a:latin typeface="Cambria Math"/>
                          </a:rPr>
                          <m:t>,</m:t>
                        </m:r>
                        <m:r>
                          <a:rPr lang="en-US" b="1" i="1" smtClean="0">
                            <a:solidFill>
                              <a:srgbClr val="FF0000"/>
                            </a:solidFill>
                            <a:latin typeface="Cambria Math"/>
                          </a:rPr>
                          <m:t>𝟖</m:t>
                        </m:r>
                        <m:r>
                          <a:rPr lang="en-US" b="1" i="1">
                            <a:solidFill>
                              <a:srgbClr val="FF0000"/>
                            </a:solidFill>
                            <a:latin typeface="Cambria Math"/>
                          </a:rPr>
                          <m:t>,</m:t>
                        </m:r>
                        <m:r>
                          <a:rPr lang="en-US" b="1" i="1" smtClean="0">
                            <a:solidFill>
                              <a:srgbClr val="FF0000"/>
                            </a:solidFill>
                            <a:latin typeface="Cambria Math"/>
                          </a:rPr>
                          <m:t>𝟏</m:t>
                        </m:r>
                      </m:e>
                    </m:d>
                  </m:oMath>
                </a14:m>
                <a:endParaRPr lang="en-US" b="1">
                  <a:solidFill>
                    <a:srgbClr val="FF0000"/>
                  </a:solidFill>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1258850" y="1650209"/>
                <a:ext cx="6626301" cy="541046"/>
              </a:xfrm>
              <a:prstGeom prst="rect">
                <a:avLst/>
              </a:prstGeom>
              <a:blipFill rotWithShape="1">
                <a:blip r:embed="rId3"/>
                <a:stretch>
                  <a:fillRect t="-1136" b="-284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3002372" y="3587867"/>
                <a:ext cx="3139256" cy="257743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b="1" i="1" smtClean="0">
                              <a:solidFill>
                                <a:srgbClr val="0000FF"/>
                              </a:solidFill>
                              <a:latin typeface="Cambria Math"/>
                            </a:rPr>
                          </m:ctrlPr>
                        </m:funcPr>
                        <m:fName>
                          <m:r>
                            <a:rPr lang="en-US" b="1" i="0" smtClean="0">
                              <a:solidFill>
                                <a:srgbClr val="0000FF"/>
                              </a:solidFill>
                              <a:latin typeface="Cambria Math"/>
                            </a:rPr>
                            <m:t>𝐜𝐨𝐬</m:t>
                          </m:r>
                        </m:fName>
                        <m:e>
                          <m:d>
                            <m:dPr>
                              <m:ctrlPr>
                                <a:rPr lang="en-US" b="1" i="1" smtClean="0">
                                  <a:solidFill>
                                    <a:srgbClr val="0000FF"/>
                                  </a:solidFill>
                                  <a:latin typeface="Cambria Math"/>
                                </a:rPr>
                              </m:ctrlPr>
                            </m:dPr>
                            <m:e>
                              <m:acc>
                                <m:accPr>
                                  <m:chr m:val="⃗"/>
                                  <m:ctrlPr>
                                    <a:rPr lang="en-US" b="1" i="1" smtClean="0">
                                      <a:solidFill>
                                        <a:srgbClr val="0000FF"/>
                                      </a:solidFill>
                                      <a:latin typeface="Cambria Math"/>
                                    </a:rPr>
                                  </m:ctrlPr>
                                </m:accPr>
                                <m:e>
                                  <m:r>
                                    <a:rPr lang="en-US" b="1" i="1" smtClean="0">
                                      <a:solidFill>
                                        <a:srgbClr val="0000FF"/>
                                      </a:solidFill>
                                      <a:latin typeface="Cambria Math"/>
                                    </a:rPr>
                                    <m:t>𝑹</m:t>
                                  </m:r>
                                </m:e>
                              </m:acc>
                              <m:r>
                                <a:rPr lang="en-US" b="1" i="1" smtClean="0">
                                  <a:solidFill>
                                    <a:srgbClr val="0000FF"/>
                                  </a:solidFill>
                                  <a:latin typeface="Cambria Math"/>
                                </a:rPr>
                                <m:t>,</m:t>
                              </m:r>
                              <m:r>
                                <a:rPr lang="en-US" b="1" i="1" smtClean="0">
                                  <a:solidFill>
                                    <a:srgbClr val="0000FF"/>
                                  </a:solidFill>
                                  <a:latin typeface="Cambria Math"/>
                                </a:rPr>
                                <m:t>𝑶𝒙</m:t>
                              </m:r>
                            </m:e>
                          </m:d>
                        </m:e>
                      </m:func>
                      <m:r>
                        <a:rPr lang="en-US" b="1" i="1" smtClean="0">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𝟕</m:t>
                          </m:r>
                        </m:num>
                        <m:den>
                          <m:rad>
                            <m:radPr>
                              <m:degHide m:val="on"/>
                              <m:ctrlPr>
                                <a:rPr lang="en-US" b="1" i="1" smtClean="0">
                                  <a:solidFill>
                                    <a:srgbClr val="0000FF"/>
                                  </a:solidFill>
                                  <a:latin typeface="Cambria Math"/>
                                </a:rPr>
                              </m:ctrlPr>
                            </m:radPr>
                            <m:deg/>
                            <m:e>
                              <m:r>
                                <a:rPr lang="en-US" b="1" i="1" smtClean="0">
                                  <a:solidFill>
                                    <a:srgbClr val="0000FF"/>
                                  </a:solidFill>
                                  <a:latin typeface="Cambria Math"/>
                                </a:rPr>
                                <m:t>𝟏𝟗𝟓</m:t>
                              </m:r>
                            </m:e>
                          </m:rad>
                        </m:den>
                      </m:f>
                    </m:oMath>
                  </m:oMathPara>
                </a14:m>
                <a:endParaRPr lang="en-US" b="1" i="0" smtClean="0">
                  <a:solidFill>
                    <a:srgbClr val="0000FF"/>
                  </a:solidFill>
                  <a:latin typeface="Cambria Math"/>
                </a:endParaRPr>
              </a:p>
              <a:p>
                <a:pPr/>
                <a14:m>
                  <m:oMathPara xmlns:m="http://schemas.openxmlformats.org/officeDocument/2006/math">
                    <m:oMathParaPr>
                      <m:jc m:val="centerGroup"/>
                    </m:oMathParaPr>
                    <m:oMath xmlns:m="http://schemas.openxmlformats.org/officeDocument/2006/math">
                      <m:func>
                        <m:funcPr>
                          <m:ctrlPr>
                            <a:rPr lang="en-US" b="1" i="1">
                              <a:solidFill>
                                <a:srgbClr val="0000FF"/>
                              </a:solidFill>
                              <a:latin typeface="Cambria Math"/>
                            </a:rPr>
                          </m:ctrlPr>
                        </m:funcPr>
                        <m:fName>
                          <m:r>
                            <a:rPr lang="en-US" b="1" i="1">
                              <a:solidFill>
                                <a:srgbClr val="0000FF"/>
                              </a:solidFill>
                              <a:latin typeface="Cambria Math"/>
                            </a:rPr>
                            <m:t>𝒄𝒐𝒔</m:t>
                          </m:r>
                        </m:fName>
                        <m:e>
                          <m:d>
                            <m:dPr>
                              <m:ctrlPr>
                                <a:rPr lang="en-US" b="1" i="1">
                                  <a:solidFill>
                                    <a:srgbClr val="0000FF"/>
                                  </a:solidFill>
                                  <a:latin typeface="Cambria Math"/>
                                </a:rPr>
                              </m:ctrlPr>
                            </m:dPr>
                            <m:e>
                              <m:acc>
                                <m:accPr>
                                  <m:chr m:val="⃗"/>
                                  <m:ctrlPr>
                                    <a:rPr lang="en-US" b="1" i="1">
                                      <a:solidFill>
                                        <a:srgbClr val="0000FF"/>
                                      </a:solidFill>
                                      <a:latin typeface="Cambria Math"/>
                                    </a:rPr>
                                  </m:ctrlPr>
                                </m:accPr>
                                <m:e>
                                  <m:r>
                                    <a:rPr lang="en-US" b="1" i="1">
                                      <a:solidFill>
                                        <a:srgbClr val="0000FF"/>
                                      </a:solidFill>
                                      <a:latin typeface="Cambria Math"/>
                                    </a:rPr>
                                    <m:t>𝑹</m:t>
                                  </m:r>
                                </m:e>
                              </m:acc>
                              <m:r>
                                <a:rPr lang="en-US" b="1" i="1">
                                  <a:solidFill>
                                    <a:srgbClr val="0000FF"/>
                                  </a:solidFill>
                                  <a:latin typeface="Cambria Math"/>
                                </a:rPr>
                                <m:t>,</m:t>
                              </m:r>
                              <m:r>
                                <a:rPr lang="en-US" b="1" i="1">
                                  <a:solidFill>
                                    <a:srgbClr val="0000FF"/>
                                  </a:solidFill>
                                  <a:latin typeface="Cambria Math"/>
                                </a:rPr>
                                <m:t>𝑶𝒚</m:t>
                              </m:r>
                            </m:e>
                          </m:d>
                        </m:e>
                      </m:func>
                      <m:r>
                        <a:rPr lang="en-US" b="1" i="1">
                          <a:solidFill>
                            <a:srgbClr val="0000FF"/>
                          </a:solidFill>
                          <a:latin typeface="Cambria Math"/>
                        </a:rPr>
                        <m:t>=</m:t>
                      </m:r>
                      <m:f>
                        <m:fPr>
                          <m:ctrlPr>
                            <a:rPr lang="en-US" b="1" i="1">
                              <a:solidFill>
                                <a:srgbClr val="0000FF"/>
                              </a:solidFill>
                              <a:latin typeface="Cambria Math"/>
                            </a:rPr>
                          </m:ctrlPr>
                        </m:fPr>
                        <m:num>
                          <m:r>
                            <a:rPr lang="en-US" b="1" i="1" smtClean="0">
                              <a:solidFill>
                                <a:srgbClr val="0000FF"/>
                              </a:solidFill>
                              <a:latin typeface="Cambria Math"/>
                            </a:rPr>
                            <m:t>𝟓</m:t>
                          </m:r>
                        </m:num>
                        <m:den>
                          <m:rad>
                            <m:radPr>
                              <m:degHide m:val="on"/>
                              <m:ctrlPr>
                                <a:rPr lang="en-US" b="1" i="1">
                                  <a:solidFill>
                                    <a:srgbClr val="0000FF"/>
                                  </a:solidFill>
                                  <a:latin typeface="Cambria Math"/>
                                </a:rPr>
                              </m:ctrlPr>
                            </m:radPr>
                            <m:deg/>
                            <m:e>
                              <m:r>
                                <a:rPr lang="en-US" b="1" i="1">
                                  <a:solidFill>
                                    <a:srgbClr val="0000FF"/>
                                  </a:solidFill>
                                  <a:latin typeface="Cambria Math"/>
                                </a:rPr>
                                <m:t>𝟏</m:t>
                              </m:r>
                              <m:r>
                                <a:rPr lang="en-US" b="1" i="1" smtClean="0">
                                  <a:solidFill>
                                    <a:srgbClr val="0000FF"/>
                                  </a:solidFill>
                                  <a:latin typeface="Cambria Math"/>
                                </a:rPr>
                                <m:t>𝟗</m:t>
                              </m:r>
                              <m:r>
                                <a:rPr lang="en-US" b="1" i="1">
                                  <a:solidFill>
                                    <a:srgbClr val="0000FF"/>
                                  </a:solidFill>
                                  <a:latin typeface="Cambria Math"/>
                                </a:rPr>
                                <m:t>𝟓</m:t>
                              </m:r>
                            </m:e>
                          </m:rad>
                        </m:den>
                      </m:f>
                    </m:oMath>
                  </m:oMathPara>
                </a14:m>
                <a:endParaRPr lang="en-US" b="1" i="1" smtClean="0">
                  <a:solidFill>
                    <a:srgbClr val="0000FF"/>
                  </a:solidFill>
                  <a:latin typeface="Cambria Math"/>
                </a:endParaRPr>
              </a:p>
              <a:p>
                <a:pPr/>
                <a14:m>
                  <m:oMathPara xmlns:m="http://schemas.openxmlformats.org/officeDocument/2006/math">
                    <m:oMathParaPr>
                      <m:jc m:val="centerGroup"/>
                    </m:oMathParaPr>
                    <m:oMath xmlns:m="http://schemas.openxmlformats.org/officeDocument/2006/math">
                      <m:func>
                        <m:funcPr>
                          <m:ctrlPr>
                            <a:rPr lang="en-US" b="1" i="1">
                              <a:solidFill>
                                <a:srgbClr val="0000FF"/>
                              </a:solidFill>
                              <a:latin typeface="Cambria Math"/>
                            </a:rPr>
                          </m:ctrlPr>
                        </m:funcPr>
                        <m:fName>
                          <m:r>
                            <a:rPr lang="en-US" b="1" i="1">
                              <a:solidFill>
                                <a:srgbClr val="0000FF"/>
                              </a:solidFill>
                              <a:latin typeface="Cambria Math"/>
                            </a:rPr>
                            <m:t>𝒄𝒐𝒔</m:t>
                          </m:r>
                        </m:fName>
                        <m:e>
                          <m:d>
                            <m:dPr>
                              <m:ctrlPr>
                                <a:rPr lang="en-US" b="1" i="1">
                                  <a:solidFill>
                                    <a:srgbClr val="0000FF"/>
                                  </a:solidFill>
                                  <a:latin typeface="Cambria Math"/>
                                </a:rPr>
                              </m:ctrlPr>
                            </m:dPr>
                            <m:e>
                              <m:acc>
                                <m:accPr>
                                  <m:chr m:val="⃗"/>
                                  <m:ctrlPr>
                                    <a:rPr lang="en-US" b="1" i="1">
                                      <a:solidFill>
                                        <a:srgbClr val="0000FF"/>
                                      </a:solidFill>
                                      <a:latin typeface="Cambria Math"/>
                                    </a:rPr>
                                  </m:ctrlPr>
                                </m:accPr>
                                <m:e>
                                  <m:r>
                                    <a:rPr lang="en-US" b="1" i="1">
                                      <a:solidFill>
                                        <a:srgbClr val="0000FF"/>
                                      </a:solidFill>
                                      <a:latin typeface="Cambria Math"/>
                                    </a:rPr>
                                    <m:t>𝑹</m:t>
                                  </m:r>
                                </m:e>
                              </m:acc>
                              <m:r>
                                <a:rPr lang="en-US" b="1" i="1">
                                  <a:solidFill>
                                    <a:srgbClr val="0000FF"/>
                                  </a:solidFill>
                                  <a:latin typeface="Cambria Math"/>
                                </a:rPr>
                                <m:t>,</m:t>
                              </m:r>
                              <m:r>
                                <a:rPr lang="en-US" b="1" i="1">
                                  <a:solidFill>
                                    <a:srgbClr val="0000FF"/>
                                  </a:solidFill>
                                  <a:latin typeface="Cambria Math"/>
                                </a:rPr>
                                <m:t>𝑶𝒛</m:t>
                              </m:r>
                            </m:e>
                          </m:d>
                        </m:e>
                      </m:func>
                      <m:r>
                        <a:rPr lang="en-US" b="1" i="1">
                          <a:solidFill>
                            <a:srgbClr val="0000FF"/>
                          </a:solidFill>
                          <a:latin typeface="Cambria Math"/>
                        </a:rPr>
                        <m:t>=</m:t>
                      </m:r>
                      <m:f>
                        <m:fPr>
                          <m:ctrlPr>
                            <a:rPr lang="en-US" b="1" i="1" smtClean="0">
                              <a:solidFill>
                                <a:srgbClr val="0000FF"/>
                              </a:solidFill>
                              <a:latin typeface="Cambria Math"/>
                            </a:rPr>
                          </m:ctrlPr>
                        </m:fPr>
                        <m:num>
                          <m:r>
                            <a:rPr lang="en-US" b="1" i="1" smtClean="0">
                              <a:solidFill>
                                <a:srgbClr val="0000FF"/>
                              </a:solidFill>
                              <a:latin typeface="Cambria Math"/>
                            </a:rPr>
                            <m:t>𝟏𝟏</m:t>
                          </m:r>
                        </m:num>
                        <m:den>
                          <m:rad>
                            <m:radPr>
                              <m:degHide m:val="on"/>
                              <m:ctrlPr>
                                <a:rPr lang="en-US" b="1" i="1">
                                  <a:solidFill>
                                    <a:srgbClr val="0000FF"/>
                                  </a:solidFill>
                                  <a:latin typeface="Cambria Math"/>
                                </a:rPr>
                              </m:ctrlPr>
                            </m:radPr>
                            <m:deg/>
                            <m:e>
                              <m:r>
                                <a:rPr lang="en-US" b="1" i="1">
                                  <a:solidFill>
                                    <a:srgbClr val="0000FF"/>
                                  </a:solidFill>
                                  <a:latin typeface="Cambria Math"/>
                                </a:rPr>
                                <m:t>𝟏</m:t>
                              </m:r>
                              <m:r>
                                <a:rPr lang="en-US" b="1" i="1" smtClean="0">
                                  <a:solidFill>
                                    <a:srgbClr val="0000FF"/>
                                  </a:solidFill>
                                  <a:latin typeface="Cambria Math"/>
                                </a:rPr>
                                <m:t>𝟗</m:t>
                              </m:r>
                              <m:r>
                                <a:rPr lang="en-US" b="1" i="1">
                                  <a:solidFill>
                                    <a:srgbClr val="0000FF"/>
                                  </a:solidFill>
                                  <a:latin typeface="Cambria Math"/>
                                </a:rPr>
                                <m:t>𝟓</m:t>
                              </m:r>
                            </m:e>
                          </m:rad>
                        </m:den>
                      </m:f>
                    </m:oMath>
                  </m:oMathPara>
                </a14:m>
                <a:endParaRPr lang="en-US" b="1">
                  <a:solidFill>
                    <a:srgbClr val="0000FF"/>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3002372" y="3587867"/>
                <a:ext cx="3139256" cy="2577437"/>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52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57385"/>
                                        </p:tgtEl>
                                        <p:attrNameLst>
                                          <p:attrName>style.visibility</p:attrName>
                                        </p:attrNameLst>
                                      </p:cBhvr>
                                      <p:to>
                                        <p:strVal val="visible"/>
                                      </p:to>
                                    </p:set>
                                    <p:animEffect transition="in" filter="wipe(down)">
                                      <p:cBhvr>
                                        <p:cTn id="7" dur="145">
                                          <p:stCondLst>
                                            <p:cond delay="0"/>
                                          </p:stCondLst>
                                        </p:cTn>
                                        <p:tgtEl>
                                          <p:spTgt spid="357385"/>
                                        </p:tgtEl>
                                      </p:cBhvr>
                                    </p:animEffect>
                                    <p:anim calcmode="lin" valueType="num">
                                      <p:cBhvr>
                                        <p:cTn id="8" dur="456" tmFilter="0,0; 0.14,0.36; 0.43,0.73; 0.71,0.91; 1.0,1.0">
                                          <p:stCondLst>
                                            <p:cond delay="0"/>
                                          </p:stCondLst>
                                        </p:cTn>
                                        <p:tgtEl>
                                          <p:spTgt spid="357385"/>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357385"/>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357385"/>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357385"/>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357385"/>
                                        </p:tgtEl>
                                        <p:attrNameLst>
                                          <p:attrName>ppt_y</p:attrName>
                                        </p:attrNameLst>
                                      </p:cBhvr>
                                      <p:tavLst>
                                        <p:tav tm="0" fmla="#ppt_y-sin(pi*$)/81">
                                          <p:val>
                                            <p:fltVal val="0"/>
                                          </p:val>
                                        </p:tav>
                                        <p:tav tm="100000">
                                          <p:val>
                                            <p:fltVal val="1"/>
                                          </p:val>
                                        </p:tav>
                                      </p:tavLst>
                                    </p:anim>
                                    <p:animScale>
                                      <p:cBhvr>
                                        <p:cTn id="13" dur="7">
                                          <p:stCondLst>
                                            <p:cond delay="163"/>
                                          </p:stCondLst>
                                        </p:cTn>
                                        <p:tgtEl>
                                          <p:spTgt spid="357385"/>
                                        </p:tgtEl>
                                      </p:cBhvr>
                                      <p:to x="100000" y="60000"/>
                                    </p:animScale>
                                    <p:animScale>
                                      <p:cBhvr>
                                        <p:cTn id="14" dur="42" decel="50000">
                                          <p:stCondLst>
                                            <p:cond delay="169"/>
                                          </p:stCondLst>
                                        </p:cTn>
                                        <p:tgtEl>
                                          <p:spTgt spid="357385"/>
                                        </p:tgtEl>
                                      </p:cBhvr>
                                      <p:to x="100000" y="100000"/>
                                    </p:animScale>
                                    <p:animScale>
                                      <p:cBhvr>
                                        <p:cTn id="15" dur="7">
                                          <p:stCondLst>
                                            <p:cond delay="328"/>
                                          </p:stCondLst>
                                        </p:cTn>
                                        <p:tgtEl>
                                          <p:spTgt spid="357385"/>
                                        </p:tgtEl>
                                      </p:cBhvr>
                                      <p:to x="100000" y="80000"/>
                                    </p:animScale>
                                    <p:animScale>
                                      <p:cBhvr>
                                        <p:cTn id="16" dur="42" decel="50000">
                                          <p:stCondLst>
                                            <p:cond delay="335"/>
                                          </p:stCondLst>
                                        </p:cTn>
                                        <p:tgtEl>
                                          <p:spTgt spid="357385"/>
                                        </p:tgtEl>
                                      </p:cBhvr>
                                      <p:to x="100000" y="100000"/>
                                    </p:animScale>
                                    <p:animScale>
                                      <p:cBhvr>
                                        <p:cTn id="17" dur="7">
                                          <p:stCondLst>
                                            <p:cond delay="411"/>
                                          </p:stCondLst>
                                        </p:cTn>
                                        <p:tgtEl>
                                          <p:spTgt spid="357385"/>
                                        </p:tgtEl>
                                      </p:cBhvr>
                                      <p:to x="100000" y="90000"/>
                                    </p:animScale>
                                    <p:animScale>
                                      <p:cBhvr>
                                        <p:cTn id="18" dur="42" decel="50000">
                                          <p:stCondLst>
                                            <p:cond delay="417"/>
                                          </p:stCondLst>
                                        </p:cTn>
                                        <p:tgtEl>
                                          <p:spTgt spid="357385"/>
                                        </p:tgtEl>
                                      </p:cBhvr>
                                      <p:to x="100000" y="100000"/>
                                    </p:animScale>
                                    <p:animScale>
                                      <p:cBhvr>
                                        <p:cTn id="19" dur="7">
                                          <p:stCondLst>
                                            <p:cond delay="452"/>
                                          </p:stCondLst>
                                        </p:cTn>
                                        <p:tgtEl>
                                          <p:spTgt spid="357385"/>
                                        </p:tgtEl>
                                      </p:cBhvr>
                                      <p:to x="100000" y="95000"/>
                                    </p:animScale>
                                    <p:animScale>
                                      <p:cBhvr>
                                        <p:cTn id="20" dur="42" decel="50000">
                                          <p:stCondLst>
                                            <p:cond delay="459"/>
                                          </p:stCondLst>
                                        </p:cTn>
                                        <p:tgtEl>
                                          <p:spTgt spid="357385"/>
                                        </p:tgtEl>
                                      </p:cBhvr>
                                      <p:to x="100000" y="100000"/>
                                    </p:animScale>
                                  </p:childTnLst>
                                </p:cTn>
                              </p:par>
                              <p:par>
                                <p:cTn id="21" presetID="2" presetClass="entr" presetSubtype="4" fill="hold" grpId="0" nodeType="withEffect">
                                  <p:stCondLst>
                                    <p:cond delay="0"/>
                                  </p:stCondLst>
                                  <p:childTnLst>
                                    <p:set>
                                      <p:cBhvr>
                                        <p:cTn id="22" dur="1" fill="hold">
                                          <p:stCondLst>
                                            <p:cond delay="0"/>
                                          </p:stCondLst>
                                        </p:cTn>
                                        <p:tgtEl>
                                          <p:spTgt spid="357387"/>
                                        </p:tgtEl>
                                        <p:attrNameLst>
                                          <p:attrName>style.visibility</p:attrName>
                                        </p:attrNameLst>
                                      </p:cBhvr>
                                      <p:to>
                                        <p:strVal val="visible"/>
                                      </p:to>
                                    </p:set>
                                    <p:anim calcmode="lin" valueType="num">
                                      <p:cBhvr additive="base">
                                        <p:cTn id="23" dur="500" fill="hold"/>
                                        <p:tgtEl>
                                          <p:spTgt spid="357387"/>
                                        </p:tgtEl>
                                        <p:attrNameLst>
                                          <p:attrName>ppt_x</p:attrName>
                                        </p:attrNameLst>
                                      </p:cBhvr>
                                      <p:tavLst>
                                        <p:tav tm="0">
                                          <p:val>
                                            <p:strVal val="#ppt_x"/>
                                          </p:val>
                                        </p:tav>
                                        <p:tav tm="100000">
                                          <p:val>
                                            <p:strVal val="#ppt_x"/>
                                          </p:val>
                                        </p:tav>
                                      </p:tavLst>
                                    </p:anim>
                                    <p:anim calcmode="lin" valueType="num">
                                      <p:cBhvr additive="base">
                                        <p:cTn id="24" dur="500" fill="hold"/>
                                        <p:tgtEl>
                                          <p:spTgt spid="357387"/>
                                        </p:tgtEl>
                                        <p:attrNameLst>
                                          <p:attrName>ppt_y</p:attrName>
                                        </p:attrNameLst>
                                      </p:cBhvr>
                                      <p:tavLst>
                                        <p:tav tm="0">
                                          <p:val>
                                            <p:strVal val="1+#ppt_h/2"/>
                                          </p:val>
                                        </p:tav>
                                        <p:tav tm="100000">
                                          <p:val>
                                            <p:strVal val="#ppt_y"/>
                                          </p:val>
                                        </p:tav>
                                      </p:tavLst>
                                    </p:anim>
                                  </p:childTnLst>
                                </p:cTn>
                              </p:par>
                            </p:childTnLst>
                          </p:cTn>
                        </p:par>
                        <p:par>
                          <p:cTn id="25" fill="hold">
                            <p:stCondLst>
                              <p:cond delay="501"/>
                            </p:stCondLst>
                            <p:childTnLst>
                              <p:par>
                                <p:cTn id="26" presetID="2" presetClass="entr" presetSubtype="9"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85" grpId="0"/>
      <p:bldP spid="357387"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59" name="Picture 35" descr="PPP_CFRAM_CLP_Two_Tone_Light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7789" y="4401108"/>
            <a:ext cx="3096319"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Slide Number Placeholder 5"/>
          <p:cNvSpPr>
            <a:spLocks noGrp="1"/>
          </p:cNvSpPr>
          <p:nvPr>
            <p:ph type="sldNum" sz="quarter" idx="12"/>
          </p:nvPr>
        </p:nvSpPr>
        <p:spPr/>
        <p:txBody>
          <a:bodyPr/>
          <a:lstStyle/>
          <a:p>
            <a:pPr>
              <a:defRPr/>
            </a:pPr>
            <a:fld id="{E47B237C-176C-48CC-A855-0562429F6FB6}" type="slidenum">
              <a:rPr lang="en-US" altLang="en-US"/>
              <a:pPr>
                <a:defRPr/>
              </a:pPr>
              <a:t>7</a:t>
            </a:fld>
            <a:endParaRPr lang="en-US" altLang="en-US"/>
          </a:p>
        </p:txBody>
      </p:sp>
      <p:sp>
        <p:nvSpPr>
          <p:cNvPr id="154626" name="Text Box 2"/>
          <p:cNvSpPr txBox="1">
            <a:spLocks noChangeArrowheads="1"/>
          </p:cNvSpPr>
          <p:nvPr/>
        </p:nvSpPr>
        <p:spPr bwMode="auto">
          <a:xfrm>
            <a:off x="359532" y="1124744"/>
            <a:ext cx="79565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8000"/>
                </a:solidFill>
                <a:latin typeface="+mn-lt"/>
              </a:rPr>
              <a:t>1.2.1. </a:t>
            </a:r>
            <a:r>
              <a:rPr lang="en-US" b="1" smtClean="0">
                <a:solidFill>
                  <a:srgbClr val="006600"/>
                </a:solidFill>
                <a:latin typeface="+mn-lt"/>
              </a:rPr>
              <a:t>Mômen của lực đối với một điểm</a:t>
            </a:r>
            <a:r>
              <a:rPr lang="en-US" b="1">
                <a:solidFill>
                  <a:srgbClr val="FF0066"/>
                </a:solidFill>
                <a:latin typeface="+mn-lt"/>
              </a:rPr>
              <a:t>	</a:t>
            </a:r>
          </a:p>
        </p:txBody>
      </p:sp>
      <p:sp>
        <p:nvSpPr>
          <p:cNvPr id="154627" name="Text Box 3"/>
          <p:cNvSpPr txBox="1">
            <a:spLocks noChangeArrowheads="1"/>
          </p:cNvSpPr>
          <p:nvPr/>
        </p:nvSpPr>
        <p:spPr bwMode="auto">
          <a:xfrm>
            <a:off x="359532" y="1628800"/>
            <a:ext cx="87840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a:t>	</a:t>
            </a:r>
            <a:r>
              <a:rPr lang="en-US" smtClean="0"/>
              <a:t>Tác dụng lực lên </a:t>
            </a:r>
            <a:r>
              <a:rPr lang="en-US"/>
              <a:t>vật, </a:t>
            </a:r>
            <a:r>
              <a:rPr lang="en-US" smtClean="0"/>
              <a:t>làm </a:t>
            </a:r>
            <a:r>
              <a:rPr lang="en-US"/>
              <a:t>cho vật quay quanh một điểm nào đó. Tác dụng đó </a:t>
            </a:r>
            <a:r>
              <a:rPr lang="en-US" smtClean="0"/>
              <a:t>đặc </a:t>
            </a:r>
            <a:r>
              <a:rPr lang="en-US"/>
              <a:t>trưng </a:t>
            </a:r>
            <a:r>
              <a:rPr lang="en-US" smtClean="0"/>
              <a:t>bằng</a:t>
            </a:r>
            <a:r>
              <a:rPr lang="en-US" i="1" smtClean="0"/>
              <a:t> </a:t>
            </a:r>
            <a:r>
              <a:rPr lang="en-US" b="1" i="1"/>
              <a:t>mômen của lực đối với một điểm</a:t>
            </a:r>
            <a:r>
              <a:rPr lang="en-US" i="1"/>
              <a:t>.</a:t>
            </a:r>
            <a:r>
              <a:rPr lang="en-US"/>
              <a:t> </a:t>
            </a:r>
          </a:p>
        </p:txBody>
      </p:sp>
      <mc:AlternateContent xmlns:mc="http://schemas.openxmlformats.org/markup-compatibility/2006" xmlns:a14="http://schemas.microsoft.com/office/drawing/2010/main">
        <mc:Choice Requires="a14">
          <p:sp>
            <p:nvSpPr>
              <p:cNvPr id="21534" name="Text Box 6"/>
              <p:cNvSpPr txBox="1">
                <a:spLocks noChangeArrowheads="1"/>
              </p:cNvSpPr>
              <p:nvPr/>
            </p:nvSpPr>
            <p:spPr bwMode="auto">
              <a:xfrm>
                <a:off x="431800" y="2852936"/>
                <a:ext cx="4751387" cy="18221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b="1" smtClean="0"/>
                  <a:t>Định nghĩa</a:t>
                </a:r>
                <a:r>
                  <a:rPr lang="en-US" i="1"/>
                  <a:t>: Mômen của lực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oMath>
                </a14:m>
                <a:r>
                  <a:rPr lang="en-US" i="1" smtClean="0"/>
                  <a:t> đối </a:t>
                </a:r>
                <a:r>
                  <a:rPr lang="en-US" i="1"/>
                  <a:t>với điểm O là một vectơ, ký hiệu </a:t>
                </a:r>
                <a:r>
                  <a:rPr lang="en-US" i="1" smtClean="0"/>
                  <a:t>là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0" i="1" smtClean="0">
                        <a:solidFill>
                          <a:srgbClr val="FF0000"/>
                        </a:solidFill>
                        <a:latin typeface="Cambria Math"/>
                      </a:rPr>
                      <m:t> </m:t>
                    </m:r>
                  </m:oMath>
                </a14:m>
                <a:r>
                  <a:rPr lang="en-US" i="1"/>
                  <a:t>xác định bằng công thức:</a:t>
                </a:r>
              </a:p>
            </p:txBody>
          </p:sp>
        </mc:Choice>
        <mc:Fallback xmlns="">
          <p:sp>
            <p:nvSpPr>
              <p:cNvPr id="21534" name="Text Box 6"/>
              <p:cNvSpPr txBox="1">
                <a:spLocks noRot="1" noChangeAspect="1" noMove="1" noResize="1" noEditPoints="1" noAdjustHandles="1" noChangeArrowheads="1" noChangeShapeType="1" noTextEdit="1"/>
              </p:cNvSpPr>
              <p:nvPr/>
            </p:nvSpPr>
            <p:spPr bwMode="auto">
              <a:xfrm>
                <a:off x="431800" y="2852936"/>
                <a:ext cx="4751387" cy="1822102"/>
              </a:xfrm>
              <a:prstGeom prst="rect">
                <a:avLst/>
              </a:prstGeom>
              <a:blipFill rotWithShape="1">
                <a:blip r:embed="rId4"/>
                <a:stretch>
                  <a:fillRect l="-2311" t="-334" r="-2311" b="-73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533" name="Text Box 13"/>
              <p:cNvSpPr txBox="1">
                <a:spLocks noChangeArrowheads="1"/>
              </p:cNvSpPr>
              <p:nvPr/>
            </p:nvSpPr>
            <p:spPr bwMode="auto">
              <a:xfrm>
                <a:off x="431800" y="5164631"/>
                <a:ext cx="8173342" cy="89255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smtClean="0"/>
                  <a:t>trong đó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oMath>
                </a14:m>
                <a:r>
                  <a:rPr lang="en-US" smtClean="0"/>
                  <a:t> là </a:t>
                </a:r>
                <a:r>
                  <a:rPr lang="en-US"/>
                  <a:t>véctơ định vị của điểm đặt lực so với điểm O.</a:t>
                </a:r>
              </a:p>
            </p:txBody>
          </p:sp>
        </mc:Choice>
        <mc:Fallback xmlns="">
          <p:sp>
            <p:nvSpPr>
              <p:cNvPr id="21533" name="Text Box 13"/>
              <p:cNvSpPr txBox="1">
                <a:spLocks noRot="1" noChangeAspect="1" noMove="1" noResize="1" noEditPoints="1" noAdjustHandles="1" noChangeArrowheads="1" noChangeShapeType="1" noTextEdit="1"/>
              </p:cNvSpPr>
              <p:nvPr/>
            </p:nvSpPr>
            <p:spPr bwMode="auto">
              <a:xfrm>
                <a:off x="431800" y="5164631"/>
                <a:ext cx="8173342" cy="892552"/>
              </a:xfrm>
              <a:prstGeom prst="rect">
                <a:avLst/>
              </a:prstGeom>
              <a:blipFill rotWithShape="1">
                <a:blip r:embed="rId5"/>
                <a:stretch>
                  <a:fillRect l="-1342" t="-6122" r="-2461" b="-156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154658" name="Group 34"/>
          <p:cNvGrpSpPr>
            <a:grpSpLocks noChangeAspect="1"/>
          </p:cNvGrpSpPr>
          <p:nvPr/>
        </p:nvGrpSpPr>
        <p:grpSpPr bwMode="auto">
          <a:xfrm>
            <a:off x="5580112" y="2960948"/>
            <a:ext cx="3463925" cy="2136775"/>
            <a:chOff x="3653" y="1570"/>
            <a:chExt cx="2000" cy="1234"/>
          </a:xfrm>
        </p:grpSpPr>
        <p:grpSp>
          <p:nvGrpSpPr>
            <p:cNvPr id="21516" name="Group 15"/>
            <p:cNvGrpSpPr>
              <a:grpSpLocks noChangeAspect="1"/>
            </p:cNvGrpSpPr>
            <p:nvPr/>
          </p:nvGrpSpPr>
          <p:grpSpPr bwMode="auto">
            <a:xfrm>
              <a:off x="3653" y="1570"/>
              <a:ext cx="1722" cy="1234"/>
              <a:chOff x="3824" y="708"/>
              <a:chExt cx="1722" cy="1234"/>
            </a:xfrm>
          </p:grpSpPr>
          <p:sp>
            <p:nvSpPr>
              <p:cNvPr id="21518" name="AutoShape 16"/>
              <p:cNvSpPr>
                <a:spLocks noChangeAspect="1" noChangeArrowheads="1"/>
              </p:cNvSpPr>
              <p:nvPr/>
            </p:nvSpPr>
            <p:spPr bwMode="auto">
              <a:xfrm rot="9382237">
                <a:off x="4308" y="1425"/>
                <a:ext cx="1238" cy="271"/>
              </a:xfrm>
              <a:prstGeom prst="flowChartExtra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9" name="Line 17"/>
              <p:cNvSpPr>
                <a:spLocks noChangeAspect="1" noChangeShapeType="1"/>
              </p:cNvSpPr>
              <p:nvPr/>
            </p:nvSpPr>
            <p:spPr bwMode="auto">
              <a:xfrm flipV="1">
                <a:off x="4982" y="1168"/>
                <a:ext cx="475" cy="507"/>
              </a:xfrm>
              <a:prstGeom prst="line">
                <a:avLst/>
              </a:prstGeom>
              <a:noFill/>
              <a:ln w="38100">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0" name="Line 18"/>
              <p:cNvSpPr>
                <a:spLocks noChangeAspect="1" noChangeShapeType="1"/>
              </p:cNvSpPr>
              <p:nvPr/>
            </p:nvSpPr>
            <p:spPr bwMode="auto">
              <a:xfrm flipH="1" flipV="1">
                <a:off x="3824" y="799"/>
                <a:ext cx="473" cy="8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1" name="Arc 19"/>
              <p:cNvSpPr>
                <a:spLocks noChangeAspect="1"/>
              </p:cNvSpPr>
              <p:nvPr/>
            </p:nvSpPr>
            <p:spPr bwMode="auto">
              <a:xfrm>
                <a:off x="3855" y="967"/>
                <a:ext cx="236" cy="251"/>
              </a:xfrm>
              <a:custGeom>
                <a:avLst/>
                <a:gdLst>
                  <a:gd name="T0" fmla="*/ 1 w 36156"/>
                  <a:gd name="T1" fmla="*/ 0 h 32583"/>
                  <a:gd name="T2" fmla="*/ 0 w 36156"/>
                  <a:gd name="T3" fmla="*/ 2 h 32583"/>
                  <a:gd name="T4" fmla="*/ 1 w 36156"/>
                  <a:gd name="T5" fmla="*/ 1 h 32583"/>
                  <a:gd name="T6" fmla="*/ 0 60000 65536"/>
                  <a:gd name="T7" fmla="*/ 0 60000 65536"/>
                  <a:gd name="T8" fmla="*/ 0 60000 65536"/>
                </a:gdLst>
                <a:ahLst/>
                <a:cxnLst>
                  <a:cxn ang="T6">
                    <a:pos x="T0" y="T1"/>
                  </a:cxn>
                  <a:cxn ang="T7">
                    <a:pos x="T2" y="T3"/>
                  </a:cxn>
                  <a:cxn ang="T8">
                    <a:pos x="T4" y="T5"/>
                  </a:cxn>
                </a:cxnLst>
                <a:rect l="0" t="0" r="r" b="b"/>
                <a:pathLst>
                  <a:path w="36156" h="32583" fill="none" extrusionOk="0">
                    <a:moveTo>
                      <a:pt x="33155" y="-1"/>
                    </a:moveTo>
                    <a:cubicBezTo>
                      <a:pt x="35119" y="3326"/>
                      <a:pt x="36156" y="7119"/>
                      <a:pt x="36156" y="10983"/>
                    </a:cubicBezTo>
                    <a:cubicBezTo>
                      <a:pt x="36156" y="22912"/>
                      <a:pt x="26485" y="32583"/>
                      <a:pt x="14556" y="32583"/>
                    </a:cubicBezTo>
                    <a:cubicBezTo>
                      <a:pt x="9170" y="32583"/>
                      <a:pt x="3979" y="30571"/>
                      <a:pt x="0" y="26941"/>
                    </a:cubicBezTo>
                  </a:path>
                  <a:path w="36156" h="32583" stroke="0" extrusionOk="0">
                    <a:moveTo>
                      <a:pt x="33155" y="-1"/>
                    </a:moveTo>
                    <a:cubicBezTo>
                      <a:pt x="35119" y="3326"/>
                      <a:pt x="36156" y="7119"/>
                      <a:pt x="36156" y="10983"/>
                    </a:cubicBezTo>
                    <a:cubicBezTo>
                      <a:pt x="36156" y="22912"/>
                      <a:pt x="26485" y="32583"/>
                      <a:pt x="14556" y="32583"/>
                    </a:cubicBezTo>
                    <a:cubicBezTo>
                      <a:pt x="9170" y="32583"/>
                      <a:pt x="3979" y="30571"/>
                      <a:pt x="0" y="26941"/>
                    </a:cubicBezTo>
                    <a:lnTo>
                      <a:pt x="14556" y="10983"/>
                    </a:lnTo>
                    <a:lnTo>
                      <a:pt x="33155" y="-1"/>
                    </a:lnTo>
                    <a:close/>
                  </a:path>
                </a:pathLst>
              </a:custGeom>
              <a:noFill/>
              <a:ln w="9525">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2" name="Text Box 20"/>
              <p:cNvSpPr txBox="1">
                <a:spLocks noChangeAspect="1" noChangeArrowheads="1"/>
              </p:cNvSpPr>
              <p:nvPr/>
            </p:nvSpPr>
            <p:spPr bwMode="auto">
              <a:xfrm>
                <a:off x="4956" y="1694"/>
                <a:ext cx="437"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21523" name="Text Box 21"/>
              <p:cNvSpPr txBox="1">
                <a:spLocks noChangeAspect="1" noChangeArrowheads="1"/>
              </p:cNvSpPr>
              <p:nvPr/>
            </p:nvSpPr>
            <p:spPr bwMode="auto">
              <a:xfrm>
                <a:off x="4072" y="1612"/>
                <a:ext cx="437"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000"/>
                  <a:t>O</a:t>
                </a:r>
              </a:p>
            </p:txBody>
          </p:sp>
          <p:graphicFrame>
            <p:nvGraphicFramePr>
              <p:cNvPr id="21524" name="Object 22"/>
              <p:cNvGraphicFramePr>
                <a:graphicFrameLocks noChangeAspect="1"/>
              </p:cNvGraphicFramePr>
              <p:nvPr/>
            </p:nvGraphicFramePr>
            <p:xfrm>
              <a:off x="5230" y="1328"/>
              <a:ext cx="182" cy="243"/>
            </p:xfrm>
            <a:graphic>
              <a:graphicData uri="http://schemas.openxmlformats.org/presentationml/2006/ole">
                <mc:AlternateContent xmlns:mc="http://schemas.openxmlformats.org/markup-compatibility/2006">
                  <mc:Choice xmlns:v="urn:schemas-microsoft-com:vml" Requires="v">
                    <p:oleObj spid="_x0000_s170649" name="Equation" r:id="rId6" imgW="164957" imgH="203024" progId="Equation.DSMT4">
                      <p:embed/>
                    </p:oleObj>
                  </mc:Choice>
                  <mc:Fallback>
                    <p:oleObj name="Equation" r:id="rId6" imgW="164957" imgH="203024"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0" y="1328"/>
                            <a:ext cx="182"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25" name="Object 23"/>
              <p:cNvGraphicFramePr>
                <a:graphicFrameLocks noChangeAspect="1"/>
              </p:cNvGraphicFramePr>
              <p:nvPr/>
            </p:nvGraphicFramePr>
            <p:xfrm>
              <a:off x="3947" y="708"/>
              <a:ext cx="478" cy="322"/>
            </p:xfrm>
            <a:graphic>
              <a:graphicData uri="http://schemas.openxmlformats.org/presentationml/2006/ole">
                <mc:AlternateContent xmlns:mc="http://schemas.openxmlformats.org/markup-compatibility/2006">
                  <mc:Choice xmlns:v="urn:schemas-microsoft-com:vml" Requires="v">
                    <p:oleObj spid="_x0000_s170650" name="Equation" r:id="rId8" imgW="431613" imgH="253890" progId="Equation.DSMT4">
                      <p:embed/>
                    </p:oleObj>
                  </mc:Choice>
                  <mc:Fallback>
                    <p:oleObj name="Equation" r:id="rId8" imgW="431613" imgH="25389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47" y="708"/>
                            <a:ext cx="478"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26" name="Line 24"/>
              <p:cNvSpPr>
                <a:spLocks noChangeAspect="1" noChangeShapeType="1"/>
              </p:cNvSpPr>
              <p:nvPr/>
            </p:nvSpPr>
            <p:spPr bwMode="auto">
              <a:xfrm>
                <a:off x="4294" y="1687"/>
                <a:ext cx="701"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7" name="Line 25"/>
              <p:cNvSpPr>
                <a:spLocks noChangeAspect="1" noChangeShapeType="1"/>
              </p:cNvSpPr>
              <p:nvPr/>
            </p:nvSpPr>
            <p:spPr bwMode="auto">
              <a:xfrm flipH="1" flipV="1">
                <a:off x="4380" y="1470"/>
                <a:ext cx="79" cy="15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8" name="Line 26"/>
              <p:cNvSpPr>
                <a:spLocks noChangeAspect="1" noChangeShapeType="1"/>
              </p:cNvSpPr>
              <p:nvPr/>
            </p:nvSpPr>
            <p:spPr bwMode="auto">
              <a:xfrm flipH="1" flipV="1">
                <a:off x="4380" y="1592"/>
                <a:ext cx="49"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9" name="Line 27"/>
              <p:cNvSpPr>
                <a:spLocks noChangeAspect="1" noChangeShapeType="1"/>
              </p:cNvSpPr>
              <p:nvPr/>
            </p:nvSpPr>
            <p:spPr bwMode="auto">
              <a:xfrm flipH="1">
                <a:off x="4235" y="1461"/>
                <a:ext cx="145"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30" name="Line 28"/>
              <p:cNvSpPr>
                <a:spLocks noChangeAspect="1" noChangeShapeType="1"/>
              </p:cNvSpPr>
              <p:nvPr/>
            </p:nvSpPr>
            <p:spPr bwMode="auto">
              <a:xfrm>
                <a:off x="4235" y="1591"/>
                <a:ext cx="133" cy="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1531" name="Object 29"/>
              <p:cNvGraphicFramePr>
                <a:graphicFrameLocks noChangeAspect="1"/>
              </p:cNvGraphicFramePr>
              <p:nvPr/>
            </p:nvGraphicFramePr>
            <p:xfrm>
              <a:off x="4537" y="1724"/>
              <a:ext cx="167" cy="218"/>
            </p:xfrm>
            <a:graphic>
              <a:graphicData uri="http://schemas.openxmlformats.org/presentationml/2006/ole">
                <mc:AlternateContent xmlns:mc="http://schemas.openxmlformats.org/markup-compatibility/2006">
                  <mc:Choice xmlns:v="urn:schemas-microsoft-com:vml" Requires="v">
                    <p:oleObj spid="_x0000_s170651" name="Equation" r:id="rId10" imgW="126780" imgH="164814" progId="Equation.DSMT4">
                      <p:embed/>
                    </p:oleObj>
                  </mc:Choice>
                  <mc:Fallback>
                    <p:oleObj name="Equation" r:id="rId10" imgW="126780" imgH="164814"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37" y="1724"/>
                            <a:ext cx="167"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1517" name="Text Box 33"/>
            <p:cNvSpPr txBox="1">
              <a:spLocks noChangeAspect="1" noChangeArrowheads="1"/>
            </p:cNvSpPr>
            <p:nvPr/>
          </p:nvSpPr>
          <p:spPr bwMode="auto">
            <a:xfrm>
              <a:off x="5216" y="1828"/>
              <a:ext cx="437"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grpSp>
      <mc:AlternateContent xmlns:mc="http://schemas.openxmlformats.org/markup-compatibility/2006" xmlns:a14="http://schemas.microsoft.com/office/drawing/2010/main">
        <mc:Choice Requires="a14">
          <p:sp>
            <p:nvSpPr>
              <p:cNvPr id="2" name="TextBox 1"/>
              <p:cNvSpPr txBox="1"/>
              <p:nvPr/>
            </p:nvSpPr>
            <p:spPr>
              <a:xfrm>
                <a:off x="2760515" y="4538905"/>
                <a:ext cx="2463367"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760515" y="4538905"/>
                <a:ext cx="2463367" cy="573170"/>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1691680" y="5481228"/>
                <a:ext cx="1355691" cy="543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𝑶𝑨</m:t>
                          </m:r>
                        </m:e>
                      </m:acc>
                    </m:oMath>
                  </m:oMathPara>
                </a14:m>
                <a:endParaRPr lang="en-US" b="1"/>
              </a:p>
            </p:txBody>
          </p:sp>
        </mc:Choice>
        <mc:Fallback xmlns="">
          <p:sp>
            <p:nvSpPr>
              <p:cNvPr id="3" name="TextBox 2"/>
              <p:cNvSpPr txBox="1">
                <a:spLocks noRot="1" noChangeAspect="1" noMove="1" noResize="1" noEditPoints="1" noAdjustHandles="1" noChangeArrowheads="1" noChangeShapeType="1" noTextEdit="1"/>
              </p:cNvSpPr>
              <p:nvPr/>
            </p:nvSpPr>
            <p:spPr>
              <a:xfrm>
                <a:off x="1691680" y="5481228"/>
                <a:ext cx="1355691" cy="543610"/>
              </a:xfrm>
              <a:prstGeom prst="rect">
                <a:avLst/>
              </a:prstGeom>
              <a:blipFill rotWithShape="1">
                <a:blip r:embed="rId13"/>
                <a:stretch>
                  <a:fillRect/>
                </a:stretch>
              </a:blipFill>
            </p:spPr>
            <p:txBody>
              <a:bodyPr/>
              <a:lstStyle/>
              <a:p>
                <a:r>
                  <a:rPr lang="en-US">
                    <a:noFill/>
                  </a:rPr>
                  <a:t> </a:t>
                </a:r>
              </a:p>
            </p:txBody>
          </p:sp>
        </mc:Fallback>
      </mc:AlternateContent>
      <p:sp>
        <p:nvSpPr>
          <p:cNvPr id="28" name="Rectangle 9"/>
          <p:cNvSpPr>
            <a:spLocks noChangeArrowheads="1"/>
          </p:cNvSpPr>
          <p:nvPr/>
        </p:nvSpPr>
        <p:spPr bwMode="auto">
          <a:xfrm>
            <a:off x="359532" y="224644"/>
            <a:ext cx="74168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smtClean="0"/>
              <a:t>1.2 </a:t>
            </a:r>
            <a:r>
              <a:rPr lang="en-US" b="1"/>
              <a:t>Mômen chính của hệ lực không gian </a:t>
            </a:r>
          </a:p>
          <a:p>
            <a:pPr algn="just"/>
            <a:r>
              <a:rPr lang="en-US" b="1" smtClean="0"/>
              <a:t>  đối </a:t>
            </a:r>
            <a:r>
              <a:rPr lang="en-US" b="1"/>
              <a:t>với một </a:t>
            </a:r>
            <a:r>
              <a:rPr lang="en-US" b="1" smtClean="0"/>
              <a:t>điểm</a:t>
            </a:r>
            <a:endParaRPr lang="en-US" b="1">
              <a:latin typeface=".VnTime" pitchFamily="34" charset="0"/>
            </a:endParaRPr>
          </a:p>
        </p:txBody>
      </p:sp>
    </p:spTree>
    <p:extLst>
      <p:ext uri="{BB962C8B-B14F-4D97-AF65-F5344CB8AC3E}">
        <p14:creationId xmlns:p14="http://schemas.microsoft.com/office/powerpoint/2010/main" val="38033251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p:cTn id="7"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8">
                                            <p:txEl>
                                              <p:pRg st="0" end="0"/>
                                            </p:txEl>
                                          </p:spTgt>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28">
                                            <p:txEl>
                                              <p:pRg st="1" end="1"/>
                                            </p:txEl>
                                          </p:spTgt>
                                        </p:tgtEl>
                                        <p:attrNameLst>
                                          <p:attrName>style.visibility</p:attrName>
                                        </p:attrNameLst>
                                      </p:cBhvr>
                                      <p:to>
                                        <p:strVal val="visible"/>
                                      </p:to>
                                    </p:set>
                                    <p:anim calcmode="lin" valueType="num">
                                      <p:cBhvr>
                                        <p:cTn id="13" dur="500" fill="hold"/>
                                        <p:tgtEl>
                                          <p:spTgt spid="2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8">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2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54626">
                                            <p:txEl>
                                              <p:pRg st="0" end="0"/>
                                            </p:txEl>
                                          </p:spTgt>
                                        </p:tgtEl>
                                        <p:attrNameLst>
                                          <p:attrName>style.visibility</p:attrName>
                                        </p:attrNameLst>
                                      </p:cBhvr>
                                      <p:to>
                                        <p:strVal val="visible"/>
                                      </p:to>
                                    </p:set>
                                    <p:animEffect transition="in" filter="dissolve">
                                      <p:cBhvr>
                                        <p:cTn id="20" dur="500"/>
                                        <p:tgtEl>
                                          <p:spTgt spid="154626">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4627">
                                            <p:txEl>
                                              <p:pRg st="0" end="0"/>
                                            </p:txEl>
                                          </p:spTgt>
                                        </p:tgtEl>
                                        <p:attrNameLst>
                                          <p:attrName>style.visibility</p:attrName>
                                        </p:attrNameLst>
                                      </p:cBhvr>
                                      <p:to>
                                        <p:strVal val="visible"/>
                                      </p:to>
                                    </p:set>
                                    <p:anim calcmode="lin" valueType="num">
                                      <p:cBhvr additive="base">
                                        <p:cTn id="25" dur="500" fill="hold"/>
                                        <p:tgtEl>
                                          <p:spTgt spid="15462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4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1534"/>
                                        </p:tgtEl>
                                        <p:attrNameLst>
                                          <p:attrName>style.visibility</p:attrName>
                                        </p:attrNameLst>
                                      </p:cBhvr>
                                      <p:to>
                                        <p:strVal val="visible"/>
                                      </p:to>
                                    </p:set>
                                    <p:animEffect transition="in" filter="barn(inVertical)">
                                      <p:cBhvr>
                                        <p:cTn id="31" dur="500"/>
                                        <p:tgtEl>
                                          <p:spTgt spid="21534"/>
                                        </p:tgtEl>
                                      </p:cBhvr>
                                    </p:animEffect>
                                  </p:childTnLst>
                                </p:cTn>
                              </p:par>
                            </p:childTnLst>
                          </p:cTn>
                        </p:par>
                        <p:par>
                          <p:cTn id="32" fill="hold" nodeType="afterGroup">
                            <p:stCondLst>
                              <p:cond delay="500"/>
                            </p:stCondLst>
                            <p:childTnLst>
                              <p:par>
                                <p:cTn id="33" presetID="4" presetClass="entr" presetSubtype="16" fill="hold" nodeType="afterEffect">
                                  <p:stCondLst>
                                    <p:cond delay="0"/>
                                  </p:stCondLst>
                                  <p:childTnLst>
                                    <p:set>
                                      <p:cBhvr>
                                        <p:cTn id="34" dur="1" fill="hold">
                                          <p:stCondLst>
                                            <p:cond delay="0"/>
                                          </p:stCondLst>
                                        </p:cTn>
                                        <p:tgtEl>
                                          <p:spTgt spid="154658"/>
                                        </p:tgtEl>
                                        <p:attrNameLst>
                                          <p:attrName>style.visibility</p:attrName>
                                        </p:attrNameLst>
                                      </p:cBhvr>
                                      <p:to>
                                        <p:strVal val="visible"/>
                                      </p:to>
                                    </p:set>
                                    <p:animEffect transition="in" filter="box(in)">
                                      <p:cBhvr>
                                        <p:cTn id="35" dur="500"/>
                                        <p:tgtEl>
                                          <p:spTgt spid="154658"/>
                                        </p:tgtEl>
                                      </p:cBhvr>
                                    </p:animEffect>
                                  </p:childTnLst>
                                </p:cTn>
                              </p:par>
                            </p:childTnLst>
                          </p:cTn>
                        </p:par>
                        <p:par>
                          <p:cTn id="36" fill="hold">
                            <p:stCondLst>
                              <p:cond delay="1000"/>
                            </p:stCondLst>
                            <p:childTnLst>
                              <p:par>
                                <p:cTn id="37" presetID="8" presetClass="entr" presetSubtype="16" fill="hold" nodeType="afterEffect">
                                  <p:stCondLst>
                                    <p:cond delay="0"/>
                                  </p:stCondLst>
                                  <p:childTnLst>
                                    <p:set>
                                      <p:cBhvr>
                                        <p:cTn id="38" dur="1" fill="hold">
                                          <p:stCondLst>
                                            <p:cond delay="0"/>
                                          </p:stCondLst>
                                        </p:cTn>
                                        <p:tgtEl>
                                          <p:spTgt spid="154659"/>
                                        </p:tgtEl>
                                        <p:attrNameLst>
                                          <p:attrName>style.visibility</p:attrName>
                                        </p:attrNameLst>
                                      </p:cBhvr>
                                      <p:to>
                                        <p:strVal val="visible"/>
                                      </p:to>
                                    </p:set>
                                    <p:animEffect transition="in" filter="diamond(in)">
                                      <p:cBhvr>
                                        <p:cTn id="39" dur="500"/>
                                        <p:tgtEl>
                                          <p:spTgt spid="154659"/>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1533"/>
                                        </p:tgtEl>
                                        <p:attrNameLst>
                                          <p:attrName>style.visibility</p:attrName>
                                        </p:attrNameLst>
                                      </p:cBhvr>
                                      <p:to>
                                        <p:strVal val="visible"/>
                                      </p:to>
                                    </p:set>
                                    <p:animEffect transition="in" filter="wipe(left)">
                                      <p:cBhvr>
                                        <p:cTn id="48" dur="500"/>
                                        <p:tgtEl>
                                          <p:spTgt spid="21533"/>
                                        </p:tgtEl>
                                      </p:cBhvr>
                                    </p:animEffect>
                                  </p:childTnLst>
                                </p:cTn>
                              </p:par>
                            </p:childTnLst>
                          </p:cTn>
                        </p:par>
                        <p:par>
                          <p:cTn id="49" fill="hold">
                            <p:stCondLst>
                              <p:cond delay="500"/>
                            </p:stCondLst>
                            <p:childTnLst>
                              <p:par>
                                <p:cTn id="50" presetID="22" presetClass="entr" presetSubtype="4"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4" grpId="0"/>
      <p:bldP spid="21533"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lide Number Placeholder 5"/>
          <p:cNvSpPr>
            <a:spLocks noGrp="1"/>
          </p:cNvSpPr>
          <p:nvPr>
            <p:ph type="sldNum" sz="quarter" idx="12"/>
          </p:nvPr>
        </p:nvSpPr>
        <p:spPr/>
        <p:txBody>
          <a:bodyPr/>
          <a:lstStyle/>
          <a:p>
            <a:pPr>
              <a:defRPr/>
            </a:pPr>
            <a:fld id="{25977E36-3C12-4B60-9D31-CD5739F5CDBE}" type="slidenum">
              <a:rPr lang="en-US" altLang="en-US"/>
              <a:pPr>
                <a:defRPr/>
              </a:pPr>
              <a:t>8</a:t>
            </a:fld>
            <a:endParaRPr lang="en-US" altLang="en-US"/>
          </a:p>
        </p:txBody>
      </p:sp>
      <mc:AlternateContent xmlns:mc="http://schemas.openxmlformats.org/markup-compatibility/2006" xmlns:a14="http://schemas.microsoft.com/office/drawing/2010/main">
        <mc:Choice Requires="a14">
          <p:sp>
            <p:nvSpPr>
              <p:cNvPr id="22561" name="Text Box 22"/>
              <p:cNvSpPr txBox="1">
                <a:spLocks noChangeArrowheads="1"/>
              </p:cNvSpPr>
              <p:nvPr/>
            </p:nvSpPr>
            <p:spPr bwMode="auto">
              <a:xfrm>
                <a:off x="431800" y="800100"/>
                <a:ext cx="575945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smtClean="0"/>
                  <a:t>Xác định </a:t>
                </a:r>
                <a:r>
                  <a:rPr lang="en-US" sz="2800"/>
                  <a:t>véc tơ</a:t>
                </a:r>
                <a:r>
                  <a:rPr lang="en-US" sz="2800" i="1" smtClean="0"/>
                  <a:t>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r>
                          <a:rPr lang="en-US" sz="2800" b="1" i="1" smtClean="0">
                            <a:solidFill>
                              <a:srgbClr val="FF0000"/>
                            </a:solidFill>
                            <a:latin typeface="Cambria Math"/>
                          </a:rPr>
                          <m:t>𝑶</m:t>
                        </m:r>
                      </m:sub>
                    </m:sSub>
                    <m:d>
                      <m:dPr>
                        <m:ctrlPr>
                          <a:rPr lang="en-US" sz="2800" b="1" i="1" smtClean="0">
                            <a:solidFill>
                              <a:srgbClr val="FF0000"/>
                            </a:solidFill>
                            <a:latin typeface="Cambria Math"/>
                          </a:rPr>
                        </m:ctrlPr>
                      </m:d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d>
                    <m:r>
                      <a:rPr lang="en-US" sz="2800" b="0" i="1" smtClean="0">
                        <a:solidFill>
                          <a:srgbClr val="FF0000"/>
                        </a:solidFill>
                        <a:latin typeface="Cambria Math"/>
                      </a:rPr>
                      <m:t> </m:t>
                    </m:r>
                  </m:oMath>
                </a14:m>
                <a:r>
                  <a:rPr lang="en-US" sz="2800" smtClean="0"/>
                  <a:t>như </a:t>
                </a:r>
                <a:r>
                  <a:rPr lang="en-US" sz="2800"/>
                  <a:t>sau:</a:t>
                </a:r>
              </a:p>
            </p:txBody>
          </p:sp>
        </mc:Choice>
        <mc:Fallback xmlns="">
          <p:sp>
            <p:nvSpPr>
              <p:cNvPr id="22561" name="Text Box 22"/>
              <p:cNvSpPr txBox="1">
                <a:spLocks noRot="1" noChangeAspect="1" noMove="1" noResize="1" noEditPoints="1" noAdjustHandles="1" noChangeArrowheads="1" noChangeShapeType="1" noTextEdit="1"/>
              </p:cNvSpPr>
              <p:nvPr/>
            </p:nvSpPr>
            <p:spPr bwMode="auto">
              <a:xfrm>
                <a:off x="431800" y="800100"/>
                <a:ext cx="5759450" cy="610039"/>
              </a:xfrm>
              <a:prstGeom prst="rect">
                <a:avLst/>
              </a:prstGeom>
              <a:blipFill rotWithShape="1">
                <a:blip r:embed="rId3"/>
                <a:stretch>
                  <a:fillRect l="-2222"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5786" name="Text Box 26"/>
              <p:cNvSpPr txBox="1">
                <a:spLocks noChangeArrowheads="1"/>
              </p:cNvSpPr>
              <p:nvPr/>
            </p:nvSpPr>
            <p:spPr bwMode="auto">
              <a:xfrm>
                <a:off x="431800" y="1444144"/>
                <a:ext cx="5472348" cy="37653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0"/>
                  </a:spcBef>
                  <a:buFont typeface="Wingdings" pitchFamily="2" charset="2"/>
                  <a:buChar char="§"/>
                </a:pPr>
                <a:r>
                  <a:rPr lang="en-US" sz="2800" b="1" smtClean="0">
                    <a:solidFill>
                      <a:srgbClr val="D60093"/>
                    </a:solidFill>
                    <a:latin typeface=".VnTime" pitchFamily="34" charset="0"/>
                  </a:rPr>
                  <a:t> </a:t>
                </a:r>
                <a:r>
                  <a:rPr lang="en-US" sz="2800" b="1">
                    <a:solidFill>
                      <a:srgbClr val="D60093"/>
                    </a:solidFill>
                  </a:rPr>
                  <a:t>Phương</a:t>
                </a:r>
                <a:r>
                  <a:rPr lang="en-US" sz="2800" b="1"/>
                  <a:t>:</a:t>
                </a:r>
                <a:r>
                  <a:rPr lang="en-US" sz="2800">
                    <a:latin typeface=".VnTime" pitchFamily="34" charset="0"/>
                  </a:rPr>
                  <a:t> </a:t>
                </a:r>
                <a:r>
                  <a:rPr lang="en-US" sz="2800"/>
                  <a:t>vuông góc với mặt phẳng chứa điểm O </a:t>
                </a:r>
                <a:r>
                  <a:rPr lang="en-US" sz="2800" smtClean="0"/>
                  <a:t>và lực</a:t>
                </a:r>
                <a:r>
                  <a:rPr lang="en-US" sz="2800" i="1" smtClean="0"/>
                  <a:t> </a:t>
                </a:r>
                <a14:m>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oMath>
                </a14:m>
                <a:endParaRPr lang="en-US" sz="2800"/>
              </a:p>
              <a:p>
                <a:pPr algn="just" eaLnBrk="1" hangingPunct="1">
                  <a:spcBef>
                    <a:spcPts val="0"/>
                  </a:spcBef>
                  <a:buFont typeface="Wingdings" pitchFamily="2" charset="2"/>
                  <a:buChar char="§"/>
                </a:pPr>
                <a:r>
                  <a:rPr lang="en-US" sz="2800" b="1">
                    <a:solidFill>
                      <a:srgbClr val="D60093"/>
                    </a:solidFill>
                    <a:latin typeface=".VnTime" pitchFamily="34" charset="0"/>
                  </a:rPr>
                  <a:t> </a:t>
                </a:r>
                <a:r>
                  <a:rPr lang="en-US" sz="2800" b="1">
                    <a:solidFill>
                      <a:srgbClr val="D60093"/>
                    </a:solidFill>
                  </a:rPr>
                  <a:t>Chiều</a:t>
                </a:r>
                <a:r>
                  <a:rPr lang="en-US" sz="2800" b="1"/>
                  <a:t>:</a:t>
                </a:r>
                <a:r>
                  <a:rPr lang="en-US" sz="2800">
                    <a:latin typeface=".VnTime" pitchFamily="34" charset="0"/>
                  </a:rPr>
                  <a:t> </a:t>
                </a:r>
                <a:r>
                  <a:rPr lang="en-US" sz="2800"/>
                  <a:t>Có chiều sao cho khi nhìn từ đầu mút của </a:t>
                </a:r>
                <a14:m>
                  <m:oMath xmlns:m="http://schemas.openxmlformats.org/officeDocument/2006/math">
                    <m:sSub>
                      <m:sSubPr>
                        <m:ctrlPr>
                          <a:rPr lang="en-US" sz="2800" b="1" i="1">
                            <a:solidFill>
                              <a:srgbClr val="D60093"/>
                            </a:solidFill>
                            <a:latin typeface="Cambria Math"/>
                          </a:rPr>
                        </m:ctrlPr>
                      </m:sSubPr>
                      <m:e>
                        <m:acc>
                          <m:accPr>
                            <m:chr m:val="⃗"/>
                            <m:ctrlPr>
                              <a:rPr lang="en-US" sz="2800" b="1" i="1">
                                <a:solidFill>
                                  <a:srgbClr val="D60093"/>
                                </a:solidFill>
                                <a:latin typeface="Cambria Math"/>
                              </a:rPr>
                            </m:ctrlPr>
                          </m:accPr>
                          <m:e>
                            <m:r>
                              <a:rPr lang="en-US" sz="2800" b="1" i="1">
                                <a:solidFill>
                                  <a:srgbClr val="D60093"/>
                                </a:solidFill>
                                <a:latin typeface="Cambria Math"/>
                              </a:rPr>
                              <m:t>𝒎</m:t>
                            </m:r>
                          </m:e>
                        </m:acc>
                      </m:e>
                      <m:sub>
                        <m:r>
                          <a:rPr lang="en-US" sz="2800" b="1" i="1">
                            <a:solidFill>
                              <a:srgbClr val="D60093"/>
                            </a:solidFill>
                            <a:latin typeface="Cambria Math"/>
                          </a:rPr>
                          <m:t>𝑶</m:t>
                        </m:r>
                      </m:sub>
                    </m:sSub>
                    <m:d>
                      <m:dPr>
                        <m:ctrlPr>
                          <a:rPr lang="en-US" sz="2800" b="1" i="1">
                            <a:solidFill>
                              <a:srgbClr val="D60093"/>
                            </a:solidFill>
                            <a:latin typeface="Cambria Math"/>
                          </a:rPr>
                        </m:ctrlPr>
                      </m:dPr>
                      <m:e>
                        <m:acc>
                          <m:accPr>
                            <m:chr m:val="⃗"/>
                            <m:ctrlPr>
                              <a:rPr lang="en-US" sz="2800" b="1" i="1">
                                <a:solidFill>
                                  <a:srgbClr val="D60093"/>
                                </a:solidFill>
                                <a:latin typeface="Cambria Math"/>
                              </a:rPr>
                            </m:ctrlPr>
                          </m:accPr>
                          <m:e>
                            <m:r>
                              <a:rPr lang="en-US" sz="2800" b="1" i="1">
                                <a:solidFill>
                                  <a:srgbClr val="D60093"/>
                                </a:solidFill>
                                <a:latin typeface="Cambria Math"/>
                              </a:rPr>
                              <m:t>𝑭</m:t>
                            </m:r>
                          </m:e>
                        </m:acc>
                      </m:e>
                    </m:d>
                    <m:r>
                      <a:rPr lang="en-US" sz="2800" b="1" i="1">
                        <a:solidFill>
                          <a:srgbClr val="D60093"/>
                        </a:solidFill>
                        <a:latin typeface="Cambria Math"/>
                      </a:rPr>
                      <m:t> </m:t>
                    </m:r>
                  </m:oMath>
                </a14:m>
                <a:r>
                  <a:rPr lang="en-US" sz="2800"/>
                  <a:t>xuống gốc thấy</a:t>
                </a:r>
                <a:r>
                  <a:rPr lang="en-US" sz="2800" i="1" smtClean="0"/>
                  <a:t> </a:t>
                </a:r>
                <a14:m>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oMath>
                </a14:m>
                <a:r>
                  <a:rPr lang="en-US" sz="2800" i="1" smtClean="0"/>
                  <a:t> </a:t>
                </a:r>
                <a:r>
                  <a:rPr lang="en-US" sz="2800">
                    <a:solidFill>
                      <a:srgbClr val="0000FF"/>
                    </a:solidFill>
                  </a:rPr>
                  <a:t>vòng quanh O theo chiều ngược chiều kim đồng hồ.</a:t>
                </a:r>
              </a:p>
              <a:p>
                <a:pPr algn="just" eaLnBrk="1" hangingPunct="1">
                  <a:spcBef>
                    <a:spcPts val="0"/>
                  </a:spcBef>
                  <a:buFont typeface="Wingdings" pitchFamily="2" charset="2"/>
                  <a:buChar char="§"/>
                </a:pPr>
                <a:r>
                  <a:rPr lang="en-US" sz="2800" b="1">
                    <a:solidFill>
                      <a:srgbClr val="D60093"/>
                    </a:solidFill>
                  </a:rPr>
                  <a:t> Độ lớn</a:t>
                </a:r>
                <a:r>
                  <a:rPr lang="en-US" sz="2800" b="1" smtClean="0">
                    <a:solidFill>
                      <a:srgbClr val="D60093"/>
                    </a:solidFill>
                  </a:rPr>
                  <a:t>: </a:t>
                </a:r>
                <a14:m>
                  <m:oMath xmlns:m="http://schemas.openxmlformats.org/officeDocument/2006/math">
                    <m:d>
                      <m:dPr>
                        <m:begChr m:val="|"/>
                        <m:endChr m:val="|"/>
                        <m:ctrlPr>
                          <a:rPr lang="en-US" sz="2800" b="1" i="1" smtClean="0">
                            <a:solidFill>
                              <a:srgbClr val="D60093"/>
                            </a:solidFill>
                            <a:latin typeface="Cambria Math"/>
                          </a:rPr>
                        </m:ctrlPr>
                      </m:dPr>
                      <m:e>
                        <m:sSub>
                          <m:sSubPr>
                            <m:ctrlPr>
                              <a:rPr lang="en-US" sz="2800" b="1" i="1" smtClean="0">
                                <a:solidFill>
                                  <a:srgbClr val="D60093"/>
                                </a:solidFill>
                                <a:latin typeface="Cambria Math"/>
                              </a:rPr>
                            </m:ctrlPr>
                          </m:sSubPr>
                          <m:e>
                            <m:acc>
                              <m:accPr>
                                <m:chr m:val="⃗"/>
                                <m:ctrlPr>
                                  <a:rPr lang="en-US" sz="2800" b="1" i="1" smtClean="0">
                                    <a:solidFill>
                                      <a:srgbClr val="D60093"/>
                                    </a:solidFill>
                                    <a:latin typeface="Cambria Math"/>
                                  </a:rPr>
                                </m:ctrlPr>
                              </m:accPr>
                              <m:e>
                                <m:r>
                                  <a:rPr lang="en-US" sz="2800" b="1" i="1" smtClean="0">
                                    <a:solidFill>
                                      <a:srgbClr val="D60093"/>
                                    </a:solidFill>
                                    <a:latin typeface="Cambria Math"/>
                                  </a:rPr>
                                  <m:t>𝒎</m:t>
                                </m:r>
                              </m:e>
                            </m:acc>
                          </m:e>
                          <m:sub>
                            <m:r>
                              <a:rPr lang="en-US" sz="2800" b="1" i="1" smtClean="0">
                                <a:solidFill>
                                  <a:srgbClr val="D60093"/>
                                </a:solidFill>
                                <a:latin typeface="Cambria Math"/>
                              </a:rPr>
                              <m:t>𝑶</m:t>
                            </m:r>
                          </m:sub>
                        </m:sSub>
                        <m:d>
                          <m:dPr>
                            <m:ctrlPr>
                              <a:rPr lang="en-US" sz="2800" b="1" i="1" smtClean="0">
                                <a:solidFill>
                                  <a:srgbClr val="D60093"/>
                                </a:solidFill>
                                <a:latin typeface="Cambria Math"/>
                              </a:rPr>
                            </m:ctrlPr>
                          </m:dPr>
                          <m:e>
                            <m:acc>
                              <m:accPr>
                                <m:chr m:val="⃗"/>
                                <m:ctrlPr>
                                  <a:rPr lang="en-US" sz="2800" b="1" i="1" smtClean="0">
                                    <a:solidFill>
                                      <a:srgbClr val="D60093"/>
                                    </a:solidFill>
                                    <a:latin typeface="Cambria Math"/>
                                  </a:rPr>
                                </m:ctrlPr>
                              </m:accPr>
                              <m:e>
                                <m:r>
                                  <a:rPr lang="en-US" sz="2800" b="1" i="1" smtClean="0">
                                    <a:solidFill>
                                      <a:srgbClr val="D60093"/>
                                    </a:solidFill>
                                    <a:latin typeface="Cambria Math"/>
                                  </a:rPr>
                                  <m:t>𝑭</m:t>
                                </m:r>
                              </m:e>
                            </m:acc>
                          </m:e>
                        </m:d>
                      </m:e>
                    </m:d>
                    <m:r>
                      <a:rPr lang="en-US" sz="2800" b="1" i="1" smtClean="0">
                        <a:solidFill>
                          <a:srgbClr val="D60093"/>
                        </a:solidFill>
                        <a:latin typeface="Cambria Math"/>
                      </a:rPr>
                      <m:t>=</m:t>
                    </m:r>
                    <m:r>
                      <a:rPr lang="en-US" sz="2800" b="1" i="1" smtClean="0">
                        <a:solidFill>
                          <a:srgbClr val="D60093"/>
                        </a:solidFill>
                        <a:latin typeface="Cambria Math"/>
                      </a:rPr>
                      <m:t>𝑭</m:t>
                    </m:r>
                    <m:r>
                      <a:rPr lang="en-US" sz="2800" b="1" i="1" smtClean="0">
                        <a:solidFill>
                          <a:srgbClr val="D60093"/>
                        </a:solidFill>
                        <a:latin typeface="Cambria Math"/>
                      </a:rPr>
                      <m:t>.</m:t>
                    </m:r>
                    <m:r>
                      <a:rPr lang="en-US" sz="2800" b="1" i="1" smtClean="0">
                        <a:solidFill>
                          <a:srgbClr val="D60093"/>
                        </a:solidFill>
                        <a:latin typeface="Cambria Math"/>
                      </a:rPr>
                      <m:t>𝒅</m:t>
                    </m:r>
                  </m:oMath>
                </a14:m>
                <a:endParaRPr lang="en-US" sz="2800" b="1">
                  <a:solidFill>
                    <a:srgbClr val="D60093"/>
                  </a:solidFill>
                </a:endParaRPr>
              </a:p>
            </p:txBody>
          </p:sp>
        </mc:Choice>
        <mc:Fallback xmlns="">
          <p:sp>
            <p:nvSpPr>
              <p:cNvPr id="245786" name="Text Box 26"/>
              <p:cNvSpPr txBox="1">
                <a:spLocks noRot="1" noChangeAspect="1" noMove="1" noResize="1" noEditPoints="1" noAdjustHandles="1" noChangeArrowheads="1" noChangeShapeType="1" noTextEdit="1"/>
              </p:cNvSpPr>
              <p:nvPr/>
            </p:nvSpPr>
            <p:spPr bwMode="auto">
              <a:xfrm>
                <a:off x="431800" y="1444144"/>
                <a:ext cx="5472348" cy="3765326"/>
              </a:xfrm>
              <a:prstGeom prst="rect">
                <a:avLst/>
              </a:prstGeom>
              <a:blipFill rotWithShape="1">
                <a:blip r:embed="rId4"/>
                <a:stretch>
                  <a:fillRect l="-2339" t="-1618" r="-2227" b="-258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45790" name="Text Box 30"/>
          <p:cNvSpPr txBox="1">
            <a:spLocks noChangeArrowheads="1"/>
          </p:cNvSpPr>
          <p:nvPr/>
        </p:nvSpPr>
        <p:spPr bwMode="auto">
          <a:xfrm>
            <a:off x="431800" y="5243475"/>
            <a:ext cx="779621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smtClean="0"/>
              <a:t>Với </a:t>
            </a:r>
            <a:r>
              <a:rPr lang="en-US" sz="2800"/>
              <a:t>d là khoảng cách vuông góc lấy từ tâm lấy mômen O đến đường tác dụng của lực.</a:t>
            </a:r>
          </a:p>
        </p:txBody>
      </p:sp>
      <p:sp>
        <p:nvSpPr>
          <p:cNvPr id="245791" name="Text Box 31"/>
          <p:cNvSpPr txBox="1">
            <a:spLocks noChangeArrowheads="1"/>
          </p:cNvSpPr>
          <p:nvPr/>
        </p:nvSpPr>
        <p:spPr bwMode="auto">
          <a:xfrm>
            <a:off x="4824028" y="4628745"/>
            <a:ext cx="387870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a:solidFill>
                  <a:schemeClr val="tx2"/>
                </a:solidFill>
              </a:rPr>
              <a:t>(=0 khi </a:t>
            </a:r>
            <a:r>
              <a:rPr lang="en-US" sz="2800" smtClean="0">
                <a:solidFill>
                  <a:schemeClr val="tx2"/>
                </a:solidFill>
              </a:rPr>
              <a:t>d </a:t>
            </a:r>
            <a:r>
              <a:rPr lang="en-US" sz="2800">
                <a:solidFill>
                  <a:schemeClr val="tx2"/>
                </a:solidFill>
              </a:rPr>
              <a:t>= 0)</a:t>
            </a:r>
          </a:p>
        </p:txBody>
      </p:sp>
      <p:sp>
        <p:nvSpPr>
          <p:cNvPr id="22540" name="Text Box 35"/>
          <p:cNvSpPr txBox="1">
            <a:spLocks noChangeArrowheads="1"/>
          </p:cNvSpPr>
          <p:nvPr/>
        </p:nvSpPr>
        <p:spPr bwMode="auto">
          <a:xfrm>
            <a:off x="431800" y="296863"/>
            <a:ext cx="79565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8000"/>
                </a:solidFill>
              </a:rPr>
              <a:t>1.2.1. </a:t>
            </a:r>
            <a:r>
              <a:rPr lang="en-US" sz="2800" b="1">
                <a:solidFill>
                  <a:srgbClr val="006600"/>
                </a:solidFill>
              </a:rPr>
              <a:t>Mômen của lực đối với một điểm </a:t>
            </a:r>
            <a:r>
              <a:rPr lang="en-US" sz="2800" b="1">
                <a:solidFill>
                  <a:srgbClr val="FF0066"/>
                </a:solidFill>
                <a:latin typeface="Times New Roman" pitchFamily="18" charset="0"/>
                <a:cs typeface="Times New Roman" pitchFamily="18" charset="0"/>
              </a:rPr>
              <a:t>	</a:t>
            </a:r>
          </a:p>
        </p:txBody>
      </p:sp>
      <p:grpSp>
        <p:nvGrpSpPr>
          <p:cNvPr id="22541" name="Group 2"/>
          <p:cNvGrpSpPr>
            <a:grpSpLocks/>
          </p:cNvGrpSpPr>
          <p:nvPr/>
        </p:nvGrpSpPr>
        <p:grpSpPr bwMode="auto">
          <a:xfrm>
            <a:off x="6336196" y="1173163"/>
            <a:ext cx="2714625" cy="2651125"/>
            <a:chOff x="3848" y="563"/>
            <a:chExt cx="1710" cy="1670"/>
          </a:xfrm>
        </p:grpSpPr>
        <p:sp>
          <p:nvSpPr>
            <p:cNvPr id="22543" name="AutoShape 3"/>
            <p:cNvSpPr>
              <a:spLocks noChangeArrowheads="1"/>
            </p:cNvSpPr>
            <p:nvPr/>
          </p:nvSpPr>
          <p:spPr bwMode="auto">
            <a:xfrm rot="9382237">
              <a:off x="4320" y="1280"/>
              <a:ext cx="1238" cy="271"/>
            </a:xfrm>
            <a:prstGeom prst="flowChartExtra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4" name="Line 4"/>
            <p:cNvSpPr>
              <a:spLocks noChangeShapeType="1"/>
            </p:cNvSpPr>
            <p:nvPr/>
          </p:nvSpPr>
          <p:spPr bwMode="auto">
            <a:xfrm flipV="1">
              <a:off x="4994" y="1023"/>
              <a:ext cx="475" cy="507"/>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5" name="Line 5"/>
            <p:cNvSpPr>
              <a:spLocks noChangeShapeType="1"/>
            </p:cNvSpPr>
            <p:nvPr/>
          </p:nvSpPr>
          <p:spPr bwMode="auto">
            <a:xfrm flipV="1">
              <a:off x="4381" y="1530"/>
              <a:ext cx="612" cy="70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6" name="Line 6"/>
            <p:cNvSpPr>
              <a:spLocks noChangeShapeType="1"/>
            </p:cNvSpPr>
            <p:nvPr/>
          </p:nvSpPr>
          <p:spPr bwMode="auto">
            <a:xfrm>
              <a:off x="4321" y="1572"/>
              <a:ext cx="309" cy="3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7" name="Line 7"/>
            <p:cNvSpPr>
              <a:spLocks noChangeShapeType="1"/>
            </p:cNvSpPr>
            <p:nvPr/>
          </p:nvSpPr>
          <p:spPr bwMode="auto">
            <a:xfrm>
              <a:off x="4631" y="1801"/>
              <a:ext cx="54" cy="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8" name="Line 8"/>
            <p:cNvSpPr>
              <a:spLocks noChangeShapeType="1"/>
            </p:cNvSpPr>
            <p:nvPr/>
          </p:nvSpPr>
          <p:spPr bwMode="auto">
            <a:xfrm flipV="1">
              <a:off x="4577" y="1801"/>
              <a:ext cx="53" cy="6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9" name="Line 9"/>
            <p:cNvSpPr>
              <a:spLocks noChangeShapeType="1"/>
            </p:cNvSpPr>
            <p:nvPr/>
          </p:nvSpPr>
          <p:spPr bwMode="auto">
            <a:xfrm flipH="1" flipV="1">
              <a:off x="3848" y="678"/>
              <a:ext cx="473" cy="8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0" name="Arc 10"/>
            <p:cNvSpPr>
              <a:spLocks/>
            </p:cNvSpPr>
            <p:nvPr/>
          </p:nvSpPr>
          <p:spPr bwMode="auto">
            <a:xfrm>
              <a:off x="3867" y="822"/>
              <a:ext cx="236" cy="251"/>
            </a:xfrm>
            <a:custGeom>
              <a:avLst/>
              <a:gdLst>
                <a:gd name="T0" fmla="*/ 1 w 36156"/>
                <a:gd name="T1" fmla="*/ 0 h 32583"/>
                <a:gd name="T2" fmla="*/ 0 w 36156"/>
                <a:gd name="T3" fmla="*/ 2 h 32583"/>
                <a:gd name="T4" fmla="*/ 1 w 36156"/>
                <a:gd name="T5" fmla="*/ 1 h 32583"/>
                <a:gd name="T6" fmla="*/ 0 60000 65536"/>
                <a:gd name="T7" fmla="*/ 0 60000 65536"/>
                <a:gd name="T8" fmla="*/ 0 60000 65536"/>
              </a:gdLst>
              <a:ahLst/>
              <a:cxnLst>
                <a:cxn ang="T6">
                  <a:pos x="T0" y="T1"/>
                </a:cxn>
                <a:cxn ang="T7">
                  <a:pos x="T2" y="T3"/>
                </a:cxn>
                <a:cxn ang="T8">
                  <a:pos x="T4" y="T5"/>
                </a:cxn>
              </a:cxnLst>
              <a:rect l="0" t="0" r="r" b="b"/>
              <a:pathLst>
                <a:path w="36156" h="32583" fill="none" extrusionOk="0">
                  <a:moveTo>
                    <a:pt x="33155" y="-1"/>
                  </a:moveTo>
                  <a:cubicBezTo>
                    <a:pt x="35119" y="3326"/>
                    <a:pt x="36156" y="7119"/>
                    <a:pt x="36156" y="10983"/>
                  </a:cubicBezTo>
                  <a:cubicBezTo>
                    <a:pt x="36156" y="22912"/>
                    <a:pt x="26485" y="32583"/>
                    <a:pt x="14556" y="32583"/>
                  </a:cubicBezTo>
                  <a:cubicBezTo>
                    <a:pt x="9170" y="32583"/>
                    <a:pt x="3979" y="30571"/>
                    <a:pt x="0" y="26941"/>
                  </a:cubicBezTo>
                </a:path>
                <a:path w="36156" h="32583" stroke="0" extrusionOk="0">
                  <a:moveTo>
                    <a:pt x="33155" y="-1"/>
                  </a:moveTo>
                  <a:cubicBezTo>
                    <a:pt x="35119" y="3326"/>
                    <a:pt x="36156" y="7119"/>
                    <a:pt x="36156" y="10983"/>
                  </a:cubicBezTo>
                  <a:cubicBezTo>
                    <a:pt x="36156" y="22912"/>
                    <a:pt x="26485" y="32583"/>
                    <a:pt x="14556" y="32583"/>
                  </a:cubicBezTo>
                  <a:cubicBezTo>
                    <a:pt x="9170" y="32583"/>
                    <a:pt x="3979" y="30571"/>
                    <a:pt x="0" y="26941"/>
                  </a:cubicBezTo>
                  <a:lnTo>
                    <a:pt x="14556" y="10983"/>
                  </a:lnTo>
                  <a:lnTo>
                    <a:pt x="33155" y="-1"/>
                  </a:lnTo>
                  <a:close/>
                </a:path>
              </a:pathLst>
            </a:custGeom>
            <a:noFill/>
            <a:ln w="9525">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1" name="Text Box 11"/>
            <p:cNvSpPr txBox="1">
              <a:spLocks noChangeArrowheads="1"/>
            </p:cNvSpPr>
            <p:nvPr/>
          </p:nvSpPr>
          <p:spPr bwMode="auto">
            <a:xfrm>
              <a:off x="4968" y="1549"/>
              <a:ext cx="4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A</a:t>
              </a:r>
            </a:p>
          </p:txBody>
        </p:sp>
        <p:sp>
          <p:nvSpPr>
            <p:cNvPr id="22552" name="Text Box 12"/>
            <p:cNvSpPr txBox="1">
              <a:spLocks noChangeArrowheads="1"/>
            </p:cNvSpPr>
            <p:nvPr/>
          </p:nvSpPr>
          <p:spPr bwMode="auto">
            <a:xfrm>
              <a:off x="4084" y="1467"/>
              <a:ext cx="4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O</a:t>
              </a:r>
            </a:p>
          </p:txBody>
        </p:sp>
        <p:sp>
          <p:nvSpPr>
            <p:cNvPr id="22553" name="Text Box 13"/>
            <p:cNvSpPr txBox="1">
              <a:spLocks noChangeArrowheads="1"/>
            </p:cNvSpPr>
            <p:nvPr/>
          </p:nvSpPr>
          <p:spPr bwMode="auto">
            <a:xfrm>
              <a:off x="4302" y="1723"/>
              <a:ext cx="4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d</a:t>
              </a:r>
            </a:p>
          </p:txBody>
        </p:sp>
        <p:graphicFrame>
          <p:nvGraphicFramePr>
            <p:cNvPr id="22554" name="Object 14"/>
            <p:cNvGraphicFramePr>
              <a:graphicFrameLocks noChangeAspect="1"/>
            </p:cNvGraphicFramePr>
            <p:nvPr/>
          </p:nvGraphicFramePr>
          <p:xfrm>
            <a:off x="5242" y="1209"/>
            <a:ext cx="182" cy="224"/>
          </p:xfrm>
          <a:graphic>
            <a:graphicData uri="http://schemas.openxmlformats.org/presentationml/2006/ole">
              <mc:AlternateContent xmlns:mc="http://schemas.openxmlformats.org/markup-compatibility/2006">
                <mc:Choice xmlns:v="urn:schemas-microsoft-com:vml" Requires="v">
                  <p:oleObj spid="_x0000_s171454" name="Equation" r:id="rId5" imgW="164957" imgH="203024" progId="Equation.DSMT4">
                    <p:embed/>
                  </p:oleObj>
                </mc:Choice>
                <mc:Fallback>
                  <p:oleObj name="Equation" r:id="rId5" imgW="164957" imgH="20302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2" y="1209"/>
                          <a:ext cx="182" cy="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55" name="Object 15"/>
            <p:cNvGraphicFramePr>
              <a:graphicFrameLocks noChangeAspect="1"/>
            </p:cNvGraphicFramePr>
            <p:nvPr/>
          </p:nvGraphicFramePr>
          <p:xfrm>
            <a:off x="3959" y="563"/>
            <a:ext cx="478" cy="322"/>
          </p:xfrm>
          <a:graphic>
            <a:graphicData uri="http://schemas.openxmlformats.org/presentationml/2006/ole">
              <mc:AlternateContent xmlns:mc="http://schemas.openxmlformats.org/markup-compatibility/2006">
                <mc:Choice xmlns:v="urn:schemas-microsoft-com:vml" Requires="v">
                  <p:oleObj spid="_x0000_s171455" name="Equation" r:id="rId7" imgW="431613" imgH="253890" progId="Equation.DSMT4">
                    <p:embed/>
                  </p:oleObj>
                </mc:Choice>
                <mc:Fallback>
                  <p:oleObj name="Equation" r:id="rId7" imgW="431613" imgH="25389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9" y="563"/>
                          <a:ext cx="478"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56" name="Line 16"/>
            <p:cNvSpPr>
              <a:spLocks noChangeShapeType="1"/>
            </p:cNvSpPr>
            <p:nvPr/>
          </p:nvSpPr>
          <p:spPr bwMode="auto">
            <a:xfrm>
              <a:off x="4306" y="1542"/>
              <a:ext cx="701" cy="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7" name="Line 17"/>
            <p:cNvSpPr>
              <a:spLocks noChangeShapeType="1"/>
            </p:cNvSpPr>
            <p:nvPr/>
          </p:nvSpPr>
          <p:spPr bwMode="auto">
            <a:xfrm flipH="1" flipV="1">
              <a:off x="4392" y="1325"/>
              <a:ext cx="79" cy="15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8" name="Line 18"/>
            <p:cNvSpPr>
              <a:spLocks noChangeShapeType="1"/>
            </p:cNvSpPr>
            <p:nvPr/>
          </p:nvSpPr>
          <p:spPr bwMode="auto">
            <a:xfrm flipH="1" flipV="1">
              <a:off x="4392" y="1447"/>
              <a:ext cx="49"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9" name="Line 19"/>
            <p:cNvSpPr>
              <a:spLocks noChangeShapeType="1"/>
            </p:cNvSpPr>
            <p:nvPr/>
          </p:nvSpPr>
          <p:spPr bwMode="auto">
            <a:xfrm flipH="1">
              <a:off x="4247" y="1316"/>
              <a:ext cx="145"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0" name="Line 20"/>
            <p:cNvSpPr>
              <a:spLocks noChangeShapeType="1"/>
            </p:cNvSpPr>
            <p:nvPr/>
          </p:nvSpPr>
          <p:spPr bwMode="auto">
            <a:xfrm>
              <a:off x="4247" y="1446"/>
              <a:ext cx="133" cy="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2542" name="Text Box 37"/>
          <p:cNvSpPr txBox="1">
            <a:spLocks noChangeArrowheads="1"/>
          </p:cNvSpPr>
          <p:nvPr/>
        </p:nvSpPr>
        <p:spPr bwMode="auto">
          <a:xfrm>
            <a:off x="8802402" y="1476375"/>
            <a:ext cx="342106"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200"/>
              <a:t>B</a:t>
            </a:r>
          </a:p>
        </p:txBody>
      </p:sp>
    </p:spTree>
    <p:extLst>
      <p:ext uri="{BB962C8B-B14F-4D97-AF65-F5344CB8AC3E}">
        <p14:creationId xmlns:p14="http://schemas.microsoft.com/office/powerpoint/2010/main" val="12622397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61"/>
                                        </p:tgtEl>
                                        <p:attrNameLst>
                                          <p:attrName>style.visibility</p:attrName>
                                        </p:attrNameLst>
                                      </p:cBhvr>
                                      <p:to>
                                        <p:strVal val="visible"/>
                                      </p:to>
                                    </p:set>
                                    <p:animEffect transition="in" filter="wipe(left)">
                                      <p:cBhvr>
                                        <p:cTn id="7" dur="500"/>
                                        <p:tgtEl>
                                          <p:spTgt spid="225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6">
                                            <p:txEl>
                                              <p:pRg st="0" end="0"/>
                                            </p:txEl>
                                          </p:spTgt>
                                        </p:tgtEl>
                                        <p:attrNameLst>
                                          <p:attrName>style.visibility</p:attrName>
                                        </p:attrNameLst>
                                      </p:cBhvr>
                                      <p:to>
                                        <p:strVal val="visible"/>
                                      </p:to>
                                    </p:set>
                                    <p:animEffect transition="in" filter="blinds(horizontal)">
                                      <p:cBhvr>
                                        <p:cTn id="12" dur="500"/>
                                        <p:tgtEl>
                                          <p:spTgt spid="2457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786">
                                            <p:txEl>
                                              <p:pRg st="1" end="1"/>
                                            </p:txEl>
                                          </p:spTgt>
                                        </p:tgtEl>
                                        <p:attrNameLst>
                                          <p:attrName>style.visibility</p:attrName>
                                        </p:attrNameLst>
                                      </p:cBhvr>
                                      <p:to>
                                        <p:strVal val="visible"/>
                                      </p:to>
                                    </p:set>
                                    <p:animEffect transition="in" filter="blinds(horizontal)">
                                      <p:cBhvr>
                                        <p:cTn id="17" dur="500"/>
                                        <p:tgtEl>
                                          <p:spTgt spid="2457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5786">
                                            <p:txEl>
                                              <p:pRg st="2" end="2"/>
                                            </p:txEl>
                                          </p:spTgt>
                                        </p:tgtEl>
                                        <p:attrNameLst>
                                          <p:attrName>style.visibility</p:attrName>
                                        </p:attrNameLst>
                                      </p:cBhvr>
                                      <p:to>
                                        <p:strVal val="visible"/>
                                      </p:to>
                                    </p:set>
                                    <p:animEffect transition="in" filter="blinds(horizontal)">
                                      <p:cBhvr>
                                        <p:cTn id="22" dur="500"/>
                                        <p:tgtEl>
                                          <p:spTgt spid="24578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45790"/>
                                        </p:tgtEl>
                                        <p:attrNameLst>
                                          <p:attrName>style.visibility</p:attrName>
                                        </p:attrNameLst>
                                      </p:cBhvr>
                                      <p:to>
                                        <p:strVal val="visible"/>
                                      </p:to>
                                    </p:set>
                                    <p:anim calcmode="lin" valueType="num">
                                      <p:cBhvr additive="base">
                                        <p:cTn id="27" dur="500" fill="hold"/>
                                        <p:tgtEl>
                                          <p:spTgt spid="245790"/>
                                        </p:tgtEl>
                                        <p:attrNameLst>
                                          <p:attrName>ppt_x</p:attrName>
                                        </p:attrNameLst>
                                      </p:cBhvr>
                                      <p:tavLst>
                                        <p:tav tm="0">
                                          <p:val>
                                            <p:strVal val="#ppt_x"/>
                                          </p:val>
                                        </p:tav>
                                        <p:tav tm="100000">
                                          <p:val>
                                            <p:strVal val="#ppt_x"/>
                                          </p:val>
                                        </p:tav>
                                      </p:tavLst>
                                    </p:anim>
                                    <p:anim calcmode="lin" valueType="num">
                                      <p:cBhvr additive="base">
                                        <p:cTn id="28" dur="500" fill="hold"/>
                                        <p:tgtEl>
                                          <p:spTgt spid="24579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45791"/>
                                        </p:tgtEl>
                                        <p:attrNameLst>
                                          <p:attrName>style.visibility</p:attrName>
                                        </p:attrNameLst>
                                      </p:cBhvr>
                                      <p:to>
                                        <p:strVal val="visible"/>
                                      </p:to>
                                    </p:set>
                                    <p:anim calcmode="lin" valueType="num">
                                      <p:cBhvr additive="base">
                                        <p:cTn id="33" dur="500" fill="hold"/>
                                        <p:tgtEl>
                                          <p:spTgt spid="245791"/>
                                        </p:tgtEl>
                                        <p:attrNameLst>
                                          <p:attrName>ppt_x</p:attrName>
                                        </p:attrNameLst>
                                      </p:cBhvr>
                                      <p:tavLst>
                                        <p:tav tm="0">
                                          <p:val>
                                            <p:strVal val="1+#ppt_w/2"/>
                                          </p:val>
                                        </p:tav>
                                        <p:tav tm="100000">
                                          <p:val>
                                            <p:strVal val="#ppt_x"/>
                                          </p:val>
                                        </p:tav>
                                      </p:tavLst>
                                    </p:anim>
                                    <p:anim calcmode="lin" valueType="num">
                                      <p:cBhvr additive="base">
                                        <p:cTn id="34" dur="500" fill="hold"/>
                                        <p:tgtEl>
                                          <p:spTgt spid="2457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1" grpId="0"/>
      <p:bldP spid="245790" grpId="0"/>
      <p:bldP spid="24579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715" name="Picture 67" descr="PPP_CFRAM_CLP_Two_Tone_Green"/>
          <p:cNvPicPr>
            <a:picLocks noChangeAspect="1" noChangeArrowheads="1"/>
          </p:cNvPicPr>
          <p:nvPr/>
        </p:nvPicPr>
        <p:blipFill rotWithShape="1">
          <a:blip r:embed="rId2">
            <a:extLst>
              <a:ext uri="{28A0092B-C50C-407E-A947-70E740481C1C}">
                <a14:useLocalDpi xmlns:a14="http://schemas.microsoft.com/office/drawing/2010/main" val="0"/>
              </a:ext>
            </a:extLst>
          </a:blip>
          <a:srcRect l="6868" t="8821" r="7218" b="8464"/>
          <a:stretch/>
        </p:blipFill>
        <p:spPr bwMode="auto">
          <a:xfrm>
            <a:off x="3065463" y="1511166"/>
            <a:ext cx="5674276" cy="151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Slide Number Placeholder 4"/>
          <p:cNvSpPr>
            <a:spLocks noGrp="1"/>
          </p:cNvSpPr>
          <p:nvPr>
            <p:ph type="sldNum" sz="quarter" idx="12"/>
          </p:nvPr>
        </p:nvSpPr>
        <p:spPr/>
        <p:txBody>
          <a:bodyPr/>
          <a:lstStyle/>
          <a:p>
            <a:pPr>
              <a:defRPr/>
            </a:pPr>
            <a:fld id="{ADCE8BF3-D0BB-4601-8614-4D1054B8249B}" type="slidenum">
              <a:rPr lang="en-US" altLang="en-US"/>
              <a:pPr>
                <a:defRPr/>
              </a:pPr>
              <a:t>9</a:t>
            </a:fld>
            <a:endParaRPr lang="en-US" altLang="en-US"/>
          </a:p>
        </p:txBody>
      </p:sp>
      <p:sp>
        <p:nvSpPr>
          <p:cNvPr id="155651" name="Text Box 3"/>
          <p:cNvSpPr txBox="1">
            <a:spLocks noChangeArrowheads="1"/>
          </p:cNvSpPr>
          <p:nvPr/>
        </p:nvSpPr>
        <p:spPr bwMode="auto">
          <a:xfrm>
            <a:off x="501650" y="819150"/>
            <a:ext cx="6770688"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Nếu đặt tại O hệ tọa độ Oxyz, và ký hiệu: </a:t>
            </a:r>
            <a:endParaRPr lang="en-US">
              <a:latin typeface=".VnTime" pitchFamily="34" charset="0"/>
            </a:endParaRPr>
          </a:p>
        </p:txBody>
      </p:sp>
      <mc:AlternateContent xmlns:mc="http://schemas.openxmlformats.org/markup-compatibility/2006" xmlns:a14="http://schemas.microsoft.com/office/drawing/2010/main">
        <mc:Choice Requires="a14">
          <p:sp>
            <p:nvSpPr>
              <p:cNvPr id="155659" name="Text Box 11"/>
              <p:cNvSpPr txBox="1">
                <a:spLocks noChangeArrowheads="1"/>
              </p:cNvSpPr>
              <p:nvPr/>
            </p:nvSpPr>
            <p:spPr bwMode="auto">
              <a:xfrm>
                <a:off x="611188" y="3257550"/>
                <a:ext cx="8425308" cy="52911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Trong đó: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𝒙</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𝒚</m:t>
                        </m:r>
                      </m:sub>
                    </m:sSub>
                    <m:r>
                      <a:rPr lang="en-US" b="1" i="1" smtClean="0">
                        <a:solidFill>
                          <a:srgbClr val="FF0000"/>
                        </a:solidFill>
                        <a:latin typeface="Cambria Math"/>
                      </a:rPr>
                      <m:t>, </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𝒛</m:t>
                        </m:r>
                      </m:sub>
                    </m:sSub>
                  </m:oMath>
                </a14:m>
                <a:r>
                  <a:rPr lang="en-US" smtClean="0"/>
                  <a:t> là </a:t>
                </a:r>
                <a:r>
                  <a:rPr lang="en-US"/>
                  <a:t>các véctơ đơn vị </a:t>
                </a:r>
                <a:r>
                  <a:rPr lang="en-US" smtClean="0"/>
                  <a:t>của trục </a:t>
                </a:r>
                <a:r>
                  <a:rPr lang="en-US"/>
                  <a:t>tọa độ.</a:t>
                </a:r>
              </a:p>
            </p:txBody>
          </p:sp>
        </mc:Choice>
        <mc:Fallback xmlns="">
          <p:sp>
            <p:nvSpPr>
              <p:cNvPr id="155659" name="Text Box 11"/>
              <p:cNvSpPr txBox="1">
                <a:spLocks noRot="1" noChangeAspect="1" noMove="1" noResize="1" noEditPoints="1" noAdjustHandles="1" noChangeArrowheads="1" noChangeShapeType="1" noTextEdit="1"/>
              </p:cNvSpPr>
              <p:nvPr/>
            </p:nvSpPr>
            <p:spPr bwMode="auto">
              <a:xfrm>
                <a:off x="611188" y="3257550"/>
                <a:ext cx="8425308" cy="529119"/>
              </a:xfrm>
              <a:prstGeom prst="rect">
                <a:avLst/>
              </a:prstGeom>
              <a:blipFill rotWithShape="1">
                <a:blip r:embed="rId3"/>
                <a:stretch>
                  <a:fillRect l="-1230" t="-11494" b="-1954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155704" name="Group 56"/>
          <p:cNvGrpSpPr>
            <a:grpSpLocks/>
          </p:cNvGrpSpPr>
          <p:nvPr/>
        </p:nvGrpSpPr>
        <p:grpSpPr bwMode="auto">
          <a:xfrm>
            <a:off x="628651" y="3806826"/>
            <a:ext cx="7146930" cy="573088"/>
            <a:chOff x="448" y="306"/>
            <a:chExt cx="4502" cy="361"/>
          </a:xfrm>
        </p:grpSpPr>
        <mc:AlternateContent xmlns:mc="http://schemas.openxmlformats.org/markup-compatibility/2006" xmlns:a14="http://schemas.microsoft.com/office/drawing/2010/main">
          <mc:Choice Requires="a14">
            <p:sp>
              <p:nvSpPr>
                <p:cNvPr id="23569" name="Text Box 57"/>
                <p:cNvSpPr txBox="1">
                  <a:spLocks noChangeArrowheads="1"/>
                </p:cNvSpPr>
                <p:nvPr/>
              </p:nvSpPr>
              <p:spPr bwMode="auto">
                <a:xfrm>
                  <a:off x="448" y="306"/>
                  <a:ext cx="2325" cy="36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Hình </a:t>
                  </a:r>
                  <a:r>
                    <a:rPr lang="en-US"/>
                    <a:t>chiếu </a:t>
                  </a:r>
                  <a:r>
                    <a:rPr lang="en-US" smtClean="0"/>
                    <a:t>của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oMath>
                  </a14:m>
                  <a:endParaRPr lang="en-US" b="1"/>
                </a:p>
              </p:txBody>
            </p:sp>
          </mc:Choice>
          <mc:Fallback xmlns="">
            <p:sp>
              <p:nvSpPr>
                <p:cNvPr id="23569" name="Text Box 57"/>
                <p:cNvSpPr txBox="1">
                  <a:spLocks noRot="1" noChangeAspect="1" noMove="1" noResize="1" noEditPoints="1" noAdjustHandles="1" noChangeArrowheads="1" noChangeShapeType="1" noTextEdit="1"/>
                </p:cNvSpPr>
                <p:nvPr/>
              </p:nvSpPr>
              <p:spPr bwMode="auto">
                <a:xfrm>
                  <a:off x="448" y="306"/>
                  <a:ext cx="2325" cy="361"/>
                </a:xfrm>
                <a:prstGeom prst="rect">
                  <a:avLst/>
                </a:prstGeom>
                <a:blipFill rotWithShape="1">
                  <a:blip r:embed="rId4"/>
                  <a:stretch>
                    <a:fillRect l="-2805" t="-1064" b="-202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3571" name="Text Box 59"/>
            <p:cNvSpPr txBox="1">
              <a:spLocks noChangeArrowheads="1"/>
            </p:cNvSpPr>
            <p:nvPr/>
          </p:nvSpPr>
          <p:spPr bwMode="auto">
            <a:xfrm>
              <a:off x="2630" y="332"/>
              <a:ext cx="2320"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lên ba trục tọa độ:</a:t>
              </a:r>
              <a:endParaRPr lang="en-US">
                <a:latin typeface=".VnTime" pitchFamily="34" charset="0"/>
              </a:endParaRPr>
            </a:p>
          </p:txBody>
        </p:sp>
      </p:grpSp>
      <p:sp>
        <p:nvSpPr>
          <p:cNvPr id="155711" name="Text Box 63"/>
          <p:cNvSpPr txBox="1">
            <a:spLocks noChangeArrowheads="1"/>
          </p:cNvSpPr>
          <p:nvPr/>
        </p:nvSpPr>
        <p:spPr bwMode="auto">
          <a:xfrm>
            <a:off x="2483768" y="2024063"/>
            <a:ext cx="971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thì</a:t>
            </a:r>
          </a:p>
        </p:txBody>
      </p:sp>
      <p:sp>
        <p:nvSpPr>
          <p:cNvPr id="23567" name="Text Box 65"/>
          <p:cNvSpPr txBox="1">
            <a:spLocks noChangeArrowheads="1"/>
          </p:cNvSpPr>
          <p:nvPr/>
        </p:nvSpPr>
        <p:spPr bwMode="auto">
          <a:xfrm>
            <a:off x="431800" y="296863"/>
            <a:ext cx="79565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8000"/>
                </a:solidFill>
              </a:rPr>
              <a:t>1.2.1. </a:t>
            </a:r>
            <a:r>
              <a:rPr lang="en-US" sz="2800" b="1">
                <a:solidFill>
                  <a:srgbClr val="006600"/>
                </a:solidFill>
              </a:rPr>
              <a:t>Mômen của lực đối với một điểm </a:t>
            </a:r>
            <a:r>
              <a:rPr lang="en-US" b="1">
                <a:solidFill>
                  <a:srgbClr val="FF0066"/>
                </a:solidFill>
                <a:latin typeface=".VnTime" pitchFamily="34" charset="0"/>
              </a:rPr>
              <a:t>	</a:t>
            </a:r>
          </a:p>
        </p:txBody>
      </p:sp>
      <mc:AlternateContent xmlns:mc="http://schemas.openxmlformats.org/markup-compatibility/2006" xmlns:a14="http://schemas.microsoft.com/office/drawing/2010/main">
        <mc:Choice Requires="a14">
          <p:sp>
            <p:nvSpPr>
              <p:cNvPr id="2" name="TextBox 1"/>
              <p:cNvSpPr txBox="1"/>
              <p:nvPr/>
            </p:nvSpPr>
            <p:spPr>
              <a:xfrm>
                <a:off x="467544" y="1747439"/>
                <a:ext cx="2071849" cy="5410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d>
                        <m:dPr>
                          <m:begChr m:val="{"/>
                          <m:endChr m:val="}"/>
                          <m:ctrlPr>
                            <a:rPr lang="en-US" b="1" i="1" smtClean="0">
                              <a:solidFill>
                                <a:srgbClr val="FF0000"/>
                              </a:solidFill>
                              <a:latin typeface="Cambria Math"/>
                            </a:rPr>
                          </m:ctrlPr>
                        </m:dPr>
                        <m:e>
                          <m:r>
                            <a:rPr lang="en-US" b="1" i="1" smtClean="0">
                              <a:solidFill>
                                <a:srgbClr val="FF0000"/>
                              </a:solidFill>
                              <a:latin typeface="Cambria Math"/>
                            </a:rPr>
                            <m:t>𝑿</m:t>
                          </m:r>
                          <m:r>
                            <a:rPr lang="en-US" b="1" i="1" smtClean="0">
                              <a:solidFill>
                                <a:srgbClr val="FF0000"/>
                              </a:solidFill>
                              <a:latin typeface="Cambria Math"/>
                            </a:rPr>
                            <m:t>,</m:t>
                          </m:r>
                          <m:r>
                            <a:rPr lang="en-US" b="1" i="1" smtClean="0">
                              <a:solidFill>
                                <a:srgbClr val="FF0000"/>
                              </a:solidFill>
                              <a:latin typeface="Cambria Math"/>
                            </a:rPr>
                            <m:t>𝒀</m:t>
                          </m:r>
                          <m:r>
                            <a:rPr lang="en-US" b="1" i="1" smtClean="0">
                              <a:solidFill>
                                <a:srgbClr val="FF0000"/>
                              </a:solidFill>
                              <a:latin typeface="Cambria Math"/>
                            </a:rPr>
                            <m:t>,</m:t>
                          </m:r>
                          <m:r>
                            <a:rPr lang="en-US" b="1" i="1" smtClean="0">
                              <a:solidFill>
                                <a:srgbClr val="FF0000"/>
                              </a:solidFill>
                              <a:latin typeface="Cambria Math"/>
                            </a:rPr>
                            <m:t>𝒁</m:t>
                          </m:r>
                        </m:e>
                      </m:d>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467544" y="1747439"/>
                <a:ext cx="2071849" cy="541046"/>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537595" y="2288485"/>
                <a:ext cx="1960665" cy="4924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r>
                        <a:rPr lang="en-US" b="1" i="1" smtClean="0">
                          <a:solidFill>
                            <a:srgbClr val="FF0000"/>
                          </a:solidFill>
                          <a:latin typeface="Cambria Math"/>
                        </a:rPr>
                        <m:t>=</m:t>
                      </m:r>
                      <m:d>
                        <m:dPr>
                          <m:begChr m:val="{"/>
                          <m:endChr m:val="}"/>
                          <m:ctrlPr>
                            <a:rPr lang="en-US" b="1" i="1" smtClean="0">
                              <a:solidFill>
                                <a:srgbClr val="FF0000"/>
                              </a:solidFill>
                              <a:latin typeface="Cambria Math"/>
                            </a:rPr>
                          </m:ctrlPr>
                        </m:dPr>
                        <m:e>
                          <m:r>
                            <a:rPr lang="en-US" b="1" i="1" smtClean="0">
                              <a:solidFill>
                                <a:srgbClr val="FF0000"/>
                              </a:solidFill>
                              <a:latin typeface="Cambria Math"/>
                            </a:rPr>
                            <m:t>𝒙</m:t>
                          </m:r>
                          <m:r>
                            <a:rPr lang="en-US" b="1" i="1" smtClean="0">
                              <a:solidFill>
                                <a:srgbClr val="FF0000"/>
                              </a:solidFill>
                              <a:latin typeface="Cambria Math"/>
                            </a:rPr>
                            <m:t>,</m:t>
                          </m:r>
                          <m:r>
                            <a:rPr lang="en-US" b="1" i="1" smtClean="0">
                              <a:solidFill>
                                <a:srgbClr val="FF0000"/>
                              </a:solidFill>
                              <a:latin typeface="Cambria Math"/>
                            </a:rPr>
                            <m:t>𝒚</m:t>
                          </m:r>
                          <m:r>
                            <a:rPr lang="en-US" b="1" i="1" smtClean="0">
                              <a:solidFill>
                                <a:srgbClr val="FF0000"/>
                              </a:solidFill>
                              <a:latin typeface="Cambria Math"/>
                            </a:rPr>
                            <m:t>,</m:t>
                          </m:r>
                          <m:r>
                            <a:rPr lang="en-US" b="1" i="1" smtClean="0">
                              <a:solidFill>
                                <a:srgbClr val="FF0000"/>
                              </a:solidFill>
                              <a:latin typeface="Cambria Math"/>
                            </a:rPr>
                            <m:t>𝒛</m:t>
                          </m:r>
                        </m:e>
                      </m:d>
                    </m:oMath>
                  </m:oMathPara>
                </a14:m>
                <a:endParaRPr lang="en-US" b="1">
                  <a:solidFill>
                    <a:srgbClr val="FF0000"/>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537595" y="2288485"/>
                <a:ext cx="1960665" cy="492443"/>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3312368" y="1664804"/>
                <a:ext cx="5335635" cy="11994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𝒓</m:t>
                          </m:r>
                        </m:e>
                      </m:acc>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r>
                        <a:rPr lang="en-US" b="1" i="1" smtClean="0">
                          <a:solidFill>
                            <a:srgbClr val="FF0000"/>
                          </a:solidFill>
                          <a:latin typeface="Cambria Math"/>
                        </a:rPr>
                        <m:t>=</m:t>
                      </m:r>
                      <m:d>
                        <m:dPr>
                          <m:begChr m:val="["/>
                          <m:endChr m:val="]"/>
                          <m:ctrlPr>
                            <a:rPr lang="en-US" b="1" i="1" smtClean="0">
                              <a:solidFill>
                                <a:srgbClr val="FF0000"/>
                              </a:solidFill>
                              <a:latin typeface="Cambria Math"/>
                            </a:rPr>
                          </m:ctrlPr>
                        </m:dPr>
                        <m:e>
                          <m:m>
                            <m:mPr>
                              <m:mcs>
                                <m:mc>
                                  <m:mcPr>
                                    <m:count m:val="3"/>
                                    <m:mcJc m:val="center"/>
                                  </m:mcPr>
                                </m:mc>
                              </m:mcs>
                              <m:ctrlPr>
                                <a:rPr lang="en-US" b="1" i="1" smtClean="0">
                                  <a:solidFill>
                                    <a:srgbClr val="FF0000"/>
                                  </a:solidFill>
                                  <a:latin typeface="Cambria Math"/>
                                </a:rPr>
                              </m:ctrlPr>
                            </m:mPr>
                            <m:m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𝒙</m:t>
                                    </m:r>
                                  </m:sub>
                                </m:sSub>
                              </m:e>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𝒚</m:t>
                                    </m:r>
                                  </m:sub>
                                </m:sSub>
                              </m:e>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𝒛</m:t>
                                    </m:r>
                                  </m:sub>
                                </m:sSub>
                              </m:e>
                            </m:mr>
                            <m:mr>
                              <m:e>
                                <m:r>
                                  <a:rPr lang="en-US" b="1" i="1" smtClean="0">
                                    <a:solidFill>
                                      <a:srgbClr val="FF0000"/>
                                    </a:solidFill>
                                    <a:latin typeface="Cambria Math"/>
                                  </a:rPr>
                                  <m:t>𝒙</m:t>
                                </m:r>
                              </m:e>
                              <m:e>
                                <m:r>
                                  <a:rPr lang="en-US" b="1" i="1" smtClean="0">
                                    <a:solidFill>
                                      <a:srgbClr val="FF0000"/>
                                    </a:solidFill>
                                    <a:latin typeface="Cambria Math"/>
                                  </a:rPr>
                                  <m:t>𝒚</m:t>
                                </m:r>
                              </m:e>
                              <m:e>
                                <m:r>
                                  <a:rPr lang="en-US" b="1" i="1" smtClean="0">
                                    <a:solidFill>
                                      <a:srgbClr val="FF0000"/>
                                    </a:solidFill>
                                    <a:latin typeface="Cambria Math"/>
                                  </a:rPr>
                                  <m:t>𝒛</m:t>
                                </m:r>
                              </m:e>
                            </m:mr>
                            <m:mr>
                              <m:e>
                                <m:r>
                                  <a:rPr lang="en-US" b="1" i="1" smtClean="0">
                                    <a:solidFill>
                                      <a:srgbClr val="FF0000"/>
                                    </a:solidFill>
                                    <a:latin typeface="Cambria Math"/>
                                  </a:rPr>
                                  <m:t>𝑿</m:t>
                                </m:r>
                              </m:e>
                              <m:e>
                                <m:r>
                                  <a:rPr lang="en-US" b="1" i="1" smtClean="0">
                                    <a:solidFill>
                                      <a:srgbClr val="FF0000"/>
                                    </a:solidFill>
                                    <a:latin typeface="Cambria Math"/>
                                  </a:rPr>
                                  <m:t>𝒀</m:t>
                                </m:r>
                              </m:e>
                              <m:e>
                                <m:r>
                                  <a:rPr lang="en-US" b="1" i="1" smtClean="0">
                                    <a:solidFill>
                                      <a:srgbClr val="FF0000"/>
                                    </a:solidFill>
                                    <a:latin typeface="Cambria Math"/>
                                  </a:rPr>
                                  <m:t>𝒁</m:t>
                                </m:r>
                              </m:e>
                            </m:mr>
                          </m:m>
                        </m:e>
                      </m:d>
                    </m:oMath>
                  </m:oMathPara>
                </a14:m>
                <a:endParaRPr lang="en-US"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3312368" y="1664804"/>
                <a:ext cx="5335635" cy="1199431"/>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149473" y="4343401"/>
                <a:ext cx="3670877"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𝑶𝒙</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d>
                        <m:dPr>
                          <m:ctrlPr>
                            <a:rPr lang="en-US" b="1" i="1" smtClean="0">
                              <a:solidFill>
                                <a:srgbClr val="FF0000"/>
                              </a:solidFill>
                              <a:latin typeface="Cambria Math"/>
                            </a:rPr>
                          </m:ctrlPr>
                        </m:dPr>
                        <m:e>
                          <m:r>
                            <a:rPr lang="en-US" b="1" i="1">
                              <a:solidFill>
                                <a:srgbClr val="FF0000"/>
                              </a:solidFill>
                              <a:latin typeface="Cambria Math"/>
                            </a:rPr>
                            <m:t>𝒚𝒁</m:t>
                          </m:r>
                          <m:r>
                            <a:rPr lang="en-US" b="1" i="1">
                              <a:solidFill>
                                <a:srgbClr val="FF0000"/>
                              </a:solidFill>
                              <a:latin typeface="Cambria Math"/>
                            </a:rPr>
                            <m:t>−</m:t>
                          </m:r>
                          <m:r>
                            <a:rPr lang="en-US" b="1" i="1">
                              <a:solidFill>
                                <a:srgbClr val="FF0000"/>
                              </a:solidFill>
                              <a:latin typeface="Cambria Math"/>
                            </a:rPr>
                            <m:t>𝒛𝒀</m:t>
                          </m:r>
                        </m:e>
                      </m:d>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𝒙</m:t>
                          </m:r>
                        </m:sub>
                      </m:sSub>
                    </m:oMath>
                  </m:oMathPara>
                </a14:m>
                <a:endParaRPr lang="en-US" b="1">
                  <a:solidFill>
                    <a:srgbClr val="FF000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3149473" y="4343401"/>
                <a:ext cx="3670877" cy="573170"/>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3149473" y="4914633"/>
                <a:ext cx="3771865" cy="5869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𝑶𝒚</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d>
                        <m:dPr>
                          <m:ctrlPr>
                            <a:rPr lang="en-US" b="1" i="1" smtClean="0">
                              <a:solidFill>
                                <a:srgbClr val="FF0000"/>
                              </a:solidFill>
                              <a:latin typeface="Cambria Math"/>
                            </a:rPr>
                          </m:ctrlPr>
                        </m:dPr>
                        <m:e>
                          <m:r>
                            <a:rPr lang="en-US" b="1" i="1">
                              <a:solidFill>
                                <a:srgbClr val="FF0000"/>
                              </a:solidFill>
                              <a:latin typeface="Cambria Math"/>
                            </a:rPr>
                            <m:t>𝒛𝑿</m:t>
                          </m:r>
                          <m:r>
                            <a:rPr lang="en-US" b="1" i="1">
                              <a:solidFill>
                                <a:srgbClr val="FF0000"/>
                              </a:solidFill>
                              <a:latin typeface="Cambria Math"/>
                            </a:rPr>
                            <m:t>−</m:t>
                          </m:r>
                          <m:r>
                            <a:rPr lang="en-US" b="1" i="1">
                              <a:solidFill>
                                <a:srgbClr val="FF0000"/>
                              </a:solidFill>
                              <a:latin typeface="Cambria Math"/>
                            </a:rPr>
                            <m:t>𝒙𝒁</m:t>
                          </m:r>
                        </m:e>
                      </m:d>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𝒚</m:t>
                          </m:r>
                        </m:sub>
                      </m:sSub>
                    </m:oMath>
                  </m:oMathPara>
                </a14:m>
                <a:endParaRPr lang="en-US" b="1">
                  <a:solidFill>
                    <a:srgbClr val="FF0000"/>
                  </a:solidFill>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3149473" y="4914633"/>
                <a:ext cx="3771865" cy="586956"/>
              </a:xfrm>
              <a:prstGeom prst="rect">
                <a:avLst/>
              </a:prstGeom>
              <a:blipFill rotWithShape="1">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a:off x="3131840" y="5501589"/>
                <a:ext cx="3678892"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𝑶𝒛</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d>
                        <m:dPr>
                          <m:ctrlPr>
                            <a:rPr lang="en-US" b="1" i="1" smtClean="0">
                              <a:solidFill>
                                <a:srgbClr val="FF0000"/>
                              </a:solidFill>
                              <a:latin typeface="Cambria Math"/>
                            </a:rPr>
                          </m:ctrlPr>
                        </m:dPr>
                        <m:e>
                          <m:r>
                            <a:rPr lang="en-US" b="1" i="1">
                              <a:solidFill>
                                <a:srgbClr val="FF0000"/>
                              </a:solidFill>
                              <a:latin typeface="Cambria Math"/>
                            </a:rPr>
                            <m:t>𝒙𝒀</m:t>
                          </m:r>
                          <m:r>
                            <a:rPr lang="en-US" b="1" i="1">
                              <a:solidFill>
                                <a:srgbClr val="FF0000"/>
                              </a:solidFill>
                              <a:latin typeface="Cambria Math"/>
                            </a:rPr>
                            <m:t>−</m:t>
                          </m:r>
                          <m:r>
                            <a:rPr lang="en-US" b="1" i="1">
                              <a:solidFill>
                                <a:srgbClr val="FF0000"/>
                              </a:solidFill>
                              <a:latin typeface="Cambria Math"/>
                            </a:rPr>
                            <m:t>𝒚𝑿</m:t>
                          </m:r>
                        </m:e>
                      </m:d>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𝒛</m:t>
                          </m:r>
                        </m:sub>
                      </m:sSub>
                    </m:oMath>
                  </m:oMathPara>
                </a14:m>
                <a:endParaRPr lang="en-US" b="1">
                  <a:solidFill>
                    <a:srgbClr val="FF0000"/>
                  </a:solidFill>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3131840" y="5501589"/>
                <a:ext cx="3678892" cy="573170"/>
              </a:xfrm>
              <a:prstGeom prst="rect">
                <a:avLst/>
              </a:prstGeom>
              <a:blipFill rotWithShape="1">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507726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wedge">
                                      <p:cBhvr>
                                        <p:cTn id="7" dur="500"/>
                                        <p:tgtEl>
                                          <p:spTgt spid="15565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155711"/>
                                        </p:tgtEl>
                                        <p:attrNameLst>
                                          <p:attrName>style.visibility</p:attrName>
                                        </p:attrNameLst>
                                      </p:cBhvr>
                                      <p:to>
                                        <p:strVal val="visible"/>
                                      </p:to>
                                    </p:set>
                                    <p:animEffect transition="in" filter="wedge">
                                      <p:cBhvr>
                                        <p:cTn id="19" dur="500"/>
                                        <p:tgtEl>
                                          <p:spTgt spid="15571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par>
                                <p:cTn id="24" presetID="4" presetClass="entr" presetSubtype="16" fill="hold" nodeType="withEffect">
                                  <p:stCondLst>
                                    <p:cond delay="0"/>
                                  </p:stCondLst>
                                  <p:childTnLst>
                                    <p:set>
                                      <p:cBhvr>
                                        <p:cTn id="25" dur="1" fill="hold">
                                          <p:stCondLst>
                                            <p:cond delay="0"/>
                                          </p:stCondLst>
                                        </p:cTn>
                                        <p:tgtEl>
                                          <p:spTgt spid="155715"/>
                                        </p:tgtEl>
                                        <p:attrNameLst>
                                          <p:attrName>style.visibility</p:attrName>
                                        </p:attrNameLst>
                                      </p:cBhvr>
                                      <p:to>
                                        <p:strVal val="visible"/>
                                      </p:to>
                                    </p:set>
                                    <p:animEffect transition="in" filter="box(in)">
                                      <p:cBhvr>
                                        <p:cTn id="26" dur="500"/>
                                        <p:tgtEl>
                                          <p:spTgt spid="155715"/>
                                        </p:tgtEl>
                                      </p:cBhvr>
                                    </p:animEffect>
                                  </p:childTnLst>
                                </p:cTn>
                              </p:par>
                              <p:par>
                                <p:cTn id="27" presetID="2" presetClass="entr" presetSubtype="4" fill="hold" grpId="0" nodeType="withEffect">
                                  <p:stCondLst>
                                    <p:cond delay="0"/>
                                  </p:stCondLst>
                                  <p:childTnLst>
                                    <p:set>
                                      <p:cBhvr>
                                        <p:cTn id="28" dur="1" fill="hold">
                                          <p:stCondLst>
                                            <p:cond delay="0"/>
                                          </p:stCondLst>
                                        </p:cTn>
                                        <p:tgtEl>
                                          <p:spTgt spid="155659"/>
                                        </p:tgtEl>
                                        <p:attrNameLst>
                                          <p:attrName>style.visibility</p:attrName>
                                        </p:attrNameLst>
                                      </p:cBhvr>
                                      <p:to>
                                        <p:strVal val="visible"/>
                                      </p:to>
                                    </p:set>
                                    <p:anim calcmode="lin" valueType="num">
                                      <p:cBhvr additive="base">
                                        <p:cTn id="29" dur="500" fill="hold"/>
                                        <p:tgtEl>
                                          <p:spTgt spid="155659"/>
                                        </p:tgtEl>
                                        <p:attrNameLst>
                                          <p:attrName>ppt_x</p:attrName>
                                        </p:attrNameLst>
                                      </p:cBhvr>
                                      <p:tavLst>
                                        <p:tav tm="0">
                                          <p:val>
                                            <p:strVal val="#ppt_x"/>
                                          </p:val>
                                        </p:tav>
                                        <p:tav tm="100000">
                                          <p:val>
                                            <p:strVal val="#ppt_x"/>
                                          </p:val>
                                        </p:tav>
                                      </p:tavLst>
                                    </p:anim>
                                    <p:anim calcmode="lin" valueType="num">
                                      <p:cBhvr additive="base">
                                        <p:cTn id="30" dur="500" fill="hold"/>
                                        <p:tgtEl>
                                          <p:spTgt spid="15565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8" presetClass="entr" presetSubtype="16" fill="hold" nodeType="clickEffect">
                                  <p:stCondLst>
                                    <p:cond delay="0"/>
                                  </p:stCondLst>
                                  <p:childTnLst>
                                    <p:set>
                                      <p:cBhvr>
                                        <p:cTn id="34" dur="1" fill="hold">
                                          <p:stCondLst>
                                            <p:cond delay="0"/>
                                          </p:stCondLst>
                                        </p:cTn>
                                        <p:tgtEl>
                                          <p:spTgt spid="155704"/>
                                        </p:tgtEl>
                                        <p:attrNameLst>
                                          <p:attrName>style.visibility</p:attrName>
                                        </p:attrNameLst>
                                      </p:cBhvr>
                                      <p:to>
                                        <p:strVal val="visible"/>
                                      </p:to>
                                    </p:set>
                                    <p:animEffect transition="in" filter="diamond(in)">
                                      <p:cBhvr>
                                        <p:cTn id="35" dur="500"/>
                                        <p:tgtEl>
                                          <p:spTgt spid="155704"/>
                                        </p:tgtEl>
                                      </p:cBhvr>
                                    </p:animEffect>
                                  </p:childTnLst>
                                </p:cTn>
                              </p:par>
                            </p:childTnLst>
                          </p:cTn>
                        </p:par>
                        <p:par>
                          <p:cTn id="36" fill="hold">
                            <p:stCondLst>
                              <p:cond delay="500"/>
                            </p:stCondLst>
                            <p:childTnLst>
                              <p:par>
                                <p:cTn id="37" presetID="6" presetClass="entr" presetSubtype="16"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circle(in)">
                                      <p:cBhvr>
                                        <p:cTn id="39" dur="500"/>
                                        <p:tgtEl>
                                          <p:spTgt spid="5"/>
                                        </p:tgtEl>
                                      </p:cBhvr>
                                    </p:animEffect>
                                  </p:childTnLst>
                                </p:cTn>
                              </p:par>
                            </p:childTnLst>
                          </p:cTn>
                        </p:par>
                        <p:par>
                          <p:cTn id="40" fill="hold">
                            <p:stCondLst>
                              <p:cond delay="1000"/>
                            </p:stCondLst>
                            <p:childTnLst>
                              <p:par>
                                <p:cTn id="41" presetID="6"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circle(in)">
                                      <p:cBhvr>
                                        <p:cTn id="43" dur="500"/>
                                        <p:tgtEl>
                                          <p:spTgt spid="25"/>
                                        </p:tgtEl>
                                      </p:cBhvr>
                                    </p:animEffect>
                                  </p:childTnLst>
                                </p:cTn>
                              </p:par>
                            </p:childTnLst>
                          </p:cTn>
                        </p:par>
                        <p:par>
                          <p:cTn id="44" fill="hold">
                            <p:stCondLst>
                              <p:cond delay="1500"/>
                            </p:stCondLst>
                            <p:childTnLst>
                              <p:par>
                                <p:cTn id="45" presetID="6" presetClass="entr" presetSubtype="1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circle(in)">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build="allAtOnce"/>
      <p:bldP spid="155659" grpId="0"/>
      <p:bldP spid="155711" grpId="0"/>
      <p:bldP spid="2" grpId="0"/>
      <p:bldP spid="21" grpId="0"/>
      <p:bldP spid="3" grpId="0"/>
      <p:bldP spid="5" grpId="0"/>
      <p:bldP spid="25" grpId="0"/>
      <p:bldP spid="26" grpId="0"/>
    </p:bld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14308</TotalTime>
  <Words>5215</Words>
  <Application>Microsoft Office PowerPoint</Application>
  <PresentationFormat>On-screen Show (4:3)</PresentationFormat>
  <Paragraphs>686</Paragraphs>
  <Slides>53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Edge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 dụ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_x0008_ᖤ]水</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 Pastel Eggs</dc:title>
  <dc:creator>Presentation Helper</dc:creator>
  <cp:lastModifiedBy>Ha Phuoc Tuan</cp:lastModifiedBy>
  <cp:revision>1098</cp:revision>
  <dcterms:created xsi:type="dcterms:W3CDTF">2006-02-25T11:00:53Z</dcterms:created>
  <dcterms:modified xsi:type="dcterms:W3CDTF">2018-04-13T08:44:13Z</dcterms:modified>
</cp:coreProperties>
</file>