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74" r:id="rId10"/>
    <p:sldId id="275" r:id="rId11"/>
    <p:sldId id="278" r:id="rId12"/>
    <p:sldId id="262" r:id="rId13"/>
    <p:sldId id="263" r:id="rId14"/>
    <p:sldId id="264" r:id="rId15"/>
    <p:sldId id="267" r:id="rId16"/>
    <p:sldId id="268" r:id="rId17"/>
    <p:sldId id="269" r:id="rId18"/>
    <p:sldId id="276" r:id="rId19"/>
    <p:sldId id="277" r:id="rId20"/>
    <p:sldId id="270" r:id="rId21"/>
    <p:sldId id="271" r:id="rId22"/>
    <p:sldId id="279" r:id="rId23"/>
    <p:sldId id="272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1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A96B031-598B-4A46-9425-F88D4051B76F}" type="datetimeFigureOut">
              <a:rPr lang="en-US" smtClean="0"/>
              <a:pPr/>
              <a:t>5/3/2018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6EC68134-724D-4260-8387-D96A29C649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997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A96B031-598B-4A46-9425-F88D4051B76F}" type="datetimeFigureOut">
              <a:rPr lang="en-US" smtClean="0"/>
              <a:pPr/>
              <a:t>5/3/2018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6EC68134-724D-4260-8387-D96A29C649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93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A96B031-598B-4A46-9425-F88D4051B76F}" type="datetimeFigureOut">
              <a:rPr lang="en-US" smtClean="0"/>
              <a:pPr/>
              <a:t>5/3/2018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6EC68134-724D-4260-8387-D96A29C649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509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A96B031-598B-4A46-9425-F88D4051B76F}" type="datetimeFigureOut">
              <a:rPr lang="en-US" smtClean="0"/>
              <a:pPr/>
              <a:t>5/3/2018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6EC68134-724D-4260-8387-D96A29C649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091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A96B031-598B-4A46-9425-F88D4051B76F}" type="datetimeFigureOut">
              <a:rPr lang="en-US" smtClean="0"/>
              <a:pPr/>
              <a:t>5/3/2018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6EC68134-724D-4260-8387-D96A29C649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439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A96B031-598B-4A46-9425-F88D4051B76F}" type="datetimeFigureOut">
              <a:rPr lang="en-US" smtClean="0"/>
              <a:pPr/>
              <a:t>5/3/2018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6EC68134-724D-4260-8387-D96A29C649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905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A96B031-598B-4A46-9425-F88D4051B76F}" type="datetimeFigureOut">
              <a:rPr lang="en-US" smtClean="0"/>
              <a:pPr/>
              <a:t>5/3/2018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6EC68134-724D-4260-8387-D96A29C649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858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A96B031-598B-4A46-9425-F88D4051B76F}" type="datetimeFigureOut">
              <a:rPr lang="en-US" smtClean="0"/>
              <a:pPr/>
              <a:t>5/3/2018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6EC68134-724D-4260-8387-D96A29C649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953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A96B031-598B-4A46-9425-F88D4051B76F}" type="datetimeFigureOut">
              <a:rPr lang="en-US" smtClean="0"/>
              <a:pPr/>
              <a:t>5/3/2018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6EC68134-724D-4260-8387-D96A29C649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154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alibri" pitchFamily="34" charset="0"/>
              </a:defRPr>
            </a:lvl1pPr>
            <a:lvl2pPr>
              <a:defRPr sz="2800">
                <a:latin typeface="Calibri" pitchFamily="34" charset="0"/>
              </a:defRPr>
            </a:lvl2pPr>
            <a:lvl3pPr>
              <a:defRPr sz="2400">
                <a:latin typeface="Calibri" pitchFamily="34" charset="0"/>
              </a:defRPr>
            </a:lvl3pPr>
            <a:lvl4pPr>
              <a:defRPr sz="2000">
                <a:latin typeface="Calibri" pitchFamily="34" charset="0"/>
              </a:defRPr>
            </a:lvl4pPr>
            <a:lvl5pPr>
              <a:defRPr sz="2000">
                <a:latin typeface="Calibri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A96B031-598B-4A46-9425-F88D4051B76F}" type="datetimeFigureOut">
              <a:rPr lang="en-US" smtClean="0"/>
              <a:pPr/>
              <a:t>5/3/2018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6EC68134-724D-4260-8387-D96A29C649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47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A96B031-598B-4A46-9425-F88D4051B76F}" type="datetimeFigureOut">
              <a:rPr lang="en-US" smtClean="0"/>
              <a:pPr/>
              <a:t>5/3/2018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6EC68134-724D-4260-8387-D96A29C649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394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A96B031-598B-4A46-9425-F88D4051B76F}" type="datetimeFigureOut">
              <a:rPr lang="en-US" smtClean="0"/>
              <a:pPr/>
              <a:t>5/3/2018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EC68134-724D-4260-8387-D96A29C649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82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chemeClr val="bg1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-1" y="584775"/>
                <a:ext cx="9144001" cy="61182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b-NO" sz="2800" b="1" smtClean="0">
                    <a:solidFill>
                      <a:schemeClr val="bg1"/>
                    </a:solidFill>
                    <a:latin typeface="Calibri" pitchFamily="34" charset="0"/>
                  </a:rPr>
                  <a:t>I. </a:t>
                </a:r>
                <a:r>
                  <a:rPr lang="nb-NO" sz="2800" b="1">
                    <a:solidFill>
                      <a:schemeClr val="bg1"/>
                    </a:solidFill>
                    <a:latin typeface="Calibri" pitchFamily="34" charset="0"/>
                  </a:rPr>
                  <a:t>Khảo sát chuyển động của điểm bằng phương pháp giải tích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b-NO" sz="2800" b="1" i="1" smtClean="0">
                    <a:solidFill>
                      <a:schemeClr val="bg1"/>
                    </a:solidFill>
                    <a:latin typeface="Calibri" pitchFamily="34" charset="0"/>
                  </a:rPr>
                  <a:t>1. Phương </a:t>
                </a:r>
                <a:r>
                  <a:rPr lang="nb-NO" sz="2800" b="1" i="1">
                    <a:solidFill>
                      <a:schemeClr val="bg1"/>
                    </a:solidFill>
                    <a:latin typeface="Calibri" pitchFamily="34" charset="0"/>
                  </a:rPr>
                  <a:t>trình chuyển </a:t>
                </a:r>
                <a:r>
                  <a:rPr lang="nb-NO" sz="2800" b="1" i="1" smtClean="0">
                    <a:solidFill>
                      <a:schemeClr val="bg1"/>
                    </a:solidFill>
                    <a:latin typeface="Calibri" pitchFamily="34" charset="0"/>
                  </a:rPr>
                  <a:t>động</a:t>
                </a: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Xét điểm M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di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chuyển trong hệ Oxyz.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Vị trí của M xác định b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ằng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véctơ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𝑟</m:t>
                        </m:r>
                      </m:e>
                    </m:acc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𝑂𝑀</m:t>
                        </m:r>
                      </m:e>
                    </m:acc>
                  </m:oMath>
                </a14:m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𝑟</m:t>
                        </m:r>
                      </m:e>
                    </m:acc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thay đổi phương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,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chiều và độ dài theo thời gian.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Liên hệ giữa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𝑟</m:t>
                        </m:r>
                      </m:e>
                    </m:acc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và t gọi là phương trình chuyển động của điểm dạng véctơ: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𝑟</m:t>
                        </m:r>
                      </m:e>
                    </m:acc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𝑟</m:t>
                        </m:r>
                      </m:e>
                    </m:acc>
                    <m:d>
                      <m:d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endParaRPr lang="vi-VN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Quỹ tích của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chất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điểm gọi là quỹ đạo của điểm.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Quỹ đạo thẳng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chất điểm chuyển động thẳng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Quỹ đạo cong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chất điểm chuyển động cong.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584775"/>
                <a:ext cx="9144001" cy="6118278"/>
              </a:xfrm>
              <a:prstGeom prst="rect">
                <a:avLst/>
              </a:prstGeom>
              <a:blipFill rotWithShape="1">
                <a:blip r:embed="rId3"/>
                <a:stretch>
                  <a:fillRect l="-1333" t="-896" r="-1333" b="-18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4026476"/>
              </p:ext>
            </p:extLst>
          </p:nvPr>
        </p:nvGraphicFramePr>
        <p:xfrm>
          <a:off x="9534525" y="622300"/>
          <a:ext cx="1270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" name="Equation" r:id="rId4" imgW="126720" imgH="164880" progId="Equation.3">
                  <p:embed/>
                </p:oleObj>
              </mc:Choice>
              <mc:Fallback>
                <p:oleObj name="Equation" r:id="rId4" imgW="126720" imgH="1648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34525" y="622300"/>
                        <a:ext cx="127000" cy="165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6578142" y="909002"/>
            <a:ext cx="2339975" cy="1948815"/>
            <a:chOff x="4761" y="5387"/>
            <a:chExt cx="3684" cy="3069"/>
          </a:xfrm>
        </p:grpSpPr>
        <p:sp>
          <p:nvSpPr>
            <p:cNvPr id="8" name="Text Box 14"/>
            <p:cNvSpPr txBox="1">
              <a:spLocks noChangeArrowheads="1"/>
            </p:cNvSpPr>
            <p:nvPr/>
          </p:nvSpPr>
          <p:spPr bwMode="auto">
            <a:xfrm>
              <a:off x="5942" y="5387"/>
              <a:ext cx="473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z</a:t>
              </a: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9" name="Line 13"/>
            <p:cNvSpPr>
              <a:spLocks noChangeShapeType="1"/>
            </p:cNvSpPr>
            <p:nvPr/>
          </p:nvSpPr>
          <p:spPr bwMode="auto">
            <a:xfrm>
              <a:off x="5942" y="5936"/>
              <a:ext cx="0" cy="162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" name="Line 12"/>
            <p:cNvSpPr>
              <a:spLocks noChangeShapeType="1"/>
            </p:cNvSpPr>
            <p:nvPr/>
          </p:nvSpPr>
          <p:spPr bwMode="auto">
            <a:xfrm flipH="1">
              <a:off x="5942" y="7556"/>
              <a:ext cx="2127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H="1">
              <a:off x="4761" y="6830"/>
              <a:ext cx="2363" cy="144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415" y="6656"/>
              <a:ext cx="1417" cy="360"/>
            </a:xfrm>
            <a:custGeom>
              <a:avLst/>
              <a:gdLst>
                <a:gd name="T0" fmla="*/ 0 w 1620"/>
                <a:gd name="T1" fmla="*/ 540 h 570"/>
                <a:gd name="T2" fmla="*/ 540 w 1620"/>
                <a:gd name="T3" fmla="*/ 0 h 570"/>
                <a:gd name="T4" fmla="*/ 1080 w 1620"/>
                <a:gd name="T5" fmla="*/ 540 h 570"/>
                <a:gd name="T6" fmla="*/ 1620 w 1620"/>
                <a:gd name="T7" fmla="*/ 18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0" h="570">
                  <a:moveTo>
                    <a:pt x="0" y="540"/>
                  </a:moveTo>
                  <a:cubicBezTo>
                    <a:pt x="180" y="270"/>
                    <a:pt x="360" y="0"/>
                    <a:pt x="540" y="0"/>
                  </a:cubicBezTo>
                  <a:cubicBezTo>
                    <a:pt x="720" y="0"/>
                    <a:pt x="900" y="510"/>
                    <a:pt x="1080" y="540"/>
                  </a:cubicBezTo>
                  <a:cubicBezTo>
                    <a:pt x="1260" y="570"/>
                    <a:pt x="1530" y="240"/>
                    <a:pt x="1620" y="18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7973" y="7376"/>
              <a:ext cx="472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y</a:t>
              </a: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4761" y="8096"/>
              <a:ext cx="47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x</a:t>
              </a: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6967" y="5936"/>
              <a:ext cx="644" cy="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M</a:t>
              </a: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5797" y="6521"/>
                  <a:ext cx="875" cy="7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kumimoji="0" lang="en-US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latin typeface="Cambria Math"/>
                                <a:cs typeface="Arial" pitchFamily="34" charset="0"/>
                              </a:rPr>
                            </m:ctrlPr>
                          </m:accPr>
                          <m:e>
                            <m:r>
                              <a:rPr kumimoji="0" lang="en-US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latin typeface="Cambria Math"/>
                                <a:cs typeface="Arial" pitchFamily="34" charset="0"/>
                              </a:rPr>
                              <m:t>𝑟</m:t>
                            </m:r>
                          </m:e>
                        </m:acc>
                      </m:oMath>
                    </m:oMathPara>
                  </a14:m>
                  <a:endParaRPr kumimoji="0" lang="en-US" sz="2800" b="0" i="0" u="none" strike="noStrike" cap="none" normalizeH="0" baseline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libri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16" name="Text 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797" y="6521"/>
                  <a:ext cx="875" cy="711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5735" y="7436"/>
              <a:ext cx="472" cy="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O</a:t>
              </a: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9" name="Freeform 2"/>
            <p:cNvSpPr>
              <a:spLocks/>
            </p:cNvSpPr>
            <p:nvPr/>
          </p:nvSpPr>
          <p:spPr bwMode="auto">
            <a:xfrm>
              <a:off x="6415" y="6656"/>
              <a:ext cx="1417" cy="360"/>
            </a:xfrm>
            <a:custGeom>
              <a:avLst/>
              <a:gdLst>
                <a:gd name="T0" fmla="*/ 0 w 1620"/>
                <a:gd name="T1" fmla="*/ 540 h 570"/>
                <a:gd name="T2" fmla="*/ 540 w 1620"/>
                <a:gd name="T3" fmla="*/ 0 h 570"/>
                <a:gd name="T4" fmla="*/ 1080 w 1620"/>
                <a:gd name="T5" fmla="*/ 540 h 570"/>
                <a:gd name="T6" fmla="*/ 1620 w 1620"/>
                <a:gd name="T7" fmla="*/ 18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0" h="570">
                  <a:moveTo>
                    <a:pt x="0" y="540"/>
                  </a:moveTo>
                  <a:cubicBezTo>
                    <a:pt x="180" y="270"/>
                    <a:pt x="360" y="0"/>
                    <a:pt x="540" y="0"/>
                  </a:cubicBezTo>
                  <a:cubicBezTo>
                    <a:pt x="720" y="0"/>
                    <a:pt x="900" y="510"/>
                    <a:pt x="1080" y="540"/>
                  </a:cubicBezTo>
                  <a:cubicBezTo>
                    <a:pt x="1260" y="570"/>
                    <a:pt x="1530" y="240"/>
                    <a:pt x="1620" y="18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9540552" y="62293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36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8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4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7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8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4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0" cy="69785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Ví dụ 2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: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•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Vận tốc điểm M tại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t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1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 = </a:t>
                </a:r>
                <a:r>
                  <a:rPr lang="el-GR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π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/2</a:t>
                </a:r>
                <a:r>
                  <a:rPr lang="el-GR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ω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lvl="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Hình chiếu vận tốc tính theo công thức:</a:t>
                </a:r>
              </a:p>
              <a:p>
                <a:pPr lvl="0" algn="just"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  <a:cs typeface="Arial" pitchFamily="34" charset="0"/>
                            </a:rPr>
                            <m:t>𝑣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  <a:cs typeface="Arial" pitchFamily="34" charset="0"/>
                            </a:rPr>
                            <m:t>𝑥</m:t>
                          </m:r>
                        </m:sub>
                      </m:sSub>
                      <m:r>
                        <a:rPr lang="en-US" sz="2800">
                          <a:solidFill>
                            <a:schemeClr val="bg1"/>
                          </a:solidFill>
                          <a:latin typeface="Cambria Math"/>
                          <a:ea typeface="Times New Roman" pitchFamily="18" charset="0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  <a:cs typeface="Arial" pitchFamily="34" charset="0"/>
                            </a:rPr>
                            <m:t>𝑑𝑥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  <a:cs typeface="Arial" pitchFamily="34" charset="0"/>
                            </a:rPr>
                            <m:t>𝑑𝑡</m:t>
                          </m:r>
                        </m:den>
                      </m:f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r>
                        <a:rPr lang="en-US" sz="2800">
                          <a:solidFill>
                            <a:schemeClr val="bg1"/>
                          </a:solidFill>
                          <a:latin typeface="Cambria Math"/>
                          <a:ea typeface="Times New Roman" pitchFamily="18" charset="0"/>
                          <a:cs typeface="Arial" pitchFamily="34" charset="0"/>
                        </a:rPr>
                        <m:t>𝑎</m:t>
                      </m:r>
                      <m:r>
                        <a:rPr lang="en-US" sz="2800">
                          <a:solidFill>
                            <a:schemeClr val="bg1"/>
                          </a:solidFill>
                          <a:latin typeface="Cambria Math"/>
                          <a:ea typeface="Times New Roman" pitchFamily="18" charset="0"/>
                          <a:cs typeface="Arial" pitchFamily="34" charset="0"/>
                        </a:rPr>
                        <m:t>.</m:t>
                      </m:r>
                      <m:r>
                        <m:rPr>
                          <m:sty m:val="p"/>
                        </m:rPr>
                        <a:rPr lang="el-GR" sz="2800" i="1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  <a:cs typeface="Arial" pitchFamily="34" charset="0"/>
                        </a:rPr>
                        <m:t>ω</m:t>
                      </m:r>
                      <m:r>
                        <a:rPr lang="en-US" sz="280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  <a:cs typeface="Arial" pitchFamily="34" charset="0"/>
                        </a:rPr>
                        <m:t>.</m:t>
                      </m:r>
                      <m:r>
                        <m:rPr>
                          <m:sty m:val="p"/>
                        </m:rPr>
                        <a:rPr lang="en-US" sz="280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  <a:cs typeface="Arial" pitchFamily="34" charset="0"/>
                        </a:rPr>
                        <m:t>cos</m:t>
                      </m:r>
                      <m:r>
                        <a:rPr lang="en-US" sz="2800">
                          <a:solidFill>
                            <a:schemeClr val="bg1"/>
                          </a:solidFill>
                          <a:latin typeface="Cambria Math"/>
                          <a:ea typeface="Times New Roman" pitchFamily="18" charset="0"/>
                          <a:cs typeface="Arial" pitchFamily="34" charset="0"/>
                        </a:rPr>
                        <m:t>𝜔</m:t>
                      </m:r>
                      <m:r>
                        <a:rPr lang="en-US" sz="2800">
                          <a:solidFill>
                            <a:schemeClr val="bg1"/>
                          </a:solidFill>
                          <a:latin typeface="Cambria Math"/>
                          <a:ea typeface="Times New Roman" pitchFamily="18" charset="0"/>
                          <a:cs typeface="Arial" pitchFamily="34" charset="0"/>
                        </a:rPr>
                        <m:t>𝑡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  <a:ea typeface="Times New Roman" pitchFamily="18" charset="0"/>
                          <a:cs typeface="Arial" pitchFamily="34" charset="0"/>
                        </a:rPr>
                        <m:t>;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  <a:cs typeface="Arial" pitchFamily="34" charset="0"/>
                            </a:rPr>
                            <m:t>𝑣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  <a:cs typeface="Arial" pitchFamily="34" charset="0"/>
                            </a:rPr>
                            <m:t>𝑦</m:t>
                          </m:r>
                        </m:sub>
                      </m:sSub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  <a:cs typeface="Arial" pitchFamily="34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  <a:cs typeface="Arial" pitchFamily="34" charset="0"/>
                            </a:rPr>
                            <m:t>𝑑𝑡</m:t>
                          </m:r>
                        </m:den>
                      </m:f>
                      <m:r>
                        <a:rPr lang="en-US" sz="2800">
                          <a:solidFill>
                            <a:schemeClr val="bg1"/>
                          </a:solidFill>
                          <a:latin typeface="Cambria Math"/>
                          <a:ea typeface="Times New Roman" pitchFamily="18" charset="0"/>
                          <a:cs typeface="Arial" pitchFamily="34" charset="0"/>
                        </a:rPr>
                        <m:t>=−</m:t>
                      </m:r>
                      <m:r>
                        <a:rPr lang="en-US" sz="2800">
                          <a:solidFill>
                            <a:schemeClr val="bg1"/>
                          </a:solidFill>
                          <a:latin typeface="Cambria Math"/>
                          <a:ea typeface="Times New Roman" pitchFamily="18" charset="0"/>
                          <a:cs typeface="Arial" pitchFamily="34" charset="0"/>
                        </a:rPr>
                        <m:t>𝑏</m:t>
                      </m:r>
                      <m:r>
                        <a:rPr lang="en-US" sz="2800">
                          <a:solidFill>
                            <a:schemeClr val="bg1"/>
                          </a:solidFill>
                          <a:latin typeface="Cambria Math"/>
                          <a:ea typeface="Times New Roman" pitchFamily="18" charset="0"/>
                          <a:cs typeface="Arial" pitchFamily="34" charset="0"/>
                        </a:rPr>
                        <m:t>.</m:t>
                      </m:r>
                      <m:r>
                        <m:rPr>
                          <m:sty m:val="p"/>
                        </m:rPr>
                        <a:rPr lang="el-GR" sz="2800" i="1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  <a:cs typeface="Arial" pitchFamily="34" charset="0"/>
                        </a:rPr>
                        <m:t>ω</m:t>
                      </m:r>
                      <m:r>
                        <a:rPr lang="en-US" sz="280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  <a:cs typeface="Arial" pitchFamily="34" charset="0"/>
                        </a:rPr>
                        <m:t>.</m:t>
                      </m:r>
                      <m:r>
                        <m:rPr>
                          <m:sty m:val="p"/>
                        </m:rPr>
                        <a:rPr lang="en-US" sz="2800">
                          <a:solidFill>
                            <a:schemeClr val="bg1"/>
                          </a:solidFill>
                          <a:latin typeface="Cambria Math"/>
                          <a:ea typeface="Times New Roman" pitchFamily="18" charset="0"/>
                          <a:cs typeface="Arial" pitchFamily="34" charset="0"/>
                        </a:rPr>
                        <m:t>sin</m:t>
                      </m:r>
                      <m:r>
                        <a:rPr lang="en-US" sz="2800">
                          <a:solidFill>
                            <a:schemeClr val="bg1"/>
                          </a:solidFill>
                          <a:latin typeface="Cambria Math"/>
                          <a:ea typeface="Times New Roman" pitchFamily="18" charset="0"/>
                          <a:cs typeface="Arial" pitchFamily="34" charset="0"/>
                        </a:rPr>
                        <m:t>𝜔</m:t>
                      </m:r>
                      <m:r>
                        <a:rPr lang="en-US" sz="2800">
                          <a:solidFill>
                            <a:schemeClr val="bg1"/>
                          </a:solidFill>
                          <a:latin typeface="Cambria Math"/>
                          <a:ea typeface="Times New Roman" pitchFamily="18" charset="0"/>
                          <a:cs typeface="Arial" pitchFamily="34" charset="0"/>
                        </a:rPr>
                        <m:t>𝑡</m:t>
                      </m:r>
                    </m:oMath>
                  </m:oMathPara>
                </a14:m>
                <a:endParaRPr lang="en-US" sz="2800">
                  <a:solidFill>
                    <a:schemeClr val="bg1"/>
                  </a:solidFill>
                  <a:latin typeface="Calibri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lvl="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Tại thời điểm t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1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 = </a:t>
                </a:r>
                <a:r>
                  <a:rPr lang="el-GR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π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/2</a:t>
                </a:r>
                <a:r>
                  <a:rPr lang="el-GR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ω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→ v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x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 = 0; v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y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 = -b.</a:t>
                </a:r>
                <a:r>
                  <a:rPr lang="el-GR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ω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lvl="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Vận tốc toàn phần: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𝑣</m:t>
                    </m:r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e>
                    </m:d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𝑦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𝑏</m:t>
                    </m:r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𝜔</m:t>
                    </m:r>
                  </m:oMath>
                </a14:m>
                <a:endParaRPr lang="vi-VN" sz="2800">
                  <a:solidFill>
                    <a:schemeClr val="bg1"/>
                  </a:solidFill>
                  <a:latin typeface="Calibri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•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Gia tốc của điểm tại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t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1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= </a:t>
                </a:r>
                <a:r>
                  <a:rPr lang="el-GR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π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/2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ω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lvl="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Hình chiếu gia tốc tính theo công thức: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𝑥</m:t>
                          </m:r>
                        </m:sub>
                      </m:sSub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𝜔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𝑠𝑖𝑛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𝑡</m:t>
                      </m:r>
                    </m:oMath>
                  </m:oMathPara>
                </a14:m>
                <a:endParaRPr lang="en-US" sz="2800" i="1" smtClean="0">
                  <a:solidFill>
                    <a:schemeClr val="bg1"/>
                  </a:solidFill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𝑦</m:t>
                          </m:r>
                        </m:sub>
                      </m:sSub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𝑦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𝑦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𝑏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𝜔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𝑐𝑜𝑠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𝑡</m:t>
                      </m:r>
                    </m:oMath>
                  </m:oMathPara>
                </a14:m>
                <a:endParaRPr lang="vi-VN" sz="2800">
                  <a:solidFill>
                    <a:schemeClr val="bg1"/>
                  </a:solidFill>
                  <a:latin typeface="Calibri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lvl="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Tại thời điểm t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1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 = </a:t>
                </a:r>
                <a:r>
                  <a:rPr lang="el-GR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π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/2</a:t>
                </a:r>
                <a:r>
                  <a:rPr lang="el-GR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ω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→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a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x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=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-a.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ω²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; a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y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=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0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lvl="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Gia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tốc toàn phần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: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𝑎</m:t>
                    </m:r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𝑦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𝑎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sSup>
                      <m:sSup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𝜔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0"/>
                <a:ext cx="9144000" cy="6978577"/>
              </a:xfrm>
              <a:prstGeom prst="rect">
                <a:avLst/>
              </a:prstGeom>
              <a:blipFill rotWithShape="1">
                <a:blip r:embed="rId2"/>
                <a:stretch>
                  <a:fillRect l="-1333" t="-78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6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07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smtClean="0">
                <a:solidFill>
                  <a:schemeClr val="bg1"/>
                </a:solidFill>
                <a:latin typeface="Calibri" pitchFamily="34" charset="0"/>
              </a:rPr>
              <a:t>Bài tập 01: </a:t>
            </a:r>
            <a:r>
              <a:rPr lang="en-US" sz="2800" smtClean="0">
                <a:solidFill>
                  <a:schemeClr val="bg1"/>
                </a:solidFill>
                <a:latin typeface="Calibri" pitchFamily="34" charset="0"/>
              </a:rPr>
              <a:t>Động </a:t>
            </a:r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điểm chuyển động theo phương trình:</a:t>
            </a:r>
          </a:p>
          <a:p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                   </a:t>
            </a:r>
            <a:r>
              <a:rPr lang="fr-FR" sz="2800">
                <a:solidFill>
                  <a:schemeClr val="bg1"/>
                </a:solidFill>
                <a:latin typeface="Calibri" pitchFamily="34" charset="0"/>
              </a:rPr>
              <a:t>x = </a:t>
            </a:r>
            <a:r>
              <a:rPr lang="fr-FR" sz="2800" smtClean="0">
                <a:solidFill>
                  <a:schemeClr val="bg1"/>
                </a:solidFill>
                <a:latin typeface="Calibri" pitchFamily="34" charset="0"/>
              </a:rPr>
              <a:t>2.t</a:t>
            </a:r>
            <a:r>
              <a:rPr lang="fr-FR" sz="2800" baseline="3000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endParaRPr lang="en-US" sz="28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fr-FR" sz="2800">
                <a:solidFill>
                  <a:schemeClr val="bg1"/>
                </a:solidFill>
                <a:latin typeface="Calibri" pitchFamily="34" charset="0"/>
              </a:rPr>
              <a:t>                   y = </a:t>
            </a:r>
            <a:r>
              <a:rPr lang="fr-FR" sz="2800" smtClean="0">
                <a:solidFill>
                  <a:schemeClr val="bg1"/>
                </a:solidFill>
                <a:latin typeface="Calibri" pitchFamily="34" charset="0"/>
              </a:rPr>
              <a:t>1,5.t</a:t>
            </a:r>
            <a:r>
              <a:rPr lang="fr-FR" sz="2800" baseline="3000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fr-FR" sz="280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fr-FR" sz="2800">
                <a:solidFill>
                  <a:schemeClr val="bg1"/>
                </a:solidFill>
                <a:latin typeface="Calibri" pitchFamily="34" charset="0"/>
              </a:rPr>
              <a:t>– 1</a:t>
            </a:r>
            <a:endParaRPr lang="en-US" sz="28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fr-FR" sz="2800" smtClean="0">
                <a:solidFill>
                  <a:schemeClr val="bg1"/>
                </a:solidFill>
                <a:latin typeface="Calibri" pitchFamily="34" charset="0"/>
              </a:rPr>
              <a:t>x</a:t>
            </a:r>
            <a:r>
              <a:rPr lang="fr-FR" sz="2800">
                <a:solidFill>
                  <a:schemeClr val="bg1"/>
                </a:solidFill>
                <a:latin typeface="Calibri" pitchFamily="34" charset="0"/>
              </a:rPr>
              <a:t>, y tính bằng mét và t tính bằng giây . </a:t>
            </a:r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Xác định.</a:t>
            </a:r>
          </a:p>
          <a:p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a. Quỹ đạo động điểm.</a:t>
            </a:r>
          </a:p>
          <a:p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b. Vận tốc và gia tốc tại thời điểm t = 2s.</a:t>
            </a:r>
          </a:p>
          <a:p>
            <a:r>
              <a:rPr lang="en-US" sz="2800" b="1">
                <a:solidFill>
                  <a:schemeClr val="bg1"/>
                </a:solidFill>
                <a:latin typeface="Calibri" pitchFamily="34" charset="0"/>
              </a:rPr>
              <a:t>Bài tập 0</a:t>
            </a:r>
            <a:r>
              <a:rPr lang="vi-VN" sz="2800" b="1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en-US" sz="2800" b="1">
                <a:solidFill>
                  <a:schemeClr val="bg1"/>
                </a:solidFill>
                <a:latin typeface="Calibri" pitchFamily="34" charset="0"/>
              </a:rPr>
              <a:t>: </a:t>
            </a:r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Viên đạn chuyển động trong mặt phẳng thẳng đứng theo phương trình:</a:t>
            </a:r>
          </a:p>
          <a:p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                   x = 300 t</a:t>
            </a:r>
          </a:p>
          <a:p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                   y = 400 t – </a:t>
            </a:r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5</a:t>
            </a:r>
            <a:r>
              <a:rPr lang="en-US" sz="280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t² </a:t>
            </a:r>
            <a:endParaRPr lang="vi-VN" sz="28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            (x, y tính bằng mét và t tính bằng giây)</a:t>
            </a:r>
          </a:p>
          <a:p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Tìm:</a:t>
            </a:r>
            <a:endParaRPr lang="en-US" sz="2800" smtClean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a</a:t>
            </a:r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.  Quỹ đạo của viên đạn</a:t>
            </a:r>
          </a:p>
          <a:p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b.  Vận tốc và gia tốc tại thời điểm đầu và lúc viên đạn rơi xuống đất.</a:t>
            </a:r>
          </a:p>
          <a:p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c.  Độ cao và tầm xa của đường đạn</a:t>
            </a:r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vi-VN" sz="280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56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0" y="584775"/>
                <a:ext cx="9144000" cy="6014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III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.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Khảo sát chuyển động của điểm bằng phương pháp tự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nhiên</a:t>
                </a:r>
                <a:endParaRPr lang="vi-VN" sz="2800" b="1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1.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Hệ tọa độ tự nhiên</a:t>
                </a:r>
                <a:endParaRPr lang="en-US" sz="2800" b="1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endParaRPr lang="en-US" sz="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Tại v</a:t>
                </a:r>
                <a:r>
                  <a:rPr lang="vi-VN" sz="2600" smtClean="0">
                    <a:solidFill>
                      <a:schemeClr val="bg1"/>
                    </a:solidFill>
                    <a:latin typeface="Calibri" pitchFamily="34" charset="0"/>
                  </a:rPr>
                  <a:t>ị trí </a:t>
                </a:r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của điểm M 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dựng mặt phẳng M</a:t>
                </a:r>
                <a:r>
                  <a:rPr lang="el-GR" sz="2600" smtClean="0">
                    <a:solidFill>
                      <a:schemeClr val="bg1"/>
                    </a:solidFill>
                    <a:latin typeface="Calibri" pitchFamily="34" charset="0"/>
                  </a:rPr>
                  <a:t>τ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n</a:t>
                </a: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M</a:t>
                </a:r>
                <a:r>
                  <a:rPr lang="el-GR" sz="2600" smtClean="0">
                    <a:solidFill>
                      <a:schemeClr val="bg1"/>
                    </a:solidFill>
                    <a:latin typeface="Calibri" pitchFamily="34" charset="0"/>
                  </a:rPr>
                  <a:t>τ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 trùng với tiếp tuyến quĩ đạo: </a:t>
                </a:r>
                <a:r>
                  <a:rPr lang="en-US" sz="2600" b="1" smtClean="0">
                    <a:solidFill>
                      <a:schemeClr val="bg1"/>
                    </a:solidFill>
                    <a:latin typeface="Calibri" pitchFamily="34" charset="0"/>
                  </a:rPr>
                  <a:t>tiếp tuyến chính</a:t>
                </a: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Mn 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  <a:sym typeface="Symbol"/>
                  </a:rPr>
                  <a:t> </a:t>
                </a:r>
                <a:r>
                  <a:rPr lang="en-US" sz="2600">
                    <a:solidFill>
                      <a:schemeClr val="bg1"/>
                    </a:solidFill>
                    <a:latin typeface="Calibri" pitchFamily="34" charset="0"/>
                  </a:rPr>
                  <a:t>M</a:t>
                </a:r>
                <a:r>
                  <a:rPr lang="el-GR" sz="2600" smtClean="0">
                    <a:solidFill>
                      <a:schemeClr val="bg1"/>
                    </a:solidFill>
                    <a:latin typeface="Calibri" pitchFamily="34" charset="0"/>
                  </a:rPr>
                  <a:t>τ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 và hướng về phía lõm của quỹ đạo: </a:t>
                </a:r>
                <a:r>
                  <a:rPr lang="en-US" sz="2600" b="1" smtClean="0">
                    <a:solidFill>
                      <a:schemeClr val="bg1"/>
                    </a:solidFill>
                    <a:latin typeface="Calibri" pitchFamily="34" charset="0"/>
                  </a:rPr>
                  <a:t>pháp tuyến chính</a:t>
                </a: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Dựng Mb 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  <a:sym typeface="Symbol"/>
                  </a:rPr>
                  <a:t> mặt phẳng </a:t>
                </a:r>
                <a:r>
                  <a:rPr lang="en-US" sz="2600">
                    <a:solidFill>
                      <a:schemeClr val="bg1"/>
                    </a:solidFill>
                    <a:latin typeface="Calibri" pitchFamily="34" charset="0"/>
                  </a:rPr>
                  <a:t>M</a:t>
                </a:r>
                <a:r>
                  <a:rPr lang="el-GR" sz="2600">
                    <a:solidFill>
                      <a:schemeClr val="bg1"/>
                    </a:solidFill>
                    <a:latin typeface="Calibri" pitchFamily="34" charset="0"/>
                  </a:rPr>
                  <a:t>τ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n: </a:t>
                </a:r>
                <a:r>
                  <a:rPr lang="en-US" sz="2600" b="1" smtClean="0">
                    <a:solidFill>
                      <a:schemeClr val="bg1"/>
                    </a:solidFill>
                    <a:latin typeface="Calibri" pitchFamily="34" charset="0"/>
                  </a:rPr>
                  <a:t>trùng pháp tuyến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 (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6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e>
                    </m:acc>
                    <m:r>
                      <a:rPr lang="en-US" sz="2600" b="0" i="1" smtClean="0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𝑛</m:t>
                        </m:r>
                      </m:e>
                    </m:acc>
                    <m:r>
                      <a:rPr lang="en-US" sz="2600" b="0" i="1" smtClean="0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 - tam diện thuận)</a:t>
                </a:r>
                <a:endParaRPr lang="en-US" sz="26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6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 </a:t>
                </a:r>
                <a:r>
                  <a:rPr lang="vi-VN" sz="2600" smtClean="0">
                    <a:solidFill>
                      <a:schemeClr val="bg1"/>
                    </a:solidFill>
                    <a:latin typeface="Calibri" pitchFamily="34" charset="0"/>
                  </a:rPr>
                  <a:t>tại </a:t>
                </a:r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mọi điểm của đường cong, </a:t>
                </a:r>
                <a:r>
                  <a:rPr lang="vi-VN" sz="2600" smtClean="0">
                    <a:solidFill>
                      <a:schemeClr val="bg1"/>
                    </a:solidFill>
                    <a:latin typeface="Calibri" pitchFamily="34" charset="0"/>
                  </a:rPr>
                  <a:t>luôn </a:t>
                </a:r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dựng được hệ tọa độ vuông góc có 3 trục hướng theo tiếp tuyến, pháp tuyến chính và trùng pháp  tuyến gọi là hệ tọa độ tự </a:t>
                </a:r>
                <a:r>
                  <a:rPr lang="vi-VN" sz="2600" smtClean="0">
                    <a:solidFill>
                      <a:schemeClr val="bg1"/>
                    </a:solidFill>
                    <a:latin typeface="Calibri" pitchFamily="34" charset="0"/>
                  </a:rPr>
                  <a:t>nhiên.</a:t>
                </a:r>
                <a:endParaRPr lang="en-US" sz="26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600" smtClean="0">
                    <a:solidFill>
                      <a:schemeClr val="bg1"/>
                    </a:solidFill>
                    <a:latin typeface="Calibri" pitchFamily="34" charset="0"/>
                  </a:rPr>
                  <a:t>Hệ </a:t>
                </a:r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tọa độ tự nhiên thay đổi theo vị trí của điểm M trên quỹ đạo.</a:t>
                </a:r>
                <a:endParaRPr lang="en-US" sz="2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84775"/>
                <a:ext cx="9144000" cy="6014660"/>
              </a:xfrm>
              <a:prstGeom prst="rect">
                <a:avLst/>
              </a:prstGeom>
              <a:blipFill rotWithShape="1">
                <a:blip r:embed="rId2"/>
                <a:stretch>
                  <a:fillRect l="-1333" t="-912" r="-1333" b="-16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chemeClr val="bg1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6" name="Rectangle 4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7308304" y="1400433"/>
            <a:ext cx="1732915" cy="1740535"/>
            <a:chOff x="4880" y="4578"/>
            <a:chExt cx="2729" cy="2741"/>
          </a:xfrm>
        </p:grpSpPr>
        <p:sp>
          <p:nvSpPr>
            <p:cNvPr id="9" name="Text Box 24"/>
            <p:cNvSpPr txBox="1">
              <a:spLocks noChangeArrowheads="1"/>
            </p:cNvSpPr>
            <p:nvPr/>
          </p:nvSpPr>
          <p:spPr bwMode="auto">
            <a:xfrm>
              <a:off x="5560" y="4578"/>
              <a:ext cx="36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n</a:t>
              </a:r>
              <a:endParaRPr kumimoji="0" lang="en-US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0" name="Freeform 23"/>
            <p:cNvSpPr>
              <a:spLocks/>
            </p:cNvSpPr>
            <p:nvPr/>
          </p:nvSpPr>
          <p:spPr bwMode="auto">
            <a:xfrm>
              <a:off x="5420" y="5634"/>
              <a:ext cx="1800" cy="546"/>
            </a:xfrm>
            <a:custGeom>
              <a:avLst/>
              <a:gdLst>
                <a:gd name="T0" fmla="*/ 0 w 5049"/>
                <a:gd name="T1" fmla="*/ 390 h 1320"/>
                <a:gd name="T2" fmla="*/ 1496 w 5049"/>
                <a:gd name="T3" fmla="*/ 1290 h 1320"/>
                <a:gd name="T4" fmla="*/ 4114 w 5049"/>
                <a:gd name="T5" fmla="*/ 210 h 1320"/>
                <a:gd name="T6" fmla="*/ 5049 w 5049"/>
                <a:gd name="T7" fmla="*/ 30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49" h="1320">
                  <a:moveTo>
                    <a:pt x="0" y="390"/>
                  </a:moveTo>
                  <a:cubicBezTo>
                    <a:pt x="405" y="855"/>
                    <a:pt x="810" y="1320"/>
                    <a:pt x="1496" y="1290"/>
                  </a:cubicBezTo>
                  <a:cubicBezTo>
                    <a:pt x="2182" y="1260"/>
                    <a:pt x="3522" y="420"/>
                    <a:pt x="4114" y="210"/>
                  </a:cubicBezTo>
                  <a:cubicBezTo>
                    <a:pt x="4706" y="0"/>
                    <a:pt x="4893" y="60"/>
                    <a:pt x="5049" y="3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" name="Line 22"/>
            <p:cNvSpPr>
              <a:spLocks noChangeShapeType="1"/>
            </p:cNvSpPr>
            <p:nvPr/>
          </p:nvSpPr>
          <p:spPr bwMode="auto">
            <a:xfrm>
              <a:off x="5960" y="5454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" name="Text Box 21"/>
            <p:cNvSpPr txBox="1">
              <a:spLocks noChangeArrowheads="1"/>
            </p:cNvSpPr>
            <p:nvPr/>
          </p:nvSpPr>
          <p:spPr bwMode="auto">
            <a:xfrm>
              <a:off x="7272" y="5599"/>
              <a:ext cx="330" cy="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Arial" pitchFamily="34" charset="0"/>
                  <a:sym typeface="Symbol" pitchFamily="18" charset="2"/>
                </a:rPr>
                <a:t>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5960" y="5454"/>
                  <a:ext cx="360" cy="3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kumimoji="0" lang="en-US" sz="1800" b="1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cs typeface="Arial" pitchFamily="34" charset="0"/>
                              </a:rPr>
                            </m:ctrlPr>
                          </m:accPr>
                          <m:e>
                            <m:r>
                              <a:rPr kumimoji="0" lang="en-US" sz="1800" b="1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cs typeface="Arial" pitchFamily="34" charset="0"/>
                              </a:rPr>
                              <m:t>𝒏</m:t>
                            </m:r>
                          </m:e>
                        </m:acc>
                      </m:oMath>
                    </m:oMathPara>
                  </a14:m>
                  <a:endParaRPr kumimoji="0" lang="en-US" sz="1800" b="1" i="0" u="none" strike="noStrike" cap="none" normalizeH="0" baseline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13" name="Text Box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960" y="5454"/>
                  <a:ext cx="360" cy="360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r="-34211" b="-40541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5560" y="6354"/>
                  <a:ext cx="594" cy="6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𝒃</m:t>
                            </m:r>
                          </m:e>
                        </m:acc>
                      </m:oMath>
                    </m:oMathPara>
                  </a14:m>
                  <a:endParaRPr lang="en-US" b="1">
                    <a:solidFill>
                      <a:srgbClr val="FF0000"/>
                    </a:solidFill>
                    <a:latin typeface="Calibri" pitchFamily="34" charset="0"/>
                  </a:endParaRPr>
                </a:p>
              </p:txBody>
            </p:sp>
          </mc:Choice>
          <mc:Fallback xmlns="">
            <p:sp>
              <p:nvSpPr>
                <p:cNvPr id="14" name="Text Box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560" y="6354"/>
                  <a:ext cx="594" cy="646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5787" y="6174"/>
              <a:ext cx="36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M</a:t>
              </a: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6220" y="6087"/>
                  <a:ext cx="558" cy="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</a:rPr>
                              <m:t>𝝉</m:t>
                            </m:r>
                          </m:e>
                        </m:acc>
                      </m:oMath>
                    </m:oMathPara>
                  </a14:m>
                  <a:endParaRPr lang="en-US" b="1">
                    <a:solidFill>
                      <a:srgbClr val="FF0000"/>
                    </a:solidFill>
                    <a:latin typeface="Calibri" pitchFamily="34" charset="0"/>
                  </a:endParaRPr>
                </a:p>
              </p:txBody>
            </p:sp>
          </mc:Choice>
          <mc:Fallback xmlns="">
            <p:sp>
              <p:nvSpPr>
                <p:cNvPr id="18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220" y="6087"/>
                  <a:ext cx="558" cy="58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Line 13"/>
            <p:cNvSpPr>
              <a:spLocks noChangeShapeType="1"/>
            </p:cNvSpPr>
            <p:nvPr/>
          </p:nvSpPr>
          <p:spPr bwMode="auto">
            <a:xfrm>
              <a:off x="6002" y="6174"/>
              <a:ext cx="1607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" name="Line 12"/>
            <p:cNvSpPr>
              <a:spLocks noChangeShapeType="1"/>
            </p:cNvSpPr>
            <p:nvPr/>
          </p:nvSpPr>
          <p:spPr bwMode="auto">
            <a:xfrm flipH="1" flipV="1">
              <a:off x="5980" y="4734"/>
              <a:ext cx="13" cy="144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5420" y="5634"/>
              <a:ext cx="1800" cy="546"/>
            </a:xfrm>
            <a:custGeom>
              <a:avLst/>
              <a:gdLst>
                <a:gd name="T0" fmla="*/ 0 w 5049"/>
                <a:gd name="T1" fmla="*/ 390 h 1320"/>
                <a:gd name="T2" fmla="*/ 1496 w 5049"/>
                <a:gd name="T3" fmla="*/ 1290 h 1320"/>
                <a:gd name="T4" fmla="*/ 4114 w 5049"/>
                <a:gd name="T5" fmla="*/ 210 h 1320"/>
                <a:gd name="T6" fmla="*/ 5049 w 5049"/>
                <a:gd name="T7" fmla="*/ 30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49" h="1320">
                  <a:moveTo>
                    <a:pt x="0" y="390"/>
                  </a:moveTo>
                  <a:cubicBezTo>
                    <a:pt x="405" y="855"/>
                    <a:pt x="810" y="1320"/>
                    <a:pt x="1496" y="1290"/>
                  </a:cubicBezTo>
                  <a:cubicBezTo>
                    <a:pt x="2182" y="1260"/>
                    <a:pt x="3522" y="420"/>
                    <a:pt x="4114" y="210"/>
                  </a:cubicBezTo>
                  <a:cubicBezTo>
                    <a:pt x="4706" y="0"/>
                    <a:pt x="4893" y="60"/>
                    <a:pt x="5049" y="30"/>
                  </a:cubicBezTo>
                </a:path>
              </a:pathLst>
            </a:custGeom>
            <a:noFill/>
            <a:ln w="28575">
              <a:solidFill>
                <a:srgbClr val="FFFF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1" name="Line 10"/>
            <p:cNvSpPr>
              <a:spLocks noChangeShapeType="1"/>
            </p:cNvSpPr>
            <p:nvPr/>
          </p:nvSpPr>
          <p:spPr bwMode="auto">
            <a:xfrm>
              <a:off x="5960" y="5454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2" name="Line 9"/>
            <p:cNvSpPr>
              <a:spLocks noChangeShapeType="1"/>
            </p:cNvSpPr>
            <p:nvPr/>
          </p:nvSpPr>
          <p:spPr bwMode="auto">
            <a:xfrm flipV="1">
              <a:off x="5987" y="5634"/>
              <a:ext cx="0" cy="54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4" name="Line 8"/>
            <p:cNvSpPr>
              <a:spLocks noChangeShapeType="1"/>
            </p:cNvSpPr>
            <p:nvPr/>
          </p:nvSpPr>
          <p:spPr bwMode="auto">
            <a:xfrm flipV="1">
              <a:off x="6002" y="6174"/>
              <a:ext cx="54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54" name="Line 7"/>
            <p:cNvSpPr>
              <a:spLocks noChangeShapeType="1"/>
            </p:cNvSpPr>
            <p:nvPr/>
          </p:nvSpPr>
          <p:spPr bwMode="auto">
            <a:xfrm flipH="1">
              <a:off x="5082" y="6174"/>
              <a:ext cx="900" cy="90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57" name="Line 6"/>
            <p:cNvSpPr>
              <a:spLocks noChangeShapeType="1"/>
            </p:cNvSpPr>
            <p:nvPr/>
          </p:nvSpPr>
          <p:spPr bwMode="auto">
            <a:xfrm flipH="1">
              <a:off x="5628" y="6174"/>
              <a:ext cx="360" cy="36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58" name="Text Box 5"/>
            <p:cNvSpPr txBox="1">
              <a:spLocks noChangeArrowheads="1"/>
            </p:cNvSpPr>
            <p:nvPr/>
          </p:nvSpPr>
          <p:spPr bwMode="auto">
            <a:xfrm>
              <a:off x="4880" y="6959"/>
              <a:ext cx="446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b</a:t>
              </a:r>
              <a:endParaRPr kumimoji="0" lang="en-US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59" name="Arc 4"/>
            <p:cNvSpPr>
              <a:spLocks/>
            </p:cNvSpPr>
            <p:nvPr/>
          </p:nvSpPr>
          <p:spPr bwMode="auto">
            <a:xfrm rot="12050002">
              <a:off x="5420" y="5814"/>
              <a:ext cx="297" cy="36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17798"/>
                <a:gd name="T1" fmla="*/ 0 h 21600"/>
                <a:gd name="T2" fmla="*/ 17798 w 17798"/>
                <a:gd name="T3" fmla="*/ 9361 h 21600"/>
                <a:gd name="T4" fmla="*/ 0 w 17798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798" h="21600" fill="none" extrusionOk="0">
                  <a:moveTo>
                    <a:pt x="-1" y="0"/>
                  </a:moveTo>
                  <a:cubicBezTo>
                    <a:pt x="7111" y="0"/>
                    <a:pt x="13768" y="3500"/>
                    <a:pt x="17797" y="9361"/>
                  </a:cubicBezTo>
                </a:path>
                <a:path w="17798" h="21600" stroke="0" extrusionOk="0">
                  <a:moveTo>
                    <a:pt x="-1" y="0"/>
                  </a:moveTo>
                  <a:cubicBezTo>
                    <a:pt x="7111" y="0"/>
                    <a:pt x="13768" y="3500"/>
                    <a:pt x="17797" y="9361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 type="arrow" w="sm" len="med"/>
              <a:tailEnd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60" name="Text Box 3"/>
            <p:cNvSpPr txBox="1">
              <a:spLocks noChangeArrowheads="1"/>
            </p:cNvSpPr>
            <p:nvPr/>
          </p:nvSpPr>
          <p:spPr bwMode="auto">
            <a:xfrm>
              <a:off x="5060" y="5814"/>
              <a:ext cx="529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+</a:t>
              </a: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</p:grpSp>
      <p:sp>
        <p:nvSpPr>
          <p:cNvPr id="62" name="Rectangle 2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63" name="Rectangle 28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547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1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9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1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3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25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584775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smtClean="0">
                <a:solidFill>
                  <a:schemeClr val="bg1"/>
                </a:solidFill>
                <a:latin typeface="Calibri" pitchFamily="34" charset="0"/>
              </a:rPr>
              <a:t>III</a:t>
            </a:r>
            <a:r>
              <a:rPr lang="vi-VN" sz="2800" b="1" smtClean="0">
                <a:solidFill>
                  <a:schemeClr val="bg1"/>
                </a:solidFill>
                <a:latin typeface="Calibri" pitchFamily="34" charset="0"/>
              </a:rPr>
              <a:t>. </a:t>
            </a:r>
            <a:r>
              <a:rPr lang="vi-VN" sz="2800" b="1">
                <a:solidFill>
                  <a:schemeClr val="bg1"/>
                </a:solidFill>
                <a:latin typeface="Calibri" pitchFamily="34" charset="0"/>
              </a:rPr>
              <a:t>Khảo sát chuyển động của điểm bằng phương pháp tự </a:t>
            </a:r>
            <a:r>
              <a:rPr lang="vi-VN" sz="2800" b="1" smtClean="0">
                <a:solidFill>
                  <a:schemeClr val="bg1"/>
                </a:solidFill>
                <a:latin typeface="Calibri" pitchFamily="34" charset="0"/>
              </a:rPr>
              <a:t>nhiên</a:t>
            </a:r>
            <a:endParaRPr lang="vi-VN" sz="2800" b="1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vi-VN" sz="2800" b="1" smtClean="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vi-VN" sz="2800" b="1">
                <a:solidFill>
                  <a:schemeClr val="bg1"/>
                </a:solidFill>
                <a:latin typeface="Calibri" pitchFamily="34" charset="0"/>
              </a:rPr>
              <a:t>. Phương trình chuyển </a:t>
            </a:r>
            <a:r>
              <a:rPr lang="vi-VN" sz="2800" b="1" smtClean="0">
                <a:solidFill>
                  <a:schemeClr val="bg1"/>
                </a:solidFill>
                <a:latin typeface="Calibri" pitchFamily="34" charset="0"/>
              </a:rPr>
              <a:t>động</a:t>
            </a:r>
            <a:endParaRPr lang="en-US" sz="2800" b="1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Trên quỹ đạo của </a:t>
            </a:r>
            <a:r>
              <a:rPr lang="en-US" sz="2800" smtClean="0">
                <a:solidFill>
                  <a:schemeClr val="bg1"/>
                </a:solidFill>
                <a:latin typeface="Calibri" pitchFamily="34" charset="0"/>
              </a:rPr>
              <a:t>chất </a:t>
            </a:r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điểm</a:t>
            </a:r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, ta chọn O làm </a:t>
            </a:r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gốc.</a:t>
            </a:r>
            <a:endParaRPr lang="en-US" sz="280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vi-VN" sz="2800" smtClean="0">
                <a:solidFill>
                  <a:schemeClr val="bg1"/>
                </a:solidFill>
                <a:latin typeface="Calibri" pitchFamily="34" charset="0"/>
                <a:cs typeface="Arial"/>
              </a:rPr>
              <a:t>→</a:t>
            </a:r>
            <a:r>
              <a:rPr lang="en-US" sz="2800" smtClean="0">
                <a:solidFill>
                  <a:schemeClr val="bg1"/>
                </a:solidFill>
                <a:latin typeface="Calibri" pitchFamily="34" charset="0"/>
                <a:cs typeface="Arial"/>
              </a:rPr>
              <a:t> </a:t>
            </a:r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vị </a:t>
            </a:r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trí của </a:t>
            </a:r>
            <a:r>
              <a:rPr lang="en-US" sz="2800" smtClean="0">
                <a:solidFill>
                  <a:schemeClr val="bg1"/>
                </a:solidFill>
                <a:latin typeface="Calibri" pitchFamily="34" charset="0"/>
              </a:rPr>
              <a:t>chất </a:t>
            </a:r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điểm </a:t>
            </a:r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được xác định bởi thông số </a:t>
            </a:r>
            <a:r>
              <a:rPr lang="en-US" sz="2800" smtClean="0">
                <a:solidFill>
                  <a:schemeClr val="bg1"/>
                </a:solidFill>
                <a:latin typeface="Calibri" pitchFamily="34" charset="0"/>
              </a:rPr>
              <a:t>s = chiều dài cung OM</a:t>
            </a:r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en-US" sz="280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Khi </a:t>
            </a:r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M chuyển động, s biến thiên theo thời gian</a:t>
            </a:r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en-US" sz="280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n-US" sz="2800" smtClean="0">
                <a:solidFill>
                  <a:schemeClr val="bg1"/>
                </a:solidFill>
                <a:latin typeface="Calibri" pitchFamily="34" charset="0"/>
              </a:rPr>
              <a:t>s</a:t>
            </a:r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= </a:t>
            </a:r>
            <a:r>
              <a:rPr lang="en-US" sz="2800" smtClean="0">
                <a:solidFill>
                  <a:schemeClr val="bg1"/>
                </a:solidFill>
                <a:latin typeface="Calibri" pitchFamily="34" charset="0"/>
              </a:rPr>
              <a:t>s</a:t>
            </a:r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(t</a:t>
            </a:r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) gọi là phương trình chuyển động của điểm theo tọa độ tự nhiên. </a:t>
            </a:r>
          </a:p>
          <a:p>
            <a:pPr algn="just"/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Chú </a:t>
            </a:r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ý: </a:t>
            </a:r>
            <a:r>
              <a:rPr lang="en-US" sz="2800" smtClean="0">
                <a:solidFill>
                  <a:schemeClr val="bg1"/>
                </a:solidFill>
                <a:latin typeface="Calibri" pitchFamily="34" charset="0"/>
              </a:rPr>
              <a:t>s</a:t>
            </a:r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là đại lượng đại số. Tuy nhiên nếu chọn chiều dương của quỹ đạo là chiều chuyển động của điểm thì </a:t>
            </a:r>
            <a:r>
              <a:rPr lang="en-US" sz="2800" smtClean="0">
                <a:solidFill>
                  <a:schemeClr val="bg1"/>
                </a:solidFill>
                <a:latin typeface="Calibri" pitchFamily="34" charset="0"/>
              </a:rPr>
              <a:t>S</a:t>
            </a:r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vi-VN" sz="2800">
                <a:solidFill>
                  <a:schemeClr val="bg1"/>
                </a:solidFill>
                <a:latin typeface="Calibri" pitchFamily="34" charset="0"/>
              </a:rPr>
              <a:t>luôn dương</a:t>
            </a:r>
            <a:r>
              <a:rPr lang="vi-VN" sz="280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vi-VN" sz="2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chemeClr val="bg1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6" name="Rectangle 4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6588224" y="980728"/>
            <a:ext cx="2400300" cy="1618879"/>
            <a:chOff x="4506" y="9903"/>
            <a:chExt cx="3780" cy="2549"/>
          </a:xfrm>
        </p:grpSpPr>
        <p:sp>
          <p:nvSpPr>
            <p:cNvPr id="7" name="Freeform 11"/>
            <p:cNvSpPr>
              <a:spLocks/>
            </p:cNvSpPr>
            <p:nvPr/>
          </p:nvSpPr>
          <p:spPr bwMode="auto">
            <a:xfrm>
              <a:off x="4506" y="10494"/>
              <a:ext cx="3780" cy="611"/>
            </a:xfrm>
            <a:custGeom>
              <a:avLst/>
              <a:gdLst>
                <a:gd name="T0" fmla="*/ 0 w 4320"/>
                <a:gd name="T1" fmla="*/ 684 h 781"/>
                <a:gd name="T2" fmla="*/ 1434 w 4320"/>
                <a:gd name="T3" fmla="*/ 7 h 781"/>
                <a:gd name="T4" fmla="*/ 3564 w 4320"/>
                <a:gd name="T5" fmla="*/ 727 h 781"/>
                <a:gd name="T6" fmla="*/ 4320 w 4320"/>
                <a:gd name="T7" fmla="*/ 329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0" h="781">
                  <a:moveTo>
                    <a:pt x="0" y="684"/>
                  </a:moveTo>
                  <a:cubicBezTo>
                    <a:pt x="239" y="571"/>
                    <a:pt x="840" y="0"/>
                    <a:pt x="1434" y="7"/>
                  </a:cubicBezTo>
                  <a:cubicBezTo>
                    <a:pt x="2028" y="14"/>
                    <a:pt x="3083" y="673"/>
                    <a:pt x="3564" y="727"/>
                  </a:cubicBezTo>
                  <a:cubicBezTo>
                    <a:pt x="4045" y="781"/>
                    <a:pt x="4163" y="412"/>
                    <a:pt x="4320" y="329"/>
                  </a:cubicBezTo>
                </a:path>
              </a:pathLst>
            </a:custGeom>
            <a:noFill/>
            <a:ln w="28575">
              <a:solidFill>
                <a:srgbClr val="FFFF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" name="Arc 10"/>
            <p:cNvSpPr>
              <a:spLocks/>
            </p:cNvSpPr>
            <p:nvPr/>
          </p:nvSpPr>
          <p:spPr bwMode="auto">
            <a:xfrm rot="15727171">
              <a:off x="4669" y="10884"/>
              <a:ext cx="1436" cy="578"/>
            </a:xfrm>
            <a:custGeom>
              <a:avLst/>
              <a:gdLst>
                <a:gd name="G0" fmla="+- 0 0 0"/>
                <a:gd name="G1" fmla="+- 8681 0 0"/>
                <a:gd name="G2" fmla="+- 21600 0 0"/>
                <a:gd name="T0" fmla="*/ 19779 w 21534"/>
                <a:gd name="T1" fmla="*/ 0 h 8681"/>
                <a:gd name="T2" fmla="*/ 21534 w 21534"/>
                <a:gd name="T3" fmla="*/ 6990 h 8681"/>
                <a:gd name="T4" fmla="*/ 0 w 21534"/>
                <a:gd name="T5" fmla="*/ 8681 h 8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34" h="8681" fill="none" extrusionOk="0">
                  <a:moveTo>
                    <a:pt x="19778" y="0"/>
                  </a:moveTo>
                  <a:cubicBezTo>
                    <a:pt x="20751" y="2215"/>
                    <a:pt x="21344" y="4578"/>
                    <a:pt x="21533" y="6990"/>
                  </a:cubicBezTo>
                </a:path>
                <a:path w="21534" h="8681" stroke="0" extrusionOk="0">
                  <a:moveTo>
                    <a:pt x="19778" y="0"/>
                  </a:moveTo>
                  <a:cubicBezTo>
                    <a:pt x="20751" y="2215"/>
                    <a:pt x="21344" y="4578"/>
                    <a:pt x="21533" y="6990"/>
                  </a:cubicBezTo>
                  <a:lnTo>
                    <a:pt x="0" y="8681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4866" y="10854"/>
              <a:ext cx="0" cy="540"/>
            </a:xfrm>
            <a:prstGeom prst="line">
              <a:avLst/>
            </a:prstGeom>
            <a:noFill/>
            <a:ln w="28575">
              <a:solidFill>
                <a:srgbClr val="92D050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5766" y="10494"/>
              <a:ext cx="0" cy="540"/>
            </a:xfrm>
            <a:prstGeom prst="line">
              <a:avLst/>
            </a:prstGeom>
            <a:noFill/>
            <a:ln w="28575">
              <a:solidFill>
                <a:srgbClr val="92D050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" name="Arc 7"/>
            <p:cNvSpPr>
              <a:spLocks/>
            </p:cNvSpPr>
            <p:nvPr/>
          </p:nvSpPr>
          <p:spPr bwMode="auto">
            <a:xfrm rot="15455927">
              <a:off x="4721" y="11222"/>
              <a:ext cx="1440" cy="1019"/>
            </a:xfrm>
            <a:custGeom>
              <a:avLst/>
              <a:gdLst>
                <a:gd name="G0" fmla="+- 0 0 0"/>
                <a:gd name="G1" fmla="+- 11979 0 0"/>
                <a:gd name="G2" fmla="+- 21600 0 0"/>
                <a:gd name="T0" fmla="*/ 17974 w 21600"/>
                <a:gd name="T1" fmla="*/ 0 h 15290"/>
                <a:gd name="T2" fmla="*/ 21345 w 21600"/>
                <a:gd name="T3" fmla="*/ 15290 h 15290"/>
                <a:gd name="T4" fmla="*/ 0 w 21600"/>
                <a:gd name="T5" fmla="*/ 11979 h 15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15290" fill="none" extrusionOk="0">
                  <a:moveTo>
                    <a:pt x="17973" y="0"/>
                  </a:moveTo>
                  <a:cubicBezTo>
                    <a:pt x="20338" y="3547"/>
                    <a:pt x="21600" y="7715"/>
                    <a:pt x="21600" y="11979"/>
                  </a:cubicBezTo>
                  <a:cubicBezTo>
                    <a:pt x="21600" y="13087"/>
                    <a:pt x="21514" y="14194"/>
                    <a:pt x="21344" y="15289"/>
                  </a:cubicBezTo>
                </a:path>
                <a:path w="21600" h="15290" stroke="0" extrusionOk="0">
                  <a:moveTo>
                    <a:pt x="17973" y="0"/>
                  </a:moveTo>
                  <a:cubicBezTo>
                    <a:pt x="20338" y="3547"/>
                    <a:pt x="21600" y="7715"/>
                    <a:pt x="21600" y="11979"/>
                  </a:cubicBezTo>
                  <a:cubicBezTo>
                    <a:pt x="21600" y="13087"/>
                    <a:pt x="21514" y="14194"/>
                    <a:pt x="21344" y="15289"/>
                  </a:cubicBezTo>
                  <a:lnTo>
                    <a:pt x="0" y="11979"/>
                  </a:lnTo>
                  <a:close/>
                </a:path>
              </a:pathLst>
            </a:custGeom>
            <a:noFill/>
            <a:ln w="28575">
              <a:solidFill>
                <a:srgbClr val="92D050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4774" y="9903"/>
              <a:ext cx="787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(+)</a:t>
              </a:r>
              <a:endParaRPr kumimoji="0" lang="en-US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5489" y="9975"/>
              <a:ext cx="554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M</a:t>
              </a:r>
              <a:endParaRPr kumimoji="0" lang="en-US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4" name="Text Box 4"/>
            <p:cNvSpPr txBox="1">
              <a:spLocks noChangeArrowheads="1"/>
            </p:cNvSpPr>
            <p:nvPr/>
          </p:nvSpPr>
          <p:spPr bwMode="auto">
            <a:xfrm>
              <a:off x="5046" y="10583"/>
              <a:ext cx="47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smtClean="0">
                  <a:ln>
                    <a:noFill/>
                  </a:ln>
                  <a:solidFill>
                    <a:srgbClr val="92D050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S</a:t>
              </a:r>
              <a:endParaRPr kumimoji="0" lang="en-US" b="1" i="0" u="none" strike="noStrike" cap="none" normalizeH="0" baseline="0" smtClean="0">
                <a:ln>
                  <a:noFill/>
                </a:ln>
                <a:solidFill>
                  <a:srgbClr val="92D050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5" name="Text Box 3"/>
            <p:cNvSpPr txBox="1">
              <a:spLocks noChangeArrowheads="1"/>
            </p:cNvSpPr>
            <p:nvPr/>
          </p:nvSpPr>
          <p:spPr bwMode="auto">
            <a:xfrm>
              <a:off x="4506" y="10356"/>
              <a:ext cx="36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O</a:t>
              </a:r>
              <a:endParaRPr kumimoji="0" lang="en-US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6" name="Text Box 2"/>
            <p:cNvSpPr txBox="1">
              <a:spLocks noChangeArrowheads="1"/>
            </p:cNvSpPr>
            <p:nvPr/>
          </p:nvSpPr>
          <p:spPr bwMode="auto">
            <a:xfrm>
              <a:off x="7228" y="10469"/>
              <a:ext cx="878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(C)</a:t>
              </a:r>
              <a:endParaRPr kumimoji="0" lang="en-US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620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0" y="584775"/>
                <a:ext cx="9144000" cy="53598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III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.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Khảo sát chuyển động của điểm bằng phương pháp tự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nhiên</a:t>
                </a:r>
                <a:endParaRPr lang="vi-VN" sz="2800" b="1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3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. Vận tốc của điểm</a:t>
                </a:r>
                <a:endParaRPr lang="en-US" sz="2800" b="1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Để xác định vận tốc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</m:acc>
                  </m:oMath>
                </a14:m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ta tìm hình chiếu của nó lên các trục của tọa độ tự nhiên. Vì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</m:acc>
                  </m:oMath>
                </a14:m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hướng theo tiếp tuyến của quỹ đạo tại M nên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</m:acc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e>
                    </m:acc>
                  </m:oMath>
                </a14:m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.   (vì v</a:t>
                </a:r>
                <a:r>
                  <a:rPr lang="vi-VN" sz="2800" baseline="-25000">
                    <a:solidFill>
                      <a:schemeClr val="bg1"/>
                    </a:solidFill>
                    <a:latin typeface="Calibri" pitchFamily="34" charset="0"/>
                  </a:rPr>
                  <a:t>n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= v</a:t>
                </a:r>
                <a:r>
                  <a:rPr lang="vi-VN" sz="2800" baseline="-25000">
                    <a:solidFill>
                      <a:schemeClr val="bg1"/>
                    </a:solidFill>
                    <a:latin typeface="Calibri" pitchFamily="34" charset="0"/>
                  </a:rPr>
                  <a:t>b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= 0)</a:t>
                </a: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8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</m:e>
                      </m:d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𝜏</m:t>
                              </m:r>
                            </m:sub>
                          </m:sSub>
                        </m:e>
                      </m:d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𝑑𝑠</m:t>
                              </m:r>
                            </m:num>
                            <m:den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𝑑𝑡</m:t>
                              </m:r>
                            </m:den>
                          </m:f>
                        </m:e>
                      </m:d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′</m:t>
                          </m:r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Dấu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của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v</a:t>
                </a:r>
                <a:r>
                  <a:rPr lang="el-GR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τ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và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s’(t)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luôn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trùng nhau (cùng dương nếu điểm chuyển động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theo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chiều dương quỹ đạo và cùng âm trong trường hợp ngược lại).</a:t>
                </a: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   Vậy suy ra: v</a:t>
                </a:r>
                <a:r>
                  <a:rPr lang="el-GR" sz="2800" baseline="-25000">
                    <a:solidFill>
                      <a:schemeClr val="bg1"/>
                    </a:solidFill>
                    <a:latin typeface="Calibri" pitchFamily="34" charset="0"/>
                  </a:rPr>
                  <a:t>τ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=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s’(t)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84775"/>
                <a:ext cx="9144000" cy="5359865"/>
              </a:xfrm>
              <a:prstGeom prst="rect">
                <a:avLst/>
              </a:prstGeom>
              <a:blipFill rotWithShape="1">
                <a:blip r:embed="rId2"/>
                <a:stretch>
                  <a:fillRect l="-1333" t="-1024" r="-1333" b="-22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chemeClr val="bg1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6" name="Rectangle 4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60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0" y="584775"/>
                <a:ext cx="9144000" cy="61816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III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.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Khảo sát chuyển động của điểm bằng phương pháp tự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nhiên</a:t>
                </a:r>
                <a:endParaRPr lang="vi-VN" sz="2800" b="1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4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.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Gia tốc của điểm</a:t>
                </a:r>
                <a:endParaRPr lang="en-US" sz="2800" b="1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Tương tự như vận tốc ta tìm hình chiếu của nó trên các trục tọa độ tự nhiên ta có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: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e>
                    </m:acc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𝑛</m:t>
                        </m:r>
                      </m:e>
                    </m:acc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Mặt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khác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: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</m:acc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</m:t>
                          </m:r>
                          <m:acc>
                            <m:accPr>
                              <m:chr m:val="⃗"/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</m:num>
                        <m:den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d>
                        <m:d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𝜏</m:t>
                              </m:r>
                            </m:sub>
                          </m:sSub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.</m:t>
                          </m:r>
                          <m:acc>
                            <m:accPr>
                              <m:chr m:val="⃗"/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𝜏</m:t>
                              </m:r>
                            </m:e>
                          </m:acc>
                        </m:e>
                      </m:d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𝑣</m:t>
                          </m:r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′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𝜏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𝜏</m:t>
                          </m:r>
                        </m:e>
                      </m:acc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𝜏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</m:t>
                          </m:r>
                          <m:acc>
                            <m:accPr>
                              <m:chr m:val="⃗"/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𝜏</m:t>
                              </m:r>
                            </m:e>
                          </m:acc>
                        </m:num>
                        <m:den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𝑣</m:t>
                          </m:r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′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𝜏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𝜏</m:t>
                          </m:r>
                        </m:e>
                      </m:acc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</m:t>
                          </m:r>
                          <m:acc>
                            <m:accPr>
                              <m:chr m:val="⃗"/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𝜏</m:t>
                              </m:r>
                            </m:e>
                          </m:acc>
                        </m:num>
                        <m:den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𝑑𝑠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𝑑𝑠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</m:oMath>
                  </m:oMathPara>
                </a14:m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Theo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hình học vi phân thì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𝑑</m:t>
                        </m:r>
                        <m:acc>
                          <m:accPr>
                            <m:chr m:val="⃗"/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𝜏</m:t>
                            </m:r>
                          </m:e>
                        </m:acc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𝑑𝑠</m:t>
                        </m:r>
                      </m:den>
                    </m:f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acc>
                          <m:accPr>
                            <m:chr m:val="⃗"/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𝑛</m:t>
                            </m:r>
                          </m:e>
                        </m:acc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</m:den>
                    </m:f>
                  </m:oMath>
                </a14:m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với 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</a:rPr>
                  <a:t>ρ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là bán kính cong quỹ đạo tại điểm đang xét</a:t>
                </a: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Vậy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ta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có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e>
                    </m:acc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80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𝜏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</m:den>
                    </m:f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𝑛</m:t>
                        </m:r>
                      </m:e>
                    </m:acc>
                  </m:oMath>
                </a14:m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suy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ra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: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𝜏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</m:den>
                    </m:f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; a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b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= 0 và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𝑎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𝜏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84775"/>
                <a:ext cx="9144000" cy="6181692"/>
              </a:xfrm>
              <a:prstGeom prst="rect">
                <a:avLst/>
              </a:prstGeom>
              <a:blipFill rotWithShape="1">
                <a:blip r:embed="rId2"/>
                <a:stretch>
                  <a:fillRect l="-1333" t="-888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chemeClr val="bg1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6" name="Rectangle 4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77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0" y="584775"/>
                <a:ext cx="9144000" cy="62806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III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.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Khảo sát chuyển động của điểm bằng phương pháp tự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nhiên</a:t>
                </a:r>
                <a:endParaRPr lang="vi-VN" sz="2800" b="1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4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.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Gia tốc của điểm</a:t>
                </a:r>
                <a:endParaRPr lang="en-US" sz="2800" b="1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Vì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𝜏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</m:den>
                    </m:f>
                  </m:oMath>
                </a14:m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&gt; 0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</m:oMath>
                </a14:m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luôn hướng vào bề lõm của quỹ đạo.</a:t>
                </a: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*  Ý nghĩa của các thành phần gia tốc:</a:t>
                </a:r>
              </a:p>
              <a:p>
                <a:pPr algn="just"/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a</a:t>
                </a:r>
                <a:r>
                  <a:rPr lang="vi-VN" sz="2800" b="1" baseline="-25000" smtClean="0">
                    <a:solidFill>
                      <a:schemeClr val="bg1"/>
                    </a:solidFill>
                    <a:latin typeface="Calibri" pitchFamily="34" charset="0"/>
                  </a:rPr>
                  <a:t>n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biểu thị cho sự đổi hướng của vận tốc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endParaRPr lang="en-US" sz="2800" b="1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𝜏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</m:den>
                    </m:f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=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0  khi 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</a:rPr>
                  <a:t>ρ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 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∞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sym typeface="Symbol"/>
                  </a:rPr>
                  <a:t>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chuyển động thẳng</a:t>
                </a: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- a</a:t>
                </a:r>
                <a:r>
                  <a:rPr lang="vi-VN" sz="2800" baseline="-25000">
                    <a:solidFill>
                      <a:schemeClr val="bg1"/>
                    </a:solidFill>
                    <a:latin typeface="Calibri" pitchFamily="34" charset="0"/>
                  </a:rPr>
                  <a:t>n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≠ 0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sym typeface="Symbol"/>
                  </a:rPr>
                  <a:t>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sym typeface="Symbol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chuyển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động cong. </a:t>
                </a:r>
              </a:p>
              <a:p>
                <a:pPr algn="just"/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a</a:t>
                </a:r>
                <a:r>
                  <a:rPr lang="el-GR" sz="2800" b="1" baseline="-25000">
                    <a:solidFill>
                      <a:schemeClr val="bg1"/>
                    </a:solidFill>
                    <a:latin typeface="Calibri" pitchFamily="34" charset="0"/>
                  </a:rPr>
                  <a:t>τ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 biểu thị cho sự thay đổi về trị số của vận tốc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endParaRPr lang="en-US" sz="2800" b="1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-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(t) = 0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thì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v</a:t>
                </a:r>
                <a:r>
                  <a:rPr lang="el-GR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τ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= hằng số,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sym typeface="Symbol"/>
                  </a:rPr>
                  <a:t>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sym typeface="Symbol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chuyển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động đều.</a:t>
                </a: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-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a</a:t>
                </a:r>
                <a:r>
                  <a:rPr lang="el-GR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τ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≠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0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thì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biến thiên,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sym typeface="Symbol"/>
                  </a:rPr>
                  <a:t>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chuyển động không đều. </a:t>
                </a: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+  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Khi a</a:t>
                </a:r>
                <a:r>
                  <a:rPr lang="el-GR" sz="2800" baseline="-25000">
                    <a:solidFill>
                      <a:schemeClr val="bg1"/>
                    </a:solidFill>
                    <a:latin typeface="Calibri" pitchFamily="34" charset="0"/>
                  </a:rPr>
                  <a:t>τ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và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v cùng dấu :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sym typeface="Symbol"/>
                  </a:rPr>
                  <a:t>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chuyển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động nhanh dần.</a:t>
                </a: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+   Khi a</a:t>
                </a:r>
                <a:r>
                  <a:rPr lang="el-GR" sz="2800" baseline="-25000">
                    <a:solidFill>
                      <a:schemeClr val="bg1"/>
                    </a:solidFill>
                    <a:latin typeface="Calibri" pitchFamily="34" charset="0"/>
                  </a:rPr>
                  <a:t>τ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và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v ngược dấu :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sym typeface="Symbol"/>
                  </a:rPr>
                  <a:t>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sym typeface="Symbol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chuyển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động chậm dần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84775"/>
                <a:ext cx="9144000" cy="6280694"/>
              </a:xfrm>
              <a:prstGeom prst="rect">
                <a:avLst/>
              </a:prstGeom>
              <a:blipFill rotWithShape="1">
                <a:blip r:embed="rId2"/>
                <a:stretch>
                  <a:fillRect l="-1333" t="-874" r="-1333" b="-19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chemeClr val="bg1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6" name="Rectangle 4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95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0" y="584775"/>
                <a:ext cx="9144000" cy="6023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III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.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Khảo sát chuyển động của điểm bằng phương pháp tự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nhiên</a:t>
                </a:r>
                <a:endParaRPr lang="vi-VN" sz="2800" b="1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Ví dụ 3: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Điểm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chuyển động trên vòng tròn bán kính r = 1m theo phương trình s =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t³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– 16t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(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s tính bằng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m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,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 tính bằng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giây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)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marL="0" lvl="2"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– 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Xác định vận tốc và gia tốc tại thời điểm t =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2s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marL="0" lvl="2"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–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Ở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thời điểm đó, điểm chuyển động nhanh hay chậm dần.</a:t>
                </a:r>
              </a:p>
              <a:p>
                <a:pPr algn="just"/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Giải</a:t>
                </a:r>
                <a:endParaRPr lang="en-US" sz="2800" b="1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v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= s’(t) = 3t²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–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16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Khi t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= 2s thì v =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3.2²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– 16 = – 4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m/s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(t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) = 6t = 6.2 = 12 m/s²</a:t>
                </a:r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𝜏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𝑟</m:t>
                        </m:r>
                      </m:den>
                    </m:f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−</m:t>
                                </m:r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4</m:t>
                                </m:r>
                              </m:e>
                            </m:d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den>
                    </m:f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16</m:t>
                    </m:r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m/s²</a:t>
                </a:r>
              </a:p>
              <a:p>
                <a:pPr algn="just"/>
                <a14:m>
                  <m:oMath xmlns:m="http://schemas.openxmlformats.org/officeDocument/2006/math"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𝑎</m:t>
                    </m:r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𝜏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12</m:t>
                            </m:r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16</m:t>
                            </m:r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20</m:t>
                    </m:r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m/s²</a:t>
                </a: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Vì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a</a:t>
                </a:r>
                <a:r>
                  <a:rPr lang="el-GR" sz="2800" baseline="-25000">
                    <a:solidFill>
                      <a:schemeClr val="bg1"/>
                    </a:solidFill>
                    <a:latin typeface="Calibri" pitchFamily="34" charset="0"/>
                  </a:rPr>
                  <a:t>τ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và v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trái dấu nên điểm chuyển động chậm  dần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84775"/>
                <a:ext cx="9144000" cy="6023444"/>
              </a:xfrm>
              <a:prstGeom prst="rect">
                <a:avLst/>
              </a:prstGeom>
              <a:blipFill rotWithShape="1">
                <a:blip r:embed="rId2"/>
                <a:stretch>
                  <a:fillRect l="-1333" t="-911" r="-1333" b="-1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chemeClr val="bg1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6" name="Rectangle 4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98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0" y="584775"/>
                <a:ext cx="9144000" cy="63144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III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.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Khảo sát chuyển động của điểm bằng phương pháp tự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nhiên</a:t>
                </a:r>
                <a:endParaRPr lang="vi-VN" sz="2800" b="1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Ví dụ 4: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Chất điểm chuyển động trên đường tròn bán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kính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R = 6cm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theo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quy luật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: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S = -12t³ + 9t² + 6 [S(cm); t(s)]</a:t>
                </a: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Xác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định vận tốc, gia tốc của điểm đó sau 1 giây?</a:t>
                </a:r>
              </a:p>
              <a:p>
                <a:pPr algn="just"/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Bài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giải</a:t>
                </a:r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Bài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toán cho quỹ đạo chuyển động của chất điểm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dùng phương pháp tọa độ tự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nhiên.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- Chọn gốc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O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. Vị trí đầu tiên của điểm là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vi-VN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d>
                          <m:dPr>
                            <m:begChr m:val=""/>
                            <m:endChr m:val="|"/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𝑆</m:t>
                            </m:r>
                          </m:e>
                        </m:d>
                      </m:e>
                      <m:sub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𝑡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6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𝑐𝑚</m:t>
                    </m:r>
                  </m:oMath>
                </a14:m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- Sau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1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s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,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điểm cách O: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vi-VN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d>
                          <m:dPr>
                            <m:begChr m:val=""/>
                            <m:endChr m:val="|"/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𝑆</m:t>
                            </m:r>
                          </m:e>
                        </m:d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𝑡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 = -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12.1³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+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9.1²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+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6 = 3cm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• Tính vận tốc</a:t>
                </a:r>
              </a:p>
              <a:p>
                <a:pPr algn="just"/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𝑉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𝑑𝑆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𝑑𝑡</m:t>
                        </m:r>
                      </m:den>
                    </m:f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𝑑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𝑑𝑡</m:t>
                        </m:r>
                      </m:den>
                    </m:f>
                    <m:d>
                      <m:d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12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.</m:t>
                        </m:r>
                        <m:sSup>
                          <m:sSupPr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9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.</m:t>
                        </m:r>
                        <m:sSup>
                          <m:sSupPr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6</m:t>
                        </m:r>
                      </m:e>
                    </m:d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18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𝑡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−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36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sSup>
                      <m:sSup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𝑡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- Tại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t = 1s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thì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vi-VN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d>
                          <m:dPr>
                            <m:begChr m:val=""/>
                            <m:endChr m:val="|"/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𝑉</m:t>
                            </m:r>
                          </m:e>
                        </m:d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𝑡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−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18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𝑐𝑚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/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𝑠</m:t>
                    </m:r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vận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tốc có chiều ngược với chiều dương đã chọn trên quỹ đạo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84775"/>
                <a:ext cx="9144000" cy="6314421"/>
              </a:xfrm>
              <a:prstGeom prst="rect">
                <a:avLst/>
              </a:prstGeom>
              <a:blipFill rotWithShape="1">
                <a:blip r:embed="rId2"/>
                <a:stretch>
                  <a:fillRect l="-1333" t="-869" r="-1333" b="-1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chemeClr val="bg1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6" name="Rectangle 4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65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0" y="584775"/>
                <a:ext cx="9144000" cy="4685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III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.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Khảo sát chuyển động của điểm bằng phương pháp tự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nhiên</a:t>
                </a:r>
                <a:endParaRPr lang="vi-VN" sz="2800" b="1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Ví dụ 4: </a:t>
                </a: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•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Xác định gia tốc </a:t>
                </a: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- Ta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có: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𝜏</m:t>
                            </m:r>
                          </m:sub>
                        </m:sSub>
                      </m:e>
                    </m:acc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acc>
                  </m:oMath>
                </a14:m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𝑑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𝑉</m:t>
                        </m:r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𝑑𝑡</m:t>
                        </m:r>
                      </m:den>
                    </m:f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𝑆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𝑑</m:t>
                        </m:r>
                        <m:sSup>
                          <m:sSupPr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18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−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72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𝑡</m:t>
                    </m:r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𝑉</m:t>
                            </m:r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</m:den>
                    </m:f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𝑉</m:t>
                            </m:r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𝑅</m:t>
                        </m:r>
                      </m:den>
                    </m:f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80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18</m:t>
                                </m:r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.</m:t>
                                </m:r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𝑡</m:t>
                                </m:r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36</m:t>
                                </m:r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.</m:t>
                                </m:r>
                                <m:sSup>
                                  <m:sSupPr>
                                    <m:ctrlPr>
                                      <a:rPr lang="en-US" sz="2800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𝑡</m:t>
                                    </m:r>
                                  </m:e>
                                  <m:sup>
                                    <m:r>
                                      <a:rPr lang="en-US" sz="2800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d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𝑅</m:t>
                        </m:r>
                      </m:den>
                    </m:f>
                  </m:oMath>
                </a14:m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- Tại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 = 1s thì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: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18</m:t>
                    </m:r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−</m:t>
                    </m:r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72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=−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54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𝑚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/</m:t>
                    </m:r>
                    <m:sSup>
                      <m:sSup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𝑠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18</m:t>
                                </m:r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36</m:t>
                                </m:r>
                              </m:e>
                            </m:d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6</m:t>
                        </m:r>
                      </m:den>
                    </m:f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54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𝑚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/</m:t>
                    </m:r>
                    <m:sSup>
                      <m:sSup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𝑠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- Vậy: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vi-VN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𝜏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54</m:t>
                    </m:r>
                    <m:rad>
                      <m:radPr>
                        <m:degHide m:val="on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𝑐𝑚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/</m:t>
                    </m:r>
                    <m:sSup>
                      <m:sSup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𝑠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84775"/>
                <a:ext cx="9144000" cy="4685322"/>
              </a:xfrm>
              <a:prstGeom prst="rect">
                <a:avLst/>
              </a:prstGeom>
              <a:blipFill rotWithShape="1">
                <a:blip r:embed="rId2"/>
                <a:stretch>
                  <a:fillRect l="-1333" t="-1170" r="-1333" b="-26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chemeClr val="bg1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6" name="Rectangle 4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26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chemeClr val="bg1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0" y="584775"/>
                <a:ext cx="9144000" cy="63402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nb-NO" sz="2800" b="1" smtClean="0">
                    <a:solidFill>
                      <a:schemeClr val="bg1"/>
                    </a:solidFill>
                    <a:latin typeface="Calibri" pitchFamily="34" charset="0"/>
                  </a:rPr>
                  <a:t>I. </a:t>
                </a:r>
                <a:r>
                  <a:rPr lang="nb-NO" sz="2800" b="1">
                    <a:solidFill>
                      <a:schemeClr val="bg1"/>
                    </a:solidFill>
                    <a:latin typeface="Calibri" pitchFamily="34" charset="0"/>
                  </a:rPr>
                  <a:t>Khảo sát chuyển động của điểm bằng phương pháp giải tích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nb-NO" sz="2800" b="1" i="1" smtClean="0">
                    <a:solidFill>
                      <a:schemeClr val="bg1"/>
                    </a:solidFill>
                    <a:latin typeface="Calibri" pitchFamily="34" charset="0"/>
                  </a:rPr>
                  <a:t>2</a:t>
                </a:r>
                <a:r>
                  <a:rPr lang="nb-NO" sz="2800" b="1" i="1">
                    <a:solidFill>
                      <a:schemeClr val="bg1"/>
                    </a:solidFill>
                    <a:latin typeface="Calibri" pitchFamily="34" charset="0"/>
                  </a:rPr>
                  <a:t>. Vận tốc của chuyển </a:t>
                </a:r>
                <a:r>
                  <a:rPr lang="nb-NO" sz="2800" b="1" i="1" smtClean="0">
                    <a:solidFill>
                      <a:schemeClr val="bg1"/>
                    </a:solidFill>
                    <a:latin typeface="Calibri" pitchFamily="34" charset="0"/>
                  </a:rPr>
                  <a:t>động</a:t>
                </a:r>
              </a:p>
              <a:p>
                <a:pPr algn="just"/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T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hời điểm t,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chất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điểm ở vị trí M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(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véctơ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𝑟</m:t>
                        </m:r>
                      </m:e>
                    </m:acc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)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.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endParaRPr>
              </a:p>
              <a:p>
                <a:pPr algn="just"/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Khi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t</a:t>
                </a:r>
                <a:r>
                  <a:rPr lang="vi-VN" sz="2800" baseline="-250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1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 = t + 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Δ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t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chất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điểm ở M</a:t>
                </a:r>
                <a:r>
                  <a:rPr lang="vi-VN" sz="2800" baseline="-250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1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(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véctơ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𝑟</m:t>
                            </m:r>
                          </m:e>
                        </m:acc>
                      </m:e>
                      <m:sub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)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.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trong thời gian 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Δ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t,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chất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điểm di chuyển một cung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 MM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1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(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𝑀</m:t>
                        </m:r>
                        <m:sSub>
                          <m:sSubPr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𝑀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𝑟</m:t>
                            </m:r>
                          </m:e>
                        </m:acc>
                      </m:e>
                      <m:sub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𝑟</m:t>
                        </m:r>
                      </m:e>
                    </m:acc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∆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𝑟</m:t>
                        </m:r>
                      </m:e>
                    </m:acc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).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vi-VN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vi-VN" sz="280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e>
                      <m:sub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𝑡𝑏</m:t>
                        </m:r>
                      </m:sub>
                    </m:sSub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  <m:acc>
                          <m:accPr>
                            <m:chr m:val="⃗"/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𝑟</m:t>
                            </m:r>
                          </m:e>
                        </m:acc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den>
                    </m:f>
                  </m:oMath>
                </a14:m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 gọi là vận tốc trung bình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.</a:t>
                </a:r>
                <a:endParaRPr lang="vi-VN" sz="2800" smtClean="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Vận tốc của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chất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điểm tại thời điểm t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là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:</a:t>
                </a: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</m:acc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sSub>
                            <m:sSub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𝑡𝑏</m:t>
                              </m:r>
                            </m:sub>
                          </m:sSub>
                        </m:e>
                      </m:func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𝑟</m:t>
                                  </m:r>
                                </m:e>
                              </m:acc>
                            </m:num>
                            <m:den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</m:den>
                          </m:f>
                        </m:e>
                      </m:func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</m:t>
                          </m:r>
                          <m:acc>
                            <m:accPr>
                              <m:chr m:val="⃗"/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𝑟</m:t>
                              </m:r>
                            </m:e>
                          </m:acc>
                        </m:num>
                        <m:den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𝑟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′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sz="2800" smtClean="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  <a:sym typeface="Symbol"/>
                  </a:rPr>
                  <a:t>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  <a:sym typeface="Symbol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Vận tốc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là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đạo hàm bậc nhất của véctơ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𝑟</m:t>
                        </m:r>
                      </m:e>
                    </m:acc>
                  </m:oMath>
                </a14:m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 theo thời gian.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Véctơ vận tốc của chất điểm hướng về phía chuyển động theo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phương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tiếp tuyến của quỹ đạo tại điểm đang xét.</a:t>
                </a: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Đơn vị vận tốc: m/s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84775"/>
                <a:ext cx="9144000" cy="6340262"/>
              </a:xfrm>
              <a:prstGeom prst="rect">
                <a:avLst/>
              </a:prstGeom>
              <a:blipFill rotWithShape="1">
                <a:blip r:embed="rId2"/>
                <a:stretch>
                  <a:fillRect l="-1333" t="-865" r="-1333" b="-18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grpSp>
        <p:nvGrpSpPr>
          <p:cNvPr id="22" name="Group 3"/>
          <p:cNvGrpSpPr>
            <a:grpSpLocks/>
          </p:cNvGrpSpPr>
          <p:nvPr/>
        </p:nvGrpSpPr>
        <p:grpSpPr bwMode="auto">
          <a:xfrm>
            <a:off x="6660211" y="980728"/>
            <a:ext cx="2411730" cy="1944370"/>
            <a:chOff x="4923" y="9577"/>
            <a:chExt cx="3798" cy="3062"/>
          </a:xfrm>
        </p:grpSpPr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4941" y="10267"/>
              <a:ext cx="3780" cy="437"/>
            </a:xfrm>
            <a:custGeom>
              <a:avLst/>
              <a:gdLst>
                <a:gd name="T0" fmla="*/ 0 w 1620"/>
                <a:gd name="T1" fmla="*/ 540 h 570"/>
                <a:gd name="T2" fmla="*/ 540 w 1620"/>
                <a:gd name="T3" fmla="*/ 0 h 570"/>
                <a:gd name="T4" fmla="*/ 1080 w 1620"/>
                <a:gd name="T5" fmla="*/ 540 h 570"/>
                <a:gd name="T6" fmla="*/ 1620 w 1620"/>
                <a:gd name="T7" fmla="*/ 18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0" h="570">
                  <a:moveTo>
                    <a:pt x="0" y="540"/>
                  </a:moveTo>
                  <a:cubicBezTo>
                    <a:pt x="180" y="270"/>
                    <a:pt x="360" y="0"/>
                    <a:pt x="540" y="0"/>
                  </a:cubicBezTo>
                  <a:cubicBezTo>
                    <a:pt x="720" y="0"/>
                    <a:pt x="900" y="510"/>
                    <a:pt x="1080" y="540"/>
                  </a:cubicBezTo>
                  <a:cubicBezTo>
                    <a:pt x="1260" y="570"/>
                    <a:pt x="1530" y="240"/>
                    <a:pt x="1620" y="18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3" name="Line 18"/>
            <p:cNvSpPr>
              <a:spLocks noChangeShapeType="1"/>
            </p:cNvSpPr>
            <p:nvPr/>
          </p:nvSpPr>
          <p:spPr bwMode="auto">
            <a:xfrm flipV="1">
              <a:off x="4941" y="10267"/>
              <a:ext cx="1080" cy="1967"/>
            </a:xfrm>
            <a:prstGeom prst="line">
              <a:avLst/>
            </a:prstGeom>
            <a:noFill/>
            <a:ln w="38100">
              <a:solidFill>
                <a:srgbClr val="92D050"/>
              </a:solidFill>
              <a:round/>
              <a:headEnd type="oval" w="med" len="med"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4" name="Line 17"/>
            <p:cNvSpPr>
              <a:spLocks noChangeShapeType="1"/>
            </p:cNvSpPr>
            <p:nvPr/>
          </p:nvSpPr>
          <p:spPr bwMode="auto">
            <a:xfrm flipV="1">
              <a:off x="4941" y="10707"/>
              <a:ext cx="2430" cy="1530"/>
            </a:xfrm>
            <a:prstGeom prst="line">
              <a:avLst/>
            </a:prstGeom>
            <a:noFill/>
            <a:ln w="38100">
              <a:solidFill>
                <a:srgbClr val="92D050"/>
              </a:solidFill>
              <a:round/>
              <a:headEnd type="oval" w="med" len="med"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5" name="Line 16"/>
            <p:cNvSpPr>
              <a:spLocks noChangeShapeType="1"/>
            </p:cNvSpPr>
            <p:nvPr/>
          </p:nvSpPr>
          <p:spPr bwMode="auto">
            <a:xfrm>
              <a:off x="6021" y="10267"/>
              <a:ext cx="1350" cy="437"/>
            </a:xfrm>
            <a:prstGeom prst="line">
              <a:avLst/>
            </a:prstGeom>
            <a:noFill/>
            <a:ln w="38100">
              <a:solidFill>
                <a:srgbClr val="92D05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8" name="Text Box 13"/>
            <p:cNvSpPr txBox="1">
              <a:spLocks noChangeArrowheads="1"/>
            </p:cNvSpPr>
            <p:nvPr/>
          </p:nvSpPr>
          <p:spPr bwMode="auto">
            <a:xfrm>
              <a:off x="5587" y="9577"/>
              <a:ext cx="867" cy="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rgbClr val="FFFF00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M</a:t>
              </a:r>
              <a:endParaRPr kumimoji="0" 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9" name="Text Box 12"/>
            <p:cNvSpPr txBox="1">
              <a:spLocks noChangeArrowheads="1"/>
            </p:cNvSpPr>
            <p:nvPr/>
          </p:nvSpPr>
          <p:spPr bwMode="auto">
            <a:xfrm>
              <a:off x="7101" y="10051"/>
              <a:ext cx="905" cy="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rgbClr val="FFFF00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M</a:t>
              </a:r>
              <a:r>
                <a:rPr kumimoji="0" lang="en-US" sz="2000" b="1" i="0" u="none" strike="noStrike" cap="none" normalizeH="0" baseline="-30000" smtClean="0">
                  <a:ln>
                    <a:noFill/>
                  </a:ln>
                  <a:solidFill>
                    <a:srgbClr val="FFFF00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1</a:t>
              </a:r>
              <a:endParaRPr kumimoji="0" 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4973" y="10707"/>
                  <a:ext cx="540" cy="6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kumimoji="0" lang="en-US" sz="2000" b="1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92D050"/>
                                </a:solidFill>
                                <a:effectLst/>
                                <a:latin typeface="Cambria Math"/>
                                <a:cs typeface="Arial" pitchFamily="34" charset="0"/>
                              </a:rPr>
                            </m:ctrlPr>
                          </m:accPr>
                          <m:e>
                            <m:r>
                              <a:rPr kumimoji="0" lang="en-US" sz="2000" b="1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92D050"/>
                                </a:solidFill>
                                <a:effectLst/>
                                <a:latin typeface="Cambria Math"/>
                                <a:cs typeface="Arial" pitchFamily="34" charset="0"/>
                              </a:rPr>
                              <m:t>𝒓</m:t>
                            </m:r>
                          </m:e>
                        </m:acc>
                      </m:oMath>
                    </m:oMathPara>
                  </a14:m>
                  <a:endParaRPr kumimoji="0" lang="en-US" sz="2000" b="1" i="0" u="none" strike="noStrike" cap="none" normalizeH="0" baseline="0" smtClean="0">
                    <a:ln>
                      <a:noFill/>
                    </a:ln>
                    <a:solidFill>
                      <a:srgbClr val="92D050"/>
                    </a:solidFill>
                    <a:effectLst/>
                    <a:latin typeface="Calibri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30" name="Text 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973" y="10707"/>
                  <a:ext cx="540" cy="653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3" name="Text Box 5"/>
            <p:cNvSpPr txBox="1">
              <a:spLocks noChangeArrowheads="1"/>
            </p:cNvSpPr>
            <p:nvPr/>
          </p:nvSpPr>
          <p:spPr bwMode="auto">
            <a:xfrm>
              <a:off x="4923" y="12009"/>
              <a:ext cx="78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rgbClr val="FFFF00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O</a:t>
              </a:r>
              <a:endParaRPr kumimoji="0" 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6291" y="11330"/>
                  <a:ext cx="540" cy="6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 fontAlgn="base">
                    <a:spcBef>
                      <a:spcPct val="0"/>
                    </a:spcBef>
                    <a:spcAft>
                      <a:spcPct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n-US" sz="2000" b="1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92D050"/>
                                </a:solidFill>
                                <a:effectLst/>
                                <a:latin typeface="Cambria Math"/>
                                <a:cs typeface="Arial" pitchFamily="34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kumimoji="0" lang="en-US" sz="2000" b="1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92D050"/>
                                    </a:solidFill>
                                    <a:effectLst/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accPr>
                              <m:e>
                                <m:r>
                                  <a:rPr kumimoji="0" lang="en-US" sz="2000" b="1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92D050"/>
                                    </a:solidFill>
                                    <a:effectLst/>
                                    <a:latin typeface="Cambria Math"/>
                                    <a:cs typeface="Arial" pitchFamily="34" charset="0"/>
                                  </a:rPr>
                                  <m:t>𝒓</m:t>
                                </m:r>
                              </m:e>
                            </m:acc>
                          </m:e>
                          <m:sub>
                            <m:r>
                              <a:rPr kumimoji="0" lang="en-US" sz="2000" b="1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92D050"/>
                                </a:solidFill>
                                <a:effectLst/>
                                <a:latin typeface="Cambria Math"/>
                                <a:cs typeface="Arial" pitchFamily="34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kumimoji="0" lang="en-US" sz="2000" b="1" i="0" u="none" strike="noStrike" cap="none" normalizeH="0" baseline="0" smtClean="0">
                    <a:ln>
                      <a:noFill/>
                    </a:ln>
                    <a:solidFill>
                      <a:srgbClr val="92D050"/>
                    </a:solidFill>
                    <a:effectLst/>
                    <a:latin typeface="Calibri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39" name="Text 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291" y="11330"/>
                  <a:ext cx="540" cy="653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r="-23214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6184" y="10419"/>
                  <a:ext cx="540" cy="6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kumimoji="0" lang="en-US" sz="2000" b="1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92D050"/>
                                </a:solidFill>
                                <a:effectLst/>
                                <a:latin typeface="Cambria Math"/>
                                <a:cs typeface="Arial" pitchFamily="34" charset="0"/>
                              </a:rPr>
                            </m:ctrlPr>
                          </m:accPr>
                          <m:e>
                            <m:r>
                              <a:rPr kumimoji="0" lang="en-US" sz="2000" b="1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92D050"/>
                                </a:solidFill>
                                <a:effectLst/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∆</m:t>
                            </m:r>
                            <m:r>
                              <a:rPr kumimoji="0" lang="en-US" sz="2000" b="1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92D050"/>
                                </a:solidFill>
                                <a:effectLst/>
                                <a:latin typeface="Cambria Math"/>
                                <a:cs typeface="Arial" pitchFamily="34" charset="0"/>
                              </a:rPr>
                              <m:t>𝒓</m:t>
                            </m:r>
                          </m:e>
                        </m:acc>
                      </m:oMath>
                    </m:oMathPara>
                  </a14:m>
                  <a:endParaRPr kumimoji="0" lang="en-US" sz="2000" b="1" i="0" u="none" strike="noStrike" cap="none" normalizeH="0" baseline="0" smtClean="0">
                    <a:ln>
                      <a:noFill/>
                    </a:ln>
                    <a:solidFill>
                      <a:srgbClr val="92D050"/>
                    </a:solidFill>
                    <a:effectLst/>
                    <a:latin typeface="Calibri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40" name="Text 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184" y="10419"/>
                  <a:ext cx="540" cy="653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r="-32143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5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0" y="584775"/>
                <a:ext cx="9144000" cy="57123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IV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. Một số chuyển động thường gặp</a:t>
                </a:r>
              </a:p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1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. Chuyển động đều</a:t>
                </a:r>
                <a:endParaRPr lang="en-US" sz="2800" b="1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Chuyển động đều là chuyển động mà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có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v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= hằng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số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(t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) = 0,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𝜏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</m:den>
                    </m:f>
                  </m:oMath>
                </a14:m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Phương trình chuyển động :  s = s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+ vt</a:t>
                </a: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Trong đó: v và s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tương ứng là vận tốc và tọa độ cong ban đầu của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chất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điểm.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a.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Chuyển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động thẳng đều</a:t>
                </a:r>
                <a:endParaRPr lang="en-US" sz="2800" b="1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𝜏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</m:den>
                    </m:f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= 0 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(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</a:rPr>
                  <a:t>ρ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el-GR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 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∞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);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(t) =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0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s = s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+ vt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b.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Chuyển động </a:t>
                </a:r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cong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đều</a:t>
                </a:r>
                <a:endParaRPr lang="en-US" sz="2800" b="1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𝜏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</m:den>
                    </m:f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≠ 0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(t) =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0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s = s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+ vt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84775"/>
                <a:ext cx="9144000" cy="5712333"/>
              </a:xfrm>
              <a:prstGeom prst="rect">
                <a:avLst/>
              </a:prstGeom>
              <a:blipFill rotWithShape="1">
                <a:blip r:embed="rId2"/>
                <a:stretch>
                  <a:fillRect l="-1333" t="-961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chemeClr val="bg1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6" name="Rectangle 4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98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6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9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0" y="584775"/>
                <a:ext cx="9144000" cy="5773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IV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. Một số chuyển động thường gặp</a:t>
                </a:r>
              </a:p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2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.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Chuyển động </a:t>
                </a:r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biến đổi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đều</a:t>
                </a:r>
                <a:endParaRPr lang="en-US" sz="2800" b="1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Chuyển động đều là chuyển động mà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có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(t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) = hằng số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a.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Chuyển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động thẳng </a:t>
                </a:r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biến đổi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đều</a:t>
                </a:r>
                <a:endParaRPr lang="en-US" sz="2800" b="1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𝜏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</m:den>
                    </m:f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= 0 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(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</a:rPr>
                  <a:t>ρ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el-GR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 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∞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);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(t) =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hằng số</a:t>
                </a: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Phương trình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vận tốc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: 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v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=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v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+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a</a:t>
                </a:r>
                <a:r>
                  <a:rPr lang="el-GR" sz="2800" baseline="-25000">
                    <a:solidFill>
                      <a:schemeClr val="bg1"/>
                    </a:solidFill>
                    <a:latin typeface="Calibri" pitchFamily="34" charset="0"/>
                  </a:rPr>
                  <a:t>τ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t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Phương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trình chuyển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động: 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s =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s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+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v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t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 a</a:t>
                </a:r>
                <a:r>
                  <a:rPr lang="el-GR" sz="2800" baseline="-25000">
                    <a:solidFill>
                      <a:schemeClr val="bg1"/>
                    </a:solidFill>
                    <a:latin typeface="Calibri" pitchFamily="34" charset="0"/>
                  </a:rPr>
                  <a:t>τ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t²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b.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Chuyển động </a:t>
                </a:r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cong biến đổi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đều</a:t>
                </a:r>
                <a:endParaRPr lang="en-US" sz="2800" b="1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𝜏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</m:den>
                    </m:f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≠ 0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(t) = hằng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số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Phương trình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vận tốc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: 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v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=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v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+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a</a:t>
                </a:r>
                <a:r>
                  <a:rPr lang="el-GR" sz="2800" baseline="-25000">
                    <a:solidFill>
                      <a:schemeClr val="bg1"/>
                    </a:solidFill>
                    <a:latin typeface="Calibri" pitchFamily="34" charset="0"/>
                  </a:rPr>
                  <a:t>τ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Phương trình chuyển động:  s = s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+ v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 a</a:t>
                </a:r>
                <a:r>
                  <a:rPr lang="el-GR" sz="2800" baseline="-25000">
                    <a:solidFill>
                      <a:schemeClr val="bg1"/>
                    </a:solidFill>
                    <a:latin typeface="Calibri" pitchFamily="34" charset="0"/>
                  </a:rPr>
                  <a:t>τ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t²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84775"/>
                <a:ext cx="9144000" cy="5773888"/>
              </a:xfrm>
              <a:prstGeom prst="rect">
                <a:avLst/>
              </a:prstGeom>
              <a:blipFill rotWithShape="1">
                <a:blip r:embed="rId2"/>
                <a:stretch>
                  <a:fillRect l="-1333" t="-950" r="-667" b="-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chemeClr val="bg1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6" name="Rectangle 4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09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871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0" y="584775"/>
                <a:ext cx="9144000" cy="5773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800" b="1" smtClean="0">
                    <a:solidFill>
                      <a:srgbClr val="FF0000"/>
                    </a:solidFill>
                    <a:latin typeface="Calibri" pitchFamily="34" charset="0"/>
                  </a:rPr>
                  <a:t>IV</a:t>
                </a:r>
                <a:r>
                  <a:rPr lang="vi-VN" sz="2800" b="1">
                    <a:solidFill>
                      <a:srgbClr val="FF0000"/>
                    </a:solidFill>
                    <a:latin typeface="Calibri" pitchFamily="34" charset="0"/>
                  </a:rPr>
                  <a:t>. Một số chuyển động thường gặp</a:t>
                </a:r>
              </a:p>
              <a:p>
                <a:pPr algn="just"/>
                <a:r>
                  <a:rPr lang="en-US" sz="2800" b="1" smtClean="0">
                    <a:solidFill>
                      <a:srgbClr val="FF0000"/>
                    </a:solidFill>
                    <a:latin typeface="Calibri" pitchFamily="34" charset="0"/>
                  </a:rPr>
                  <a:t>Thí dụ</a:t>
                </a: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Chuyển động đều là chuyển động mà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có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(t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) = hằng số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n-US" sz="2800" b="1" smtClean="0">
                    <a:solidFill>
                      <a:srgbClr val="FF0000"/>
                    </a:solidFill>
                    <a:latin typeface="Calibri" pitchFamily="34" charset="0"/>
                  </a:rPr>
                  <a:t>a. </a:t>
                </a:r>
                <a:r>
                  <a:rPr lang="vi-VN" sz="2800" b="1" smtClean="0">
                    <a:solidFill>
                      <a:srgbClr val="FF0000"/>
                    </a:solidFill>
                    <a:latin typeface="Calibri" pitchFamily="34" charset="0"/>
                  </a:rPr>
                  <a:t>Chuyển </a:t>
                </a:r>
                <a:r>
                  <a:rPr lang="vi-VN" sz="2800" b="1">
                    <a:solidFill>
                      <a:srgbClr val="FF0000"/>
                    </a:solidFill>
                    <a:latin typeface="Calibri" pitchFamily="34" charset="0"/>
                  </a:rPr>
                  <a:t>động thẳng </a:t>
                </a:r>
                <a:r>
                  <a:rPr lang="en-US" sz="2800" b="1" smtClean="0">
                    <a:solidFill>
                      <a:srgbClr val="FF0000"/>
                    </a:solidFill>
                    <a:latin typeface="Calibri" pitchFamily="34" charset="0"/>
                  </a:rPr>
                  <a:t>biến đổi </a:t>
                </a:r>
                <a:r>
                  <a:rPr lang="vi-VN" sz="2800" b="1" smtClean="0">
                    <a:solidFill>
                      <a:srgbClr val="FF0000"/>
                    </a:solidFill>
                    <a:latin typeface="Calibri" pitchFamily="34" charset="0"/>
                  </a:rPr>
                  <a:t>đều</a:t>
                </a:r>
                <a:endParaRPr lang="en-US" sz="2800" b="1">
                  <a:solidFill>
                    <a:srgbClr val="FF0000"/>
                  </a:solidFill>
                  <a:latin typeface="Calibri" pitchFamily="34" charset="0"/>
                </a:endParaRPr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𝜏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</m:den>
                    </m:f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= 0 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(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</a:rPr>
                  <a:t>ρ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el-GR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 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∞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);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(t) =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hằng số</a:t>
                </a: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Phương trình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vận tốc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: 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v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=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v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+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a</a:t>
                </a:r>
                <a:r>
                  <a:rPr lang="el-GR" sz="2800" baseline="-25000">
                    <a:solidFill>
                      <a:schemeClr val="bg1"/>
                    </a:solidFill>
                    <a:latin typeface="Calibri" pitchFamily="34" charset="0"/>
                  </a:rPr>
                  <a:t>τ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t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Phương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trình chuyển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động: 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s =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s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+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v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t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 a</a:t>
                </a:r>
                <a:r>
                  <a:rPr lang="el-GR" sz="2800" baseline="-25000">
                    <a:solidFill>
                      <a:schemeClr val="bg1"/>
                    </a:solidFill>
                    <a:latin typeface="Calibri" pitchFamily="34" charset="0"/>
                  </a:rPr>
                  <a:t>τ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t²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n-US" sz="2800" b="1" smtClean="0">
                    <a:solidFill>
                      <a:srgbClr val="FF0000"/>
                    </a:solidFill>
                    <a:latin typeface="Calibri" pitchFamily="34" charset="0"/>
                  </a:rPr>
                  <a:t>b. </a:t>
                </a:r>
                <a:r>
                  <a:rPr lang="vi-VN" sz="2800" b="1">
                    <a:solidFill>
                      <a:srgbClr val="FF0000"/>
                    </a:solidFill>
                    <a:latin typeface="Calibri" pitchFamily="34" charset="0"/>
                  </a:rPr>
                  <a:t>Chuyển động </a:t>
                </a:r>
                <a:r>
                  <a:rPr lang="en-US" sz="2800" b="1" smtClean="0">
                    <a:solidFill>
                      <a:srgbClr val="FF0000"/>
                    </a:solidFill>
                    <a:latin typeface="Calibri" pitchFamily="34" charset="0"/>
                  </a:rPr>
                  <a:t>cong biến đổi </a:t>
                </a:r>
                <a:r>
                  <a:rPr lang="vi-VN" sz="2800" b="1" smtClean="0">
                    <a:solidFill>
                      <a:srgbClr val="FF0000"/>
                    </a:solidFill>
                    <a:latin typeface="Calibri" pitchFamily="34" charset="0"/>
                  </a:rPr>
                  <a:t>đều</a:t>
                </a:r>
                <a:endParaRPr lang="en-US" sz="2800" b="1">
                  <a:solidFill>
                    <a:srgbClr val="FF0000"/>
                  </a:solidFill>
                  <a:latin typeface="Calibri" pitchFamily="34" charset="0"/>
                </a:endParaRPr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𝜏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</m:den>
                    </m:f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≠ 0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′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(t) = hằng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số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Phương trình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vận tốc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: 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v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=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v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+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a</a:t>
                </a:r>
                <a:r>
                  <a:rPr lang="el-GR" sz="2800" baseline="-25000">
                    <a:solidFill>
                      <a:schemeClr val="bg1"/>
                    </a:solidFill>
                    <a:latin typeface="Calibri" pitchFamily="34" charset="0"/>
                  </a:rPr>
                  <a:t>τ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Phương trình chuyển động:  s = s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+ v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 a</a:t>
                </a:r>
                <a:r>
                  <a:rPr lang="el-GR" sz="2800" baseline="-25000">
                    <a:solidFill>
                      <a:schemeClr val="bg1"/>
                    </a:solidFill>
                    <a:latin typeface="Calibri" pitchFamily="34" charset="0"/>
                  </a:rPr>
                  <a:t>τ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t²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84775"/>
                <a:ext cx="9144000" cy="5773888"/>
              </a:xfrm>
              <a:prstGeom prst="rect">
                <a:avLst/>
              </a:prstGeom>
              <a:blipFill rotWithShape="1">
                <a:blip r:embed="rId2"/>
                <a:stretch>
                  <a:fillRect l="-1333" t="-950" r="-667" b="-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rgbClr val="FF0000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6" name="Rectangle 4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39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chemeClr val="bg1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0" y="584775"/>
                <a:ext cx="9144000" cy="65439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nb-NO" sz="2800" b="1" smtClean="0">
                    <a:solidFill>
                      <a:schemeClr val="bg1"/>
                    </a:solidFill>
                    <a:latin typeface="Calibri" pitchFamily="34" charset="0"/>
                  </a:rPr>
                  <a:t>I. </a:t>
                </a:r>
                <a:r>
                  <a:rPr lang="nb-NO" sz="2800" b="1">
                    <a:solidFill>
                      <a:schemeClr val="bg1"/>
                    </a:solidFill>
                    <a:latin typeface="Calibri" pitchFamily="34" charset="0"/>
                  </a:rPr>
                  <a:t>Khảo sát chuyển động của điểm bằng phương pháp giải tích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nb-NO" sz="2800" b="1" i="1" smtClean="0">
                    <a:solidFill>
                      <a:schemeClr val="bg1"/>
                    </a:solidFill>
                    <a:latin typeface="Calibri" pitchFamily="34" charset="0"/>
                  </a:rPr>
                  <a:t>3</a:t>
                </a:r>
                <a:r>
                  <a:rPr lang="nb-NO" sz="2800" b="1" i="1">
                    <a:solidFill>
                      <a:schemeClr val="bg1"/>
                    </a:solidFill>
                    <a:latin typeface="Calibri" pitchFamily="34" charset="0"/>
                  </a:rPr>
                  <a:t>. Gia tốc chuyển </a:t>
                </a:r>
                <a:r>
                  <a:rPr lang="nb-NO" sz="2800" b="1" i="1" smtClean="0">
                    <a:solidFill>
                      <a:schemeClr val="bg1"/>
                    </a:solidFill>
                    <a:latin typeface="Calibri" pitchFamily="34" charset="0"/>
                  </a:rPr>
                  <a:t>động</a:t>
                </a: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Vận tốc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thay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đổi theo thời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gian.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sự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thay đổi của vận tốc gọi là gia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tốc.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Ký hiệu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Gia tốc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chất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điểm tại thời điểm t được xác định như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sau: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</m:acc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𝑣</m:t>
                                  </m:r>
                                </m:e>
                              </m:acc>
                            </m:num>
                            <m:den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</m:den>
                          </m:f>
                        </m:e>
                      </m:func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</m:t>
                          </m:r>
                          <m:acc>
                            <m:accPr>
                              <m:chr m:val="⃗"/>
                              <m:ctrlP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</m:num>
                        <m:den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𝑣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′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𝑟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"</m:t>
                      </m:r>
                      <m:d>
                        <m:d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  <a:sym typeface="Symbol"/>
                  </a:rPr>
                  <a:t>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  <a:sym typeface="Symbol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Gia tốc bằng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đạo hàm bậc nhất của vận tốc và bằng đạo hàm bậc hai theo thời gian của véctơ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𝑟</m:t>
                        </m:r>
                      </m:e>
                    </m:acc>
                  </m:oMath>
                </a14:m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Véctơ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gia tốc luôn hướng về bề lõm của quỹ đạo.</a:t>
                </a: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Đơn vị gia tốc: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m/s²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–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Khi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</m:acc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&gt;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0</m:t>
                    </m:r>
                  </m:oMath>
                </a14:m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: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chất điểm chuyển động nhanh dần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–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Khi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</m:acc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&lt;</m:t>
                    </m:r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0</m:t>
                    </m:r>
                  </m:oMath>
                </a14:m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: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chất điểm chuyển động chậm dần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84775"/>
                <a:ext cx="9144000" cy="6543971"/>
              </a:xfrm>
              <a:prstGeom prst="rect">
                <a:avLst/>
              </a:prstGeom>
              <a:blipFill rotWithShape="1">
                <a:blip r:embed="rId2"/>
                <a:stretch>
                  <a:fillRect l="-1333" t="-839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grpSp>
        <p:nvGrpSpPr>
          <p:cNvPr id="9" name="Group 1"/>
          <p:cNvGrpSpPr>
            <a:grpSpLocks/>
          </p:cNvGrpSpPr>
          <p:nvPr/>
        </p:nvGrpSpPr>
        <p:grpSpPr bwMode="auto">
          <a:xfrm>
            <a:off x="5705223" y="1052736"/>
            <a:ext cx="3230158" cy="1611630"/>
            <a:chOff x="4041" y="5814"/>
            <a:chExt cx="5086" cy="2538"/>
          </a:xfrm>
        </p:grpSpPr>
        <p:sp>
          <p:nvSpPr>
            <p:cNvPr id="10" name="Line 23"/>
            <p:cNvSpPr>
              <a:spLocks noChangeShapeType="1"/>
            </p:cNvSpPr>
            <p:nvPr/>
          </p:nvSpPr>
          <p:spPr bwMode="auto">
            <a:xfrm flipV="1">
              <a:off x="4621" y="6190"/>
              <a:ext cx="1080" cy="5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oval" w="med" len="med"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" name="Line 22"/>
            <p:cNvSpPr>
              <a:spLocks noChangeShapeType="1"/>
            </p:cNvSpPr>
            <p:nvPr/>
          </p:nvSpPr>
          <p:spPr bwMode="auto">
            <a:xfrm>
              <a:off x="4581" y="6715"/>
              <a:ext cx="900" cy="360"/>
            </a:xfrm>
            <a:prstGeom prst="line">
              <a:avLst/>
            </a:prstGeom>
            <a:noFill/>
            <a:ln w="38100">
              <a:solidFill>
                <a:srgbClr val="92D05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" name="Arc 21"/>
            <p:cNvSpPr>
              <a:spLocks/>
            </p:cNvSpPr>
            <p:nvPr/>
          </p:nvSpPr>
          <p:spPr bwMode="auto">
            <a:xfrm rot="17107939">
              <a:off x="4362" y="6033"/>
              <a:ext cx="1691" cy="2333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7804"/>
                <a:gd name="T2" fmla="*/ 20690 w 21600"/>
                <a:gd name="T3" fmla="*/ 27804 h 27804"/>
                <a:gd name="T4" fmla="*/ 0 w 21600"/>
                <a:gd name="T5" fmla="*/ 21600 h 27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780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701"/>
                    <a:pt x="21293" y="25791"/>
                    <a:pt x="20689" y="27803"/>
                  </a:cubicBezTo>
                </a:path>
                <a:path w="21600" h="2780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701"/>
                    <a:pt x="21293" y="25791"/>
                    <a:pt x="20689" y="27803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5045" y="5814"/>
                  <a:ext cx="291" cy="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0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0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𝒗</m:t>
                            </m:r>
                          </m:e>
                        </m:acc>
                      </m:oMath>
                    </m:oMathPara>
                  </a14:m>
                  <a:endParaRPr lang="en-US" sz="2000" b="1">
                    <a:solidFill>
                      <a:srgbClr val="FF0000"/>
                    </a:solidFill>
                    <a:latin typeface="Calibri" pitchFamily="34" charset="0"/>
                  </a:endParaRPr>
                </a:p>
              </p:txBody>
            </p:sp>
          </mc:Choice>
          <mc:Fallback xmlns="">
            <p:sp>
              <p:nvSpPr>
                <p:cNvPr id="13" name="Text Box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045" y="5814"/>
                  <a:ext cx="291" cy="630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r="-67742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 Box 17"/>
            <p:cNvSpPr txBox="1">
              <a:spLocks noChangeArrowheads="1"/>
            </p:cNvSpPr>
            <p:nvPr/>
          </p:nvSpPr>
          <p:spPr bwMode="auto">
            <a:xfrm>
              <a:off x="5301" y="6714"/>
              <a:ext cx="291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" name="Line 14"/>
            <p:cNvSpPr>
              <a:spLocks noChangeShapeType="1"/>
            </p:cNvSpPr>
            <p:nvPr/>
          </p:nvSpPr>
          <p:spPr bwMode="auto">
            <a:xfrm flipV="1">
              <a:off x="8001" y="6362"/>
              <a:ext cx="1080" cy="5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oval" w="med" len="med"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" name="Line 13"/>
            <p:cNvSpPr>
              <a:spLocks noChangeShapeType="1"/>
            </p:cNvSpPr>
            <p:nvPr/>
          </p:nvSpPr>
          <p:spPr bwMode="auto">
            <a:xfrm flipH="1">
              <a:off x="7821" y="6894"/>
              <a:ext cx="180" cy="900"/>
            </a:xfrm>
            <a:prstGeom prst="line">
              <a:avLst/>
            </a:prstGeom>
            <a:noFill/>
            <a:ln w="38100">
              <a:solidFill>
                <a:srgbClr val="92D05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5301" y="6714"/>
                  <a:ext cx="291" cy="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000" b="1" i="1" smtClean="0">
                                <a:solidFill>
                                  <a:srgbClr val="92D05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000" b="1" i="1" smtClean="0">
                                <a:solidFill>
                                  <a:srgbClr val="92D05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</m:acc>
                      </m:oMath>
                    </m:oMathPara>
                  </a14:m>
                  <a:endParaRPr lang="en-US" sz="2000" b="1">
                    <a:solidFill>
                      <a:srgbClr val="92D050"/>
                    </a:solidFill>
                    <a:latin typeface="Calibri" pitchFamily="34" charset="0"/>
                  </a:endParaRPr>
                </a:p>
              </p:txBody>
            </p:sp>
          </mc:Choice>
          <mc:Fallback xmlns="">
            <p:sp>
              <p:nvSpPr>
                <p:cNvPr id="19" name="Text 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301" y="6714"/>
                  <a:ext cx="291" cy="630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r="-76667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" name="Arc 10"/>
            <p:cNvSpPr>
              <a:spLocks/>
            </p:cNvSpPr>
            <p:nvPr/>
          </p:nvSpPr>
          <p:spPr bwMode="auto">
            <a:xfrm rot="17107939">
              <a:off x="7319" y="6544"/>
              <a:ext cx="1863" cy="1753"/>
            </a:xfrm>
            <a:custGeom>
              <a:avLst/>
              <a:gdLst>
                <a:gd name="G0" fmla="+- 0 0 0"/>
                <a:gd name="G1" fmla="+- 20898 0 0"/>
                <a:gd name="G2" fmla="+- 21600 0 0"/>
                <a:gd name="T0" fmla="*/ 5461 w 21513"/>
                <a:gd name="T1" fmla="*/ 0 h 20898"/>
                <a:gd name="T2" fmla="*/ 21513 w 21513"/>
                <a:gd name="T3" fmla="*/ 18965 h 20898"/>
                <a:gd name="T4" fmla="*/ 0 w 21513"/>
                <a:gd name="T5" fmla="*/ 20898 h 20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13" h="20898" fill="none" extrusionOk="0">
                  <a:moveTo>
                    <a:pt x="5461" y="-1"/>
                  </a:moveTo>
                  <a:cubicBezTo>
                    <a:pt x="14276" y="2303"/>
                    <a:pt x="20697" y="9890"/>
                    <a:pt x="21513" y="18964"/>
                  </a:cubicBezTo>
                </a:path>
                <a:path w="21513" h="20898" stroke="0" extrusionOk="0">
                  <a:moveTo>
                    <a:pt x="5461" y="-1"/>
                  </a:moveTo>
                  <a:cubicBezTo>
                    <a:pt x="14276" y="2303"/>
                    <a:pt x="20697" y="9890"/>
                    <a:pt x="21513" y="18964"/>
                  </a:cubicBezTo>
                  <a:lnTo>
                    <a:pt x="0" y="20898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7" name="Text Box 9"/>
            <p:cNvSpPr txBox="1">
              <a:spLocks noChangeArrowheads="1"/>
            </p:cNvSpPr>
            <p:nvPr/>
          </p:nvSpPr>
          <p:spPr bwMode="auto">
            <a:xfrm>
              <a:off x="4221" y="6124"/>
              <a:ext cx="54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rgbClr val="FFFF00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M</a:t>
              </a:r>
              <a:endParaRPr kumimoji="0" 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31" name="Text Box 8"/>
            <p:cNvSpPr txBox="1">
              <a:spLocks noChangeArrowheads="1"/>
            </p:cNvSpPr>
            <p:nvPr/>
          </p:nvSpPr>
          <p:spPr bwMode="auto">
            <a:xfrm>
              <a:off x="7461" y="6304"/>
              <a:ext cx="54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rgbClr val="FFFF00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M</a:t>
              </a:r>
              <a:endParaRPr kumimoji="0" 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8447" y="5994"/>
                  <a:ext cx="291" cy="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0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0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𝒗</m:t>
                            </m:r>
                          </m:e>
                        </m:acc>
                      </m:oMath>
                    </m:oMathPara>
                  </a14:m>
                  <a:endParaRPr lang="en-US" sz="2000" b="1">
                    <a:solidFill>
                      <a:srgbClr val="FF0000"/>
                    </a:solidFill>
                    <a:latin typeface="Calibri" pitchFamily="34" charset="0"/>
                  </a:endParaRPr>
                </a:p>
              </p:txBody>
            </p:sp>
          </mc:Choice>
          <mc:Fallback xmlns="">
            <p:sp>
              <p:nvSpPr>
                <p:cNvPr id="32" name="Text 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8447" y="5994"/>
                  <a:ext cx="291" cy="630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r="-70000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7821" y="7434"/>
                  <a:ext cx="291" cy="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000" b="1" i="1" smtClean="0">
                                <a:solidFill>
                                  <a:srgbClr val="92D05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000" b="1" i="1" smtClean="0">
                                <a:solidFill>
                                  <a:srgbClr val="92D05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</m:acc>
                      </m:oMath>
                    </m:oMathPara>
                  </a14:m>
                  <a:endParaRPr lang="en-US" sz="2000" b="1">
                    <a:solidFill>
                      <a:srgbClr val="92D050"/>
                    </a:solidFill>
                    <a:latin typeface="Calibri" pitchFamily="34" charset="0"/>
                  </a:endParaRPr>
                </a:p>
              </p:txBody>
            </p:sp>
          </mc:Choice>
          <mc:Fallback xmlns="">
            <p:sp>
              <p:nvSpPr>
                <p:cNvPr id="34" name="Text 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7821" y="7434"/>
                  <a:ext cx="291" cy="63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r="-73333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52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0" y="584775"/>
                <a:ext cx="9144000" cy="55288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nb-NO" sz="2800" b="1" smtClean="0">
                    <a:solidFill>
                      <a:schemeClr val="bg1"/>
                    </a:solidFill>
                    <a:latin typeface="Calibri" pitchFamily="34" charset="0"/>
                  </a:rPr>
                  <a:t>II. </a:t>
                </a:r>
                <a:r>
                  <a:rPr lang="nb-NO" sz="2800" b="1">
                    <a:solidFill>
                      <a:schemeClr val="bg1"/>
                    </a:solidFill>
                    <a:latin typeface="Calibri" pitchFamily="34" charset="0"/>
                  </a:rPr>
                  <a:t>Khảo sát chuyển động của điểm bằng phương pháp giải </a:t>
                </a:r>
                <a:r>
                  <a:rPr lang="nb-NO" sz="2800" b="1" smtClean="0">
                    <a:solidFill>
                      <a:schemeClr val="bg1"/>
                    </a:solidFill>
                    <a:latin typeface="Calibri" pitchFamily="34" charset="0"/>
                  </a:rPr>
                  <a:t>tích </a:t>
                </a:r>
                <a:r>
                  <a:rPr lang="en-US" sz="2800" b="1">
                    <a:solidFill>
                      <a:schemeClr val="bg1"/>
                    </a:solidFill>
                    <a:latin typeface="Calibri" pitchFamily="34" charset="0"/>
                  </a:rPr>
                  <a:t>t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rong hệ tọa độ Descartes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1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. Phương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trình chuyển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động</a:t>
                </a:r>
                <a:endParaRPr lang="en-US" sz="2800" b="1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Vị trí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của điểm M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xác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định bởi 3 tọa độ (x, y, z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).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M chuyển động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x = x (t);  y = y (t);  z = z (t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)</a:t>
                </a:r>
                <a:endParaRPr lang="vi-VN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là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các phương trình chuyển động của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điểm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Khử t trong các phương trình chuyển động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,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phương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trình quỹ đạo của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chất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điểm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Chú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ý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: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𝑟</m:t>
                        </m:r>
                      </m:e>
                    </m:acc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𝑥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𝑖</m:t>
                        </m:r>
                      </m:e>
                    </m:acc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𝑦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𝑗</m:t>
                        </m:r>
                      </m:e>
                    </m:acc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𝑧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𝑘</m:t>
                        </m:r>
                      </m:e>
                    </m:acc>
                  </m:oMath>
                </a14:m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Trong đó: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𝑖</m:t>
                        </m:r>
                      </m:e>
                    </m:acc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𝑗</m:t>
                        </m:r>
                      </m:e>
                    </m:acc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𝑘</m:t>
                        </m:r>
                      </m:e>
                    </m:acc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là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các véctơ đơn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vị.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84775"/>
                <a:ext cx="9144000" cy="5528821"/>
              </a:xfrm>
              <a:prstGeom prst="rect">
                <a:avLst/>
              </a:prstGeom>
              <a:blipFill rotWithShape="1">
                <a:blip r:embed="rId2"/>
                <a:stretch>
                  <a:fillRect l="-1333" t="-992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chemeClr val="bg1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grpSp>
        <p:nvGrpSpPr>
          <p:cNvPr id="8" name="Group 1"/>
          <p:cNvGrpSpPr>
            <a:grpSpLocks/>
          </p:cNvGrpSpPr>
          <p:nvPr/>
        </p:nvGrpSpPr>
        <p:grpSpPr bwMode="auto">
          <a:xfrm>
            <a:off x="5239186" y="2994438"/>
            <a:ext cx="3737655" cy="3500374"/>
            <a:chOff x="4693" y="3564"/>
            <a:chExt cx="3875" cy="3629"/>
          </a:xfrm>
        </p:grpSpPr>
        <p:sp>
          <p:nvSpPr>
            <p:cNvPr id="15" name="Text Box 31"/>
            <p:cNvSpPr txBox="1">
              <a:spLocks noChangeArrowheads="1"/>
            </p:cNvSpPr>
            <p:nvPr/>
          </p:nvSpPr>
          <p:spPr bwMode="auto">
            <a:xfrm>
              <a:off x="5940" y="3564"/>
              <a:ext cx="360" cy="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z</a:t>
              </a: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6" name="Line 30"/>
            <p:cNvSpPr>
              <a:spLocks noChangeShapeType="1"/>
            </p:cNvSpPr>
            <p:nvPr/>
          </p:nvSpPr>
          <p:spPr bwMode="auto">
            <a:xfrm flipV="1">
              <a:off x="6313" y="3837"/>
              <a:ext cx="0" cy="180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2" name="Freeform 29"/>
            <p:cNvSpPr>
              <a:spLocks/>
            </p:cNvSpPr>
            <p:nvPr/>
          </p:nvSpPr>
          <p:spPr bwMode="auto">
            <a:xfrm>
              <a:off x="6673" y="4734"/>
              <a:ext cx="1800" cy="180"/>
            </a:xfrm>
            <a:custGeom>
              <a:avLst/>
              <a:gdLst>
                <a:gd name="T0" fmla="*/ 0 w 616"/>
                <a:gd name="T1" fmla="*/ 78 h 94"/>
                <a:gd name="T2" fmla="*/ 186 w 616"/>
                <a:gd name="T3" fmla="*/ 2 h 94"/>
                <a:gd name="T4" fmla="*/ 435 w 616"/>
                <a:gd name="T5" fmla="*/ 93 h 94"/>
                <a:gd name="T6" fmla="*/ 616 w 616"/>
                <a:gd name="T7" fmla="*/ 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6" h="94">
                  <a:moveTo>
                    <a:pt x="0" y="78"/>
                  </a:moveTo>
                  <a:cubicBezTo>
                    <a:pt x="31" y="64"/>
                    <a:pt x="114" y="0"/>
                    <a:pt x="186" y="2"/>
                  </a:cubicBezTo>
                  <a:cubicBezTo>
                    <a:pt x="258" y="4"/>
                    <a:pt x="363" y="92"/>
                    <a:pt x="435" y="93"/>
                  </a:cubicBezTo>
                  <a:cubicBezTo>
                    <a:pt x="507" y="94"/>
                    <a:pt x="578" y="24"/>
                    <a:pt x="616" y="6"/>
                  </a:cubicBezTo>
                </a:path>
              </a:pathLst>
            </a:custGeom>
            <a:noFill/>
            <a:ln w="38100">
              <a:solidFill>
                <a:srgbClr val="FFC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3" name="Line 28"/>
            <p:cNvSpPr>
              <a:spLocks noChangeShapeType="1"/>
            </p:cNvSpPr>
            <p:nvPr/>
          </p:nvSpPr>
          <p:spPr bwMode="auto">
            <a:xfrm flipV="1">
              <a:off x="6313" y="5634"/>
              <a:ext cx="1980" cy="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4" name="Line 27"/>
            <p:cNvSpPr>
              <a:spLocks noChangeShapeType="1"/>
            </p:cNvSpPr>
            <p:nvPr/>
          </p:nvSpPr>
          <p:spPr bwMode="auto">
            <a:xfrm flipH="1">
              <a:off x="5053" y="5634"/>
              <a:ext cx="1260" cy="126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5" name="Line 26"/>
            <p:cNvSpPr>
              <a:spLocks noChangeShapeType="1"/>
            </p:cNvSpPr>
            <p:nvPr/>
          </p:nvSpPr>
          <p:spPr bwMode="auto">
            <a:xfrm flipH="1">
              <a:off x="5953" y="5634"/>
              <a:ext cx="360" cy="36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V="1">
              <a:off x="6313" y="4734"/>
              <a:ext cx="900" cy="900"/>
            </a:xfrm>
            <a:prstGeom prst="line">
              <a:avLst/>
            </a:prstGeom>
            <a:noFill/>
            <a:ln w="38100">
              <a:solidFill>
                <a:srgbClr val="FFC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8" name="Line 24"/>
            <p:cNvSpPr>
              <a:spLocks noChangeShapeType="1"/>
            </p:cNvSpPr>
            <p:nvPr/>
          </p:nvSpPr>
          <p:spPr bwMode="auto">
            <a:xfrm>
              <a:off x="6313" y="4014"/>
              <a:ext cx="900" cy="72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9" name="Line 23"/>
            <p:cNvSpPr>
              <a:spLocks noChangeShapeType="1"/>
            </p:cNvSpPr>
            <p:nvPr/>
          </p:nvSpPr>
          <p:spPr bwMode="auto">
            <a:xfrm>
              <a:off x="6313" y="5634"/>
              <a:ext cx="900" cy="72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0" name="Line 22"/>
            <p:cNvSpPr>
              <a:spLocks noChangeShapeType="1"/>
            </p:cNvSpPr>
            <p:nvPr/>
          </p:nvSpPr>
          <p:spPr bwMode="auto">
            <a:xfrm>
              <a:off x="7213" y="4734"/>
              <a:ext cx="0" cy="162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3" name="Line 21"/>
            <p:cNvSpPr>
              <a:spLocks noChangeShapeType="1"/>
            </p:cNvSpPr>
            <p:nvPr/>
          </p:nvSpPr>
          <p:spPr bwMode="auto">
            <a:xfrm flipV="1">
              <a:off x="5593" y="6354"/>
              <a:ext cx="1620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" name="Line 20"/>
            <p:cNvSpPr>
              <a:spLocks noChangeShapeType="1"/>
            </p:cNvSpPr>
            <p:nvPr/>
          </p:nvSpPr>
          <p:spPr bwMode="auto">
            <a:xfrm flipV="1">
              <a:off x="7213" y="5634"/>
              <a:ext cx="720" cy="72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8" name="Line 19"/>
            <p:cNvSpPr>
              <a:spLocks noChangeShapeType="1"/>
            </p:cNvSpPr>
            <p:nvPr/>
          </p:nvSpPr>
          <p:spPr bwMode="auto">
            <a:xfrm>
              <a:off x="6313" y="5634"/>
              <a:ext cx="540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9" name="Line 18"/>
            <p:cNvSpPr>
              <a:spLocks noChangeShapeType="1"/>
            </p:cNvSpPr>
            <p:nvPr/>
          </p:nvSpPr>
          <p:spPr bwMode="auto">
            <a:xfrm flipH="1" flipV="1">
              <a:off x="6313" y="5094"/>
              <a:ext cx="0" cy="54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0" name="Text Box 17"/>
            <p:cNvSpPr txBox="1">
              <a:spLocks noChangeArrowheads="1"/>
            </p:cNvSpPr>
            <p:nvPr/>
          </p:nvSpPr>
          <p:spPr bwMode="auto">
            <a:xfrm>
              <a:off x="6448" y="3692"/>
              <a:ext cx="810" cy="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z (t)</a:t>
              </a: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44" name="Text Box 16"/>
            <p:cNvSpPr txBox="1">
              <a:spLocks noChangeArrowheads="1"/>
            </p:cNvSpPr>
            <p:nvPr/>
          </p:nvSpPr>
          <p:spPr bwMode="auto">
            <a:xfrm>
              <a:off x="7033" y="4277"/>
              <a:ext cx="720" cy="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smtClean="0">
                  <a:ln>
                    <a:noFill/>
                  </a:ln>
                  <a:solidFill>
                    <a:srgbClr val="FFFF00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M</a:t>
              </a: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45" name="Text Box 15"/>
            <p:cNvSpPr txBox="1">
              <a:spLocks noChangeArrowheads="1"/>
            </p:cNvSpPr>
            <p:nvPr/>
          </p:nvSpPr>
          <p:spPr bwMode="auto">
            <a:xfrm>
              <a:off x="7573" y="5091"/>
              <a:ext cx="900" cy="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y (t)</a:t>
              </a: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46" name="Text Box 14"/>
            <p:cNvSpPr txBox="1">
              <a:spLocks noChangeArrowheads="1"/>
            </p:cNvSpPr>
            <p:nvPr/>
          </p:nvSpPr>
          <p:spPr bwMode="auto">
            <a:xfrm>
              <a:off x="8208" y="5454"/>
              <a:ext cx="360" cy="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y</a:t>
              </a: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47" name="Text Box 13"/>
            <p:cNvSpPr txBox="1">
              <a:spLocks noChangeArrowheads="1"/>
            </p:cNvSpPr>
            <p:nvPr/>
          </p:nvSpPr>
          <p:spPr bwMode="auto">
            <a:xfrm>
              <a:off x="4693" y="6714"/>
              <a:ext cx="360" cy="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x</a:t>
              </a: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48" name="Text Box 12"/>
            <p:cNvSpPr txBox="1">
              <a:spLocks noChangeArrowheads="1"/>
            </p:cNvSpPr>
            <p:nvPr/>
          </p:nvSpPr>
          <p:spPr bwMode="auto">
            <a:xfrm>
              <a:off x="5548" y="6354"/>
              <a:ext cx="810" cy="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x (t)</a:t>
              </a: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49" name="Text Box 11"/>
            <p:cNvSpPr txBox="1">
              <a:spLocks noChangeArrowheads="1"/>
            </p:cNvSpPr>
            <p:nvPr/>
          </p:nvSpPr>
          <p:spPr bwMode="auto">
            <a:xfrm>
              <a:off x="5834" y="5326"/>
              <a:ext cx="360" cy="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O</a:t>
              </a: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5827" y="4792"/>
                  <a:ext cx="457" cy="5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400" b="1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400" b="1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𝒌</m:t>
                            </m:r>
                          </m:e>
                        </m:acc>
                      </m:oMath>
                    </m:oMathPara>
                  </a14:m>
                  <a:endParaRPr lang="en-US" sz="2400" b="1">
                    <a:solidFill>
                      <a:srgbClr val="FFFF00"/>
                    </a:solidFill>
                    <a:latin typeface="Calibri" pitchFamily="34" charset="0"/>
                  </a:endParaRPr>
                </a:p>
              </p:txBody>
            </p:sp>
          </mc:Choice>
          <mc:Fallback xmlns="">
            <p:sp>
              <p:nvSpPr>
                <p:cNvPr id="50" name="Text 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827" y="4792"/>
                  <a:ext cx="457" cy="535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6698" y="5529"/>
                  <a:ext cx="388" cy="4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400" b="1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400" b="1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𝒋</m:t>
                            </m:r>
                          </m:e>
                        </m:acc>
                      </m:oMath>
                    </m:oMathPara>
                  </a14:m>
                  <a:endParaRPr lang="en-US" sz="2400" b="1">
                    <a:solidFill>
                      <a:srgbClr val="FFFF00"/>
                    </a:solidFill>
                    <a:latin typeface="Calibri" pitchFamily="34" charset="0"/>
                  </a:endParaRPr>
                </a:p>
              </p:txBody>
            </p:sp>
          </mc:Choice>
          <mc:Fallback xmlns="">
            <p:sp>
              <p:nvSpPr>
                <p:cNvPr id="51" name="Text Box 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698" y="5529"/>
                  <a:ext cx="388" cy="479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19737" r="-31148" b="-9211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6734" y="4947"/>
                  <a:ext cx="434" cy="4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400" b="1" i="1" smtClean="0">
                                <a:solidFill>
                                  <a:srgbClr val="FFC00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400" b="1" i="1" smtClean="0">
                                <a:solidFill>
                                  <a:srgbClr val="FFC000"/>
                                </a:solidFill>
                                <a:latin typeface="Cambria Math"/>
                              </a:rPr>
                              <m:t>𝒓</m:t>
                            </m:r>
                          </m:e>
                        </m:acc>
                      </m:oMath>
                    </m:oMathPara>
                  </a14:m>
                  <a:endParaRPr lang="en-US" sz="2400" b="1">
                    <a:solidFill>
                      <a:srgbClr val="FFC000"/>
                    </a:solidFill>
                    <a:latin typeface="Calibri" pitchFamily="34" charset="0"/>
                  </a:endParaRPr>
                </a:p>
              </p:txBody>
            </p:sp>
          </mc:Choice>
          <mc:Fallback xmlns="">
            <p:sp>
              <p:nvSpPr>
                <p:cNvPr id="52" name="Text 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734" y="4947"/>
                  <a:ext cx="434" cy="479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5940" y="5740"/>
                  <a:ext cx="381" cy="4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400" b="1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400" b="1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𝒊</m:t>
                            </m:r>
                          </m:e>
                        </m:acc>
                      </m:oMath>
                    </m:oMathPara>
                  </a14:m>
                  <a:endParaRPr lang="en-US" sz="2400" b="1">
                    <a:solidFill>
                      <a:srgbClr val="FFFF00"/>
                    </a:solidFill>
                    <a:latin typeface="Calibri" pitchFamily="34" charset="0"/>
                  </a:endParaRPr>
                </a:p>
              </p:txBody>
            </p:sp>
          </mc:Choice>
          <mc:Fallback xmlns="">
            <p:sp>
              <p:nvSpPr>
                <p:cNvPr id="53" name="Text Box 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940" y="5740"/>
                  <a:ext cx="381" cy="479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l="-1667" t="-20000" r="-30000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6" name="Rectangle 4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05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4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1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7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4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1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2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0" y="584775"/>
                <a:ext cx="9144000" cy="60474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nb-NO" sz="2800" b="1" smtClean="0">
                    <a:solidFill>
                      <a:schemeClr val="bg1"/>
                    </a:solidFill>
                    <a:latin typeface="Calibri" pitchFamily="34" charset="0"/>
                  </a:rPr>
                  <a:t>II. </a:t>
                </a:r>
                <a:r>
                  <a:rPr lang="nb-NO" sz="2800" b="1">
                    <a:solidFill>
                      <a:schemeClr val="bg1"/>
                    </a:solidFill>
                    <a:latin typeface="Calibri" pitchFamily="34" charset="0"/>
                  </a:rPr>
                  <a:t>Khảo sát chuyển động của điểm bằng phương pháp giải </a:t>
                </a:r>
                <a:r>
                  <a:rPr lang="nb-NO" sz="2800" b="1" smtClean="0">
                    <a:solidFill>
                      <a:schemeClr val="bg1"/>
                    </a:solidFill>
                    <a:latin typeface="Calibri" pitchFamily="34" charset="0"/>
                  </a:rPr>
                  <a:t>tích </a:t>
                </a:r>
                <a:r>
                  <a:rPr lang="en-US" sz="2800" b="1">
                    <a:solidFill>
                      <a:schemeClr val="bg1"/>
                    </a:solidFill>
                    <a:latin typeface="Calibri" pitchFamily="34" charset="0"/>
                  </a:rPr>
                  <a:t>t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rong hệ tọa độ Descartes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2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.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Vận tốc chuyển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động</a:t>
                </a:r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600" smtClean="0">
                    <a:solidFill>
                      <a:schemeClr val="bg1"/>
                    </a:solidFill>
                    <a:latin typeface="Calibri" pitchFamily="34" charset="0"/>
                  </a:rPr>
                  <a:t>Gọi </a:t>
                </a:r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v</a:t>
                </a:r>
                <a:r>
                  <a:rPr lang="vi-VN" sz="2600" baseline="-25000">
                    <a:solidFill>
                      <a:schemeClr val="bg1"/>
                    </a:solidFill>
                    <a:latin typeface="Calibri" pitchFamily="34" charset="0"/>
                  </a:rPr>
                  <a:t>x</a:t>
                </a:r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, v</a:t>
                </a:r>
                <a:r>
                  <a:rPr lang="vi-VN" sz="2600" baseline="-25000">
                    <a:solidFill>
                      <a:schemeClr val="bg1"/>
                    </a:solidFill>
                    <a:latin typeface="Calibri" pitchFamily="34" charset="0"/>
                  </a:rPr>
                  <a:t>y</a:t>
                </a:r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, v</a:t>
                </a:r>
                <a:r>
                  <a:rPr lang="vi-VN" sz="2600" baseline="-25000">
                    <a:solidFill>
                      <a:schemeClr val="bg1"/>
                    </a:solidFill>
                    <a:latin typeface="Calibri" pitchFamily="34" charset="0"/>
                  </a:rPr>
                  <a:t>z</a:t>
                </a:r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 là hình chiếu của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6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</m:acc>
                  </m:oMath>
                </a14:m>
                <a:endParaRPr lang="vi-VN" sz="26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</m:acc>
                    <m:r>
                      <a:rPr lang="en-US" sz="26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6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𝑥</m:t>
                        </m:r>
                      </m:sub>
                    </m:sSub>
                    <m:r>
                      <a:rPr lang="en-US" sz="26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𝑖</m:t>
                        </m:r>
                      </m:e>
                    </m:acc>
                    <m:r>
                      <a:rPr lang="en-US" sz="2600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6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𝑦</m:t>
                        </m:r>
                      </m:sub>
                    </m:sSub>
                    <m:r>
                      <a:rPr lang="en-US" sz="26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𝑗</m:t>
                        </m:r>
                      </m:e>
                    </m:acc>
                    <m:r>
                      <a:rPr lang="en-US" sz="2600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6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𝑧</m:t>
                        </m:r>
                      </m:sub>
                    </m:sSub>
                    <m:r>
                      <a:rPr lang="en-US" sz="26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𝑘</m:t>
                        </m:r>
                      </m:e>
                    </m:acc>
                  </m:oMath>
                </a14:m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, m</a:t>
                </a:r>
                <a:r>
                  <a:rPr lang="vi-VN" sz="2600" smtClean="0">
                    <a:solidFill>
                      <a:schemeClr val="bg1"/>
                    </a:solidFill>
                    <a:latin typeface="Calibri" pitchFamily="34" charset="0"/>
                  </a:rPr>
                  <a:t>à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𝑟</m:t>
                        </m:r>
                      </m:e>
                    </m:acc>
                    <m:r>
                      <a:rPr lang="en-US" sz="26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2600" i="1">
                        <a:solidFill>
                          <a:schemeClr val="bg1"/>
                        </a:solidFill>
                        <a:latin typeface="Cambria Math"/>
                      </a:rPr>
                      <m:t>𝑥</m:t>
                    </m:r>
                    <m:r>
                      <a:rPr lang="en-US" sz="26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𝑖</m:t>
                        </m:r>
                      </m:e>
                    </m:acc>
                    <m:r>
                      <a:rPr lang="en-US" sz="2600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r>
                      <a:rPr lang="en-US" sz="2600" i="1">
                        <a:solidFill>
                          <a:schemeClr val="bg1"/>
                        </a:solidFill>
                        <a:latin typeface="Cambria Math"/>
                      </a:rPr>
                      <m:t>𝑦</m:t>
                    </m:r>
                    <m:r>
                      <a:rPr lang="en-US" sz="26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𝑗</m:t>
                        </m:r>
                      </m:e>
                    </m:acc>
                    <m:r>
                      <a:rPr lang="en-US" sz="2600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r>
                      <a:rPr lang="en-US" sz="2600" i="1">
                        <a:solidFill>
                          <a:schemeClr val="bg1"/>
                        </a:solidFill>
                        <a:latin typeface="Cambria Math"/>
                      </a:rPr>
                      <m:t>𝑧</m:t>
                    </m:r>
                    <m:r>
                      <a:rPr lang="en-US" sz="26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𝑘</m:t>
                        </m:r>
                      </m:e>
                    </m:acc>
                  </m:oMath>
                </a14:m>
                <a:endParaRPr lang="en-US" sz="26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</m:acc>
                      <m:r>
                        <a:rPr lang="en-US" sz="26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</m:t>
                          </m:r>
                          <m:acc>
                            <m:accPr>
                              <m:chr m:val="⃗"/>
                              <m:ctrlPr>
                                <a:rPr lang="en-US" sz="26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6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𝑟</m:t>
                              </m:r>
                            </m:e>
                          </m:acc>
                        </m:num>
                        <m:den>
                          <m:r>
                            <a:rPr lang="en-US" sz="2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𝑑𝑥</m:t>
                          </m:r>
                        </m:num>
                        <m:den>
                          <m:r>
                            <a:rPr lang="en-US" sz="2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𝑖</m:t>
                          </m:r>
                        </m:e>
                      </m:acc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𝑑𝑦</m:t>
                          </m:r>
                        </m:num>
                        <m:den>
                          <m:r>
                            <a:rPr lang="en-US" sz="2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𝑗</m:t>
                          </m:r>
                        </m:e>
                      </m:acc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𝑑𝑧</m:t>
                          </m:r>
                        </m:num>
                        <m:den>
                          <m:r>
                            <a:rPr lang="en-US" sz="2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𝑘</m:t>
                          </m:r>
                        </m:e>
                      </m:acc>
                      <m:r>
                        <a:rPr lang="en-US" sz="26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6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′</m:t>
                      </m:r>
                      <m:d>
                        <m:dPr>
                          <m:ctrlPr>
                            <a:rPr lang="en-US" sz="2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𝑖</m:t>
                          </m:r>
                        </m:e>
                      </m:acc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</a:rPr>
                        <m:t>𝑦</m:t>
                      </m:r>
                      <m:r>
                        <a:rPr lang="en-US" sz="26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′</m:t>
                      </m:r>
                      <m:d>
                        <m:dPr>
                          <m:ctrlP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𝑗</m:t>
                          </m:r>
                        </m:e>
                      </m:acc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</a:rPr>
                        <m:t>𝑧</m:t>
                      </m:r>
                      <m:r>
                        <a:rPr lang="en-US" sz="26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′</m:t>
                      </m:r>
                      <m:d>
                        <m:dPr>
                          <m:ctrlP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𝑘</m:t>
                          </m:r>
                        </m:e>
                      </m:acc>
                    </m:oMath>
                  </m:oMathPara>
                </a14:m>
                <a:endParaRPr lang="vi-VN" sz="26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So sánh </a:t>
                </a:r>
                <a:r>
                  <a:rPr lang="vi-VN" sz="2600" smtClean="0">
                    <a:solidFill>
                      <a:schemeClr val="bg1"/>
                    </a:solidFill>
                    <a:latin typeface="Calibri" pitchFamily="34" charset="0"/>
                  </a:rPr>
                  <a:t>ta </a:t>
                </a:r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rút ra: 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v</a:t>
                </a:r>
                <a:r>
                  <a:rPr lang="en-US" sz="26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x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 = x’(t); v</a:t>
                </a:r>
                <a:r>
                  <a:rPr lang="en-US" sz="26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y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 = y’(t); v</a:t>
                </a:r>
                <a:r>
                  <a:rPr lang="en-US" sz="26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z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 = z’(t)</a:t>
                </a:r>
                <a:endParaRPr lang="vi-VN" sz="26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600" smtClean="0">
                    <a:solidFill>
                      <a:schemeClr val="bg1"/>
                    </a:solidFill>
                    <a:latin typeface="Calibri" pitchFamily="34" charset="0"/>
                  </a:rPr>
                  <a:t>Hình chiếu </a:t>
                </a:r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của vận tốc trên các trục tọa độ </a:t>
                </a:r>
                <a:r>
                  <a:rPr lang="vi-VN" sz="2600" smtClean="0">
                    <a:solidFill>
                      <a:schemeClr val="bg1"/>
                    </a:solidFill>
                    <a:latin typeface="Calibri" pitchFamily="34" charset="0"/>
                  </a:rPr>
                  <a:t>bằng </a:t>
                </a:r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đạo hàm bậc nhất theo thời gian của các tọa độ tương ứng.</a:t>
                </a:r>
              </a:p>
              <a:p>
                <a:pPr algn="just"/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Trị số, phương chiều của vận tốc được xác định như sau:</a:t>
                </a:r>
              </a:p>
              <a:p>
                <a:pPr algn="just"/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   –   Trị số :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solidFill>
                          <a:schemeClr val="bg1"/>
                        </a:solidFill>
                        <a:latin typeface="Cambria Math"/>
                      </a:rPr>
                      <m:t>𝑣</m:t>
                    </m:r>
                    <m:r>
                      <a:rPr lang="en-US" sz="26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6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6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e>
                    </m:d>
                    <m:r>
                      <a:rPr lang="en-US" sz="26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6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6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6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6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sub>
                            </m:sSub>
                          </m:e>
                          <m:sup>
                            <m:r>
                              <a:rPr lang="en-US" sz="26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26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6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6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6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𝑦</m:t>
                                </m:r>
                              </m:sub>
                            </m:sSub>
                          </m:e>
                          <m:sup>
                            <m:r>
                              <a:rPr lang="en-US" sz="26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26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6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6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6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𝑧</m:t>
                                </m:r>
                              </m:sub>
                            </m:sSub>
                          </m:e>
                          <m:sup>
                            <m:r>
                              <a:rPr lang="en-US" sz="26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vi-VN" sz="26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   </a:t>
                </a:r>
                <a:r>
                  <a:rPr lang="vi-VN" sz="2600" smtClean="0">
                    <a:solidFill>
                      <a:schemeClr val="bg1"/>
                    </a:solidFill>
                    <a:latin typeface="Calibri" pitchFamily="34" charset="0"/>
                  </a:rPr>
                  <a:t>–   Phương </a:t>
                </a:r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chiều</a:t>
                </a:r>
                <a:r>
                  <a:rPr lang="vi-VN" sz="2600" smtClean="0">
                    <a:solidFill>
                      <a:schemeClr val="bg1"/>
                    </a:solidFill>
                    <a:latin typeface="Calibri" pitchFamily="34" charset="0"/>
                  </a:rPr>
                  <a:t>: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en-US" sz="2600" b="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𝛼</m:t>
                        </m:r>
                      </m:e>
                    </m:func>
                    <m:r>
                      <a:rPr lang="en-US" sz="2600" b="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6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en-US" sz="2600" b="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den>
                    </m:f>
                    <m:r>
                      <a:rPr lang="en-US" sz="2600" b="0">
                        <a:solidFill>
                          <a:schemeClr val="bg1"/>
                        </a:solidFill>
                        <a:latin typeface="Cambria Math"/>
                      </a:rPr>
                      <m:t>; </m:t>
                    </m:r>
                    <m:func>
                      <m:funcPr>
                        <m:ctrlP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a:rPr lang="en-US" sz="2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𝑐𝑜𝑠</m:t>
                        </m:r>
                      </m:fName>
                      <m:e>
                        <m:r>
                          <a:rPr lang="en-US" sz="2600" b="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</m:func>
                    <m:r>
                      <a:rPr lang="en-US" sz="2600" b="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6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en-US" sz="2600" b="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𝑦</m:t>
                            </m:r>
                          </m:sub>
                        </m:sSub>
                      </m:num>
                      <m:den>
                        <m: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den>
                    </m:f>
                    <m:r>
                      <a:rPr lang="en-US" sz="2600" b="0">
                        <a:solidFill>
                          <a:schemeClr val="bg1"/>
                        </a:solidFill>
                        <a:latin typeface="Cambria Math"/>
                      </a:rPr>
                      <m:t>; </m:t>
                    </m:r>
                    <m:func>
                      <m:funcPr>
                        <m:ctrlP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a:rPr lang="en-US" sz="2600" b="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𝑐𝑜𝑠</m:t>
                        </m:r>
                      </m:fName>
                      <m:e>
                        <m:r>
                          <a:rPr lang="en-US" sz="2600" b="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𝛾</m:t>
                        </m:r>
                      </m:e>
                    </m:func>
                    <m:r>
                      <a:rPr lang="en-US" sz="2600" b="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6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en-US" sz="2600" b="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𝑧</m:t>
                            </m:r>
                          </m:sub>
                        </m:sSub>
                      </m:num>
                      <m:den>
                        <m:r>
                          <a:rPr lang="en-US" sz="26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den>
                    </m:f>
                  </m:oMath>
                </a14:m>
                <a:endParaRPr lang="en-US" sz="26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l-GR" sz="2600" smtClean="0">
                    <a:solidFill>
                      <a:schemeClr val="bg1"/>
                    </a:solidFill>
                    <a:latin typeface="Calibri" pitchFamily="34" charset="0"/>
                  </a:rPr>
                  <a:t>α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, </a:t>
                </a:r>
                <a:r>
                  <a:rPr lang="el-GR" sz="2600" smtClean="0">
                    <a:solidFill>
                      <a:schemeClr val="bg1"/>
                    </a:solidFill>
                    <a:latin typeface="Calibri" pitchFamily="34" charset="0"/>
                  </a:rPr>
                  <a:t>β</a:t>
                </a:r>
                <a:r>
                  <a:rPr lang="en-US" sz="2600" smtClean="0">
                    <a:solidFill>
                      <a:schemeClr val="bg1"/>
                    </a:solidFill>
                    <a:latin typeface="Calibri" pitchFamily="34" charset="0"/>
                  </a:rPr>
                  <a:t>, </a:t>
                </a:r>
                <a:r>
                  <a:rPr lang="el-GR" sz="2600" smtClean="0">
                    <a:solidFill>
                      <a:schemeClr val="bg1"/>
                    </a:solidFill>
                    <a:latin typeface="Times New Roman"/>
                    <a:cs typeface="Times New Roman"/>
                  </a:rPr>
                  <a:t>γ</a:t>
                </a:r>
                <a:r>
                  <a:rPr lang="vi-VN" sz="2600" smtClean="0">
                    <a:solidFill>
                      <a:schemeClr val="bg1"/>
                    </a:solidFill>
                    <a:latin typeface="Calibri" pitchFamily="34" charset="0"/>
                  </a:rPr>
                  <a:t>: </a:t>
                </a:r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là góc tạo bởi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</m:acc>
                  </m:oMath>
                </a14:m>
                <a:r>
                  <a:rPr lang="vi-VN" sz="2600">
                    <a:solidFill>
                      <a:schemeClr val="bg1"/>
                    </a:solidFill>
                    <a:latin typeface="Calibri" pitchFamily="34" charset="0"/>
                  </a:rPr>
                  <a:t> với các trục tọa độ x, y, </a:t>
                </a:r>
                <a:r>
                  <a:rPr lang="vi-VN" sz="2600" smtClean="0">
                    <a:solidFill>
                      <a:schemeClr val="bg1"/>
                    </a:solidFill>
                    <a:latin typeface="Calibri" pitchFamily="34" charset="0"/>
                  </a:rPr>
                  <a:t>z</a:t>
                </a:r>
                <a:endParaRPr lang="en-US" sz="2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84775"/>
                <a:ext cx="9144000" cy="6047489"/>
              </a:xfrm>
              <a:prstGeom prst="rect">
                <a:avLst/>
              </a:prstGeom>
              <a:blipFill rotWithShape="1">
                <a:blip r:embed="rId2"/>
                <a:stretch>
                  <a:fillRect l="-1333" t="-907" r="-1333" b="-1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chemeClr val="bg1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6" name="Rectangle 4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07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0" y="584775"/>
                <a:ext cx="9144000" cy="6623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nb-NO" sz="2800" b="1" smtClean="0">
                    <a:solidFill>
                      <a:schemeClr val="bg1"/>
                    </a:solidFill>
                    <a:latin typeface="Calibri" pitchFamily="34" charset="0"/>
                  </a:rPr>
                  <a:t>II. </a:t>
                </a:r>
                <a:r>
                  <a:rPr lang="nb-NO" sz="2800" b="1">
                    <a:solidFill>
                      <a:schemeClr val="bg1"/>
                    </a:solidFill>
                    <a:latin typeface="Calibri" pitchFamily="34" charset="0"/>
                  </a:rPr>
                  <a:t>Khảo sát chuyển động của điểm bằng phương pháp giải </a:t>
                </a:r>
                <a:r>
                  <a:rPr lang="nb-NO" sz="2800" b="1" smtClean="0">
                    <a:solidFill>
                      <a:schemeClr val="bg1"/>
                    </a:solidFill>
                    <a:latin typeface="Calibri" pitchFamily="34" charset="0"/>
                  </a:rPr>
                  <a:t>tích </a:t>
                </a:r>
                <a:r>
                  <a:rPr lang="en-US" sz="2800" b="1">
                    <a:solidFill>
                      <a:schemeClr val="bg1"/>
                    </a:solidFill>
                    <a:latin typeface="Calibri" pitchFamily="34" charset="0"/>
                  </a:rPr>
                  <a:t>t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rong hệ tọa độ Descartes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3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. </a:t>
                </a:r>
                <a:r>
                  <a:rPr lang="vi-VN" sz="2800" b="1">
                    <a:solidFill>
                      <a:schemeClr val="bg1"/>
                    </a:solidFill>
                    <a:latin typeface="Calibri" pitchFamily="34" charset="0"/>
                  </a:rPr>
                  <a:t>Gia tốc chuyển </a:t>
                </a: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</a:rPr>
                  <a:t>động</a:t>
                </a:r>
                <a:endParaRPr lang="en-US" sz="2800" b="1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Gọi a</a:t>
                </a:r>
                <a:r>
                  <a:rPr lang="vi-VN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x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, a</a:t>
                </a:r>
                <a:r>
                  <a:rPr lang="vi-VN" sz="2800" baseline="-25000">
                    <a:solidFill>
                      <a:schemeClr val="bg1"/>
                    </a:solidFill>
                    <a:latin typeface="Calibri" pitchFamily="34" charset="0"/>
                  </a:rPr>
                  <a:t>y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, a</a:t>
                </a:r>
                <a:r>
                  <a:rPr lang="vi-VN" sz="2800" baseline="-25000">
                    <a:solidFill>
                      <a:schemeClr val="bg1"/>
                    </a:solidFill>
                    <a:latin typeface="Calibri" pitchFamily="34" charset="0"/>
                  </a:rPr>
                  <a:t>z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là hình chiếu của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</m:oMath>
                </a14:m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trên các trục tọa độ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: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𝑥</m:t>
                          </m:r>
                        </m:sub>
                      </m:sSub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8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𝑣</m:t>
                          </m:r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′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𝑥</m:t>
                          </m:r>
                        </m:sub>
                      </m:sSub>
                      <m:d>
                        <m:d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"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𝑦</m:t>
                          </m:r>
                        </m:sub>
                      </m:sSub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𝑦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𝑣</m:t>
                          </m:r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′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𝑦</m:t>
                          </m:r>
                        </m:sub>
                      </m:sSub>
                      <m:d>
                        <m:d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𝑦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"</m:t>
                      </m:r>
                      <m:d>
                        <m:d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𝑧</m:t>
                          </m:r>
                        </m:sub>
                      </m:sSub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𝑧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𝑣</m:t>
                          </m:r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′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𝑧</m:t>
                          </m:r>
                        </m:sub>
                      </m:sSub>
                      <m:d>
                        <m:d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𝑧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"</m:t>
                      </m:r>
                      <m:d>
                        <m:d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  –   Trị số gia tốc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: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𝑎</m:t>
                    </m:r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𝑦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𝑧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vi-VN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  –   Phương chiều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: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𝛼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e>
                    </m:func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  <m:r>
                      <a:rPr lang="en-US" sz="2800">
                        <a:solidFill>
                          <a:schemeClr val="bg1"/>
                        </a:solidFill>
                        <a:latin typeface="Cambria Math"/>
                      </a:rPr>
                      <m:t>; </m:t>
                    </m:r>
                    <m:func>
                      <m:func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𝑐𝑜𝑠</m:t>
                        </m:r>
                      </m:fName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𝛽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e>
                    </m:func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𝑦</m:t>
                            </m:r>
                          </m:sub>
                        </m:sSub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  <m:r>
                      <a:rPr lang="en-US" sz="2800">
                        <a:solidFill>
                          <a:schemeClr val="bg1"/>
                        </a:solidFill>
                        <a:latin typeface="Cambria Math"/>
                      </a:rPr>
                      <m:t>; </m:t>
                    </m:r>
                    <m:func>
                      <m:func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𝑐𝑜𝑠</m:t>
                        </m:r>
                      </m:fName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𝛾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e>
                    </m:func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𝑧</m:t>
                            </m:r>
                          </m:sub>
                        </m:sSub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 algn="just"/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</a:rPr>
                  <a:t>α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', 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</a:rPr>
                  <a:t>β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’, </a:t>
                </a:r>
                <a:r>
                  <a:rPr lang="el-GR" sz="2800" smtClean="0">
                    <a:solidFill>
                      <a:schemeClr val="bg1"/>
                    </a:solidFill>
                    <a:latin typeface="Times New Roman"/>
                    <a:cs typeface="Times New Roman"/>
                  </a:rPr>
                  <a:t>γ</a:t>
                </a:r>
                <a:r>
                  <a:rPr lang="en-US" sz="2800" smtClean="0">
                    <a:solidFill>
                      <a:schemeClr val="bg1"/>
                    </a:solidFill>
                    <a:latin typeface="Times New Roman"/>
                    <a:cs typeface="Times New Roman"/>
                  </a:rPr>
                  <a:t>’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</a:rPr>
                  <a:t>: là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góc tạo bởi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</m:oMath>
                </a14:m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</a:rPr>
                  <a:t> với các trục tọa độ x, y, z </a:t>
                </a:r>
              </a:p>
              <a:p>
                <a:pPr algn="just"/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84775"/>
                <a:ext cx="9144000" cy="6623095"/>
              </a:xfrm>
              <a:prstGeom prst="rect">
                <a:avLst/>
              </a:prstGeom>
              <a:blipFill rotWithShape="1">
                <a:blip r:embed="rId2"/>
                <a:stretch>
                  <a:fillRect l="-1333" t="-829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939805" y="0"/>
            <a:ext cx="5264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smtClean="0">
                <a:solidFill>
                  <a:schemeClr val="bg1"/>
                </a:solidFill>
                <a:latin typeface="Calibri" pitchFamily="34" charset="0"/>
              </a:rPr>
              <a:t>CHƯƠNG 5: ĐỘNG HỌC ĐIỂM</a:t>
            </a: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6" name="Rectangle 4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99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0" cy="66851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R="0" lvl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800" b="1" i="0" u="none" strike="noStrike" cap="none" normalizeH="0" baseline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Ví dụ 1</a:t>
                </a:r>
                <a:r>
                  <a:rPr kumimoji="0" lang="en-US" sz="2800" b="0" i="0" u="none" strike="noStrike" cap="none" normalizeH="0" baseline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: Viên đạn bay trong không gian Oxy theo quy luật: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𝑡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𝑐𝑜𝑠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𝛼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</m:d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;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y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=−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𝑔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𝑡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𝑠𝑖𝑛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𝛼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</m:d>
                    </m:oMath>
                  </m:oMathPara>
                </a14:m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Trong đó v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</a:rPr>
                  <a:t>o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 là vận tốc,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sym typeface="Symbol"/>
                  </a:rPr>
                  <a:t>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 là góc bắn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.</a:t>
                </a:r>
              </a:p>
              <a:p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Tìm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vận tốc, gia tốc, quỹ đạo viên đạn, độ cao và tầm xa của viên đạn.</a:t>
                </a:r>
              </a:p>
              <a:p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Giải</a:t>
                </a:r>
              </a:p>
              <a:p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Từ (a)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cs typeface="Arial"/>
                      </a:rPr>
                      <m:t>𝑡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cs typeface="Arial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cs typeface="Arial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cs typeface="Arial"/>
                          </a:rPr>
                          <m:t>𝑥</m:t>
                        </m:r>
                      </m:num>
                      <m:den>
                        <m:sSub>
                          <m:sSubPr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/>
                              </a:rPr>
                              <m:t>𝑣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/>
                              </a:rPr>
                              <m:t>0</m:t>
                            </m:r>
                          </m:sub>
                        </m:sSub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cs typeface="Arial"/>
                          </a:rPr>
                          <m:t>𝑐𝑜𝑠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  <a:cs typeface="Arial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. Thế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vào (b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)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𝑦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=−</m:t>
                    </m:r>
                    <m:d>
                      <m:d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𝑔</m:t>
                            </m:r>
                          </m:num>
                          <m:den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.</m:t>
                            </m:r>
                            <m:sSup>
                              <m:sSupPr>
                                <m:ctrlP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en-US" sz="2800" b="0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 b="0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2800" b="0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𝑐𝑜𝑠</m:t>
                                </m:r>
                              </m:e>
                              <m:sup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den>
                        </m:f>
                      </m:e>
                    </m:d>
                    <m:sSup>
                      <m:sSup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𝑥𝑡𝑔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𝛼</m:t>
                    </m:r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quỹ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đạo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parabol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Vận tốc viên đạn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: v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x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= x’(t) = v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cos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</a:rPr>
                  <a:t>α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; v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y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= y’(t) =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–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g.t +v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sin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</a:rPr>
                  <a:t>α</a:t>
                </a:r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𝑣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𝑦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800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sz="2800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𝑐𝑜𝑠</m:t>
                                  </m:r>
                                  <m: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𝛼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800" i="1">
                                          <a:solidFill>
                                            <a:schemeClr val="bg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solidFill>
                                            <a:schemeClr val="bg1"/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solidFill>
                                            <a:schemeClr val="bg1"/>
                                          </a:solidFill>
                                          <a:latin typeface="Cambria Math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𝑠𝑖𝑛</m:t>
                                  </m:r>
                                  <m:r>
                                    <a:rPr lang="en-US" sz="2800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𝛼</m:t>
                                  </m:r>
                                  <m: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𝑔𝑡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Gia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tốc viên đạn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: a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x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= 0; a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</a:rPr>
                  <a:t>y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 = –g;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𝑎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𝑦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𝑔</m:t>
                    </m:r>
                  </m:oMath>
                </a14:m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0"/>
                <a:ext cx="9144000" cy="6685100"/>
              </a:xfrm>
              <a:prstGeom prst="rect">
                <a:avLst/>
              </a:prstGeom>
              <a:blipFill rotWithShape="1">
                <a:blip r:embed="rId2"/>
                <a:stretch>
                  <a:fillRect l="-1333" t="-82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6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grpSp>
        <p:nvGrpSpPr>
          <p:cNvPr id="57" name="Group 9"/>
          <p:cNvGrpSpPr>
            <a:grpSpLocks/>
          </p:cNvGrpSpPr>
          <p:nvPr/>
        </p:nvGrpSpPr>
        <p:grpSpPr bwMode="auto">
          <a:xfrm>
            <a:off x="6588095" y="1897628"/>
            <a:ext cx="2315845" cy="2000250"/>
            <a:chOff x="7774" y="6664"/>
            <a:chExt cx="3647" cy="3150"/>
          </a:xfrm>
        </p:grpSpPr>
        <p:sp>
          <p:nvSpPr>
            <p:cNvPr id="58" name="Line 25"/>
            <p:cNvSpPr>
              <a:spLocks noChangeShapeType="1"/>
            </p:cNvSpPr>
            <p:nvPr/>
          </p:nvSpPr>
          <p:spPr bwMode="auto">
            <a:xfrm>
              <a:off x="8361" y="7056"/>
              <a:ext cx="0" cy="270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triangle" w="sm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59" name="Line 24"/>
            <p:cNvSpPr>
              <a:spLocks noChangeShapeType="1"/>
            </p:cNvSpPr>
            <p:nvPr/>
          </p:nvSpPr>
          <p:spPr bwMode="auto">
            <a:xfrm flipH="1">
              <a:off x="8001" y="9216"/>
              <a:ext cx="3060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triangle" w="sm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60" name="Freeform 23"/>
            <p:cNvSpPr>
              <a:spLocks/>
            </p:cNvSpPr>
            <p:nvPr/>
          </p:nvSpPr>
          <p:spPr bwMode="auto">
            <a:xfrm>
              <a:off x="8361" y="7776"/>
              <a:ext cx="1800" cy="1440"/>
            </a:xfrm>
            <a:custGeom>
              <a:avLst/>
              <a:gdLst>
                <a:gd name="T0" fmla="*/ 0 w 1800"/>
                <a:gd name="T1" fmla="*/ 1440 h 1440"/>
                <a:gd name="T2" fmla="*/ 900 w 1800"/>
                <a:gd name="T3" fmla="*/ 0 h 1440"/>
                <a:gd name="T4" fmla="*/ 1800 w 1800"/>
                <a:gd name="T5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0" h="1440">
                  <a:moveTo>
                    <a:pt x="0" y="1440"/>
                  </a:moveTo>
                  <a:cubicBezTo>
                    <a:pt x="300" y="720"/>
                    <a:pt x="600" y="0"/>
                    <a:pt x="900" y="0"/>
                  </a:cubicBezTo>
                  <a:cubicBezTo>
                    <a:pt x="1200" y="0"/>
                    <a:pt x="1650" y="1200"/>
                    <a:pt x="1800" y="144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61" name="Line 22"/>
            <p:cNvSpPr>
              <a:spLocks noChangeShapeType="1"/>
            </p:cNvSpPr>
            <p:nvPr/>
          </p:nvSpPr>
          <p:spPr bwMode="auto">
            <a:xfrm>
              <a:off x="9261" y="7744"/>
              <a:ext cx="0" cy="144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62" name="Line 21"/>
            <p:cNvSpPr>
              <a:spLocks noChangeShapeType="1"/>
            </p:cNvSpPr>
            <p:nvPr/>
          </p:nvSpPr>
          <p:spPr bwMode="auto">
            <a:xfrm flipV="1">
              <a:off x="8361" y="8136"/>
              <a:ext cx="360" cy="108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63" name="Text Box 20"/>
            <p:cNvSpPr txBox="1">
              <a:spLocks noChangeArrowheads="1"/>
            </p:cNvSpPr>
            <p:nvPr/>
          </p:nvSpPr>
          <p:spPr bwMode="auto">
            <a:xfrm>
              <a:off x="8482" y="6664"/>
              <a:ext cx="54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y</a:t>
              </a: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64" name="Text Box 19"/>
            <p:cNvSpPr txBox="1">
              <a:spLocks noChangeArrowheads="1"/>
            </p:cNvSpPr>
            <p:nvPr/>
          </p:nvSpPr>
          <p:spPr bwMode="auto">
            <a:xfrm>
              <a:off x="9261" y="8362"/>
              <a:ext cx="54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h</a:t>
              </a: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65" name="Text Box 18"/>
            <p:cNvSpPr txBox="1">
              <a:spLocks noChangeArrowheads="1"/>
            </p:cNvSpPr>
            <p:nvPr/>
          </p:nvSpPr>
          <p:spPr bwMode="auto">
            <a:xfrm>
              <a:off x="11061" y="9004"/>
              <a:ext cx="36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x</a:t>
              </a: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66" name="Text Box 17"/>
            <p:cNvSpPr txBox="1">
              <a:spLocks noChangeArrowheads="1"/>
            </p:cNvSpPr>
            <p:nvPr/>
          </p:nvSpPr>
          <p:spPr bwMode="auto">
            <a:xfrm>
              <a:off x="7774" y="8622"/>
              <a:ext cx="36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O</a:t>
              </a: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67" name="Arc 16"/>
            <p:cNvSpPr>
              <a:spLocks/>
            </p:cNvSpPr>
            <p:nvPr/>
          </p:nvSpPr>
          <p:spPr bwMode="auto">
            <a:xfrm rot="1828781">
              <a:off x="8364" y="9024"/>
              <a:ext cx="277" cy="360"/>
            </a:xfrm>
            <a:custGeom>
              <a:avLst/>
              <a:gdLst>
                <a:gd name="G0" fmla="+- 4236 0 0"/>
                <a:gd name="G1" fmla="+- 21600 0 0"/>
                <a:gd name="G2" fmla="+- 21600 0 0"/>
                <a:gd name="T0" fmla="*/ 0 w 18147"/>
                <a:gd name="T1" fmla="*/ 419 h 21600"/>
                <a:gd name="T2" fmla="*/ 18147 w 18147"/>
                <a:gd name="T3" fmla="*/ 5076 h 21600"/>
                <a:gd name="T4" fmla="*/ 4236 w 1814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47" h="21600" fill="none" extrusionOk="0">
                  <a:moveTo>
                    <a:pt x="0" y="419"/>
                  </a:moveTo>
                  <a:cubicBezTo>
                    <a:pt x="1394" y="140"/>
                    <a:pt x="2813" y="-1"/>
                    <a:pt x="4236" y="0"/>
                  </a:cubicBezTo>
                  <a:cubicBezTo>
                    <a:pt x="9326" y="0"/>
                    <a:pt x="14252" y="1797"/>
                    <a:pt x="18147" y="5075"/>
                  </a:cubicBezTo>
                </a:path>
                <a:path w="18147" h="21600" stroke="0" extrusionOk="0">
                  <a:moveTo>
                    <a:pt x="0" y="419"/>
                  </a:moveTo>
                  <a:cubicBezTo>
                    <a:pt x="1394" y="140"/>
                    <a:pt x="2813" y="-1"/>
                    <a:pt x="4236" y="0"/>
                  </a:cubicBezTo>
                  <a:cubicBezTo>
                    <a:pt x="9326" y="0"/>
                    <a:pt x="14252" y="1797"/>
                    <a:pt x="18147" y="5075"/>
                  </a:cubicBezTo>
                  <a:lnTo>
                    <a:pt x="4236" y="21600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68" name="Text Box 15"/>
            <p:cNvSpPr txBox="1">
              <a:spLocks noChangeArrowheads="1"/>
            </p:cNvSpPr>
            <p:nvPr/>
          </p:nvSpPr>
          <p:spPr bwMode="auto">
            <a:xfrm>
              <a:off x="8541" y="8622"/>
              <a:ext cx="36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Arial" pitchFamily="34" charset="0"/>
                  <a:sym typeface="Symbol" pitchFamily="18" charset="2"/>
                </a:rPr>
                <a:t></a:t>
              </a:r>
            </a:p>
          </p:txBody>
        </p:sp>
        <p:sp>
          <p:nvSpPr>
            <p:cNvPr id="69" name="Text Box 14"/>
            <p:cNvSpPr txBox="1">
              <a:spLocks noChangeArrowheads="1"/>
            </p:cNvSpPr>
            <p:nvPr/>
          </p:nvSpPr>
          <p:spPr bwMode="auto">
            <a:xfrm>
              <a:off x="9081" y="9184"/>
              <a:ext cx="36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S</a:t>
              </a: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70" name="Line 13"/>
            <p:cNvSpPr>
              <a:spLocks noChangeShapeType="1"/>
            </p:cNvSpPr>
            <p:nvPr/>
          </p:nvSpPr>
          <p:spPr bwMode="auto">
            <a:xfrm>
              <a:off x="8361" y="9654"/>
              <a:ext cx="1814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arrow" w="sm" len="lg"/>
              <a:tailEnd type="arrow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71" name="Line 12"/>
            <p:cNvSpPr>
              <a:spLocks noChangeShapeType="1"/>
            </p:cNvSpPr>
            <p:nvPr/>
          </p:nvSpPr>
          <p:spPr bwMode="auto">
            <a:xfrm>
              <a:off x="10161" y="9216"/>
              <a:ext cx="0" cy="54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72" name="Text Box 10"/>
            <p:cNvSpPr txBox="1">
              <a:spLocks noChangeArrowheads="1"/>
            </p:cNvSpPr>
            <p:nvPr/>
          </p:nvSpPr>
          <p:spPr bwMode="auto">
            <a:xfrm>
              <a:off x="8361" y="7744"/>
              <a:ext cx="291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471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0" cy="66762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R="0" lvl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800" b="1" i="0" u="none" strike="noStrike" cap="none" normalizeH="0" baseline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Ví dụ 1</a:t>
                </a:r>
                <a:r>
                  <a:rPr kumimoji="0" lang="en-US" sz="2800" b="0" i="0" u="none" strike="noStrike" cap="none" normalizeH="0" baseline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: Viên đạn bay trong không gian Oxy theo quy luật: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𝑡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𝑐𝑜𝑠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𝛼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</m:d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;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y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=−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𝑔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𝑡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𝑠𝑖𝑛</m:t>
                      </m:r>
                      <m:r>
                        <a:rPr lang="en-US" sz="2800" i="1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𝛼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</m:d>
                    </m:oMath>
                  </m:oMathPara>
                </a14:m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Trong đó v</a:t>
                </a:r>
                <a:r>
                  <a:rPr lang="en-US" sz="2800" baseline="-25000">
                    <a:solidFill>
                      <a:schemeClr val="bg1"/>
                    </a:solidFill>
                    <a:latin typeface="Calibri" pitchFamily="34" charset="0"/>
                  </a:rPr>
                  <a:t>o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 là vận tốc,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sym typeface="Symbol"/>
                  </a:rPr>
                  <a:t>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 là góc bắn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. Tìm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vận tốc, gia tốc, quỹ đạo viên đạn, độ cao và tầm xa của viên đạn.</a:t>
                </a:r>
              </a:p>
              <a:p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</a:rPr>
                  <a:t>Giải</a:t>
                </a:r>
              </a:p>
              <a:p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Đạn chạm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đất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y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(t) =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0</a:t>
                </a:r>
              </a:p>
              <a:p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−</m:t>
                    </m:r>
                    <m:d>
                      <m:d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𝑔</m:t>
                            </m:r>
                          </m:num>
                          <m:den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.</m:t>
                            </m:r>
                            <m:sSup>
                              <m:sSup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en-US" sz="2800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2800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𝑐𝑜𝑠</m:t>
                                </m:r>
                              </m:e>
                              <m:sup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den>
                        </m:f>
                      </m:e>
                    </m:d>
                    <m:sSup>
                      <m:sSup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𝑥𝑡𝑔</m:t>
                    </m:r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𝛼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endParaRPr lang="en-US" sz="2800" smtClean="0">
                  <a:solidFill>
                    <a:schemeClr val="bg1"/>
                  </a:solidFill>
                  <a:latin typeface="Calibri" pitchFamily="34" charset="0"/>
                  <a:cs typeface="Arial"/>
                </a:endParaRPr>
              </a:p>
              <a:p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 t = 0 và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cs typeface="Arial"/>
                      </a:rPr>
                      <m:t>𝑡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cs typeface="Arial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cs typeface="Arial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cs typeface="Arial"/>
                          </a:rPr>
                          <m:t>2</m:t>
                        </m:r>
                        <m:sSub>
                          <m:sSub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𝑠𝑖𝑛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𝛼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cs typeface="Arial"/>
                          </a:rPr>
                          <m:t>𝑔</m:t>
                        </m:r>
                      </m:den>
                    </m:f>
                  </m:oMath>
                </a14:m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Tầm xa của viên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đạn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𝑠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𝑥</m:t>
                    </m:r>
                    <m:d>
                      <m:d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𝑐𝑜𝑠</m:t>
                    </m:r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𝛼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.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cs typeface="Arial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cs typeface="Arial"/>
                          </a:rPr>
                          <m:t>2</m:t>
                        </m:r>
                        <m:sSub>
                          <m:sSubPr>
                            <m:ctrlP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𝑠𝑖𝑛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𝛼</m:t>
                        </m:r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cs typeface="Arial"/>
                          </a:rPr>
                          <m:t>𝑔</m:t>
                        </m:r>
                      </m:den>
                    </m:f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cs typeface="Arial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cs typeface="Arial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/>
                              </a:rPr>
                              <m:t>2</m:t>
                            </m:r>
                          </m:sup>
                        </m:sSup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cs typeface="Arial"/>
                          </a:rPr>
                          <m:t>.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𝑠𝑖𝑛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𝛼</m:t>
                        </m:r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cs typeface="Arial"/>
                          </a:rPr>
                          <m:t>𝑔</m:t>
                        </m:r>
                      </m:den>
                    </m:f>
                  </m:oMath>
                </a14:m>
                <a:endParaRPr lang="en-US" sz="2800" smtClean="0">
                  <a:solidFill>
                    <a:schemeClr val="bg1"/>
                  </a:solidFill>
                  <a:latin typeface="Calibri" pitchFamily="34" charset="0"/>
                </a:endParaRPr>
              </a:p>
              <a:p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cs typeface="Arial"/>
                  </a:rPr>
                  <a:t>→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Độ cao 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</a:rPr>
                  <a:t>của viên đạn đạt được tại thời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</a:rPr>
                  <a:t>điểm</a:t>
                </a:r>
                <a:endParaRPr lang="en-US" sz="2600" b="0" i="1" smtClean="0">
                  <a:solidFill>
                    <a:schemeClr val="bg1"/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h</m:t>
                      </m:r>
                      <m:r>
                        <a:rPr lang="en-US" sz="26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6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𝑦</m:t>
                      </m:r>
                      <m:d>
                        <m:dPr>
                          <m:ctrlPr>
                            <a:rPr lang="en-US" sz="2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6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6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num>
                            <m:den>
                              <m:r>
                                <a:rPr lang="en-US" sz="26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sz="26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60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𝑔</m:t>
                          </m:r>
                        </m:num>
                        <m:den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6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600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cs typeface="Arial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2600" i="1">
                                          <a:solidFill>
                                            <a:schemeClr val="bg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600" i="1">
                                          <a:solidFill>
                                            <a:schemeClr val="bg1"/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sz="2600" i="1">
                                          <a:solidFill>
                                            <a:schemeClr val="bg1"/>
                                          </a:solidFill>
                                          <a:latin typeface="Cambria Math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US" sz="2600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𝑠𝑖𝑛</m:t>
                                  </m:r>
                                  <m:r>
                                    <a:rPr lang="en-US" sz="2600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𝛼</m:t>
                                  </m:r>
                                </m:num>
                                <m:den>
                                  <m:r>
                                    <a:rPr lang="en-US" sz="2600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cs typeface="Arial"/>
                                    </a:rPr>
                                    <m:t>𝑔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60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</a:rPr>
                        <m:t>𝑠𝑖𝑛</m:t>
                      </m:r>
                      <m:r>
                        <a:rPr lang="en-US" sz="2600" i="1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𝛼</m:t>
                      </m:r>
                      <m:r>
                        <a:rPr lang="en-US" sz="2600" b="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.</m:t>
                      </m:r>
                      <m:f>
                        <m:fPr>
                          <m:ctrlP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  <a:cs typeface="Arial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6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6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𝛼</m:t>
                          </m:r>
                        </m:num>
                        <m:den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  <a:cs typeface="Arial"/>
                            </a:rPr>
                            <m:t>𝑔</m:t>
                          </m:r>
                        </m:den>
                      </m:f>
                      <m:r>
                        <a:rPr lang="en-US" sz="2600" b="0" i="1" smtClean="0">
                          <a:solidFill>
                            <a:schemeClr val="bg1"/>
                          </a:solidFill>
                          <a:latin typeface="Cambria Math"/>
                          <a:cs typeface="Arial"/>
                        </a:rPr>
                        <m:t>=</m:t>
                      </m:r>
                      <m:f>
                        <m:fPr>
                          <m:ctrlP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  <a:cs typeface="Arial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600" i="1">
                                  <a:solidFill>
                                    <a:schemeClr val="bg1"/>
                                  </a:solidFill>
                                  <a:latin typeface="Cambria Math"/>
                                  <a:cs typeface="Arial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sz="2600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sz="2600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2600" i="1">
                                  <a:solidFill>
                                    <a:schemeClr val="bg1"/>
                                  </a:solidFill>
                                  <a:latin typeface="Cambria Math"/>
                                  <a:cs typeface="Arial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  <a:cs typeface="Arial"/>
                            </a:rPr>
                            <m:t>.</m:t>
                          </m:r>
                          <m:r>
                            <a:rPr lang="en-US" sz="2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sz="26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6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𝑠𝑖𝑛</m:t>
                              </m:r>
                            </m:e>
                            <m:sup>
                              <m:r>
                                <a:rPr lang="en-US" sz="26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𝛼</m:t>
                          </m:r>
                        </m:num>
                        <m:den>
                          <m:r>
                            <a:rPr lang="en-US" sz="26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600" i="1">
                              <a:solidFill>
                                <a:schemeClr val="bg1"/>
                              </a:solidFill>
                              <a:latin typeface="Cambria Math"/>
                              <a:cs typeface="Arial"/>
                            </a:rPr>
                            <m:t>𝑔</m:t>
                          </m:r>
                        </m:den>
                      </m:f>
                    </m:oMath>
                  </m:oMathPara>
                </a14:m>
                <a:endParaRPr lang="en-US" sz="2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0"/>
                <a:ext cx="9144000" cy="6676251"/>
              </a:xfrm>
              <a:prstGeom prst="rect">
                <a:avLst/>
              </a:prstGeom>
              <a:blipFill rotWithShape="1">
                <a:blip r:embed="rId2"/>
                <a:stretch>
                  <a:fillRect l="-1333" t="-822" r="-26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6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grpSp>
        <p:nvGrpSpPr>
          <p:cNvPr id="29" name="Group 9"/>
          <p:cNvGrpSpPr>
            <a:grpSpLocks/>
          </p:cNvGrpSpPr>
          <p:nvPr/>
        </p:nvGrpSpPr>
        <p:grpSpPr bwMode="auto">
          <a:xfrm>
            <a:off x="6588095" y="1897628"/>
            <a:ext cx="2315845" cy="2000250"/>
            <a:chOff x="7774" y="6664"/>
            <a:chExt cx="3647" cy="3150"/>
          </a:xfrm>
        </p:grpSpPr>
        <p:sp>
          <p:nvSpPr>
            <p:cNvPr id="31" name="Line 25"/>
            <p:cNvSpPr>
              <a:spLocks noChangeShapeType="1"/>
            </p:cNvSpPr>
            <p:nvPr/>
          </p:nvSpPr>
          <p:spPr bwMode="auto">
            <a:xfrm>
              <a:off x="8361" y="7056"/>
              <a:ext cx="0" cy="270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triangle" w="sm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2" name="Line 24"/>
            <p:cNvSpPr>
              <a:spLocks noChangeShapeType="1"/>
            </p:cNvSpPr>
            <p:nvPr/>
          </p:nvSpPr>
          <p:spPr bwMode="auto">
            <a:xfrm flipH="1">
              <a:off x="8001" y="9216"/>
              <a:ext cx="3060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triangle" w="sm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8361" y="7776"/>
              <a:ext cx="1800" cy="1440"/>
            </a:xfrm>
            <a:custGeom>
              <a:avLst/>
              <a:gdLst>
                <a:gd name="T0" fmla="*/ 0 w 1800"/>
                <a:gd name="T1" fmla="*/ 1440 h 1440"/>
                <a:gd name="T2" fmla="*/ 900 w 1800"/>
                <a:gd name="T3" fmla="*/ 0 h 1440"/>
                <a:gd name="T4" fmla="*/ 1800 w 1800"/>
                <a:gd name="T5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0" h="1440">
                  <a:moveTo>
                    <a:pt x="0" y="1440"/>
                  </a:moveTo>
                  <a:cubicBezTo>
                    <a:pt x="300" y="720"/>
                    <a:pt x="600" y="0"/>
                    <a:pt x="900" y="0"/>
                  </a:cubicBezTo>
                  <a:cubicBezTo>
                    <a:pt x="1200" y="0"/>
                    <a:pt x="1650" y="1200"/>
                    <a:pt x="1800" y="144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4" name="Line 22"/>
            <p:cNvSpPr>
              <a:spLocks noChangeShapeType="1"/>
            </p:cNvSpPr>
            <p:nvPr/>
          </p:nvSpPr>
          <p:spPr bwMode="auto">
            <a:xfrm>
              <a:off x="9261" y="7744"/>
              <a:ext cx="0" cy="144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" name="Line 21"/>
            <p:cNvSpPr>
              <a:spLocks noChangeShapeType="1"/>
            </p:cNvSpPr>
            <p:nvPr/>
          </p:nvSpPr>
          <p:spPr bwMode="auto">
            <a:xfrm flipV="1">
              <a:off x="8361" y="8136"/>
              <a:ext cx="360" cy="108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6" name="Text Box 20"/>
            <p:cNvSpPr txBox="1">
              <a:spLocks noChangeArrowheads="1"/>
            </p:cNvSpPr>
            <p:nvPr/>
          </p:nvSpPr>
          <p:spPr bwMode="auto">
            <a:xfrm>
              <a:off x="8482" y="6664"/>
              <a:ext cx="54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y</a:t>
              </a: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37" name="Text Box 19"/>
            <p:cNvSpPr txBox="1">
              <a:spLocks noChangeArrowheads="1"/>
            </p:cNvSpPr>
            <p:nvPr/>
          </p:nvSpPr>
          <p:spPr bwMode="auto">
            <a:xfrm>
              <a:off x="9261" y="8362"/>
              <a:ext cx="54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h</a:t>
              </a: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41" name="Text Box 18"/>
            <p:cNvSpPr txBox="1">
              <a:spLocks noChangeArrowheads="1"/>
            </p:cNvSpPr>
            <p:nvPr/>
          </p:nvSpPr>
          <p:spPr bwMode="auto">
            <a:xfrm>
              <a:off x="11061" y="9004"/>
              <a:ext cx="36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x</a:t>
              </a: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42" name="Text Box 17"/>
            <p:cNvSpPr txBox="1">
              <a:spLocks noChangeArrowheads="1"/>
            </p:cNvSpPr>
            <p:nvPr/>
          </p:nvSpPr>
          <p:spPr bwMode="auto">
            <a:xfrm>
              <a:off x="7774" y="8622"/>
              <a:ext cx="36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O</a:t>
              </a: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43" name="Arc 16"/>
            <p:cNvSpPr>
              <a:spLocks/>
            </p:cNvSpPr>
            <p:nvPr/>
          </p:nvSpPr>
          <p:spPr bwMode="auto">
            <a:xfrm rot="1828781">
              <a:off x="8364" y="9024"/>
              <a:ext cx="277" cy="360"/>
            </a:xfrm>
            <a:custGeom>
              <a:avLst/>
              <a:gdLst>
                <a:gd name="G0" fmla="+- 4236 0 0"/>
                <a:gd name="G1" fmla="+- 21600 0 0"/>
                <a:gd name="G2" fmla="+- 21600 0 0"/>
                <a:gd name="T0" fmla="*/ 0 w 18147"/>
                <a:gd name="T1" fmla="*/ 419 h 21600"/>
                <a:gd name="T2" fmla="*/ 18147 w 18147"/>
                <a:gd name="T3" fmla="*/ 5076 h 21600"/>
                <a:gd name="T4" fmla="*/ 4236 w 1814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47" h="21600" fill="none" extrusionOk="0">
                  <a:moveTo>
                    <a:pt x="0" y="419"/>
                  </a:moveTo>
                  <a:cubicBezTo>
                    <a:pt x="1394" y="140"/>
                    <a:pt x="2813" y="-1"/>
                    <a:pt x="4236" y="0"/>
                  </a:cubicBezTo>
                  <a:cubicBezTo>
                    <a:pt x="9326" y="0"/>
                    <a:pt x="14252" y="1797"/>
                    <a:pt x="18147" y="5075"/>
                  </a:cubicBezTo>
                </a:path>
                <a:path w="18147" h="21600" stroke="0" extrusionOk="0">
                  <a:moveTo>
                    <a:pt x="0" y="419"/>
                  </a:moveTo>
                  <a:cubicBezTo>
                    <a:pt x="1394" y="140"/>
                    <a:pt x="2813" y="-1"/>
                    <a:pt x="4236" y="0"/>
                  </a:cubicBezTo>
                  <a:cubicBezTo>
                    <a:pt x="9326" y="0"/>
                    <a:pt x="14252" y="1797"/>
                    <a:pt x="18147" y="5075"/>
                  </a:cubicBezTo>
                  <a:lnTo>
                    <a:pt x="4236" y="21600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4" name="Text Box 15"/>
            <p:cNvSpPr txBox="1">
              <a:spLocks noChangeArrowheads="1"/>
            </p:cNvSpPr>
            <p:nvPr/>
          </p:nvSpPr>
          <p:spPr bwMode="auto">
            <a:xfrm>
              <a:off x="8541" y="8622"/>
              <a:ext cx="36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Arial" pitchFamily="34" charset="0"/>
                  <a:sym typeface="Symbol" pitchFamily="18" charset="2"/>
                </a:rPr>
                <a:t></a:t>
              </a:r>
            </a:p>
          </p:txBody>
        </p:sp>
        <p:sp>
          <p:nvSpPr>
            <p:cNvPr id="45" name="Text Box 14"/>
            <p:cNvSpPr txBox="1">
              <a:spLocks noChangeArrowheads="1"/>
            </p:cNvSpPr>
            <p:nvPr/>
          </p:nvSpPr>
          <p:spPr bwMode="auto">
            <a:xfrm>
              <a:off x="9081" y="9184"/>
              <a:ext cx="36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Arial" pitchFamily="34" charset="0"/>
                </a:rPr>
                <a:t>S</a:t>
              </a: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46" name="Line 13"/>
            <p:cNvSpPr>
              <a:spLocks noChangeShapeType="1"/>
            </p:cNvSpPr>
            <p:nvPr/>
          </p:nvSpPr>
          <p:spPr bwMode="auto">
            <a:xfrm>
              <a:off x="8361" y="9654"/>
              <a:ext cx="1814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arrow" w="sm" len="lg"/>
              <a:tailEnd type="arrow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7" name="Line 12"/>
            <p:cNvSpPr>
              <a:spLocks noChangeShapeType="1"/>
            </p:cNvSpPr>
            <p:nvPr/>
          </p:nvSpPr>
          <p:spPr bwMode="auto">
            <a:xfrm>
              <a:off x="10161" y="9216"/>
              <a:ext cx="0" cy="54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8" name="Text Box 10"/>
            <p:cNvSpPr txBox="1">
              <a:spLocks noChangeArrowheads="1"/>
            </p:cNvSpPr>
            <p:nvPr/>
          </p:nvSpPr>
          <p:spPr bwMode="auto">
            <a:xfrm>
              <a:off x="8361" y="7744"/>
              <a:ext cx="291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endParaRPr 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207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0" cy="67830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sz="2800" b="1" i="0" u="none" strike="noStrike" cap="none" normalizeH="0" baseline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Ví dụ 2</a:t>
                </a:r>
                <a:r>
                  <a:rPr kumimoji="0" lang="en-US" sz="2800" b="0" i="0" u="none" strike="noStrike" cap="none" normalizeH="0" baseline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: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Cho điểm M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  <a:sym typeface="Symbol"/>
                  </a:rPr>
                  <a:t>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mặt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phẳng Oxy có phương trình chuyển động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: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vi-VN" sz="2800" i="1" smtClean="0">
                            <a:solidFill>
                              <a:schemeClr val="bg1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vi-VN" sz="280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eqArr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𝑥</m:t>
                            </m:r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=</m:t>
                            </m:r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𝑎</m:t>
                            </m:r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.</m:t>
                            </m:r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𝑠𝑖𝑛</m:t>
                            </m:r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𝜔</m:t>
                            </m:r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𝑦</m:t>
                            </m:r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=</m:t>
                            </m:r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𝑏</m:t>
                            </m:r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.</m:t>
                            </m:r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𝑐𝑜𝑠</m:t>
                            </m:r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𝜔</m:t>
                            </m:r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𝑡</m:t>
                            </m:r>
                          </m:e>
                        </m:eqArr>
                      </m:e>
                    </m:d>
                  </m:oMath>
                </a14:m>
                <a:endParaRPr lang="vi-VN" sz="2800">
                  <a:solidFill>
                    <a:schemeClr val="bg1"/>
                  </a:solidFill>
                  <a:latin typeface="Calibri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lvl="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(x, y tính bằng mét; t tính bằng giây; giả sử a, b là các hằng số dương và a&lt;b)</a:t>
                </a:r>
              </a:p>
              <a:p>
                <a:pPr lvl="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Hãy xác định:</a:t>
                </a:r>
              </a:p>
              <a:p>
                <a:pPr lvl="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- Phương trình quỹ đạo của điểm M</a:t>
                </a:r>
              </a:p>
              <a:p>
                <a:pPr lvl="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- Vận tốc, gia tốc điểm M tại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t</a:t>
                </a:r>
                <a:r>
                  <a:rPr lang="en-US" sz="2800" baseline="-250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1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 = 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π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/2</a:t>
                </a:r>
                <a:r>
                  <a:rPr lang="el-GR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ω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lvl="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vi-VN" sz="2800" b="1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Bài giải</a:t>
                </a:r>
                <a:r>
                  <a:rPr lang="en-US" sz="2800" b="1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Bài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toán cho phương trình chuyển động của chất điểm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→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dùng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phương pháp tọa độ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Đề-các.</a:t>
                </a:r>
                <a:endParaRPr lang="vi-VN" sz="2800">
                  <a:solidFill>
                    <a:schemeClr val="bg1"/>
                  </a:solidFill>
                  <a:latin typeface="Calibri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lvl="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•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Tìm quỹ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đạo điểm M,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→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khử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t trong </a:t>
                </a:r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PT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chuyển động</a:t>
                </a:r>
              </a:p>
              <a:p>
                <a:pPr lvl="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vi-VN" sz="2800" i="1">
                            <a:solidFill>
                              <a:schemeClr val="bg1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vi-VN" sz="2800" i="1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eqArrPr>
                          <m:e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𝑠𝑖𝑛</m:t>
                            </m:r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𝜔</m:t>
                            </m:r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𝑡</m:t>
                            </m:r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𝑎</m:t>
                                </m:r>
                              </m:den>
                            </m:f>
                          </m:e>
                          <m:e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𝑐𝑜𝑠</m:t>
                            </m:r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𝜔</m:t>
                            </m:r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𝑡</m:t>
                            </m:r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eqArr>
                      </m:e>
                    </m:d>
                    <m:r>
                      <a:rPr lang="en-US" sz="280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vi-VN" sz="2800" i="1">
                            <a:solidFill>
                              <a:schemeClr val="bg1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vi-VN" sz="2800" i="1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eqArrPr>
                          <m:e>
                            <m:sSup>
                              <m:sSupPr>
                                <m:ctrlPr>
                                  <a:rPr lang="en-US" sz="280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𝑠𝑖𝑛</m:t>
                                </m:r>
                              </m:e>
                              <m:sup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𝜔</m:t>
                            </m:r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𝑡</m:t>
                            </m:r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=</m:t>
                            </m:r>
                            <m:sSup>
                              <m:sSupPr>
                                <m:ctrlPr>
                                  <a:rPr lang="en-US" sz="280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800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800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  <a:cs typeface="Arial" pitchFamily="34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800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  <a:cs typeface="Arial" pitchFamily="34" charset="0"/>
                                          </a:rPr>
                                          <m:t>𝑥</m:t>
                                        </m:r>
                                      </m:num>
                                      <m:den>
                                        <m:r>
                                          <a:rPr lang="en-US" sz="2800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  <a:cs typeface="Arial" pitchFamily="34" charset="0"/>
                                          </a:rPr>
                                          <m:t>𝑎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2</m:t>
                                </m:r>
                              </m:sup>
                            </m:sSup>
                          </m:e>
                          <m:e>
                            <m:sSup>
                              <m:sSupPr>
                                <m:ctrlPr>
                                  <a:rPr lang="en-US" sz="280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𝑐𝑜𝑠</m:t>
                                </m:r>
                              </m:e>
                              <m:sup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𝜔</m:t>
                            </m:r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𝑡</m:t>
                            </m:r>
                            <m:r>
                              <a:rPr lang="en-US" sz="2800" i="1">
                                <a:solidFill>
                                  <a:schemeClr val="bg1"/>
                                </a:solidFill>
                                <a:latin typeface="Cambria Math"/>
                                <a:cs typeface="Arial" pitchFamily="34" charset="0"/>
                              </a:rPr>
                              <m:t>=</m:t>
                            </m:r>
                            <m:sSup>
                              <m:sSupPr>
                                <m:ctrlPr>
                                  <a:rPr lang="en-US" sz="280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800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800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  <a:cs typeface="Arial" pitchFamily="34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800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  <a:cs typeface="Arial" pitchFamily="34" charset="0"/>
                                          </a:rPr>
                                          <m:t>𝑦</m:t>
                                        </m:r>
                                      </m:num>
                                      <m:den>
                                        <m:r>
                                          <a:rPr lang="en-US" sz="2800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  <a:cs typeface="Arial" pitchFamily="34" charset="0"/>
                                          </a:rPr>
                                          <m:t>𝑏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sz="28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eqArr>
                      </m:e>
                    </m:d>
                    <m:r>
                      <a:rPr lang="en-US" sz="280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⇔</m:t>
                    </m:r>
                    <m:f>
                      <m:fPr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80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+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1</m:t>
                    </m:r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→</a:t>
                </a:r>
                <a:r>
                  <a:rPr lang="en-US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/>
                  </a:rPr>
                  <a:t>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quỹ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đạo 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là </a:t>
                </a:r>
                <a:r>
                  <a:rPr lang="vi-VN" sz="280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đường E-lip có trục bé là 2a, trục lớn là 2b</a:t>
                </a:r>
                <a:r>
                  <a:rPr lang="vi-VN" sz="2800" smtClean="0">
                    <a:solidFill>
                      <a:schemeClr val="bg1"/>
                    </a:solidFill>
                    <a:latin typeface="Calibri" pitchFamily="34" charset="0"/>
                    <a:ea typeface="Times New Roman" pitchFamily="18" charset="0"/>
                    <a:cs typeface="Arial" pitchFamily="34" charset="0"/>
                  </a:rPr>
                  <a:t>.</a:t>
                </a:r>
                <a:endParaRPr lang="en-US" sz="28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0"/>
                <a:ext cx="9144000" cy="6783011"/>
              </a:xfrm>
              <a:prstGeom prst="rect">
                <a:avLst/>
              </a:prstGeom>
              <a:blipFill rotWithShape="1">
                <a:blip r:embed="rId2"/>
                <a:stretch>
                  <a:fillRect l="-1333" t="-1078" r="-1333" b="-161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6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11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2583</TotalTime>
  <Words>4205</Words>
  <Application>Microsoft Office PowerPoint</Application>
  <PresentationFormat>On-screen Show (4:3)</PresentationFormat>
  <Paragraphs>285</Paragraphs>
  <Slides>23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 Phuoc Tuan</dc:creator>
  <cp:lastModifiedBy>Ha Phuoc Tuan</cp:lastModifiedBy>
  <cp:revision>119</cp:revision>
  <dcterms:created xsi:type="dcterms:W3CDTF">2018-04-13T02:08:07Z</dcterms:created>
  <dcterms:modified xsi:type="dcterms:W3CDTF">2018-05-03T12:56:22Z</dcterms:modified>
</cp:coreProperties>
</file>