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6"/>
  </p:notesMasterIdLst>
  <p:sldIdLst>
    <p:sldId id="256" r:id="rId2"/>
    <p:sldId id="257" r:id="rId3"/>
    <p:sldId id="259" r:id="rId4"/>
    <p:sldId id="258" r:id="rId5"/>
    <p:sldId id="260" r:id="rId6"/>
    <p:sldId id="262" r:id="rId7"/>
    <p:sldId id="271" r:id="rId8"/>
    <p:sldId id="270" r:id="rId9"/>
    <p:sldId id="272" r:id="rId10"/>
    <p:sldId id="264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BE7A9-6CC1-4674-9742-3B07B02FCF8B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D9D65-61AB-45FD-BDCA-2B5DA9CA5CDA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37885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8CEB11-549F-4E71-B8D6-59300DF80CFB}" type="slidenum">
              <a:rPr lang="en-US"/>
              <a:pPr/>
              <a:t>7</a:t>
            </a:fld>
            <a:endParaRPr lang="en-US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22313" y="563563"/>
            <a:ext cx="5097462" cy="3822700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00588"/>
            <a:ext cx="5486400" cy="3757612"/>
          </a:xfrm>
          <a:noFill/>
        </p:spPr>
        <p:txBody>
          <a:bodyPr/>
          <a:lstStyle/>
          <a:p>
            <a:pPr eaLnBrk="1" hangingPunct="1"/>
            <a:endParaRPr lang="vi-V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742995-4605-4381-9EEA-AFBECC997EC6}" type="slidenum">
              <a:rPr lang="en-US"/>
              <a:pPr/>
              <a:t>10</a:t>
            </a:fld>
            <a:endParaRPr lang="en-US"/>
          </a:p>
        </p:txBody>
      </p:sp>
      <p:sp>
        <p:nvSpPr>
          <p:cNvPr id="94822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22313" y="563563"/>
            <a:ext cx="5097462" cy="3822700"/>
          </a:xfrm>
          <a:ln/>
        </p:spPr>
      </p:sp>
      <p:sp>
        <p:nvSpPr>
          <p:cNvPr id="948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00588"/>
            <a:ext cx="5486400" cy="3757612"/>
          </a:xfrm>
        </p:spPr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C15A1C-F90C-4561-885D-300BEC138D3C}" type="slidenum">
              <a:rPr lang="en-US"/>
              <a:pPr/>
              <a:t>11</a:t>
            </a:fld>
            <a:endParaRPr lang="en-US"/>
          </a:p>
        </p:txBody>
      </p:sp>
      <p:sp>
        <p:nvSpPr>
          <p:cNvPr id="95232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22313" y="563563"/>
            <a:ext cx="5097462" cy="3822700"/>
          </a:xfrm>
          <a:ln/>
        </p:spPr>
      </p:sp>
      <p:sp>
        <p:nvSpPr>
          <p:cNvPr id="952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00588"/>
            <a:ext cx="5486400" cy="3757612"/>
          </a:xfrm>
        </p:spPr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7D3992-A6DA-4DFF-B160-3C42C2FE982D}" type="slidenum">
              <a:rPr lang="en-US"/>
              <a:pPr/>
              <a:t>12</a:t>
            </a:fld>
            <a:endParaRPr lang="en-US"/>
          </a:p>
        </p:txBody>
      </p:sp>
      <p:sp>
        <p:nvSpPr>
          <p:cNvPr id="954370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22313" y="563563"/>
            <a:ext cx="5097462" cy="3822700"/>
          </a:xfrm>
          <a:ln/>
        </p:spPr>
      </p:sp>
      <p:sp>
        <p:nvSpPr>
          <p:cNvPr id="954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00588"/>
            <a:ext cx="5486400" cy="3757612"/>
          </a:xfrm>
        </p:spPr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D66BD6-3786-478D-A0B0-856BB4D42C27}" type="slidenum">
              <a:rPr lang="en-US"/>
              <a:pPr/>
              <a:t>13</a:t>
            </a:fld>
            <a:endParaRPr lang="en-US"/>
          </a:p>
        </p:txBody>
      </p:sp>
      <p:sp>
        <p:nvSpPr>
          <p:cNvPr id="95641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22313" y="563563"/>
            <a:ext cx="5097462" cy="3822700"/>
          </a:xfrm>
          <a:ln/>
        </p:spPr>
      </p:sp>
      <p:sp>
        <p:nvSpPr>
          <p:cNvPr id="956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00588"/>
            <a:ext cx="5486400" cy="3757612"/>
          </a:xfrm>
        </p:spPr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C1EE83-6ECB-4856-889C-1848D18A3DFE}" type="slidenum">
              <a:rPr lang="en-US"/>
              <a:pPr/>
              <a:t>14</a:t>
            </a:fld>
            <a:endParaRPr lang="en-US"/>
          </a:p>
        </p:txBody>
      </p:sp>
      <p:sp>
        <p:nvSpPr>
          <p:cNvPr id="95846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722313" y="563563"/>
            <a:ext cx="5097462" cy="3822700"/>
          </a:xfrm>
          <a:ln/>
        </p:spPr>
      </p:sp>
      <p:sp>
        <p:nvSpPr>
          <p:cNvPr id="95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00588"/>
            <a:ext cx="5486400" cy="3757612"/>
          </a:xfrm>
        </p:spPr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6B3B37-3FD2-47F1-9A93-060BDE9E47CD}" type="datetimeFigureOut">
              <a:rPr lang="vi-VN" smtClean="0"/>
              <a:t>01/07/2021</a:t>
            </a:fld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E5860F-991C-4549-B8E5-49082587433C}" type="slidenum">
              <a:rPr lang="vi-VN" smtClean="0"/>
              <a:t>‹#›</a:t>
            </a:fld>
            <a:endParaRPr lang="vi-VN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9600" i="1" dirty="0">
                <a:solidFill>
                  <a:schemeClr val="tx1"/>
                </a:solidFill>
                <a:effectLst/>
              </a:rPr>
              <a:t>ÔN TẬP</a:t>
            </a:r>
            <a:endParaRPr lang="vi-VN" sz="96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Đỗ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Yến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ĐT: 090.135.7000</a:t>
            </a:r>
          </a:p>
          <a:p>
            <a:pPr>
              <a:defRPr/>
            </a:pP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: dothihaiyen2015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@gmail.com</a:t>
            </a:r>
          </a:p>
          <a:p>
            <a:pPr algn="ctr"/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94872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204" name="Picture 4" descr="FOREGROUND-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124200"/>
            <a:ext cx="137160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7205" name="Line 5"/>
          <p:cNvSpPr>
            <a:spLocks noChangeShapeType="1"/>
          </p:cNvSpPr>
          <p:nvPr/>
        </p:nvSpPr>
        <p:spPr bwMode="auto">
          <a:xfrm>
            <a:off x="3886200" y="3581400"/>
            <a:ext cx="10668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47206" name="Text Box 6"/>
          <p:cNvSpPr txBox="1">
            <a:spLocks noChangeArrowheads="1"/>
          </p:cNvSpPr>
          <p:nvPr/>
        </p:nvSpPr>
        <p:spPr bwMode="auto">
          <a:xfrm>
            <a:off x="381000" y="3124200"/>
            <a:ext cx="3505200" cy="67945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900">
                <a:solidFill>
                  <a:srgbClr val="CC3300"/>
                </a:solidFill>
              </a:rPr>
              <a:t>Foreground:</a:t>
            </a:r>
            <a:r>
              <a:rPr lang="en-US" sz="1900"/>
              <a:t> màu mặt (Alt+Delete)</a:t>
            </a:r>
          </a:p>
        </p:txBody>
      </p:sp>
      <p:sp>
        <p:nvSpPr>
          <p:cNvPr id="947207" name="Text Box 7"/>
          <p:cNvSpPr txBox="1">
            <a:spLocks noChangeArrowheads="1"/>
          </p:cNvSpPr>
          <p:nvPr/>
        </p:nvSpPr>
        <p:spPr bwMode="auto">
          <a:xfrm>
            <a:off x="4267200" y="4953000"/>
            <a:ext cx="4064000" cy="390525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900" dirty="0">
                <a:solidFill>
                  <a:srgbClr val="CC3300"/>
                </a:solidFill>
              </a:rPr>
              <a:t>Background:</a:t>
            </a:r>
            <a:r>
              <a:rPr lang="en-US" sz="1900" dirty="0"/>
              <a:t> </a:t>
            </a:r>
            <a:r>
              <a:rPr lang="en-US" sz="1900" dirty="0" err="1"/>
              <a:t>màu</a:t>
            </a:r>
            <a:r>
              <a:rPr lang="en-US" sz="1900" dirty="0"/>
              <a:t> </a:t>
            </a:r>
            <a:r>
              <a:rPr lang="en-US" sz="1900" dirty="0" err="1"/>
              <a:t>nền</a:t>
            </a:r>
            <a:r>
              <a:rPr lang="en-US" sz="1900" dirty="0"/>
              <a:t> (</a:t>
            </a:r>
            <a:r>
              <a:rPr lang="en-US" sz="1900" dirty="0" err="1"/>
              <a:t>Ctrl+Delete</a:t>
            </a:r>
            <a:r>
              <a:rPr lang="en-US" sz="1900" dirty="0"/>
              <a:t>) </a:t>
            </a:r>
          </a:p>
        </p:txBody>
      </p:sp>
      <p:sp>
        <p:nvSpPr>
          <p:cNvPr id="947208" name="Line 8"/>
          <p:cNvSpPr>
            <a:spLocks noChangeShapeType="1"/>
          </p:cNvSpPr>
          <p:nvPr/>
        </p:nvSpPr>
        <p:spPr bwMode="auto">
          <a:xfrm>
            <a:off x="5486400" y="4114800"/>
            <a:ext cx="0" cy="7620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47209" name="Text Box 9"/>
          <p:cNvSpPr txBox="1">
            <a:spLocks noChangeArrowheads="1"/>
          </p:cNvSpPr>
          <p:nvPr/>
        </p:nvSpPr>
        <p:spPr bwMode="auto">
          <a:xfrm>
            <a:off x="4191000" y="1752600"/>
            <a:ext cx="3733800" cy="67945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900" dirty="0">
                <a:solidFill>
                  <a:srgbClr val="CC3300"/>
                </a:solidFill>
              </a:rPr>
              <a:t>Switch color:</a:t>
            </a:r>
            <a:r>
              <a:rPr lang="en-US" sz="1900" dirty="0"/>
              <a:t> </a:t>
            </a:r>
            <a:r>
              <a:rPr lang="en-US" sz="1900" dirty="0" err="1"/>
              <a:t>hoán</a:t>
            </a:r>
            <a:r>
              <a:rPr lang="en-US" sz="1900" dirty="0"/>
              <a:t> </a:t>
            </a:r>
            <a:r>
              <a:rPr lang="en-US" sz="1900" dirty="0" err="1"/>
              <a:t>đổi</a:t>
            </a:r>
            <a:r>
              <a:rPr lang="en-US" sz="1900" dirty="0"/>
              <a:t> </a:t>
            </a:r>
            <a:r>
              <a:rPr lang="en-US" sz="1900" dirty="0" err="1"/>
              <a:t>giữa</a:t>
            </a:r>
            <a:r>
              <a:rPr lang="en-US" sz="1900" dirty="0"/>
              <a:t> </a:t>
            </a:r>
            <a:r>
              <a:rPr lang="en-US" sz="1900" dirty="0" err="1"/>
              <a:t>màu</a:t>
            </a:r>
            <a:r>
              <a:rPr lang="en-US" sz="1900" dirty="0"/>
              <a:t> </a:t>
            </a:r>
            <a:r>
              <a:rPr lang="en-US" sz="1900" dirty="0" err="1"/>
              <a:t>mặt</a:t>
            </a:r>
            <a:r>
              <a:rPr lang="en-US" sz="1900" dirty="0"/>
              <a:t> </a:t>
            </a:r>
            <a:r>
              <a:rPr lang="en-US" sz="1900" dirty="0" err="1"/>
              <a:t>và</a:t>
            </a:r>
            <a:r>
              <a:rPr lang="en-US" sz="1900" dirty="0"/>
              <a:t> </a:t>
            </a:r>
            <a:r>
              <a:rPr lang="en-US" sz="1900" dirty="0" err="1"/>
              <a:t>màu</a:t>
            </a:r>
            <a:r>
              <a:rPr lang="en-US" sz="1900" dirty="0"/>
              <a:t> </a:t>
            </a:r>
            <a:r>
              <a:rPr lang="en-US" sz="1900" dirty="0" err="1"/>
              <a:t>nền</a:t>
            </a:r>
            <a:r>
              <a:rPr lang="en-US" sz="1900" dirty="0"/>
              <a:t> (X) </a:t>
            </a:r>
          </a:p>
        </p:txBody>
      </p:sp>
      <p:sp>
        <p:nvSpPr>
          <p:cNvPr id="947210" name="Line 10"/>
          <p:cNvSpPr>
            <a:spLocks noChangeShapeType="1"/>
          </p:cNvSpPr>
          <p:nvPr/>
        </p:nvSpPr>
        <p:spPr bwMode="auto">
          <a:xfrm>
            <a:off x="5715000" y="2667000"/>
            <a:ext cx="0" cy="6858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47211" name="Line 11"/>
          <p:cNvSpPr>
            <a:spLocks noChangeShapeType="1"/>
          </p:cNvSpPr>
          <p:nvPr/>
        </p:nvSpPr>
        <p:spPr bwMode="auto">
          <a:xfrm>
            <a:off x="3886200" y="4191000"/>
            <a:ext cx="10668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47212" name="Text Box 12"/>
          <p:cNvSpPr txBox="1">
            <a:spLocks noChangeArrowheads="1"/>
          </p:cNvSpPr>
          <p:nvPr/>
        </p:nvSpPr>
        <p:spPr bwMode="auto">
          <a:xfrm>
            <a:off x="381000" y="4038600"/>
            <a:ext cx="3505200" cy="679450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sz="1900">
                <a:solidFill>
                  <a:srgbClr val="CC3300"/>
                </a:solidFill>
              </a:rPr>
              <a:t>Default color:</a:t>
            </a:r>
            <a:r>
              <a:rPr lang="en-US" sz="1900"/>
              <a:t> tái lập mặc định màu đen trắng (D)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b="1" dirty="0" smtClean="0"/>
              <a:t>Phần C: </a:t>
            </a:r>
            <a:r>
              <a:rPr lang="nb-NO" b="1" dirty="0" smtClean="0"/>
              <a:t>CÔNG CỤ MÀU TÔ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074967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4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4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47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4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7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7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7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4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4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4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4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7205" grpId="0" animBg="1"/>
      <p:bldP spid="947206" grpId="0" animBg="1"/>
      <p:bldP spid="947207" grpId="0" animBg="1"/>
      <p:bldP spid="947208" grpId="0" animBg="1"/>
      <p:bldP spid="947209" grpId="0" animBg="1"/>
      <p:bldP spid="947210" grpId="0" animBg="1"/>
      <p:bldP spid="947211" grpId="0" animBg="1"/>
      <p:bldP spid="947212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1318" name="Picture 22" descr="Option-Gradi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78275"/>
            <a:ext cx="7696200" cy="37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1301" name="Picture 5" descr="GRADIENT - PAINT BUCK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066800"/>
            <a:ext cx="2044700" cy="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1304" name="Line 8"/>
          <p:cNvSpPr>
            <a:spLocks noChangeShapeType="1"/>
          </p:cNvSpPr>
          <p:nvPr/>
        </p:nvSpPr>
        <p:spPr bwMode="auto">
          <a:xfrm>
            <a:off x="1524000" y="4283075"/>
            <a:ext cx="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1306" name="Rectangle 10"/>
          <p:cNvSpPr>
            <a:spLocks noChangeArrowheads="1"/>
          </p:cNvSpPr>
          <p:nvPr/>
        </p:nvSpPr>
        <p:spPr bwMode="auto">
          <a:xfrm>
            <a:off x="2362200" y="3902075"/>
            <a:ext cx="1219200" cy="533400"/>
          </a:xfrm>
          <a:prstGeom prst="rect">
            <a:avLst/>
          </a:prstGeom>
          <a:noFill/>
          <a:ln w="9525">
            <a:solidFill>
              <a:srgbClr val="CC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951307" name="Line 11"/>
          <p:cNvSpPr>
            <a:spLocks noChangeShapeType="1"/>
          </p:cNvSpPr>
          <p:nvPr/>
        </p:nvSpPr>
        <p:spPr bwMode="auto">
          <a:xfrm>
            <a:off x="2971800" y="4359275"/>
            <a:ext cx="0" cy="1524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1309" name="Line 13"/>
          <p:cNvSpPr>
            <a:spLocks noChangeShapeType="1"/>
          </p:cNvSpPr>
          <p:nvPr/>
        </p:nvSpPr>
        <p:spPr bwMode="auto">
          <a:xfrm>
            <a:off x="4419600" y="4283075"/>
            <a:ext cx="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1311" name="Line 15"/>
          <p:cNvSpPr>
            <a:spLocks noChangeShapeType="1"/>
          </p:cNvSpPr>
          <p:nvPr/>
        </p:nvSpPr>
        <p:spPr bwMode="auto">
          <a:xfrm>
            <a:off x="5791200" y="4359275"/>
            <a:ext cx="0" cy="15240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1313" name="Line 17"/>
          <p:cNvSpPr>
            <a:spLocks noChangeShapeType="1"/>
          </p:cNvSpPr>
          <p:nvPr/>
        </p:nvSpPr>
        <p:spPr bwMode="auto">
          <a:xfrm>
            <a:off x="6400800" y="4283075"/>
            <a:ext cx="0" cy="6858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1315" name="Line 19"/>
          <p:cNvSpPr>
            <a:spLocks noChangeShapeType="1"/>
          </p:cNvSpPr>
          <p:nvPr/>
        </p:nvSpPr>
        <p:spPr bwMode="auto">
          <a:xfrm>
            <a:off x="7620000" y="4359275"/>
            <a:ext cx="0" cy="12192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1317" name="Text Box 21"/>
          <p:cNvSpPr txBox="1">
            <a:spLocks noChangeArrowheads="1"/>
          </p:cNvSpPr>
          <p:nvPr/>
        </p:nvSpPr>
        <p:spPr bwMode="auto">
          <a:xfrm>
            <a:off x="381000" y="1143000"/>
            <a:ext cx="2667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900" b="1" dirty="0">
                <a:solidFill>
                  <a:srgbClr val="CC3300"/>
                </a:solidFill>
              </a:rPr>
              <a:t>CÁC CÁCH TÔ MÀU</a:t>
            </a:r>
          </a:p>
        </p:txBody>
      </p:sp>
      <p:sp>
        <p:nvSpPr>
          <p:cNvPr id="951319" name="Text Box 23"/>
          <p:cNvSpPr txBox="1">
            <a:spLocks noChangeArrowheads="1"/>
          </p:cNvSpPr>
          <p:nvPr/>
        </p:nvSpPr>
        <p:spPr bwMode="auto">
          <a:xfrm>
            <a:off x="457200" y="5121275"/>
            <a:ext cx="18288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900" b="1"/>
              <a:t>Biên tập màu chuyển sắc</a:t>
            </a:r>
          </a:p>
        </p:txBody>
      </p:sp>
      <p:sp>
        <p:nvSpPr>
          <p:cNvPr id="951320" name="Text Box 24"/>
          <p:cNvSpPr txBox="1">
            <a:spLocks noChangeArrowheads="1"/>
          </p:cNvSpPr>
          <p:nvPr/>
        </p:nvSpPr>
        <p:spPr bwMode="auto">
          <a:xfrm>
            <a:off x="1828800" y="5959475"/>
            <a:ext cx="22098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900" b="1"/>
              <a:t>Các kiểu tô chuyển sắc</a:t>
            </a:r>
          </a:p>
        </p:txBody>
      </p:sp>
      <p:sp>
        <p:nvSpPr>
          <p:cNvPr id="951321" name="Text Box 25"/>
          <p:cNvSpPr txBox="1">
            <a:spLocks noChangeArrowheads="1"/>
          </p:cNvSpPr>
          <p:nvPr/>
        </p:nvSpPr>
        <p:spPr bwMode="auto">
          <a:xfrm>
            <a:off x="3505200" y="5045075"/>
            <a:ext cx="19050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900" b="1"/>
              <a:t>Chế độ hoà trộn màu</a:t>
            </a:r>
            <a:r>
              <a:rPr lang="en-US" sz="1900"/>
              <a:t> </a:t>
            </a:r>
          </a:p>
        </p:txBody>
      </p:sp>
      <p:sp>
        <p:nvSpPr>
          <p:cNvPr id="951322" name="Text Box 26"/>
          <p:cNvSpPr txBox="1">
            <a:spLocks noChangeArrowheads="1"/>
          </p:cNvSpPr>
          <p:nvPr/>
        </p:nvSpPr>
        <p:spPr bwMode="auto">
          <a:xfrm>
            <a:off x="242455" y="1828800"/>
            <a:ext cx="8610600" cy="814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1900" b="1" dirty="0">
                <a:solidFill>
                  <a:srgbClr val="CC3300"/>
                </a:solidFill>
              </a:rPr>
              <a:t>Paint Bucket</a:t>
            </a:r>
            <a:r>
              <a:rPr lang="en-US" sz="1900" b="1" dirty="0"/>
              <a:t> </a:t>
            </a:r>
            <a:r>
              <a:rPr lang="en-US" sz="1900" b="1" dirty="0" err="1"/>
              <a:t>dùng</a:t>
            </a:r>
            <a:r>
              <a:rPr lang="en-US" sz="1900" b="1" dirty="0"/>
              <a:t> </a:t>
            </a:r>
            <a:r>
              <a:rPr lang="en-US" sz="1900" b="1" dirty="0" err="1"/>
              <a:t>để</a:t>
            </a:r>
            <a:r>
              <a:rPr lang="en-US" sz="1900" b="1" dirty="0"/>
              <a:t> </a:t>
            </a:r>
            <a:r>
              <a:rPr lang="en-US" sz="1900" b="1" dirty="0" err="1"/>
              <a:t>tô</a:t>
            </a:r>
            <a:r>
              <a:rPr lang="en-US" sz="1900" b="1" dirty="0"/>
              <a:t> </a:t>
            </a:r>
            <a:r>
              <a:rPr lang="en-US" sz="1900" b="1" dirty="0" err="1"/>
              <a:t>màu</a:t>
            </a:r>
            <a:r>
              <a:rPr lang="en-US" sz="1900" b="1" dirty="0"/>
              <a:t> </a:t>
            </a:r>
            <a:r>
              <a:rPr lang="en-US" sz="1900" b="1" dirty="0" err="1"/>
              <a:t>đồng</a:t>
            </a:r>
            <a:r>
              <a:rPr lang="en-US" sz="1900" b="1" dirty="0"/>
              <a:t> </a:t>
            </a:r>
            <a:r>
              <a:rPr lang="en-US" sz="1900" b="1" dirty="0" err="1"/>
              <a:t>nhất</a:t>
            </a:r>
            <a:endParaRPr lang="en-US" sz="1900" dirty="0"/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1900" b="1" dirty="0">
                <a:solidFill>
                  <a:srgbClr val="CC3300"/>
                </a:solidFill>
              </a:rPr>
              <a:t>Gradient</a:t>
            </a:r>
            <a:r>
              <a:rPr lang="en-US" sz="1900" b="1" dirty="0"/>
              <a:t> </a:t>
            </a:r>
            <a:r>
              <a:rPr lang="en-US" sz="1900" b="1" dirty="0" err="1"/>
              <a:t>dùng</a:t>
            </a:r>
            <a:r>
              <a:rPr lang="en-US" sz="1900" b="1" dirty="0"/>
              <a:t> </a:t>
            </a:r>
            <a:r>
              <a:rPr lang="en-US" sz="1900" b="1" dirty="0" err="1"/>
              <a:t>để</a:t>
            </a:r>
            <a:r>
              <a:rPr lang="en-US" sz="1900" b="1" dirty="0"/>
              <a:t> </a:t>
            </a:r>
            <a:r>
              <a:rPr lang="en-US" sz="1900" b="1" dirty="0" err="1"/>
              <a:t>tô</a:t>
            </a:r>
            <a:r>
              <a:rPr lang="en-US" sz="1900" b="1" dirty="0"/>
              <a:t> </a:t>
            </a:r>
            <a:r>
              <a:rPr lang="en-US" sz="1900" b="1" dirty="0" err="1"/>
              <a:t>màu</a:t>
            </a:r>
            <a:r>
              <a:rPr lang="en-US" sz="1900" b="1" dirty="0"/>
              <a:t> </a:t>
            </a:r>
            <a:r>
              <a:rPr lang="en-US" sz="1900" b="1" dirty="0" err="1"/>
              <a:t>chuyển</a:t>
            </a:r>
            <a:r>
              <a:rPr lang="en-US" sz="1900" b="1" dirty="0"/>
              <a:t> </a:t>
            </a:r>
            <a:r>
              <a:rPr lang="en-US" sz="1900" b="1" dirty="0" err="1"/>
              <a:t>sắc</a:t>
            </a:r>
            <a:r>
              <a:rPr lang="en-US" sz="1900" b="1" dirty="0"/>
              <a:t>.</a:t>
            </a:r>
            <a:r>
              <a:rPr lang="en-US" sz="1900" dirty="0"/>
              <a:t> </a:t>
            </a:r>
          </a:p>
        </p:txBody>
      </p:sp>
      <p:sp>
        <p:nvSpPr>
          <p:cNvPr id="951324" name="Rectangle 28"/>
          <p:cNvSpPr>
            <a:spLocks noChangeArrowheads="1"/>
          </p:cNvSpPr>
          <p:nvPr/>
        </p:nvSpPr>
        <p:spPr bwMode="auto">
          <a:xfrm>
            <a:off x="4953000" y="5807075"/>
            <a:ext cx="18288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sz="1900" b="1"/>
              <a:t>Độ trong suốt của màu tô</a:t>
            </a:r>
          </a:p>
        </p:txBody>
      </p:sp>
      <p:sp>
        <p:nvSpPr>
          <p:cNvPr id="951325" name="Rectangle 29"/>
          <p:cNvSpPr>
            <a:spLocks noChangeArrowheads="1"/>
          </p:cNvSpPr>
          <p:nvPr/>
        </p:nvSpPr>
        <p:spPr bwMode="auto">
          <a:xfrm>
            <a:off x="5867400" y="4892675"/>
            <a:ext cx="127158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1900" b="1"/>
              <a:t>Đảo màu</a:t>
            </a:r>
            <a:r>
              <a:rPr lang="en-US" sz="1900"/>
              <a:t> </a:t>
            </a:r>
          </a:p>
        </p:txBody>
      </p:sp>
      <p:sp>
        <p:nvSpPr>
          <p:cNvPr id="951326" name="Rectangle 30"/>
          <p:cNvSpPr>
            <a:spLocks noChangeArrowheads="1"/>
          </p:cNvSpPr>
          <p:nvPr/>
        </p:nvSpPr>
        <p:spPr bwMode="auto">
          <a:xfrm>
            <a:off x="6934200" y="5578475"/>
            <a:ext cx="1600200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sz="1900" b="1"/>
              <a:t>Cho phép tô màu trong suốt</a:t>
            </a:r>
          </a:p>
        </p:txBody>
      </p:sp>
      <p:pic>
        <p:nvPicPr>
          <p:cNvPr id="951327" name="Picture 31" descr="to mau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09800"/>
            <a:ext cx="3022600" cy="1344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2704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1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1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1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1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51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1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1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5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5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5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5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5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5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5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51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51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51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51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5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5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51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5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5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51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51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51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51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51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51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51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5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5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95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95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1304" grpId="0" animBg="1"/>
      <p:bldP spid="951306" grpId="0" animBg="1"/>
      <p:bldP spid="951307" grpId="0" animBg="1"/>
      <p:bldP spid="951309" grpId="0" animBg="1"/>
      <p:bldP spid="951311" grpId="0" animBg="1"/>
      <p:bldP spid="951313" grpId="0" animBg="1"/>
      <p:bldP spid="951315" grpId="0" animBg="1"/>
      <p:bldP spid="951317" grpId="0"/>
      <p:bldP spid="951319" grpId="0"/>
      <p:bldP spid="951320" grpId="0"/>
      <p:bldP spid="951321" grpId="0"/>
      <p:bldP spid="951324" grpId="0"/>
      <p:bldP spid="951325" grpId="0"/>
      <p:bldP spid="9513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3363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2457450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3364" name="Picture 20" descr="menu popup Gradi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219200"/>
            <a:ext cx="17780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3365" name="Line 21"/>
          <p:cNvSpPr>
            <a:spLocks noChangeShapeType="1"/>
          </p:cNvSpPr>
          <p:nvPr/>
        </p:nvSpPr>
        <p:spPr bwMode="auto">
          <a:xfrm>
            <a:off x="1905000" y="2590800"/>
            <a:ext cx="0" cy="12192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3367" name="Line 23"/>
          <p:cNvSpPr>
            <a:spLocks noChangeShapeType="1"/>
          </p:cNvSpPr>
          <p:nvPr/>
        </p:nvSpPr>
        <p:spPr bwMode="auto">
          <a:xfrm>
            <a:off x="4876800" y="2743200"/>
            <a:ext cx="8382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3369" name="Line 25"/>
          <p:cNvSpPr>
            <a:spLocks noChangeShapeType="1"/>
          </p:cNvSpPr>
          <p:nvPr/>
        </p:nvSpPr>
        <p:spPr bwMode="auto">
          <a:xfrm>
            <a:off x="4876800" y="5486400"/>
            <a:ext cx="8382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vi-VN"/>
          </a:p>
        </p:txBody>
      </p:sp>
      <p:sp>
        <p:nvSpPr>
          <p:cNvPr id="953371" name="Text Box 27"/>
          <p:cNvSpPr txBox="1">
            <a:spLocks noChangeArrowheads="1"/>
          </p:cNvSpPr>
          <p:nvPr/>
        </p:nvSpPr>
        <p:spPr bwMode="auto">
          <a:xfrm>
            <a:off x="533400" y="3962400"/>
            <a:ext cx="2438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900"/>
              <a:t>Thư viện các mẫu tô</a:t>
            </a:r>
          </a:p>
        </p:txBody>
      </p:sp>
      <p:sp>
        <p:nvSpPr>
          <p:cNvPr id="953372" name="Text Box 28"/>
          <p:cNvSpPr txBox="1">
            <a:spLocks noChangeArrowheads="1"/>
          </p:cNvSpPr>
          <p:nvPr/>
        </p:nvSpPr>
        <p:spPr bwMode="auto">
          <a:xfrm>
            <a:off x="5867400" y="5257800"/>
            <a:ext cx="2895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900"/>
              <a:t>Các thư viện các mẫu tô</a:t>
            </a:r>
          </a:p>
        </p:txBody>
      </p:sp>
      <p:sp>
        <p:nvSpPr>
          <p:cNvPr id="953373" name="Text Box 29"/>
          <p:cNvSpPr txBox="1">
            <a:spLocks noChangeArrowheads="1"/>
          </p:cNvSpPr>
          <p:nvPr/>
        </p:nvSpPr>
        <p:spPr bwMode="auto">
          <a:xfrm>
            <a:off x="5867400" y="2590800"/>
            <a:ext cx="30480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900"/>
              <a:t>Các kiểu hiển thị thư viện mẫu tô</a:t>
            </a:r>
          </a:p>
        </p:txBody>
      </p:sp>
    </p:spTree>
    <p:extLst>
      <p:ext uri="{BB962C8B-B14F-4D97-AF65-F5344CB8AC3E}">
        <p14:creationId xmlns:p14="http://schemas.microsoft.com/office/powerpoint/2010/main" val="25987299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53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3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53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5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5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3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5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5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365" grpId="0" animBg="1"/>
      <p:bldP spid="953367" grpId="0" animBg="1"/>
      <p:bldP spid="953369" grpId="0" animBg="1"/>
      <p:bldP spid="953371" grpId="0"/>
      <p:bldP spid="953372" grpId="0"/>
      <p:bldP spid="9533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540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066800"/>
            <a:ext cx="4019550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5406" name="Text Box 14"/>
          <p:cNvSpPr txBox="1">
            <a:spLocks noChangeArrowheads="1"/>
          </p:cNvSpPr>
          <p:nvPr/>
        </p:nvSpPr>
        <p:spPr bwMode="auto">
          <a:xfrm>
            <a:off x="228600" y="5867400"/>
            <a:ext cx="86868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sz="1900"/>
              <a:t>Ta có thể thêm nút màu bằng cách kích vào biên phía dưới của thanh màu.</a:t>
            </a:r>
          </a:p>
          <a:p>
            <a:pPr algn="ctr" eaLnBrk="1" hangingPunct="1"/>
            <a:r>
              <a:rPr lang="en-US" sz="1900"/>
              <a:t>Có thể xác định vị trí của từng nút màu với hộp "Location"</a:t>
            </a:r>
          </a:p>
        </p:txBody>
      </p:sp>
      <p:sp>
        <p:nvSpPr>
          <p:cNvPr id="955407" name="Text Box 15"/>
          <p:cNvSpPr txBox="1">
            <a:spLocks noChangeArrowheads="1"/>
          </p:cNvSpPr>
          <p:nvPr/>
        </p:nvSpPr>
        <p:spPr bwMode="auto">
          <a:xfrm>
            <a:off x="152400" y="3810000"/>
            <a:ext cx="19050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900"/>
              <a:t>Double click để chọn màu</a:t>
            </a:r>
          </a:p>
        </p:txBody>
      </p:sp>
      <p:sp>
        <p:nvSpPr>
          <p:cNvPr id="955408" name="Line 16"/>
          <p:cNvSpPr>
            <a:spLocks noChangeShapeType="1"/>
          </p:cNvSpPr>
          <p:nvPr/>
        </p:nvSpPr>
        <p:spPr bwMode="auto">
          <a:xfrm>
            <a:off x="1676400" y="4267200"/>
            <a:ext cx="914400" cy="762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55409" name="Text Box 17"/>
          <p:cNvSpPr txBox="1">
            <a:spLocks noChangeArrowheads="1"/>
          </p:cNvSpPr>
          <p:nvPr/>
        </p:nvSpPr>
        <p:spPr bwMode="auto">
          <a:xfrm>
            <a:off x="6477000" y="3810000"/>
            <a:ext cx="2438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vi-VN" sz="1900"/>
          </a:p>
        </p:txBody>
      </p:sp>
      <p:sp>
        <p:nvSpPr>
          <p:cNvPr id="955410" name="Text Box 18"/>
          <p:cNvSpPr txBox="1">
            <a:spLocks noChangeArrowheads="1"/>
          </p:cNvSpPr>
          <p:nvPr/>
        </p:nvSpPr>
        <p:spPr bwMode="auto">
          <a:xfrm>
            <a:off x="6781800" y="3048000"/>
            <a:ext cx="21336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900"/>
              <a:t>Xác định độ trong suốt của màu</a:t>
            </a:r>
          </a:p>
        </p:txBody>
      </p:sp>
      <p:sp>
        <p:nvSpPr>
          <p:cNvPr id="955411" name="Line 19"/>
          <p:cNvSpPr>
            <a:spLocks noChangeShapeType="1"/>
          </p:cNvSpPr>
          <p:nvPr/>
        </p:nvSpPr>
        <p:spPr bwMode="auto">
          <a:xfrm flipH="1">
            <a:off x="6172200" y="3581400"/>
            <a:ext cx="609600" cy="38100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96404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7451" name="Picture 11" descr="Gradient-line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295400"/>
            <a:ext cx="911225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7453" name="Picture 13" descr="Gradient-Radi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336800"/>
            <a:ext cx="911225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7455" name="Picture 15" descr="Gradient-Angl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390900"/>
            <a:ext cx="911225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7458" name="Picture 18" descr="Gradient-reflec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19600"/>
            <a:ext cx="911225" cy="91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7459" name="Picture 19" descr="Gradient-diam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900" y="5499100"/>
            <a:ext cx="88900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7460" name="Text Box 20"/>
          <p:cNvSpPr txBox="1">
            <a:spLocks noChangeArrowheads="1"/>
          </p:cNvSpPr>
          <p:nvPr/>
        </p:nvSpPr>
        <p:spPr bwMode="auto">
          <a:xfrm>
            <a:off x="381000" y="1143000"/>
            <a:ext cx="5181600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757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sắc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900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Linear Gradient: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thẳng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900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Radial Gradient: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tâm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900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Angle Gradient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nón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900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Reflect Gradient: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xứng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19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1900" dirty="0" err="1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Diamon</a:t>
            </a:r>
            <a:r>
              <a:rPr lang="en-US" sz="1900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Gradient: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thoi</a:t>
            </a:r>
            <a:endParaRPr lang="en-US" sz="1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4285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57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57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7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5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7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7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574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574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74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57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57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57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574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574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74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95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6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5746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746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5746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57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5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5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Phần A: BỘ LỌC – </a:t>
            </a:r>
            <a:r>
              <a:rPr lang="de-DE" b="1" dirty="0" smtClean="0"/>
              <a:t>FILTER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de-DE" sz="4800" b="1" dirty="0">
                <a:solidFill>
                  <a:srgbClr val="FF0000"/>
                </a:solidFill>
              </a:rPr>
              <a:t>NHÓM RENDER</a:t>
            </a:r>
            <a:endParaRPr lang="vi-VN" sz="4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e-DE" sz="4800" dirty="0">
                <a:latin typeface="Times New Roman" pitchFamily="18" charset="0"/>
                <a:cs typeface="Times New Roman" pitchFamily="18" charset="0"/>
              </a:rPr>
              <a:t>Các bộ lọc Render này tạo hình </a:t>
            </a:r>
            <a:r>
              <a:rPr lang="de-DE" sz="4800" dirty="0" smtClean="0">
                <a:latin typeface="Times New Roman" pitchFamily="18" charset="0"/>
                <a:cs typeface="Times New Roman" pitchFamily="18" charset="0"/>
              </a:rPr>
              <a:t>dạng 3D, </a:t>
            </a:r>
            <a:r>
              <a:rPr lang="de-DE" sz="4800" dirty="0">
                <a:latin typeface="Times New Roman" pitchFamily="18" charset="0"/>
                <a:cs typeface="Times New Roman" pitchFamily="18" charset="0"/>
              </a:rPr>
              <a:t>mẫu này mẫu khúc xạ và mô phỏng kết quả phản xạ ánh sáng trong </a:t>
            </a:r>
            <a:r>
              <a:rPr lang="de-DE" sz="4800" dirty="0" smtClean="0">
                <a:latin typeface="Times New Roman" pitchFamily="18" charset="0"/>
                <a:cs typeface="Times New Roman" pitchFamily="18" charset="0"/>
              </a:rPr>
              <a:t>hình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vi-VN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71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1. </a:t>
            </a:r>
            <a:r>
              <a:rPr lang="en-US" b="1" dirty="0" smtClean="0"/>
              <a:t>CLOUDS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85356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kiếu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mây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mây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khói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mù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Foreground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Background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/>
              <a:t>.</a:t>
            </a:r>
            <a:endParaRPr lang="vi-VN" dirty="0"/>
          </a:p>
          <a:p>
            <a:endParaRPr lang="vi-VN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43651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861048"/>
            <a:ext cx="3096344" cy="27429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9866" y="3703436"/>
            <a:ext cx="48022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fore ground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background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: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VD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xanh-trắng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Filter 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Render</a:t>
            </a:r>
            <a:r>
              <a:rPr lang="en-US" sz="28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Clound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327959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2. Lens Flare</a:t>
            </a:r>
            <a:r>
              <a:rPr lang="en-US" dirty="0"/>
              <a:t> 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89464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Giả</a:t>
            </a:r>
            <a:r>
              <a:rPr lang="en-US" dirty="0" smtClean="0"/>
              <a:t> </a:t>
            </a:r>
            <a:r>
              <a:rPr lang="en-US" dirty="0" err="1"/>
              <a:t>bập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khúc</a:t>
            </a:r>
            <a:r>
              <a:rPr lang="en-US" dirty="0"/>
              <a:t> </a:t>
            </a:r>
            <a:r>
              <a:rPr lang="en-US" dirty="0" err="1"/>
              <a:t>xạ</a:t>
            </a:r>
            <a:r>
              <a:rPr lang="en-US" dirty="0"/>
              <a:t> </a:t>
            </a:r>
            <a:r>
              <a:rPr lang="en-US" dirty="0" err="1"/>
              <a:t>ánh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, </a:t>
            </a:r>
            <a:r>
              <a:rPr lang="en-US" dirty="0" err="1"/>
              <a:t>cực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thẳng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smtClean="0"/>
              <a:t>camera </a:t>
            </a:r>
            <a:r>
              <a:rPr lang="en-US" dirty="0" err="1" smtClean="0"/>
              <a:t>giống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 </a:t>
            </a:r>
            <a:r>
              <a:rPr lang="en-US" dirty="0" err="1" smtClean="0"/>
              <a:t>ánh</a:t>
            </a:r>
            <a:r>
              <a:rPr lang="en-US" dirty="0" smtClean="0"/>
              <a:t> </a:t>
            </a:r>
            <a:r>
              <a:rPr lang="en-US" dirty="0" err="1" smtClean="0"/>
              <a:t>đèn</a:t>
            </a:r>
            <a:r>
              <a:rPr lang="en-US" dirty="0" smtClean="0"/>
              <a:t> </a:t>
            </a:r>
            <a:endParaRPr lang="vi-V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52936"/>
            <a:ext cx="4608512" cy="3751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2958463"/>
            <a:ext cx="38884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menu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Filter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Render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/>
              <a:t>Lens Flare</a:t>
            </a:r>
            <a:r>
              <a:rPr lang="en-US" sz="2800" dirty="0" smtClean="0"/>
              <a:t> </a:t>
            </a:r>
            <a:endParaRPr lang="vi-VN" sz="2800" dirty="0" smtClean="0"/>
          </a:p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245111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800" b="1" dirty="0"/>
              <a:t>Phần B: </a:t>
            </a:r>
            <a:r>
              <a:rPr lang="vi-VN" sz="4800" b="1" dirty="0"/>
              <a:t>MẶT NẠ (MASK)</a:t>
            </a:r>
            <a:endParaRPr lang="vi-V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nạ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Layer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che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bề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vi-V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800" dirty="0" smtClean="0">
                <a:latin typeface="Times New Roman" pitchFamily="18" charset="0"/>
                <a:cs typeface="Times New Roman" pitchFamily="18" charset="0"/>
              </a:rPr>
              <a:t>hình </a:t>
            </a:r>
            <a:r>
              <a:rPr lang="vi-VN" sz="4800" dirty="0">
                <a:latin typeface="Times New Roman" pitchFamily="18" charset="0"/>
                <a:cs typeface="Times New Roman" pitchFamily="18" charset="0"/>
              </a:rPr>
              <a:t>ảnh </a:t>
            </a:r>
            <a:r>
              <a:rPr lang="en-US" sz="4800" dirty="0">
                <a:latin typeface="Times New Roman" pitchFamily="18" charset="0"/>
                <a:cs typeface="Times New Roman" pitchFamily="18" charset="0"/>
                <a:sym typeface="Wingdings"/>
              </a:rPr>
              <a:t></a:t>
            </a:r>
            <a:r>
              <a:rPr lang="vi-VN" sz="4800" dirty="0">
                <a:latin typeface="Times New Roman" pitchFamily="18" charset="0"/>
                <a:cs typeface="Times New Roman" pitchFamily="18" charset="0"/>
              </a:rPr>
              <a:t> Tạo sự hòa trộn, chuyển tiếp nhẹ nhàng  giữa các Layer</a:t>
            </a:r>
          </a:p>
          <a:p>
            <a:pPr marL="0" indent="0">
              <a:buNone/>
            </a:pP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10976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5" name="Text Box 5"/>
          <p:cNvSpPr txBox="1">
            <a:spLocks noChangeArrowheads="1"/>
          </p:cNvSpPr>
          <p:nvPr/>
        </p:nvSpPr>
        <p:spPr bwMode="auto">
          <a:xfrm>
            <a:off x="635148" y="836712"/>
            <a:ext cx="436850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8006" name="Picture 6" descr="mas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57400"/>
            <a:ext cx="4419600" cy="65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07" name="Line 7"/>
          <p:cNvSpPr>
            <a:spLocks noChangeShapeType="1"/>
          </p:cNvSpPr>
          <p:nvPr/>
        </p:nvSpPr>
        <p:spPr bwMode="auto">
          <a:xfrm>
            <a:off x="2209800" y="2514600"/>
            <a:ext cx="38100" cy="6983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28008" name="Text Box 8"/>
          <p:cNvSpPr txBox="1">
            <a:spLocks noChangeArrowheads="1"/>
          </p:cNvSpPr>
          <p:nvPr/>
        </p:nvSpPr>
        <p:spPr bwMode="auto">
          <a:xfrm>
            <a:off x="609601" y="3356992"/>
            <a:ext cx="861110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Layer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này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Layer</a:t>
            </a:r>
          </a:p>
        </p:txBody>
      </p:sp>
      <p:pic>
        <p:nvPicPr>
          <p:cNvPr id="128009" name="Picture 9" descr="mask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95800"/>
            <a:ext cx="2768600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10" name="Line 10"/>
          <p:cNvSpPr>
            <a:spLocks noChangeShapeType="1"/>
          </p:cNvSpPr>
          <p:nvPr/>
        </p:nvSpPr>
        <p:spPr bwMode="auto">
          <a:xfrm>
            <a:off x="2667000" y="47244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28011" name="Text Box 11"/>
          <p:cNvSpPr txBox="1">
            <a:spLocks noChangeArrowheads="1"/>
          </p:cNvSpPr>
          <p:nvPr/>
        </p:nvSpPr>
        <p:spPr bwMode="auto">
          <a:xfrm>
            <a:off x="4419600" y="4495800"/>
            <a:ext cx="471109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dirty="0"/>
              <a:t>Layer </a:t>
            </a:r>
            <a:r>
              <a:rPr lang="en-US" sz="3600" dirty="0" err="1"/>
              <a:t>sau</a:t>
            </a:r>
            <a:r>
              <a:rPr lang="en-US" sz="3600" dirty="0"/>
              <a:t> </a:t>
            </a:r>
            <a:r>
              <a:rPr lang="en-US" sz="3600" dirty="0" err="1"/>
              <a:t>khi</a:t>
            </a:r>
            <a:r>
              <a:rPr lang="en-US" sz="3600" dirty="0"/>
              <a:t> </a:t>
            </a:r>
            <a:r>
              <a:rPr lang="en-US" sz="3600" dirty="0" err="1"/>
              <a:t>tạo</a:t>
            </a:r>
            <a:r>
              <a:rPr lang="en-US" sz="3600" dirty="0"/>
              <a:t> Mask</a:t>
            </a:r>
          </a:p>
        </p:txBody>
      </p:sp>
      <p:sp>
        <p:nvSpPr>
          <p:cNvPr id="128012" name="Line 12"/>
          <p:cNvSpPr>
            <a:spLocks noChangeShapeType="1"/>
          </p:cNvSpPr>
          <p:nvPr/>
        </p:nvSpPr>
        <p:spPr bwMode="auto">
          <a:xfrm>
            <a:off x="1828800" y="4648200"/>
            <a:ext cx="838200" cy="9410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28013" name="Text Box 13"/>
          <p:cNvSpPr txBox="1">
            <a:spLocks noChangeArrowheads="1"/>
          </p:cNvSpPr>
          <p:nvPr/>
        </p:nvSpPr>
        <p:spPr bwMode="auto">
          <a:xfrm>
            <a:off x="83266" y="5671618"/>
            <a:ext cx="924003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Mask,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mask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này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82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5" grpId="0"/>
      <p:bldP spid="128007" grpId="0" animBg="1"/>
      <p:bldP spid="128008" grpId="0"/>
      <p:bldP spid="128011" grpId="0"/>
      <p:bldP spid="128012" grpId="0" animBg="1"/>
      <p:bldP spid="1280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8"/>
          <p:cNvSpPr>
            <a:spLocks noChangeShapeType="1"/>
          </p:cNvSpPr>
          <p:nvPr/>
        </p:nvSpPr>
        <p:spPr bwMode="auto">
          <a:xfrm>
            <a:off x="3352800" y="5949280"/>
            <a:ext cx="2133600" cy="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9219" name="Text Box 10"/>
          <p:cNvSpPr txBox="1">
            <a:spLocks noChangeArrowheads="1"/>
          </p:cNvSpPr>
          <p:nvPr/>
        </p:nvSpPr>
        <p:spPr bwMode="auto">
          <a:xfrm>
            <a:off x="3449288" y="6021288"/>
            <a:ext cx="213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 err="1">
                <a:solidFill>
                  <a:srgbClr val="CC3300"/>
                </a:solidFill>
              </a:rPr>
              <a:t>Sử</a:t>
            </a:r>
            <a:r>
              <a:rPr lang="en-US" dirty="0">
                <a:solidFill>
                  <a:srgbClr val="CC3300"/>
                </a:solidFill>
              </a:rPr>
              <a:t> </a:t>
            </a:r>
            <a:r>
              <a:rPr lang="en-US" dirty="0" err="1">
                <a:solidFill>
                  <a:srgbClr val="CC3300"/>
                </a:solidFill>
              </a:rPr>
              <a:t>dụng</a:t>
            </a:r>
            <a:r>
              <a:rPr lang="en-US" dirty="0">
                <a:solidFill>
                  <a:srgbClr val="CC3300"/>
                </a:solidFill>
              </a:rPr>
              <a:t>  </a:t>
            </a:r>
            <a:r>
              <a:rPr lang="en-US" dirty="0" err="1">
                <a:solidFill>
                  <a:srgbClr val="CC3300"/>
                </a:solidFill>
              </a:rPr>
              <a:t>cọ</a:t>
            </a:r>
            <a:r>
              <a:rPr lang="en-US" dirty="0">
                <a:solidFill>
                  <a:srgbClr val="CC3300"/>
                </a:solidFill>
              </a:rPr>
              <a:t> brush</a:t>
            </a:r>
          </a:p>
        </p:txBody>
      </p:sp>
      <p:pic>
        <p:nvPicPr>
          <p:cNvPr id="9220" name="Picture 11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996952"/>
            <a:ext cx="320040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2" descr="Untitled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992137"/>
            <a:ext cx="3213511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3" descr="mask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212976"/>
            <a:ext cx="2286000" cy="2565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63550" y="1066800"/>
            <a:ext cx="8070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 err="1"/>
              <a:t>Khi</a:t>
            </a:r>
            <a:r>
              <a:rPr lang="en-US" sz="1800" dirty="0"/>
              <a:t> </a:t>
            </a:r>
            <a:r>
              <a:rPr lang="en-US" sz="1800" dirty="0" err="1"/>
              <a:t>đứng</a:t>
            </a:r>
            <a:r>
              <a:rPr lang="en-US" sz="1800" dirty="0"/>
              <a:t> </a:t>
            </a:r>
            <a:r>
              <a:rPr lang="en-US" sz="1800" dirty="0" err="1"/>
              <a:t>trên</a:t>
            </a:r>
            <a:r>
              <a:rPr lang="en-US" sz="1800" dirty="0"/>
              <a:t> Mask </a:t>
            </a:r>
            <a:r>
              <a:rPr lang="en-US" sz="1800" dirty="0" err="1"/>
              <a:t>chúng</a:t>
            </a:r>
            <a:r>
              <a:rPr lang="en-US" sz="1800" dirty="0"/>
              <a:t> ta </a:t>
            </a:r>
            <a:r>
              <a:rPr lang="en-US" sz="1800" dirty="0" err="1"/>
              <a:t>sử</a:t>
            </a:r>
            <a:r>
              <a:rPr lang="en-US" sz="1800" dirty="0"/>
              <a:t> </a:t>
            </a:r>
            <a:r>
              <a:rPr lang="en-US" sz="1800" dirty="0" err="1"/>
              <a:t>dụng</a:t>
            </a:r>
            <a:r>
              <a:rPr lang="en-US" sz="1800" dirty="0"/>
              <a:t> </a:t>
            </a:r>
            <a:r>
              <a:rPr lang="en-US" sz="1800" dirty="0" err="1"/>
              <a:t>công</a:t>
            </a:r>
            <a:r>
              <a:rPr lang="en-US" sz="1800" dirty="0"/>
              <a:t> </a:t>
            </a:r>
            <a:r>
              <a:rPr lang="en-US" sz="1800" dirty="0" err="1"/>
              <a:t>cụ</a:t>
            </a:r>
            <a:r>
              <a:rPr lang="en-US" sz="1800" dirty="0"/>
              <a:t> </a:t>
            </a:r>
            <a:r>
              <a:rPr lang="en-US" sz="1800" dirty="0" err="1"/>
              <a:t>Cọ</a:t>
            </a:r>
            <a:r>
              <a:rPr lang="en-US" sz="1800" dirty="0"/>
              <a:t> ( Brush ) </a:t>
            </a:r>
            <a:r>
              <a:rPr lang="en-US" sz="1800" dirty="0" err="1"/>
              <a:t>để</a:t>
            </a:r>
            <a:r>
              <a:rPr lang="en-US" sz="1800" dirty="0"/>
              <a:t> </a:t>
            </a:r>
            <a:r>
              <a:rPr lang="en-US" sz="1800" dirty="0" err="1"/>
              <a:t>tiến</a:t>
            </a:r>
            <a:r>
              <a:rPr lang="en-US" sz="1800" dirty="0"/>
              <a:t> </a:t>
            </a:r>
            <a:r>
              <a:rPr lang="en-US" sz="1800" dirty="0" err="1"/>
              <a:t>hành</a:t>
            </a:r>
            <a:r>
              <a:rPr lang="en-US" sz="1800" dirty="0"/>
              <a:t> </a:t>
            </a:r>
            <a:r>
              <a:rPr lang="en-US" sz="1800" dirty="0" err="1"/>
              <a:t>thêm</a:t>
            </a:r>
            <a:endParaRPr lang="en-US" sz="1800" dirty="0"/>
          </a:p>
          <a:p>
            <a:r>
              <a:rPr lang="en-US" sz="1800" dirty="0" err="1" smtClean="0"/>
              <a:t>bớt</a:t>
            </a:r>
            <a:r>
              <a:rPr lang="en-US" sz="1800" dirty="0" smtClean="0"/>
              <a:t> </a:t>
            </a:r>
            <a:r>
              <a:rPr lang="en-US" sz="1800" dirty="0" err="1"/>
              <a:t>mặt</a:t>
            </a:r>
            <a:r>
              <a:rPr lang="en-US" sz="1800" dirty="0"/>
              <a:t> </a:t>
            </a:r>
            <a:r>
              <a:rPr lang="en-US" sz="1800" dirty="0" err="1"/>
              <a:t>nạ</a:t>
            </a:r>
            <a:endParaRPr lang="en-US" sz="1800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57200" y="1752600"/>
            <a:ext cx="4591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/>
              <a:t>Brush </a:t>
            </a:r>
            <a:r>
              <a:rPr lang="en-US" sz="1800" dirty="0" err="1"/>
              <a:t>sẽ</a:t>
            </a:r>
            <a:r>
              <a:rPr lang="en-US" sz="1800" dirty="0"/>
              <a:t> </a:t>
            </a:r>
            <a:r>
              <a:rPr lang="en-US" sz="1800" dirty="0" err="1"/>
              <a:t>lấy</a:t>
            </a:r>
            <a:r>
              <a:rPr lang="en-US" sz="1800" dirty="0"/>
              <a:t> </a:t>
            </a:r>
            <a:r>
              <a:rPr lang="en-US" sz="1800" dirty="0" err="1"/>
              <a:t>màu</a:t>
            </a:r>
            <a:r>
              <a:rPr lang="en-US" sz="1800" dirty="0"/>
              <a:t> Foreground </a:t>
            </a:r>
            <a:r>
              <a:rPr lang="en-US" sz="1800" dirty="0" err="1"/>
              <a:t>để</a:t>
            </a:r>
            <a:r>
              <a:rPr lang="en-US" sz="1800" dirty="0"/>
              <a:t> </a:t>
            </a:r>
            <a:r>
              <a:rPr lang="en-US" sz="1800" dirty="0" err="1"/>
              <a:t>tính</a:t>
            </a:r>
            <a:r>
              <a:rPr lang="en-US" sz="1800" dirty="0"/>
              <a:t> </a:t>
            </a:r>
            <a:r>
              <a:rPr lang="en-US" sz="1800" dirty="0" err="1"/>
              <a:t>toán</a:t>
            </a:r>
            <a:r>
              <a:rPr lang="en-US" sz="1800" dirty="0"/>
              <a:t> :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286000" y="2057400"/>
            <a:ext cx="33078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 err="1"/>
              <a:t>ForeGround</a:t>
            </a:r>
            <a:r>
              <a:rPr lang="en-US" sz="1800" dirty="0"/>
              <a:t> : </a:t>
            </a:r>
            <a:r>
              <a:rPr lang="en-US" sz="1800" dirty="0" err="1" smtClean="0"/>
              <a:t>Đen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/>
              </a:rPr>
              <a:t> 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khuất</a:t>
            </a:r>
            <a:endParaRPr lang="en-US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286000" y="2362200"/>
            <a:ext cx="32102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 err="1"/>
              <a:t>ForeGround</a:t>
            </a:r>
            <a:r>
              <a:rPr lang="en-US" sz="1800" dirty="0"/>
              <a:t> : </a:t>
            </a:r>
            <a:r>
              <a:rPr lang="en-US" sz="1800" dirty="0" err="1" smtClean="0"/>
              <a:t>trắng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/>
              </a:rPr>
              <a:t>  </a:t>
            </a:r>
            <a:r>
              <a:rPr lang="en-US" dirty="0" err="1" smtClean="0"/>
              <a:t>hiển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091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683568" y="980728"/>
            <a:ext cx="630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 err="1"/>
              <a:t>Có</a:t>
            </a:r>
            <a:r>
              <a:rPr lang="en-US" sz="1800" dirty="0"/>
              <a:t> </a:t>
            </a:r>
            <a:r>
              <a:rPr lang="en-US" sz="1800" dirty="0" err="1"/>
              <a:t>thể</a:t>
            </a:r>
            <a:r>
              <a:rPr lang="en-US" sz="1800" dirty="0"/>
              <a:t> </a:t>
            </a:r>
            <a:r>
              <a:rPr lang="en-US" sz="1800" dirty="0" err="1"/>
              <a:t>sử</a:t>
            </a:r>
            <a:r>
              <a:rPr lang="en-US" sz="1800" dirty="0"/>
              <a:t> </a:t>
            </a:r>
            <a:r>
              <a:rPr lang="en-US" sz="1800" dirty="0" err="1"/>
              <a:t>dụng</a:t>
            </a:r>
            <a:r>
              <a:rPr lang="en-US" sz="1800" dirty="0"/>
              <a:t> </a:t>
            </a:r>
            <a:r>
              <a:rPr lang="en-US" sz="1800" dirty="0" err="1"/>
              <a:t>màu</a:t>
            </a:r>
            <a:r>
              <a:rPr lang="en-US" sz="1800" dirty="0"/>
              <a:t> </a:t>
            </a:r>
            <a:r>
              <a:rPr lang="en-US" sz="1800" dirty="0" err="1"/>
              <a:t>tô</a:t>
            </a:r>
            <a:r>
              <a:rPr lang="en-US" sz="1800" dirty="0"/>
              <a:t> </a:t>
            </a:r>
            <a:r>
              <a:rPr lang="en-US" sz="1800" dirty="0" err="1"/>
              <a:t>chuyển</a:t>
            </a:r>
            <a:r>
              <a:rPr lang="en-US" sz="1800" dirty="0"/>
              <a:t> </a:t>
            </a:r>
            <a:r>
              <a:rPr lang="en-US" sz="1800" dirty="0" err="1"/>
              <a:t>sắc</a:t>
            </a:r>
            <a:r>
              <a:rPr lang="en-US" sz="1800" dirty="0"/>
              <a:t> (</a:t>
            </a:r>
            <a:r>
              <a:rPr lang="en-US" sz="1800" dirty="0" err="1"/>
              <a:t>Trắng</a:t>
            </a:r>
            <a:r>
              <a:rPr lang="en-US" sz="1800" dirty="0"/>
              <a:t> </a:t>
            </a:r>
            <a:r>
              <a:rPr lang="en-US" sz="1800" dirty="0" err="1"/>
              <a:t>đen</a:t>
            </a:r>
            <a:r>
              <a:rPr lang="en-US" sz="1800" dirty="0"/>
              <a:t>) </a:t>
            </a:r>
            <a:r>
              <a:rPr lang="en-US" sz="1800" dirty="0" err="1"/>
              <a:t>để</a:t>
            </a:r>
            <a:r>
              <a:rPr lang="en-US" sz="1800" dirty="0"/>
              <a:t> </a:t>
            </a:r>
            <a:r>
              <a:rPr lang="en-US" sz="1800" dirty="0" err="1"/>
              <a:t>tạo</a:t>
            </a:r>
            <a:r>
              <a:rPr lang="en-US" sz="1800" dirty="0"/>
              <a:t> mask</a:t>
            </a:r>
          </a:p>
        </p:txBody>
      </p:sp>
      <p:pic>
        <p:nvPicPr>
          <p:cNvPr id="5" name="Picture 7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28194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Untitled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238" y="2305050"/>
            <a:ext cx="2951162" cy="2190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mask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514600"/>
            <a:ext cx="20574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3505200" y="44196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>
                <a:solidFill>
                  <a:srgbClr val="CC3300"/>
                </a:solidFill>
              </a:rPr>
              <a:t>Sử dụng Gradient</a:t>
            </a: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3505200" y="4419600"/>
            <a:ext cx="2057400" cy="0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7795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mas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641022"/>
            <a:ext cx="4495800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23529" y="908720"/>
            <a:ext cx="85689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800" dirty="0"/>
              <a:t>Click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lên</a:t>
            </a:r>
            <a:r>
              <a:rPr lang="en-US" sz="2800" dirty="0"/>
              <a:t> mask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</a:p>
          <a:p>
            <a:r>
              <a:rPr lang="en-US" sz="2800" dirty="0" err="1"/>
              <a:t>truy</a:t>
            </a:r>
            <a:r>
              <a:rPr lang="en-US" sz="2800" dirty="0"/>
              <a:t> </a:t>
            </a:r>
            <a:r>
              <a:rPr lang="en-US" sz="2800" dirty="0" err="1"/>
              <a:t>cập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sau</a:t>
            </a:r>
            <a:r>
              <a:rPr lang="en-US" sz="2800" dirty="0"/>
              <a:t>:</a:t>
            </a: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4438650" y="3631622"/>
            <a:ext cx="1447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429250" y="3722110"/>
            <a:ext cx="3698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 err="1"/>
              <a:t>Gộp</a:t>
            </a:r>
            <a:r>
              <a:rPr lang="en-US" sz="1800" dirty="0"/>
              <a:t> </a:t>
            </a:r>
            <a:r>
              <a:rPr lang="en-US" sz="1800" dirty="0" err="1"/>
              <a:t>chung</a:t>
            </a:r>
            <a:r>
              <a:rPr lang="en-US" sz="1800" dirty="0"/>
              <a:t> Mask </a:t>
            </a:r>
            <a:r>
              <a:rPr lang="en-US" sz="1800" dirty="0" err="1"/>
              <a:t>và</a:t>
            </a:r>
            <a:r>
              <a:rPr lang="en-US" sz="1800" dirty="0"/>
              <a:t> </a:t>
            </a:r>
            <a:r>
              <a:rPr lang="en-US" sz="1800" dirty="0" err="1"/>
              <a:t>đối</a:t>
            </a:r>
            <a:r>
              <a:rPr lang="en-US" sz="1800" dirty="0"/>
              <a:t> </a:t>
            </a:r>
            <a:r>
              <a:rPr lang="en-US" sz="1800" dirty="0" err="1"/>
              <a:t>tượng</a:t>
            </a:r>
            <a:r>
              <a:rPr lang="en-US" sz="1800" dirty="0"/>
              <a:t> </a:t>
            </a:r>
            <a:r>
              <a:rPr lang="en-US" sz="1800" dirty="0" err="1"/>
              <a:t>gốc</a:t>
            </a:r>
            <a:endParaRPr lang="en-US" sz="1800" dirty="0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 flipV="1">
            <a:off x="3600450" y="3022022"/>
            <a:ext cx="2286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076949" y="2868540"/>
            <a:ext cx="1666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 err="1"/>
              <a:t>Xóa</a:t>
            </a:r>
            <a:r>
              <a:rPr lang="en-US" sz="1800" dirty="0"/>
              <a:t> </a:t>
            </a:r>
            <a:r>
              <a:rPr lang="en-US" sz="1800" dirty="0" err="1"/>
              <a:t>Lớp</a:t>
            </a:r>
            <a:r>
              <a:rPr lang="en-US" sz="1800" dirty="0"/>
              <a:t> Mask</a:t>
            </a: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3752850" y="2412422"/>
            <a:ext cx="2057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5810250" y="2183822"/>
            <a:ext cx="22002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800" dirty="0" err="1"/>
              <a:t>Tạm</a:t>
            </a:r>
            <a:r>
              <a:rPr lang="en-US" sz="1800" dirty="0"/>
              <a:t> </a:t>
            </a:r>
            <a:r>
              <a:rPr lang="en-US" sz="1800" dirty="0" err="1"/>
              <a:t>thời</a:t>
            </a:r>
            <a:r>
              <a:rPr lang="en-US" sz="1800" dirty="0"/>
              <a:t> </a:t>
            </a:r>
            <a:r>
              <a:rPr lang="en-US" sz="1800" dirty="0" err="1"/>
              <a:t>giấu</a:t>
            </a:r>
            <a:r>
              <a:rPr lang="en-US" sz="1800" dirty="0"/>
              <a:t> Mask</a:t>
            </a:r>
          </a:p>
        </p:txBody>
      </p:sp>
    </p:spTree>
    <p:extLst>
      <p:ext uri="{BB962C8B-B14F-4D97-AF65-F5344CB8AC3E}">
        <p14:creationId xmlns:p14="http://schemas.microsoft.com/office/powerpoint/2010/main" val="114606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</TotalTime>
  <Words>557</Words>
  <Application>Microsoft Office PowerPoint</Application>
  <PresentationFormat>On-screen Show (4:3)</PresentationFormat>
  <Paragraphs>81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ÔN TẬP</vt:lpstr>
      <vt:lpstr>Phần A: BỘ LỌC – FILTER</vt:lpstr>
      <vt:lpstr>1. CLOUDS</vt:lpstr>
      <vt:lpstr>2. Lens Flare </vt:lpstr>
      <vt:lpstr>Phần B: MẶT NẠ (MASK)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</cp:revision>
  <dcterms:created xsi:type="dcterms:W3CDTF">2021-06-30T22:29:24Z</dcterms:created>
  <dcterms:modified xsi:type="dcterms:W3CDTF">2021-06-30T23:51:55Z</dcterms:modified>
</cp:coreProperties>
</file>