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88" r:id="rId2"/>
    <p:sldId id="276" r:id="rId3"/>
    <p:sldId id="298" r:id="rId4"/>
    <p:sldId id="301" r:id="rId5"/>
    <p:sldId id="291" r:id="rId6"/>
    <p:sldId id="300" r:id="rId7"/>
    <p:sldId id="293" r:id="rId8"/>
    <p:sldId id="292" r:id="rId9"/>
    <p:sldId id="295" r:id="rId10"/>
    <p:sldId id="296" r:id="rId11"/>
    <p:sldId id="297" r:id="rId12"/>
    <p:sldId id="29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ONG HONG" initials="DH" lastIdx="3" clrIdx="0">
    <p:extLst>
      <p:ext uri="{19B8F6BF-5375-455C-9EA6-DF929625EA0E}">
        <p15:presenceInfo xmlns:p15="http://schemas.microsoft.com/office/powerpoint/2012/main" userId="DUONG HO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6126B"/>
    <a:srgbClr val="99CCFF"/>
    <a:srgbClr val="C4763C"/>
    <a:srgbClr val="6699FF"/>
    <a:srgbClr val="CC66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0" autoAdjust="0"/>
    <p:restoredTop sz="94660"/>
  </p:normalViewPr>
  <p:slideViewPr>
    <p:cSldViewPr snapToGrid="0">
      <p:cViewPr varScale="1">
        <p:scale>
          <a:sx n="89" d="100"/>
          <a:sy n="89" d="100"/>
        </p:scale>
        <p:origin x="20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34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492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428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07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2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1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873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10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794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361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005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53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676" t="19675" r="54360" b="59187"/>
          <a:stretch/>
        </p:blipFill>
        <p:spPr>
          <a:xfrm>
            <a:off x="0" y="0"/>
            <a:ext cx="1973253" cy="6021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61425" y="91421"/>
            <a:ext cx="77229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smtClean="0">
                <a:solidFill>
                  <a:srgbClr val="C47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TP.HCM</a:t>
            </a:r>
          </a:p>
          <a:p>
            <a:pPr algn="ctr"/>
            <a:r>
              <a:rPr lang="en-US" sz="2600" b="1" smtClean="0">
                <a:solidFill>
                  <a:srgbClr val="C47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 CƠ KHÍ</a:t>
            </a:r>
            <a:endParaRPr lang="en-US" sz="2600" b="1">
              <a:solidFill>
                <a:srgbClr val="C476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7129" y="2206545"/>
            <a:ext cx="9578566" cy="1476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3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Môn. CƠ ỨNG DỤNG</a:t>
            </a:r>
          </a:p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3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Chương 4. ĐỘNG HỌC ĐIỂM</a:t>
            </a:r>
            <a:endParaRPr lang="en-US" sz="3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6255943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84441" y="6347408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TP.HCM, </a:t>
            </a: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02/2021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65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"/>
    </mc:Choice>
    <mc:Fallback xmlns="">
      <p:transition spd="slow" advTm="1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83782" y="228540"/>
                <a:ext cx="11624435" cy="4854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vi-VN" sz="2800" b="1" i="1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Có: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l-G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.t </a:t>
                </a:r>
                <a:r>
                  <a:rPr lang="vi-VN" sz="280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 </a:t>
                </a:r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10</a:t>
                </a:r>
                <a:r>
                  <a:rPr lang="vi-VN" sz="280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vi-VN" sz="280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= </a:t>
                </a:r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15</a:t>
                </a:r>
                <a:r>
                  <a:rPr lang="vi-VN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sz="2800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l-G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.t </a:t>
                </a:r>
                <a:endParaRPr lang="en-US" sz="280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vi-VN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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l-G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.t </a:t>
                </a:r>
                <a:r>
                  <a:rPr lang="en-US" sz="2800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sz="2800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- </a:t>
                </a:r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 </a:t>
                </a:r>
                <a:r>
                  <a:rPr lang="vi-VN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(*)</a:t>
                </a:r>
                <a:endParaRPr lang="en-US" sz="2800" i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vi-VN" sz="2800" i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Lại có: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.t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l-G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.t).t</a:t>
                </a:r>
                <a:r>
                  <a:rPr lang="vi-VN" sz="2800" i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sz="2800" i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 </a:t>
                </a:r>
                <a:r>
                  <a:rPr lang="en-US" sz="2800" b="1" i="1" smtClean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12500</a:t>
                </a:r>
                <a:r>
                  <a:rPr lang="vi-VN" sz="2800" i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= 0 + </a:t>
                </a:r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</a:t>
                </a:r>
                <a:r>
                  <a:rPr lang="vi-VN" sz="2800" b="1" i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.t </a:t>
                </a:r>
                <a:r>
                  <a:rPr lang="vi-VN" sz="2800" i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vi-VN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</a:t>
                </a:r>
                <a:r>
                  <a:rPr lang="vi-VN" sz="2800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vi-VN" sz="2800" i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)</a:t>
                </a:r>
                <a:r>
                  <a:rPr lang="vi-VN" sz="2800" b="1" i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t</a:t>
                </a:r>
              </a:p>
              <a:p>
                <a:pPr marL="457200" indent="-457200">
                  <a:lnSpc>
                    <a:spcPct val="120000"/>
                  </a:lnSpc>
                  <a:buFont typeface="Wingdings" panose="05000000000000000000" pitchFamily="2" charset="2"/>
                  <a:buChar char="è"/>
                </a:pPr>
                <a:r>
                  <a:rPr lang="vi-VN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t</a:t>
                </a:r>
                <a:r>
                  <a:rPr lang="vi-VN" sz="2800" i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 = </a:t>
                </a:r>
                <a:r>
                  <a:rPr lang="en-US" sz="2800" i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1000</a:t>
                </a:r>
                <a:r>
                  <a:rPr lang="vi-VN" sz="2800" i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s</a:t>
                </a:r>
              </a:p>
              <a:p>
                <a:pPr>
                  <a:lnSpc>
                    <a:spcPct val="120000"/>
                  </a:lnSpc>
                </a:pPr>
                <a:r>
                  <a:rPr lang="vi-VN" sz="2800" i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(*)</a:t>
                </a:r>
                <a:r>
                  <a:rPr lang="el-GR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l-G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 </a:t>
                </a:r>
                <a:r>
                  <a:rPr lang="vi-VN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-5</a:t>
                </a:r>
                <a:r>
                  <a:rPr lang="vi-VN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 </a:t>
                </a:r>
                <a:r>
                  <a:rPr lang="el-GR" sz="2800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ε</a:t>
                </a:r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.1000 </a:t>
                </a:r>
                <a:r>
                  <a:rPr lang="vi-VN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sz="2800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 </a:t>
                </a:r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 </a:t>
                </a:r>
                <a:endParaRPr lang="vi-VN" sz="2800" b="1" i="1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vi-VN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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l-G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vi-VN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sz="2800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 </a:t>
                </a:r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0,005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(m/s</a:t>
                </a:r>
                <a:r>
                  <a:rPr lang="en-US" sz="2800" baseline="30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2800"/>
                  <a:t/>
                </a:r>
                <a:br>
                  <a:rPr lang="en-US" sz="2800"/>
                </a:b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aseline="-25000">
                                <a:latin typeface="Cambria Math" panose="02040503050406030204" pitchFamily="18" charset="0"/>
                              </a:rPr>
                              <m:t>τ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+ 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n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(−0,005)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800" b="1" i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0,005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m/s</a:t>
                </a:r>
                <a:r>
                  <a:rPr lang="en-US" sz="2800" baseline="30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20000"/>
                  </a:lnSpc>
                </a:pPr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782" y="228540"/>
                <a:ext cx="11624435" cy="4854406"/>
              </a:xfrm>
              <a:prstGeom prst="rect">
                <a:avLst/>
              </a:prstGeom>
              <a:blipFill rotWithShape="0">
                <a:blip r:embed="rId2"/>
                <a:stretch>
                  <a:fillRect l="-1102" t="-3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33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802" y="0"/>
            <a:ext cx="11624435" cy="688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>
              <a:lnSpc>
                <a:spcPct val="120000"/>
              </a:lnSpc>
            </a:pPr>
            <a:r>
              <a:rPr lang="vi-VN" sz="2400" b="1" i="1">
                <a:latin typeface="+mj-lt"/>
                <a:cs typeface="Times New Roman" panose="02020603050405020304" pitchFamily="18" charset="0"/>
              </a:rPr>
              <a:t>Bài tập </a:t>
            </a:r>
            <a:r>
              <a:rPr lang="en-US" sz="2400" b="1" i="1">
                <a:latin typeface="+mj-lt"/>
                <a:cs typeface="Times New Roman" panose="02020603050405020304" pitchFamily="18" charset="0"/>
              </a:rPr>
              <a:t>9</a:t>
            </a:r>
            <a:r>
              <a:rPr lang="vi-VN" sz="2400" b="1" i="1">
                <a:latin typeface="+mj-lt"/>
                <a:cs typeface="Times New Roman" panose="02020603050405020304" pitchFamily="18" charset="0"/>
              </a:rPr>
              <a:t> – Chương </a:t>
            </a:r>
            <a:r>
              <a:rPr lang="en-US" sz="2400" b="1" i="1">
                <a:latin typeface="+mj-lt"/>
                <a:cs typeface="Times New Roman" panose="02020603050405020304" pitchFamily="18" charset="0"/>
              </a:rPr>
              <a:t>4</a:t>
            </a:r>
            <a:endParaRPr lang="vi-VN" sz="2400" b="1" i="1">
              <a:latin typeface="+mj-lt"/>
              <a:cs typeface="Times New Roman" panose="02020603050405020304" pitchFamily="18" charset="0"/>
            </a:endParaRPr>
          </a:p>
          <a:p>
            <a:pPr lvl="0"/>
            <a:r>
              <a:rPr lang="en-US" sz="2400">
                <a:latin typeface="+mj-lt"/>
              </a:rPr>
              <a:t>Điểm chuyển động thẳng có phương trình s = 2t + t</a:t>
            </a:r>
            <a:r>
              <a:rPr lang="en-US" sz="2400" baseline="30000">
                <a:latin typeface="+mj-lt"/>
              </a:rPr>
              <a:t>2</a:t>
            </a:r>
            <a:r>
              <a:rPr lang="en-US" sz="2400">
                <a:latin typeface="+mj-lt"/>
              </a:rPr>
              <a:t> </a:t>
            </a:r>
          </a:p>
          <a:p>
            <a:pPr lvl="1"/>
            <a:r>
              <a:rPr lang="en-US" sz="2400">
                <a:latin typeface="+mj-lt"/>
              </a:rPr>
              <a:t>a. Sau khi mấy giây điểm đạt vận tốc 10m/s?</a:t>
            </a:r>
          </a:p>
          <a:p>
            <a:pPr lvl="1"/>
            <a:r>
              <a:rPr lang="en-US" sz="2400">
                <a:latin typeface="+mj-lt"/>
              </a:rPr>
              <a:t>b. Tại thời điểm đó, điểm vạch được quãng đường dài bao nhiêu?</a:t>
            </a:r>
          </a:p>
          <a:p>
            <a:pPr lvl="1"/>
            <a:r>
              <a:rPr lang="en-US" sz="2400">
                <a:latin typeface="+mj-lt"/>
              </a:rPr>
              <a:t>c. Tìm gia tốc của điểm</a:t>
            </a:r>
            <a:r>
              <a:rPr lang="en-US" sz="2400" smtClean="0">
                <a:latin typeface="+mj-lt"/>
              </a:rPr>
              <a:t>?</a:t>
            </a:r>
            <a:endParaRPr lang="en-US" sz="2400" b="1" i="1" smtClean="0">
              <a:latin typeface="+mj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vi-VN" sz="2400" b="1" i="1" smtClean="0">
                <a:latin typeface="+mj-lt"/>
                <a:cs typeface="Times New Roman" panose="02020603050405020304" pitchFamily="18" charset="0"/>
              </a:rPr>
              <a:t>Bài tập </a:t>
            </a:r>
            <a:r>
              <a:rPr lang="en-US" sz="2400" b="1" i="1" smtClean="0">
                <a:latin typeface="+mj-lt"/>
                <a:cs typeface="Times New Roman" panose="02020603050405020304" pitchFamily="18" charset="0"/>
              </a:rPr>
              <a:t>11</a:t>
            </a:r>
            <a:r>
              <a:rPr lang="vi-VN" sz="2400" b="1" i="1" smtClean="0">
                <a:latin typeface="+mj-lt"/>
                <a:cs typeface="Times New Roman" panose="02020603050405020304" pitchFamily="18" charset="0"/>
              </a:rPr>
              <a:t> – Chương </a:t>
            </a:r>
            <a:r>
              <a:rPr lang="en-US" sz="2400" b="1" i="1" smtClean="0">
                <a:latin typeface="+mj-lt"/>
                <a:cs typeface="Times New Roman" panose="02020603050405020304" pitchFamily="18" charset="0"/>
              </a:rPr>
              <a:t>4</a:t>
            </a:r>
            <a:endParaRPr lang="en-US" sz="2400" b="1" i="1">
              <a:latin typeface="+mj-lt"/>
              <a:cs typeface="Times New Roman" panose="02020603050405020304" pitchFamily="18" charset="0"/>
            </a:endParaRPr>
          </a:p>
          <a:p>
            <a:pPr lvl="0"/>
            <a:r>
              <a:rPr lang="en-US" sz="2400">
                <a:latin typeface="+mj-lt"/>
              </a:rPr>
              <a:t>Một ôtô chuyển động thẳng , trong giai đoạn khởi động , chạy nhanh dần đều với gia tốc a = 1m/s</a:t>
            </a:r>
            <a:r>
              <a:rPr lang="en-US" sz="2400" baseline="30000">
                <a:latin typeface="+mj-lt"/>
              </a:rPr>
              <a:t>2</a:t>
            </a:r>
            <a:r>
              <a:rPr lang="en-US" sz="2400">
                <a:latin typeface="+mj-lt"/>
              </a:rPr>
              <a:t> . Tính :</a:t>
            </a:r>
          </a:p>
          <a:p>
            <a:pPr lvl="1"/>
            <a:r>
              <a:rPr lang="en-US" sz="2400" smtClean="0">
                <a:latin typeface="+mj-lt"/>
              </a:rPr>
              <a:t>a. Vận </a:t>
            </a:r>
            <a:r>
              <a:rPr lang="en-US" sz="2400">
                <a:latin typeface="+mj-lt"/>
              </a:rPr>
              <a:t>tốc và quãng đường chạy được sau thời gian khởi động 4 giây?</a:t>
            </a:r>
          </a:p>
          <a:p>
            <a:pPr lvl="1"/>
            <a:r>
              <a:rPr lang="en-US" sz="2400" smtClean="0">
                <a:latin typeface="+mj-lt"/>
              </a:rPr>
              <a:t>b. Vận </a:t>
            </a:r>
            <a:r>
              <a:rPr lang="en-US" sz="2400">
                <a:latin typeface="+mj-lt"/>
              </a:rPr>
              <a:t>tốc của ôtô sau khi đi được 32m</a:t>
            </a:r>
            <a:r>
              <a:rPr lang="en-US" sz="2400" smtClean="0">
                <a:latin typeface="+mj-lt"/>
              </a:rPr>
              <a:t>.</a:t>
            </a:r>
            <a:endParaRPr lang="en-US" sz="2400" b="1" i="1" smtClean="0">
              <a:latin typeface="+mj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vi-VN" sz="2400" b="1" i="1">
                <a:latin typeface="+mj-lt"/>
                <a:cs typeface="Times New Roman" panose="02020603050405020304" pitchFamily="18" charset="0"/>
              </a:rPr>
              <a:t>Bài tập </a:t>
            </a:r>
            <a:r>
              <a:rPr lang="en-US" sz="2400" b="1" i="1" smtClean="0">
                <a:latin typeface="+mj-lt"/>
                <a:cs typeface="Times New Roman" panose="02020603050405020304" pitchFamily="18" charset="0"/>
              </a:rPr>
              <a:t>12</a:t>
            </a:r>
            <a:r>
              <a:rPr lang="vi-VN" sz="2400" b="1" i="1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vi-VN" sz="2400" b="1" i="1">
                <a:latin typeface="+mj-lt"/>
                <a:cs typeface="Times New Roman" panose="02020603050405020304" pitchFamily="18" charset="0"/>
              </a:rPr>
              <a:t>– Chương </a:t>
            </a:r>
            <a:r>
              <a:rPr lang="en-US" sz="2400" b="1" i="1">
                <a:latin typeface="+mj-lt"/>
                <a:cs typeface="Times New Roman" panose="02020603050405020304" pitchFamily="18" charset="0"/>
              </a:rPr>
              <a:t>4</a:t>
            </a:r>
          </a:p>
          <a:p>
            <a:pPr lvl="0"/>
            <a:r>
              <a:rPr lang="en-US" sz="2400">
                <a:latin typeface="+mj-lt"/>
              </a:rPr>
              <a:t>Một ôtô chuyển động thẳng với vận tốc v = 36km/h thì được hãm lại. Từ khi hãm ôtô chuyển động chậm dần đều và chạy được 25m thì dừng lại. Xác định :</a:t>
            </a:r>
          </a:p>
          <a:p>
            <a:pPr lvl="1"/>
            <a:r>
              <a:rPr lang="en-US" sz="2400" smtClean="0">
                <a:latin typeface="+mj-lt"/>
              </a:rPr>
              <a:t>a. Khoảng </a:t>
            </a:r>
            <a:r>
              <a:rPr lang="en-US" sz="2400">
                <a:latin typeface="+mj-lt"/>
              </a:rPr>
              <a:t>thời gian từ khi bắt đầu hãm  đến khi ôtô dừng lại?</a:t>
            </a:r>
          </a:p>
          <a:p>
            <a:pPr lvl="1"/>
            <a:r>
              <a:rPr lang="en-US" sz="2400" smtClean="0">
                <a:latin typeface="+mj-lt"/>
              </a:rPr>
              <a:t>b. Gia </a:t>
            </a:r>
            <a:r>
              <a:rPr lang="en-US" sz="2400">
                <a:latin typeface="+mj-lt"/>
              </a:rPr>
              <a:t>tốc của ôtô</a:t>
            </a:r>
            <a:r>
              <a:rPr lang="en-US" sz="2400" smtClean="0">
                <a:latin typeface="+mj-lt"/>
              </a:rPr>
              <a:t>?         C. vận tốc tại t = 3s</a:t>
            </a:r>
            <a:endParaRPr lang="en-US" sz="2400">
              <a:latin typeface="+mj-lt"/>
            </a:endParaRPr>
          </a:p>
          <a:p>
            <a:pPr lvl="0">
              <a:lnSpc>
                <a:spcPct val="120000"/>
              </a:lnSpc>
            </a:pPr>
            <a:r>
              <a:rPr lang="en-US" sz="2800" smtClean="0">
                <a:latin typeface="+mj-lt"/>
              </a:rPr>
              <a:t>   </a:t>
            </a:r>
            <a:endParaRPr lang="en-US" sz="280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0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802" y="0"/>
            <a:ext cx="11624435" cy="5607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>
              <a:lnSpc>
                <a:spcPct val="120000"/>
              </a:lnSpc>
            </a:pPr>
            <a:r>
              <a:rPr lang="vi-VN" sz="2800" b="1" i="1">
                <a:latin typeface="+mj-lt"/>
                <a:cs typeface="Times New Roman" panose="02020603050405020304" pitchFamily="18" charset="0"/>
              </a:rPr>
              <a:t>Bài tập </a:t>
            </a:r>
            <a:r>
              <a:rPr lang="en-US" sz="2800" b="1" i="1" smtClean="0">
                <a:latin typeface="+mj-lt"/>
                <a:cs typeface="Times New Roman" panose="02020603050405020304" pitchFamily="18" charset="0"/>
              </a:rPr>
              <a:t>16</a:t>
            </a:r>
            <a:r>
              <a:rPr lang="vi-VN" sz="2800" b="1" i="1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vi-VN" sz="2800" b="1" i="1">
                <a:latin typeface="+mj-lt"/>
                <a:cs typeface="Times New Roman" panose="02020603050405020304" pitchFamily="18" charset="0"/>
              </a:rPr>
              <a:t>– Chương </a:t>
            </a:r>
            <a:r>
              <a:rPr lang="en-US" sz="2800" b="1" i="1">
                <a:latin typeface="+mj-lt"/>
                <a:cs typeface="Times New Roman" panose="02020603050405020304" pitchFamily="18" charset="0"/>
              </a:rPr>
              <a:t>4</a:t>
            </a:r>
            <a:endParaRPr lang="vi-VN" sz="2800" b="1" i="1">
              <a:latin typeface="+mj-lt"/>
              <a:cs typeface="Times New Roman" panose="02020603050405020304" pitchFamily="18" charset="0"/>
            </a:endParaRPr>
          </a:p>
          <a:p>
            <a:pPr lvl="0"/>
            <a:r>
              <a:rPr lang="en-US" sz="2800" smtClean="0">
                <a:latin typeface="+mj-lt"/>
                <a:cs typeface="Times New Roman" panose="02020603050405020304" pitchFamily="18" charset="0"/>
              </a:rPr>
              <a:t>	Đầu </a:t>
            </a:r>
            <a:r>
              <a:rPr lang="en-US" sz="2800">
                <a:latin typeface="+mj-lt"/>
                <a:cs typeface="Times New Roman" panose="02020603050405020304" pitchFamily="18" charset="0"/>
              </a:rPr>
              <a:t>tàu hoả có vận tốc đầu 15m/s và trong 30 giây đầu chạy được 600m. Biết chuyển động của nó là biến đổi đều, xác định vận tốc và gia tốc của tàu hoả ở cuối giây thứ 30 nếu tàu hoả chuyển động trên cung tròn bán kính R = 1km</a:t>
            </a:r>
            <a:r>
              <a:rPr lang="en-US" sz="2800" smtClean="0">
                <a:latin typeface="+mj-lt"/>
                <a:cs typeface="Times New Roman" panose="02020603050405020304" pitchFamily="18" charset="0"/>
              </a:rPr>
              <a:t>.</a:t>
            </a:r>
          </a:p>
          <a:p>
            <a:pPr lvl="0"/>
            <a:endParaRPr lang="en-US" sz="2800"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vi-VN" sz="2800" b="1" i="1" smtClean="0">
                <a:latin typeface="+mj-lt"/>
                <a:cs typeface="Times New Roman" panose="02020603050405020304" pitchFamily="18" charset="0"/>
              </a:rPr>
              <a:t>Bài tập </a:t>
            </a:r>
            <a:r>
              <a:rPr lang="en-US" sz="2800" b="1" i="1" smtClean="0">
                <a:latin typeface="+mj-lt"/>
                <a:cs typeface="Times New Roman" panose="02020603050405020304" pitchFamily="18" charset="0"/>
              </a:rPr>
              <a:t>18 </a:t>
            </a:r>
            <a:r>
              <a:rPr lang="vi-VN" sz="2800" b="1" i="1" smtClean="0">
                <a:latin typeface="+mj-lt"/>
                <a:cs typeface="Times New Roman" panose="02020603050405020304" pitchFamily="18" charset="0"/>
              </a:rPr>
              <a:t>– Chương </a:t>
            </a:r>
            <a:r>
              <a:rPr lang="en-US" sz="2800" b="1" i="1" smtClean="0">
                <a:latin typeface="+mj-lt"/>
                <a:cs typeface="Times New Roman" panose="02020603050405020304" pitchFamily="18" charset="0"/>
              </a:rPr>
              <a:t>4</a:t>
            </a:r>
            <a:endParaRPr lang="en-US" sz="2800" b="1" i="1">
              <a:latin typeface="+mj-lt"/>
              <a:cs typeface="Times New Roman" panose="02020603050405020304" pitchFamily="18" charset="0"/>
            </a:endParaRPr>
          </a:p>
          <a:p>
            <a:pPr lvl="0"/>
            <a:r>
              <a:rPr lang="en-US" sz="2800" smtClean="0">
                <a:latin typeface="+mj-lt"/>
                <a:cs typeface="Times New Roman" panose="02020603050405020304" pitchFamily="18" charset="0"/>
              </a:rPr>
              <a:t>	</a:t>
            </a:r>
            <a:r>
              <a:rPr lang="en-US" sz="2800"/>
              <a:t>Một tàu hoả chuyển động nhanh dần đều, vận tốc của nó tăng từ 18km/h đến 72km/h trong khoảng thời gian 2phút . Quãng đường nằm trên cung tròn bán kính R = 1000m. Xác định vận tốc và gia tốc của tàu sau 40 giây kể từ lúc bắt đầu chuyển động nhanh dần đều.</a:t>
            </a:r>
          </a:p>
          <a:p>
            <a:pPr lvl="0">
              <a:lnSpc>
                <a:spcPct val="120000"/>
              </a:lnSpc>
            </a:pPr>
            <a:r>
              <a:rPr lang="en-US" sz="2800" smtClean="0">
                <a:latin typeface="+mj-lt"/>
              </a:rPr>
              <a:t>   </a:t>
            </a:r>
            <a:endParaRPr lang="en-US" sz="280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99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321881" y="92777"/>
            <a:ext cx="8243513" cy="856754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b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.1. Khảo sát chuyển động của điểm </a:t>
            </a:r>
          </a:p>
          <a:p>
            <a:pPr algn="ctr"/>
            <a:r>
              <a:rPr lang="en-US" sz="2800" b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 phương pháp tọa độ Đề các</a:t>
            </a:r>
            <a:endParaRPr lang="en-US" sz="2800" b="1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792654" y="949531"/>
                <a:ext cx="10658732" cy="5364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800" b="1" i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4.1.1. Phương trình chuyển động</a:t>
                </a:r>
              </a:p>
              <a:p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800"/>
                  <a:t>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= x(t)</a:t>
                </a:r>
              </a:p>
              <a:p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y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y(t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r>
                  <a:rPr lang="vi-VN" sz="2800"/>
                  <a:t/>
                </a:r>
                <a:br>
                  <a:rPr lang="vi-VN" sz="2800"/>
                </a:br>
                <a:r>
                  <a:rPr lang="en-US" sz="2800" b="1" i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4.1.2. Vận tốc</a:t>
                </a:r>
              </a:p>
              <a:p>
                <a:r>
                  <a:rPr lang="en-US" sz="2800" smtClean="0"/>
                  <a:t>	v</a:t>
                </a:r>
                <a:r>
                  <a:rPr lang="en-US" sz="2800" baseline="-25000" smtClean="0"/>
                  <a:t>x</a:t>
                </a:r>
                <a:r>
                  <a:rPr lang="en-US" sz="2800" smtClean="0"/>
                  <a:t> </a:t>
                </a:r>
                <a:r>
                  <a:rPr lang="en-US" sz="2800"/>
                  <a:t>= x’(t)</a:t>
                </a:r>
              </a:p>
              <a:p>
                <a:r>
                  <a:rPr lang="en-US" sz="2800" smtClean="0"/>
                  <a:t>	v</a:t>
                </a:r>
                <a:r>
                  <a:rPr lang="en-US" sz="2800" baseline="-25000" smtClean="0"/>
                  <a:t>y</a:t>
                </a:r>
                <a:r>
                  <a:rPr lang="en-US" sz="2800" smtClean="0"/>
                  <a:t> </a:t>
                </a:r>
                <a:r>
                  <a:rPr lang="en-US" sz="2800"/>
                  <a:t>= y’(t)</a:t>
                </a:r>
              </a:p>
              <a:p>
                <a:r>
                  <a:rPr lang="en-US" sz="2800" smtClean="0"/>
                  <a:t>	v </a:t>
                </a:r>
                <a:r>
                  <a:rPr lang="en-US" sz="280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x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+ 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y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endParaRPr lang="en-US" sz="2800"/>
              </a:p>
              <a:p>
                <a:r>
                  <a:rPr lang="en-US" sz="2800"/>
                  <a:t>VD1. Cho điểm chuyển động theo phương trình:   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+ 1</a:t>
                </a:r>
              </a:p>
              <a:p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				       	y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/>
                  <a:t> + 1</a:t>
                </a:r>
              </a:p>
              <a:p>
                <a:pPr marL="514350" indent="-514350">
                  <a:buAutoNum type="alphaLcPeriod"/>
                </a:pPr>
                <a:r>
                  <a:rPr lang="en-US" sz="2800"/>
                  <a:t>Xác định vận tốc của điểm tại t =</a:t>
                </a:r>
                <a:r>
                  <a:rPr lang="en-US" sz="2800" smtClean="0"/>
                  <a:t>2s</a:t>
                </a:r>
                <a:endParaRPr lang="en-US" sz="280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654" y="949531"/>
                <a:ext cx="10658732" cy="5364225"/>
              </a:xfrm>
              <a:prstGeom prst="rect">
                <a:avLst/>
              </a:prstGeom>
              <a:blipFill rotWithShape="0">
                <a:blip r:embed="rId3"/>
                <a:stretch>
                  <a:fillRect l="-1201" t="-455" b="-2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/>
          <p:cNvPicPr/>
          <p:nvPr/>
        </p:nvPicPr>
        <p:blipFill rotWithShape="1">
          <a:blip r:embed="rId4"/>
          <a:srcRect l="12901" t="28622" r="51373" b="21192"/>
          <a:stretch/>
        </p:blipFill>
        <p:spPr bwMode="auto">
          <a:xfrm>
            <a:off x="8427678" y="1522540"/>
            <a:ext cx="3376145" cy="25976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/>
          <p:cNvSpPr/>
          <p:nvPr/>
        </p:nvSpPr>
        <p:spPr>
          <a:xfrm>
            <a:off x="9853500" y="3858622"/>
            <a:ext cx="524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269144" y="1850542"/>
            <a:ext cx="524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US"/>
          </a:p>
        </p:txBody>
      </p:sp>
      <p:sp>
        <p:nvSpPr>
          <p:cNvPr id="6" name="Left Brace 5"/>
          <p:cNvSpPr/>
          <p:nvPr/>
        </p:nvSpPr>
        <p:spPr>
          <a:xfrm>
            <a:off x="1665837" y="1711105"/>
            <a:ext cx="181070" cy="479833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 Brace 20"/>
          <p:cNvSpPr/>
          <p:nvPr/>
        </p:nvSpPr>
        <p:spPr>
          <a:xfrm>
            <a:off x="7921782" y="4733152"/>
            <a:ext cx="181070" cy="479833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75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7"/>
    </mc:Choice>
    <mc:Fallback xmlns="">
      <p:transition spd="slow" advTm="23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938392" y="1161376"/>
                <a:ext cx="10658732" cy="61707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800" b="1" i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4.1.3. Gia tốc</a:t>
                </a:r>
              </a:p>
              <a:p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800"/>
                  <a:t>a</a:t>
                </a:r>
                <a:r>
                  <a:rPr lang="en-US" sz="2800" baseline="-25000"/>
                  <a:t>x</a:t>
                </a:r>
                <a:r>
                  <a:rPr lang="en-US" sz="2800"/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,</m:t>
                        </m:r>
                      </m:sup>
                    </m:sSubSup>
                  </m:oMath>
                </a14:m>
                <a:r>
                  <a:rPr lang="en-US" sz="2800"/>
                  <a:t>(t) = x’’(t) </a:t>
                </a:r>
              </a:p>
              <a:p>
                <a:r>
                  <a:rPr lang="en-US" sz="2800" smtClean="0"/>
                  <a:t>	a</a:t>
                </a:r>
                <a:r>
                  <a:rPr lang="en-US" sz="2800" baseline="-25000" smtClean="0"/>
                  <a:t>y</a:t>
                </a:r>
                <a:r>
                  <a:rPr lang="en-US" sz="2800" smtClean="0"/>
                  <a:t> </a:t>
                </a:r>
                <a:r>
                  <a:rPr lang="en-US" sz="2800"/>
                  <a:t>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,</m:t>
                        </m:r>
                      </m:sup>
                    </m:sSubSup>
                  </m:oMath>
                </a14:m>
                <a:r>
                  <a:rPr lang="en-US" sz="2800"/>
                  <a:t>(t) = y’’(t) </a:t>
                </a:r>
              </a:p>
              <a:p>
                <a:r>
                  <a:rPr lang="en-US" sz="2800" smtClean="0"/>
                  <a:t>	a </a:t>
                </a:r>
                <a:r>
                  <a:rPr lang="en-US" sz="280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x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+ 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y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endParaRPr lang="en-US" sz="2800" smtClean="0"/>
              </a:p>
              <a:p>
                <a:endParaRPr lang="en-US" sz="2800"/>
              </a:p>
              <a:p>
                <a:r>
                  <a:rPr lang="en-US" sz="2800"/>
                  <a:t>VD1. Cho điểm chuyển động theo phương trình:   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+ 1</a:t>
                </a:r>
              </a:p>
              <a:p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				       	y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/>
                  <a:t> + 1</a:t>
                </a:r>
              </a:p>
              <a:p>
                <a:r>
                  <a:rPr lang="en-US" sz="2800" smtClean="0"/>
                  <a:t>b. Xác </a:t>
                </a:r>
                <a:r>
                  <a:rPr lang="en-US" sz="2800"/>
                  <a:t>định </a:t>
                </a:r>
                <a:r>
                  <a:rPr lang="en-US" sz="2800" smtClean="0"/>
                  <a:t>gia tốc của </a:t>
                </a:r>
                <a:r>
                  <a:rPr lang="en-US" sz="2800"/>
                  <a:t>điểm tại t =2s</a:t>
                </a:r>
              </a:p>
              <a:p>
                <a:endParaRPr lang="en-US" sz="2800" smtClean="0"/>
              </a:p>
              <a:p>
                <a:r>
                  <a:rPr lang="en-US" sz="2800"/>
                  <a:t/>
                </a:r>
                <a:br>
                  <a:rPr lang="en-US" sz="2800"/>
                </a:br>
                <a:r>
                  <a:rPr lang="en-US" sz="2800"/>
                  <a:t/>
                </a:r>
                <a:br>
                  <a:rPr lang="en-US" sz="2800"/>
                </a:b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392" y="1161376"/>
                <a:ext cx="10658732" cy="6170728"/>
              </a:xfrm>
              <a:prstGeom prst="rect">
                <a:avLst/>
              </a:prstGeom>
              <a:blipFill rotWithShape="0">
                <a:blip r:embed="rId3"/>
                <a:stretch>
                  <a:fillRect l="-1201" t="-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321881" y="92777"/>
            <a:ext cx="8243513" cy="856754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b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.1. Khảo sát chuyển động của điểm </a:t>
            </a:r>
          </a:p>
          <a:p>
            <a:pPr algn="ctr"/>
            <a:r>
              <a:rPr lang="en-US" sz="2800" b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 phương pháp tọa độ Đề các</a:t>
            </a:r>
            <a:endParaRPr lang="en-US" sz="2800" b="1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395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7"/>
    </mc:Choice>
    <mc:Fallback xmlns="">
      <p:transition spd="slow" advTm="23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26923" t="25831" r="27884" b="29725"/>
          <a:stretch/>
        </p:blipFill>
        <p:spPr bwMode="auto">
          <a:xfrm>
            <a:off x="1285593" y="588475"/>
            <a:ext cx="9189266" cy="57036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3678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321881" y="92777"/>
            <a:ext cx="7374379" cy="1108081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1" algn="ctr"/>
            <a:r>
              <a:rPr lang="en-US" sz="2800" b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b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 </a:t>
            </a:r>
            <a:r>
              <a:rPr lang="en-US" sz="2800" b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Khảo sát chuyển động của điểm bằng phương pháp tọa độ tự nhiên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48346" y="1200858"/>
                <a:ext cx="11560766" cy="75257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4.2.1. Phương trình chuyển động – Phương trình quãng đường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800" smtClean="0">
                    <a:ea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(t) 	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(m)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4.2.2. Vận tốc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v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dt</m:t>
                        </m:r>
                      </m:den>
                    </m:f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′(t) 	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(m/s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4.2.3. Gia tốc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800" smtClean="0"/>
                  <a:t>	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aseline="-25000">
                                <a:latin typeface="Cambria Math" panose="02040503050406030204" pitchFamily="18" charset="0"/>
                              </a:rPr>
                              <m:t>τ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+ 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n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(m/s</a:t>
                </a:r>
                <a:r>
                  <a:rPr lang="en-US" sz="2800" baseline="30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b="1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l-GR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dt</m:t>
                        </m:r>
                      </m:den>
                    </m:f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=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v</m:t>
                        </m:r>
                      </m:e>
                    </m:acc>
                    <m:r>
                      <a:rPr lang="en-US" sz="2800" i="1">
                        <a:latin typeface="Cambria Math" panose="02040503050406030204" pitchFamily="18" charset="0"/>
                      </a:rPr>
                      <m:t>′</m:t>
                    </m:r>
                    <m:r>
                      <a:rPr lang="en-US" sz="280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2800">
                        <a:latin typeface="Cambria Math" panose="02040503050406030204" pitchFamily="18" charset="0"/>
                      </a:rPr>
                      <m:t>t</m:t>
                    </m:r>
                    <m:r>
                      <a:rPr lang="en-US" sz="28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=s′′(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t) 	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 tốc tiếp tuyến</a:t>
                </a: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a</a:t>
                </a:r>
                <a:r>
                  <a:rPr lang="en-US" sz="2800" baseline="-25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R</m:t>
                        </m:r>
                      </m:den>
                    </m:f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800" smtClean="0"/>
                  <a:t>			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tốc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 tuyến</a:t>
                </a:r>
                <a:endParaRPr lang="en-US" sz="2800"/>
              </a:p>
              <a:p>
                <a:pPr>
                  <a:lnSpc>
                    <a:spcPct val="120000"/>
                  </a:lnSpc>
                </a:pPr>
                <a:endParaRPr lang="en-US" sz="2800" b="1" i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sz="2800" b="1" i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800"/>
                  <a:t/>
                </a:r>
                <a:br>
                  <a:rPr lang="en-US" sz="2800"/>
                </a:br>
                <a:r>
                  <a:rPr lang="en-US" sz="2800"/>
                  <a:t/>
                </a:r>
                <a:br>
                  <a:rPr lang="en-US" sz="2800"/>
                </a:b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46" y="1200858"/>
                <a:ext cx="11560766" cy="7525778"/>
              </a:xfrm>
              <a:prstGeom prst="rect">
                <a:avLst/>
              </a:prstGeom>
              <a:blipFill rotWithShape="0">
                <a:blip r:embed="rId2"/>
                <a:stretch>
                  <a:fillRect l="-1108" t="-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347295" y="3824604"/>
            <a:ext cx="307818" cy="262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547980" y="2714983"/>
            <a:ext cx="307818" cy="262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/>
          <p:nvPr/>
        </p:nvPicPr>
        <p:blipFill rotWithShape="1">
          <a:blip r:embed="rId3"/>
          <a:srcRect l="35395" t="41168" r="35715" b="30406"/>
          <a:stretch/>
        </p:blipFill>
        <p:spPr bwMode="auto">
          <a:xfrm>
            <a:off x="7782391" y="1729081"/>
            <a:ext cx="3367889" cy="18977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/>
          <p:cNvPicPr/>
          <p:nvPr/>
        </p:nvPicPr>
        <p:blipFill rotWithShape="1">
          <a:blip r:embed="rId4"/>
          <a:srcRect l="33623" t="32871" r="29479" b="27106"/>
          <a:stretch/>
        </p:blipFill>
        <p:spPr bwMode="auto">
          <a:xfrm>
            <a:off x="8501204" y="3536616"/>
            <a:ext cx="2997435" cy="22271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0435056" y="3383686"/>
                <a:ext cx="715224" cy="6840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mtClean="0"/>
                  <a:t>a</a:t>
                </a:r>
                <a:r>
                  <a:rPr lang="en-US" sz="300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a</a:t>
                </a:r>
                <a14:m>
                  <m:oMath xmlns:m="http://schemas.openxmlformats.org/officeDocument/2006/math">
                    <m:r>
                      <a:rPr lang="en-US" sz="2000" i="1" smtClean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endParaRPr lang="en-US" sz="200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5056" y="3383686"/>
                <a:ext cx="715224" cy="684022"/>
              </a:xfrm>
              <a:prstGeom prst="rect">
                <a:avLst/>
              </a:prstGeom>
              <a:blipFill rotWithShape="0">
                <a:blip r:embed="rId5"/>
                <a:stretch>
                  <a:fillRect t="-2679" b="-232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9108723" y="5258870"/>
                <a:ext cx="715224" cy="6840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mtClean="0"/>
                  <a:t>a</a:t>
                </a:r>
                <a:r>
                  <a:rPr lang="en-US" sz="300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a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endParaRPr lang="en-US" sz="200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8723" y="5258870"/>
                <a:ext cx="715224" cy="684022"/>
              </a:xfrm>
              <a:prstGeom prst="rect">
                <a:avLst/>
              </a:prstGeom>
              <a:blipFill rotWithShape="0">
                <a:blip r:embed="rId6"/>
                <a:stretch>
                  <a:fillRect l="-847" t="-2679" b="-2232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173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2"/>
          <a:srcRect l="26816" t="22031" r="23077" b="14343"/>
          <a:stretch/>
        </p:blipFill>
        <p:spPr bwMode="auto">
          <a:xfrm>
            <a:off x="1149233" y="307263"/>
            <a:ext cx="9868277" cy="60748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614196" y="3526971"/>
            <a:ext cx="9097347" cy="113833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endCxn id="5" idx="3"/>
          </p:cNvCxnSpPr>
          <p:nvPr/>
        </p:nvCxnSpPr>
        <p:spPr>
          <a:xfrm flipV="1">
            <a:off x="2034073" y="3344701"/>
            <a:ext cx="8983437" cy="134859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2407298" y="1698171"/>
            <a:ext cx="4553339" cy="653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0635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716972" y="4540273"/>
                <a:ext cx="9825813" cy="32685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hiệu nhận biết chuyển động nhanh dần, chậm dần:</a:t>
                </a:r>
              </a:p>
              <a:p>
                <a:pPr lvl="0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.v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 0: vật chuyển động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nhanh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dần</a:t>
                </a:r>
              </a:p>
              <a:p>
                <a:pPr lvl="0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.v  &lt; 0: vật chuyển động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chậm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dần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800"/>
                  <a:t/>
                </a:r>
                <a:br>
                  <a:rPr lang="en-US" sz="2800"/>
                </a:br>
                <a:r>
                  <a:rPr lang="en-US" sz="2800"/>
                  <a:t/>
                </a:r>
                <a:br>
                  <a:rPr lang="en-US" sz="2800"/>
                </a:b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972" y="4540273"/>
                <a:ext cx="9825813" cy="3268587"/>
              </a:xfrm>
              <a:prstGeom prst="rect">
                <a:avLst/>
              </a:prstGeom>
              <a:blipFill rotWithShape="0">
                <a:blip r:embed="rId2"/>
                <a:stretch>
                  <a:fillRect l="-1304" t="-20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106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81614" y="1157185"/>
                <a:ext cx="10628769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VD2. Cho vật rắn chuyển động theo phương trình: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𝒔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- 2t + 1</a:t>
                </a:r>
              </a:p>
              <a:p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614" y="1157185"/>
                <a:ext cx="10628769" cy="1815882"/>
              </a:xfrm>
              <a:prstGeom prst="rect">
                <a:avLst/>
              </a:prstGeom>
              <a:blipFill rotWithShape="0">
                <a:blip r:embed="rId3"/>
                <a:stretch>
                  <a:fillRect l="-1147" t="-3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81614" y="1620291"/>
                <a:ext cx="4943192" cy="22836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Tính </a:t>
                </a:r>
                <a:r>
                  <a:rPr lang="en-US" sz="2800" b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vận tốc góc tại t = </a:t>
                </a:r>
                <a:r>
                  <a:rPr lang="en-US" sz="2800" b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2s</a:t>
                </a:r>
              </a:p>
              <a:p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Có: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 =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′(t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(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- 2t +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1)'</a:t>
                </a:r>
              </a:p>
              <a:p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= 9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 = 34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/s</a:t>
                </a: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614" y="1620291"/>
                <a:ext cx="4943192" cy="2283638"/>
              </a:xfrm>
              <a:prstGeom prst="rect">
                <a:avLst/>
              </a:prstGeom>
              <a:blipFill rotWithShape="0">
                <a:blip r:embed="rId4"/>
                <a:stretch>
                  <a:fillRect l="-2466" t="-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000938" y="1648673"/>
                <a:ext cx="4943192" cy="34381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Tính gia </a:t>
                </a:r>
                <a:r>
                  <a:rPr lang="en-US" sz="2800" b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tốc góc tại t = </a:t>
                </a:r>
                <a:r>
                  <a:rPr lang="en-US" sz="2800" b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2s</a:t>
                </a:r>
              </a:p>
              <a:p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 smtClean="0"/>
                  <a:t>=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v</m:t>
                        </m:r>
                      </m:e>
                    </m:acc>
                    <m:r>
                      <a:rPr lang="en-US" sz="2800" i="1">
                        <a:latin typeface="Cambria Math" panose="02040503050406030204" pitchFamily="18" charset="0"/>
                      </a:rPr>
                      <m:t>′</m:t>
                    </m:r>
                    <m:r>
                      <a:rPr lang="en-US" sz="280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2800">
                        <a:latin typeface="Cambria Math" panose="02040503050406030204" pitchFamily="18" charset="0"/>
                      </a:rPr>
                      <m:t>t</m:t>
                    </m:r>
                    <m:r>
                      <a:rPr lang="en-US" sz="28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/>
                  <a:t> </a:t>
                </a:r>
                <a:r>
                  <a:rPr lang="en-US" sz="2800" smtClean="0"/>
                  <a:t>= </a:t>
                </a:r>
                <a:r>
                  <a:rPr lang="vi-VN" sz="2800" smtClean="0"/>
                  <a:t>(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vi-VN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)’</a:t>
                </a:r>
              </a:p>
              <a:p>
                <a:r>
                  <a:rPr lang="vi-VN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= 18t = 36 </a:t>
                </a:r>
                <a:r>
                  <a:rPr lang="en-US" sz="2800" smtClean="0"/>
                  <a:t>(</a:t>
                </a:r>
                <a:r>
                  <a:rPr lang="en-US" sz="2800"/>
                  <a:t>m</a:t>
                </a:r>
                <a:r>
                  <a:rPr lang="en-US" sz="2800" smtClean="0"/>
                  <a:t>/s</a:t>
                </a:r>
                <a:r>
                  <a:rPr lang="en-US" sz="2800" baseline="30000" smtClean="0"/>
                  <a:t>2</a:t>
                </a:r>
                <a:r>
                  <a:rPr lang="en-US" sz="2800" smtClean="0"/>
                  <a:t>)</a:t>
                </a:r>
              </a:p>
              <a:p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800" baseline="-25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R</m:t>
                        </m:r>
                      </m:den>
                    </m:f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</a:t>
                </a:r>
              </a:p>
              <a:p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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aseline="-25000">
                                <a:latin typeface="Cambria Math" panose="02040503050406030204" pitchFamily="18" charset="0"/>
                              </a:rPr>
                              <m:t>τ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+ 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n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vi-VN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36 </a:t>
                </a:r>
                <a:r>
                  <a:rPr lang="en-US" sz="2800"/>
                  <a:t>(m/s</a:t>
                </a:r>
                <a:r>
                  <a:rPr lang="en-US" sz="2800" baseline="30000"/>
                  <a:t>2</a:t>
                </a:r>
                <a:r>
                  <a:rPr lang="en-US" sz="2800"/>
                  <a:t>)</a:t>
                </a:r>
              </a:p>
              <a:p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938" y="1648673"/>
                <a:ext cx="4943192" cy="3438121"/>
              </a:xfrm>
              <a:prstGeom prst="rect">
                <a:avLst/>
              </a:prstGeom>
              <a:blipFill rotWithShape="0">
                <a:blip r:embed="rId5"/>
                <a:stretch>
                  <a:fillRect l="-2466" t="-17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686687" y="3367733"/>
            <a:ext cx="49431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ại </a:t>
            </a:r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= 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</a:t>
            </a:r>
            <a:r>
              <a:rPr lang="vi-VN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vật quay nhanh hay chậm dần</a:t>
            </a:r>
            <a:endParaRPr lang="en-US" sz="2800" b="1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321881" y="92777"/>
            <a:ext cx="7374379" cy="1108081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1" algn="ctr"/>
            <a:r>
              <a:rPr lang="en-US" sz="2800" b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b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 </a:t>
            </a:r>
            <a:r>
              <a:rPr lang="en-US" sz="2800" b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Khảo sát chuyển động của điểm bằng phương pháp tọa độ tự nhiên</a:t>
            </a:r>
          </a:p>
        </p:txBody>
      </p:sp>
    </p:spTree>
    <p:extLst>
      <p:ext uri="{BB962C8B-B14F-4D97-AF65-F5344CB8AC3E}">
        <p14:creationId xmlns:p14="http://schemas.microsoft.com/office/powerpoint/2010/main" val="300264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89" y="1242528"/>
            <a:ext cx="1162443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4.2.4. Một số chuyển động thường gặp</a:t>
            </a:r>
          </a:p>
          <a:p>
            <a:pPr>
              <a:lnSpc>
                <a:spcPct val="120000"/>
              </a:lnSpc>
            </a:pPr>
            <a:r>
              <a:rPr 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vi-VN" sz="28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800"/>
              <a:t/>
            </a:r>
            <a:br>
              <a:rPr lang="en-US" sz="2800"/>
            </a:b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622202" y="2000816"/>
            <a:ext cx="0" cy="404689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39486" y="1991763"/>
            <a:ext cx="0" cy="404689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778598" y="1907211"/>
                <a:ext cx="4626321" cy="39349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lphaLcPeriod"/>
                </a:pPr>
                <a:r>
                  <a:rPr lang="en-US" sz="2800" b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Chuyển động đề</a:t>
                </a:r>
                <a:r>
                  <a:rPr lang="vi-VN" sz="2800" b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endParaRPr lang="vi-VN" sz="2800" b="1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vi-V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smtClean="0"/>
                  <a:t>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v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const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+ a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aseline="-25000">
                                <a:latin typeface="Cambria Math" panose="02040503050406030204" pitchFamily="18" charset="0"/>
                              </a:rPr>
                              <m:t>τ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+ 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n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endParaRPr lang="en-US" sz="280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l-GR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 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l-G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l-GR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‘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(t) =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a</a:t>
                </a:r>
                <a:r>
                  <a:rPr lang="en-US" sz="2800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R</m:t>
                        </m:r>
                      </m:den>
                    </m:f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(nếu chuyển động trên quỹ đạo thẳng a</a:t>
                </a:r>
                <a:r>
                  <a:rPr lang="en-US" sz="2800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0)</a:t>
                </a: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v.t</a:t>
                </a:r>
                <a:endParaRPr 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598" y="1907211"/>
                <a:ext cx="4626321" cy="3934923"/>
              </a:xfrm>
              <a:prstGeom prst="rect">
                <a:avLst/>
              </a:prstGeom>
              <a:blipFill rotWithShape="0">
                <a:blip r:embed="rId2"/>
                <a:stretch>
                  <a:fillRect l="-2767" t="-1705" b="-23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056770" y="1907211"/>
                <a:ext cx="4626321" cy="4234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Chuyển động biến đổi đều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l-G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const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a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aseline="-25000">
                                <a:latin typeface="Cambria Math" panose="02040503050406030204" pitchFamily="18" charset="0"/>
                              </a:rPr>
                              <m:t>τ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+ 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n</m:t>
                            </m:r>
                          </m:sub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endParaRPr lang="en-US" sz="280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800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p>
                            <m:r>
                              <a:rPr lang="en-US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R</m:t>
                        </m:r>
                      </m:den>
                    </m:f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(nếu chuyển động trên quỹ đạo thẳng a</a:t>
                </a:r>
                <a:r>
                  <a:rPr lang="en-US" sz="2800" baseline="-25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v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l-G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.t </a:t>
                </a: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l-GR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</m:sub>
                    </m:sSub>
                  </m:oMath>
                </a14:m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6770" y="1907211"/>
                <a:ext cx="4626321" cy="4234108"/>
              </a:xfrm>
              <a:prstGeom prst="rect">
                <a:avLst/>
              </a:prstGeom>
              <a:blipFill rotWithShape="0">
                <a:blip r:embed="rId3"/>
                <a:stretch>
                  <a:fillRect l="-2770" t="-1585" r="-528" b="-2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ounded Rectangle 13"/>
          <p:cNvSpPr/>
          <p:nvPr/>
        </p:nvSpPr>
        <p:spPr>
          <a:xfrm>
            <a:off x="2321881" y="92777"/>
            <a:ext cx="7374379" cy="1108081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1" algn="ctr"/>
            <a:r>
              <a:rPr lang="en-US" sz="2800" b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b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 </a:t>
            </a:r>
            <a:r>
              <a:rPr lang="en-US" sz="2800" b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Khảo sát chuyển động của điểm bằng phương pháp tọa độ tự nhiên</a:t>
            </a:r>
          </a:p>
        </p:txBody>
      </p:sp>
    </p:spTree>
    <p:extLst>
      <p:ext uri="{BB962C8B-B14F-4D97-AF65-F5344CB8AC3E}">
        <p14:creationId xmlns:p14="http://schemas.microsoft.com/office/powerpoint/2010/main" val="129217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1786" y="228540"/>
            <a:ext cx="11624435" cy="534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i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5.2.3. Một số chuyển động quay thường gặp</a:t>
            </a:r>
            <a:endParaRPr lang="vi-VN" sz="2800" b="1" i="1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 b="1" smtClean="0"/>
              <a:t>(BÀI TẬP </a:t>
            </a:r>
            <a:r>
              <a:rPr lang="en-US" sz="2800" b="1" smtClean="0"/>
              <a:t>11</a:t>
            </a:r>
            <a:r>
              <a:rPr lang="vi-VN" sz="2800" b="1" smtClean="0"/>
              <a:t> – CHƯƠNG </a:t>
            </a:r>
            <a:r>
              <a:rPr lang="en-US" sz="2800" b="1" smtClean="0"/>
              <a:t>4</a:t>
            </a:r>
            <a:r>
              <a:rPr lang="vi-VN" sz="2800" b="1" smtClean="0"/>
              <a:t>)</a:t>
            </a:r>
          </a:p>
          <a:p>
            <a:pPr lvl="0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Trên đoạn đường dài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12,5km,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tàu hoả giảm tốc từ 54km/h xuống còn 36km/h. Xem như trên đoạn đường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đó,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tàu hoả chuyển động chậm dần đều . Xác định gia tốc của tàu và thời gian tàu chạy được trên quãng đường đó.</a:t>
            </a:r>
          </a:p>
          <a:p>
            <a:r>
              <a:rPr lang="en-US" sz="2800"/>
              <a:t>	</a:t>
            </a:r>
          </a:p>
          <a:p>
            <a:pPr>
              <a:lnSpc>
                <a:spcPct val="120000"/>
              </a:lnSpc>
            </a:pPr>
            <a:r>
              <a:rPr lang="vi-VN" sz="2800" b="1" i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 </a:t>
            </a:r>
            <a:endParaRPr lang="en-US" sz="2800" b="1" i="1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800" b="1" i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 tắt: </a:t>
            </a:r>
          </a:p>
          <a:p>
            <a:pPr>
              <a:lnSpc>
                <a:spcPct val="120000"/>
              </a:lnSpc>
            </a:pPr>
            <a:r>
              <a:rPr 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= 12,5km = 12500 m</a:t>
            </a:r>
          </a:p>
          <a:p>
            <a:pPr>
              <a:lnSpc>
                <a:spcPct val="120000"/>
              </a:lnSpc>
            </a:pPr>
            <a:r>
              <a:rPr 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54km/h = 15 m/s</a:t>
            </a:r>
          </a:p>
          <a:p>
            <a:pPr>
              <a:lnSpc>
                <a:spcPct val="120000"/>
              </a:lnSpc>
            </a:pPr>
            <a:r>
              <a:rPr 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 = 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36km/h = 10m/s</a:t>
            </a:r>
            <a:endParaRPr lang="vi-VN" sz="28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25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0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2843</TotalTime>
  <Words>638</Words>
  <Application>Microsoft Office PowerPoint</Application>
  <PresentationFormat>Widescreen</PresentationFormat>
  <Paragraphs>141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DUONG HONG</dc:creator>
  <cp:lastModifiedBy>Microsoft account</cp:lastModifiedBy>
  <cp:revision>231</cp:revision>
  <dcterms:created xsi:type="dcterms:W3CDTF">2020-03-21T07:33:23Z</dcterms:created>
  <dcterms:modified xsi:type="dcterms:W3CDTF">2021-08-02T02:38:20Z</dcterms:modified>
</cp:coreProperties>
</file>