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notesMasterIdLst>
    <p:notesMasterId r:id="rId19"/>
  </p:notesMasterIdLst>
  <p:sldIdLst>
    <p:sldId id="288" r:id="rId2"/>
    <p:sldId id="300" r:id="rId3"/>
    <p:sldId id="310" r:id="rId4"/>
    <p:sldId id="311" r:id="rId5"/>
    <p:sldId id="313" r:id="rId6"/>
    <p:sldId id="312" r:id="rId7"/>
    <p:sldId id="301" r:id="rId8"/>
    <p:sldId id="314" r:id="rId9"/>
    <p:sldId id="299" r:id="rId10"/>
    <p:sldId id="315" r:id="rId11"/>
    <p:sldId id="302" r:id="rId12"/>
    <p:sldId id="303" r:id="rId13"/>
    <p:sldId id="304" r:id="rId14"/>
    <p:sldId id="306" r:id="rId15"/>
    <p:sldId id="305" r:id="rId16"/>
    <p:sldId id="307" r:id="rId17"/>
    <p:sldId id="30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ONG HONG" initials="DH" lastIdx="3" clrIdx="0">
    <p:extLst>
      <p:ext uri="{19B8F6BF-5375-455C-9EA6-DF929625EA0E}">
        <p15:presenceInfo xmlns:p15="http://schemas.microsoft.com/office/powerpoint/2012/main" userId="DUONG HO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6126B"/>
    <a:srgbClr val="99CCFF"/>
    <a:srgbClr val="C4763C"/>
    <a:srgbClr val="6699FF"/>
    <a:srgbClr val="CC66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0" autoAdjust="0"/>
    <p:restoredTop sz="81333" autoAdjust="0"/>
  </p:normalViewPr>
  <p:slideViewPr>
    <p:cSldViewPr snapToGrid="0">
      <p:cViewPr varScale="1">
        <p:scale>
          <a:sx n="89" d="100"/>
          <a:sy n="89" d="100"/>
        </p:scale>
        <p:origin x="20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3DBAA-D594-402A-BA2A-905152C6A99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565C8-7EC8-4747-A91D-1FF1C38DB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357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565C8-7EC8-4747-A91D-1FF1C38DBC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5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565C8-7EC8-4747-A91D-1FF1C38DBC1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63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34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492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428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07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2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1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873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10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794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361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005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40D2B-E94D-42C5-AC08-1F2CA65C47F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BFE4D-4923-4AC9-880A-98F5C6492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53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676" t="19675" r="54360" b="59187"/>
          <a:stretch/>
        </p:blipFill>
        <p:spPr>
          <a:xfrm>
            <a:off x="0" y="0"/>
            <a:ext cx="1973253" cy="6021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61425" y="91421"/>
            <a:ext cx="77229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smtClean="0">
                <a:solidFill>
                  <a:srgbClr val="C47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TP.HCM</a:t>
            </a:r>
          </a:p>
          <a:p>
            <a:pPr algn="ctr"/>
            <a:r>
              <a:rPr lang="en-US" sz="2600" b="1" smtClean="0">
                <a:solidFill>
                  <a:srgbClr val="C47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 CƠ KHÍ</a:t>
            </a:r>
            <a:endParaRPr lang="en-US" sz="2600" b="1">
              <a:solidFill>
                <a:srgbClr val="C476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7129" y="2206545"/>
            <a:ext cx="9578566" cy="1476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3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Môn. CƠ </a:t>
            </a:r>
            <a:r>
              <a:rPr lang="en-US" sz="3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 DỤNG</a:t>
            </a:r>
            <a:endParaRPr lang="en-US" sz="34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3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Chương 3. HỆ LỰC KHÔNG GIAN</a:t>
            </a:r>
            <a:endParaRPr lang="en-US" sz="3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6255943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84441" y="6347408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TP.HCM, </a:t>
            </a: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02/2021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65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"/>
    </mc:Choice>
    <mc:Fallback xmlns="">
      <p:transition spd="slow" advTm="1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408810" y="183311"/>
            <a:ext cx="7374379" cy="1108081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1" algn="ctr"/>
            <a:r>
              <a:rPr lang="en-US" sz="2800" b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 tiêu bài toán hệ lực không gian là đi tìm lực tại 2 ổ trụ</a:t>
            </a:r>
            <a:endParaRPr lang="en-US" sz="2800" b="1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/>
          <p:nvPr/>
        </p:nvPicPr>
        <p:blipFill rotWithShape="1">
          <a:blip r:embed="rId2"/>
          <a:srcRect l="35470" t="39885" r="13462" b="23267"/>
          <a:stretch/>
        </p:blipFill>
        <p:spPr bwMode="auto">
          <a:xfrm>
            <a:off x="2392342" y="2915215"/>
            <a:ext cx="7147784" cy="28518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Oval 2"/>
          <p:cNvSpPr/>
          <p:nvPr/>
        </p:nvSpPr>
        <p:spPr>
          <a:xfrm>
            <a:off x="2299581" y="3594224"/>
            <a:ext cx="1240325" cy="12312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8453710" y="3594224"/>
            <a:ext cx="1240325" cy="12312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3041964" y="2181885"/>
            <a:ext cx="2779414" cy="184690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821378" y="2181885"/>
            <a:ext cx="3252494" cy="184690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152146" y="1698578"/>
            <a:ext cx="36281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Ký hiệu :Ổ TRỤ</a:t>
            </a:r>
            <a:endParaRPr lang="en-US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15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08810" y="183311"/>
            <a:ext cx="7374379" cy="1108081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1" algn="ctr"/>
            <a:r>
              <a:rPr lang="en-US" sz="2800" b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3.3. ĐIỀU KIỆN CÂN BÀNG VÀ PHƯƠNG TRÌNH CÂN BẰNG</a:t>
            </a:r>
            <a:endParaRPr lang="en-US" sz="2800" b="1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45683" y="1725784"/>
                <a:ext cx="10684598" cy="43201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đó: </a:t>
                </a:r>
                <a:r>
                  <a:rPr lang="en-US" sz="3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Rx </a:t>
                </a:r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3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en-US" sz="30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3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tổng các lực theo trục Ox </a:t>
                </a:r>
              </a:p>
              <a:p>
                <a:r>
                  <a:rPr lang="en-US" sz="3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           </a:t>
                </a:r>
              </a:p>
              <a:p>
                <a:r>
                  <a:rPr lang="en-US" sz="3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Ry </a:t>
                </a:r>
                <a:r>
                  <a:rPr lang="en-US" sz="3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3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en-US" sz="3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3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tổng </a:t>
                </a:r>
                <a:r>
                  <a:rPr lang="en-US" sz="3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 lực theo trục Oy</a:t>
                </a:r>
              </a:p>
              <a:p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3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endParaRPr lang="en-US" sz="30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3000" b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Mx=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3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3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±</m:t>
                        </m:r>
                        <m:sSub>
                          <m:sSubPr>
                            <m:ctrlPr>
                              <a:rPr lang="en-US" sz="30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0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𝑭</m:t>
                            </m:r>
                          </m:e>
                          <m:sub>
                            <m:r>
                              <a:rPr lang="en-US" sz="30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sub>
                        </m:sSub>
                        <m:r>
                          <a:rPr lang="en-US" sz="3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sz="3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𝒅</m:t>
                        </m:r>
                      </m:e>
                    </m:nary>
                    <m:r>
                      <a:rPr lang="en-US" sz="30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± </m:t>
                    </m:r>
                    <m:sSub>
                      <m:sSubPr>
                        <m:ctrlPr>
                          <a:rPr lang="en-US" sz="3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𝑭</m:t>
                        </m:r>
                      </m:e>
                      <m:sub>
                        <m:r>
                          <a:rPr lang="en-US" sz="3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sub>
                    </m:sSub>
                  </m:oMath>
                </a14:m>
                <a:r>
                  <a:rPr lang="en-US" sz="3000" b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.r </a:t>
                </a:r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 tổng mô men của các lực đối với trục Ox (lấy mô men các lực theo trục y) </a:t>
                </a:r>
              </a:p>
              <a:p>
                <a:r>
                  <a:rPr lang="en-US" sz="3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My=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3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3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±</m:t>
                        </m:r>
                        <m:sSub>
                          <m:sSubPr>
                            <m:ctrlPr>
                              <a:rPr lang="en-US" sz="3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3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sub>
                        </m:sSub>
                        <m:r>
                          <a:rPr lang="en-US" sz="3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sz="30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e>
                    </m:nary>
                  </m:oMath>
                </a14:m>
                <a:r>
                  <a:rPr lang="en-US" sz="3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tổng mô men của các lực đối với trục </a:t>
                </a:r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Oy </a:t>
                </a:r>
                <a:r>
                  <a:rPr lang="en-US" sz="30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(lấy mô men các lực theo trục </a:t>
                </a:r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x)</a:t>
                </a:r>
              </a:p>
              <a:p>
                <a:endParaRPr lang="en-US" sz="300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683" y="1725784"/>
                <a:ext cx="10684598" cy="4320157"/>
              </a:xfrm>
              <a:prstGeom prst="rect">
                <a:avLst/>
              </a:prstGeom>
              <a:blipFill rotWithShape="0">
                <a:blip r:embed="rId3"/>
                <a:stretch>
                  <a:fillRect l="-1312" t="-1834" r="-1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Arrow Connector 3"/>
          <p:cNvCxnSpPr/>
          <p:nvPr/>
        </p:nvCxnSpPr>
        <p:spPr>
          <a:xfrm flipH="1">
            <a:off x="8080224" y="1462890"/>
            <a:ext cx="679010" cy="543208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925401" y="1406125"/>
            <a:ext cx="561315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" smtClean="0"/>
              <a:t>x</a:t>
            </a:r>
            <a:endParaRPr lang="en-US" sz="3000"/>
          </a:p>
        </p:txBody>
      </p:sp>
      <p:cxnSp>
        <p:nvCxnSpPr>
          <p:cNvPr id="16" name="Straight Connector 15"/>
          <p:cNvCxnSpPr/>
          <p:nvPr/>
        </p:nvCxnSpPr>
        <p:spPr>
          <a:xfrm>
            <a:off x="8187055" y="2132115"/>
            <a:ext cx="2589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316527" y="2006098"/>
            <a:ext cx="0" cy="2520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7281833" y="2406112"/>
            <a:ext cx="0" cy="87233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912917" y="2133031"/>
            <a:ext cx="561315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" smtClean="0"/>
              <a:t>y</a:t>
            </a:r>
            <a:endParaRPr lang="en-US" sz="3000"/>
          </a:p>
        </p:txBody>
      </p:sp>
      <p:cxnSp>
        <p:nvCxnSpPr>
          <p:cNvPr id="20" name="Straight Connector 19"/>
          <p:cNvCxnSpPr/>
          <p:nvPr/>
        </p:nvCxnSpPr>
        <p:spPr>
          <a:xfrm>
            <a:off x="7390656" y="2450067"/>
            <a:ext cx="2589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520128" y="2324050"/>
            <a:ext cx="0" cy="2520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3" name="Picture 22"/>
          <p:cNvPicPr/>
          <p:nvPr/>
        </p:nvPicPr>
        <p:blipFill rotWithShape="1">
          <a:blip r:embed="rId4"/>
          <a:srcRect l="61218" t="47863" r="32051" b="39411"/>
          <a:stretch/>
        </p:blipFill>
        <p:spPr bwMode="auto">
          <a:xfrm>
            <a:off x="10944130" y="3796370"/>
            <a:ext cx="1238156" cy="12108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896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7922" y="269887"/>
            <a:ext cx="10913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VD1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Xác định phản lực tại 2 ổ trụ A và B.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 Fr1 = 500 N, Ft1 = 800N</a:t>
            </a:r>
            <a:endParaRPr lang="en-US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 rotWithShape="1">
          <a:blip r:embed="rId2"/>
          <a:srcRect l="36126" t="40717" r="13703" b="23656"/>
          <a:stretch/>
        </p:blipFill>
        <p:spPr bwMode="auto">
          <a:xfrm>
            <a:off x="1780674" y="1660935"/>
            <a:ext cx="7998593" cy="35367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597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7922" y="269887"/>
            <a:ext cx="10913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VD2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Xác định phản lực tại 2 ổ trụ A và B.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Biết: Fr1 = 1000 N, Ft1 = 600N; Fr2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7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N,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Ft2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1500N</a:t>
            </a:r>
            <a:endParaRPr lang="en-US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45406" t="26971" r="22009" b="45489"/>
          <a:stretch/>
        </p:blipFill>
        <p:spPr bwMode="auto">
          <a:xfrm>
            <a:off x="2406315" y="1443790"/>
            <a:ext cx="7161196" cy="3657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95371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7922" y="269887"/>
            <a:ext cx="10913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VD3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Xác định phản lực tại 2 ổ trụ A và B.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Biết: Fr1 = 7000 N, Ft1 = 6000N; Fr2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5000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N,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Ft2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9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000N</a:t>
            </a:r>
            <a:endParaRPr lang="en-US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8654" t="45014" r="39210" b="19658"/>
          <a:stretch/>
        </p:blipFill>
        <p:spPr bwMode="auto">
          <a:xfrm>
            <a:off x="1944303" y="1934678"/>
            <a:ext cx="7844589" cy="34169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87727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7922" y="269887"/>
            <a:ext cx="109131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VD4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Xác định phản lực tại 2 ổ trụ A và B.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Biết: Fr1 = 1000 N, Ft1 = 600N; Fr2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7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N,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Ft2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1500N, Fa1 = 400N, r1 = 0,2 m.</a:t>
            </a:r>
            <a:endParaRPr lang="en-US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40277" t="43875" r="26710" b="26115"/>
          <a:stretch/>
        </p:blipFill>
        <p:spPr bwMode="auto">
          <a:xfrm>
            <a:off x="2204186" y="1973179"/>
            <a:ext cx="7064942" cy="35420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52190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27553" t="40169" r="39651" b="25593"/>
          <a:stretch/>
        </p:blipFill>
        <p:spPr bwMode="auto">
          <a:xfrm>
            <a:off x="1212979" y="1716833"/>
            <a:ext cx="9386595" cy="46653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7922" y="269887"/>
            <a:ext cx="109131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VD5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Xác định phản lực tại 2 ổ trụ A và B.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Biết: Fr1 = 1000 N, Ft1 = 600N; Fr2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7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N,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Ft2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1500N, Fa1 = 400N, r1 = 20 cm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300N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m., </a:t>
            </a:r>
          </a:p>
          <a:p>
            <a:endParaRPr lang="en-US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097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22214" t="31186" r="44037" b="30339"/>
          <a:stretch/>
        </p:blipFill>
        <p:spPr bwMode="auto">
          <a:xfrm>
            <a:off x="1101014" y="1334279"/>
            <a:ext cx="9853126" cy="55237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7922" y="269887"/>
            <a:ext cx="109131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VD6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Xác định phản lực tại 2 ổ trụ A và B.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Biết: Fr1 =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 N, Ft1 =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00N; Fr2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7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N,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Ft2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1500N, Fa1 = 400N, r1 = 0,1 m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300N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0,2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m., </a:t>
            </a:r>
          </a:p>
          <a:p>
            <a:endParaRPr lang="en-US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010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643611" y="413030"/>
            <a:ext cx="6817259" cy="62048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VÉC TƠ CHÍNH VÀ MÔ MEN CHÍNH</a:t>
            </a:r>
            <a:endParaRPr 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5881" y="1193820"/>
            <a:ext cx="10302843" cy="5607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.1.1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Véc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tơ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endParaRPr lang="en-US" sz="2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endParaRPr lang="en-US" sz="2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Véc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véc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véc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véc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tơ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</a:t>
            </a: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Véc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/>
          </a:p>
        </p:txBody>
      </p:sp>
      <p:pic>
        <p:nvPicPr>
          <p:cNvPr id="6" name="Picture 5"/>
          <p:cNvPicPr/>
          <p:nvPr/>
        </p:nvPicPr>
        <p:blipFill rotWithShape="1">
          <a:blip r:embed="rId2"/>
          <a:srcRect l="30539" t="37352" r="52926" b="56728"/>
          <a:stretch/>
        </p:blipFill>
        <p:spPr bwMode="auto">
          <a:xfrm>
            <a:off x="3551842" y="3232087"/>
            <a:ext cx="4315618" cy="9622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3"/>
          <a:srcRect l="29615" t="42165" r="44359" b="43248"/>
          <a:stretch/>
        </p:blipFill>
        <p:spPr bwMode="auto">
          <a:xfrm>
            <a:off x="3733052" y="5170496"/>
            <a:ext cx="3932526" cy="10621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4960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643611" y="413030"/>
            <a:ext cx="6817259" cy="62048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VÉC TƠ CHÍNH VÀ MÔ MEN CHÍNH</a:t>
            </a:r>
            <a:endParaRPr 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4261" y="1338334"/>
            <a:ext cx="92921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Trong đó:</a:t>
            </a:r>
          </a:p>
          <a:p>
            <a:pPr>
              <a:lnSpc>
                <a:spcPct val="12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Rx: là hình chiếu của véc tơ chính lên trục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ox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Ry: là hình chiếu của véc tơ chính lên trục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oy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Rz: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là hình chiếu của véc tơ chính lên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trục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oz.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904860" y="4401084"/>
            <a:ext cx="2845749" cy="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7896314" y="2492496"/>
            <a:ext cx="34183" cy="19085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6622991" y="4401084"/>
            <a:ext cx="1281869" cy="965675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464325" y="3892623"/>
            <a:ext cx="57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49454" y="5135927"/>
            <a:ext cx="57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94590" y="2349998"/>
            <a:ext cx="57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7135738" y="2948299"/>
            <a:ext cx="769122" cy="145278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943458" y="2350045"/>
            <a:ext cx="57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7528845" y="3965249"/>
            <a:ext cx="128187" cy="658026"/>
          </a:xfrm>
          <a:custGeom>
            <a:avLst/>
            <a:gdLst>
              <a:gd name="connsiteX0" fmla="*/ 119641 w 128187"/>
              <a:gd name="connsiteY0" fmla="*/ 0 h 658026"/>
              <a:gd name="connsiteX1" fmla="*/ 0 w 128187"/>
              <a:gd name="connsiteY1" fmla="*/ 358923 h 658026"/>
              <a:gd name="connsiteX2" fmla="*/ 119641 w 128187"/>
              <a:gd name="connsiteY2" fmla="*/ 640934 h 658026"/>
              <a:gd name="connsiteX3" fmla="*/ 111095 w 128187"/>
              <a:gd name="connsiteY3" fmla="*/ 615297 h 658026"/>
              <a:gd name="connsiteX4" fmla="*/ 128187 w 128187"/>
              <a:gd name="connsiteY4" fmla="*/ 658026 h 658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187" h="658026">
                <a:moveTo>
                  <a:pt x="119641" y="0"/>
                </a:moveTo>
                <a:cubicBezTo>
                  <a:pt x="59820" y="126050"/>
                  <a:pt x="0" y="252101"/>
                  <a:pt x="0" y="358923"/>
                </a:cubicBezTo>
                <a:cubicBezTo>
                  <a:pt x="0" y="465745"/>
                  <a:pt x="101125" y="598205"/>
                  <a:pt x="119641" y="640934"/>
                </a:cubicBezTo>
                <a:cubicBezTo>
                  <a:pt x="138157" y="683663"/>
                  <a:pt x="109671" y="612448"/>
                  <a:pt x="111095" y="615297"/>
                </a:cubicBezTo>
                <a:cubicBezTo>
                  <a:pt x="112519" y="618146"/>
                  <a:pt x="120353" y="638086"/>
                  <a:pt x="128187" y="65802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7605757" y="3614209"/>
            <a:ext cx="307649" cy="120303"/>
          </a:xfrm>
          <a:custGeom>
            <a:avLst/>
            <a:gdLst>
              <a:gd name="connsiteX0" fmla="*/ 0 w 307649"/>
              <a:gd name="connsiteY0" fmla="*/ 120303 h 120303"/>
              <a:gd name="connsiteX1" fmla="*/ 170916 w 307649"/>
              <a:gd name="connsiteY1" fmla="*/ 662 h 120303"/>
              <a:gd name="connsiteX2" fmla="*/ 307649 w 307649"/>
              <a:gd name="connsiteY2" fmla="*/ 69028 h 120303"/>
              <a:gd name="connsiteX3" fmla="*/ 307649 w 307649"/>
              <a:gd name="connsiteY3" fmla="*/ 69028 h 12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649" h="120303">
                <a:moveTo>
                  <a:pt x="0" y="120303"/>
                </a:moveTo>
                <a:cubicBezTo>
                  <a:pt x="59820" y="64755"/>
                  <a:pt x="119641" y="9208"/>
                  <a:pt x="170916" y="662"/>
                </a:cubicBezTo>
                <a:cubicBezTo>
                  <a:pt x="222191" y="-7884"/>
                  <a:pt x="307649" y="69028"/>
                  <a:pt x="307649" y="69028"/>
                </a:cubicBezTo>
                <a:lnTo>
                  <a:pt x="307649" y="6902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7716852" y="3986317"/>
            <a:ext cx="581114" cy="397676"/>
          </a:xfrm>
          <a:custGeom>
            <a:avLst/>
            <a:gdLst>
              <a:gd name="connsiteX0" fmla="*/ 0 w 581114"/>
              <a:gd name="connsiteY0" fmla="*/ 47298 h 397676"/>
              <a:gd name="connsiteX1" fmla="*/ 384561 w 581114"/>
              <a:gd name="connsiteY1" fmla="*/ 30206 h 397676"/>
              <a:gd name="connsiteX2" fmla="*/ 581114 w 581114"/>
              <a:gd name="connsiteY2" fmla="*/ 397676 h 39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1114" h="397676">
                <a:moveTo>
                  <a:pt x="0" y="47298"/>
                </a:moveTo>
                <a:cubicBezTo>
                  <a:pt x="143854" y="9554"/>
                  <a:pt x="287709" y="-28190"/>
                  <a:pt x="384561" y="30206"/>
                </a:cubicBezTo>
                <a:cubicBezTo>
                  <a:pt x="481413" y="88602"/>
                  <a:pt x="531263" y="243139"/>
                  <a:pt x="581114" y="39767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114374" y="4027273"/>
            <a:ext cx="57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22022" y="3123990"/>
            <a:ext cx="57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63783" y="3646658"/>
            <a:ext cx="57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γ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942503" y="3822785"/>
                <a:ext cx="1701107" cy="803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𝑐𝑜𝑠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503" y="3822785"/>
                <a:ext cx="1701107" cy="80381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589660" y="3354822"/>
            <a:ext cx="354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THỨC CHIẾU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942503" y="4666981"/>
                <a:ext cx="1714893" cy="8156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𝑐𝑜𝑠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503" y="4666981"/>
                <a:ext cx="1714893" cy="81560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928717" y="5663146"/>
                <a:ext cx="1656864" cy="8038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𝑐𝑜𝑠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𝑧</m:t>
                              </m:r>
                            </m:sub>
                          </m:sSub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717" y="5663146"/>
                <a:ext cx="1656864" cy="80381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067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643611" y="413030"/>
            <a:ext cx="6817259" cy="62048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VÉC TƠ CHÍNH VÀ MÔ MEN CHÍNH</a:t>
            </a:r>
            <a:endParaRPr 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210" y="1278193"/>
            <a:ext cx="702464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 CHIẾU ĐẶC BIỆT</a:t>
            </a:r>
          </a:p>
          <a:p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 lực // hoặc trùng với trục nào chiếu lên trục đó </a:t>
            </a:r>
            <a:r>
              <a:rPr 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chính nó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chiếu lên các trục còn lại </a:t>
            </a:r>
            <a:r>
              <a:rPr 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0.</a:t>
            </a:r>
          </a:p>
          <a:p>
            <a:endParaRPr 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1y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-F</a:t>
            </a:r>
            <a:r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1x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1z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  <a:p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2x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2y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endParaRPr lang="en-US" sz="24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2z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</a:p>
          <a:p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904860" y="4401084"/>
            <a:ext cx="2845749" cy="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7896314" y="2492496"/>
            <a:ext cx="34183" cy="19085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6622991" y="4401084"/>
            <a:ext cx="1281869" cy="965675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464325" y="3892623"/>
            <a:ext cx="57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49454" y="5135927"/>
            <a:ext cx="57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94590" y="2349998"/>
            <a:ext cx="57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30767" y="2811663"/>
            <a:ext cx="70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9178183" y="4401084"/>
            <a:ext cx="854580" cy="80330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170313" y="5135926"/>
            <a:ext cx="70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8921809" y="3127761"/>
            <a:ext cx="25638" cy="127332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4323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2"/>
          <a:srcRect l="15918" t="33922" r="15278" b="23457"/>
          <a:stretch/>
        </p:blipFill>
        <p:spPr bwMode="auto">
          <a:xfrm>
            <a:off x="2303051" y="801019"/>
            <a:ext cx="7429636" cy="2625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45993" y="3717080"/>
            <a:ext cx="106668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Xác định hình chiếu của các lực lên các trục tọa độ.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Tính hợp lực R của hệ lực.</a:t>
            </a:r>
            <a:endParaRPr lang="en-US" sz="3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 Fr1 = 500 N, Ft1 = 800N, Fr2 = 300N và Fa1 = 200N</a:t>
            </a:r>
            <a:endParaRPr lang="en-US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019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643611" y="413030"/>
            <a:ext cx="6817259" cy="62048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VÉC TƠ CHÍNH VÀ MÔ MEN CHÍNH</a:t>
            </a:r>
            <a:endParaRPr 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629214" y="1153156"/>
                <a:ext cx="10846052" cy="52395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800" b="1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2800" b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.1.2</a:t>
                </a:r>
                <a:r>
                  <a:rPr lang="en-US" sz="28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b="1" dirty="0" err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Mô</a:t>
                </a:r>
                <a:r>
                  <a:rPr lang="en-US" sz="28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men </a:t>
                </a:r>
                <a:r>
                  <a:rPr lang="en-US" sz="2800" b="1" dirty="0" err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chính</a:t>
                </a:r>
                <a:endParaRPr lang="en-US" sz="28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lnSpc>
                    <a:spcPct val="120000"/>
                  </a:lnSpc>
                  <a:buAutoNum type="alphaLcPeriod"/>
                </a:pPr>
                <a:r>
                  <a:rPr lang="en-US" sz="2800" b="1" i="1" dirty="0" err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Mô</a:t>
                </a:r>
                <a:r>
                  <a:rPr lang="en-US" sz="2800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men </a:t>
                </a:r>
                <a:r>
                  <a:rPr lang="en-US" sz="2800" b="1" i="1" dirty="0" err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 </a:t>
                </a:r>
                <a:r>
                  <a:rPr lang="en-US" sz="2800" b="1" i="1" dirty="0" err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lực</a:t>
                </a:r>
                <a:r>
                  <a:rPr lang="en-US" sz="2800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800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</a:t>
                </a:r>
                <a:r>
                  <a:rPr lang="en-US" sz="2800" b="1" i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endParaRPr lang="en-US" sz="2800" b="1" i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acc>
                        <m:accPr>
                          <m:chr m:val="⃗"/>
                          <m:ctrlPr>
                            <a:rPr lang="en-US" sz="28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)=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±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𝐹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𝑑</m:t>
                      </m:r>
                    </m:oMath>
                  </m:oMathPara>
                </a14:m>
                <a:endPara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-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(±)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mô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men</a:t>
                </a:r>
              </a:p>
              <a:p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Lấy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(+)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thấy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 quay </a:t>
                </a:r>
                <a:r>
                  <a:rPr lang="en-US" sz="280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quanh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trục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ngược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kim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đồng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hồ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(-)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ngược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- F: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lực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(N)</a:t>
                </a: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- d: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cánh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tay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đòn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là khoảng cách ngắn nhất từ lực đến trục.</a:t>
                </a:r>
                <a:endPara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14" y="1153156"/>
                <a:ext cx="10846052" cy="5239511"/>
              </a:xfrm>
              <a:prstGeom prst="rect">
                <a:avLst/>
              </a:prstGeom>
              <a:blipFill rotWithShape="0">
                <a:blip r:embed="rId2"/>
                <a:stretch>
                  <a:fillRect l="-1124" t="-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4832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297094" y="328436"/>
                <a:ext cx="362157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2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x,y,z</a:t>
                </a:r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(F) = </a:t>
                </a:r>
                <a14:m>
                  <m:oMath xmlns:m="http://schemas.openxmlformats.org/officeDocument/2006/math">
                    <m:r>
                      <a:rPr lang="en-US" sz="3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US" sz="30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F.d   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7094" y="328436"/>
                <a:ext cx="3621570" cy="553998"/>
              </a:xfrm>
              <a:prstGeom prst="rect">
                <a:avLst/>
              </a:prstGeom>
              <a:blipFill rotWithShape="0">
                <a:blip r:embed="rId2"/>
                <a:stretch>
                  <a:fillRect t="-14286" b="-329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/>
          <p:nvPr/>
        </p:nvPicPr>
        <p:blipFill rotWithShape="1">
          <a:blip r:embed="rId3"/>
          <a:srcRect l="61218" t="47863" r="32051" b="39411"/>
          <a:stretch/>
        </p:blipFill>
        <p:spPr bwMode="auto">
          <a:xfrm>
            <a:off x="10516869" y="0"/>
            <a:ext cx="1238156" cy="12108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4"/>
          <a:srcRect l="15918" t="33922" r="15278" b="23457"/>
          <a:stretch/>
        </p:blipFill>
        <p:spPr bwMode="auto">
          <a:xfrm>
            <a:off x="2209047" y="1330858"/>
            <a:ext cx="7429636" cy="2625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9421" y="3956363"/>
            <a:ext cx="52691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 mô men của các lực với các trục tọa độ?. 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 Fr1 = 500 N, Ft1 = 800N, Fr2 = 300N và Fa1 = 200N</a:t>
            </a:r>
            <a:endParaRPr lang="en-US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7078" y="4460954"/>
            <a:ext cx="5269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NX: Nếu lực song song, trùng, cắt trục thì m = 0.</a:t>
            </a:r>
            <a:endParaRPr 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4572000" y="1210870"/>
            <a:ext cx="18662" cy="38502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3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643611" y="413030"/>
            <a:ext cx="6817259" cy="62048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en-US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VÉC TƠ CHÍNH VÀ MÔ MEN CHÍNH</a:t>
            </a:r>
            <a:endParaRPr 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629214" y="1153156"/>
                <a:ext cx="10846052" cy="2886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8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2800" b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.1.2</a:t>
                </a:r>
                <a:r>
                  <a:rPr lang="en-US" sz="28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b="1" dirty="0" err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Mô</a:t>
                </a:r>
                <a:r>
                  <a:rPr lang="en-US" sz="28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men </a:t>
                </a:r>
                <a:r>
                  <a:rPr lang="en-US" sz="2800" b="1" dirty="0" err="1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chính</a:t>
                </a:r>
                <a:endParaRPr lang="en-US" sz="28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sz="2800" b="1" i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Mô </a:t>
                </a:r>
                <a:r>
                  <a:rPr lang="en-US" sz="2800" b="1" i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men </a:t>
                </a:r>
                <a:r>
                  <a:rPr lang="en-US" sz="2800" b="1" i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chính của hệ lực không gian</a:t>
                </a:r>
                <a:endParaRPr lang="en-US" sz="2800" b="1" i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l-GR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Σ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16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(F)</a:t>
                </a:r>
              </a:p>
              <a:p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en-US" sz="2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l-GR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Σ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16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(F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en-US" sz="2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sup>
                    </m:sSup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l-GR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Σ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16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</a:t>
                </a:r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(F</a:t>
                </a:r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214" y="1153156"/>
                <a:ext cx="10846052" cy="2886881"/>
              </a:xfrm>
              <a:prstGeom prst="rect">
                <a:avLst/>
              </a:prstGeom>
              <a:blipFill rotWithShape="0">
                <a:blip r:embed="rId2"/>
                <a:stretch>
                  <a:fillRect l="-1124" t="-6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ounded Rectangle 3"/>
          <p:cNvSpPr/>
          <p:nvPr/>
        </p:nvSpPr>
        <p:spPr>
          <a:xfrm>
            <a:off x="2429967" y="3729794"/>
            <a:ext cx="6817259" cy="62048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.2. Thu gọn hệ lực không gian</a:t>
            </a:r>
            <a:endParaRPr lang="en-US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70491" y="4905286"/>
            <a:ext cx="5623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SV xem tham khảo trong giáo trình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814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08810" y="-30334"/>
            <a:ext cx="7374379" cy="1108081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1" algn="ctr"/>
            <a:r>
              <a:rPr lang="en-US" sz="2800" b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3.3. ĐIỀU KIỆN CÂN BÀNG VÀ PHƯƠNG TRÌNH CÂN BẰNG</a:t>
            </a:r>
            <a:endParaRPr lang="en-US" sz="2800" b="1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7981" y="845519"/>
            <a:ext cx="10684598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3.3.1. ĐKCB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 = 0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Mx = 0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My = 0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Mz =0</a:t>
            </a:r>
          </a:p>
          <a:p>
            <a:r>
              <a:rPr lang="en-US" sz="30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3.3.2. PTCB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Rx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 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3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Ry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  <a:p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Ry = 0</a:t>
            </a:r>
          </a:p>
          <a:p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Mx = 0</a:t>
            </a:r>
          </a:p>
          <a:p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	My = 0</a:t>
            </a:r>
          </a:p>
          <a:p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	Mz 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3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300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30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Left Brace 1"/>
          <p:cNvSpPr/>
          <p:nvPr/>
        </p:nvSpPr>
        <p:spPr>
          <a:xfrm>
            <a:off x="1207919" y="3798770"/>
            <a:ext cx="326057" cy="2506968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1262373" y="1520913"/>
            <a:ext cx="271604" cy="1602463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99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4376</TotalTime>
  <Words>716</Words>
  <Application>Microsoft Office PowerPoint</Application>
  <PresentationFormat>Widescreen</PresentationFormat>
  <Paragraphs>123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DUONG HONG</dc:creator>
  <cp:lastModifiedBy>Microsoft account</cp:lastModifiedBy>
  <cp:revision>266</cp:revision>
  <dcterms:created xsi:type="dcterms:W3CDTF">2020-03-21T07:33:23Z</dcterms:created>
  <dcterms:modified xsi:type="dcterms:W3CDTF">2021-08-02T03:25:06Z</dcterms:modified>
</cp:coreProperties>
</file>