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2" r:id="rId1"/>
  </p:sldMasterIdLst>
  <p:sldIdLst>
    <p:sldId id="256" r:id="rId2"/>
    <p:sldId id="257" r:id="rId3"/>
    <p:sldId id="258" r:id="rId4"/>
    <p:sldId id="259" r:id="rId5"/>
    <p:sldId id="260" r:id="rId6"/>
    <p:sldId id="263" r:id="rId7"/>
    <p:sldId id="264" r:id="rId8"/>
    <p:sldId id="261" r:id="rId9"/>
    <p:sldId id="265" r:id="rId10"/>
    <p:sldId id="266" r:id="rId11"/>
    <p:sldId id="267" r:id="rId12"/>
    <p:sldId id="268" r:id="rId13"/>
    <p:sldId id="269" r:id="rId14"/>
    <p:sldId id="271" r:id="rId15"/>
    <p:sldId id="272" r:id="rId16"/>
    <p:sldId id="273" r:id="rId17"/>
    <p:sldId id="274" r:id="rId18"/>
    <p:sldId id="275" r:id="rId19"/>
    <p:sldId id="270" r:id="rId20"/>
    <p:sldId id="277" r:id="rId21"/>
    <p:sldId id="278" r:id="rId22"/>
    <p:sldId id="279" r:id="rId23"/>
    <p:sldId id="280" r:id="rId24"/>
    <p:sldId id="281" r:id="rId25"/>
    <p:sldId id="276" r:id="rId26"/>
    <p:sldId id="282" r:id="rId27"/>
    <p:sldId id="283" r:id="rId28"/>
    <p:sldId id="28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44" d="100"/>
          <a:sy n="44" d="100"/>
        </p:scale>
        <p:origin x="48" y="3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803FD01-4BA1-4725-B39E-F8BC59CA08CE}" type="datetimeFigureOut">
              <a:rPr lang="en-US" smtClean="0"/>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3253572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03FD01-4BA1-4725-B39E-F8BC59CA08CE}" type="datetimeFigureOut">
              <a:rPr lang="en-US" smtClean="0"/>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4042112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03FD01-4BA1-4725-B39E-F8BC59CA08CE}" type="datetimeFigureOut">
              <a:rPr lang="en-US" smtClean="0"/>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3817677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03FD01-4BA1-4725-B39E-F8BC59CA08CE}" type="datetimeFigureOut">
              <a:rPr lang="en-US" smtClean="0"/>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3361897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03FD01-4BA1-4725-B39E-F8BC59CA08CE}" type="datetimeFigureOut">
              <a:rPr lang="en-US" smtClean="0"/>
              <a:t>8/3/2021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2802972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803FD01-4BA1-4725-B39E-F8BC59CA08CE}" type="datetimeFigureOut">
              <a:rPr lang="en-US" smtClean="0"/>
              <a:t>8/3/2021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3505328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803FD01-4BA1-4725-B39E-F8BC59CA08CE}" type="datetimeFigureOut">
              <a:rPr lang="en-US" smtClean="0"/>
              <a:t>8/3/2021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2582171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803FD01-4BA1-4725-B39E-F8BC59CA08CE}" type="datetimeFigureOut">
              <a:rPr lang="en-US" smtClean="0"/>
              <a:t>8/3/2021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975853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03FD01-4BA1-4725-B39E-F8BC59CA08CE}" type="datetimeFigureOut">
              <a:rPr lang="en-US" smtClean="0"/>
              <a:t>8/3/2021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1575351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03FD01-4BA1-4725-B39E-F8BC59CA08CE}" type="datetimeFigureOut">
              <a:rPr lang="en-US" smtClean="0"/>
              <a:t>8/3/2021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1626146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03FD01-4BA1-4725-B39E-F8BC59CA08CE}" type="datetimeFigureOut">
              <a:rPr lang="en-US" smtClean="0"/>
              <a:t>8/3/2021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CBF8B-B3F0-47E3-81E3-F757B1FEFC4C}" type="slidenum">
              <a:rPr lang="en-US" smtClean="0"/>
              <a:t>‹#›</a:t>
            </a:fld>
            <a:endParaRPr lang="en-US"/>
          </a:p>
        </p:txBody>
      </p:sp>
    </p:spTree>
    <p:extLst>
      <p:ext uri="{BB962C8B-B14F-4D97-AF65-F5344CB8AC3E}">
        <p14:creationId xmlns:p14="http://schemas.microsoft.com/office/powerpoint/2010/main" val="1552456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3FD01-4BA1-4725-B39E-F8BC59CA08CE}" type="datetimeFigureOut">
              <a:rPr lang="en-US" smtClean="0"/>
              <a:t>8/3/2021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7CBF8B-B3F0-47E3-81E3-F757B1FEFC4C}" type="slidenum">
              <a:rPr lang="en-US" smtClean="0"/>
              <a:t>‹#›</a:t>
            </a:fld>
            <a:endParaRPr lang="en-US"/>
          </a:p>
        </p:txBody>
      </p:sp>
    </p:spTree>
    <p:extLst>
      <p:ext uri="{BB962C8B-B14F-4D97-AF65-F5344CB8AC3E}">
        <p14:creationId xmlns:p14="http://schemas.microsoft.com/office/powerpoint/2010/main" val="739794243"/>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60.png"/><Relationship Id="rId1" Type="http://schemas.openxmlformats.org/officeDocument/2006/relationships/slideLayout" Target="../slideLayouts/slideLayout1.xml"/><Relationship Id="rId6" Type="http://schemas.openxmlformats.org/officeDocument/2006/relationships/image" Target="../media/image400.png"/><Relationship Id="rId5" Type="http://schemas.openxmlformats.org/officeDocument/2006/relationships/image" Target="../media/image390.png"/><Relationship Id="rId4" Type="http://schemas.openxmlformats.org/officeDocument/2006/relationships/image" Target="../media/image38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 Id="rId5" Type="http://schemas.openxmlformats.org/officeDocument/2006/relationships/image" Target="../media/image62.png"/><Relationship Id="rId4" Type="http://schemas.openxmlformats.org/officeDocument/2006/relationships/image" Target="../media/image6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6676" t="19675" r="54360" b="59187"/>
          <a:stretch/>
        </p:blipFill>
        <p:spPr>
          <a:xfrm>
            <a:off x="0" y="0"/>
            <a:ext cx="1973253" cy="602166"/>
          </a:xfrm>
          <a:prstGeom prst="rect">
            <a:avLst/>
          </a:prstGeom>
        </p:spPr>
      </p:pic>
      <p:sp>
        <p:nvSpPr>
          <p:cNvPr id="5" name="TextBox 4"/>
          <p:cNvSpPr txBox="1"/>
          <p:nvPr/>
        </p:nvSpPr>
        <p:spPr>
          <a:xfrm>
            <a:off x="2765502" y="489774"/>
            <a:ext cx="6869150" cy="830997"/>
          </a:xfrm>
          <a:prstGeom prst="rect">
            <a:avLst/>
          </a:prstGeom>
          <a:noFill/>
        </p:spPr>
        <p:txBody>
          <a:bodyPr wrap="square" rtlCol="0">
            <a:spAutoFit/>
          </a:bodyPr>
          <a:lstStyle/>
          <a:p>
            <a:pPr algn="ctr"/>
            <a:r>
              <a:rPr lang="en-US" sz="2400" b="1" dirty="0" smtClean="0">
                <a:solidFill>
                  <a:srgbClr val="C4763C"/>
                </a:solidFill>
                <a:latin typeface="Times New Roman" panose="02020603050405020304" pitchFamily="18" charset="0"/>
                <a:cs typeface="Times New Roman" panose="02020603050405020304" pitchFamily="18" charset="0"/>
              </a:rPr>
              <a:t>TRƯỜNG CAO ĐẲNG LÝ TỰ TRỌNG TP.HCM</a:t>
            </a:r>
          </a:p>
          <a:p>
            <a:pPr algn="ctr"/>
            <a:r>
              <a:rPr lang="en-US" sz="2400" b="1" dirty="0" smtClean="0">
                <a:solidFill>
                  <a:srgbClr val="C4763C"/>
                </a:solidFill>
                <a:latin typeface="Times New Roman" panose="02020603050405020304" pitchFamily="18" charset="0"/>
                <a:cs typeface="Times New Roman" panose="02020603050405020304" pitchFamily="18" charset="0"/>
              </a:rPr>
              <a:t>KHOA CƠ KHÍ</a:t>
            </a:r>
            <a:endParaRPr lang="en-US" sz="2400" b="1" dirty="0">
              <a:solidFill>
                <a:srgbClr val="C4763C"/>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1697208" y="2502981"/>
            <a:ext cx="8453138" cy="1348061"/>
          </a:xfrm>
          <a:prstGeom prst="rect">
            <a:avLst/>
          </a:prstGeom>
          <a:noFill/>
        </p:spPr>
        <p:txBody>
          <a:bodyPr wrap="square" rtlCol="0">
            <a:spAutoFit/>
          </a:bodyPr>
          <a:lstStyle/>
          <a:p>
            <a:pPr algn="ctr">
              <a:lnSpc>
                <a:spcPct val="120000"/>
              </a:lnSpc>
            </a:pPr>
            <a:r>
              <a:rPr lang="en-US" sz="3400" b="1" smtClean="0">
                <a:latin typeface="Times New Roman" panose="02020603050405020304" pitchFamily="18" charset="0"/>
                <a:cs typeface="Times New Roman" panose="02020603050405020304" pitchFamily="18" charset="0"/>
              </a:rPr>
              <a:t>Phần: CƠ LÝ THUYẾT</a:t>
            </a:r>
          </a:p>
          <a:p>
            <a:pPr algn="ctr">
              <a:lnSpc>
                <a:spcPct val="120000"/>
              </a:lnSpc>
            </a:pPr>
            <a:r>
              <a:rPr lang="en-US" sz="3400" b="1" smtClean="0">
                <a:latin typeface="Times New Roman" panose="02020603050405020304" pitchFamily="18" charset="0"/>
                <a:cs typeface="Times New Roman" panose="02020603050405020304" pitchFamily="18" charset="0"/>
              </a:rPr>
              <a:t>Chương </a:t>
            </a:r>
            <a:r>
              <a:rPr lang="en-US" sz="3400" b="1" dirty="0" smtClean="0">
                <a:latin typeface="Times New Roman" panose="02020603050405020304" pitchFamily="18" charset="0"/>
                <a:cs typeface="Times New Roman" panose="02020603050405020304" pitchFamily="18" charset="0"/>
              </a:rPr>
              <a:t>2. HỆ </a:t>
            </a:r>
            <a:r>
              <a:rPr lang="en-US" sz="3400" b="1" smtClean="0">
                <a:latin typeface="Times New Roman" panose="02020603050405020304" pitchFamily="18" charset="0"/>
                <a:cs typeface="Times New Roman" panose="02020603050405020304" pitchFamily="18" charset="0"/>
              </a:rPr>
              <a:t>LỰC PHẲNG</a:t>
            </a:r>
            <a:endParaRPr lang="en-US" sz="34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274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643611" y="413030"/>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2.1. VÉC TƠ CHÍNH VÀ MÔ MEN CHÍNH</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1" name="TextBox 20"/>
              <p:cNvSpPr txBox="1"/>
              <p:nvPr/>
            </p:nvSpPr>
            <p:spPr>
              <a:xfrm>
                <a:off x="452673" y="1193820"/>
                <a:ext cx="10846052" cy="6963060"/>
              </a:xfrm>
              <a:prstGeom prst="rect">
                <a:avLst/>
              </a:prstGeom>
              <a:noFill/>
            </p:spPr>
            <p:txBody>
              <a:bodyPr wrap="square" rtlCol="0">
                <a:spAutoFit/>
              </a:bodyPr>
              <a:lstStyle/>
              <a:p>
                <a:pPr>
                  <a:lnSpc>
                    <a:spcPct val="120000"/>
                  </a:lnSpc>
                </a:pPr>
                <a:r>
                  <a:rPr lang="en-US" sz="2800" b="1" dirty="0" smtClean="0">
                    <a:solidFill>
                      <a:srgbClr val="0000FF"/>
                    </a:solidFill>
                    <a:latin typeface="Times New Roman" panose="02020603050405020304" pitchFamily="18" charset="0"/>
                    <a:cs typeface="Times New Roman" panose="02020603050405020304" pitchFamily="18" charset="0"/>
                  </a:rPr>
                  <a:t>2.1.2. </a:t>
                </a:r>
                <a:r>
                  <a:rPr lang="en-US" sz="2800" b="1" dirty="0" err="1" smtClean="0">
                    <a:solidFill>
                      <a:srgbClr val="0000FF"/>
                    </a:solidFill>
                    <a:latin typeface="Times New Roman" panose="02020603050405020304" pitchFamily="18" charset="0"/>
                    <a:cs typeface="Times New Roman" panose="02020603050405020304" pitchFamily="18" charset="0"/>
                  </a:rPr>
                  <a:t>Mô</a:t>
                </a:r>
                <a:r>
                  <a:rPr lang="en-US" sz="2800" b="1" dirty="0" smtClean="0">
                    <a:solidFill>
                      <a:srgbClr val="0000FF"/>
                    </a:solidFill>
                    <a:latin typeface="Times New Roman" panose="02020603050405020304" pitchFamily="18" charset="0"/>
                    <a:cs typeface="Times New Roman" panose="02020603050405020304" pitchFamily="18" charset="0"/>
                  </a:rPr>
                  <a:t> men </a:t>
                </a:r>
                <a:r>
                  <a:rPr lang="en-US" sz="2800" b="1" dirty="0" err="1" smtClean="0">
                    <a:solidFill>
                      <a:srgbClr val="0000FF"/>
                    </a:solidFill>
                    <a:latin typeface="Times New Roman" panose="02020603050405020304" pitchFamily="18" charset="0"/>
                    <a:cs typeface="Times New Roman" panose="02020603050405020304" pitchFamily="18" charset="0"/>
                  </a:rPr>
                  <a:t>chính</a:t>
                </a:r>
                <a:endParaRPr lang="en-US" sz="2800" b="1" dirty="0" smtClean="0">
                  <a:solidFill>
                    <a:srgbClr val="0000FF"/>
                  </a:solidFill>
                  <a:latin typeface="Times New Roman" panose="02020603050405020304" pitchFamily="18" charset="0"/>
                  <a:cs typeface="Times New Roman" panose="02020603050405020304" pitchFamily="18" charset="0"/>
                </a:endParaRPr>
              </a:p>
              <a:p>
                <a:pPr marL="514350" indent="-514350">
                  <a:lnSpc>
                    <a:spcPct val="120000"/>
                  </a:lnSpc>
                  <a:buAutoNum type="alphaLcPeriod"/>
                </a:pPr>
                <a:r>
                  <a:rPr lang="en-US" sz="2800" b="1" i="1" dirty="0" err="1" smtClean="0">
                    <a:solidFill>
                      <a:srgbClr val="C00000"/>
                    </a:solidFill>
                    <a:latin typeface="Times New Roman" panose="02020603050405020304" pitchFamily="18" charset="0"/>
                    <a:cs typeface="Times New Roman" panose="02020603050405020304" pitchFamily="18" charset="0"/>
                  </a:rPr>
                  <a:t>Mô</a:t>
                </a:r>
                <a:r>
                  <a:rPr lang="en-US" sz="2800" b="1" i="1" dirty="0" smtClean="0">
                    <a:solidFill>
                      <a:srgbClr val="C00000"/>
                    </a:solidFill>
                    <a:latin typeface="Times New Roman" panose="02020603050405020304" pitchFamily="18" charset="0"/>
                    <a:cs typeface="Times New Roman" panose="02020603050405020304" pitchFamily="18" charset="0"/>
                  </a:rPr>
                  <a:t> men </a:t>
                </a:r>
                <a:r>
                  <a:rPr lang="en-US" sz="2800" b="1" i="1" dirty="0" err="1" smtClean="0">
                    <a:solidFill>
                      <a:srgbClr val="C00000"/>
                    </a:solidFill>
                    <a:latin typeface="Times New Roman" panose="02020603050405020304" pitchFamily="18" charset="0"/>
                    <a:cs typeface="Times New Roman" panose="02020603050405020304" pitchFamily="18" charset="0"/>
                  </a:rPr>
                  <a:t>của</a:t>
                </a:r>
                <a:r>
                  <a:rPr lang="en-US" sz="2800" b="1" i="1" dirty="0" smtClean="0">
                    <a:solidFill>
                      <a:srgbClr val="C00000"/>
                    </a:solidFill>
                    <a:latin typeface="Times New Roman" panose="02020603050405020304" pitchFamily="18" charset="0"/>
                    <a:cs typeface="Times New Roman" panose="02020603050405020304" pitchFamily="18" charset="0"/>
                  </a:rPr>
                  <a:t> 1 </a:t>
                </a:r>
                <a:r>
                  <a:rPr lang="en-US" sz="2800" b="1" i="1" dirty="0" err="1" smtClean="0">
                    <a:solidFill>
                      <a:srgbClr val="C00000"/>
                    </a:solidFill>
                    <a:latin typeface="Times New Roman" panose="02020603050405020304" pitchFamily="18" charset="0"/>
                    <a:cs typeface="Times New Roman" panose="02020603050405020304" pitchFamily="18" charset="0"/>
                  </a:rPr>
                  <a:t>lực</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đối</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với</a:t>
                </a:r>
                <a:r>
                  <a:rPr lang="en-US" sz="2800" b="1" i="1" dirty="0" smtClean="0">
                    <a:solidFill>
                      <a:srgbClr val="C00000"/>
                    </a:solidFill>
                    <a:latin typeface="Times New Roman" panose="02020603050405020304" pitchFamily="18" charset="0"/>
                    <a:cs typeface="Times New Roman" panose="02020603050405020304" pitchFamily="18" charset="0"/>
                  </a:rPr>
                  <a:t> 1 </a:t>
                </a:r>
                <a:r>
                  <a:rPr lang="en-US" sz="2800" b="1" i="1" dirty="0" err="1" smtClean="0">
                    <a:solidFill>
                      <a:srgbClr val="C00000"/>
                    </a:solidFill>
                    <a:latin typeface="Times New Roman" panose="02020603050405020304" pitchFamily="18" charset="0"/>
                    <a:cs typeface="Times New Roman" panose="02020603050405020304" pitchFamily="18" charset="0"/>
                  </a:rPr>
                  <a:t>điểm</a:t>
                </a:r>
                <a:endParaRPr lang="en-US" sz="2800" b="1" i="1" dirty="0" smtClean="0">
                  <a:solidFill>
                    <a:srgbClr val="C00000"/>
                  </a:solidFill>
                  <a:latin typeface="Times New Roman" panose="02020603050405020304" pitchFamily="18" charset="0"/>
                  <a:cs typeface="Times New Roman" panose="02020603050405020304" pitchFamily="18" charset="0"/>
                </a:endParaRPr>
              </a:p>
              <a:p>
                <a:pPr>
                  <a:lnSpc>
                    <a:spcPct val="120000"/>
                  </a:lnSpc>
                </a:pPr>
                <a:r>
                  <a:rPr lang="en-US" sz="2800" dirty="0" err="1" smtClean="0">
                    <a:latin typeface="Times New Roman" panose="02020603050405020304" pitchFamily="18" charset="0"/>
                    <a:cs typeface="Times New Roman" panose="02020603050405020304" pitchFamily="18" charset="0"/>
                  </a:rPr>
                  <a:t>Công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thức</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nSpc>
                    <a:spcPct val="120000"/>
                  </a:lnSpc>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𝑚</m:t>
                          </m:r>
                        </m:e>
                        <m:sub>
                          <m:r>
                            <a:rPr lang="en-US" sz="2800" b="0" i="1" smtClean="0">
                              <a:latin typeface="Cambria Math" panose="02040503050406030204" pitchFamily="18" charset="0"/>
                              <a:cs typeface="Times New Roman" panose="02020603050405020304" pitchFamily="18" charset="0"/>
                            </a:rPr>
                            <m:t>𝑜</m:t>
                          </m:r>
                        </m:sub>
                      </m:sSub>
                      <m:r>
                        <a:rPr lang="en-US" sz="2800" b="0" i="1" smtClean="0">
                          <a:latin typeface="Cambria Math" panose="02040503050406030204" pitchFamily="18" charset="0"/>
                          <a:cs typeface="Times New Roman" panose="02020603050405020304" pitchFamily="18" charset="0"/>
                        </a:rPr>
                        <m:t>(</m:t>
                      </m:r>
                      <m:acc>
                        <m:accPr>
                          <m:chr m:val="⃗"/>
                          <m:ctrlPr>
                            <a:rPr lang="en-US" sz="2800" i="1" smtClean="0">
                              <a:latin typeface="Cambria Math" panose="02040503050406030204" pitchFamily="18" charset="0"/>
                              <a:cs typeface="Times New Roman" panose="02020603050405020304" pitchFamily="18" charset="0"/>
                            </a:rPr>
                          </m:ctrlPr>
                        </m:accPr>
                        <m:e>
                          <m:r>
                            <a:rPr lang="en-US" sz="2800" b="0" i="1" smtClean="0">
                              <a:latin typeface="Cambria Math" panose="02040503050406030204" pitchFamily="18" charset="0"/>
                              <a:cs typeface="Times New Roman" panose="02020603050405020304" pitchFamily="18" charset="0"/>
                            </a:rPr>
                            <m:t>𝐹</m:t>
                          </m:r>
                        </m:e>
                      </m:acc>
                      <m:r>
                        <a:rPr lang="en-US" sz="2800" b="0" i="1" smtClean="0">
                          <a:latin typeface="Cambria Math" panose="02040503050406030204" pitchFamily="18" charset="0"/>
                          <a:cs typeface="Times New Roman" panose="02020603050405020304" pitchFamily="18" charset="0"/>
                        </a:rPr>
                        <m:t>)= </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𝐹</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𝑑</m:t>
                      </m:r>
                    </m:oMath>
                  </m:oMathPara>
                </a14:m>
                <a:endParaRPr lang="en-US"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r>
                  <a:rPr lang="en-US" sz="2800" dirty="0" err="1" smtClean="0">
                    <a:latin typeface="Times New Roman" panose="02020603050405020304" pitchFamily="18" charset="0"/>
                    <a:cs typeface="Times New Roman" panose="02020603050405020304" pitchFamily="18" charset="0"/>
                  </a:rPr>
                  <a:t>Trong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đó</a:t>
                </a:r>
                <a:r>
                  <a:rPr lang="en-US" sz="2800" dirty="0" smtClean="0">
                    <a:latin typeface="Times New Roman" panose="02020603050405020304" pitchFamily="18" charset="0"/>
                    <a:cs typeface="Times New Roman" panose="02020603050405020304" pitchFamily="18" charset="0"/>
                  </a:rPr>
                  <a:t>: - </a:t>
                </a:r>
                <a:r>
                  <a:rPr lang="en-US" sz="2800" dirty="0" err="1" smtClean="0">
                    <a:latin typeface="Times New Roman" panose="02020603050405020304" pitchFamily="18" charset="0"/>
                    <a:cs typeface="Times New Roman" panose="02020603050405020304" pitchFamily="18" charset="0"/>
                  </a:rPr>
                  <a:t>Dấu</a:t>
                </a:r>
                <a:r>
                  <a:rPr lang="en-US" sz="2800" dirty="0" smtClean="0">
                    <a:latin typeface="Times New Roman" panose="02020603050405020304" pitchFamily="18" charset="0"/>
                    <a:cs typeface="Times New Roman" panose="02020603050405020304" pitchFamily="18" charset="0"/>
                  </a:rPr>
                  <a:t> (±) </a:t>
                </a:r>
                <a:r>
                  <a:rPr lang="en-US" sz="2800" dirty="0" err="1" smtClean="0">
                    <a:latin typeface="Times New Roman" panose="02020603050405020304" pitchFamily="18" charset="0"/>
                    <a:cs typeface="Times New Roman" panose="02020603050405020304" pitchFamily="18" charset="0"/>
                  </a:rPr>
                  <a:t>thể</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hiện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chiều</a:t>
                </a:r>
                <a:r>
                  <a:rPr lang="en-US" sz="2800" dirty="0" smtClean="0">
                    <a:latin typeface="Times New Roman" panose="02020603050405020304" pitchFamily="18" charset="0"/>
                    <a:cs typeface="Times New Roman" panose="02020603050405020304" pitchFamily="18" charset="0"/>
                  </a:rPr>
                  <a:t> qua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mô</a:t>
                </a:r>
                <a:r>
                  <a:rPr lang="en-US" sz="2800" dirty="0" smtClean="0">
                    <a:latin typeface="Times New Roman" panose="02020603050405020304" pitchFamily="18" charset="0"/>
                    <a:cs typeface="Times New Roman" panose="02020603050405020304" pitchFamily="18" charset="0"/>
                  </a:rPr>
                  <a:t> men</a:t>
                </a:r>
              </a:p>
              <a:p>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Lấy</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dấu</a:t>
                </a:r>
                <a:r>
                  <a:rPr lang="en-US" sz="2800" dirty="0" smtClean="0">
                    <a:latin typeface="Times New Roman" panose="02020603050405020304" pitchFamily="18" charset="0"/>
                    <a:cs typeface="Times New Roman" panose="02020603050405020304" pitchFamily="18" charset="0"/>
                  </a:rPr>
                  <a:t> (+) </a:t>
                </a:r>
                <a:r>
                  <a:rPr lang="en-US" sz="2800" dirty="0" err="1" smtClean="0">
                    <a:latin typeface="Times New Roman" panose="02020603050405020304" pitchFamily="18" charset="0"/>
                    <a:cs typeface="Times New Roman" panose="02020603050405020304" pitchFamily="18" charset="0"/>
                  </a:rPr>
                  <a:t>khi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thấy</a:t>
                </a:r>
                <a:r>
                  <a:rPr lang="en-US" sz="2800" dirty="0" smtClean="0">
                    <a:latin typeface="Times New Roman" panose="02020603050405020304" pitchFamily="18" charset="0"/>
                    <a:cs typeface="Times New Roman" panose="02020603050405020304" pitchFamily="18" charset="0"/>
                  </a:rPr>
                  <a:t> F quay </a:t>
                </a:r>
                <a:r>
                  <a:rPr lang="en-US" sz="2800" dirty="0" err="1" smtClean="0">
                    <a:latin typeface="Times New Roman" panose="02020603050405020304" pitchFamily="18" charset="0"/>
                    <a:cs typeface="Times New Roman" panose="02020603050405020304" pitchFamily="18" charset="0"/>
                  </a:rPr>
                  <a:t>quanh</a:t>
                </a:r>
                <a:r>
                  <a:rPr lang="en-US" sz="2800" dirty="0" smtClean="0">
                    <a:latin typeface="Times New Roman" panose="02020603050405020304" pitchFamily="18" charset="0"/>
                    <a:cs typeface="Times New Roman" panose="02020603050405020304" pitchFamily="18" charset="0"/>
                  </a:rPr>
                  <a:t> O </a:t>
                </a:r>
                <a:r>
                  <a:rPr lang="en-US" sz="2800" dirty="0" err="1" smtClean="0">
                    <a:latin typeface="Times New Roman" panose="02020603050405020304" pitchFamily="18" charset="0"/>
                    <a:cs typeface="Times New Roman" panose="02020603050405020304" pitchFamily="18" charset="0"/>
                  </a:rPr>
                  <a:t>theo</a:t>
                </a:r>
                <a:r>
                  <a:rPr lang="en-US" sz="2800" dirty="0" smtClean="0">
                    <a:latin typeface="Times New Roman" panose="02020603050405020304" pitchFamily="18" charset="0"/>
                    <a:cs typeface="Times New Roman" panose="02020603050405020304" pitchFamily="18" charset="0"/>
                  </a:rPr>
                  <a:t> </a:t>
                </a:r>
              </a:p>
              <a:p>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chiều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ngược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chiều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kim</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đồng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hồ</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dấu</a:t>
                </a:r>
                <a:r>
                  <a:rPr lang="en-US" sz="2800" dirty="0" smtClean="0">
                    <a:latin typeface="Times New Roman" panose="02020603050405020304" pitchFamily="18" charset="0"/>
                    <a:cs typeface="Times New Roman" panose="02020603050405020304" pitchFamily="18" charset="0"/>
                  </a:rPr>
                  <a:t> (-) </a:t>
                </a:r>
                <a:r>
                  <a:rPr lang="en-US" sz="2800" dirty="0" err="1" smtClean="0">
                    <a:latin typeface="Times New Roman" panose="02020603050405020304" pitchFamily="18" charset="0"/>
                    <a:cs typeface="Times New Roman" panose="02020603050405020304" pitchFamily="18" charset="0"/>
                  </a:rPr>
                  <a:t>ngược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lại</a:t>
                </a:r>
                <a:r>
                  <a:rPr lang="en-US" sz="2800" dirty="0" smtClean="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 F: </a:t>
                </a:r>
                <a:r>
                  <a:rPr lang="en-US" sz="2800" dirty="0" err="1" smtClean="0">
                    <a:latin typeface="Times New Roman" panose="02020603050405020304" pitchFamily="18" charset="0"/>
                    <a:cs typeface="Times New Roman" panose="02020603050405020304" pitchFamily="18" charset="0"/>
                  </a:rPr>
                  <a:t>giá</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trị</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(N)</a:t>
                </a:r>
              </a:p>
              <a:p>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 d: </a:t>
                </a:r>
                <a:r>
                  <a:rPr lang="en-US" sz="2800" dirty="0" err="1" smtClean="0">
                    <a:latin typeface="Times New Roman" panose="02020603050405020304" pitchFamily="18" charset="0"/>
                    <a:cs typeface="Times New Roman" panose="02020603050405020304" pitchFamily="18" charset="0"/>
                  </a:rPr>
                  <a:t>cánh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tay</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đòn</a:t>
                </a:r>
                <a:r>
                  <a:rPr lang="en-US" sz="2800" dirty="0" smtClean="0">
                    <a:latin typeface="Times New Roman" panose="02020603050405020304" pitchFamily="18" charset="0"/>
                    <a:cs typeface="Times New Roman" panose="02020603050405020304" pitchFamily="18" charset="0"/>
                  </a:rPr>
                  <a:t> (m)</a:t>
                </a:r>
              </a:p>
              <a:p>
                <a:endParaRPr lang="en-US" sz="2800" dirty="0" smtClean="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endParaRPr lang="en-US" sz="2800" dirty="0"/>
              </a:p>
            </p:txBody>
          </p:sp>
        </mc:Choice>
        <mc:Fallback xmlns="">
          <p:sp>
            <p:nvSpPr>
              <p:cNvPr id="21" name="TextBox 20"/>
              <p:cNvSpPr txBox="1">
                <a:spLocks noRot="1" noChangeAspect="1" noMove="1" noResize="1" noEditPoints="1" noAdjustHandles="1" noChangeArrowheads="1" noChangeShapeType="1" noTextEdit="1"/>
              </p:cNvSpPr>
              <p:nvPr/>
            </p:nvSpPr>
            <p:spPr>
              <a:xfrm>
                <a:off x="452673" y="1193820"/>
                <a:ext cx="10846052" cy="6963060"/>
              </a:xfrm>
              <a:prstGeom prst="rect">
                <a:avLst/>
              </a:prstGeom>
              <a:blipFill rotWithShape="0">
                <a:blip r:embed="rId2"/>
                <a:stretch>
                  <a:fillRect l="-1124" t="-350"/>
                </a:stretch>
              </a:blipFill>
            </p:spPr>
            <p:txBody>
              <a:bodyPr/>
              <a:lstStyle/>
              <a:p>
                <a:r>
                  <a:rPr lang="en-US">
                    <a:noFill/>
                  </a:rPr>
                  <a:t> </a:t>
                </a:r>
              </a:p>
            </p:txBody>
          </p:sp>
        </mc:Fallback>
      </mc:AlternateContent>
      <p:sp>
        <p:nvSpPr>
          <p:cNvPr id="2" name="Rectangle 1"/>
          <p:cNvSpPr/>
          <p:nvPr/>
        </p:nvSpPr>
        <p:spPr>
          <a:xfrm>
            <a:off x="4119327" y="3385996"/>
            <a:ext cx="153909" cy="2806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8175278" y="4191753"/>
            <a:ext cx="117695" cy="12674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flipV="1">
            <a:off x="8234125" y="4191753"/>
            <a:ext cx="2458018" cy="54092"/>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899146" y="3666653"/>
            <a:ext cx="669956"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O</a:t>
            </a:r>
            <a:endParaRPr lang="en-US" sz="2800" dirty="0">
              <a:latin typeface="Times New Roman" panose="02020603050405020304" pitchFamily="18" charset="0"/>
              <a:cs typeface="Times New Roman" panose="02020603050405020304" pitchFamily="18" charset="0"/>
            </a:endParaRPr>
          </a:p>
        </p:txBody>
      </p:sp>
      <p:sp>
        <p:nvSpPr>
          <p:cNvPr id="20" name="TextBox 19"/>
          <p:cNvSpPr txBox="1"/>
          <p:nvPr/>
        </p:nvSpPr>
        <p:spPr>
          <a:xfrm>
            <a:off x="10498431" y="4255127"/>
            <a:ext cx="66995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a:t>
            </a:r>
          </a:p>
        </p:txBody>
      </p:sp>
      <p:cxnSp>
        <p:nvCxnSpPr>
          <p:cNvPr id="25" name="Straight Arrow Connector 24"/>
          <p:cNvCxnSpPr/>
          <p:nvPr/>
        </p:nvCxnSpPr>
        <p:spPr>
          <a:xfrm flipH="1" flipV="1">
            <a:off x="9098733" y="2679826"/>
            <a:ext cx="1593411" cy="151192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705316" y="2625734"/>
            <a:ext cx="669956"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F</a:t>
            </a:r>
            <a:endParaRPr lang="en-US" sz="2800" dirty="0">
              <a:latin typeface="Times New Roman" panose="02020603050405020304" pitchFamily="18" charset="0"/>
              <a:cs typeface="Times New Roman" panose="02020603050405020304" pitchFamily="18" charset="0"/>
            </a:endParaRPr>
          </a:p>
        </p:txBody>
      </p:sp>
      <p:cxnSp>
        <p:nvCxnSpPr>
          <p:cNvPr id="29" name="Straight Connector 28"/>
          <p:cNvCxnSpPr/>
          <p:nvPr/>
        </p:nvCxnSpPr>
        <p:spPr>
          <a:xfrm flipV="1">
            <a:off x="8234125" y="2887344"/>
            <a:ext cx="1072837" cy="1331455"/>
          </a:xfrm>
          <a:prstGeom prst="line">
            <a:avLst/>
          </a:prstGeom>
        </p:spPr>
        <p:style>
          <a:lnRef idx="3">
            <a:schemeClr val="dk1"/>
          </a:lnRef>
          <a:fillRef idx="0">
            <a:schemeClr val="dk1"/>
          </a:fillRef>
          <a:effectRef idx="2">
            <a:schemeClr val="dk1"/>
          </a:effectRef>
          <a:fontRef idx="minor">
            <a:schemeClr val="tx1"/>
          </a:fontRef>
        </p:style>
      </p:cxnSp>
      <p:sp>
        <p:nvSpPr>
          <p:cNvPr id="30" name="TextBox 29"/>
          <p:cNvSpPr txBox="1"/>
          <p:nvPr/>
        </p:nvSpPr>
        <p:spPr>
          <a:xfrm>
            <a:off x="8410670" y="2994280"/>
            <a:ext cx="66995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d</a:t>
            </a:r>
          </a:p>
        </p:txBody>
      </p:sp>
    </p:spTree>
    <p:extLst>
      <p:ext uri="{BB962C8B-B14F-4D97-AF65-F5344CB8AC3E}">
        <p14:creationId xmlns:p14="http://schemas.microsoft.com/office/powerpoint/2010/main" val="29513227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745465" y="88136"/>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2.1. VÉC TƠ CHÍNH VÀ MÔ MEN CHÍNH</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21" name="TextBox 20"/>
          <p:cNvSpPr txBox="1"/>
          <p:nvPr/>
        </p:nvSpPr>
        <p:spPr>
          <a:xfrm>
            <a:off x="452673" y="629088"/>
            <a:ext cx="10846052" cy="3108543"/>
          </a:xfrm>
          <a:prstGeom prst="rect">
            <a:avLst/>
          </a:prstGeom>
          <a:noFill/>
        </p:spPr>
        <p:txBody>
          <a:bodyPr wrap="square" rtlCol="0">
            <a:spAutoFit/>
          </a:bodyPr>
          <a:lstStyle/>
          <a:p>
            <a:pPr algn="ctr"/>
            <a:endParaRPr lang="en-US" sz="2800" dirty="0" smtClean="0">
              <a:latin typeface="Times New Roman" panose="02020603050405020304" pitchFamily="18" charset="0"/>
              <a:cs typeface="Times New Roman" panose="02020603050405020304" pitchFamily="18" charset="0"/>
            </a:endParaRPr>
          </a:p>
          <a:p>
            <a:pPr algn="ctr"/>
            <a:r>
              <a:rPr lang="en-US" sz="2800" dirty="0" err="1" smtClean="0">
                <a:latin typeface="Times New Roman" panose="02020603050405020304" pitchFamily="18" charset="0"/>
                <a:cs typeface="Times New Roman" panose="02020603050405020304" pitchFamily="18" charset="0"/>
              </a:rPr>
              <a:t>Ví</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dụ</a:t>
            </a:r>
            <a:r>
              <a:rPr lang="en-US" sz="2800" dirty="0" smtClean="0">
                <a:latin typeface="Times New Roman" panose="02020603050405020304" pitchFamily="18" charset="0"/>
                <a:cs typeface="Times New Roman" panose="02020603050405020304" pitchFamily="18" charset="0"/>
              </a:rPr>
              <a:t>: AC = 1m; CD = 1,5m; DB = 1m</a:t>
            </a:r>
          </a:p>
          <a:p>
            <a:pPr algn="ctr"/>
            <a:r>
              <a:rPr lang="en-US" sz="2800" dirty="0" smtClean="0">
                <a:latin typeface="Times New Roman" panose="02020603050405020304" pitchFamily="18" charset="0"/>
                <a:cs typeface="Times New Roman" panose="02020603050405020304" pitchFamily="18" charset="0"/>
              </a:rPr>
              <a:t> </a:t>
            </a:r>
          </a:p>
          <a:p>
            <a:pPr algn="ctr"/>
            <a:endParaRPr lang="en-US" sz="2800" dirty="0">
              <a:latin typeface="Times New Roman" panose="02020603050405020304" pitchFamily="18" charset="0"/>
              <a:cs typeface="Times New Roman" panose="02020603050405020304" pitchFamily="18" charset="0"/>
            </a:endParaRPr>
          </a:p>
          <a:p>
            <a:pPr algn="ctr"/>
            <a:endParaRPr lang="en-US" sz="2800" dirty="0" smtClean="0">
              <a:latin typeface="Times New Roman" panose="02020603050405020304" pitchFamily="18" charset="0"/>
              <a:cs typeface="Times New Roman" panose="02020603050405020304" pitchFamily="18" charset="0"/>
            </a:endParaRPr>
          </a:p>
          <a:p>
            <a:pPr algn="ctr"/>
            <a:endParaRPr lang="en-US" sz="2800" dirty="0" smtClean="0">
              <a:latin typeface="Times New Roman" panose="02020603050405020304" pitchFamily="18" charset="0"/>
              <a:cs typeface="Times New Roman" panose="02020603050405020304" pitchFamily="18" charset="0"/>
            </a:endParaRPr>
          </a:p>
          <a:p>
            <a:pPr algn="ctr"/>
            <a:endParaRPr lang="en-US" sz="2800" dirty="0"/>
          </a:p>
        </p:txBody>
      </p:sp>
      <p:sp>
        <p:nvSpPr>
          <p:cNvPr id="2" name="Rectangle 1"/>
          <p:cNvSpPr/>
          <p:nvPr/>
        </p:nvSpPr>
        <p:spPr>
          <a:xfrm>
            <a:off x="4119327" y="3385996"/>
            <a:ext cx="153909" cy="2806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692586" y="4800426"/>
            <a:ext cx="1878597" cy="954107"/>
          </a:xfrm>
          <a:prstGeom prst="rect">
            <a:avLst/>
          </a:prstGeom>
          <a:noFill/>
        </p:spPr>
        <p:txBody>
          <a:bodyPr wrap="square" rtlCol="0">
            <a:spAutoFit/>
          </a:bodyPr>
          <a:lstStyle/>
          <a:p>
            <a:endParaRPr lang="en-US" sz="2800" dirty="0" smtClean="0">
              <a:latin typeface="Times New Roman" panose="02020603050405020304" pitchFamily="18" charset="0"/>
              <a:cs typeface="Times New Roman" panose="02020603050405020304" pitchFamily="18" charset="0"/>
            </a:endParaRPr>
          </a:p>
          <a:p>
            <a:r>
              <a:rPr lang="en-US" sz="2800" dirty="0" err="1" smtClean="0">
                <a:latin typeface="Times New Roman" panose="02020603050405020304" pitchFamily="18" charset="0"/>
                <a:cs typeface="Times New Roman" panose="02020603050405020304" pitchFamily="18" charset="0"/>
              </a:rPr>
              <a:t>Tính</a:t>
            </a:r>
            <a:endParaRPr lang="en-US" sz="2800" dirty="0">
              <a:latin typeface="Times New Roman" panose="02020603050405020304" pitchFamily="18" charset="0"/>
              <a:cs typeface="Times New Roman" panose="02020603050405020304" pitchFamily="18" charset="0"/>
            </a:endParaRPr>
          </a:p>
        </p:txBody>
      </p:sp>
      <p:cxnSp>
        <p:nvCxnSpPr>
          <p:cNvPr id="6" name="Straight Connector 5"/>
          <p:cNvCxnSpPr/>
          <p:nvPr/>
        </p:nvCxnSpPr>
        <p:spPr>
          <a:xfrm flipV="1">
            <a:off x="3080443" y="3925967"/>
            <a:ext cx="5590512" cy="63374"/>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745465" y="3967910"/>
            <a:ext cx="66995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a:t>
            </a:r>
          </a:p>
        </p:txBody>
      </p:sp>
      <p:sp>
        <p:nvSpPr>
          <p:cNvPr id="23" name="TextBox 22"/>
          <p:cNvSpPr txBox="1"/>
          <p:nvPr/>
        </p:nvSpPr>
        <p:spPr>
          <a:xfrm>
            <a:off x="8670955" y="3844781"/>
            <a:ext cx="66995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p>
        </p:txBody>
      </p:sp>
      <p:cxnSp>
        <p:nvCxnSpPr>
          <p:cNvPr id="11" name="Straight Arrow Connector 10"/>
          <p:cNvCxnSpPr/>
          <p:nvPr/>
        </p:nvCxnSpPr>
        <p:spPr>
          <a:xfrm flipH="1" flipV="1">
            <a:off x="4870764" y="2575737"/>
            <a:ext cx="18107" cy="138191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4" name="TextBox 23"/>
              <p:cNvSpPr txBox="1"/>
              <p:nvPr/>
            </p:nvSpPr>
            <p:spPr>
              <a:xfrm>
                <a:off x="3892992" y="2132258"/>
                <a:ext cx="2426328"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1</m:t>
                          </m:r>
                        </m:sub>
                      </m:sSub>
                      <m:r>
                        <a:rPr lang="en-US" sz="2800" b="0" i="1" smtClean="0">
                          <a:latin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cs typeface="Times New Roman" panose="02020603050405020304" pitchFamily="18" charset="0"/>
                        </a:rPr>
                        <m:t>200</m:t>
                      </m:r>
                      <m:r>
                        <a:rPr lang="en-US" sz="2800" b="0" i="1" smtClean="0">
                          <a:latin typeface="Cambria Math" panose="02040503050406030204" pitchFamily="18" charset="0"/>
                          <a:cs typeface="Times New Roman" panose="02020603050405020304" pitchFamily="18" charset="0"/>
                        </a:rPr>
                        <m:t>𝑁</m:t>
                      </m:r>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24" name="TextBox 23"/>
              <p:cNvSpPr txBox="1">
                <a:spLocks noRot="1" noChangeAspect="1" noMove="1" noResize="1" noEditPoints="1" noAdjustHandles="1" noChangeArrowheads="1" noChangeShapeType="1" noTextEdit="1"/>
              </p:cNvSpPr>
              <p:nvPr/>
            </p:nvSpPr>
            <p:spPr>
              <a:xfrm>
                <a:off x="3892992" y="2132258"/>
                <a:ext cx="2426328" cy="523220"/>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p:cNvSpPr txBox="1"/>
              <p:nvPr/>
            </p:nvSpPr>
            <p:spPr>
              <a:xfrm>
                <a:off x="6670336" y="2108542"/>
                <a:ext cx="2426328"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2</m:t>
                          </m:r>
                        </m:sub>
                      </m:sSub>
                      <m:r>
                        <a:rPr lang="en-US" sz="2800" b="0" i="1" smtClean="0">
                          <a:latin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cs typeface="Times New Roman" panose="02020603050405020304" pitchFamily="18" charset="0"/>
                        </a:rPr>
                        <m:t>80</m:t>
                      </m:r>
                      <m:r>
                        <a:rPr lang="en-US" sz="2800" b="0" i="1" smtClean="0">
                          <a:latin typeface="Cambria Math" panose="02040503050406030204" pitchFamily="18" charset="0"/>
                          <a:cs typeface="Times New Roman" panose="02020603050405020304" pitchFamily="18" charset="0"/>
                        </a:rPr>
                        <m:t>𝑁</m:t>
                      </m:r>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6670336" y="2108542"/>
                <a:ext cx="2426328" cy="523220"/>
              </a:xfrm>
              <a:prstGeom prst="rect">
                <a:avLst/>
              </a:prstGeom>
              <a:blipFill rotWithShape="0">
                <a:blip r:embed="rId3"/>
                <a:stretch>
                  <a:fillRect/>
                </a:stretch>
              </a:blipFill>
            </p:spPr>
            <p:txBody>
              <a:bodyPr/>
              <a:lstStyle/>
              <a:p>
                <a:r>
                  <a:rPr lang="en-US">
                    <a:noFill/>
                  </a:rPr>
                  <a:t> </a:t>
                </a:r>
              </a:p>
            </p:txBody>
          </p:sp>
        </mc:Fallback>
      </mc:AlternateContent>
      <p:sp>
        <p:nvSpPr>
          <p:cNvPr id="14" name="Freeform 13"/>
          <p:cNvSpPr/>
          <p:nvPr/>
        </p:nvSpPr>
        <p:spPr>
          <a:xfrm>
            <a:off x="7025489" y="3585172"/>
            <a:ext cx="172410" cy="325925"/>
          </a:xfrm>
          <a:custGeom>
            <a:avLst/>
            <a:gdLst>
              <a:gd name="connsiteX0" fmla="*/ 0 w 172410"/>
              <a:gd name="connsiteY0" fmla="*/ 0 h 325925"/>
              <a:gd name="connsiteX1" fmla="*/ 162962 w 172410"/>
              <a:gd name="connsiteY1" fmla="*/ 153909 h 325925"/>
              <a:gd name="connsiteX2" fmla="*/ 153909 w 172410"/>
              <a:gd name="connsiteY2" fmla="*/ 325925 h 325925"/>
            </a:gdLst>
            <a:ahLst/>
            <a:cxnLst>
              <a:cxn ang="0">
                <a:pos x="connsiteX0" y="connsiteY0"/>
              </a:cxn>
              <a:cxn ang="0">
                <a:pos x="connsiteX1" y="connsiteY1"/>
              </a:cxn>
              <a:cxn ang="0">
                <a:pos x="connsiteX2" y="connsiteY2"/>
              </a:cxn>
            </a:cxnLst>
            <a:rect l="l" t="t" r="r" b="b"/>
            <a:pathLst>
              <a:path w="172410" h="325925">
                <a:moveTo>
                  <a:pt x="0" y="0"/>
                </a:moveTo>
                <a:cubicBezTo>
                  <a:pt x="68655" y="49794"/>
                  <a:pt x="137311" y="99588"/>
                  <a:pt x="162962" y="153909"/>
                </a:cubicBezTo>
                <a:cubicBezTo>
                  <a:pt x="188613" y="208230"/>
                  <a:pt x="153909" y="325925"/>
                  <a:pt x="153909" y="32592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31" name="TextBox 30"/>
              <p:cNvSpPr txBox="1"/>
              <p:nvPr/>
            </p:nvSpPr>
            <p:spPr>
              <a:xfrm>
                <a:off x="7059635" y="3354339"/>
                <a:ext cx="823865" cy="461665"/>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 60</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400" dirty="0">
                  <a:latin typeface="Times New Roman" panose="02020603050405020304" pitchFamily="18" charset="0"/>
                  <a:cs typeface="Times New Roman" panose="02020603050405020304" pitchFamily="18" charset="0"/>
                </a:endParaRPr>
              </a:p>
            </p:txBody>
          </p:sp>
        </mc:Choice>
        <mc:Fallback xmlns="">
          <p:sp>
            <p:nvSpPr>
              <p:cNvPr id="31" name="TextBox 30"/>
              <p:cNvSpPr txBox="1">
                <a:spLocks noRot="1" noChangeAspect="1" noMove="1" noResize="1" noEditPoints="1" noAdjustHandles="1" noChangeArrowheads="1" noChangeShapeType="1" noTextEdit="1"/>
              </p:cNvSpPr>
              <p:nvPr/>
            </p:nvSpPr>
            <p:spPr>
              <a:xfrm>
                <a:off x="7059635" y="3354339"/>
                <a:ext cx="823865" cy="461665"/>
              </a:xfrm>
              <a:prstGeom prst="rect">
                <a:avLst/>
              </a:prstGeom>
              <a:blipFill rotWithShape="0">
                <a:blip r:embed="rId4"/>
                <a:stretch>
                  <a:fillRect l="-2222" t="-10526" b="-28947"/>
                </a:stretch>
              </a:blipFill>
            </p:spPr>
            <p:txBody>
              <a:bodyPr/>
              <a:lstStyle/>
              <a:p>
                <a:r>
                  <a:rPr lang="en-US">
                    <a:noFill/>
                  </a:rPr>
                  <a:t> </a:t>
                </a:r>
              </a:p>
            </p:txBody>
          </p:sp>
        </mc:Fallback>
      </mc:AlternateContent>
      <p:cxnSp>
        <p:nvCxnSpPr>
          <p:cNvPr id="26" name="Straight Arrow Connector 25"/>
          <p:cNvCxnSpPr/>
          <p:nvPr/>
        </p:nvCxnSpPr>
        <p:spPr>
          <a:xfrm flipH="1">
            <a:off x="6844420" y="2655478"/>
            <a:ext cx="733330" cy="127048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3075917" y="2806574"/>
            <a:ext cx="4526" cy="117077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TextBox 35"/>
              <p:cNvSpPr txBox="1"/>
              <p:nvPr/>
            </p:nvSpPr>
            <p:spPr>
              <a:xfrm>
                <a:off x="1910281" y="2250792"/>
                <a:ext cx="2426328"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3</m:t>
                          </m:r>
                        </m:sub>
                      </m:sSub>
                      <m:r>
                        <a:rPr lang="en-US" sz="2800" b="0" i="1" smtClean="0">
                          <a:latin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cs typeface="Times New Roman" panose="02020603050405020304" pitchFamily="18" charset="0"/>
                        </a:rPr>
                        <m:t>50</m:t>
                      </m:r>
                      <m:r>
                        <a:rPr lang="en-US" sz="2800" b="0" i="1" smtClean="0">
                          <a:latin typeface="Cambria Math" panose="02040503050406030204" pitchFamily="18" charset="0"/>
                          <a:cs typeface="Times New Roman" panose="02020603050405020304" pitchFamily="18" charset="0"/>
                        </a:rPr>
                        <m:t>𝑁</m:t>
                      </m:r>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36" name="TextBox 35"/>
              <p:cNvSpPr txBox="1">
                <a:spLocks noRot="1" noChangeAspect="1" noMove="1" noResize="1" noEditPoints="1" noAdjustHandles="1" noChangeArrowheads="1" noChangeShapeType="1" noTextEdit="1"/>
              </p:cNvSpPr>
              <p:nvPr/>
            </p:nvSpPr>
            <p:spPr>
              <a:xfrm>
                <a:off x="1910281" y="2250792"/>
                <a:ext cx="2426328" cy="523220"/>
              </a:xfrm>
              <a:prstGeom prst="rect">
                <a:avLst/>
              </a:prstGeom>
              <a:blipFill rotWithShape="0">
                <a:blip r:embed="rId5"/>
                <a:stretch>
                  <a:fillRect/>
                </a:stretch>
              </a:blipFill>
            </p:spPr>
            <p:txBody>
              <a:bodyPr/>
              <a:lstStyle/>
              <a:p>
                <a:r>
                  <a:rPr lang="en-US">
                    <a:noFill/>
                  </a:rPr>
                  <a:t> </a:t>
                </a:r>
              </a:p>
            </p:txBody>
          </p:sp>
        </mc:Fallback>
      </mc:AlternateContent>
      <p:sp>
        <p:nvSpPr>
          <p:cNvPr id="37" name="TextBox 36"/>
          <p:cNvSpPr txBox="1"/>
          <p:nvPr/>
        </p:nvSpPr>
        <p:spPr>
          <a:xfrm>
            <a:off x="4701013" y="3996447"/>
            <a:ext cx="669956"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C</a:t>
            </a:r>
            <a:endParaRPr lang="en-US" sz="2800" dirty="0">
              <a:latin typeface="Times New Roman" panose="02020603050405020304" pitchFamily="18" charset="0"/>
              <a:cs typeface="Times New Roman" panose="02020603050405020304" pitchFamily="18" charset="0"/>
            </a:endParaRPr>
          </a:p>
        </p:txBody>
      </p:sp>
      <p:sp>
        <p:nvSpPr>
          <p:cNvPr id="38" name="TextBox 37"/>
          <p:cNvSpPr txBox="1"/>
          <p:nvPr/>
        </p:nvSpPr>
        <p:spPr>
          <a:xfrm>
            <a:off x="6670336" y="3978636"/>
            <a:ext cx="669956"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D</a:t>
            </a:r>
            <a:endParaRPr lang="en-US" sz="28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9" name="Rectangle 38"/>
              <p:cNvSpPr/>
              <p:nvPr/>
            </p:nvSpPr>
            <p:spPr>
              <a:xfrm>
                <a:off x="1533844" y="5137204"/>
                <a:ext cx="4341855" cy="147181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𝑚</m:t>
                          </m:r>
                        </m:e>
                        <m:sub>
                          <m:r>
                            <a:rPr lang="en-US" sz="2800" b="0" i="1" smtClean="0">
                              <a:latin typeface="Cambria Math" panose="02040503050406030204" pitchFamily="18" charset="0"/>
                              <a:cs typeface="Times New Roman" panose="02020603050405020304" pitchFamily="18" charset="0"/>
                            </a:rPr>
                            <m:t>𝐴</m:t>
                          </m:r>
                        </m:sub>
                      </m:sSub>
                      <m:d>
                        <m:dPr>
                          <m:ctrlPr>
                            <a:rPr lang="en-US" sz="2800" i="1">
                              <a:latin typeface="Cambria Math" panose="02040503050406030204" pitchFamily="18" charset="0"/>
                              <a:cs typeface="Times New Roman" panose="02020603050405020304" pitchFamily="18" charset="0"/>
                            </a:rPr>
                          </m:ctrlPr>
                        </m:dPr>
                        <m:e>
                          <m:acc>
                            <m:accPr>
                              <m:chr m:val="⃗"/>
                              <m:ctrlPr>
                                <a:rPr lang="en-US" sz="2800" i="1" smtClean="0">
                                  <a:latin typeface="Cambria Math" panose="02040503050406030204" pitchFamily="18" charset="0"/>
                                  <a:cs typeface="Times New Roman" panose="02020603050405020304" pitchFamily="18" charset="0"/>
                                </a:rPr>
                              </m:ctrlPr>
                            </m:accPr>
                            <m:e>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1</m:t>
                                  </m:r>
                                </m:sub>
                              </m:sSub>
                            </m:e>
                          </m:acc>
                        </m:e>
                      </m:d>
                      <m:r>
                        <a:rPr lang="en-US" sz="2800" b="0" i="1" smtClean="0">
                          <a:latin typeface="Cambria Math" panose="02040503050406030204" pitchFamily="18" charset="0"/>
                          <a:cs typeface="Times New Roman" panose="02020603050405020304" pitchFamily="18" charset="0"/>
                        </a:rPr>
                        <m:t>,</m:t>
                      </m:r>
                      <m:sSub>
                        <m:sSubPr>
                          <m:ctrlPr>
                            <a:rPr lang="en-US"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𝑚</m:t>
                          </m:r>
                        </m:e>
                        <m:sub>
                          <m:r>
                            <a:rPr lang="en-US" sz="2800" i="1">
                              <a:latin typeface="Cambria Math" panose="02040503050406030204" pitchFamily="18" charset="0"/>
                              <a:cs typeface="Times New Roman" panose="02020603050405020304" pitchFamily="18" charset="0"/>
                            </a:rPr>
                            <m:t>𝐴</m:t>
                          </m:r>
                        </m:sub>
                      </m:sSub>
                      <m:d>
                        <m:dPr>
                          <m:ctrlPr>
                            <a:rPr lang="en-US" sz="2800" i="1">
                              <a:latin typeface="Cambria Math" panose="02040503050406030204" pitchFamily="18" charset="0"/>
                              <a:cs typeface="Times New Roman" panose="02020603050405020304" pitchFamily="18" charset="0"/>
                            </a:rPr>
                          </m:ctrlPr>
                        </m:dPr>
                        <m:e>
                          <m:acc>
                            <m:accPr>
                              <m:chr m:val="⃗"/>
                              <m:ctrlPr>
                                <a:rPr lang="en-US" sz="2800" i="1">
                                  <a:latin typeface="Cambria Math" panose="02040503050406030204" pitchFamily="18" charset="0"/>
                                  <a:cs typeface="Times New Roman" panose="02020603050405020304" pitchFamily="18" charset="0"/>
                                </a:rPr>
                              </m:ctrlPr>
                            </m:accPr>
                            <m:e>
                              <m:sSub>
                                <m:sSubPr>
                                  <m:ctrlPr>
                                    <a:rPr lang="en-US"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2</m:t>
                                  </m:r>
                                </m:sub>
                              </m:sSub>
                            </m:e>
                          </m:acc>
                        </m:e>
                      </m:d>
                      <m:r>
                        <a:rPr lang="en-US" sz="2800" i="1">
                          <a:latin typeface="Cambria Math" panose="02040503050406030204" pitchFamily="18" charset="0"/>
                          <a:cs typeface="Times New Roman" panose="02020603050405020304" pitchFamily="18" charset="0"/>
                        </a:rPr>
                        <m:t>,</m:t>
                      </m:r>
                      <m:sSub>
                        <m:sSubPr>
                          <m:ctrlPr>
                            <a:rPr lang="en-US"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𝑚</m:t>
                          </m:r>
                        </m:e>
                        <m:sub>
                          <m:r>
                            <a:rPr lang="en-US" sz="2800" i="1">
                              <a:latin typeface="Cambria Math" panose="02040503050406030204" pitchFamily="18" charset="0"/>
                              <a:cs typeface="Times New Roman" panose="02020603050405020304" pitchFamily="18" charset="0"/>
                            </a:rPr>
                            <m:t>𝐴</m:t>
                          </m:r>
                        </m:sub>
                      </m:sSub>
                      <m:d>
                        <m:dPr>
                          <m:ctrlPr>
                            <a:rPr lang="en-US" sz="2800" i="1">
                              <a:latin typeface="Cambria Math" panose="02040503050406030204" pitchFamily="18" charset="0"/>
                              <a:cs typeface="Times New Roman" panose="02020603050405020304" pitchFamily="18" charset="0"/>
                            </a:rPr>
                          </m:ctrlPr>
                        </m:dPr>
                        <m:e>
                          <m:acc>
                            <m:accPr>
                              <m:chr m:val="⃗"/>
                              <m:ctrlPr>
                                <a:rPr lang="en-US" sz="2800" i="1">
                                  <a:latin typeface="Cambria Math" panose="02040503050406030204" pitchFamily="18" charset="0"/>
                                  <a:cs typeface="Times New Roman" panose="02020603050405020304" pitchFamily="18" charset="0"/>
                                </a:rPr>
                              </m:ctrlPr>
                            </m:accPr>
                            <m:e>
                              <m:sSub>
                                <m:sSubPr>
                                  <m:ctrlPr>
                                    <a:rPr lang="en-US"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3</m:t>
                                  </m:r>
                                </m:sub>
                              </m:sSub>
                            </m:e>
                          </m:acc>
                        </m:e>
                      </m:d>
                      <m:r>
                        <a:rPr lang="en-US" sz="2800" i="1">
                          <a:latin typeface="Cambria Math" panose="02040503050406030204" pitchFamily="18" charset="0"/>
                          <a:cs typeface="Times New Roman" panose="02020603050405020304" pitchFamily="18" charset="0"/>
                        </a:rPr>
                        <m:t> </m:t>
                      </m:r>
                    </m:oMath>
                  </m:oMathPara>
                </a14:m>
                <a:endParaRPr lang="en-US" sz="2800" dirty="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p:txBody>
          </p:sp>
        </mc:Choice>
        <mc:Fallback xmlns="">
          <p:sp>
            <p:nvSpPr>
              <p:cNvPr id="39" name="Rectangle 38"/>
              <p:cNvSpPr>
                <a:spLocks noRot="1" noChangeAspect="1" noMove="1" noResize="1" noEditPoints="1" noAdjustHandles="1" noChangeArrowheads="1" noChangeShapeType="1" noTextEdit="1"/>
              </p:cNvSpPr>
              <p:nvPr/>
            </p:nvSpPr>
            <p:spPr>
              <a:xfrm>
                <a:off x="1533844" y="5137204"/>
                <a:ext cx="4341855" cy="1471813"/>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p:cNvSpPr txBox="1"/>
              <p:nvPr/>
            </p:nvSpPr>
            <p:spPr>
              <a:xfrm>
                <a:off x="1892175" y="5805840"/>
                <a:ext cx="2996695" cy="524631"/>
              </a:xfrm>
              <a:prstGeom prst="rect">
                <a:avLst/>
              </a:prstGeom>
              <a:noFill/>
            </p:spPr>
            <p:txBody>
              <a:bodyPr wrap="square" rtlCol="0">
                <a:spAutoFit/>
              </a:bodyPr>
              <a:lstStyle/>
              <a:p>
                <a14:m>
                  <m:oMath xmlns:m="http://schemas.openxmlformats.org/officeDocument/2006/math">
                    <m:sSup>
                      <m:sSupPr>
                        <m:ctrlPr>
                          <a:rPr lang="en-US" sz="2800" i="1" smtClean="0">
                            <a:latin typeface="Cambria Math" panose="02040503050406030204" pitchFamily="18" charset="0"/>
                          </a:rPr>
                        </m:ctrlPr>
                      </m:sSupPr>
                      <m:e>
                        <m:r>
                          <a:rPr lang="en-US" sz="2800" b="0" i="1" smtClean="0">
                            <a:latin typeface="Cambria Math" panose="02040503050406030204" pitchFamily="18" charset="0"/>
                          </a:rPr>
                          <m:t>𝑀</m:t>
                        </m:r>
                      </m:e>
                      <m:sup>
                        <m:r>
                          <a:rPr lang="en-US" sz="2800" b="0" i="1" smtClean="0">
                            <a:latin typeface="Cambria Math" panose="02040503050406030204" pitchFamily="18" charset="0"/>
                          </a:rPr>
                          <m:t>𝐶</m:t>
                        </m:r>
                      </m:sup>
                    </m:sSup>
                  </m:oMath>
                </a14:m>
                <a:r>
                  <a:rPr lang="en-US" sz="2800" dirty="0" smtClean="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𝑀</m:t>
                        </m:r>
                      </m:e>
                      <m:sup>
                        <m:r>
                          <a:rPr lang="en-US" sz="2800" b="0" i="1" smtClean="0">
                            <a:latin typeface="Cambria Math" panose="02040503050406030204" pitchFamily="18" charset="0"/>
                          </a:rPr>
                          <m:t>𝐷</m:t>
                        </m:r>
                      </m:sup>
                    </m:sSup>
                  </m:oMath>
                </a14:m>
                <a:r>
                  <a:rPr lang="en-US" sz="2800" dirty="0">
                    <a:latin typeface="Times New Roman" panose="02020603050405020304" pitchFamily="18" charset="0"/>
                    <a:cs typeface="Times New Roman" panose="02020603050405020304" pitchFamily="18" charset="0"/>
                  </a:rPr>
                  <a:t>,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𝑀</m:t>
                        </m:r>
                      </m:e>
                      <m:sup>
                        <m:r>
                          <a:rPr lang="en-US" sz="2800" b="0" i="1" smtClean="0">
                            <a:latin typeface="Cambria Math" panose="02040503050406030204" pitchFamily="18" charset="0"/>
                          </a:rPr>
                          <m:t>𝐵</m:t>
                        </m:r>
                      </m:sup>
                    </m:sSup>
                  </m:oMath>
                </a14:m>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mc:Choice>
        <mc:Fallback xmlns="">
          <p:sp>
            <p:nvSpPr>
              <p:cNvPr id="40" name="TextBox 39"/>
              <p:cNvSpPr txBox="1">
                <a:spLocks noRot="1" noChangeAspect="1" noMove="1" noResize="1" noEditPoints="1" noAdjustHandles="1" noChangeArrowheads="1" noChangeShapeType="1" noTextEdit="1"/>
              </p:cNvSpPr>
              <p:nvPr/>
            </p:nvSpPr>
            <p:spPr>
              <a:xfrm>
                <a:off x="1892175" y="5805840"/>
                <a:ext cx="2996695" cy="524631"/>
              </a:xfrm>
              <a:prstGeom prst="rect">
                <a:avLst/>
              </a:prstGeom>
              <a:blipFill rotWithShape="0">
                <a:blip r:embed="rId7"/>
                <a:stretch>
                  <a:fillRect t="-10465" b="-32558"/>
                </a:stretch>
              </a:blipFill>
            </p:spPr>
            <p:txBody>
              <a:bodyPr/>
              <a:lstStyle/>
              <a:p>
                <a:r>
                  <a:rPr lang="en-US">
                    <a:noFill/>
                  </a:rPr>
                  <a:t> </a:t>
                </a:r>
              </a:p>
            </p:txBody>
          </p:sp>
        </mc:Fallback>
      </mc:AlternateContent>
    </p:spTree>
    <p:extLst>
      <p:ext uri="{BB962C8B-B14F-4D97-AF65-F5344CB8AC3E}">
        <p14:creationId xmlns:p14="http://schemas.microsoft.com/office/powerpoint/2010/main" val="3048071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490026" y="431571"/>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2.2. THU GỌN HỆ LỰC PHẲNG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p:nvPr/>
        </p:nvPicPr>
        <p:blipFill>
          <a:blip r:embed="rId2"/>
          <a:srcRect l="7936" t="28043" r="18651" b="31216"/>
          <a:stretch>
            <a:fillRect/>
          </a:stretch>
        </p:blipFill>
        <p:spPr bwMode="auto">
          <a:xfrm>
            <a:off x="3040877" y="1725015"/>
            <a:ext cx="5945350" cy="2113655"/>
          </a:xfrm>
          <a:prstGeom prst="rect">
            <a:avLst/>
          </a:prstGeom>
          <a:noFill/>
          <a:ln w="9525">
            <a:noFill/>
            <a:miter lim="800000"/>
            <a:headEnd/>
            <a:tailEnd/>
          </a:ln>
        </p:spPr>
      </p:pic>
      <p:sp>
        <p:nvSpPr>
          <p:cNvPr id="2" name="Rectangle 1"/>
          <p:cNvSpPr/>
          <p:nvPr/>
        </p:nvSpPr>
        <p:spPr>
          <a:xfrm>
            <a:off x="1010970" y="4049964"/>
            <a:ext cx="10269647" cy="1307089"/>
          </a:xfrm>
          <a:prstGeom prst="rect">
            <a:avLst/>
          </a:prstGeom>
        </p:spPr>
        <p:txBody>
          <a:bodyPr wrap="square">
            <a:spAutoFit/>
          </a:bodyPr>
          <a:lstStyle/>
          <a:p>
            <a:pPr marL="114300" algn="just">
              <a:lnSpc>
                <a:spcPct val="150000"/>
              </a:lnSpc>
              <a:spcAft>
                <a:spcPts val="0"/>
              </a:spcAft>
              <a:tabLst>
                <a:tab pos="3429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gọn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tiến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dời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từng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đặt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O, ta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véc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tơ</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R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mô</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men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M</a:t>
            </a:r>
            <a:r>
              <a:rPr lang="en-US" sz="2800" baseline="30000" dirty="0">
                <a:latin typeface="Times New Roman" panose="02020603050405020304" pitchFamily="18" charset="0"/>
                <a:ea typeface="Times New Roman" panose="02020603050405020304" pitchFamily="18" charset="0"/>
                <a:cs typeface="Times New Roman" panose="02020603050405020304" pitchFamily="18" charset="0"/>
              </a:rPr>
              <a:t>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2626963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8" name="TextBox 7"/>
          <p:cNvSpPr txBox="1"/>
          <p:nvPr/>
        </p:nvSpPr>
        <p:spPr>
          <a:xfrm>
            <a:off x="9556595" y="6428851"/>
            <a:ext cx="2553629" cy="369332"/>
          </a:xfrm>
          <a:prstGeom prst="rect">
            <a:avLst/>
          </a:prstGeom>
          <a:noFill/>
        </p:spPr>
        <p:txBody>
          <a:bodyPr wrap="square" rtlCol="0">
            <a:spAutoFit/>
          </a:bodyPr>
          <a:lstStyle/>
          <a:p>
            <a:r>
              <a:rPr lang="en-US" dirty="0" err="1" smtClean="0">
                <a:latin typeface="Arial" panose="020B0604020202020204" pitchFamily="34" charset="0"/>
                <a:cs typeface="Arial" panose="020B0604020202020204" pitchFamily="34" charset="0"/>
              </a:rPr>
              <a:t>Môn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học</a:t>
            </a:r>
            <a:r>
              <a:rPr lang="en-US" dirty="0" smtClean="0">
                <a:latin typeface="Arial" panose="020B0604020202020204" pitchFamily="34" charset="0"/>
                <a:cs typeface="Arial" panose="020B0604020202020204" pitchFamily="34" charset="0"/>
              </a:rPr>
              <a:t> </a:t>
            </a:r>
            <a:r>
              <a:rPr lang="en-US" err="1" smtClean="0">
                <a:latin typeface="Arial" panose="020B0604020202020204" pitchFamily="34" charset="0"/>
                <a:cs typeface="Arial" panose="020B0604020202020204" pitchFamily="34" charset="0"/>
              </a:rPr>
              <a:t>Cơ</a:t>
            </a:r>
            <a:r>
              <a:rPr lang="en-US" smtClean="0">
                <a:latin typeface="Arial" panose="020B0604020202020204" pitchFamily="34" charset="0"/>
                <a:cs typeface="Arial" panose="020B0604020202020204" pitchFamily="34" charset="0"/>
              </a:rPr>
              <a:t> ứng dụng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173155" y="295341"/>
            <a:ext cx="7133808" cy="89771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2.3. ĐIỀU KIỆN CÂN BẰNG VÀ PƯƠNG TRÌNH CÂN BẰNG CỦA HỆ LỰC PHẲNG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038131" y="1329683"/>
            <a:ext cx="10269647" cy="4487382"/>
          </a:xfrm>
          <a:prstGeom prst="rect">
            <a:avLst/>
          </a:prstGeom>
        </p:spPr>
        <p:txBody>
          <a:bodyPr wrap="square">
            <a:spAutoFit/>
          </a:bodyPr>
          <a:lstStyle/>
          <a:p>
            <a:pPr>
              <a:lnSpc>
                <a:spcPct val="120000"/>
              </a:lnSpc>
              <a:spcAft>
                <a:spcPts val="0"/>
              </a:spcAft>
              <a:tabLst>
                <a:tab pos="342900" algn="l"/>
              </a:tabLst>
            </a:pPr>
            <a:r>
              <a:rPr lang="en-US" sz="2800" b="1" dirty="0">
                <a:solidFill>
                  <a:srgbClr val="0000FF"/>
                </a:solidFill>
                <a:latin typeface="Times New Roman" panose="02020603050405020304" pitchFamily="18" charset="0"/>
                <a:cs typeface="Times New Roman" panose="02020603050405020304" pitchFamily="18" charset="0"/>
              </a:rPr>
              <a:t>2.3.1. </a:t>
            </a:r>
            <a:r>
              <a:rPr lang="en-US" sz="2800" b="1" dirty="0" err="1">
                <a:solidFill>
                  <a:srgbClr val="0000FF"/>
                </a:solidFill>
                <a:latin typeface="Times New Roman" panose="02020603050405020304" pitchFamily="18" charset="0"/>
                <a:cs typeface="Times New Roman" panose="02020603050405020304" pitchFamily="18" charset="0"/>
              </a:rPr>
              <a:t>Điều</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kiện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cân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bằng</a:t>
            </a:r>
            <a:endParaRPr lang="en-US" sz="2800" b="1" dirty="0">
              <a:solidFill>
                <a:srgbClr val="0000FF"/>
              </a:solidFill>
              <a:latin typeface="Times New Roman" panose="02020603050405020304" pitchFamily="18" charset="0"/>
              <a:cs typeface="Times New Roman" panose="02020603050405020304" pitchFamily="18" charset="0"/>
            </a:endParaRPr>
          </a:p>
          <a:p>
            <a:pPr marL="114300" algn="ctr">
              <a:lnSpc>
                <a:spcPct val="150000"/>
              </a:lnSpc>
              <a:spcAft>
                <a:spcPts val="0"/>
              </a:spcAft>
              <a:tabLst>
                <a:tab pos="342900" algn="l"/>
              </a:tabLst>
            </a:pP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R = 0</a:t>
            </a:r>
          </a:p>
          <a:p>
            <a:pPr marL="114300" algn="ctr">
              <a:lnSpc>
                <a:spcPct val="150000"/>
              </a:lnSpc>
              <a:spcAft>
                <a:spcPts val="0"/>
              </a:spcAft>
              <a:tabLst>
                <a:tab pos="342900" algn="l"/>
              </a:tabLst>
            </a:pP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M</a:t>
            </a:r>
            <a:r>
              <a:rPr lang="en-US" sz="2800" baseline="30000" dirty="0" smtClean="0">
                <a:latin typeface="Times New Roman" panose="02020603050405020304" pitchFamily="18" charset="0"/>
                <a:ea typeface="Times New Roman" panose="02020603050405020304" pitchFamily="18" charset="0"/>
                <a:cs typeface="Times New Roman" panose="02020603050405020304" pitchFamily="18" charset="0"/>
              </a:rPr>
              <a:t>o</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 0</a:t>
            </a:r>
          </a:p>
          <a:p>
            <a:pPr marL="114300" algn="just">
              <a:lnSpc>
                <a:spcPct val="150000"/>
              </a:lnSpc>
              <a:tabLst>
                <a:tab pos="342900" algn="l"/>
              </a:tabLst>
            </a:pPr>
            <a:r>
              <a:rPr lang="en-US" sz="2800" b="1" dirty="0" smtClean="0">
                <a:solidFill>
                  <a:srgbClr val="0000FF"/>
                </a:solidFill>
                <a:latin typeface="Times New Roman" panose="02020603050405020304" pitchFamily="18" charset="0"/>
                <a:cs typeface="Times New Roman" panose="02020603050405020304" pitchFamily="18" charset="0"/>
              </a:rPr>
              <a:t>2.3.2. PTCB </a:t>
            </a:r>
            <a:r>
              <a:rPr lang="en-US" sz="2800" b="1" dirty="0" err="1" smtClean="0">
                <a:solidFill>
                  <a:srgbClr val="0000FF"/>
                </a:solidFill>
                <a:latin typeface="Times New Roman" panose="02020603050405020304" pitchFamily="18" charset="0"/>
                <a:cs typeface="Times New Roman" panose="02020603050405020304" pitchFamily="18" charset="0"/>
              </a:rPr>
              <a:t>của</a:t>
            </a:r>
            <a:r>
              <a:rPr lang="en-US" sz="2800" b="1" dirty="0" smtClean="0">
                <a:solidFill>
                  <a:srgbClr val="0000FF"/>
                </a:solidFill>
                <a:latin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cs typeface="Times New Roman" panose="02020603050405020304" pitchFamily="18" charset="0"/>
              </a:rPr>
              <a:t>hệ</a:t>
            </a:r>
            <a:r>
              <a:rPr lang="en-US" sz="2800" b="1" dirty="0" smtClean="0">
                <a:solidFill>
                  <a:srgbClr val="0000FF"/>
                </a:solidFill>
                <a:latin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cs typeface="Times New Roman" panose="02020603050405020304" pitchFamily="18" charset="0"/>
              </a:rPr>
              <a:t>lực</a:t>
            </a:r>
            <a:r>
              <a:rPr lang="en-US" sz="2800" b="1" dirty="0" smtClean="0">
                <a:solidFill>
                  <a:srgbClr val="0000FF"/>
                </a:solidFill>
                <a:latin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cs typeface="Times New Roman" panose="02020603050405020304" pitchFamily="18" charset="0"/>
              </a:rPr>
              <a:t>phẳng</a:t>
            </a:r>
            <a:endParaRPr lang="en-US" sz="2800" b="1" dirty="0" smtClean="0">
              <a:solidFill>
                <a:srgbClr val="0000FF"/>
              </a:solidFill>
              <a:latin typeface="Times New Roman" panose="02020603050405020304" pitchFamily="18" charset="0"/>
              <a:cs typeface="Times New Roman" panose="02020603050405020304" pitchFamily="18" charset="0"/>
            </a:endParaRPr>
          </a:p>
          <a:p>
            <a:pPr marL="114300" algn="just">
              <a:lnSpc>
                <a:spcPct val="150000"/>
              </a:lnSpc>
              <a:tabLst>
                <a:tab pos="342900" algn="l"/>
              </a:tabLst>
            </a:pPr>
            <a:r>
              <a:rPr lang="en-US" sz="2800" b="1" dirty="0" smtClean="0">
                <a:latin typeface="Times New Roman" panose="02020603050405020304" pitchFamily="18" charset="0"/>
                <a:cs typeface="Times New Roman" panose="02020603050405020304" pitchFamily="18" charset="0"/>
              </a:rPr>
              <a:t>a. </a:t>
            </a:r>
            <a:r>
              <a:rPr lang="en-US" sz="2800" b="1" dirty="0" err="1" smtClean="0">
                <a:latin typeface="Times New Roman" panose="02020603050405020304" pitchFamily="18" charset="0"/>
                <a:cs typeface="Times New Roman" panose="02020603050405020304" pitchFamily="18" charset="0"/>
              </a:rPr>
              <a:t>Hệ</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lực</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đồng</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quy</a:t>
            </a:r>
            <a:endParaRPr lang="en-US" sz="2800" b="1" dirty="0" smtClean="0">
              <a:latin typeface="Times New Roman" panose="02020603050405020304" pitchFamily="18" charset="0"/>
              <a:cs typeface="Times New Roman" panose="02020603050405020304" pitchFamily="18" charset="0"/>
            </a:endParaRPr>
          </a:p>
          <a:p>
            <a:pPr marL="114300" algn="just">
              <a:lnSpc>
                <a:spcPct val="150000"/>
              </a:lnSpc>
              <a:tabLst>
                <a:tab pos="342900" algn="l"/>
              </a:tabLst>
            </a:pPr>
            <a:endParaRPr lang="en-US" sz="2800" b="1" dirty="0">
              <a:solidFill>
                <a:srgbClr val="0000FF"/>
              </a:solidFill>
              <a:latin typeface="Times New Roman" panose="02020603050405020304" pitchFamily="18" charset="0"/>
              <a:cs typeface="Times New Roman" panose="02020603050405020304" pitchFamily="18" charset="0"/>
            </a:endParaRPr>
          </a:p>
          <a:p>
            <a:pPr marL="114300" algn="just">
              <a:lnSpc>
                <a:spcPct val="150000"/>
              </a:lnSpc>
              <a:spcAft>
                <a:spcPts val="0"/>
              </a:spcAft>
              <a:tabLst>
                <a:tab pos="342900" algn="l"/>
              </a:tabLst>
            </a:pP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3" name="Left Brace 2"/>
          <p:cNvSpPr/>
          <p:nvPr/>
        </p:nvSpPr>
        <p:spPr>
          <a:xfrm>
            <a:off x="6977291" y="4870764"/>
            <a:ext cx="294899" cy="61563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 name="Oval 4"/>
          <p:cNvSpPr/>
          <p:nvPr/>
        </p:nvSpPr>
        <p:spPr>
          <a:xfrm>
            <a:off x="2344848" y="4789283"/>
            <a:ext cx="2462542" cy="1548588"/>
          </a:xfrm>
          <a:prstGeom prst="ellipse">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V="1">
            <a:off x="3630440" y="4399984"/>
            <a:ext cx="1332736" cy="108641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630440" y="5486400"/>
            <a:ext cx="1421394" cy="98810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2100404" y="5229489"/>
            <a:ext cx="1530036" cy="25691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9"/>
              <p:cNvSpPr txBox="1"/>
              <p:nvPr/>
            </p:nvSpPr>
            <p:spPr>
              <a:xfrm>
                <a:off x="4001794" y="4071414"/>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2</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4001794" y="4071414"/>
                <a:ext cx="1050040" cy="523220"/>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a:xfrm>
                <a:off x="4555490" y="5861348"/>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1</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4555490" y="5861348"/>
                <a:ext cx="1050040" cy="523220"/>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1697606" y="4706269"/>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3</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22" name="TextBox 21"/>
              <p:cNvSpPr txBox="1">
                <a:spLocks noRot="1" noChangeAspect="1" noMove="1" noResize="1" noEditPoints="1" noAdjustHandles="1" noChangeArrowheads="1" noChangeShapeType="1" noTextEdit="1"/>
              </p:cNvSpPr>
              <p:nvPr/>
            </p:nvSpPr>
            <p:spPr>
              <a:xfrm>
                <a:off x="1697606" y="4706269"/>
                <a:ext cx="1050040" cy="523220"/>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a:xfrm>
                <a:off x="7280527" y="4733831"/>
                <a:ext cx="1158843" cy="89575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a:rPr lang="en-US" sz="2800" b="0" i="1" smtClean="0">
                              <a:latin typeface="Cambria Math" panose="02040503050406030204" pitchFamily="18" charset="0"/>
                            </a:rPr>
                            <m:t>𝑅</m:t>
                          </m:r>
                        </m:e>
                        <m:sub>
                          <m:r>
                            <a:rPr lang="en-US" sz="2800" b="0" i="1" smtClean="0">
                              <a:latin typeface="Cambria Math" panose="02040503050406030204" pitchFamily="18" charset="0"/>
                            </a:rPr>
                            <m:t>𝑥</m:t>
                          </m:r>
                        </m:sub>
                      </m:sSub>
                      <m:r>
                        <a:rPr lang="en-US" sz="2800" b="0" i="1" smtClean="0">
                          <a:latin typeface="Cambria Math" panose="02040503050406030204" pitchFamily="18" charset="0"/>
                        </a:rPr>
                        <m:t>=0</m:t>
                      </m:r>
                    </m:oMath>
                  </m:oMathPara>
                </a14:m>
                <a:endParaRPr lang="en-US" sz="2800" b="0" dirty="0" smtClean="0"/>
              </a:p>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a:rPr lang="en-US" sz="2800" b="0" i="1" smtClean="0">
                              <a:latin typeface="Cambria Math" panose="02040503050406030204" pitchFamily="18" charset="0"/>
                            </a:rPr>
                            <m:t>𝑅</m:t>
                          </m:r>
                        </m:e>
                        <m:sub>
                          <m:r>
                            <a:rPr lang="en-US" sz="2800" b="0" i="1" smtClean="0">
                              <a:latin typeface="Cambria Math" panose="02040503050406030204" pitchFamily="18" charset="0"/>
                            </a:rPr>
                            <m:t>𝑦</m:t>
                          </m:r>
                        </m:sub>
                      </m:sSub>
                      <m:r>
                        <a:rPr lang="en-US" sz="2800" b="0" i="1" smtClean="0">
                          <a:latin typeface="Cambria Math" panose="02040503050406030204" pitchFamily="18" charset="0"/>
                        </a:rPr>
                        <m:t>=0</m:t>
                      </m:r>
                    </m:oMath>
                  </m:oMathPara>
                </a14:m>
                <a:endParaRPr lang="en-US" sz="2800" dirty="0"/>
              </a:p>
            </p:txBody>
          </p:sp>
        </mc:Choice>
        <mc:Fallback xmlns="">
          <p:sp>
            <p:nvSpPr>
              <p:cNvPr id="23" name="TextBox 22"/>
              <p:cNvSpPr txBox="1">
                <a:spLocks noRot="1" noChangeAspect="1" noMove="1" noResize="1" noEditPoints="1" noAdjustHandles="1" noChangeArrowheads="1" noChangeShapeType="1" noTextEdit="1"/>
              </p:cNvSpPr>
              <p:nvPr/>
            </p:nvSpPr>
            <p:spPr>
              <a:xfrm>
                <a:off x="7280527" y="4733831"/>
                <a:ext cx="1158843" cy="895758"/>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900352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133249" y="246104"/>
            <a:ext cx="10040293" cy="2123658"/>
          </a:xfrm>
          <a:prstGeom prst="rect">
            <a:avLst/>
          </a:prstGeom>
          <a:noFill/>
        </p:spPr>
        <p:txBody>
          <a:bodyPr wrap="square" rtlCol="0">
            <a:spAutoFit/>
          </a:bodyPr>
          <a:lstStyle/>
          <a:p>
            <a:r>
              <a:rPr lang="en-US" sz="2600" dirty="0" err="1" smtClean="0">
                <a:latin typeface="Times New Roman" panose="02020603050405020304" pitchFamily="18" charset="0"/>
                <a:cs typeface="Times New Roman" panose="02020603050405020304" pitchFamily="18" charset="0"/>
              </a:rPr>
              <a:t>Ví</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dụ</a:t>
            </a:r>
            <a:r>
              <a:rPr lang="en-US" sz="2600" dirty="0" smtClean="0">
                <a:latin typeface="Times New Roman" panose="02020603050405020304" pitchFamily="18" charset="0"/>
                <a:cs typeface="Times New Roman" panose="02020603050405020304" pitchFamily="18" charset="0"/>
              </a:rPr>
              <a:t>: Cho </a:t>
            </a:r>
            <a:r>
              <a:rPr lang="en-US" sz="2600" dirty="0" err="1" smtClean="0">
                <a:latin typeface="Times New Roman" panose="02020603050405020304" pitchFamily="18" charset="0"/>
                <a:cs typeface="Times New Roman" panose="02020603050405020304" pitchFamily="18" charset="0"/>
              </a:rPr>
              <a:t>hai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dây</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treo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một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vật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nặng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trọng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lượng</a:t>
            </a:r>
            <a:r>
              <a:rPr lang="en-US" sz="2600" dirty="0" smtClean="0">
                <a:latin typeface="Times New Roman" panose="02020603050405020304" pitchFamily="18" charset="0"/>
                <a:cs typeface="Times New Roman" panose="02020603050405020304" pitchFamily="18" charset="0"/>
              </a:rPr>
              <a:t> P = 200 N. </a:t>
            </a:r>
            <a:endParaRPr lang="en-US" sz="2600" dirty="0">
              <a:latin typeface="Times New Roman" panose="02020603050405020304" pitchFamily="18" charset="0"/>
              <a:cs typeface="Times New Roman" panose="02020603050405020304" pitchFamily="18" charset="0"/>
            </a:endParaRPr>
          </a:p>
          <a:p>
            <a:r>
              <a:rPr lang="en-US" sz="2600" dirty="0" err="1" smtClean="0">
                <a:latin typeface="Times New Roman" panose="02020603050405020304" pitchFamily="18" charset="0"/>
                <a:cs typeface="Times New Roman" panose="02020603050405020304" pitchFamily="18" charset="0"/>
              </a:rPr>
              <a:t>Hãy</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xác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định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lực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căng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dây</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tại</a:t>
            </a:r>
            <a:r>
              <a:rPr lang="en-US" sz="2600" dirty="0" smtClean="0">
                <a:latin typeface="Times New Roman" panose="02020603050405020304" pitchFamily="18" charset="0"/>
                <a:cs typeface="Times New Roman" panose="02020603050405020304" pitchFamily="18" charset="0"/>
              </a:rPr>
              <a:t> 2 </a:t>
            </a:r>
            <a:r>
              <a:rPr lang="en-US" sz="2600" dirty="0" err="1" smtClean="0">
                <a:latin typeface="Times New Roman" panose="02020603050405020304" pitchFamily="18" charset="0"/>
                <a:cs typeface="Times New Roman" panose="02020603050405020304" pitchFamily="18" charset="0"/>
              </a:rPr>
              <a:t>dây</a:t>
            </a:r>
            <a:r>
              <a:rPr lang="en-US" sz="2600" dirty="0" smtClean="0">
                <a:latin typeface="Times New Roman" panose="02020603050405020304" pitchFamily="18" charset="0"/>
                <a:cs typeface="Times New Roman" panose="02020603050405020304" pitchFamily="18" charset="0"/>
              </a:rPr>
              <a:t>.</a:t>
            </a:r>
          </a:p>
          <a:p>
            <a:r>
              <a:rPr lang="en-US" sz="2600" dirty="0" err="1" smtClean="0">
                <a:latin typeface="Times New Roman" panose="02020603050405020304" pitchFamily="18" charset="0"/>
                <a:cs typeface="Times New Roman" panose="02020603050405020304" pitchFamily="18" charset="0"/>
              </a:rPr>
              <a:t>Giải</a:t>
            </a:r>
            <a:endParaRPr lang="en-US" sz="2600" dirty="0" smtClean="0">
              <a:latin typeface="Times New Roman" panose="02020603050405020304" pitchFamily="18" charset="0"/>
              <a:cs typeface="Times New Roman" panose="02020603050405020304" pitchFamily="18" charset="0"/>
            </a:endParaRPr>
          </a:p>
          <a:p>
            <a:r>
              <a:rPr lang="en-US" sz="2600" dirty="0" smtClean="0">
                <a:latin typeface="Times New Roman" panose="02020603050405020304" pitchFamily="18" charset="0"/>
                <a:cs typeface="Times New Roman" panose="02020603050405020304" pitchFamily="18" charset="0"/>
              </a:rPr>
              <a:t>PTCB:</a:t>
            </a:r>
            <a:endParaRPr lang="en-US" sz="2600" i="1" dirty="0" smtClean="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a:off x="6956175" y="2960297"/>
            <a:ext cx="1081890" cy="1519700"/>
          </a:xfrm>
          <a:prstGeom prst="line">
            <a:avLst/>
          </a:prstGeom>
          <a:ln w="38100"/>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6654297" y="2960298"/>
            <a:ext cx="778598" cy="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9306963" y="2842603"/>
            <a:ext cx="778598"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flipV="1">
            <a:off x="8030424" y="2842603"/>
            <a:ext cx="1692998" cy="1647916"/>
          </a:xfrm>
          <a:prstGeom prst="line">
            <a:avLst/>
          </a:prstGeom>
          <a:ln w="38100"/>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6654297" y="2842603"/>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6808205" y="2842603"/>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6971169" y="2832082"/>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7125077" y="2832082"/>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9383916" y="2724909"/>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9537824" y="2724909"/>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9700788" y="2714388"/>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9854696" y="2714388"/>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Arrow Connector 37"/>
          <p:cNvCxnSpPr/>
          <p:nvPr/>
        </p:nvCxnSpPr>
        <p:spPr>
          <a:xfrm>
            <a:off x="8030424" y="4490519"/>
            <a:ext cx="0" cy="99588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8030423" y="5009346"/>
            <a:ext cx="1634149"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P = 200N</a:t>
            </a:r>
            <a:endParaRPr lang="en-US" sz="2800" dirty="0">
              <a:latin typeface="Times New Roman" panose="02020603050405020304" pitchFamily="18" charset="0"/>
              <a:cs typeface="Times New Roman" panose="02020603050405020304" pitchFamily="18" charset="0"/>
            </a:endParaRPr>
          </a:p>
        </p:txBody>
      </p:sp>
      <p:sp>
        <p:nvSpPr>
          <p:cNvPr id="53" name="TextBox 52"/>
          <p:cNvSpPr txBox="1"/>
          <p:nvPr/>
        </p:nvSpPr>
        <p:spPr>
          <a:xfrm>
            <a:off x="6615344" y="3144848"/>
            <a:ext cx="700706"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A</a:t>
            </a:r>
            <a:endParaRPr lang="en-US" sz="2800" dirty="0">
              <a:latin typeface="Times New Roman" panose="02020603050405020304" pitchFamily="18" charset="0"/>
              <a:cs typeface="Times New Roman" panose="02020603050405020304" pitchFamily="18" charset="0"/>
            </a:endParaRPr>
          </a:p>
        </p:txBody>
      </p:sp>
      <p:sp>
        <p:nvSpPr>
          <p:cNvPr id="54" name="TextBox 53"/>
          <p:cNvSpPr txBox="1"/>
          <p:nvPr/>
        </p:nvSpPr>
        <p:spPr>
          <a:xfrm>
            <a:off x="9595349" y="2840408"/>
            <a:ext cx="70070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p>
        </p:txBody>
      </p:sp>
      <p:sp>
        <p:nvSpPr>
          <p:cNvPr id="55" name="Freeform 54"/>
          <p:cNvSpPr/>
          <p:nvPr/>
        </p:nvSpPr>
        <p:spPr>
          <a:xfrm>
            <a:off x="7132320" y="2977286"/>
            <a:ext cx="154563" cy="226772"/>
          </a:xfrm>
          <a:custGeom>
            <a:avLst/>
            <a:gdLst>
              <a:gd name="connsiteX0" fmla="*/ 153619 w 154563"/>
              <a:gd name="connsiteY0" fmla="*/ 0 h 226772"/>
              <a:gd name="connsiteX1" fmla="*/ 131674 w 154563"/>
              <a:gd name="connsiteY1" fmla="*/ 146304 h 226772"/>
              <a:gd name="connsiteX2" fmla="*/ 0 w 154563"/>
              <a:gd name="connsiteY2" fmla="*/ 226772 h 226772"/>
            </a:gdLst>
            <a:ahLst/>
            <a:cxnLst>
              <a:cxn ang="0">
                <a:pos x="connsiteX0" y="connsiteY0"/>
              </a:cxn>
              <a:cxn ang="0">
                <a:pos x="connsiteX1" y="connsiteY1"/>
              </a:cxn>
              <a:cxn ang="0">
                <a:pos x="connsiteX2" y="connsiteY2"/>
              </a:cxn>
            </a:cxnLst>
            <a:rect l="l" t="t" r="r" b="b"/>
            <a:pathLst>
              <a:path w="154563" h="226772">
                <a:moveTo>
                  <a:pt x="153619" y="0"/>
                </a:moveTo>
                <a:cubicBezTo>
                  <a:pt x="155448" y="54254"/>
                  <a:pt x="157277" y="108509"/>
                  <a:pt x="131674" y="146304"/>
                </a:cubicBezTo>
                <a:cubicBezTo>
                  <a:pt x="106071" y="184099"/>
                  <a:pt x="53035" y="205435"/>
                  <a:pt x="0" y="226772"/>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6" name="TextBox 55"/>
              <p:cNvSpPr txBox="1"/>
              <p:nvPr/>
            </p:nvSpPr>
            <p:spPr>
              <a:xfrm>
                <a:off x="7251826" y="2901450"/>
                <a:ext cx="1634149" cy="430887"/>
              </a:xfrm>
              <a:prstGeom prst="rect">
                <a:avLst/>
              </a:prstGeom>
              <a:noFill/>
            </p:spPr>
            <p:txBody>
              <a:bodyPr wrap="square" rtlCol="0">
                <a:spAutoFit/>
              </a:bodyPr>
              <a:lstStyle/>
              <a:p>
                <a:r>
                  <a:rPr lang="en-US" sz="2200" dirty="0" smtClean="0">
                    <a:latin typeface="Times New Roman" panose="02020603050405020304" pitchFamily="18" charset="0"/>
                    <a:cs typeface="Times New Roman" panose="02020603050405020304" pitchFamily="18" charset="0"/>
                  </a:rPr>
                  <a:t>60</a:t>
                </a:r>
                <a14:m>
                  <m:oMath xmlns:m="http://schemas.openxmlformats.org/officeDocument/2006/math">
                    <m:r>
                      <a:rPr lang="en-US" sz="22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200" dirty="0">
                  <a:latin typeface="Times New Roman" panose="02020603050405020304" pitchFamily="18" charset="0"/>
                  <a:cs typeface="Times New Roman" panose="02020603050405020304" pitchFamily="18" charset="0"/>
                </a:endParaRPr>
              </a:p>
            </p:txBody>
          </p:sp>
        </mc:Choice>
        <mc:Fallback xmlns="">
          <p:sp>
            <p:nvSpPr>
              <p:cNvPr id="56" name="TextBox 55"/>
              <p:cNvSpPr txBox="1">
                <a:spLocks noRot="1" noChangeAspect="1" noMove="1" noResize="1" noEditPoints="1" noAdjustHandles="1" noChangeArrowheads="1" noChangeShapeType="1" noTextEdit="1"/>
              </p:cNvSpPr>
              <p:nvPr/>
            </p:nvSpPr>
            <p:spPr>
              <a:xfrm>
                <a:off x="7251826" y="2901450"/>
                <a:ext cx="1634149" cy="430887"/>
              </a:xfrm>
              <a:prstGeom prst="rect">
                <a:avLst/>
              </a:prstGeom>
              <a:blipFill rotWithShape="0">
                <a:blip r:embed="rId2"/>
                <a:stretch>
                  <a:fillRect l="-4851" t="-9859" b="-26761"/>
                </a:stretch>
              </a:blipFill>
            </p:spPr>
            <p:txBody>
              <a:bodyPr/>
              <a:lstStyle/>
              <a:p>
                <a:r>
                  <a:rPr lang="en-US">
                    <a:noFill/>
                  </a:rPr>
                  <a:t> </a:t>
                </a:r>
              </a:p>
            </p:txBody>
          </p:sp>
        </mc:Fallback>
      </mc:AlternateContent>
      <p:sp>
        <p:nvSpPr>
          <p:cNvPr id="57" name="Freeform 56"/>
          <p:cNvSpPr/>
          <p:nvPr/>
        </p:nvSpPr>
        <p:spPr>
          <a:xfrm>
            <a:off x="9356141" y="2852928"/>
            <a:ext cx="58521" cy="270662"/>
          </a:xfrm>
          <a:custGeom>
            <a:avLst/>
            <a:gdLst>
              <a:gd name="connsiteX0" fmla="*/ 58521 w 58521"/>
              <a:gd name="connsiteY0" fmla="*/ 0 h 270662"/>
              <a:gd name="connsiteX1" fmla="*/ 0 w 58521"/>
              <a:gd name="connsiteY1" fmla="*/ 160934 h 270662"/>
              <a:gd name="connsiteX2" fmla="*/ 58521 w 58521"/>
              <a:gd name="connsiteY2" fmla="*/ 270662 h 270662"/>
            </a:gdLst>
            <a:ahLst/>
            <a:cxnLst>
              <a:cxn ang="0">
                <a:pos x="connsiteX0" y="connsiteY0"/>
              </a:cxn>
              <a:cxn ang="0">
                <a:pos x="connsiteX1" y="connsiteY1"/>
              </a:cxn>
              <a:cxn ang="0">
                <a:pos x="connsiteX2" y="connsiteY2"/>
              </a:cxn>
            </a:cxnLst>
            <a:rect l="l" t="t" r="r" b="b"/>
            <a:pathLst>
              <a:path w="58521" h="270662">
                <a:moveTo>
                  <a:pt x="58521" y="0"/>
                </a:moveTo>
                <a:cubicBezTo>
                  <a:pt x="29260" y="57912"/>
                  <a:pt x="0" y="115824"/>
                  <a:pt x="0" y="160934"/>
                </a:cubicBezTo>
                <a:cubicBezTo>
                  <a:pt x="0" y="206044"/>
                  <a:pt x="29260" y="238353"/>
                  <a:pt x="58521" y="270662"/>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58" name="TextBox 57"/>
              <p:cNvSpPr txBox="1"/>
              <p:nvPr/>
            </p:nvSpPr>
            <p:spPr>
              <a:xfrm>
                <a:off x="8867490" y="2819593"/>
                <a:ext cx="1634149" cy="430887"/>
              </a:xfrm>
              <a:prstGeom prst="rect">
                <a:avLst/>
              </a:prstGeom>
              <a:noFill/>
            </p:spPr>
            <p:txBody>
              <a:bodyPr wrap="square" rtlCol="0">
                <a:spAutoFit/>
              </a:bodyPr>
              <a:lstStyle/>
              <a:p>
                <a:r>
                  <a:rPr lang="en-US" sz="2200" dirty="0">
                    <a:latin typeface="Times New Roman" panose="02020603050405020304" pitchFamily="18" charset="0"/>
                    <a:cs typeface="Times New Roman" panose="02020603050405020304" pitchFamily="18" charset="0"/>
                  </a:rPr>
                  <a:t>4</a:t>
                </a:r>
                <a:r>
                  <a:rPr lang="en-US" sz="2200" dirty="0" smtClean="0">
                    <a:latin typeface="Times New Roman" panose="02020603050405020304" pitchFamily="18" charset="0"/>
                    <a:cs typeface="Times New Roman" panose="02020603050405020304" pitchFamily="18" charset="0"/>
                  </a:rPr>
                  <a:t>5</a:t>
                </a:r>
                <a14:m>
                  <m:oMath xmlns:m="http://schemas.openxmlformats.org/officeDocument/2006/math">
                    <m:r>
                      <a:rPr lang="en-US" sz="22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200" dirty="0">
                  <a:latin typeface="Times New Roman" panose="02020603050405020304" pitchFamily="18" charset="0"/>
                  <a:cs typeface="Times New Roman" panose="02020603050405020304" pitchFamily="18" charset="0"/>
                </a:endParaRPr>
              </a:p>
            </p:txBody>
          </p:sp>
        </mc:Choice>
        <mc:Fallback xmlns="">
          <p:sp>
            <p:nvSpPr>
              <p:cNvPr id="58" name="TextBox 57"/>
              <p:cNvSpPr txBox="1">
                <a:spLocks noRot="1" noChangeAspect="1" noMove="1" noResize="1" noEditPoints="1" noAdjustHandles="1" noChangeArrowheads="1" noChangeShapeType="1" noTextEdit="1"/>
              </p:cNvSpPr>
              <p:nvPr/>
            </p:nvSpPr>
            <p:spPr>
              <a:xfrm>
                <a:off x="8867490" y="2819593"/>
                <a:ext cx="1634149" cy="430887"/>
              </a:xfrm>
              <a:prstGeom prst="rect">
                <a:avLst/>
              </a:prstGeom>
              <a:blipFill rotWithShape="0">
                <a:blip r:embed="rId3"/>
                <a:stretch>
                  <a:fillRect l="-4851" t="-10000" b="-28571"/>
                </a:stretch>
              </a:blipFill>
            </p:spPr>
            <p:txBody>
              <a:bodyPr/>
              <a:lstStyle/>
              <a:p>
                <a:r>
                  <a:rPr lang="en-US">
                    <a:noFill/>
                  </a:rPr>
                  <a:t> </a:t>
                </a:r>
              </a:p>
            </p:txBody>
          </p:sp>
        </mc:Fallback>
      </mc:AlternateContent>
      <p:cxnSp>
        <p:nvCxnSpPr>
          <p:cNvPr id="60" name="Straight Arrow Connector 59"/>
          <p:cNvCxnSpPr/>
          <p:nvPr/>
        </p:nvCxnSpPr>
        <p:spPr>
          <a:xfrm flipV="1">
            <a:off x="8041667" y="3801615"/>
            <a:ext cx="718499" cy="658948"/>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1" name="TextBox 60"/>
              <p:cNvSpPr txBox="1"/>
              <p:nvPr/>
            </p:nvSpPr>
            <p:spPr>
              <a:xfrm>
                <a:off x="6771005" y="3607869"/>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𝑇</m:t>
                          </m:r>
                        </m:e>
                        <m:sub>
                          <m:r>
                            <a:rPr lang="en-US" sz="2800" b="0" i="1" smtClean="0">
                              <a:latin typeface="Cambria Math" panose="02040503050406030204" pitchFamily="18" charset="0"/>
                              <a:cs typeface="Times New Roman" panose="02020603050405020304" pitchFamily="18" charset="0"/>
                            </a:rPr>
                            <m:t>𝐴</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61" name="TextBox 60"/>
              <p:cNvSpPr txBox="1">
                <a:spLocks noRot="1" noChangeAspect="1" noMove="1" noResize="1" noEditPoints="1" noAdjustHandles="1" noChangeArrowheads="1" noChangeShapeType="1" noTextEdit="1"/>
              </p:cNvSpPr>
              <p:nvPr/>
            </p:nvSpPr>
            <p:spPr>
              <a:xfrm>
                <a:off x="6771005" y="3607869"/>
                <a:ext cx="1050040" cy="523220"/>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4" name="TextBox 63"/>
              <p:cNvSpPr txBox="1"/>
              <p:nvPr/>
            </p:nvSpPr>
            <p:spPr>
              <a:xfrm>
                <a:off x="8448526" y="3754116"/>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𝑇</m:t>
                          </m:r>
                        </m:e>
                        <m:sub>
                          <m:r>
                            <a:rPr lang="en-US" sz="2800" b="0" i="1" smtClean="0">
                              <a:latin typeface="Cambria Math" panose="02040503050406030204" pitchFamily="18" charset="0"/>
                              <a:cs typeface="Times New Roman" panose="02020603050405020304" pitchFamily="18" charset="0"/>
                            </a:rPr>
                            <m:t>𝐵</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64" name="TextBox 63"/>
              <p:cNvSpPr txBox="1">
                <a:spLocks noRot="1" noChangeAspect="1" noMove="1" noResize="1" noEditPoints="1" noAdjustHandles="1" noChangeArrowheads="1" noChangeShapeType="1" noTextEdit="1"/>
              </p:cNvSpPr>
              <p:nvPr/>
            </p:nvSpPr>
            <p:spPr>
              <a:xfrm>
                <a:off x="8448526" y="3754116"/>
                <a:ext cx="1050040" cy="523220"/>
              </a:xfrm>
              <a:prstGeom prst="rect">
                <a:avLst/>
              </a:prstGeom>
              <a:blipFill rotWithShape="0">
                <a:blip r:embed="rId5"/>
                <a:stretch>
                  <a:fillRect/>
                </a:stretch>
              </a:blipFill>
            </p:spPr>
            <p:txBody>
              <a:bodyPr/>
              <a:lstStyle/>
              <a:p>
                <a:r>
                  <a:rPr lang="en-US">
                    <a:noFill/>
                  </a:rPr>
                  <a:t> </a:t>
                </a:r>
              </a:p>
            </p:txBody>
          </p:sp>
        </mc:Fallback>
      </mc:AlternateContent>
      <p:cxnSp>
        <p:nvCxnSpPr>
          <p:cNvPr id="66" name="Straight Arrow Connector 65"/>
          <p:cNvCxnSpPr/>
          <p:nvPr/>
        </p:nvCxnSpPr>
        <p:spPr>
          <a:xfrm flipH="1" flipV="1">
            <a:off x="7429620" y="3624190"/>
            <a:ext cx="639279" cy="866329"/>
          </a:xfrm>
          <a:prstGeom prst="straightConnector1">
            <a:avLst/>
          </a:prstGeom>
          <a:ln w="76200">
            <a:solidFill>
              <a:srgbClr val="0000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0" name="TextBox 69"/>
              <p:cNvSpPr txBox="1"/>
              <p:nvPr/>
            </p:nvSpPr>
            <p:spPr>
              <a:xfrm>
                <a:off x="2523882" y="1262866"/>
                <a:ext cx="1590261" cy="1324273"/>
              </a:xfrm>
              <a:prstGeom prst="rect">
                <a:avLst/>
              </a:prstGeom>
              <a:noFill/>
            </p:spPr>
            <p:txBody>
              <a:bodyPr wrap="square" rtlCol="0">
                <a:spAutoFit/>
              </a:bodyPr>
              <a:lstStyle/>
              <a:p>
                <a14:m>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𝑅</m:t>
                        </m:r>
                      </m:e>
                      <m:sub>
                        <m:r>
                          <a:rPr lang="en-US" sz="2600" b="0" i="1" smtClean="0">
                            <a:latin typeface="Cambria Math" panose="02040503050406030204" pitchFamily="18" charset="0"/>
                          </a:rPr>
                          <m:t>𝑥</m:t>
                        </m:r>
                      </m:sub>
                    </m:sSub>
                  </m:oMath>
                </a14:m>
                <a:r>
                  <a:rPr lang="en-US" sz="2600" dirty="0" smtClean="0">
                    <a:latin typeface="Times New Roman" panose="02020603050405020304" pitchFamily="18" charset="0"/>
                    <a:cs typeface="Times New Roman" panose="02020603050405020304" pitchFamily="18" charset="0"/>
                  </a:rPr>
                  <a:t> = 0</a:t>
                </a:r>
              </a:p>
              <a:p>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𝑅</m:t>
                        </m:r>
                      </m:e>
                      <m:sub>
                        <m:r>
                          <a:rPr lang="en-US" sz="2600" b="0" i="1" smtClean="0">
                            <a:latin typeface="Cambria Math" panose="02040503050406030204" pitchFamily="18" charset="0"/>
                          </a:rPr>
                          <m:t>𝑦</m:t>
                        </m:r>
                      </m:sub>
                    </m:sSub>
                  </m:oMath>
                </a14:m>
                <a:r>
                  <a:rPr lang="en-US" sz="2600" dirty="0">
                    <a:latin typeface="Times New Roman" panose="02020603050405020304" pitchFamily="18" charset="0"/>
                    <a:cs typeface="Times New Roman" panose="02020603050405020304" pitchFamily="18" charset="0"/>
                  </a:rPr>
                  <a:t> = 0</a:t>
                </a:r>
              </a:p>
              <a:p>
                <a:endParaRPr lang="en-US" sz="2600" dirty="0">
                  <a:latin typeface="Times New Roman" panose="02020603050405020304" pitchFamily="18" charset="0"/>
                  <a:cs typeface="Times New Roman" panose="02020603050405020304" pitchFamily="18" charset="0"/>
                </a:endParaRPr>
              </a:p>
            </p:txBody>
          </p:sp>
        </mc:Choice>
        <mc:Fallback xmlns="">
          <p:sp>
            <p:nvSpPr>
              <p:cNvPr id="70" name="TextBox 69"/>
              <p:cNvSpPr txBox="1">
                <a:spLocks noRot="1" noChangeAspect="1" noMove="1" noResize="1" noEditPoints="1" noAdjustHandles="1" noChangeArrowheads="1" noChangeShapeType="1" noTextEdit="1"/>
              </p:cNvSpPr>
              <p:nvPr/>
            </p:nvSpPr>
            <p:spPr>
              <a:xfrm>
                <a:off x="2523882" y="1262866"/>
                <a:ext cx="1590261" cy="1324273"/>
              </a:xfrm>
              <a:prstGeom prst="rect">
                <a:avLst/>
              </a:prstGeom>
              <a:blipFill rotWithShape="0">
                <a:blip r:embed="rId6"/>
                <a:stretch>
                  <a:fillRect t="-4147"/>
                </a:stretch>
              </a:blipFill>
            </p:spPr>
            <p:txBody>
              <a:bodyPr/>
              <a:lstStyle/>
              <a:p>
                <a:r>
                  <a:rPr lang="en-US">
                    <a:noFill/>
                  </a:rPr>
                  <a:t> </a:t>
                </a:r>
              </a:p>
            </p:txBody>
          </p:sp>
        </mc:Fallback>
      </mc:AlternateContent>
      <p:sp>
        <p:nvSpPr>
          <p:cNvPr id="71" name="Left Brace 70"/>
          <p:cNvSpPr/>
          <p:nvPr/>
        </p:nvSpPr>
        <p:spPr>
          <a:xfrm>
            <a:off x="2358676" y="1490147"/>
            <a:ext cx="206734" cy="537142"/>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72" name="TextBox 71"/>
              <p:cNvSpPr txBox="1"/>
              <p:nvPr/>
            </p:nvSpPr>
            <p:spPr>
              <a:xfrm>
                <a:off x="-115582" y="2190889"/>
                <a:ext cx="6059166" cy="375570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𝑇</m:t>
                          </m:r>
                        </m:e>
                        <m:sub>
                          <m:r>
                            <a:rPr lang="en-US" sz="2600" b="0" i="1" smtClean="0">
                              <a:latin typeface="Cambria Math" panose="02040503050406030204" pitchFamily="18" charset="0"/>
                            </a:rPr>
                            <m:t>𝐴𝑥</m:t>
                          </m:r>
                        </m:sub>
                      </m:sSub>
                      <m:r>
                        <a:rPr lang="en-US" sz="2600" b="0" i="1" smtClean="0">
                          <a:latin typeface="Cambria Math" panose="02040503050406030204" pitchFamily="18" charset="0"/>
                        </a:rPr>
                        <m:t>+ </m:t>
                      </m:r>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𝑇</m:t>
                          </m:r>
                        </m:e>
                        <m:sub>
                          <m:r>
                            <a:rPr lang="en-US" sz="2600" b="0" i="1" smtClean="0">
                              <a:latin typeface="Cambria Math" panose="02040503050406030204" pitchFamily="18" charset="0"/>
                            </a:rPr>
                            <m:t>𝐵𝑥</m:t>
                          </m:r>
                        </m:sub>
                      </m:sSub>
                      <m:r>
                        <a:rPr lang="en-US" sz="2600" b="0" i="1" smtClean="0">
                          <a:latin typeface="Cambria Math" panose="02040503050406030204" pitchFamily="18" charset="0"/>
                        </a:rPr>
                        <m:t>+</m:t>
                      </m:r>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𝑃</m:t>
                          </m:r>
                        </m:e>
                        <m:sub>
                          <m:r>
                            <a:rPr lang="en-US" sz="2600" b="0" i="1" smtClean="0">
                              <a:latin typeface="Cambria Math" panose="02040503050406030204" pitchFamily="18" charset="0"/>
                            </a:rPr>
                            <m:t>𝑥</m:t>
                          </m:r>
                        </m:sub>
                      </m:sSub>
                      <m:r>
                        <a:rPr lang="en-US" sz="2600" b="0" i="1" smtClean="0">
                          <a:latin typeface="Cambria Math" panose="02040503050406030204" pitchFamily="18" charset="0"/>
                        </a:rPr>
                        <m:t>=0</m:t>
                      </m:r>
                    </m:oMath>
                  </m:oMathPara>
                </a14:m>
                <a:endParaRPr lang="en-US" sz="2600" b="0" dirty="0" smtClean="0"/>
              </a:p>
              <a:p>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𝑇</m:t>
                          </m:r>
                        </m:e>
                        <m:sub>
                          <m:r>
                            <a:rPr lang="en-US" sz="2600" i="1">
                              <a:latin typeface="Cambria Math" panose="02040503050406030204" pitchFamily="18" charset="0"/>
                            </a:rPr>
                            <m:t>𝐴</m:t>
                          </m:r>
                          <m:r>
                            <a:rPr lang="en-US" sz="2600" b="0" i="1" smtClean="0">
                              <a:latin typeface="Cambria Math" panose="02040503050406030204" pitchFamily="18" charset="0"/>
                            </a:rPr>
                            <m:t>𝑦</m:t>
                          </m:r>
                        </m:sub>
                      </m:sSub>
                      <m:r>
                        <a:rPr lang="en-US" sz="2600" i="1">
                          <a:latin typeface="Cambria Math" panose="02040503050406030204" pitchFamily="18" charset="0"/>
                        </a:rPr>
                        <m:t>+ </m:t>
                      </m:r>
                      <m:sSub>
                        <m:sSubPr>
                          <m:ctrlPr>
                            <a:rPr lang="en-US" sz="2600" i="1">
                              <a:latin typeface="Cambria Math" panose="02040503050406030204" pitchFamily="18" charset="0"/>
                            </a:rPr>
                          </m:ctrlPr>
                        </m:sSubPr>
                        <m:e>
                          <m:r>
                            <a:rPr lang="en-US" sz="2600" i="1">
                              <a:latin typeface="Cambria Math" panose="02040503050406030204" pitchFamily="18" charset="0"/>
                            </a:rPr>
                            <m:t>𝑇</m:t>
                          </m:r>
                        </m:e>
                        <m:sub>
                          <m:r>
                            <a:rPr lang="en-US" sz="2600" i="1">
                              <a:latin typeface="Cambria Math" panose="02040503050406030204" pitchFamily="18" charset="0"/>
                            </a:rPr>
                            <m:t>𝐵</m:t>
                          </m:r>
                          <m:r>
                            <a:rPr lang="en-US" sz="2600" b="0" i="1" smtClean="0">
                              <a:latin typeface="Cambria Math" panose="02040503050406030204" pitchFamily="18" charset="0"/>
                            </a:rPr>
                            <m:t>𝑦</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rPr>
                            <m:t>𝑃</m:t>
                          </m:r>
                        </m:e>
                        <m:sub>
                          <m:r>
                            <a:rPr lang="en-US" sz="2600" b="0" i="1" smtClean="0">
                              <a:latin typeface="Cambria Math" panose="02040503050406030204" pitchFamily="18" charset="0"/>
                            </a:rPr>
                            <m:t>𝑦</m:t>
                          </m:r>
                        </m:sub>
                      </m:sSub>
                      <m:r>
                        <a:rPr lang="en-US" sz="2600" i="1">
                          <a:latin typeface="Cambria Math" panose="02040503050406030204" pitchFamily="18" charset="0"/>
                        </a:rPr>
                        <m:t>=0</m:t>
                      </m:r>
                    </m:oMath>
                  </m:oMathPara>
                </a14:m>
                <a:endParaRPr lang="en-US" sz="2600" dirty="0"/>
              </a:p>
              <a:p>
                <a:pPr/>
                <a14:m>
                  <m:oMathPara xmlns:m="http://schemas.openxmlformats.org/officeDocument/2006/math">
                    <m:oMathParaPr>
                      <m:jc m:val="centerGroup"/>
                    </m:oMathParaPr>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                 </m:t>
                          </m:r>
                          <m:r>
                            <a:rPr lang="en-US" sz="2600" i="1">
                              <a:latin typeface="Cambria Math" panose="02040503050406030204" pitchFamily="18" charset="0"/>
                            </a:rPr>
                            <m:t>𝑇</m:t>
                          </m:r>
                        </m:e>
                        <m:sub>
                          <m:r>
                            <a:rPr lang="en-US" sz="2600" i="1">
                              <a:latin typeface="Cambria Math" panose="02040503050406030204" pitchFamily="18" charset="0"/>
                            </a:rPr>
                            <m:t>𝐴</m:t>
                          </m:r>
                        </m:sub>
                      </m:sSub>
                      <m:r>
                        <a:rPr lang="en-US" sz="2600" b="0" i="1" smtClean="0">
                          <a:latin typeface="Cambria Math" panose="02040503050406030204" pitchFamily="18" charset="0"/>
                        </a:rPr>
                        <m:t>.</m:t>
                      </m:r>
                      <m:r>
                        <a:rPr lang="en-US" sz="2600" b="0" i="1" smtClean="0">
                          <a:latin typeface="Cambria Math" panose="02040503050406030204" pitchFamily="18" charset="0"/>
                        </a:rPr>
                        <m:t>𝑐𝑜𝑠</m:t>
                      </m:r>
                      <m:r>
                        <a:rPr lang="en-US" sz="2600" b="0" i="1" smtClean="0">
                          <a:latin typeface="Cambria Math" panose="02040503050406030204" pitchFamily="18" charset="0"/>
                        </a:rPr>
                        <m:t>60+ </m:t>
                      </m:r>
                      <m:sSub>
                        <m:sSubPr>
                          <m:ctrlPr>
                            <a:rPr lang="en-US" sz="2600" i="1">
                              <a:latin typeface="Cambria Math" panose="02040503050406030204" pitchFamily="18" charset="0"/>
                            </a:rPr>
                          </m:ctrlPr>
                        </m:sSubPr>
                        <m:e>
                          <m:r>
                            <a:rPr lang="en-US" sz="2600" i="1">
                              <a:latin typeface="Cambria Math" panose="02040503050406030204" pitchFamily="18" charset="0"/>
                            </a:rPr>
                            <m:t>𝑇</m:t>
                          </m:r>
                        </m:e>
                        <m:sub>
                          <m:r>
                            <a:rPr lang="en-US" sz="2600" i="1">
                              <a:latin typeface="Cambria Math" panose="02040503050406030204" pitchFamily="18" charset="0"/>
                            </a:rPr>
                            <m:t>𝐵</m:t>
                          </m:r>
                        </m:sub>
                      </m:sSub>
                      <m:r>
                        <a:rPr lang="en-US" sz="2600" b="0" i="1" smtClean="0">
                          <a:latin typeface="Cambria Math" panose="02040503050406030204" pitchFamily="18" charset="0"/>
                        </a:rPr>
                        <m:t>.</m:t>
                      </m:r>
                      <m:r>
                        <a:rPr lang="en-US" sz="2600" b="0" i="1" smtClean="0">
                          <a:latin typeface="Cambria Math" panose="02040503050406030204" pitchFamily="18" charset="0"/>
                        </a:rPr>
                        <m:t>𝑐𝑜𝑠</m:t>
                      </m:r>
                      <m:r>
                        <a:rPr lang="en-US" sz="2600" b="0" i="1" smtClean="0">
                          <a:latin typeface="Cambria Math" panose="02040503050406030204" pitchFamily="18" charset="0"/>
                        </a:rPr>
                        <m:t>45+0=0</m:t>
                      </m:r>
                    </m:oMath>
                  </m:oMathPara>
                </a14:m>
                <a:endParaRPr lang="en-US" sz="2600" dirty="0"/>
              </a:p>
              <a:p>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a:rPr lang="en-US" sz="2600" b="0" i="1" smtClean="0">
                              <a:latin typeface="Cambria Math" panose="02040503050406030204" pitchFamily="18" charset="0"/>
                            </a:rPr>
                            <m:t>               </m:t>
                          </m:r>
                          <m:r>
                            <a:rPr lang="en-US" sz="2600" i="1">
                              <a:latin typeface="Cambria Math" panose="02040503050406030204" pitchFamily="18" charset="0"/>
                            </a:rPr>
                            <m:t>𝑇</m:t>
                          </m:r>
                        </m:e>
                        <m:sub>
                          <m:r>
                            <a:rPr lang="en-US" sz="2600" i="1">
                              <a:latin typeface="Cambria Math" panose="02040503050406030204" pitchFamily="18" charset="0"/>
                            </a:rPr>
                            <m:t>𝐴</m:t>
                          </m:r>
                        </m:sub>
                      </m:sSub>
                      <m:r>
                        <a:rPr lang="en-US" sz="2600" i="1">
                          <a:latin typeface="Cambria Math" panose="02040503050406030204" pitchFamily="18" charset="0"/>
                        </a:rPr>
                        <m:t>.</m:t>
                      </m:r>
                      <m:r>
                        <a:rPr lang="en-US" sz="2600" b="0" i="1" smtClean="0">
                          <a:latin typeface="Cambria Math" panose="02040503050406030204" pitchFamily="18" charset="0"/>
                        </a:rPr>
                        <m:t>𝑠𝑖𝑛</m:t>
                      </m:r>
                      <m:r>
                        <a:rPr lang="en-US" sz="2600" i="1">
                          <a:latin typeface="Cambria Math" panose="02040503050406030204" pitchFamily="18" charset="0"/>
                        </a:rPr>
                        <m:t>60+ </m:t>
                      </m:r>
                      <m:sSub>
                        <m:sSubPr>
                          <m:ctrlPr>
                            <a:rPr lang="en-US" sz="2600" i="1">
                              <a:latin typeface="Cambria Math" panose="02040503050406030204" pitchFamily="18" charset="0"/>
                            </a:rPr>
                          </m:ctrlPr>
                        </m:sSubPr>
                        <m:e>
                          <m:r>
                            <a:rPr lang="en-US" sz="2600" i="1">
                              <a:latin typeface="Cambria Math" panose="02040503050406030204" pitchFamily="18" charset="0"/>
                            </a:rPr>
                            <m:t>𝑇</m:t>
                          </m:r>
                        </m:e>
                        <m:sub>
                          <m:r>
                            <a:rPr lang="en-US" sz="2600" i="1">
                              <a:latin typeface="Cambria Math" panose="02040503050406030204" pitchFamily="18" charset="0"/>
                            </a:rPr>
                            <m:t>𝐵</m:t>
                          </m:r>
                        </m:sub>
                      </m:sSub>
                      <m:r>
                        <a:rPr lang="en-US" sz="2600" i="1">
                          <a:latin typeface="Cambria Math" panose="02040503050406030204" pitchFamily="18" charset="0"/>
                        </a:rPr>
                        <m:t>.</m:t>
                      </m:r>
                      <m:r>
                        <a:rPr lang="en-US" sz="2600" b="0" i="1" smtClean="0">
                          <a:latin typeface="Cambria Math" panose="02040503050406030204" pitchFamily="18" charset="0"/>
                        </a:rPr>
                        <m:t>𝑠𝑖𝑛</m:t>
                      </m:r>
                      <m:r>
                        <a:rPr lang="en-US" sz="2600" i="1">
                          <a:latin typeface="Cambria Math" panose="02040503050406030204" pitchFamily="18" charset="0"/>
                        </a:rPr>
                        <m:t>45</m:t>
                      </m:r>
                      <m:r>
                        <a:rPr lang="en-US" sz="2600" b="0" i="1" smtClean="0">
                          <a:latin typeface="Cambria Math" panose="02040503050406030204" pitchFamily="18" charset="0"/>
                        </a:rPr>
                        <m:t>−</m:t>
                      </m:r>
                      <m:r>
                        <a:rPr lang="en-US" sz="2600" b="0" i="1" smtClean="0">
                          <a:latin typeface="Cambria Math" panose="02040503050406030204" pitchFamily="18" charset="0"/>
                        </a:rPr>
                        <m:t>𝑃</m:t>
                      </m:r>
                      <m:r>
                        <a:rPr lang="en-US" sz="2600" i="1">
                          <a:latin typeface="Cambria Math" panose="02040503050406030204" pitchFamily="18" charset="0"/>
                        </a:rPr>
                        <m:t>=0</m:t>
                      </m:r>
                    </m:oMath>
                  </m:oMathPara>
                </a14:m>
                <a:endParaRPr lang="en-US" sz="2600" dirty="0" smtClean="0"/>
              </a:p>
              <a:p>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      </m:t>
                          </m:r>
                          <m:r>
                            <a:rPr lang="en-US" sz="2600" b="0" i="1" smtClean="0">
                              <a:latin typeface="Cambria Math" panose="02040503050406030204" pitchFamily="18" charset="0"/>
                            </a:rPr>
                            <m:t> </m:t>
                          </m:r>
                          <m:r>
                            <a:rPr lang="en-US" sz="2600" i="1">
                              <a:latin typeface="Cambria Math" panose="02040503050406030204" pitchFamily="18" charset="0"/>
                            </a:rPr>
                            <m:t>𝑇</m:t>
                          </m:r>
                        </m:e>
                        <m:sub>
                          <m:r>
                            <a:rPr lang="en-US" sz="2600" i="1">
                              <a:latin typeface="Cambria Math" panose="02040503050406030204" pitchFamily="18" charset="0"/>
                            </a:rPr>
                            <m:t>𝐴</m:t>
                          </m:r>
                        </m:sub>
                      </m:sSub>
                      <m:r>
                        <a:rPr lang="en-US" sz="2600" i="1">
                          <a:latin typeface="Cambria Math" panose="02040503050406030204" pitchFamily="18" charset="0"/>
                        </a:rPr>
                        <m:t>.</m:t>
                      </m:r>
                      <m:r>
                        <a:rPr lang="en-US" sz="2600" i="1">
                          <a:latin typeface="Cambria Math" panose="02040503050406030204" pitchFamily="18" charset="0"/>
                        </a:rPr>
                        <m:t>𝑐𝑜𝑠</m:t>
                      </m:r>
                      <m:r>
                        <a:rPr lang="en-US" sz="2600" i="1">
                          <a:latin typeface="Cambria Math" panose="02040503050406030204" pitchFamily="18" charset="0"/>
                        </a:rPr>
                        <m:t>60+ </m:t>
                      </m:r>
                      <m:sSub>
                        <m:sSubPr>
                          <m:ctrlPr>
                            <a:rPr lang="en-US" sz="2600" i="1">
                              <a:latin typeface="Cambria Math" panose="02040503050406030204" pitchFamily="18" charset="0"/>
                            </a:rPr>
                          </m:ctrlPr>
                        </m:sSubPr>
                        <m:e>
                          <m:r>
                            <a:rPr lang="en-US" sz="2600" i="1">
                              <a:latin typeface="Cambria Math" panose="02040503050406030204" pitchFamily="18" charset="0"/>
                            </a:rPr>
                            <m:t>𝑇</m:t>
                          </m:r>
                        </m:e>
                        <m:sub>
                          <m:r>
                            <a:rPr lang="en-US" sz="2600" i="1">
                              <a:latin typeface="Cambria Math" panose="02040503050406030204" pitchFamily="18" charset="0"/>
                            </a:rPr>
                            <m:t>𝐵</m:t>
                          </m:r>
                        </m:sub>
                      </m:sSub>
                      <m:r>
                        <a:rPr lang="en-US" sz="2600" i="1">
                          <a:latin typeface="Cambria Math" panose="02040503050406030204" pitchFamily="18" charset="0"/>
                        </a:rPr>
                        <m:t>.</m:t>
                      </m:r>
                      <m:r>
                        <a:rPr lang="en-US" sz="2600" i="1">
                          <a:latin typeface="Cambria Math" panose="02040503050406030204" pitchFamily="18" charset="0"/>
                        </a:rPr>
                        <m:t>𝑐𝑜𝑠</m:t>
                      </m:r>
                      <m:r>
                        <a:rPr lang="en-US" sz="2600" i="1">
                          <a:latin typeface="Cambria Math" panose="02040503050406030204" pitchFamily="18" charset="0"/>
                        </a:rPr>
                        <m:t>45=0</m:t>
                      </m:r>
                    </m:oMath>
                  </m:oMathPara>
                </a14:m>
                <a:endParaRPr lang="en-US" sz="2600" dirty="0"/>
              </a:p>
              <a:p>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             </m:t>
                        </m:r>
                        <m:r>
                          <a:rPr lang="en-US" sz="2600" b="0" i="1" smtClean="0">
                            <a:latin typeface="Cambria Math" panose="02040503050406030204" pitchFamily="18" charset="0"/>
                          </a:rPr>
                          <m:t>     </m:t>
                        </m:r>
                        <m:r>
                          <a:rPr lang="en-US" sz="2600" i="1">
                            <a:latin typeface="Cambria Math" panose="02040503050406030204" pitchFamily="18" charset="0"/>
                          </a:rPr>
                          <m:t>𝑇</m:t>
                        </m:r>
                      </m:e>
                      <m:sub>
                        <m:r>
                          <a:rPr lang="en-US" sz="2600" i="1">
                            <a:latin typeface="Cambria Math" panose="02040503050406030204" pitchFamily="18" charset="0"/>
                          </a:rPr>
                          <m:t>𝐴</m:t>
                        </m:r>
                      </m:sub>
                    </m:sSub>
                    <m:r>
                      <a:rPr lang="en-US" sz="2600" i="1">
                        <a:latin typeface="Cambria Math" panose="02040503050406030204" pitchFamily="18" charset="0"/>
                      </a:rPr>
                      <m:t>.</m:t>
                    </m:r>
                    <m:r>
                      <a:rPr lang="en-US" sz="2600" i="1">
                        <a:latin typeface="Cambria Math" panose="02040503050406030204" pitchFamily="18" charset="0"/>
                      </a:rPr>
                      <m:t>𝑠𝑖𝑛</m:t>
                    </m:r>
                    <m:r>
                      <a:rPr lang="en-US" sz="2600" i="1">
                        <a:latin typeface="Cambria Math" panose="02040503050406030204" pitchFamily="18" charset="0"/>
                      </a:rPr>
                      <m:t>60+ </m:t>
                    </m:r>
                    <m:sSub>
                      <m:sSubPr>
                        <m:ctrlPr>
                          <a:rPr lang="en-US" sz="2600" i="1">
                            <a:latin typeface="Cambria Math" panose="02040503050406030204" pitchFamily="18" charset="0"/>
                          </a:rPr>
                        </m:ctrlPr>
                      </m:sSubPr>
                      <m:e>
                        <m:r>
                          <a:rPr lang="en-US" sz="2600" i="1">
                            <a:latin typeface="Cambria Math" panose="02040503050406030204" pitchFamily="18" charset="0"/>
                          </a:rPr>
                          <m:t>𝑇</m:t>
                        </m:r>
                      </m:e>
                      <m:sub>
                        <m:r>
                          <a:rPr lang="en-US" sz="2600" i="1">
                            <a:latin typeface="Cambria Math" panose="02040503050406030204" pitchFamily="18" charset="0"/>
                          </a:rPr>
                          <m:t>𝐵</m:t>
                        </m:r>
                      </m:sub>
                    </m:sSub>
                    <m:r>
                      <a:rPr lang="en-US" sz="2600" i="1">
                        <a:latin typeface="Cambria Math" panose="02040503050406030204" pitchFamily="18" charset="0"/>
                      </a:rPr>
                      <m:t>.</m:t>
                    </m:r>
                    <m:r>
                      <a:rPr lang="en-US" sz="2600" i="1">
                        <a:latin typeface="Cambria Math" panose="02040503050406030204" pitchFamily="18" charset="0"/>
                      </a:rPr>
                      <m:t>𝑠𝑖𝑛</m:t>
                    </m:r>
                    <m:r>
                      <a:rPr lang="en-US" sz="2600" i="1">
                        <a:latin typeface="Cambria Math" panose="02040503050406030204" pitchFamily="18" charset="0"/>
                      </a:rPr>
                      <m:t>45=</m:t>
                    </m:r>
                    <m:r>
                      <a:rPr lang="en-US" sz="2600" i="1">
                        <a:latin typeface="Cambria Math" panose="02040503050406030204" pitchFamily="18" charset="0"/>
                      </a:rPr>
                      <m:t>𝑃</m:t>
                    </m:r>
                  </m:oMath>
                </a14:m>
                <a:r>
                  <a:rPr lang="en-US" sz="2600" dirty="0" smtClean="0"/>
                  <a:t> = 200</a:t>
                </a:r>
                <a:endParaRPr lang="en-US" sz="2600" dirty="0"/>
              </a:p>
              <a:p>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       </m:t>
                        </m:r>
                        <m:r>
                          <a:rPr lang="en-US" sz="2600" b="0" i="1" smtClean="0">
                            <a:latin typeface="Cambria Math" panose="02040503050406030204" pitchFamily="18" charset="0"/>
                          </a:rPr>
                          <m:t>                       </m:t>
                        </m:r>
                        <m:r>
                          <a:rPr lang="en-US" sz="2600" i="1">
                            <a:latin typeface="Cambria Math" panose="02040503050406030204" pitchFamily="18" charset="0"/>
                          </a:rPr>
                          <m:t>𝑇</m:t>
                        </m:r>
                      </m:e>
                      <m:sub>
                        <m:r>
                          <a:rPr lang="en-US" sz="2600" i="1">
                            <a:latin typeface="Cambria Math" panose="02040503050406030204" pitchFamily="18" charset="0"/>
                          </a:rPr>
                          <m:t>𝐴</m:t>
                        </m:r>
                      </m:sub>
                    </m:sSub>
                    <m:r>
                      <a:rPr lang="en-US" sz="2600" b="0" i="1" smtClean="0">
                        <a:latin typeface="Cambria Math" panose="02040503050406030204" pitchFamily="18" charset="0"/>
                      </a:rPr>
                      <m:t>= </m:t>
                    </m:r>
                  </m:oMath>
                </a14:m>
                <a:r>
                  <a:rPr lang="en-US" sz="2600" dirty="0" smtClean="0"/>
                  <a:t>……N</a:t>
                </a:r>
                <a:endParaRPr lang="en-US" sz="2600" dirty="0"/>
              </a:p>
              <a:p>
                <a:pPr/>
                <a14:m>
                  <m:oMathPara xmlns:m="http://schemas.openxmlformats.org/officeDocument/2006/math">
                    <m:oMathParaPr>
                      <m:jc m:val="centerGroup"/>
                    </m:oMathParaPr>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𝑇</m:t>
                          </m:r>
                        </m:e>
                        <m:sub>
                          <m:r>
                            <a:rPr lang="en-US" sz="2800" b="0" i="1" smtClean="0">
                              <a:latin typeface="Cambria Math" panose="02040503050406030204" pitchFamily="18" charset="0"/>
                            </a:rPr>
                            <m:t>𝐵</m:t>
                          </m:r>
                        </m:sub>
                      </m:sSub>
                      <m:r>
                        <a:rPr lang="en-US" sz="2800" i="1">
                          <a:latin typeface="Cambria Math" panose="02040503050406030204" pitchFamily="18" charset="0"/>
                        </a:rPr>
                        <m:t>= </m:t>
                      </m:r>
                      <m:r>
                        <a:rPr lang="en-US" sz="2800" b="0" i="1" smtClean="0">
                          <a:latin typeface="Cambria Math" panose="02040503050406030204" pitchFamily="18" charset="0"/>
                        </a:rPr>
                        <m:t>….</m:t>
                      </m:r>
                      <m:r>
                        <m:rPr>
                          <m:sty m:val="p"/>
                        </m:rPr>
                        <a:rPr lang="en-US" sz="2800" b="0" i="0" smtClean="0">
                          <a:latin typeface="Cambria Math" panose="02040503050406030204" pitchFamily="18" charset="0"/>
                        </a:rPr>
                        <m:t>N</m:t>
                      </m:r>
                    </m:oMath>
                  </m:oMathPara>
                </a14:m>
                <a:endParaRPr lang="en-US" sz="2800" dirty="0"/>
              </a:p>
              <a:p>
                <a:endParaRPr lang="en-US" sz="2800" dirty="0"/>
              </a:p>
            </p:txBody>
          </p:sp>
        </mc:Choice>
        <mc:Fallback xmlns="">
          <p:sp>
            <p:nvSpPr>
              <p:cNvPr id="72" name="TextBox 71"/>
              <p:cNvSpPr txBox="1">
                <a:spLocks noRot="1" noChangeAspect="1" noMove="1" noResize="1" noEditPoints="1" noAdjustHandles="1" noChangeArrowheads="1" noChangeShapeType="1" noTextEdit="1"/>
              </p:cNvSpPr>
              <p:nvPr/>
            </p:nvSpPr>
            <p:spPr>
              <a:xfrm>
                <a:off x="-115582" y="2190889"/>
                <a:ext cx="6059166" cy="3755708"/>
              </a:xfrm>
              <a:prstGeom prst="rect">
                <a:avLst/>
              </a:prstGeom>
              <a:blipFill rotWithShape="0">
                <a:blip r:embed="rId7"/>
                <a:stretch>
                  <a:fillRect/>
                </a:stretch>
              </a:blipFill>
            </p:spPr>
            <p:txBody>
              <a:bodyPr/>
              <a:lstStyle/>
              <a:p>
                <a:r>
                  <a:rPr lang="en-US">
                    <a:noFill/>
                  </a:rPr>
                  <a:t> </a:t>
                </a:r>
              </a:p>
            </p:txBody>
          </p:sp>
        </mc:Fallback>
      </mc:AlternateContent>
      <p:sp>
        <p:nvSpPr>
          <p:cNvPr id="73" name="Left Brace 72"/>
          <p:cNvSpPr/>
          <p:nvPr/>
        </p:nvSpPr>
        <p:spPr>
          <a:xfrm>
            <a:off x="1188603" y="2329534"/>
            <a:ext cx="206734" cy="537142"/>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75" name="Straight Arrow Connector 74"/>
          <p:cNvCxnSpPr/>
          <p:nvPr/>
        </p:nvCxnSpPr>
        <p:spPr>
          <a:xfrm flipV="1">
            <a:off x="6539831" y="4471085"/>
            <a:ext cx="4037464" cy="522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8" name="Straight Arrow Connector 77"/>
          <p:cNvCxnSpPr/>
          <p:nvPr/>
        </p:nvCxnSpPr>
        <p:spPr>
          <a:xfrm flipV="1">
            <a:off x="8034027" y="2587139"/>
            <a:ext cx="4888" cy="310200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10296055" y="4011343"/>
            <a:ext cx="700706" cy="430887"/>
          </a:xfrm>
          <a:prstGeom prst="rect">
            <a:avLst/>
          </a:prstGeom>
          <a:noFill/>
        </p:spPr>
        <p:txBody>
          <a:bodyPr wrap="square" rtlCol="0">
            <a:spAutoFit/>
          </a:bodyPr>
          <a:lstStyle/>
          <a:p>
            <a:r>
              <a:rPr lang="en-US" sz="2200" dirty="0" smtClean="0">
                <a:latin typeface="Times New Roman" panose="02020603050405020304" pitchFamily="18" charset="0"/>
                <a:cs typeface="Times New Roman" panose="02020603050405020304" pitchFamily="18" charset="0"/>
              </a:rPr>
              <a:t>x</a:t>
            </a:r>
            <a:endParaRPr lang="en-US" sz="2200" dirty="0">
              <a:latin typeface="Times New Roman" panose="02020603050405020304" pitchFamily="18" charset="0"/>
              <a:cs typeface="Times New Roman" panose="02020603050405020304" pitchFamily="18" charset="0"/>
            </a:endParaRPr>
          </a:p>
        </p:txBody>
      </p:sp>
      <p:sp>
        <p:nvSpPr>
          <p:cNvPr id="82" name="TextBox 81"/>
          <p:cNvSpPr txBox="1"/>
          <p:nvPr/>
        </p:nvSpPr>
        <p:spPr>
          <a:xfrm>
            <a:off x="8054010" y="2308862"/>
            <a:ext cx="700706" cy="430887"/>
          </a:xfrm>
          <a:prstGeom prst="rect">
            <a:avLst/>
          </a:prstGeom>
          <a:noFill/>
        </p:spPr>
        <p:txBody>
          <a:bodyPr wrap="square" rtlCol="0">
            <a:spAutoFit/>
          </a:bodyPr>
          <a:lstStyle/>
          <a:p>
            <a:r>
              <a:rPr lang="en-US" sz="2200" dirty="0" smtClean="0">
                <a:latin typeface="Times New Roman" panose="02020603050405020304" pitchFamily="18" charset="0"/>
                <a:cs typeface="Times New Roman" panose="02020603050405020304" pitchFamily="18" charset="0"/>
              </a:rPr>
              <a:t>y</a:t>
            </a:r>
            <a:endParaRPr lang="en-US" sz="2200" dirty="0">
              <a:latin typeface="Times New Roman" panose="02020603050405020304" pitchFamily="18" charset="0"/>
              <a:cs typeface="Times New Roman" panose="02020603050405020304" pitchFamily="18" charset="0"/>
            </a:endParaRPr>
          </a:p>
        </p:txBody>
      </p:sp>
      <p:sp>
        <p:nvSpPr>
          <p:cNvPr id="83" name="Left Brace 82"/>
          <p:cNvSpPr/>
          <p:nvPr/>
        </p:nvSpPr>
        <p:spPr>
          <a:xfrm>
            <a:off x="1087090" y="3183005"/>
            <a:ext cx="206734" cy="537142"/>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85" name="Left Brace 84"/>
          <p:cNvSpPr/>
          <p:nvPr/>
        </p:nvSpPr>
        <p:spPr>
          <a:xfrm>
            <a:off x="1029882" y="3905088"/>
            <a:ext cx="206734" cy="537142"/>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86" name="Left Brace 85"/>
          <p:cNvSpPr/>
          <p:nvPr/>
        </p:nvSpPr>
        <p:spPr>
          <a:xfrm>
            <a:off x="1849360" y="4750258"/>
            <a:ext cx="206734" cy="537142"/>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87" name="Freeform 86"/>
          <p:cNvSpPr/>
          <p:nvPr/>
        </p:nvSpPr>
        <p:spPr>
          <a:xfrm>
            <a:off x="7747395" y="4202581"/>
            <a:ext cx="58521" cy="270662"/>
          </a:xfrm>
          <a:custGeom>
            <a:avLst/>
            <a:gdLst>
              <a:gd name="connsiteX0" fmla="*/ 58521 w 58521"/>
              <a:gd name="connsiteY0" fmla="*/ 0 h 270662"/>
              <a:gd name="connsiteX1" fmla="*/ 0 w 58521"/>
              <a:gd name="connsiteY1" fmla="*/ 160934 h 270662"/>
              <a:gd name="connsiteX2" fmla="*/ 58521 w 58521"/>
              <a:gd name="connsiteY2" fmla="*/ 270662 h 270662"/>
            </a:gdLst>
            <a:ahLst/>
            <a:cxnLst>
              <a:cxn ang="0">
                <a:pos x="connsiteX0" y="connsiteY0"/>
              </a:cxn>
              <a:cxn ang="0">
                <a:pos x="connsiteX1" y="connsiteY1"/>
              </a:cxn>
              <a:cxn ang="0">
                <a:pos x="connsiteX2" y="connsiteY2"/>
              </a:cxn>
            </a:cxnLst>
            <a:rect l="l" t="t" r="r" b="b"/>
            <a:pathLst>
              <a:path w="58521" h="270662">
                <a:moveTo>
                  <a:pt x="58521" y="0"/>
                </a:moveTo>
                <a:cubicBezTo>
                  <a:pt x="29260" y="57912"/>
                  <a:pt x="0" y="115824"/>
                  <a:pt x="0" y="160934"/>
                </a:cubicBezTo>
                <a:cubicBezTo>
                  <a:pt x="0" y="206044"/>
                  <a:pt x="29260" y="238353"/>
                  <a:pt x="58521" y="270662"/>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88" name="Freeform 87"/>
          <p:cNvSpPr/>
          <p:nvPr/>
        </p:nvSpPr>
        <p:spPr>
          <a:xfrm>
            <a:off x="8332967" y="4206240"/>
            <a:ext cx="72896" cy="262393"/>
          </a:xfrm>
          <a:custGeom>
            <a:avLst/>
            <a:gdLst>
              <a:gd name="connsiteX0" fmla="*/ 0 w 72896"/>
              <a:gd name="connsiteY0" fmla="*/ 0 h 262393"/>
              <a:gd name="connsiteX1" fmla="*/ 71562 w 72896"/>
              <a:gd name="connsiteY1" fmla="*/ 143123 h 262393"/>
              <a:gd name="connsiteX2" fmla="*/ 39756 w 72896"/>
              <a:gd name="connsiteY2" fmla="*/ 262393 h 262393"/>
            </a:gdLst>
            <a:ahLst/>
            <a:cxnLst>
              <a:cxn ang="0">
                <a:pos x="connsiteX0" y="connsiteY0"/>
              </a:cxn>
              <a:cxn ang="0">
                <a:pos x="connsiteX1" y="connsiteY1"/>
              </a:cxn>
              <a:cxn ang="0">
                <a:pos x="connsiteX2" y="connsiteY2"/>
              </a:cxn>
            </a:cxnLst>
            <a:rect l="l" t="t" r="r" b="b"/>
            <a:pathLst>
              <a:path w="72896" h="262393">
                <a:moveTo>
                  <a:pt x="0" y="0"/>
                </a:moveTo>
                <a:cubicBezTo>
                  <a:pt x="32468" y="49695"/>
                  <a:pt x="64936" y="99391"/>
                  <a:pt x="71562" y="143123"/>
                </a:cubicBezTo>
                <a:cubicBezTo>
                  <a:pt x="78188" y="186855"/>
                  <a:pt x="58972" y="224624"/>
                  <a:pt x="39756" y="262393"/>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89" name="TextBox 88"/>
              <p:cNvSpPr txBox="1"/>
              <p:nvPr/>
            </p:nvSpPr>
            <p:spPr>
              <a:xfrm>
                <a:off x="8402791" y="4107964"/>
                <a:ext cx="694297" cy="430887"/>
              </a:xfrm>
              <a:prstGeom prst="rect">
                <a:avLst/>
              </a:prstGeom>
              <a:noFill/>
            </p:spPr>
            <p:txBody>
              <a:bodyPr wrap="square" rtlCol="0">
                <a:spAutoFit/>
              </a:bodyPr>
              <a:lstStyle/>
              <a:p>
                <a:r>
                  <a:rPr lang="en-US" sz="2200" dirty="0">
                    <a:latin typeface="Times New Roman" panose="02020603050405020304" pitchFamily="18" charset="0"/>
                    <a:cs typeface="Times New Roman" panose="02020603050405020304" pitchFamily="18" charset="0"/>
                  </a:rPr>
                  <a:t>4</a:t>
                </a:r>
                <a:r>
                  <a:rPr lang="en-US" sz="2200" dirty="0" smtClean="0">
                    <a:latin typeface="Times New Roman" panose="02020603050405020304" pitchFamily="18" charset="0"/>
                    <a:cs typeface="Times New Roman" panose="02020603050405020304" pitchFamily="18" charset="0"/>
                  </a:rPr>
                  <a:t>5</a:t>
                </a:r>
                <a14:m>
                  <m:oMath xmlns:m="http://schemas.openxmlformats.org/officeDocument/2006/math">
                    <m:r>
                      <a:rPr lang="en-US" sz="22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200" dirty="0">
                  <a:latin typeface="Times New Roman" panose="02020603050405020304" pitchFamily="18" charset="0"/>
                  <a:cs typeface="Times New Roman" panose="02020603050405020304" pitchFamily="18" charset="0"/>
                </a:endParaRPr>
              </a:p>
            </p:txBody>
          </p:sp>
        </mc:Choice>
        <mc:Fallback xmlns="">
          <p:sp>
            <p:nvSpPr>
              <p:cNvPr id="89" name="TextBox 88"/>
              <p:cNvSpPr txBox="1">
                <a:spLocks noRot="1" noChangeAspect="1" noMove="1" noResize="1" noEditPoints="1" noAdjustHandles="1" noChangeArrowheads="1" noChangeShapeType="1" noTextEdit="1"/>
              </p:cNvSpPr>
              <p:nvPr/>
            </p:nvSpPr>
            <p:spPr>
              <a:xfrm>
                <a:off x="8402791" y="4107964"/>
                <a:ext cx="694297" cy="430887"/>
              </a:xfrm>
              <a:prstGeom prst="rect">
                <a:avLst/>
              </a:prstGeom>
              <a:blipFill rotWithShape="0">
                <a:blip r:embed="rId8"/>
                <a:stretch>
                  <a:fillRect l="-11404" t="-9859" b="-267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0" name="TextBox 89"/>
              <p:cNvSpPr txBox="1"/>
              <p:nvPr/>
            </p:nvSpPr>
            <p:spPr>
              <a:xfrm>
                <a:off x="7306922" y="4037746"/>
                <a:ext cx="680839" cy="430887"/>
              </a:xfrm>
              <a:prstGeom prst="rect">
                <a:avLst/>
              </a:prstGeom>
              <a:noFill/>
            </p:spPr>
            <p:txBody>
              <a:bodyPr wrap="square" rtlCol="0">
                <a:spAutoFit/>
              </a:bodyPr>
              <a:lstStyle/>
              <a:p>
                <a:r>
                  <a:rPr lang="en-US" sz="2200" dirty="0" smtClean="0">
                    <a:latin typeface="Times New Roman" panose="02020603050405020304" pitchFamily="18" charset="0"/>
                    <a:cs typeface="Times New Roman" panose="02020603050405020304" pitchFamily="18" charset="0"/>
                  </a:rPr>
                  <a:t>60</a:t>
                </a:r>
                <a14:m>
                  <m:oMath xmlns:m="http://schemas.openxmlformats.org/officeDocument/2006/math">
                    <m:r>
                      <a:rPr lang="en-US" sz="22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200" dirty="0">
                  <a:latin typeface="Times New Roman" panose="02020603050405020304" pitchFamily="18" charset="0"/>
                  <a:cs typeface="Times New Roman" panose="02020603050405020304" pitchFamily="18" charset="0"/>
                </a:endParaRPr>
              </a:p>
            </p:txBody>
          </p:sp>
        </mc:Choice>
        <mc:Fallback xmlns="">
          <p:sp>
            <p:nvSpPr>
              <p:cNvPr id="90" name="TextBox 89"/>
              <p:cNvSpPr txBox="1">
                <a:spLocks noRot="1" noChangeAspect="1" noMove="1" noResize="1" noEditPoints="1" noAdjustHandles="1" noChangeArrowheads="1" noChangeShapeType="1" noTextEdit="1"/>
              </p:cNvSpPr>
              <p:nvPr/>
            </p:nvSpPr>
            <p:spPr>
              <a:xfrm>
                <a:off x="7306922" y="4037746"/>
                <a:ext cx="680839" cy="430887"/>
              </a:xfrm>
              <a:prstGeom prst="rect">
                <a:avLst/>
              </a:prstGeom>
              <a:blipFill rotWithShape="0">
                <a:blip r:embed="rId9"/>
                <a:stretch>
                  <a:fillRect l="-11712" t="-8451" b="-28169"/>
                </a:stretch>
              </a:blipFill>
            </p:spPr>
            <p:txBody>
              <a:bodyPr/>
              <a:lstStyle/>
              <a:p>
                <a:r>
                  <a:rPr lang="en-US">
                    <a:noFill/>
                  </a:rPr>
                  <a:t> </a:t>
                </a:r>
              </a:p>
            </p:txBody>
          </p:sp>
        </mc:Fallback>
      </mc:AlternateContent>
    </p:spTree>
    <p:extLst>
      <p:ext uri="{BB962C8B-B14F-4D97-AF65-F5344CB8AC3E}">
        <p14:creationId xmlns:p14="http://schemas.microsoft.com/office/powerpoint/2010/main" val="950751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circle(in)">
                                      <p:cBhvr>
                                        <p:cTn id="7" dur="2000"/>
                                        <p:tgtEl>
                                          <p:spTgt spid="6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barn(inVertical)">
                                      <p:cBhvr>
                                        <p:cTn id="12" dur="5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circle(in)">
                                      <p:cBhvr>
                                        <p:cTn id="17" dur="2000"/>
                                        <p:tgtEl>
                                          <p:spTgt spid="9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circle(in)">
                                      <p:cBhvr>
                                        <p:cTn id="22" dur="2000"/>
                                        <p:tgtEl>
                                          <p:spTgt spid="8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circle(in)">
                                      <p:cBhvr>
                                        <p:cTn id="27" dur="2000"/>
                                        <p:tgtEl>
                                          <p:spTgt spid="7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circle(in)">
                                      <p:cBhvr>
                                        <p:cTn id="32" dur="2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2" grpId="0"/>
      <p:bldP spid="89" grpId="0"/>
      <p:bldP spid="9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526240" y="487671"/>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TẬP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14265" y="1108156"/>
            <a:ext cx="5842504" cy="1754326"/>
          </a:xfrm>
          <a:prstGeom prst="rect">
            <a:avLst/>
          </a:prstGeom>
        </p:spPr>
        <p:txBody>
          <a:bodyPr wrap="square">
            <a:spAutoFit/>
          </a:bodyPr>
          <a:lstStyle/>
          <a:p>
            <a:pPr algn="just">
              <a:lnSpc>
                <a:spcPct val="150000"/>
              </a:lnSpc>
              <a:spcAft>
                <a:spcPts val="1000"/>
              </a:spcAft>
            </a:pPr>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2</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400">
                <a:latin typeface="Times New Roman" panose="02020603050405020304" pitchFamily="18" charset="0"/>
                <a:ea typeface="Calibri" panose="020F0502020204030204" pitchFamily="34" charset="0"/>
                <a:cs typeface="Times New Roman" panose="02020603050405020304" pitchFamily="18" charset="0"/>
              </a:rPr>
              <a:t>Tại điểm A của giá gồm hai thanh AB và AC, người ta treo vật nặng trọng lượng P = 1000N</a:t>
            </a:r>
            <a:r>
              <a:rPr lang="vi-VN" sz="2400" smtClean="0">
                <a:latin typeface="Times New Roman" panose="02020603050405020304" pitchFamily="18" charset="0"/>
                <a:ea typeface="Calibri" panose="020F0502020204030204" pitchFamily="34" charset="0"/>
                <a:cs typeface="Times New Roman" panose="02020603050405020304" pitchFamily="18" charset="0"/>
              </a:rPr>
              <a:t>.</a:t>
            </a:r>
            <a:r>
              <a:rPr lang="en-US" sz="2400" smtClean="0">
                <a:latin typeface="Times New Roman" panose="02020603050405020304" pitchFamily="18" charset="0"/>
                <a:ea typeface="Calibri" panose="020F0502020204030204" pitchFamily="34" charset="0"/>
                <a:cs typeface="Times New Roman" panose="02020603050405020304" pitchFamily="18" charset="0"/>
              </a:rPr>
              <a:t> </a:t>
            </a:r>
            <a:r>
              <a:rPr lang="vi-VN" sz="2400" smtClean="0">
                <a:latin typeface="Times New Roman" panose="02020603050405020304" pitchFamily="18" charset="0"/>
                <a:ea typeface="Calibri" panose="020F0502020204030204" pitchFamily="34" charset="0"/>
                <a:cs typeface="Times New Roman" panose="02020603050405020304" pitchFamily="18" charset="0"/>
              </a:rPr>
              <a:t>Xác </a:t>
            </a:r>
            <a:r>
              <a:rPr lang="vi-VN" sz="2400">
                <a:latin typeface="Times New Roman" panose="02020603050405020304" pitchFamily="18" charset="0"/>
                <a:ea typeface="Calibri" panose="020F0502020204030204" pitchFamily="34" charset="0"/>
                <a:cs typeface="Times New Roman" panose="02020603050405020304" pitchFamily="18" charset="0"/>
              </a:rPr>
              <a:t>định </a:t>
            </a:r>
            <a:r>
              <a:rPr lang="en-US" sz="2400" smtClean="0">
                <a:latin typeface="Times New Roman" panose="02020603050405020304" pitchFamily="18" charset="0"/>
                <a:ea typeface="Calibri" panose="020F0502020204030204" pitchFamily="34" charset="0"/>
                <a:cs typeface="Times New Roman" panose="02020603050405020304" pitchFamily="18" charset="0"/>
              </a:rPr>
              <a:t>ứng lực trong </a:t>
            </a:r>
            <a:r>
              <a:rPr lang="vi-VN" sz="2400" smtClean="0">
                <a:latin typeface="Times New Roman" panose="02020603050405020304" pitchFamily="18" charset="0"/>
                <a:ea typeface="Calibri" panose="020F0502020204030204" pitchFamily="34" charset="0"/>
                <a:cs typeface="Times New Roman" panose="02020603050405020304" pitchFamily="18" charset="0"/>
              </a:rPr>
              <a:t>các </a:t>
            </a:r>
            <a:r>
              <a:rPr lang="vi-VN" sz="2400">
                <a:latin typeface="Times New Roman" panose="02020603050405020304" pitchFamily="18" charset="0"/>
                <a:ea typeface="Calibri" panose="020F0502020204030204" pitchFamily="34" charset="0"/>
                <a:cs typeface="Times New Roman" panose="02020603050405020304" pitchFamily="18" charset="0"/>
              </a:rPr>
              <a:t>thanh?</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9" name="Picture 8"/>
          <p:cNvPicPr/>
          <p:nvPr/>
        </p:nvPicPr>
        <p:blipFill rotWithShape="1">
          <a:blip r:embed="rId2"/>
          <a:srcRect l="39520" t="41294" r="25767" b="30787"/>
          <a:stretch/>
        </p:blipFill>
        <p:spPr bwMode="auto">
          <a:xfrm>
            <a:off x="946036" y="2949494"/>
            <a:ext cx="4431721" cy="2410157"/>
          </a:xfrm>
          <a:prstGeom prst="rect">
            <a:avLst/>
          </a:prstGeom>
          <a:ln>
            <a:noFill/>
          </a:ln>
          <a:extLst>
            <a:ext uri="{53640926-AAD7-44D8-BBD7-CCE9431645EC}">
              <a14:shadowObscured xmlns:a14="http://schemas.microsoft.com/office/drawing/2010/main"/>
            </a:ext>
          </a:extLst>
        </p:spPr>
      </p:pic>
      <p:pic>
        <p:nvPicPr>
          <p:cNvPr id="11" name="Picture 10"/>
          <p:cNvPicPr/>
          <p:nvPr/>
        </p:nvPicPr>
        <p:blipFill rotWithShape="1">
          <a:blip r:embed="rId3"/>
          <a:srcRect l="17757" t="21575" r="48598" b="20533"/>
          <a:stretch/>
        </p:blipFill>
        <p:spPr bwMode="auto">
          <a:xfrm>
            <a:off x="7514163" y="3132619"/>
            <a:ext cx="3181212" cy="3320997"/>
          </a:xfrm>
          <a:prstGeom prst="rect">
            <a:avLst/>
          </a:prstGeom>
          <a:ln>
            <a:noFill/>
          </a:ln>
          <a:extLst>
            <a:ext uri="{53640926-AAD7-44D8-BBD7-CCE9431645EC}">
              <a14:shadowObscured xmlns:a14="http://schemas.microsoft.com/office/drawing/2010/main"/>
            </a:ext>
          </a:extLst>
        </p:spPr>
      </p:pic>
      <p:sp>
        <p:nvSpPr>
          <p:cNvPr id="4" name="Rectangle 3"/>
          <p:cNvSpPr/>
          <p:nvPr/>
        </p:nvSpPr>
        <p:spPr>
          <a:xfrm>
            <a:off x="6056769" y="1139840"/>
            <a:ext cx="6096000" cy="1754326"/>
          </a:xfrm>
          <a:prstGeom prst="rect">
            <a:avLst/>
          </a:prstGeom>
        </p:spPr>
        <p:txBody>
          <a:bodyPr>
            <a:spAutoFit/>
          </a:bodyPr>
          <a:lstStyle/>
          <a:p>
            <a:pPr algn="just">
              <a:lnSpc>
                <a:spcPct val="150000"/>
              </a:lnSpc>
              <a:spcAft>
                <a:spcPts val="0"/>
              </a:spcAft>
              <a:tabLst>
                <a:tab pos="171450" algn="l"/>
              </a:tabLst>
            </a:pPr>
            <a:r>
              <a:rPr lang="en-US" sz="2400" b="1" i="1" u="sng">
                <a:latin typeface="Cambria" panose="02040503050406030204" pitchFamily="18" charset="0"/>
                <a:ea typeface="Times New Roman" panose="02020603050405020304" pitchFamily="18" charset="0"/>
                <a:cs typeface="Cambria" panose="02040503050406030204" pitchFamily="18" charset="0"/>
              </a:rPr>
              <a:t>Bài 5</a:t>
            </a:r>
            <a:r>
              <a:rPr lang="en-US" sz="2400" b="1" i="1" u="sng" smtClean="0">
                <a:latin typeface="Cambria" panose="02040503050406030204" pitchFamily="18" charset="0"/>
                <a:ea typeface="Times New Roman" panose="02020603050405020304" pitchFamily="18" charset="0"/>
                <a:cs typeface="Cambria" panose="02040503050406030204" pitchFamily="18" charset="0"/>
              </a:rPr>
              <a:t>.</a:t>
            </a:r>
            <a:r>
              <a:rPr lang="en-US" sz="2400" smtClean="0">
                <a:latin typeface="Times New Roman" panose="02020603050405020304" pitchFamily="18" charset="0"/>
                <a:ea typeface="Times New Roman" panose="02020603050405020304" pitchFamily="18" charset="0"/>
              </a:rPr>
              <a:t>Một </a:t>
            </a:r>
            <a:r>
              <a:rPr lang="en-US" sz="2400">
                <a:latin typeface="Times New Roman" panose="02020603050405020304" pitchFamily="18" charset="0"/>
                <a:ea typeface="Times New Roman" panose="02020603050405020304" pitchFamily="18" charset="0"/>
              </a:rPr>
              <a:t>vật có trọng lượng 200N được treo vào mút C của hai sợi d</a:t>
            </a:r>
            <a:r>
              <a:rPr lang="en-US" sz="2400">
                <a:latin typeface="Cambria" panose="02040503050406030204" pitchFamily="18" charset="0"/>
                <a:ea typeface="Times New Roman" panose="02020603050405020304" pitchFamily="18" charset="0"/>
                <a:cs typeface="Cambria" panose="02040503050406030204" pitchFamily="18" charset="0"/>
              </a:rPr>
              <a:t>ây AC và BC. </a:t>
            </a:r>
            <a:r>
              <a:rPr lang="en-US" sz="2400" smtClean="0">
                <a:latin typeface="Times New Roman" panose="02020603050405020304" pitchFamily="18" charset="0"/>
                <a:ea typeface="Times New Roman" panose="02020603050405020304" pitchFamily="18" charset="0"/>
              </a:rPr>
              <a:t>Tính lực căng dây </a:t>
            </a:r>
            <a:r>
              <a:rPr lang="en-US" sz="2400">
                <a:latin typeface="Times New Roman" panose="02020603050405020304" pitchFamily="18" charset="0"/>
                <a:ea typeface="Times New Roman" panose="02020603050405020304" pitchFamily="18" charset="0"/>
              </a:rPr>
              <a:t>của hai sợi dây đó? </a:t>
            </a:r>
            <a:endParaRPr lang="en-US" sz="24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943595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508133" y="58202"/>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TẬP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14265" y="824295"/>
            <a:ext cx="5842504" cy="2308324"/>
          </a:xfrm>
          <a:prstGeom prst="rect">
            <a:avLst/>
          </a:prstGeom>
        </p:spPr>
        <p:txBody>
          <a:bodyPr wrap="square">
            <a:spAutoFit/>
          </a:bodyPr>
          <a:lstStyle/>
          <a:p>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7</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Quả cầu đồng chất trọng lượng 100N được giữ cân bằng nhờ hai sợi dây AB và CD nằm trong một mặt phẳng thẳng đứng và hợp với nhau một góc 150</a:t>
            </a:r>
            <a:r>
              <a:rPr lang="vi-VN" sz="2400" baseline="30000">
                <a:latin typeface="Times New Roman" panose="02020603050405020304" pitchFamily="18" charset="0"/>
                <a:cs typeface="Times New Roman" panose="02020603050405020304" pitchFamily="18" charset="0"/>
              </a:rPr>
              <a:t>o</a:t>
            </a:r>
            <a:r>
              <a:rPr lang="vi-VN" sz="2400">
                <a:latin typeface="Times New Roman" panose="02020603050405020304" pitchFamily="18" charset="0"/>
                <a:cs typeface="Times New Roman" panose="02020603050405020304" pitchFamily="18" charset="0"/>
              </a:rPr>
              <a:t>, dây AB nghiêng với phương ngang một góc bằng 45</a:t>
            </a:r>
            <a:r>
              <a:rPr lang="vi-VN" sz="2400" baseline="30000">
                <a:latin typeface="Times New Roman" panose="02020603050405020304" pitchFamily="18" charset="0"/>
                <a:cs typeface="Times New Roman" panose="02020603050405020304" pitchFamily="18" charset="0"/>
              </a:rPr>
              <a:t>o</a:t>
            </a:r>
            <a:r>
              <a:rPr lang="vi-VN" sz="2400">
                <a:latin typeface="Times New Roman" panose="02020603050405020304" pitchFamily="18" charset="0"/>
                <a:cs typeface="Times New Roman" panose="02020603050405020304" pitchFamily="18" charset="0"/>
              </a:rPr>
              <a:t>. Hãy xác định sức căng của dây? </a:t>
            </a:r>
            <a:endParaRPr lang="en-US" sz="2400">
              <a:latin typeface="Times New Roman" panose="02020603050405020304" pitchFamily="18" charset="0"/>
              <a:cs typeface="Times New Roman" panose="02020603050405020304" pitchFamily="18" charset="0"/>
            </a:endParaRPr>
          </a:p>
        </p:txBody>
      </p:sp>
      <p:sp>
        <p:nvSpPr>
          <p:cNvPr id="4" name="Rectangle 3"/>
          <p:cNvSpPr/>
          <p:nvPr/>
        </p:nvSpPr>
        <p:spPr>
          <a:xfrm>
            <a:off x="6056769" y="737012"/>
            <a:ext cx="6096000" cy="2308324"/>
          </a:xfrm>
          <a:prstGeom prst="rect">
            <a:avLst/>
          </a:prstGeom>
        </p:spPr>
        <p:txBody>
          <a:bodyPr>
            <a:spAutoFit/>
          </a:bodyPr>
          <a:lstStyle/>
          <a:p>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10. </a:t>
            </a:r>
            <a:r>
              <a:rPr lang="vi-VN" sz="2400" smtClean="0">
                <a:latin typeface="Times New Roman" panose="02020603050405020304" pitchFamily="18" charset="0"/>
                <a:cs typeface="Times New Roman" panose="02020603050405020304" pitchFamily="18" charset="0"/>
              </a:rPr>
              <a:t>Cần </a:t>
            </a:r>
            <a:r>
              <a:rPr lang="vi-VN" sz="2400">
                <a:latin typeface="Times New Roman" panose="02020603050405020304" pitchFamily="18" charset="0"/>
                <a:cs typeface="Times New Roman" panose="02020603050405020304" pitchFamily="18" charset="0"/>
              </a:rPr>
              <a:t>trục kiểu cột gồm cần nâng AB gắn vào cột nhờ bản lề A và dây xích CB.Tải trọng P = 200kG treo vào đầu mút B của cần nâng, các góc BAC =15°, ACB =135°</a:t>
            </a:r>
            <a:r>
              <a:rPr lang="en-US" sz="2400">
                <a:latin typeface="Times New Roman" panose="02020603050405020304" pitchFamily="18" charset="0"/>
                <a:cs typeface="Times New Roman" panose="02020603050405020304" pitchFamily="18" charset="0"/>
              </a:rPr>
              <a:t>.</a:t>
            </a:r>
          </a:p>
          <a:p>
            <a:r>
              <a:rPr lang="vi-VN" sz="2400">
                <a:latin typeface="Times New Roman" panose="02020603050405020304" pitchFamily="18" charset="0"/>
                <a:cs typeface="Times New Roman" panose="02020603050405020304" pitchFamily="18" charset="0"/>
              </a:rPr>
              <a:t>Hãy xác định sức căng của dây xích CB </a:t>
            </a:r>
            <a:endParaRPr lang="en-US" sz="2400">
              <a:latin typeface="Times New Roman" panose="02020603050405020304" pitchFamily="18" charset="0"/>
              <a:cs typeface="Times New Roman" panose="02020603050405020304" pitchFamily="18" charset="0"/>
            </a:endParaRPr>
          </a:p>
          <a:p>
            <a:r>
              <a:rPr lang="en-US" sz="2400">
                <a:latin typeface="Times New Roman" panose="02020603050405020304" pitchFamily="18" charset="0"/>
                <a:cs typeface="Times New Roman" panose="02020603050405020304" pitchFamily="18" charset="0"/>
              </a:rPr>
              <a:t>v</a:t>
            </a:r>
            <a:r>
              <a:rPr lang="vi-VN" sz="2400">
                <a:latin typeface="Times New Roman" panose="02020603050405020304" pitchFamily="18" charset="0"/>
                <a:cs typeface="Times New Roman" panose="02020603050405020304" pitchFamily="18" charset="0"/>
              </a:rPr>
              <a:t>à ứng lực trong cần nâng AB?</a:t>
            </a:r>
            <a:endParaRPr lang="en-US" sz="2400">
              <a:latin typeface="Times New Roman" panose="02020603050405020304" pitchFamily="18" charset="0"/>
              <a:cs typeface="Times New Roman" panose="02020603050405020304" pitchFamily="18" charset="0"/>
            </a:endParaRPr>
          </a:p>
        </p:txBody>
      </p:sp>
      <p:pic>
        <p:nvPicPr>
          <p:cNvPr id="10" name="Picture 9"/>
          <p:cNvPicPr/>
          <p:nvPr/>
        </p:nvPicPr>
        <p:blipFill rotWithShape="1">
          <a:blip r:embed="rId2"/>
          <a:srcRect l="20428" t="20507" r="27236" b="20534"/>
          <a:stretch/>
        </p:blipFill>
        <p:spPr bwMode="auto">
          <a:xfrm>
            <a:off x="979339" y="3592067"/>
            <a:ext cx="3856570" cy="2745804"/>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3"/>
          <a:srcRect l="47797" t="22857" r="25367" b="22030"/>
          <a:stretch/>
        </p:blipFill>
        <p:spPr bwMode="auto">
          <a:xfrm>
            <a:off x="7130123" y="3084728"/>
            <a:ext cx="3544702" cy="37134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099487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508133" y="58202"/>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TẬP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31960" y="737012"/>
            <a:ext cx="5842504" cy="1569660"/>
          </a:xfrm>
          <a:prstGeom prst="rect">
            <a:avLst/>
          </a:prstGeom>
        </p:spPr>
        <p:txBody>
          <a:bodyPr wrap="square">
            <a:spAutoFit/>
          </a:bodyPr>
          <a:lstStyle/>
          <a:p>
            <a:pPr lvl="0"/>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11</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Các thanh AC và BC nối với nhau và với tường thẳng đứng. Tại bulông khớp C tác dụng một lực P = 1000N. Xác định các phản lực các thanh AC và </a:t>
            </a:r>
            <a:r>
              <a:rPr lang="en-US" sz="2400" smtClean="0">
                <a:latin typeface="Times New Roman" panose="02020603050405020304" pitchFamily="18" charset="0"/>
                <a:cs typeface="Times New Roman" panose="02020603050405020304" pitchFamily="18" charset="0"/>
              </a:rPr>
              <a:t>BC.</a:t>
            </a:r>
            <a:endParaRPr lang="en-US" sz="2400">
              <a:latin typeface="Times New Roman" panose="02020603050405020304" pitchFamily="18" charset="0"/>
              <a:cs typeface="Times New Roman" panose="02020603050405020304" pitchFamily="18" charset="0"/>
            </a:endParaRPr>
          </a:p>
        </p:txBody>
      </p:sp>
      <p:sp>
        <p:nvSpPr>
          <p:cNvPr id="4" name="Rectangle 3"/>
          <p:cNvSpPr/>
          <p:nvPr/>
        </p:nvSpPr>
        <p:spPr>
          <a:xfrm>
            <a:off x="6096000" y="737012"/>
            <a:ext cx="6096000" cy="1569660"/>
          </a:xfrm>
          <a:prstGeom prst="rect">
            <a:avLst/>
          </a:prstGeom>
        </p:spPr>
        <p:txBody>
          <a:bodyPr>
            <a:spAutoFit/>
          </a:bodyPr>
          <a:lstStyle/>
          <a:p>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9 </a:t>
            </a:r>
            <a:r>
              <a:rPr lang="en-US" sz="2400">
                <a:latin typeface="Times New Roman" panose="02020603050405020304" pitchFamily="18" charset="0"/>
                <a:cs typeface="Times New Roman" panose="02020603050405020304" pitchFamily="18" charset="0"/>
              </a:rPr>
              <a:t>Chiếc đèn đường phố nặng 30kG treo vào cột thẳng đứng nhờ thanh ngang AC = 1,2m và thanh chống BC = 1,5m.Hãy tìm ứng lực trong các thanh AC và BC?</a:t>
            </a:r>
          </a:p>
        </p:txBody>
      </p:sp>
      <p:pic>
        <p:nvPicPr>
          <p:cNvPr id="11" name="Picture 10"/>
          <p:cNvPicPr/>
          <p:nvPr/>
        </p:nvPicPr>
        <p:blipFill rotWithShape="1">
          <a:blip r:embed="rId2"/>
          <a:srcRect l="54706" t="58665" r="37353" b="19054"/>
          <a:stretch/>
        </p:blipFill>
        <p:spPr bwMode="auto">
          <a:xfrm>
            <a:off x="1852403" y="2556383"/>
            <a:ext cx="2531198" cy="3531776"/>
          </a:xfrm>
          <a:prstGeom prst="rect">
            <a:avLst/>
          </a:prstGeom>
          <a:ln>
            <a:noFill/>
          </a:ln>
          <a:extLst>
            <a:ext uri="{53640926-AAD7-44D8-BBD7-CCE9431645EC}">
              <a14:shadowObscured xmlns:a14="http://schemas.microsoft.com/office/drawing/2010/main"/>
            </a:ext>
          </a:extLst>
        </p:spPr>
      </p:pic>
      <p:pic>
        <p:nvPicPr>
          <p:cNvPr id="13" name="Picture 12"/>
          <p:cNvPicPr/>
          <p:nvPr/>
        </p:nvPicPr>
        <p:blipFill rotWithShape="1">
          <a:blip r:embed="rId3"/>
          <a:srcRect l="60784" t="61091" r="29661" b="23906"/>
          <a:stretch/>
        </p:blipFill>
        <p:spPr bwMode="auto">
          <a:xfrm>
            <a:off x="6627908" y="2556383"/>
            <a:ext cx="4264515" cy="32427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438402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832300" y="0"/>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TẬP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7" name="Rectangle 16"/>
              <p:cNvSpPr/>
              <p:nvPr/>
            </p:nvSpPr>
            <p:spPr>
              <a:xfrm>
                <a:off x="331960" y="737012"/>
                <a:ext cx="10740428" cy="1938992"/>
              </a:xfrm>
              <a:prstGeom prst="rect">
                <a:avLst/>
              </a:prstGeom>
            </p:spPr>
            <p:txBody>
              <a:bodyPr wrap="square">
                <a:spAutoFit/>
              </a:bodyPr>
              <a:lstStyle/>
              <a:p>
                <a:pPr lvl="0"/>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19*</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Cần trục gồm tháp cố định AC và dàn động BC. Dàn có khớp bản lề C và được giữ bằng dây cáp AB. Tải trọng 40 tấn treo trên dây xích vắt qua ròng rọc tại điểm B và và ràng vào tời theo đường thẳng </a:t>
                </a:r>
                <a:r>
                  <a:rPr lang="en-US" sz="2400" smtClean="0">
                    <a:latin typeface="Times New Roman" panose="02020603050405020304" pitchFamily="18" charset="0"/>
                    <a:cs typeface="Times New Roman" panose="02020603050405020304" pitchFamily="18" charset="0"/>
                  </a:rPr>
                  <a:t>BC. Độ dài AC = BC. Bỏ qua trọng lượng của dàn và ma sát tại ròng rọc. Xác định sức căng dây của dây cáp AB và lực nén dàn theo đường thẳng BC phụ thuộc vào góc </a:t>
                </a:r>
                <a14:m>
                  <m:oMath xmlns:m="http://schemas.openxmlformats.org/officeDocument/2006/math">
                    <m:r>
                      <a:rPr lang="en-US" sz="2400" i="1" smtClean="0">
                        <a:latin typeface="Cambria Math" panose="02040503050406030204" pitchFamily="18" charset="0"/>
                        <a:ea typeface="Cambria Math" panose="02040503050406030204" pitchFamily="18" charset="0"/>
                      </a:rPr>
                      <m:t>𝜑</m:t>
                    </m:r>
                  </m:oMath>
                </a14:m>
                <a:r>
                  <a:rPr lang="en-US" sz="2400" smtClean="0">
                    <a:latin typeface="Times New Roman" panose="02020603050405020304" pitchFamily="18" charset="0"/>
                    <a:cs typeface="Times New Roman" panose="02020603050405020304" pitchFamily="18" charset="0"/>
                  </a:rPr>
                  <a:t>.</a:t>
                </a:r>
                <a:endParaRPr lang="en-US" sz="2400">
                  <a:latin typeface="Times New Roman" panose="02020603050405020304" pitchFamily="18" charset="0"/>
                  <a:cs typeface="Times New Roman" panose="02020603050405020304" pitchFamily="18" charset="0"/>
                </a:endParaRPr>
              </a:p>
            </p:txBody>
          </p:sp>
        </mc:Choice>
        <mc:Fallback xmlns="">
          <p:sp>
            <p:nvSpPr>
              <p:cNvPr id="17" name="Rectangle 16"/>
              <p:cNvSpPr>
                <a:spLocks noRot="1" noChangeAspect="1" noMove="1" noResize="1" noEditPoints="1" noAdjustHandles="1" noChangeArrowheads="1" noChangeShapeType="1" noTextEdit="1"/>
              </p:cNvSpPr>
              <p:nvPr/>
            </p:nvSpPr>
            <p:spPr>
              <a:xfrm>
                <a:off x="331960" y="737012"/>
                <a:ext cx="10740428" cy="1938992"/>
              </a:xfrm>
              <a:prstGeom prst="rect">
                <a:avLst/>
              </a:prstGeom>
              <a:blipFill rotWithShape="0">
                <a:blip r:embed="rId2"/>
                <a:stretch>
                  <a:fillRect l="-851" t="-2516" b="-6289"/>
                </a:stretch>
              </a:blipFill>
            </p:spPr>
            <p:txBody>
              <a:bodyPr/>
              <a:lstStyle/>
              <a:p>
                <a:r>
                  <a:rPr lang="en-US">
                    <a:noFill/>
                  </a:rPr>
                  <a:t> </a:t>
                </a:r>
              </a:p>
            </p:txBody>
          </p:sp>
        </mc:Fallback>
      </mc:AlternateContent>
      <p:pic>
        <p:nvPicPr>
          <p:cNvPr id="28" name="Picture 27"/>
          <p:cNvPicPr/>
          <p:nvPr/>
        </p:nvPicPr>
        <p:blipFill rotWithShape="1">
          <a:blip r:embed="rId3"/>
          <a:srcRect l="59047" t="57342" r="28052" b="17958"/>
          <a:stretch/>
        </p:blipFill>
        <p:spPr bwMode="auto">
          <a:xfrm>
            <a:off x="3682111" y="2575111"/>
            <a:ext cx="5024673" cy="42899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077878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173155" y="295341"/>
            <a:ext cx="7517776" cy="89771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2.3. ĐIỀU KIỆN CÂN BẰNG </a:t>
            </a: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VÀ PHƯƠNG </a:t>
            </a: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TRÌNH CÂN BẰNG CỦA HỆ </a:t>
            </a: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LỰC PHẲNG (tt)</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2" name="Rectangle 1"/>
          <p:cNvSpPr/>
          <p:nvPr/>
        </p:nvSpPr>
        <p:spPr>
          <a:xfrm>
            <a:off x="1038131" y="1329683"/>
            <a:ext cx="10269647" cy="2031325"/>
          </a:xfrm>
          <a:prstGeom prst="rect">
            <a:avLst/>
          </a:prstGeom>
        </p:spPr>
        <p:txBody>
          <a:bodyPr wrap="square">
            <a:spAutoFit/>
          </a:bodyPr>
          <a:lstStyle/>
          <a:p>
            <a:pPr marL="114300" algn="just">
              <a:lnSpc>
                <a:spcPct val="150000"/>
              </a:lnSpc>
              <a:tabLst>
                <a:tab pos="342900" algn="l"/>
              </a:tabLst>
            </a:pPr>
            <a:r>
              <a:rPr lang="en-US" sz="2800" b="1" smtClean="0">
                <a:latin typeface="Times New Roman" panose="02020603050405020304" pitchFamily="18" charset="0"/>
                <a:cs typeface="Times New Roman" panose="02020603050405020304" pitchFamily="18" charset="0"/>
              </a:rPr>
              <a:t>b. Hệ lực song song</a:t>
            </a:r>
          </a:p>
          <a:p>
            <a:pPr marL="114300" algn="just">
              <a:lnSpc>
                <a:spcPct val="150000"/>
              </a:lnSpc>
              <a:tabLst>
                <a:tab pos="342900" algn="l"/>
              </a:tabLst>
            </a:pPr>
            <a:endParaRPr lang="en-US" sz="2800" b="1" smtClean="0">
              <a:solidFill>
                <a:srgbClr val="0000FF"/>
              </a:solidFill>
              <a:latin typeface="Times New Roman" panose="02020603050405020304" pitchFamily="18" charset="0"/>
              <a:cs typeface="Times New Roman" panose="02020603050405020304" pitchFamily="18" charset="0"/>
            </a:endParaRPr>
          </a:p>
          <a:p>
            <a:pPr marL="114300" algn="just">
              <a:lnSpc>
                <a:spcPct val="150000"/>
              </a:lnSpc>
              <a:spcAft>
                <a:spcPts val="0"/>
              </a:spcAft>
              <a:tabLst>
                <a:tab pos="342900" algn="l"/>
              </a:tabLst>
            </a:pP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cxnSp>
        <p:nvCxnSpPr>
          <p:cNvPr id="12" name="Straight Arrow Connector 11"/>
          <p:cNvCxnSpPr/>
          <p:nvPr/>
        </p:nvCxnSpPr>
        <p:spPr>
          <a:xfrm flipV="1">
            <a:off x="3521799" y="2428842"/>
            <a:ext cx="36213" cy="110196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100404" y="2457808"/>
            <a:ext cx="36214" cy="96686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9"/>
              <p:cNvSpPr txBox="1"/>
              <p:nvPr/>
            </p:nvSpPr>
            <p:spPr>
              <a:xfrm>
                <a:off x="2599639" y="1881458"/>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2</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2599639" y="1881458"/>
                <a:ext cx="1050040" cy="523220"/>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1833489" y="1980245"/>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3</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22" name="TextBox 21"/>
              <p:cNvSpPr txBox="1">
                <a:spLocks noRot="1" noChangeAspect="1" noMove="1" noResize="1" noEditPoints="1" noAdjustHandles="1" noChangeArrowheads="1" noChangeShapeType="1" noTextEdit="1"/>
              </p:cNvSpPr>
              <p:nvPr/>
            </p:nvSpPr>
            <p:spPr>
              <a:xfrm>
                <a:off x="1833489" y="1980245"/>
                <a:ext cx="1050040" cy="523220"/>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a:xfrm>
                <a:off x="6963246" y="2366533"/>
                <a:ext cx="1263487" cy="89691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a:rPr lang="en-US" sz="2800" b="0" i="1" smtClean="0">
                              <a:latin typeface="Cambria Math" panose="02040503050406030204" pitchFamily="18" charset="0"/>
                            </a:rPr>
                            <m:t>𝑅</m:t>
                          </m:r>
                        </m:e>
                        <m:sub>
                          <m:r>
                            <a:rPr lang="en-US" sz="2800" b="0" i="1" smtClean="0">
                              <a:latin typeface="Cambria Math" panose="02040503050406030204" pitchFamily="18" charset="0"/>
                            </a:rPr>
                            <m:t>𝑦</m:t>
                          </m:r>
                        </m:sub>
                      </m:sSub>
                      <m:r>
                        <a:rPr lang="en-US" sz="2800" b="0" i="1" smtClean="0">
                          <a:latin typeface="Cambria Math" panose="02040503050406030204" pitchFamily="18" charset="0"/>
                        </a:rPr>
                        <m:t>=0</m:t>
                      </m:r>
                    </m:oMath>
                  </m:oMathPara>
                </a14:m>
                <a:endParaRPr lang="en-US" sz="2800" b="0" dirty="0" smtClean="0"/>
              </a:p>
              <a:p>
                <a:pPr/>
                <a14:m>
                  <m:oMathPara xmlns:m="http://schemas.openxmlformats.org/officeDocument/2006/math">
                    <m:oMathParaPr>
                      <m:jc m:val="centerGroup"/>
                    </m:oMathParaPr>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𝑀</m:t>
                          </m:r>
                        </m:e>
                        <m:sup>
                          <m:r>
                            <a:rPr lang="en-US" sz="2800" b="0" i="1" smtClean="0">
                              <a:latin typeface="Cambria Math" panose="02040503050406030204" pitchFamily="18" charset="0"/>
                            </a:rPr>
                            <m:t>𝐴</m:t>
                          </m:r>
                        </m:sup>
                      </m:sSup>
                      <m:r>
                        <a:rPr lang="en-US" sz="2800" b="0" i="1" smtClean="0">
                          <a:latin typeface="Cambria Math" panose="02040503050406030204" pitchFamily="18" charset="0"/>
                        </a:rPr>
                        <m:t>=0</m:t>
                      </m:r>
                    </m:oMath>
                  </m:oMathPara>
                </a14:m>
                <a:endParaRPr lang="en-US" sz="2800" dirty="0"/>
              </a:p>
            </p:txBody>
          </p:sp>
        </mc:Choice>
        <mc:Fallback xmlns="">
          <p:sp>
            <p:nvSpPr>
              <p:cNvPr id="23" name="TextBox 22"/>
              <p:cNvSpPr txBox="1">
                <a:spLocks noRot="1" noChangeAspect="1" noMove="1" noResize="1" noEditPoints="1" noAdjustHandles="1" noChangeArrowheads="1" noChangeShapeType="1" noTextEdit="1"/>
              </p:cNvSpPr>
              <p:nvPr/>
            </p:nvSpPr>
            <p:spPr>
              <a:xfrm>
                <a:off x="6963246" y="2366533"/>
                <a:ext cx="1263487" cy="896912"/>
              </a:xfrm>
              <a:prstGeom prst="rect">
                <a:avLst/>
              </a:prstGeom>
              <a:blipFill rotWithShape="0">
                <a:blip r:embed="rId5"/>
                <a:stretch>
                  <a:fillRect/>
                </a:stretch>
              </a:blipFill>
            </p:spPr>
            <p:txBody>
              <a:bodyPr/>
              <a:lstStyle/>
              <a:p>
                <a:r>
                  <a:rPr lang="en-US">
                    <a:noFill/>
                  </a:rPr>
                  <a:t> </a:t>
                </a:r>
              </a:p>
            </p:txBody>
          </p:sp>
        </mc:Fallback>
      </mc:AlternateContent>
      <p:sp>
        <p:nvSpPr>
          <p:cNvPr id="16" name="Oval 15"/>
          <p:cNvSpPr/>
          <p:nvPr/>
        </p:nvSpPr>
        <p:spPr>
          <a:xfrm>
            <a:off x="1634151" y="2565473"/>
            <a:ext cx="2462542" cy="1548588"/>
          </a:xfrm>
          <a:prstGeom prst="ellipse">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flipV="1">
            <a:off x="2847315" y="1973265"/>
            <a:ext cx="36213" cy="110196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292094" y="2220110"/>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1</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31" name="TextBox 30"/>
              <p:cNvSpPr txBox="1">
                <a:spLocks noRot="1" noChangeAspect="1" noMove="1" noResize="1" noEditPoints="1" noAdjustHandles="1" noChangeArrowheads="1" noChangeShapeType="1" noTextEdit="1"/>
              </p:cNvSpPr>
              <p:nvPr/>
            </p:nvSpPr>
            <p:spPr>
              <a:xfrm>
                <a:off x="3292094" y="2220110"/>
                <a:ext cx="1050040" cy="523220"/>
              </a:xfrm>
              <a:prstGeom prst="rect">
                <a:avLst/>
              </a:prstGeom>
              <a:blipFill rotWithShape="0">
                <a:blip r:embed="rId6"/>
                <a:stretch>
                  <a:fillRect/>
                </a:stretch>
              </a:blipFill>
            </p:spPr>
            <p:txBody>
              <a:bodyPr/>
              <a:lstStyle/>
              <a:p>
                <a:r>
                  <a:rPr lang="en-US">
                    <a:noFill/>
                  </a:rPr>
                  <a:t> </a:t>
                </a:r>
              </a:p>
            </p:txBody>
          </p:sp>
        </mc:Fallback>
      </mc:AlternateContent>
      <p:sp>
        <p:nvSpPr>
          <p:cNvPr id="35" name="Left Brace 34"/>
          <p:cNvSpPr/>
          <p:nvPr/>
        </p:nvSpPr>
        <p:spPr>
          <a:xfrm>
            <a:off x="6632696" y="2476045"/>
            <a:ext cx="283020" cy="63989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8995634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90107" y="543208"/>
            <a:ext cx="2734147" cy="615553"/>
          </a:xfrm>
          <a:prstGeom prst="rect">
            <a:avLst/>
          </a:prstGeom>
          <a:noFill/>
        </p:spPr>
        <p:txBody>
          <a:bodyPr wrap="square" rtlCol="0">
            <a:spAutoFit/>
          </a:bodyPr>
          <a:lstStyle/>
          <a:p>
            <a:r>
              <a:rPr lang="en-US" sz="3400" b="1" dirty="0" smtClean="0">
                <a:solidFill>
                  <a:srgbClr val="FF0000"/>
                </a:solidFill>
                <a:latin typeface="Times New Roman" panose="02020603050405020304" pitchFamily="18" charset="0"/>
                <a:cs typeface="Times New Roman" panose="02020603050405020304" pitchFamily="18" charset="0"/>
              </a:rPr>
              <a:t>MỤC TIÊU</a:t>
            </a:r>
            <a:endParaRPr lang="en-US" sz="3400" b="1" dirty="0">
              <a:solidFill>
                <a:srgbClr val="FF00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3" name="TextBox 2"/>
          <p:cNvSpPr txBox="1"/>
          <p:nvPr/>
        </p:nvSpPr>
        <p:spPr>
          <a:xfrm>
            <a:off x="2254313" y="1376127"/>
            <a:ext cx="8292974" cy="4288866"/>
          </a:xfrm>
          <a:prstGeom prst="rect">
            <a:avLst/>
          </a:prstGeom>
          <a:noFill/>
        </p:spPr>
        <p:txBody>
          <a:bodyPr wrap="square" rtlCol="0">
            <a:spAutoFit/>
          </a:bodyPr>
          <a:lstStyle/>
          <a:p>
            <a:pPr>
              <a:lnSpc>
                <a:spcPct val="120000"/>
              </a:lnSpc>
              <a:spcBef>
                <a:spcPts val="1500"/>
              </a:spcBef>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Trình</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niệm</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hệ</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phẳng</a:t>
            </a:r>
            <a:r>
              <a:rPr lang="en-US" sz="2800" dirty="0" smtClean="0">
                <a:latin typeface="Times New Roman" panose="02020603050405020304" pitchFamily="18" charset="0"/>
                <a:cs typeface="Times New Roman" panose="02020603050405020304" pitchFamily="18" charset="0"/>
              </a:rPr>
              <a:t>.</a:t>
            </a:r>
          </a:p>
          <a:p>
            <a:pPr>
              <a:lnSpc>
                <a:spcPct val="120000"/>
              </a:lnSpc>
              <a:spcBef>
                <a:spcPts val="1500"/>
              </a:spcBef>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Xác</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a:t>
            </a:r>
            <a:r>
              <a:rPr lang="en-US" sz="2800" dirty="0">
                <a:latin typeface="Times New Roman" panose="02020603050405020304" pitchFamily="18" charset="0"/>
                <a:cs typeface="Times New Roman" panose="02020603050405020304" pitchFamily="18" charset="0"/>
              </a:rPr>
              <a:t> men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phẳng</a:t>
            </a:r>
            <a:r>
              <a:rPr lang="en-US" sz="2800" dirty="0" smtClean="0">
                <a:latin typeface="Times New Roman" panose="02020603050405020304" pitchFamily="18" charset="0"/>
                <a:cs typeface="Times New Roman" panose="02020603050405020304" pitchFamily="18" charset="0"/>
              </a:rPr>
              <a:t>.</a:t>
            </a:r>
          </a:p>
          <a:p>
            <a:pPr lvl="0">
              <a:lnSpc>
                <a:spcPct val="120000"/>
              </a:lnSpc>
              <a:spcBef>
                <a:spcPts val="1500"/>
              </a:spcBef>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Trình</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song </a:t>
            </a:r>
            <a:r>
              <a:rPr lang="en-US" sz="2800" dirty="0" err="1">
                <a:latin typeface="Times New Roman" panose="02020603050405020304" pitchFamily="18" charset="0"/>
                <a:cs typeface="Times New Roman" panose="02020603050405020304" pitchFamily="18" charset="0"/>
              </a:rPr>
              <a:t>song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Varignon</a:t>
            </a:r>
            <a:r>
              <a:rPr lang="en-US" sz="2800" dirty="0">
                <a:latin typeface="Times New Roman" panose="02020603050405020304" pitchFamily="18" charset="0"/>
                <a:cs typeface="Times New Roman" panose="02020603050405020304" pitchFamily="18" charset="0"/>
              </a:rPr>
              <a:t>.</a:t>
            </a:r>
          </a:p>
          <a:p>
            <a:pPr>
              <a:lnSpc>
                <a:spcPct val="120000"/>
              </a:lnSpc>
              <a:spcBef>
                <a:spcPts val="1500"/>
              </a:spcBef>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Áp</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gọn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tâm</a:t>
            </a:r>
            <a:endParaRPr lang="en-US" sz="2800" dirty="0">
              <a:latin typeface="Times New Roman" panose="02020603050405020304" pitchFamily="18" charset="0"/>
              <a:cs typeface="Times New Roman" panose="02020603050405020304" pitchFamily="18" charset="0"/>
            </a:endParaRPr>
          </a:p>
        </p:txBody>
      </p:sp>
      <p:sp>
        <p:nvSpPr>
          <p:cNvPr id="9" name="Right Arrow 8"/>
          <p:cNvSpPr/>
          <p:nvPr/>
        </p:nvSpPr>
        <p:spPr>
          <a:xfrm>
            <a:off x="2498756" y="1575303"/>
            <a:ext cx="633743" cy="280657"/>
          </a:xfrm>
          <a:prstGeom prst="rightArrow">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2515428" y="3479819"/>
            <a:ext cx="633743" cy="28065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2498755" y="2248181"/>
            <a:ext cx="633743" cy="28065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2497320" y="4674877"/>
            <a:ext cx="633743" cy="28065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6324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3623182" y="249218"/>
            <a:ext cx="4867174"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VÍ DỤ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34938" y="1108156"/>
            <a:ext cx="10648059" cy="1754326"/>
          </a:xfrm>
          <a:prstGeom prst="rect">
            <a:avLst/>
          </a:prstGeom>
        </p:spPr>
        <p:txBody>
          <a:bodyPr wrap="square">
            <a:spAutoFit/>
          </a:bodyPr>
          <a:lstStyle/>
          <a:p>
            <a:pPr algn="just">
              <a:lnSpc>
                <a:spcPct val="150000"/>
              </a:lnSpc>
              <a:spcAft>
                <a:spcPts val="1000"/>
              </a:spcAft>
            </a:pP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VD: Thanh AB có trọng lượng không đáng kể được treo lên 2 sợi dây ở đầu A và B, tại vị trí C được treo vật nặng có trọng lượng P = 400N. Xác định lực căng dây tại 2 dây AD và BE. Biết AC = 0,3 m, BC = 0,5 m.</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5" name="Straight Connector 4"/>
          <p:cNvCxnSpPr/>
          <p:nvPr/>
        </p:nvCxnSpPr>
        <p:spPr>
          <a:xfrm>
            <a:off x="3067940" y="4426721"/>
            <a:ext cx="4272897" cy="17092"/>
          </a:xfrm>
          <a:prstGeom prst="line">
            <a:avLst/>
          </a:prstGeom>
          <a:ln w="57150"/>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3067940" y="3458261"/>
            <a:ext cx="0" cy="968460"/>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7332291" y="3466807"/>
            <a:ext cx="0" cy="968460"/>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7015419" y="3458261"/>
            <a:ext cx="778598" cy="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7015419" y="3340566"/>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7169327" y="3340566"/>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7332291" y="3330045"/>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7486199" y="3330045"/>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2740323" y="3458261"/>
            <a:ext cx="778598"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2740323" y="3340566"/>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2894231" y="3340566"/>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3057195" y="3330045"/>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211103" y="3330045"/>
            <a:ext cx="126749" cy="117695"/>
          </a:xfrm>
          <a:prstGeom prst="line">
            <a:avLst/>
          </a:prstGeom>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2740323" y="4426720"/>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A</a:t>
            </a:r>
            <a:endParaRPr lang="en-US" sz="2400">
              <a:latin typeface="Times New Roman" panose="02020603050405020304" pitchFamily="18" charset="0"/>
              <a:cs typeface="Times New Roman" panose="02020603050405020304" pitchFamily="18" charset="0"/>
            </a:endParaRPr>
          </a:p>
        </p:txBody>
      </p:sp>
      <p:sp>
        <p:nvSpPr>
          <p:cNvPr id="32" name="TextBox 31"/>
          <p:cNvSpPr txBox="1"/>
          <p:nvPr/>
        </p:nvSpPr>
        <p:spPr>
          <a:xfrm>
            <a:off x="7118815" y="4443812"/>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B</a:t>
            </a:r>
            <a:endParaRPr lang="en-US" sz="2400">
              <a:latin typeface="Times New Roman" panose="02020603050405020304" pitchFamily="18" charset="0"/>
              <a:cs typeface="Times New Roman" panose="02020603050405020304" pitchFamily="18" charset="0"/>
            </a:endParaRPr>
          </a:p>
        </p:txBody>
      </p:sp>
      <p:sp>
        <p:nvSpPr>
          <p:cNvPr id="33" name="TextBox 32"/>
          <p:cNvSpPr txBox="1"/>
          <p:nvPr/>
        </p:nvSpPr>
        <p:spPr>
          <a:xfrm>
            <a:off x="2522744" y="3360730"/>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D</a:t>
            </a:r>
            <a:endParaRPr lang="en-US" sz="2400">
              <a:latin typeface="Times New Roman" panose="02020603050405020304" pitchFamily="18" charset="0"/>
              <a:cs typeface="Times New Roman" panose="02020603050405020304" pitchFamily="18" charset="0"/>
            </a:endParaRPr>
          </a:p>
        </p:txBody>
      </p:sp>
      <p:sp>
        <p:nvSpPr>
          <p:cNvPr id="34" name="TextBox 33"/>
          <p:cNvSpPr txBox="1"/>
          <p:nvPr/>
        </p:nvSpPr>
        <p:spPr>
          <a:xfrm>
            <a:off x="7437513" y="3399413"/>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E</a:t>
            </a:r>
            <a:endParaRPr lang="en-US" sz="2400">
              <a:latin typeface="Times New Roman" panose="02020603050405020304" pitchFamily="18" charset="0"/>
              <a:cs typeface="Times New Roman" panose="02020603050405020304" pitchFamily="18" charset="0"/>
            </a:endParaRPr>
          </a:p>
        </p:txBody>
      </p:sp>
      <p:sp>
        <p:nvSpPr>
          <p:cNvPr id="35" name="TextBox 34"/>
          <p:cNvSpPr txBox="1"/>
          <p:nvPr/>
        </p:nvSpPr>
        <p:spPr>
          <a:xfrm>
            <a:off x="4757131" y="3942491"/>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C</a:t>
            </a:r>
            <a:endParaRPr lang="en-US" sz="2400">
              <a:latin typeface="Times New Roman" panose="02020603050405020304" pitchFamily="18" charset="0"/>
              <a:cs typeface="Times New Roman" panose="02020603050405020304" pitchFamily="18" charset="0"/>
            </a:endParaRPr>
          </a:p>
        </p:txBody>
      </p:sp>
      <p:cxnSp>
        <p:nvCxnSpPr>
          <p:cNvPr id="36" name="Straight Connector 35"/>
          <p:cNvCxnSpPr/>
          <p:nvPr/>
        </p:nvCxnSpPr>
        <p:spPr>
          <a:xfrm flipH="1" flipV="1">
            <a:off x="4869663" y="4435267"/>
            <a:ext cx="1" cy="828943"/>
          </a:xfrm>
          <a:prstGeom prst="line">
            <a:avLst/>
          </a:prstGeom>
          <a:ln w="28575"/>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flipH="1" flipV="1">
            <a:off x="4773842" y="5042020"/>
            <a:ext cx="85457" cy="230737"/>
          </a:xfrm>
          <a:prstGeom prst="line">
            <a:avLst/>
          </a:prstGeom>
          <a:ln w="28575"/>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V="1">
            <a:off x="4859299" y="5042020"/>
            <a:ext cx="85457" cy="230736"/>
          </a:xfrm>
          <a:prstGeom prst="line">
            <a:avLst/>
          </a:prstGeom>
          <a:ln w="28575"/>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5030213" y="5022500"/>
            <a:ext cx="1427150"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P = 400 N</a:t>
            </a:r>
            <a:endParaRPr 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61001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3597779" y="247828"/>
            <a:ext cx="4163967"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GIẢI</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p:nvPr/>
        </p:nvPicPr>
        <p:blipFill rotWithShape="1">
          <a:blip r:embed="rId2"/>
          <a:srcRect l="35128" t="50370" r="31410" b="23647"/>
          <a:stretch/>
        </p:blipFill>
        <p:spPr bwMode="auto">
          <a:xfrm>
            <a:off x="4087054" y="868313"/>
            <a:ext cx="3758836" cy="1877609"/>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3"/>
          <a:srcRect l="28846" t="30314" r="35641" b="38690"/>
          <a:stretch/>
        </p:blipFill>
        <p:spPr bwMode="auto">
          <a:xfrm>
            <a:off x="1539020" y="2760555"/>
            <a:ext cx="8008797" cy="4097445"/>
          </a:xfrm>
          <a:prstGeom prst="rect">
            <a:avLst/>
          </a:prstGeom>
          <a:ln>
            <a:noFill/>
          </a:ln>
          <a:extLst>
            <a:ext uri="{53640926-AAD7-44D8-BBD7-CCE9431645EC}">
              <a14:shadowObscured xmlns:a14="http://schemas.microsoft.com/office/drawing/2010/main"/>
            </a:ext>
          </a:extLst>
        </p:spPr>
      </p:pic>
      <p:cxnSp>
        <p:nvCxnSpPr>
          <p:cNvPr id="5" name="Straight Arrow Connector 4"/>
          <p:cNvCxnSpPr/>
          <p:nvPr/>
        </p:nvCxnSpPr>
        <p:spPr>
          <a:xfrm flipV="1">
            <a:off x="4469450" y="1324598"/>
            <a:ext cx="8546" cy="60675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7409204" y="1316053"/>
            <a:ext cx="8546" cy="60675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549011" y="1258642"/>
            <a:ext cx="622761" cy="461665"/>
          </a:xfrm>
          <a:prstGeom prst="rect">
            <a:avLst/>
          </a:prstGeom>
          <a:noFill/>
        </p:spPr>
        <p:txBody>
          <a:bodyPr wrap="square" rtlCol="0">
            <a:spAutoFit/>
          </a:bodyPr>
          <a:lstStyle/>
          <a:p>
            <a:r>
              <a:rPr lang="en-US" sz="2400" smtClean="0"/>
              <a:t>T</a:t>
            </a:r>
            <a:r>
              <a:rPr lang="en-US" sz="1600" smtClean="0"/>
              <a:t>1</a:t>
            </a:r>
            <a:endParaRPr lang="en-US" sz="1600"/>
          </a:p>
        </p:txBody>
      </p:sp>
      <p:sp>
        <p:nvSpPr>
          <p:cNvPr id="15" name="TextBox 14"/>
          <p:cNvSpPr txBox="1"/>
          <p:nvPr/>
        </p:nvSpPr>
        <p:spPr>
          <a:xfrm>
            <a:off x="6950380" y="1257965"/>
            <a:ext cx="622761" cy="461665"/>
          </a:xfrm>
          <a:prstGeom prst="rect">
            <a:avLst/>
          </a:prstGeom>
          <a:noFill/>
        </p:spPr>
        <p:txBody>
          <a:bodyPr wrap="square" rtlCol="0">
            <a:spAutoFit/>
          </a:bodyPr>
          <a:lstStyle/>
          <a:p>
            <a:r>
              <a:rPr lang="en-US" sz="2400" smtClean="0"/>
              <a:t>T</a:t>
            </a:r>
            <a:r>
              <a:rPr lang="en-US" sz="1600" smtClean="0"/>
              <a:t>2</a:t>
            </a:r>
            <a:endParaRPr lang="en-US" sz="1600"/>
          </a:p>
        </p:txBody>
      </p:sp>
    </p:spTree>
    <p:extLst>
      <p:ext uri="{BB962C8B-B14F-4D97-AF65-F5344CB8AC3E}">
        <p14:creationId xmlns:p14="http://schemas.microsoft.com/office/powerpoint/2010/main" val="21346513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508133" y="58202"/>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TẬP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31960" y="737012"/>
            <a:ext cx="5299270" cy="2308324"/>
          </a:xfrm>
          <a:prstGeom prst="rect">
            <a:avLst/>
          </a:prstGeom>
        </p:spPr>
        <p:txBody>
          <a:bodyPr wrap="square">
            <a:spAutoFit/>
          </a:bodyPr>
          <a:lstStyle/>
          <a:p>
            <a:pPr lvl="0" algn="just"/>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1</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Một thanh đồng chất AB trọng lượng Q</a:t>
            </a:r>
            <a:r>
              <a:rPr lang="en-US" sz="240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 200Nđược treo bằng các dây song song AE và BD. Vật nặng có trọng lượng P = 800N được treo vàođiểm C của thanh AB. Xác định lực kéo của </a:t>
            </a:r>
            <a:r>
              <a:rPr lang="vi-VN" sz="2400" smtClean="0">
                <a:latin typeface="Times New Roman" panose="02020603050405020304" pitchFamily="18" charset="0"/>
                <a:cs typeface="Times New Roman" panose="02020603050405020304" pitchFamily="18" charset="0"/>
              </a:rPr>
              <a:t>vật</a:t>
            </a:r>
            <a:r>
              <a:rPr lang="en-US" sz="2400" smtClean="0">
                <a:latin typeface="Times New Roman" panose="02020603050405020304" pitchFamily="18" charset="0"/>
                <a:cs typeface="Times New Roman" panose="02020603050405020304" pitchFamily="18" charset="0"/>
              </a:rPr>
              <a:t> </a:t>
            </a:r>
            <a:r>
              <a:rPr lang="vi-VN" sz="2400" smtClean="0">
                <a:latin typeface="Times New Roman" panose="02020603050405020304" pitchFamily="18" charset="0"/>
                <a:cs typeface="Times New Roman" panose="02020603050405020304" pitchFamily="18" charset="0"/>
              </a:rPr>
              <a:t>lên </a:t>
            </a:r>
            <a:r>
              <a:rPr lang="vi-VN" sz="2400">
                <a:latin typeface="Times New Roman" panose="02020603050405020304" pitchFamily="18" charset="0"/>
                <a:cs typeface="Times New Roman" panose="02020603050405020304" pitchFamily="18" charset="0"/>
              </a:rPr>
              <a:t>hai dây? Biết AC = 30 cm, BC = 50 cm.</a:t>
            </a:r>
            <a:endParaRPr lang="en-US" sz="2400">
              <a:latin typeface="Times New Roman" panose="02020603050405020304" pitchFamily="18" charset="0"/>
              <a:cs typeface="Times New Roman" panose="02020603050405020304" pitchFamily="18" charset="0"/>
            </a:endParaRPr>
          </a:p>
        </p:txBody>
      </p:sp>
      <p:sp>
        <p:nvSpPr>
          <p:cNvPr id="4" name="Rectangle 3"/>
          <p:cNvSpPr/>
          <p:nvPr/>
        </p:nvSpPr>
        <p:spPr>
          <a:xfrm>
            <a:off x="6096000" y="737012"/>
            <a:ext cx="6096000" cy="1569660"/>
          </a:xfrm>
          <a:prstGeom prst="rect">
            <a:avLst/>
          </a:prstGeom>
        </p:spPr>
        <p:txBody>
          <a:bodyPr>
            <a:spAutoFit/>
          </a:bodyPr>
          <a:lstStyle/>
          <a:p>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2. </a:t>
            </a:r>
            <a:r>
              <a:rPr lang="vi-VN" sz="2400">
                <a:latin typeface="+mj-lt"/>
              </a:rPr>
              <a:t>Một trục AB trọng lượng 120N, trên đó có lắphai bánh răng 1 và 2 lần lượt có trọng lượng100N và 60N. Kích thước cho trên hình vẽ.Tính áp lực của trục lên hai gối đỡ?</a:t>
            </a:r>
            <a:endParaRPr lang="en-US" sz="2400">
              <a:latin typeface="+mj-lt"/>
              <a:cs typeface="Times New Roman" panose="02020603050405020304" pitchFamily="18" charset="0"/>
            </a:endParaRPr>
          </a:p>
        </p:txBody>
      </p:sp>
      <p:pic>
        <p:nvPicPr>
          <p:cNvPr id="9" name="Picture 8"/>
          <p:cNvPicPr/>
          <p:nvPr/>
        </p:nvPicPr>
        <p:blipFill rotWithShape="1">
          <a:blip r:embed="rId2"/>
          <a:srcRect l="15893" t="20720" r="31219" b="22438"/>
          <a:stretch/>
        </p:blipFill>
        <p:spPr bwMode="auto">
          <a:xfrm>
            <a:off x="590325" y="3414668"/>
            <a:ext cx="5040905" cy="3025214"/>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3"/>
          <a:srcRect l="16822" t="22003" r="31375" b="20747"/>
          <a:stretch/>
        </p:blipFill>
        <p:spPr bwMode="auto">
          <a:xfrm>
            <a:off x="6439075" y="3045336"/>
            <a:ext cx="4642181" cy="287961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30546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508133" y="58202"/>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TẬP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31960" y="737012"/>
            <a:ext cx="5299270" cy="2677656"/>
          </a:xfrm>
          <a:prstGeom prst="rect">
            <a:avLst/>
          </a:prstGeom>
        </p:spPr>
        <p:txBody>
          <a:bodyPr wrap="square">
            <a:spAutoFit/>
          </a:bodyPr>
          <a:lstStyle/>
          <a:p>
            <a:pPr lvl="0" algn="just"/>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3</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Hai người khiêng một vật nặng có trọng lượng P =1000N bằng đòn dài 1m (có thể xem đây làkhoảng cách giữa vai của hai người). Người thứ nhất chỉ khiêng được tối đa 400N. Tính khoảng cách tối thiểu từ điểm treo vật đến vai người thứ nhất?</a:t>
            </a:r>
            <a:endParaRPr lang="en-US" sz="2400">
              <a:latin typeface="Times New Roman" panose="02020603050405020304" pitchFamily="18" charset="0"/>
              <a:cs typeface="Times New Roman" panose="02020603050405020304" pitchFamily="18" charset="0"/>
            </a:endParaRPr>
          </a:p>
        </p:txBody>
      </p:sp>
      <p:sp>
        <p:nvSpPr>
          <p:cNvPr id="4" name="Rectangle 3"/>
          <p:cNvSpPr/>
          <p:nvPr/>
        </p:nvSpPr>
        <p:spPr>
          <a:xfrm>
            <a:off x="6096000" y="737012"/>
            <a:ext cx="6096000" cy="1200329"/>
          </a:xfrm>
          <a:prstGeom prst="rect">
            <a:avLst/>
          </a:prstGeom>
        </p:spPr>
        <p:txBody>
          <a:bodyPr>
            <a:spAutoFit/>
          </a:bodyPr>
          <a:lstStyle/>
          <a:p>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BTT1. </a:t>
            </a:r>
            <a:r>
              <a:rPr lang="en-US" sz="2400" smtClean="0"/>
              <a:t>Một trục AB, </a:t>
            </a:r>
            <a:r>
              <a:rPr lang="en-US" sz="2400"/>
              <a:t>chịu tác dụng các lực P</a:t>
            </a:r>
            <a:r>
              <a:rPr lang="en-US" sz="2400" baseline="-25000"/>
              <a:t>1</a:t>
            </a:r>
            <a:r>
              <a:rPr lang="en-US" sz="2400"/>
              <a:t>= 700N, P</a:t>
            </a:r>
            <a:r>
              <a:rPr lang="en-US" sz="2400" baseline="-25000"/>
              <a:t>2 </a:t>
            </a:r>
            <a:r>
              <a:rPr lang="en-US" sz="2400"/>
              <a:t>= 1200N và m = </a:t>
            </a:r>
            <a:r>
              <a:rPr lang="en-US" sz="2400" smtClean="0"/>
              <a:t>120Nm. Xác định phản lực tại 2 gối đỡ tại A và B.</a:t>
            </a:r>
            <a:endParaRPr lang="en-US" sz="2400">
              <a:latin typeface="+mj-lt"/>
              <a:cs typeface="Times New Roman" panose="02020603050405020304" pitchFamily="18" charset="0"/>
            </a:endParaRPr>
          </a:p>
        </p:txBody>
      </p:sp>
      <p:pic>
        <p:nvPicPr>
          <p:cNvPr id="11" name="Picture 10"/>
          <p:cNvPicPr/>
          <p:nvPr/>
        </p:nvPicPr>
        <p:blipFill rotWithShape="1">
          <a:blip r:embed="rId2"/>
          <a:srcRect l="17890" t="39946" r="39119" b="41896"/>
          <a:stretch/>
        </p:blipFill>
        <p:spPr bwMode="auto">
          <a:xfrm>
            <a:off x="533137" y="4034102"/>
            <a:ext cx="4598326" cy="1623214"/>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3"/>
          <a:srcRect l="22869" t="32051" r="48757" b="47537"/>
          <a:stretch/>
        </p:blipFill>
        <p:spPr bwMode="auto">
          <a:xfrm>
            <a:off x="6109634" y="3134377"/>
            <a:ext cx="5301063" cy="2249473"/>
          </a:xfrm>
          <a:prstGeom prst="rect">
            <a:avLst/>
          </a:prstGeom>
          <a:ln>
            <a:noFill/>
          </a:ln>
          <a:extLst>
            <a:ext uri="{53640926-AAD7-44D8-BBD7-CCE9431645EC}">
              <a14:shadowObscured xmlns:a14="http://schemas.microsoft.com/office/drawing/2010/main"/>
            </a:ext>
          </a:extLst>
        </p:spPr>
      </p:pic>
      <p:sp>
        <p:nvSpPr>
          <p:cNvPr id="2" name="TextBox 1"/>
          <p:cNvSpPr txBox="1"/>
          <p:nvPr/>
        </p:nvSpPr>
        <p:spPr>
          <a:xfrm>
            <a:off x="3398807" y="3849436"/>
            <a:ext cx="638355" cy="523220"/>
          </a:xfrm>
          <a:prstGeom prst="rect">
            <a:avLst/>
          </a:prstGeom>
          <a:noFill/>
        </p:spPr>
        <p:txBody>
          <a:bodyPr wrap="square" rtlCol="0">
            <a:spAutoFit/>
          </a:bodyPr>
          <a:lstStyle/>
          <a:p>
            <a:r>
              <a:rPr lang="en-US" sz="2800"/>
              <a:t>C</a:t>
            </a:r>
          </a:p>
        </p:txBody>
      </p:sp>
    </p:spTree>
    <p:extLst>
      <p:ext uri="{BB962C8B-B14F-4D97-AF65-F5344CB8AC3E}">
        <p14:creationId xmlns:p14="http://schemas.microsoft.com/office/powerpoint/2010/main" val="16562820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508133" y="58202"/>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TẬP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13046" y="942111"/>
            <a:ext cx="11551065" cy="830997"/>
          </a:xfrm>
          <a:prstGeom prst="rect">
            <a:avLst/>
          </a:prstGeom>
        </p:spPr>
        <p:txBody>
          <a:bodyPr wrap="square">
            <a:spAutoFit/>
          </a:bodyPr>
          <a:lstStyle/>
          <a:p>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BTT2. </a:t>
            </a:r>
            <a:r>
              <a:rPr lang="en-US" sz="2400" smtClean="0">
                <a:latin typeface="Times New Roman" panose="02020603050405020304" pitchFamily="18" charset="0"/>
                <a:cs typeface="Times New Roman" panose="02020603050405020304" pitchFamily="18" charset="0"/>
              </a:rPr>
              <a:t>Một trục AB, </a:t>
            </a:r>
            <a:r>
              <a:rPr lang="en-US" sz="2400">
                <a:latin typeface="Times New Roman" panose="02020603050405020304" pitchFamily="18" charset="0"/>
                <a:cs typeface="Times New Roman" panose="02020603050405020304" pitchFamily="18" charset="0"/>
              </a:rPr>
              <a:t>chịu tác dụng các lực P</a:t>
            </a:r>
            <a:r>
              <a:rPr lang="en-US" sz="2400" baseline="-25000">
                <a:latin typeface="Times New Roman" panose="02020603050405020304" pitchFamily="18" charset="0"/>
                <a:cs typeface="Times New Roman" panose="02020603050405020304" pitchFamily="18" charset="0"/>
              </a:rPr>
              <a:t>1</a:t>
            </a:r>
            <a:r>
              <a:rPr lang="en-US" sz="2400">
                <a:latin typeface="Times New Roman" panose="02020603050405020304" pitchFamily="18" charset="0"/>
                <a:cs typeface="Times New Roman" panose="02020603050405020304" pitchFamily="18" charset="0"/>
              </a:rPr>
              <a:t>= 1000N, P</a:t>
            </a:r>
            <a:r>
              <a:rPr lang="en-US" sz="2400" baseline="-25000">
                <a:latin typeface="Times New Roman" panose="02020603050405020304" pitchFamily="18" charset="0"/>
                <a:cs typeface="Times New Roman" panose="02020603050405020304" pitchFamily="18" charset="0"/>
              </a:rPr>
              <a:t>2 </a:t>
            </a:r>
            <a:r>
              <a:rPr lang="en-US" sz="2400">
                <a:latin typeface="Times New Roman" panose="02020603050405020304" pitchFamily="18" charset="0"/>
                <a:cs typeface="Times New Roman" panose="02020603050405020304" pitchFamily="18" charset="0"/>
              </a:rPr>
              <a:t>= 1200N và m = 300Nm </a:t>
            </a:r>
            <a:r>
              <a:rPr lang="en-US" sz="2400" smtClean="0">
                <a:latin typeface="Times New Roman" panose="02020603050405020304" pitchFamily="18" charset="0"/>
                <a:cs typeface="Times New Roman" panose="02020603050405020304" pitchFamily="18" charset="0"/>
              </a:rPr>
              <a:t>. Xác định phản lực tại 2 gối đỡ tại A và B.</a:t>
            </a:r>
            <a:endParaRPr lang="en-US" sz="2400">
              <a:latin typeface="Times New Roman" panose="02020603050405020304" pitchFamily="18" charset="0"/>
              <a:cs typeface="Times New Roman" panose="02020603050405020304" pitchFamily="18" charset="0"/>
            </a:endParaRPr>
          </a:p>
        </p:txBody>
      </p:sp>
      <p:pic>
        <p:nvPicPr>
          <p:cNvPr id="9" name="Picture 8"/>
          <p:cNvPicPr/>
          <p:nvPr/>
        </p:nvPicPr>
        <p:blipFill rotWithShape="1">
          <a:blip r:embed="rId2"/>
          <a:srcRect l="25527" t="43522" r="43633" b="32187"/>
          <a:stretch/>
        </p:blipFill>
        <p:spPr bwMode="auto">
          <a:xfrm>
            <a:off x="3259590" y="2445955"/>
            <a:ext cx="4732455" cy="202461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036540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720085" y="571243"/>
            <a:ext cx="7133808" cy="89771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2.3. ĐIỀU KIỆN CÂN BẰNG </a:t>
            </a: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VÀ PHƯƠNG </a:t>
            </a: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TRÌNH CÂN BẰNG CỦA HỆ LỰC PHẲNG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3" name="Left Brace 2"/>
          <p:cNvSpPr/>
          <p:nvPr/>
        </p:nvSpPr>
        <p:spPr>
          <a:xfrm>
            <a:off x="7813831" y="3047072"/>
            <a:ext cx="284815" cy="98084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1" name="TextBox 20"/>
              <p:cNvSpPr txBox="1"/>
              <p:nvPr/>
            </p:nvSpPr>
            <p:spPr>
              <a:xfrm>
                <a:off x="5235791" y="3111568"/>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1</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5235791" y="3111568"/>
                <a:ext cx="1050040" cy="523220"/>
              </a:xfrm>
              <a:prstGeom prst="rect">
                <a:avLst/>
              </a:prstGeom>
              <a:blipFill rotWithShape="0">
                <a:blip r:embed="rId2"/>
                <a:stretch>
                  <a:fillRect/>
                </a:stretch>
              </a:blipFill>
            </p:spPr>
            <p:txBody>
              <a:bodyPr/>
              <a:lstStyle/>
              <a:p>
                <a:r>
                  <a:rPr lang="en-US">
                    <a:noFill/>
                  </a:rPr>
                  <a:t> </a:t>
                </a:r>
              </a:p>
            </p:txBody>
          </p:sp>
        </mc:Fallback>
      </mc:AlternateContent>
      <p:sp>
        <p:nvSpPr>
          <p:cNvPr id="13" name="Rectangle 12"/>
          <p:cNvSpPr/>
          <p:nvPr/>
        </p:nvSpPr>
        <p:spPr>
          <a:xfrm>
            <a:off x="708031" y="1841553"/>
            <a:ext cx="2698175" cy="661207"/>
          </a:xfrm>
          <a:prstGeom prst="rect">
            <a:avLst/>
          </a:prstGeom>
        </p:spPr>
        <p:txBody>
          <a:bodyPr wrap="none">
            <a:spAutoFit/>
          </a:bodyPr>
          <a:lstStyle/>
          <a:p>
            <a:pPr marL="114300" algn="just">
              <a:lnSpc>
                <a:spcPct val="150000"/>
              </a:lnSpc>
              <a:tabLst>
                <a:tab pos="342900" algn="l"/>
              </a:tabLst>
            </a:pPr>
            <a:r>
              <a:rPr lang="en-US" sz="2800" b="1" dirty="0">
                <a:latin typeface="Times New Roman" panose="02020603050405020304" pitchFamily="18" charset="0"/>
                <a:cs typeface="Times New Roman" panose="02020603050405020304" pitchFamily="18" charset="0"/>
              </a:rPr>
              <a:t>c</a:t>
            </a:r>
            <a:r>
              <a:rPr lang="en-US" sz="2800" b="1" dirty="0" smtClean="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Hệ</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lực</a:t>
            </a:r>
            <a:r>
              <a:rPr lang="en-US" sz="2800" b="1" dirty="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bất</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kỳ</a:t>
            </a:r>
            <a:endParaRPr lang="en-US" sz="2800" b="1" dirty="0">
              <a:latin typeface="Times New Roman" panose="02020603050405020304" pitchFamily="18" charset="0"/>
              <a:cs typeface="Times New Roman" panose="02020603050405020304" pitchFamily="18" charset="0"/>
            </a:endParaRPr>
          </a:p>
        </p:txBody>
      </p:sp>
      <p:sp>
        <p:nvSpPr>
          <p:cNvPr id="25" name="Oval 24"/>
          <p:cNvSpPr/>
          <p:nvPr/>
        </p:nvSpPr>
        <p:spPr>
          <a:xfrm>
            <a:off x="3257484" y="3566322"/>
            <a:ext cx="2462542" cy="1548588"/>
          </a:xfrm>
          <a:prstGeom prst="ellipse">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Arrow Connector 25"/>
          <p:cNvCxnSpPr/>
          <p:nvPr/>
        </p:nvCxnSpPr>
        <p:spPr>
          <a:xfrm flipV="1">
            <a:off x="5204104" y="3594301"/>
            <a:ext cx="820401" cy="113164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3922484" y="2804352"/>
            <a:ext cx="566533" cy="121692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2953278" y="4370369"/>
            <a:ext cx="969206" cy="59045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TextBox 31"/>
              <p:cNvSpPr txBox="1"/>
              <p:nvPr/>
            </p:nvSpPr>
            <p:spPr>
              <a:xfrm>
                <a:off x="3714765" y="2502760"/>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2</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32" name="TextBox 31"/>
              <p:cNvSpPr txBox="1">
                <a:spLocks noRot="1" noChangeAspect="1" noMove="1" noResize="1" noEditPoints="1" noAdjustHandles="1" noChangeArrowheads="1" noChangeShapeType="1" noTextEdit="1"/>
              </p:cNvSpPr>
              <p:nvPr/>
            </p:nvSpPr>
            <p:spPr>
              <a:xfrm>
                <a:off x="3714765" y="2502760"/>
                <a:ext cx="1050040" cy="523220"/>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2430600" y="4309931"/>
                <a:ext cx="10500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𝑛</m:t>
                          </m:r>
                        </m:sub>
                      </m:sSub>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33" name="TextBox 32"/>
              <p:cNvSpPr txBox="1">
                <a:spLocks noRot="1" noChangeAspect="1" noMove="1" noResize="1" noEditPoints="1" noAdjustHandles="1" noChangeArrowheads="1" noChangeShapeType="1" noTextEdit="1"/>
              </p:cNvSpPr>
              <p:nvPr/>
            </p:nvSpPr>
            <p:spPr>
              <a:xfrm>
                <a:off x="2430600" y="4309931"/>
                <a:ext cx="1050040" cy="523220"/>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Rectangle 33"/>
              <p:cNvSpPr/>
              <p:nvPr/>
            </p:nvSpPr>
            <p:spPr>
              <a:xfrm>
                <a:off x="7154310" y="2834231"/>
                <a:ext cx="3411360" cy="14201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a:rPr lang="en-US" sz="2800" i="1">
                              <a:latin typeface="Cambria Math" panose="02040503050406030204" pitchFamily="18" charset="0"/>
                            </a:rPr>
                            <m:t>𝑅</m:t>
                          </m:r>
                        </m:e>
                        <m:sub>
                          <m:r>
                            <a:rPr lang="en-US" sz="2800" b="0" i="1" smtClean="0">
                              <a:latin typeface="Cambria Math" panose="02040503050406030204" pitchFamily="18" charset="0"/>
                            </a:rPr>
                            <m:t>𝑥</m:t>
                          </m:r>
                        </m:sub>
                      </m:sSub>
                      <m:r>
                        <a:rPr lang="en-US" sz="2800" i="1">
                          <a:latin typeface="Cambria Math" panose="02040503050406030204" pitchFamily="18" charset="0"/>
                        </a:rPr>
                        <m:t>=0</m:t>
                      </m:r>
                    </m:oMath>
                  </m:oMathPara>
                </a14:m>
                <a:endParaRPr lang="en-US" sz="2800" dirty="0" smtClean="0"/>
              </a:p>
              <a:p>
                <a:pPr/>
                <a14:m>
                  <m:oMathPara xmlns:m="http://schemas.openxmlformats.org/officeDocument/2006/math">
                    <m:oMathParaPr>
                      <m:jc m:val="centerGroup"/>
                    </m:oMathParaPr>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𝑅</m:t>
                          </m:r>
                        </m:e>
                        <m:sub>
                          <m:r>
                            <a:rPr lang="en-US" sz="2800" i="1">
                              <a:latin typeface="Cambria Math" panose="02040503050406030204" pitchFamily="18" charset="0"/>
                            </a:rPr>
                            <m:t>𝑦</m:t>
                          </m:r>
                        </m:sub>
                      </m:sSub>
                      <m:r>
                        <a:rPr lang="en-US" sz="2800" i="1">
                          <a:latin typeface="Cambria Math" panose="02040503050406030204" pitchFamily="18" charset="0"/>
                        </a:rPr>
                        <m:t>=0</m:t>
                      </m:r>
                    </m:oMath>
                  </m:oMathPara>
                </a14:m>
                <a:endParaRPr lang="en-US" sz="2800" dirty="0"/>
              </a:p>
              <a:p>
                <a:pPr/>
                <a14:m>
                  <m:oMathPara xmlns:m="http://schemas.openxmlformats.org/officeDocument/2006/math">
                    <m:oMathParaPr>
                      <m:jc m:val="centerGroup"/>
                    </m:oMathParaPr>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𝑀</m:t>
                          </m:r>
                        </m:e>
                        <m:sup>
                          <m:r>
                            <a:rPr lang="en-US" sz="2800" i="1">
                              <a:latin typeface="Cambria Math" panose="02040503050406030204" pitchFamily="18" charset="0"/>
                            </a:rPr>
                            <m:t>𝐴</m:t>
                          </m:r>
                        </m:sup>
                      </m:sSup>
                      <m:r>
                        <a:rPr lang="en-US" sz="2800" i="1">
                          <a:latin typeface="Cambria Math" panose="02040503050406030204" pitchFamily="18" charset="0"/>
                        </a:rPr>
                        <m:t>=0</m:t>
                      </m:r>
                    </m:oMath>
                  </m:oMathPara>
                </a14:m>
                <a:endParaRPr lang="en-US" sz="2800" dirty="0"/>
              </a:p>
            </p:txBody>
          </p:sp>
        </mc:Choice>
        <mc:Fallback xmlns="">
          <p:sp>
            <p:nvSpPr>
              <p:cNvPr id="34" name="Rectangle 33"/>
              <p:cNvSpPr>
                <a:spLocks noRot="1" noChangeAspect="1" noMove="1" noResize="1" noEditPoints="1" noAdjustHandles="1" noChangeArrowheads="1" noChangeShapeType="1" noTextEdit="1"/>
              </p:cNvSpPr>
              <p:nvPr/>
            </p:nvSpPr>
            <p:spPr>
              <a:xfrm>
                <a:off x="7154310" y="2834231"/>
                <a:ext cx="3411360" cy="1420132"/>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329466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3623182" y="249218"/>
            <a:ext cx="4867174"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VÍ DỤ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34938" y="1108156"/>
            <a:ext cx="10648059" cy="1754326"/>
          </a:xfrm>
          <a:prstGeom prst="rect">
            <a:avLst/>
          </a:prstGeom>
        </p:spPr>
        <p:txBody>
          <a:bodyPr wrap="square">
            <a:spAutoFit/>
          </a:bodyPr>
          <a:lstStyle/>
          <a:p>
            <a:pPr algn="just">
              <a:lnSpc>
                <a:spcPct val="150000"/>
              </a:lnSpc>
              <a:spcAft>
                <a:spcPts val="1000"/>
              </a:spcAft>
            </a:pP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VD: Thanh AB có trọng lượng không đáng kể được treo lên 2 sợi dây ở đầu A và B, tại vị trí C được treo vật nặng có trọng lượng P = 400N. Xác định lực căng dây tại 2 dây AD và BE. Biết AC = 0,3 m, BC = 0,5 m.</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5" name="Straight Connector 4"/>
          <p:cNvCxnSpPr/>
          <p:nvPr/>
        </p:nvCxnSpPr>
        <p:spPr>
          <a:xfrm>
            <a:off x="3067940" y="4426721"/>
            <a:ext cx="3555051" cy="7008"/>
          </a:xfrm>
          <a:prstGeom prst="line">
            <a:avLst/>
          </a:prstGeom>
          <a:ln w="57150"/>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3067940" y="3458261"/>
            <a:ext cx="0" cy="968460"/>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6622991" y="3466807"/>
            <a:ext cx="709300" cy="959913"/>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7015419" y="3458261"/>
            <a:ext cx="778598" cy="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7015419" y="3340566"/>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7169327" y="3340566"/>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7332291" y="3330045"/>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7486199" y="3330045"/>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2740323" y="3458261"/>
            <a:ext cx="778598"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2740323" y="3340566"/>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2894231" y="3340566"/>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3057195" y="3330045"/>
            <a:ext cx="126749" cy="117695"/>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211103" y="3330045"/>
            <a:ext cx="126749" cy="117695"/>
          </a:xfrm>
          <a:prstGeom prst="line">
            <a:avLst/>
          </a:prstGeom>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7132124" y="3861009"/>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60 ͦ</a:t>
            </a:r>
            <a:endParaRPr lang="en-US" sz="2400">
              <a:latin typeface="Times New Roman" panose="02020603050405020304" pitchFamily="18" charset="0"/>
              <a:cs typeface="Times New Roman" panose="02020603050405020304" pitchFamily="18" charset="0"/>
            </a:endParaRPr>
          </a:p>
        </p:txBody>
      </p:sp>
      <p:sp>
        <p:nvSpPr>
          <p:cNvPr id="32" name="TextBox 31"/>
          <p:cNvSpPr txBox="1"/>
          <p:nvPr/>
        </p:nvSpPr>
        <p:spPr>
          <a:xfrm>
            <a:off x="7114712" y="4618905"/>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B</a:t>
            </a:r>
            <a:endParaRPr lang="en-US" sz="2400">
              <a:latin typeface="Times New Roman" panose="02020603050405020304" pitchFamily="18" charset="0"/>
              <a:cs typeface="Times New Roman" panose="02020603050405020304" pitchFamily="18" charset="0"/>
            </a:endParaRPr>
          </a:p>
        </p:txBody>
      </p:sp>
      <p:sp>
        <p:nvSpPr>
          <p:cNvPr id="33" name="TextBox 32"/>
          <p:cNvSpPr txBox="1"/>
          <p:nvPr/>
        </p:nvSpPr>
        <p:spPr>
          <a:xfrm>
            <a:off x="2522744" y="3360730"/>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D</a:t>
            </a:r>
            <a:endParaRPr lang="en-US" sz="2400">
              <a:latin typeface="Times New Roman" panose="02020603050405020304" pitchFamily="18" charset="0"/>
              <a:cs typeface="Times New Roman" panose="02020603050405020304" pitchFamily="18" charset="0"/>
            </a:endParaRPr>
          </a:p>
        </p:txBody>
      </p:sp>
      <p:sp>
        <p:nvSpPr>
          <p:cNvPr id="34" name="TextBox 33"/>
          <p:cNvSpPr txBox="1"/>
          <p:nvPr/>
        </p:nvSpPr>
        <p:spPr>
          <a:xfrm>
            <a:off x="7437513" y="3399413"/>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E</a:t>
            </a:r>
            <a:endParaRPr lang="en-US" sz="2400">
              <a:latin typeface="Times New Roman" panose="02020603050405020304" pitchFamily="18" charset="0"/>
              <a:cs typeface="Times New Roman" panose="02020603050405020304" pitchFamily="18" charset="0"/>
            </a:endParaRPr>
          </a:p>
        </p:txBody>
      </p:sp>
      <p:sp>
        <p:nvSpPr>
          <p:cNvPr id="35" name="TextBox 34"/>
          <p:cNvSpPr txBox="1"/>
          <p:nvPr/>
        </p:nvSpPr>
        <p:spPr>
          <a:xfrm>
            <a:off x="4418091" y="3942491"/>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C</a:t>
            </a:r>
            <a:endParaRPr lang="en-US" sz="2400">
              <a:latin typeface="Times New Roman" panose="02020603050405020304" pitchFamily="18" charset="0"/>
              <a:cs typeface="Times New Roman" panose="02020603050405020304" pitchFamily="18" charset="0"/>
            </a:endParaRPr>
          </a:p>
        </p:txBody>
      </p:sp>
      <p:cxnSp>
        <p:nvCxnSpPr>
          <p:cNvPr id="36" name="Straight Connector 35"/>
          <p:cNvCxnSpPr/>
          <p:nvPr/>
        </p:nvCxnSpPr>
        <p:spPr>
          <a:xfrm flipH="1" flipV="1">
            <a:off x="4342998" y="4404156"/>
            <a:ext cx="1" cy="828943"/>
          </a:xfrm>
          <a:prstGeom prst="line">
            <a:avLst/>
          </a:prstGeom>
          <a:ln w="28575"/>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flipH="1" flipV="1">
            <a:off x="4247177" y="5010909"/>
            <a:ext cx="85457" cy="230737"/>
          </a:xfrm>
          <a:prstGeom prst="line">
            <a:avLst/>
          </a:prstGeom>
          <a:ln w="28575"/>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V="1">
            <a:off x="4332634" y="5010909"/>
            <a:ext cx="85457" cy="230736"/>
          </a:xfrm>
          <a:prstGeom prst="line">
            <a:avLst/>
          </a:prstGeom>
          <a:ln w="28575"/>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4375362" y="5043960"/>
            <a:ext cx="1427150"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P = 400 N</a:t>
            </a:r>
            <a:endParaRPr lang="en-US" sz="2400">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6622991" y="4426720"/>
            <a:ext cx="1264777" cy="7009"/>
          </a:xfrm>
          <a:prstGeom prst="line">
            <a:avLst/>
          </a:prstGeom>
        </p:spPr>
        <p:style>
          <a:lnRef idx="1">
            <a:schemeClr val="dk1"/>
          </a:lnRef>
          <a:fillRef idx="0">
            <a:schemeClr val="dk1"/>
          </a:fillRef>
          <a:effectRef idx="0">
            <a:schemeClr val="dk1"/>
          </a:effectRef>
          <a:fontRef idx="minor">
            <a:schemeClr val="tx1"/>
          </a:fontRef>
        </p:style>
      </p:cxnSp>
      <p:sp>
        <p:nvSpPr>
          <p:cNvPr id="10" name="Freeform 9"/>
          <p:cNvSpPr/>
          <p:nvPr/>
        </p:nvSpPr>
        <p:spPr>
          <a:xfrm>
            <a:off x="6939185" y="4025069"/>
            <a:ext cx="165722" cy="410198"/>
          </a:xfrm>
          <a:custGeom>
            <a:avLst/>
            <a:gdLst>
              <a:gd name="connsiteX0" fmla="*/ 0 w 165722"/>
              <a:gd name="connsiteY0" fmla="*/ 0 h 410198"/>
              <a:gd name="connsiteX1" fmla="*/ 162370 w 165722"/>
              <a:gd name="connsiteY1" fmla="*/ 196553 h 410198"/>
              <a:gd name="connsiteX2" fmla="*/ 94004 w 165722"/>
              <a:gd name="connsiteY2" fmla="*/ 410198 h 410198"/>
            </a:gdLst>
            <a:ahLst/>
            <a:cxnLst>
              <a:cxn ang="0">
                <a:pos x="connsiteX0" y="connsiteY0"/>
              </a:cxn>
              <a:cxn ang="0">
                <a:pos x="connsiteX1" y="connsiteY1"/>
              </a:cxn>
              <a:cxn ang="0">
                <a:pos x="connsiteX2" y="connsiteY2"/>
              </a:cxn>
            </a:cxnLst>
            <a:rect l="l" t="t" r="r" b="b"/>
            <a:pathLst>
              <a:path w="165722" h="410198">
                <a:moveTo>
                  <a:pt x="0" y="0"/>
                </a:moveTo>
                <a:cubicBezTo>
                  <a:pt x="73351" y="64093"/>
                  <a:pt x="146703" y="128187"/>
                  <a:pt x="162370" y="196553"/>
                </a:cubicBezTo>
                <a:cubicBezTo>
                  <a:pt x="178037" y="264919"/>
                  <a:pt x="136020" y="337558"/>
                  <a:pt x="94004" y="410198"/>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7" name="TextBox 36"/>
          <p:cNvSpPr txBox="1"/>
          <p:nvPr/>
        </p:nvSpPr>
        <p:spPr>
          <a:xfrm>
            <a:off x="2665716" y="4310475"/>
            <a:ext cx="688656" cy="461665"/>
          </a:xfrm>
          <a:prstGeom prst="rect">
            <a:avLst/>
          </a:prstGeom>
          <a:noFill/>
        </p:spPr>
        <p:txBody>
          <a:bodyPr wrap="square" rtlCol="0">
            <a:spAutoFit/>
          </a:bodyPr>
          <a:lstStyle/>
          <a:p>
            <a:r>
              <a:rPr lang="en-US" sz="2400" smtClean="0">
                <a:latin typeface="Times New Roman" panose="02020603050405020304" pitchFamily="18" charset="0"/>
                <a:cs typeface="Times New Roman" panose="02020603050405020304" pitchFamily="18" charset="0"/>
              </a:rPr>
              <a:t>A</a:t>
            </a:r>
            <a:endParaRPr 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50152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508133" y="58202"/>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TẬP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31960" y="737012"/>
            <a:ext cx="5299270" cy="2308324"/>
          </a:xfrm>
          <a:prstGeom prst="rect">
            <a:avLst/>
          </a:prstGeom>
        </p:spPr>
        <p:txBody>
          <a:bodyPr wrap="square">
            <a:spAutoFit/>
          </a:bodyPr>
          <a:lstStyle/>
          <a:p>
            <a:pPr lvl="0" algn="just"/>
            <a:r>
              <a:rPr lang="en-US" sz="2400" b="1" i="1" u="sng">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1</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Dầm AB gắn bản lề tại gối đỡ A và đặt trên con lăn B. Tại trung điểm của dầm tác dụnglực P = 20KN nghiêngmột góc 45</a:t>
            </a:r>
            <a:r>
              <a:rPr lang="vi-VN" sz="2400" baseline="30000">
                <a:latin typeface="Times New Roman" panose="02020603050405020304" pitchFamily="18" charset="0"/>
                <a:cs typeface="Times New Roman" panose="02020603050405020304" pitchFamily="18" charset="0"/>
              </a:rPr>
              <a:t>0</a:t>
            </a:r>
            <a:r>
              <a:rPr lang="vi-VN" sz="2400">
                <a:latin typeface="Times New Roman" panose="02020603050405020304" pitchFamily="18" charset="0"/>
                <a:cs typeface="Times New Roman" panose="02020603050405020304" pitchFamily="18" charset="0"/>
              </a:rPr>
              <a:t> so với trụccủa nó. Hãy xác định phản lực tạiA và B? Kích thước cho trên hình vẽ.</a:t>
            </a:r>
            <a:endParaRPr lang="en-US" sz="2400">
              <a:latin typeface="Times New Roman" panose="02020603050405020304" pitchFamily="18" charset="0"/>
              <a:cs typeface="Times New Roman" panose="02020603050405020304" pitchFamily="18" charset="0"/>
            </a:endParaRPr>
          </a:p>
        </p:txBody>
      </p:sp>
      <p:sp>
        <p:nvSpPr>
          <p:cNvPr id="4" name="Rectangle 3"/>
          <p:cNvSpPr/>
          <p:nvPr/>
        </p:nvSpPr>
        <p:spPr>
          <a:xfrm>
            <a:off x="6096000" y="737012"/>
            <a:ext cx="6096000" cy="2677656"/>
          </a:xfrm>
          <a:prstGeom prst="rect">
            <a:avLst/>
          </a:prstGeom>
        </p:spPr>
        <p:txBody>
          <a:bodyPr>
            <a:spAutoFit/>
          </a:bodyPr>
          <a:lstStyle/>
          <a:p>
            <a:pPr algn="just"/>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Bài 2. </a:t>
            </a:r>
            <a:r>
              <a:rPr lang="vi-VN" sz="2400">
                <a:latin typeface="Times New Roman" panose="02020603050405020304" pitchFamily="18" charset="0"/>
                <a:cs typeface="Times New Roman" panose="02020603050405020304" pitchFamily="18" charset="0"/>
              </a:rPr>
              <a:t>Khi lắp ghép cầu, phần dàn cầu ABC được nâng lên nhờ ba sợi dây cáp bố trí như hình vẽ. Trọng lượng của phần dàn cầu là 520 kG. Trọng tâm nằm tại điểm D. Các khoảng cách tương ứng AD = 4 m, DB = 2 m, BF</a:t>
            </a:r>
            <a:r>
              <a:rPr lang="en-US" sz="240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1</a:t>
            </a:r>
            <a:r>
              <a:rPr lang="en-US" sz="240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m. Hãy tìm sức căng của các dây nếu dàn cầu ABC nằm ngang.</a:t>
            </a:r>
            <a:endParaRPr lang="en-US" sz="2400">
              <a:latin typeface="Times New Roman" panose="02020603050405020304" pitchFamily="18" charset="0"/>
              <a:cs typeface="Times New Roman" panose="02020603050405020304" pitchFamily="18" charset="0"/>
            </a:endParaRPr>
          </a:p>
        </p:txBody>
      </p:sp>
      <p:pic>
        <p:nvPicPr>
          <p:cNvPr id="9" name="Picture 8"/>
          <p:cNvPicPr/>
          <p:nvPr/>
        </p:nvPicPr>
        <p:blipFill rotWithShape="1">
          <a:blip r:embed="rId2" cstate="print"/>
          <a:srcRect l="18291" t="25848" r="24032" b="34847"/>
          <a:stretch/>
        </p:blipFill>
        <p:spPr bwMode="auto">
          <a:xfrm>
            <a:off x="918829" y="3654231"/>
            <a:ext cx="4422292" cy="1960356"/>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3" cstate="print"/>
          <a:srcRect l="25768" t="32256" r="9079" b="16476"/>
          <a:stretch/>
        </p:blipFill>
        <p:spPr bwMode="auto">
          <a:xfrm>
            <a:off x="6488329" y="3432624"/>
            <a:ext cx="4270826" cy="18828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92784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508133" y="58202"/>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BÀI TẬP ÁP DỤNG</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Rectangle 2"/>
              <p:cNvSpPr/>
              <p:nvPr/>
            </p:nvSpPr>
            <p:spPr>
              <a:xfrm>
                <a:off x="331960" y="737012"/>
                <a:ext cx="5299270" cy="1605632"/>
              </a:xfrm>
              <a:prstGeom prst="rect">
                <a:avLst/>
              </a:prstGeom>
            </p:spPr>
            <p:txBody>
              <a:bodyPr wrap="square">
                <a:spAutoFit/>
              </a:bodyPr>
              <a:lstStyle/>
              <a:p>
                <a:pPr lvl="0" algn="just"/>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BTT1</a:t>
                </a:r>
                <a:r>
                  <a:rPr lang="en-US" sz="24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Dầm AB chịu tác dụng của các lực có trị số F</a:t>
                </a:r>
                <a:r>
                  <a:rPr lang="vi-VN" sz="2400" baseline="-25000">
                    <a:latin typeface="Times New Roman" panose="02020603050405020304" pitchFamily="18" charset="0"/>
                    <a:cs typeface="Times New Roman" panose="02020603050405020304" pitchFamily="18" charset="0"/>
                  </a:rPr>
                  <a:t>1</a:t>
                </a:r>
                <a:r>
                  <a:rPr lang="vi-VN" sz="2400">
                    <a:latin typeface="Times New Roman" panose="02020603050405020304" pitchFamily="18" charset="0"/>
                    <a:cs typeface="Times New Roman" panose="02020603050405020304" pitchFamily="18" charset="0"/>
                  </a:rPr>
                  <a:t> = 10 kN, F</a:t>
                </a:r>
                <a:r>
                  <a:rPr lang="vi-VN" sz="2400" baseline="-25000">
                    <a:latin typeface="Times New Roman" panose="02020603050405020304" pitchFamily="18" charset="0"/>
                    <a:cs typeface="Times New Roman" panose="02020603050405020304" pitchFamily="18" charset="0"/>
                  </a:rPr>
                  <a:t>2</a:t>
                </a:r>
                <a:r>
                  <a:rPr lang="vi-VN" sz="2400">
                    <a:latin typeface="Times New Roman" panose="02020603050405020304" pitchFamily="18" charset="0"/>
                    <a:cs typeface="Times New Roman" panose="02020603050405020304" pitchFamily="18" charset="0"/>
                  </a:rPr>
                  <a:t> = 15</a:t>
                </a:r>
                <a14:m>
                  <m:oMath xmlns:m="http://schemas.openxmlformats.org/officeDocument/2006/math">
                    <m:rad>
                      <m:radPr>
                        <m:degHide m:val="on"/>
                        <m:ctrlPr>
                          <a:rPr lang="en-US" sz="2400" i="1">
                            <a:latin typeface="Cambria Math" panose="02040503050406030204" pitchFamily="18" charset="0"/>
                          </a:rPr>
                        </m:ctrlPr>
                      </m:radPr>
                      <m:deg/>
                      <m:e>
                        <m:r>
                          <a:rPr lang="vi-VN" sz="2400" i="1">
                            <a:latin typeface="Cambria Math" panose="02040503050406030204" pitchFamily="18" charset="0"/>
                          </a:rPr>
                          <m:t>2</m:t>
                        </m:r>
                      </m:e>
                    </m:rad>
                  </m:oMath>
                </a14:m>
                <a:r>
                  <a:rPr lang="vi-VN" sz="2400">
                    <a:latin typeface="Times New Roman" panose="02020603050405020304" pitchFamily="18" charset="0"/>
                    <a:cs typeface="Times New Roman" panose="02020603050405020304" pitchFamily="18" charset="0"/>
                  </a:rPr>
                  <a:t> kN, F</a:t>
                </a:r>
                <a:r>
                  <a:rPr lang="vi-VN" sz="2400" baseline="-25000">
                    <a:latin typeface="Times New Roman" panose="02020603050405020304" pitchFamily="18" charset="0"/>
                    <a:cs typeface="Times New Roman" panose="02020603050405020304" pitchFamily="18" charset="0"/>
                  </a:rPr>
                  <a:t>3</a:t>
                </a:r>
                <a:r>
                  <a:rPr lang="vi-VN" sz="2400">
                    <a:latin typeface="Times New Roman" panose="02020603050405020304" pitchFamily="18" charset="0"/>
                    <a:cs typeface="Times New Roman" panose="02020603050405020304" pitchFamily="18" charset="0"/>
                  </a:rPr>
                  <a:t> = 15 kN. Xác định phản lực tại các gối tựa biết a = 2 m, α = 45°.</a:t>
                </a:r>
                <a:endParaRPr lang="en-US" sz="2400">
                  <a:latin typeface="Times New Roman" panose="02020603050405020304" pitchFamily="18"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331960" y="737012"/>
                <a:ext cx="5299270" cy="1605632"/>
              </a:xfrm>
              <a:prstGeom prst="rect">
                <a:avLst/>
              </a:prstGeom>
              <a:blipFill rotWithShape="0">
                <a:blip r:embed="rId2"/>
                <a:stretch>
                  <a:fillRect l="-1724" t="-3042" r="-1724" b="-7985"/>
                </a:stretch>
              </a:blipFill>
            </p:spPr>
            <p:txBody>
              <a:bodyPr/>
              <a:lstStyle/>
              <a:p>
                <a:r>
                  <a:rPr lang="en-US">
                    <a:noFill/>
                  </a:rPr>
                  <a:t> </a:t>
                </a:r>
              </a:p>
            </p:txBody>
          </p:sp>
        </mc:Fallback>
      </mc:AlternateContent>
      <p:sp>
        <p:nvSpPr>
          <p:cNvPr id="4" name="Rectangle 3"/>
          <p:cNvSpPr/>
          <p:nvPr/>
        </p:nvSpPr>
        <p:spPr>
          <a:xfrm>
            <a:off x="6096000" y="737012"/>
            <a:ext cx="6096000" cy="1569660"/>
          </a:xfrm>
          <a:prstGeom prst="rect">
            <a:avLst/>
          </a:prstGeom>
        </p:spPr>
        <p:txBody>
          <a:bodyPr>
            <a:spAutoFit/>
          </a:bodyPr>
          <a:lstStyle/>
          <a:p>
            <a:pPr algn="just"/>
            <a:r>
              <a:rPr lang="en-US" sz="2400" b="1" i="1" u="sng" smtClean="0">
                <a:latin typeface="Times New Roman" panose="02020603050405020304" pitchFamily="18" charset="0"/>
                <a:ea typeface="Times New Roman" panose="02020603050405020304" pitchFamily="18" charset="0"/>
                <a:cs typeface="Times New Roman" panose="02020603050405020304" pitchFamily="18" charset="0"/>
              </a:rPr>
              <a:t>BTT2. </a:t>
            </a:r>
            <a:r>
              <a:rPr lang="en-US" sz="2400">
                <a:latin typeface="Times New Roman" panose="02020603050405020304" pitchFamily="18" charset="0"/>
                <a:cs typeface="Times New Roman" panose="02020603050405020304" pitchFamily="18" charset="0"/>
              </a:rPr>
              <a:t>Xác định phản lực ở gối A và sức căng CD của dầm như hình vẽ. Biết F</a:t>
            </a:r>
            <a:r>
              <a:rPr lang="en-US" sz="2400" baseline="-25000">
                <a:latin typeface="Times New Roman" panose="02020603050405020304" pitchFamily="18" charset="0"/>
                <a:cs typeface="Times New Roman" panose="02020603050405020304" pitchFamily="18" charset="0"/>
              </a:rPr>
              <a:t>1</a:t>
            </a:r>
            <a:r>
              <a:rPr lang="en-US" sz="2400">
                <a:latin typeface="Times New Roman" panose="02020603050405020304" pitchFamily="18" charset="0"/>
                <a:cs typeface="Times New Roman" panose="02020603050405020304" pitchFamily="18" charset="0"/>
              </a:rPr>
              <a:t> = 0,2 kN; F</a:t>
            </a:r>
            <a:r>
              <a:rPr lang="en-US" sz="2400" baseline="-25000">
                <a:latin typeface="Times New Roman" panose="02020603050405020304" pitchFamily="18" charset="0"/>
                <a:cs typeface="Times New Roman" panose="02020603050405020304" pitchFamily="18" charset="0"/>
              </a:rPr>
              <a:t>2</a:t>
            </a:r>
            <a:r>
              <a:rPr lang="en-US" sz="2400">
                <a:latin typeface="Times New Roman" panose="02020603050405020304" pitchFamily="18" charset="0"/>
                <a:cs typeface="Times New Roman" panose="02020603050405020304" pitchFamily="18" charset="0"/>
              </a:rPr>
              <a:t> = 1,5 kN; F</a:t>
            </a:r>
            <a:r>
              <a:rPr lang="en-US" sz="2400" baseline="-25000">
                <a:latin typeface="Times New Roman" panose="02020603050405020304" pitchFamily="18" charset="0"/>
                <a:cs typeface="Times New Roman" panose="02020603050405020304" pitchFamily="18" charset="0"/>
              </a:rPr>
              <a:t>3</a:t>
            </a:r>
            <a:r>
              <a:rPr lang="en-US" sz="2400">
                <a:latin typeface="Times New Roman" panose="02020603050405020304" pitchFamily="18" charset="0"/>
                <a:cs typeface="Times New Roman" panose="02020603050405020304" pitchFamily="18" charset="0"/>
              </a:rPr>
              <a:t> = 1 kN; trọng lượng bản thân dầm P = 1 kN và đặt ở giữa dầm.</a:t>
            </a:r>
          </a:p>
        </p:txBody>
      </p:sp>
      <p:pic>
        <p:nvPicPr>
          <p:cNvPr id="11" name="Picture 10"/>
          <p:cNvPicPr/>
          <p:nvPr/>
        </p:nvPicPr>
        <p:blipFill rotWithShape="1">
          <a:blip r:embed="rId3"/>
          <a:srcRect l="14019" t="34179" r="26168" b="33351"/>
          <a:stretch/>
        </p:blipFill>
        <p:spPr bwMode="auto">
          <a:xfrm>
            <a:off x="592710" y="3310196"/>
            <a:ext cx="5038520" cy="2005287"/>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4" cstate="print"/>
          <a:srcRect l="10280" t="24139" r="15887" b="28865"/>
          <a:stretch/>
        </p:blipFill>
        <p:spPr bwMode="auto">
          <a:xfrm>
            <a:off x="6652824" y="3187581"/>
            <a:ext cx="4982351" cy="172238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126646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53893" y="391728"/>
            <a:ext cx="2734147" cy="615553"/>
          </a:xfrm>
          <a:prstGeom prst="rect">
            <a:avLst/>
          </a:prstGeom>
          <a:noFill/>
        </p:spPr>
        <p:txBody>
          <a:bodyPr wrap="square" rtlCol="0">
            <a:spAutoFit/>
          </a:bodyPr>
          <a:lstStyle/>
          <a:p>
            <a:r>
              <a:rPr lang="en-US" sz="3400" b="1" dirty="0" smtClean="0">
                <a:solidFill>
                  <a:srgbClr val="FF0000"/>
                </a:solidFill>
                <a:latin typeface="Times New Roman" panose="02020603050405020304" pitchFamily="18" charset="0"/>
                <a:cs typeface="Times New Roman" panose="02020603050405020304" pitchFamily="18" charset="0"/>
              </a:rPr>
              <a:t>NỘI DUNG</a:t>
            </a:r>
            <a:endParaRPr lang="en-US" sz="3400" b="1" dirty="0">
              <a:solidFill>
                <a:srgbClr val="FF00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4" name="Rounded Rectangle 3"/>
          <p:cNvSpPr/>
          <p:nvPr/>
        </p:nvSpPr>
        <p:spPr>
          <a:xfrm>
            <a:off x="2832297" y="1192793"/>
            <a:ext cx="6637625" cy="633743"/>
          </a:xfrm>
          <a:prstGeom prst="roundRect">
            <a:avLst/>
          </a:prstGeom>
          <a:solidFill>
            <a:schemeClr val="accent4">
              <a:lumMod val="60000"/>
              <a:lumOff val="40000"/>
            </a:scheme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00FF"/>
                </a:solidFill>
                <a:latin typeface="Times New Roman" panose="02020603050405020304" pitchFamily="18" charset="0"/>
                <a:cs typeface="Times New Roman" panose="02020603050405020304" pitchFamily="18" charset="0"/>
              </a:rPr>
              <a:t>2.1. VÉC TƠ CHÍNH VÀ MÔ MEN CHÍNH</a:t>
            </a:r>
            <a:endParaRPr lang="en-US" sz="2600" b="1" dirty="0">
              <a:solidFill>
                <a:srgbClr val="0000FF"/>
              </a:solidFill>
              <a:latin typeface="Times New Roman" panose="02020603050405020304" pitchFamily="18" charset="0"/>
              <a:cs typeface="Times New Roman" panose="02020603050405020304" pitchFamily="18" charset="0"/>
            </a:endParaRPr>
          </a:p>
        </p:txBody>
      </p:sp>
      <p:sp>
        <p:nvSpPr>
          <p:cNvPr id="13" name="Rounded Rectangle 12"/>
          <p:cNvSpPr/>
          <p:nvPr/>
        </p:nvSpPr>
        <p:spPr>
          <a:xfrm>
            <a:off x="2832297" y="3145480"/>
            <a:ext cx="6637625" cy="633743"/>
          </a:xfrm>
          <a:prstGeom prst="roundRect">
            <a:avLst/>
          </a:prstGeom>
          <a:solidFill>
            <a:schemeClr val="accent4">
              <a:lumMod val="60000"/>
              <a:lumOff val="40000"/>
            </a:scheme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smtClean="0">
                <a:solidFill>
                  <a:srgbClr val="0000FF"/>
                </a:solidFill>
                <a:latin typeface="Times New Roman" panose="02020603050405020304" pitchFamily="18" charset="0"/>
                <a:cs typeface="Times New Roman" panose="02020603050405020304" pitchFamily="18" charset="0"/>
              </a:rPr>
              <a:t>2.2. THU GỌN HỆ LỰC PHẲNG</a:t>
            </a:r>
            <a:endParaRPr lang="en-US" sz="2600" b="1" dirty="0">
              <a:solidFill>
                <a:srgbClr val="0000FF"/>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3567064" y="2018706"/>
            <a:ext cx="3404104" cy="39856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latin typeface="Times New Roman" panose="02020603050405020304" pitchFamily="18" charset="0"/>
                <a:cs typeface="Times New Roman" panose="02020603050405020304" pitchFamily="18" charset="0"/>
              </a:rPr>
              <a:t>2.1.1. </a:t>
            </a:r>
            <a:r>
              <a:rPr lang="en-US" sz="2800" dirty="0" err="1" smtClean="0">
                <a:solidFill>
                  <a:schemeClr val="tx1"/>
                </a:solidFill>
                <a:latin typeface="Times New Roman" panose="02020603050405020304" pitchFamily="18" charset="0"/>
                <a:cs typeface="Times New Roman" panose="02020603050405020304" pitchFamily="18" charset="0"/>
              </a:rPr>
              <a:t>Véc</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tơ</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chính</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14" name="Rounded Rectangle 13"/>
          <p:cNvSpPr/>
          <p:nvPr/>
        </p:nvSpPr>
        <p:spPr>
          <a:xfrm>
            <a:off x="3567063" y="2582201"/>
            <a:ext cx="3422211" cy="39660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latin typeface="Times New Roman" panose="02020603050405020304" pitchFamily="18" charset="0"/>
                <a:cs typeface="Times New Roman" panose="02020603050405020304" pitchFamily="18" charset="0"/>
              </a:rPr>
              <a:t>2.1.2. </a:t>
            </a:r>
            <a:r>
              <a:rPr lang="en-US" sz="2800" dirty="0" err="1" smtClean="0">
                <a:solidFill>
                  <a:schemeClr val="tx1"/>
                </a:solidFill>
                <a:latin typeface="Times New Roman" panose="02020603050405020304" pitchFamily="18" charset="0"/>
                <a:cs typeface="Times New Roman" panose="02020603050405020304" pitchFamily="18" charset="0"/>
              </a:rPr>
              <a:t>Mô</a:t>
            </a:r>
            <a:r>
              <a:rPr lang="en-US" sz="2800" dirty="0" smtClean="0">
                <a:solidFill>
                  <a:schemeClr val="tx1"/>
                </a:solidFill>
                <a:latin typeface="Times New Roman" panose="02020603050405020304" pitchFamily="18" charset="0"/>
                <a:cs typeface="Times New Roman" panose="02020603050405020304" pitchFamily="18" charset="0"/>
              </a:rPr>
              <a:t> men </a:t>
            </a:r>
            <a:r>
              <a:rPr lang="en-US" sz="2800" dirty="0" err="1" smtClean="0">
                <a:solidFill>
                  <a:schemeClr val="tx1"/>
                </a:solidFill>
                <a:latin typeface="Times New Roman" panose="02020603050405020304" pitchFamily="18" charset="0"/>
                <a:cs typeface="Times New Roman" panose="02020603050405020304" pitchFamily="18" charset="0"/>
              </a:rPr>
              <a:t>chính</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3570870" y="3966360"/>
            <a:ext cx="5160477" cy="44660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latin typeface="Times New Roman" panose="02020603050405020304" pitchFamily="18" charset="0"/>
                <a:cs typeface="Times New Roman" panose="02020603050405020304" pitchFamily="18" charset="0"/>
              </a:rPr>
              <a:t>2.2.1. </a:t>
            </a:r>
            <a:r>
              <a:rPr lang="en-US" sz="2800" dirty="0" err="1" smtClean="0">
                <a:solidFill>
                  <a:schemeClr val="tx1"/>
                </a:solidFill>
                <a:latin typeface="Times New Roman" panose="02020603050405020304" pitchFamily="18" charset="0"/>
                <a:cs typeface="Times New Roman" panose="02020603050405020304" pitchFamily="18" charset="0"/>
              </a:rPr>
              <a:t>Định</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lý</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dời</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lực</a:t>
            </a:r>
            <a:r>
              <a:rPr lang="en-US" sz="2800" dirty="0" smtClean="0">
                <a:solidFill>
                  <a:schemeClr val="tx1"/>
                </a:solidFill>
                <a:latin typeface="Times New Roman" panose="02020603050405020304" pitchFamily="18" charset="0"/>
                <a:cs typeface="Times New Roman" panose="02020603050405020304" pitchFamily="18" charset="0"/>
              </a:rPr>
              <a:t> song </a:t>
            </a:r>
            <a:r>
              <a:rPr lang="en-US" sz="2800" dirty="0" err="1" smtClean="0">
                <a:solidFill>
                  <a:schemeClr val="tx1"/>
                </a:solidFill>
                <a:latin typeface="Times New Roman" panose="02020603050405020304" pitchFamily="18" charset="0"/>
                <a:cs typeface="Times New Roman" panose="02020603050405020304" pitchFamily="18" charset="0"/>
              </a:rPr>
              <a:t>song</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16" name="Rounded Rectangle 15"/>
          <p:cNvSpPr/>
          <p:nvPr/>
        </p:nvSpPr>
        <p:spPr>
          <a:xfrm>
            <a:off x="3548956" y="4572860"/>
            <a:ext cx="5178584" cy="42465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latin typeface="Times New Roman" panose="02020603050405020304" pitchFamily="18" charset="0"/>
                <a:cs typeface="Times New Roman" panose="02020603050405020304" pitchFamily="18" charset="0"/>
              </a:rPr>
              <a:t>2.2.2. Thu </a:t>
            </a:r>
            <a:r>
              <a:rPr lang="en-US" sz="2800" dirty="0" err="1" smtClean="0">
                <a:solidFill>
                  <a:schemeClr val="tx1"/>
                </a:solidFill>
                <a:latin typeface="Times New Roman" panose="02020603050405020304" pitchFamily="18" charset="0"/>
                <a:cs typeface="Times New Roman" panose="02020603050405020304" pitchFamily="18" charset="0"/>
              </a:rPr>
              <a:t>gọn</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hệ</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lực</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về</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một</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tâm</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19" name="Rounded Rectangle 18"/>
          <p:cNvSpPr/>
          <p:nvPr/>
        </p:nvSpPr>
        <p:spPr>
          <a:xfrm>
            <a:off x="2819435" y="5282098"/>
            <a:ext cx="6637625" cy="633743"/>
          </a:xfrm>
          <a:prstGeom prst="roundRect">
            <a:avLst/>
          </a:prstGeom>
          <a:solidFill>
            <a:schemeClr val="accent4">
              <a:lumMod val="60000"/>
              <a:lumOff val="40000"/>
            </a:schemeClr>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smtClean="0">
                <a:solidFill>
                  <a:srgbClr val="0000FF"/>
                </a:solidFill>
                <a:latin typeface="Times New Roman" panose="02020603050405020304" pitchFamily="18" charset="0"/>
                <a:cs typeface="Times New Roman" panose="02020603050405020304" pitchFamily="18" charset="0"/>
              </a:rPr>
              <a:t>2.3. ĐKCB VÀ PTCB</a:t>
            </a:r>
            <a:endParaRPr lang="en-US" sz="26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29907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490026" y="431571"/>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HỆ LỰC PHẲNG LÀ GÌ?</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22" name="Picture 21"/>
          <p:cNvPicPr>
            <a:picLocks noChangeAspect="1"/>
          </p:cNvPicPr>
          <p:nvPr/>
        </p:nvPicPr>
        <p:blipFill rotWithShape="1">
          <a:blip r:embed="rId2"/>
          <a:srcRect l="28811" t="59187" r="58747" b="25341"/>
          <a:stretch/>
        </p:blipFill>
        <p:spPr>
          <a:xfrm>
            <a:off x="1684266" y="1494385"/>
            <a:ext cx="2446854" cy="1711552"/>
          </a:xfrm>
          <a:prstGeom prst="rect">
            <a:avLst/>
          </a:prstGeom>
        </p:spPr>
      </p:pic>
      <p:pic>
        <p:nvPicPr>
          <p:cNvPr id="23" name="Picture 22"/>
          <p:cNvPicPr>
            <a:picLocks noChangeAspect="1"/>
          </p:cNvPicPr>
          <p:nvPr/>
        </p:nvPicPr>
        <p:blipFill rotWithShape="1">
          <a:blip r:embed="rId2"/>
          <a:srcRect l="58670" t="59187" r="25823" b="20820"/>
          <a:stretch/>
        </p:blipFill>
        <p:spPr>
          <a:xfrm>
            <a:off x="7324037" y="1442565"/>
            <a:ext cx="3049577" cy="2211666"/>
          </a:xfrm>
          <a:prstGeom prst="rect">
            <a:avLst/>
          </a:prstGeom>
        </p:spPr>
      </p:pic>
      <p:pic>
        <p:nvPicPr>
          <p:cNvPr id="24" name="Picture 23"/>
          <p:cNvPicPr>
            <a:picLocks noChangeAspect="1"/>
          </p:cNvPicPr>
          <p:nvPr/>
        </p:nvPicPr>
        <p:blipFill rotWithShape="1">
          <a:blip r:embed="rId2"/>
          <a:srcRect l="45122" t="59187" r="44535" b="24363"/>
          <a:stretch/>
        </p:blipFill>
        <p:spPr>
          <a:xfrm>
            <a:off x="4710542" y="1511888"/>
            <a:ext cx="2034073" cy="1819726"/>
          </a:xfrm>
          <a:prstGeom prst="rect">
            <a:avLst/>
          </a:prstGeom>
        </p:spPr>
      </p:pic>
      <p:sp>
        <p:nvSpPr>
          <p:cNvPr id="6" name="Rounded Rectangle 5"/>
          <p:cNvSpPr/>
          <p:nvPr/>
        </p:nvSpPr>
        <p:spPr>
          <a:xfrm>
            <a:off x="8760166" y="3262291"/>
            <a:ext cx="1575303" cy="39194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475716" y="3911097"/>
            <a:ext cx="8859754" cy="1081322"/>
          </a:xfrm>
          <a:prstGeom prst="rect">
            <a:avLst/>
          </a:prstGeom>
          <a:noFill/>
        </p:spPr>
        <p:txBody>
          <a:bodyPr wrap="square" rtlCol="0">
            <a:spAutoFit/>
          </a:bodyPr>
          <a:lstStyle/>
          <a:p>
            <a:pPr algn="ctr">
              <a:lnSpc>
                <a:spcPct val="120000"/>
              </a:lnSpc>
            </a:pPr>
            <a:r>
              <a:rPr lang="en-US" sz="2800" dirty="0" err="1" smtClean="0">
                <a:latin typeface="Times New Roman" panose="02020603050405020304" pitchFamily="18" charset="0"/>
                <a:cs typeface="Times New Roman" panose="02020603050405020304" pitchFamily="18" charset="0"/>
              </a:rPr>
              <a:t>Hệ</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phẳng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hệ</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gồm</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tập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hợp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các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a:t>
            </a:r>
            <a:r>
              <a:rPr lang="en-US" sz="2800" b="1" i="1" dirty="0" err="1" smtClean="0">
                <a:solidFill>
                  <a:srgbClr val="FF0000"/>
                </a:solidFill>
                <a:latin typeface="Times New Roman" panose="02020603050405020304" pitchFamily="18" charset="0"/>
                <a:cs typeface="Times New Roman" panose="02020603050405020304" pitchFamily="18" charset="0"/>
              </a:rPr>
              <a:t>cùng</a:t>
            </a:r>
            <a:r>
              <a:rPr lang="en-US" sz="2800" b="1" i="1" dirty="0" smtClean="0">
                <a:solidFill>
                  <a:srgbClr val="FF0000"/>
                </a:solidFill>
                <a:latin typeface="Times New Roman" panose="02020603050405020304" pitchFamily="18" charset="0"/>
                <a:cs typeface="Times New Roman" panose="02020603050405020304" pitchFamily="18" charset="0"/>
              </a:rPr>
              <a:t> </a:t>
            </a:r>
            <a:r>
              <a:rPr lang="en-US" sz="2800" b="1" i="1" dirty="0" err="1" smtClean="0">
                <a:solidFill>
                  <a:srgbClr val="FF0000"/>
                </a:solidFill>
                <a:latin typeface="Times New Roman" panose="02020603050405020304" pitchFamily="18" charset="0"/>
                <a:cs typeface="Times New Roman" panose="02020603050405020304" pitchFamily="18" charset="0"/>
              </a:rPr>
              <a:t>nằm</a:t>
            </a:r>
            <a:r>
              <a:rPr lang="en-US" sz="2800" b="1" i="1" dirty="0" smtClean="0">
                <a:solidFill>
                  <a:srgbClr val="FF0000"/>
                </a:solidFill>
                <a:latin typeface="Times New Roman" panose="02020603050405020304" pitchFamily="18" charset="0"/>
                <a:cs typeface="Times New Roman" panose="02020603050405020304" pitchFamily="18" charset="0"/>
              </a:rPr>
              <a:t> </a:t>
            </a:r>
            <a:r>
              <a:rPr lang="en-US" sz="2800" b="1" i="1" dirty="0" err="1" smtClean="0">
                <a:solidFill>
                  <a:srgbClr val="FF0000"/>
                </a:solidFill>
                <a:latin typeface="Times New Roman" panose="02020603050405020304" pitchFamily="18" charset="0"/>
                <a:cs typeface="Times New Roman" panose="02020603050405020304" pitchFamily="18" charset="0"/>
              </a:rPr>
              <a:t>trong</a:t>
            </a:r>
            <a:r>
              <a:rPr lang="en-US" sz="2800" b="1" i="1" dirty="0" smtClean="0">
                <a:solidFill>
                  <a:srgbClr val="FF0000"/>
                </a:solidFill>
                <a:latin typeface="Times New Roman" panose="02020603050405020304" pitchFamily="18" charset="0"/>
                <a:cs typeface="Times New Roman" panose="02020603050405020304" pitchFamily="18" charset="0"/>
              </a:rPr>
              <a:t> </a:t>
            </a:r>
            <a:r>
              <a:rPr lang="en-US" sz="2800" b="1" i="1" dirty="0" err="1" smtClean="0">
                <a:solidFill>
                  <a:srgbClr val="FF0000"/>
                </a:solidFill>
                <a:latin typeface="Times New Roman" panose="02020603050405020304" pitchFamily="18" charset="0"/>
                <a:cs typeface="Times New Roman" panose="02020603050405020304" pitchFamily="18" charset="0"/>
              </a:rPr>
              <a:t>một</a:t>
            </a:r>
            <a:r>
              <a:rPr lang="en-US" sz="2800" b="1" i="1" dirty="0" smtClean="0">
                <a:solidFill>
                  <a:srgbClr val="FF0000"/>
                </a:solidFill>
                <a:latin typeface="Times New Roman" panose="02020603050405020304" pitchFamily="18" charset="0"/>
                <a:cs typeface="Times New Roman" panose="02020603050405020304" pitchFamily="18" charset="0"/>
              </a:rPr>
              <a:t> </a:t>
            </a:r>
            <a:r>
              <a:rPr lang="en-US" sz="2800" b="1" i="1" dirty="0" err="1" smtClean="0">
                <a:solidFill>
                  <a:srgbClr val="FF0000"/>
                </a:solidFill>
                <a:latin typeface="Times New Roman" panose="02020603050405020304" pitchFamily="18" charset="0"/>
                <a:cs typeface="Times New Roman" panose="02020603050405020304" pitchFamily="18" charset="0"/>
              </a:rPr>
              <a:t>mặt</a:t>
            </a:r>
            <a:r>
              <a:rPr lang="en-US" sz="2800" b="1" i="1" dirty="0" smtClean="0">
                <a:solidFill>
                  <a:srgbClr val="FF0000"/>
                </a:solidFill>
                <a:latin typeface="Times New Roman" panose="02020603050405020304" pitchFamily="18" charset="0"/>
                <a:cs typeface="Times New Roman" panose="02020603050405020304" pitchFamily="18" charset="0"/>
              </a:rPr>
              <a:t> </a:t>
            </a:r>
            <a:r>
              <a:rPr lang="en-US" sz="2800" b="1" i="1" dirty="0" err="1" smtClean="0">
                <a:solidFill>
                  <a:srgbClr val="FF0000"/>
                </a:solidFill>
                <a:latin typeface="Times New Roman" panose="02020603050405020304" pitchFamily="18" charset="0"/>
                <a:cs typeface="Times New Roman" panose="02020603050405020304" pitchFamily="18" charset="0"/>
              </a:rPr>
              <a:t>phẳng</a:t>
            </a:r>
            <a:endParaRPr lang="en-US" sz="2800"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22327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643611" y="413030"/>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2.1. VÉC TƠ CHÍNH VÀ MÔ MEN CHÍNH</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21" name="TextBox 20"/>
          <p:cNvSpPr txBox="1"/>
          <p:nvPr/>
        </p:nvSpPr>
        <p:spPr>
          <a:xfrm>
            <a:off x="995881" y="1193820"/>
            <a:ext cx="10302843" cy="5607689"/>
          </a:xfrm>
          <a:prstGeom prst="rect">
            <a:avLst/>
          </a:prstGeom>
          <a:noFill/>
        </p:spPr>
        <p:txBody>
          <a:bodyPr wrap="square" rtlCol="0">
            <a:spAutoFit/>
          </a:bodyPr>
          <a:lstStyle/>
          <a:p>
            <a:pPr>
              <a:lnSpc>
                <a:spcPct val="120000"/>
              </a:lnSpc>
            </a:pPr>
            <a:r>
              <a:rPr lang="en-US" sz="2800" b="1" dirty="0" smtClean="0">
                <a:solidFill>
                  <a:srgbClr val="0000FF"/>
                </a:solidFill>
                <a:latin typeface="Times New Roman" panose="02020603050405020304" pitchFamily="18" charset="0"/>
                <a:cs typeface="Times New Roman" panose="02020603050405020304" pitchFamily="18" charset="0"/>
              </a:rPr>
              <a:t>2.1.1. </a:t>
            </a:r>
            <a:r>
              <a:rPr lang="en-US" sz="2800" b="1" dirty="0" err="1" smtClean="0">
                <a:solidFill>
                  <a:srgbClr val="0000FF"/>
                </a:solidFill>
                <a:latin typeface="Times New Roman" panose="02020603050405020304" pitchFamily="18" charset="0"/>
                <a:cs typeface="Times New Roman" panose="02020603050405020304" pitchFamily="18" charset="0"/>
              </a:rPr>
              <a:t>Véc</a:t>
            </a:r>
            <a:r>
              <a:rPr lang="en-US" sz="2800" b="1" dirty="0" smtClean="0">
                <a:solidFill>
                  <a:srgbClr val="0000FF"/>
                </a:solidFill>
                <a:latin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cs typeface="Times New Roman" panose="02020603050405020304" pitchFamily="18" charset="0"/>
              </a:rPr>
              <a:t>tơ</a:t>
            </a:r>
            <a:r>
              <a:rPr lang="en-US" sz="2800" b="1" dirty="0" smtClean="0">
                <a:solidFill>
                  <a:srgbClr val="0000FF"/>
                </a:solidFill>
                <a:latin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cs typeface="Times New Roman" panose="02020603050405020304" pitchFamily="18" charset="0"/>
              </a:rPr>
              <a:t>chính</a:t>
            </a:r>
            <a:endParaRPr lang="en-US" sz="2800" b="1" dirty="0" smtClean="0">
              <a:solidFill>
                <a:srgbClr val="0000FF"/>
              </a:solidFill>
              <a:latin typeface="Times New Roman" panose="02020603050405020304" pitchFamily="18" charset="0"/>
              <a:cs typeface="Times New Roman" panose="02020603050405020304" pitchFamily="18" charset="0"/>
            </a:endParaRPr>
          </a:p>
          <a:p>
            <a:pPr>
              <a:lnSpc>
                <a:spcPct val="120000"/>
              </a:lnSpc>
            </a:pPr>
            <a:r>
              <a:rPr lang="en-US" sz="2800" b="1" i="1" dirty="0" smtClean="0">
                <a:solidFill>
                  <a:srgbClr val="C00000"/>
                </a:solidFill>
                <a:latin typeface="Times New Roman" panose="02020603050405020304" pitchFamily="18" charset="0"/>
                <a:cs typeface="Times New Roman" panose="02020603050405020304" pitchFamily="18" charset="0"/>
              </a:rPr>
              <a:t>a. </a:t>
            </a:r>
            <a:r>
              <a:rPr lang="en-US" sz="2800" b="1" i="1" dirty="0" err="1" smtClean="0">
                <a:solidFill>
                  <a:srgbClr val="C00000"/>
                </a:solidFill>
                <a:latin typeface="Times New Roman" panose="02020603050405020304" pitchFamily="18" charset="0"/>
                <a:cs typeface="Times New Roman" panose="02020603050405020304" pitchFamily="18" charset="0"/>
              </a:rPr>
              <a:t>Định</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nghĩa</a:t>
            </a:r>
            <a:endParaRPr lang="en-US" sz="2800" b="1" i="1" dirty="0" smtClean="0">
              <a:solidFill>
                <a:srgbClr val="C00000"/>
              </a:solidFill>
              <a:latin typeface="Times New Roman" panose="02020603050405020304" pitchFamily="18" charset="0"/>
              <a:cs typeface="Times New Roman" panose="02020603050405020304" pitchFamily="18" charset="0"/>
            </a:endParaRPr>
          </a:p>
          <a:p>
            <a:pPr>
              <a:lnSpc>
                <a:spcPct val="120000"/>
              </a:lnSpc>
            </a:pPr>
            <a:r>
              <a:rPr lang="en-US" sz="2800" dirty="0" err="1" smtClean="0">
                <a:latin typeface="Times New Roman" panose="02020603050405020304" pitchFamily="18" charset="0"/>
                <a:cs typeface="Times New Roman" panose="02020603050405020304" pitchFamily="18" charset="0"/>
              </a:rPr>
              <a:t>Véc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tơ</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chính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véc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tơ</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tổng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các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véc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tơ</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cùng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tác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dụng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lên</a:t>
            </a:r>
            <a:r>
              <a:rPr lang="en-US" sz="2800" dirty="0" smtClean="0">
                <a:latin typeface="Times New Roman" panose="02020603050405020304" pitchFamily="18" charset="0"/>
                <a:cs typeface="Times New Roman" panose="02020603050405020304" pitchFamily="18" charset="0"/>
              </a:rPr>
              <a:t> 1 </a:t>
            </a:r>
            <a:r>
              <a:rPr lang="en-US" sz="2800" dirty="0" err="1" smtClean="0">
                <a:latin typeface="Times New Roman" panose="02020603050405020304" pitchFamily="18" charset="0"/>
                <a:cs typeface="Times New Roman" panose="02020603050405020304" pitchFamily="18" charset="0"/>
              </a:rPr>
              <a:t>vật</a:t>
            </a:r>
            <a:r>
              <a:rPr lang="en-US" sz="2800" dirty="0" smtClean="0">
                <a:latin typeface="Times New Roman" panose="02020603050405020304" pitchFamily="18" charset="0"/>
                <a:cs typeface="Times New Roman" panose="02020603050405020304" pitchFamily="18" charset="0"/>
              </a:rPr>
              <a:t>.</a:t>
            </a:r>
          </a:p>
          <a:p>
            <a:pPr>
              <a:lnSpc>
                <a:spcPct val="120000"/>
              </a:lnSpc>
            </a:pPr>
            <a:r>
              <a:rPr lang="en-US" sz="2800" dirty="0" err="1" smtClean="0">
                <a:latin typeface="Times New Roman" panose="02020603050405020304" pitchFamily="18" charset="0"/>
                <a:cs typeface="Times New Roman" panose="02020603050405020304" pitchFamily="18" charset="0"/>
              </a:rPr>
              <a:t>Ký</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hiệu</a:t>
            </a:r>
            <a:r>
              <a:rPr lang="en-US" sz="2800" dirty="0" smtClean="0">
                <a:latin typeface="Times New Roman" panose="02020603050405020304" pitchFamily="18" charset="0"/>
                <a:cs typeface="Times New Roman" panose="02020603050405020304" pitchFamily="18" charset="0"/>
              </a:rPr>
              <a:t>: </a:t>
            </a:r>
          </a:p>
          <a:p>
            <a:endParaRPr lang="en-US" sz="2800" dirty="0" smtClean="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r>
              <a:rPr lang="en-US" sz="2800" b="1" i="1" dirty="0" smtClean="0">
                <a:solidFill>
                  <a:srgbClr val="C00000"/>
                </a:solidFill>
                <a:latin typeface="Times New Roman" panose="02020603050405020304" pitchFamily="18" charset="0"/>
                <a:cs typeface="Times New Roman" panose="02020603050405020304" pitchFamily="18" charset="0"/>
              </a:rPr>
              <a:t>b. </a:t>
            </a:r>
            <a:r>
              <a:rPr lang="en-US" sz="2800" b="1" i="1" dirty="0" err="1" smtClean="0">
                <a:solidFill>
                  <a:srgbClr val="C00000"/>
                </a:solidFill>
                <a:latin typeface="Times New Roman" panose="02020603050405020304" pitchFamily="18" charset="0"/>
                <a:cs typeface="Times New Roman" panose="02020603050405020304" pitchFamily="18" charset="0"/>
              </a:rPr>
              <a:t>Xác</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định</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véc</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tơ</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chính</a:t>
            </a:r>
            <a:r>
              <a:rPr lang="en-US" sz="2800" b="1" i="1" dirty="0" smtClean="0">
                <a:solidFill>
                  <a:srgbClr val="C00000"/>
                </a:solidFill>
                <a:latin typeface="Times New Roman" panose="02020603050405020304" pitchFamily="18" charset="0"/>
                <a:cs typeface="Times New Roman" panose="02020603050405020304" pitchFamily="18" charset="0"/>
              </a:rPr>
              <a:t> R</a:t>
            </a:r>
          </a:p>
          <a:p>
            <a:r>
              <a:rPr lang="en-US" sz="2800" dirty="0" err="1" smtClean="0">
                <a:latin typeface="Times New Roman" panose="02020603050405020304" pitchFamily="18" charset="0"/>
                <a:cs typeface="Times New Roman" panose="02020603050405020304" pitchFamily="18" charset="0"/>
              </a:rPr>
              <a:t>Véc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tơ</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chính</a:t>
            </a:r>
            <a:r>
              <a:rPr lang="en-US" sz="2800" dirty="0" smtClean="0">
                <a:latin typeface="Times New Roman" panose="02020603050405020304" pitchFamily="18" charset="0"/>
                <a:cs typeface="Times New Roman" panose="02020603050405020304" pitchFamily="18" charset="0"/>
              </a:rPr>
              <a:t> R </a:t>
            </a:r>
            <a:r>
              <a:rPr lang="en-US" sz="2800" dirty="0" err="1" smtClean="0">
                <a:latin typeface="Times New Roman" panose="02020603050405020304" pitchFamily="18" charset="0"/>
                <a:cs typeface="Times New Roman" panose="02020603050405020304" pitchFamily="18" charset="0"/>
              </a:rPr>
              <a:t>được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tính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thông</a:t>
            </a:r>
            <a:r>
              <a:rPr lang="en-US" sz="2800" dirty="0" smtClean="0">
                <a:latin typeface="Times New Roman" panose="02020603050405020304" pitchFamily="18" charset="0"/>
                <a:cs typeface="Times New Roman" panose="02020603050405020304" pitchFamily="18" charset="0"/>
              </a:rPr>
              <a:t> qua </a:t>
            </a:r>
            <a:r>
              <a:rPr lang="en-US" sz="2800" dirty="0" err="1" smtClean="0">
                <a:latin typeface="Times New Roman" panose="02020603050405020304" pitchFamily="18" charset="0"/>
                <a:cs typeface="Times New Roman" panose="02020603050405020304" pitchFamily="18" charset="0"/>
              </a:rPr>
              <a:t>phương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pháp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chiếu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bởi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công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thức</a:t>
            </a:r>
            <a:r>
              <a:rPr lang="en-US" sz="2800" dirty="0" smtClean="0">
                <a:latin typeface="Times New Roman" panose="02020603050405020304" pitchFamily="18" charset="0"/>
                <a:cs typeface="Times New Roman" panose="02020603050405020304" pitchFamily="18" charset="0"/>
              </a:rPr>
              <a:t>:</a:t>
            </a:r>
          </a:p>
          <a:p>
            <a:endParaRPr lang="en-US"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endParaRPr lang="en-US" sz="2800" dirty="0"/>
          </a:p>
        </p:txBody>
      </p:sp>
      <p:pic>
        <p:nvPicPr>
          <p:cNvPr id="11" name="Picture 10"/>
          <p:cNvPicPr/>
          <p:nvPr/>
        </p:nvPicPr>
        <p:blipFill rotWithShape="1">
          <a:blip r:embed="rId2"/>
          <a:srcRect l="30539" t="37352" r="52926" b="56728"/>
          <a:stretch/>
        </p:blipFill>
        <p:spPr bwMode="auto">
          <a:xfrm>
            <a:off x="3551842" y="3232087"/>
            <a:ext cx="4315618" cy="962242"/>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4119327" y="3385996"/>
            <a:ext cx="153909" cy="2806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p:nvPr/>
        </p:nvPicPr>
        <p:blipFill rotWithShape="1">
          <a:blip r:embed="rId3"/>
          <a:srcRect l="47762" t="33066" r="49138" b="59790"/>
          <a:stretch/>
        </p:blipFill>
        <p:spPr bwMode="auto">
          <a:xfrm>
            <a:off x="2309601" y="2799017"/>
            <a:ext cx="334010" cy="433070"/>
          </a:xfrm>
          <a:prstGeom prst="rect">
            <a:avLst/>
          </a:prstGeom>
          <a:ln>
            <a:noFill/>
          </a:ln>
          <a:extLst>
            <a:ext uri="{53640926-AAD7-44D8-BBD7-CCE9431645EC}">
              <a14:shadowObscured xmlns:a14="http://schemas.microsoft.com/office/drawing/2010/main"/>
            </a:ext>
          </a:extLst>
        </p:spPr>
      </p:pic>
      <p:pic>
        <p:nvPicPr>
          <p:cNvPr id="14" name="Picture 13"/>
          <p:cNvPicPr/>
          <p:nvPr/>
        </p:nvPicPr>
        <p:blipFill rotWithShape="1">
          <a:blip r:embed="rId4"/>
          <a:srcRect l="39610" t="33473" r="40409" b="54074"/>
          <a:stretch/>
        </p:blipFill>
        <p:spPr bwMode="auto">
          <a:xfrm>
            <a:off x="4379962" y="5163474"/>
            <a:ext cx="2790383" cy="94761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363906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643611" y="413030"/>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2.1. VÉC TƠ CHÍNH VÀ MÔ MEN CHÍNH</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21" name="TextBox 20"/>
          <p:cNvSpPr txBox="1"/>
          <p:nvPr/>
        </p:nvSpPr>
        <p:spPr>
          <a:xfrm>
            <a:off x="995881" y="1193820"/>
            <a:ext cx="10302843" cy="6210931"/>
          </a:xfrm>
          <a:prstGeom prst="rect">
            <a:avLst/>
          </a:prstGeom>
          <a:noFill/>
        </p:spPr>
        <p:txBody>
          <a:bodyPr wrap="square" rtlCol="0">
            <a:spAutoFit/>
          </a:bodyPr>
          <a:lstStyle/>
          <a:p>
            <a:pPr>
              <a:lnSpc>
                <a:spcPct val="120000"/>
              </a:lnSpc>
            </a:pPr>
            <a:r>
              <a:rPr lang="en-US" sz="2800" b="1" dirty="0" smtClean="0">
                <a:solidFill>
                  <a:srgbClr val="0000FF"/>
                </a:solidFill>
                <a:latin typeface="Times New Roman" panose="02020603050405020304" pitchFamily="18" charset="0"/>
                <a:cs typeface="Times New Roman" panose="02020603050405020304" pitchFamily="18" charset="0"/>
              </a:rPr>
              <a:t>2.1.1. </a:t>
            </a:r>
            <a:r>
              <a:rPr lang="en-US" sz="2800" b="1" dirty="0" err="1" smtClean="0">
                <a:solidFill>
                  <a:srgbClr val="0000FF"/>
                </a:solidFill>
                <a:latin typeface="Times New Roman" panose="02020603050405020304" pitchFamily="18" charset="0"/>
                <a:cs typeface="Times New Roman" panose="02020603050405020304" pitchFamily="18" charset="0"/>
              </a:rPr>
              <a:t>Véc</a:t>
            </a:r>
            <a:r>
              <a:rPr lang="en-US" sz="2800" b="1" dirty="0" smtClean="0">
                <a:solidFill>
                  <a:srgbClr val="0000FF"/>
                </a:solidFill>
                <a:latin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cs typeface="Times New Roman" panose="02020603050405020304" pitchFamily="18" charset="0"/>
              </a:rPr>
              <a:t>tơ</a:t>
            </a:r>
            <a:r>
              <a:rPr lang="en-US" sz="2800" b="1" dirty="0" smtClean="0">
                <a:solidFill>
                  <a:srgbClr val="0000FF"/>
                </a:solidFill>
                <a:latin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cs typeface="Times New Roman" panose="02020603050405020304" pitchFamily="18" charset="0"/>
              </a:rPr>
              <a:t>chính</a:t>
            </a:r>
            <a:endParaRPr lang="en-US" sz="2800" dirty="0">
              <a:latin typeface="Times New Roman" panose="02020603050405020304" pitchFamily="18" charset="0"/>
              <a:cs typeface="Times New Roman" panose="02020603050405020304" pitchFamily="18" charset="0"/>
            </a:endParaRPr>
          </a:p>
          <a:p>
            <a:r>
              <a:rPr lang="en-US" sz="2800" b="1" i="1" dirty="0">
                <a:solidFill>
                  <a:srgbClr val="C00000"/>
                </a:solidFill>
                <a:latin typeface="Times New Roman" panose="02020603050405020304" pitchFamily="18" charset="0"/>
                <a:cs typeface="Times New Roman" panose="02020603050405020304" pitchFamily="18" charset="0"/>
              </a:rPr>
              <a:t>b</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Xác</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định</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véc</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tơ</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chính</a:t>
            </a:r>
            <a:r>
              <a:rPr lang="en-US" sz="2800" b="1" i="1" dirty="0" smtClean="0">
                <a:solidFill>
                  <a:srgbClr val="C00000"/>
                </a:solidFill>
                <a:latin typeface="Times New Roman" panose="02020603050405020304" pitchFamily="18" charset="0"/>
                <a:cs typeface="Times New Roman" panose="02020603050405020304" pitchFamily="18" charset="0"/>
              </a:rPr>
              <a:t> R</a:t>
            </a:r>
          </a:p>
          <a:p>
            <a:endParaRPr lang="en-US"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pPr>
              <a:lnSpc>
                <a:spcPct val="120000"/>
              </a:lnSpc>
            </a:pPr>
            <a:r>
              <a:rPr lang="en-US" sz="2800" dirty="0" err="1" smtClean="0">
                <a:latin typeface="Times New Roman" panose="02020603050405020304" pitchFamily="18" charset="0"/>
                <a:cs typeface="Times New Roman" panose="02020603050405020304" pitchFamily="18" charset="0"/>
              </a:rPr>
              <a:t>Trong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đó</a:t>
            </a:r>
            <a:r>
              <a:rPr lang="en-US" sz="2800" dirty="0" smtClean="0">
                <a:latin typeface="Times New Roman" panose="02020603050405020304" pitchFamily="18" charset="0"/>
                <a:cs typeface="Times New Roman" panose="02020603050405020304" pitchFamily="18" charset="0"/>
              </a:rPr>
              <a:t>:</a:t>
            </a:r>
          </a:p>
          <a:p>
            <a:pPr>
              <a:lnSpc>
                <a:spcPct val="120000"/>
              </a:lnSpc>
            </a:pPr>
            <a:r>
              <a:rPr lang="en-US" sz="2800" dirty="0" smtClean="0">
                <a:latin typeface="Times New Roman" panose="02020603050405020304" pitchFamily="18" charset="0"/>
                <a:cs typeface="Times New Roman" panose="02020603050405020304" pitchFamily="18" charset="0"/>
              </a:rPr>
              <a:t>R</a:t>
            </a:r>
            <a:r>
              <a:rPr lang="en-US" sz="2000" dirty="0" smtClean="0">
                <a:latin typeface="Times New Roman" panose="02020603050405020304" pitchFamily="18" charset="0"/>
                <a:cs typeface="Times New Roman" panose="02020603050405020304" pitchFamily="18" charset="0"/>
              </a:rPr>
              <a:t>x</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hình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chiếu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véc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tơ</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chính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lên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trục</a:t>
            </a:r>
            <a:r>
              <a:rPr lang="en-US" sz="2800" dirty="0" smtClean="0">
                <a:latin typeface="Times New Roman" panose="02020603050405020304" pitchFamily="18" charset="0"/>
                <a:cs typeface="Times New Roman" panose="02020603050405020304" pitchFamily="18" charset="0"/>
              </a:rPr>
              <a:t> ox.</a:t>
            </a:r>
          </a:p>
          <a:p>
            <a:pPr>
              <a:lnSpc>
                <a:spcPct val="120000"/>
              </a:lnSpc>
            </a:pPr>
            <a:r>
              <a:rPr lang="en-US" sz="2800" dirty="0" smtClean="0">
                <a:latin typeface="Times New Roman" panose="02020603050405020304" pitchFamily="18" charset="0"/>
                <a:cs typeface="Times New Roman" panose="02020603050405020304" pitchFamily="18" charset="0"/>
              </a:rPr>
              <a:t>F</a:t>
            </a:r>
            <a:r>
              <a:rPr lang="en-US" sz="1600" dirty="0" smtClean="0">
                <a:latin typeface="Times New Roman" panose="02020603050405020304" pitchFamily="18" charset="0"/>
                <a:cs typeface="Times New Roman" panose="02020603050405020304" pitchFamily="18" charset="0"/>
              </a:rPr>
              <a:t>1</a:t>
            </a:r>
            <a:r>
              <a:rPr lang="en-US" sz="2000" dirty="0" smtClean="0">
                <a:latin typeface="Times New Roman" panose="02020603050405020304" pitchFamily="18" charset="0"/>
                <a:cs typeface="Times New Roman" panose="02020603050405020304" pitchFamily="18" charset="0"/>
              </a:rPr>
              <a:t>x</a:t>
            </a:r>
            <a:r>
              <a:rPr lang="en-US" sz="2800" dirty="0" smtClean="0">
                <a:latin typeface="Times New Roman" panose="02020603050405020304" pitchFamily="18" charset="0"/>
                <a:cs typeface="Times New Roman" panose="02020603050405020304" pitchFamily="18" charset="0"/>
              </a:rPr>
              <a:t>, F</a:t>
            </a:r>
            <a:r>
              <a:rPr lang="en-US" sz="1600" dirty="0" smtClean="0">
                <a:latin typeface="Times New Roman" panose="02020603050405020304" pitchFamily="18" charset="0"/>
                <a:cs typeface="Times New Roman" panose="02020603050405020304" pitchFamily="18" charset="0"/>
              </a:rPr>
              <a:t>2</a:t>
            </a:r>
            <a:r>
              <a:rPr lang="en-US" sz="2000" dirty="0" smtClean="0">
                <a:latin typeface="Times New Roman" panose="02020603050405020304" pitchFamily="18" charset="0"/>
                <a:cs typeface="Times New Roman" panose="02020603050405020304" pitchFamily="18" charset="0"/>
              </a:rPr>
              <a:t>x</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hình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chiếu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F</a:t>
            </a:r>
            <a:r>
              <a:rPr lang="en-US" sz="1600" dirty="0" smtClean="0">
                <a:latin typeface="Times New Roman" panose="02020603050405020304" pitchFamily="18" charset="0"/>
                <a:cs typeface="Times New Roman" panose="02020603050405020304" pitchFamily="18" charset="0"/>
              </a:rPr>
              <a:t>1</a:t>
            </a:r>
            <a:r>
              <a:rPr lang="en-US" sz="2800" dirty="0" smtClean="0">
                <a:latin typeface="Times New Roman" panose="02020603050405020304" pitchFamily="18" charset="0"/>
                <a:cs typeface="Times New Roman" panose="02020603050405020304" pitchFamily="18" charset="0"/>
              </a:rPr>
              <a:t>, F</a:t>
            </a:r>
            <a:r>
              <a:rPr lang="en-US" sz="1600" dirty="0" smtClean="0">
                <a:latin typeface="Times New Roman" panose="02020603050405020304" pitchFamily="18" charset="0"/>
                <a:cs typeface="Times New Roman" panose="02020603050405020304" pitchFamily="18" charset="0"/>
              </a:rPr>
              <a:t>2</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lên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trục</a:t>
            </a:r>
            <a:r>
              <a:rPr lang="en-US" sz="2800" dirty="0" smtClean="0">
                <a:latin typeface="Times New Roman" panose="02020603050405020304" pitchFamily="18" charset="0"/>
                <a:cs typeface="Times New Roman" panose="02020603050405020304" pitchFamily="18" charset="0"/>
              </a:rPr>
              <a:t> ox.</a:t>
            </a:r>
          </a:p>
          <a:p>
            <a:pPr>
              <a:lnSpc>
                <a:spcPct val="120000"/>
              </a:lnSpc>
            </a:pPr>
            <a:r>
              <a:rPr lang="en-US" sz="2800" dirty="0" err="1" smtClean="0">
                <a:latin typeface="Times New Roman" panose="02020603050405020304" pitchFamily="18" charset="0"/>
                <a:cs typeface="Times New Roman" panose="02020603050405020304" pitchFamily="18" charset="0"/>
              </a:rPr>
              <a:t>R</a:t>
            </a:r>
            <a:r>
              <a:rPr lang="en-US" sz="2000" dirty="0" err="1">
                <a:latin typeface="Times New Roman" panose="02020603050405020304" pitchFamily="18" charset="0"/>
                <a:cs typeface="Times New Roman" panose="02020603050405020304" pitchFamily="18" charset="0"/>
              </a:rPr>
              <a:t>y</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hình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chiếu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véc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tơ</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chính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lên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trục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oy</a:t>
            </a:r>
            <a:r>
              <a:rPr lang="en-US" sz="2800" dirty="0" smtClean="0">
                <a:latin typeface="Times New Roman" panose="02020603050405020304" pitchFamily="18" charset="0"/>
                <a:cs typeface="Times New Roman" panose="02020603050405020304" pitchFamily="18" charset="0"/>
              </a:rPr>
              <a:t>.</a:t>
            </a:r>
          </a:p>
          <a:p>
            <a:pPr>
              <a:lnSpc>
                <a:spcPct val="120000"/>
              </a:lnSpc>
            </a:pPr>
            <a:r>
              <a:rPr lang="en-US" sz="2800" dirty="0" smtClean="0">
                <a:latin typeface="Times New Roman" panose="02020603050405020304" pitchFamily="18" charset="0"/>
                <a:cs typeface="Times New Roman" panose="02020603050405020304" pitchFamily="18" charset="0"/>
              </a:rPr>
              <a:t>F</a:t>
            </a:r>
            <a:r>
              <a:rPr lang="en-US" sz="1600" dirty="0" smtClean="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y</a:t>
            </a:r>
            <a:r>
              <a:rPr lang="en-US" sz="2800" dirty="0" smtClean="0">
                <a:latin typeface="Times New Roman" panose="02020603050405020304" pitchFamily="18" charset="0"/>
                <a:cs typeface="Times New Roman" panose="02020603050405020304" pitchFamily="18" charset="0"/>
              </a:rPr>
              <a:t>, F</a:t>
            </a:r>
            <a:r>
              <a:rPr lang="en-US" sz="1600" dirty="0" smtClean="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y</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hình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chiếu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F</a:t>
            </a:r>
            <a:r>
              <a:rPr lang="en-US" sz="1600" dirty="0" smtClean="0">
                <a:latin typeface="Times New Roman" panose="02020603050405020304" pitchFamily="18" charset="0"/>
                <a:cs typeface="Times New Roman" panose="02020603050405020304" pitchFamily="18" charset="0"/>
              </a:rPr>
              <a:t>1</a:t>
            </a:r>
            <a:r>
              <a:rPr lang="en-US" sz="2800" dirty="0" smtClean="0">
                <a:latin typeface="Times New Roman" panose="02020603050405020304" pitchFamily="18" charset="0"/>
                <a:cs typeface="Times New Roman" panose="02020603050405020304" pitchFamily="18" charset="0"/>
              </a:rPr>
              <a:t>, F</a:t>
            </a:r>
            <a:r>
              <a:rPr lang="en-US" sz="1600" dirty="0" smtClean="0">
                <a:latin typeface="Times New Roman" panose="02020603050405020304" pitchFamily="18" charset="0"/>
                <a:cs typeface="Times New Roman" panose="02020603050405020304" pitchFamily="18" charset="0"/>
              </a:rPr>
              <a:t>2</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lên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trục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oy</a:t>
            </a:r>
            <a:r>
              <a:rPr lang="en-US" sz="2800" dirty="0" smtClean="0">
                <a:latin typeface="Times New Roman" panose="02020603050405020304" pitchFamily="18" charset="0"/>
                <a:cs typeface="Times New Roman" panose="02020603050405020304" pitchFamily="18" charset="0"/>
              </a:rPr>
              <a:t>.</a:t>
            </a:r>
          </a:p>
          <a:p>
            <a:endParaRPr lang="en-US" sz="2800" dirty="0" smtClean="0">
              <a:latin typeface="Times New Roman" panose="02020603050405020304" pitchFamily="18" charset="0"/>
              <a:cs typeface="Times New Roman" panose="02020603050405020304" pitchFamily="18" charset="0"/>
            </a:endParaRPr>
          </a:p>
          <a:p>
            <a:endParaRPr lang="en-US" sz="2800" dirty="0"/>
          </a:p>
        </p:txBody>
      </p:sp>
      <p:pic>
        <p:nvPicPr>
          <p:cNvPr id="13" name="Picture 12"/>
          <p:cNvPicPr/>
          <p:nvPr/>
        </p:nvPicPr>
        <p:blipFill rotWithShape="1">
          <a:blip r:embed="rId2"/>
          <a:srcRect l="26981" t="39393" r="43274" b="40802"/>
          <a:stretch/>
        </p:blipFill>
        <p:spPr bwMode="auto">
          <a:xfrm>
            <a:off x="3564665" y="2183766"/>
            <a:ext cx="4610613" cy="177259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616410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643611" y="413030"/>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2.1. VÉC TƠ CHÍNH VÀ MÔ MEN CHÍNH</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1" name="TextBox 20"/>
              <p:cNvSpPr txBox="1"/>
              <p:nvPr/>
            </p:nvSpPr>
            <p:spPr>
              <a:xfrm>
                <a:off x="995881" y="1193820"/>
                <a:ext cx="10302843" cy="4487382"/>
              </a:xfrm>
              <a:prstGeom prst="rect">
                <a:avLst/>
              </a:prstGeom>
              <a:noFill/>
            </p:spPr>
            <p:txBody>
              <a:bodyPr wrap="square" rtlCol="0">
                <a:spAutoFit/>
              </a:bodyPr>
              <a:lstStyle/>
              <a:p>
                <a:pPr>
                  <a:lnSpc>
                    <a:spcPct val="120000"/>
                  </a:lnSpc>
                </a:pPr>
                <a:r>
                  <a:rPr lang="en-US" sz="2800" b="1" dirty="0" smtClean="0">
                    <a:solidFill>
                      <a:srgbClr val="0000FF"/>
                    </a:solidFill>
                    <a:latin typeface="Times New Roman" panose="02020603050405020304" pitchFamily="18" charset="0"/>
                    <a:cs typeface="Times New Roman" panose="02020603050405020304" pitchFamily="18" charset="0"/>
                  </a:rPr>
                  <a:t>2.1.1. </a:t>
                </a:r>
                <a:r>
                  <a:rPr lang="en-US" sz="2800" b="1" dirty="0" err="1" smtClean="0">
                    <a:solidFill>
                      <a:srgbClr val="0000FF"/>
                    </a:solidFill>
                    <a:latin typeface="Times New Roman" panose="02020603050405020304" pitchFamily="18" charset="0"/>
                    <a:cs typeface="Times New Roman" panose="02020603050405020304" pitchFamily="18" charset="0"/>
                  </a:rPr>
                  <a:t>Véc</a:t>
                </a:r>
                <a:r>
                  <a:rPr lang="en-US" sz="2800" b="1" dirty="0" smtClean="0">
                    <a:solidFill>
                      <a:srgbClr val="0000FF"/>
                    </a:solidFill>
                    <a:latin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cs typeface="Times New Roman" panose="02020603050405020304" pitchFamily="18" charset="0"/>
                  </a:rPr>
                  <a:t>tơ</a:t>
                </a:r>
                <a:r>
                  <a:rPr lang="en-US" sz="2800" b="1" dirty="0" smtClean="0">
                    <a:solidFill>
                      <a:srgbClr val="0000FF"/>
                    </a:solidFill>
                    <a:latin typeface="Times New Roman" panose="02020603050405020304" pitchFamily="18" charset="0"/>
                    <a:cs typeface="Times New Roman" panose="02020603050405020304" pitchFamily="18" charset="0"/>
                  </a:rPr>
                  <a:t> </a:t>
                </a:r>
                <a:r>
                  <a:rPr lang="en-US" sz="2800" b="1" dirty="0" err="1" smtClean="0">
                    <a:solidFill>
                      <a:srgbClr val="0000FF"/>
                    </a:solidFill>
                    <a:latin typeface="Times New Roman" panose="02020603050405020304" pitchFamily="18" charset="0"/>
                    <a:cs typeface="Times New Roman" panose="02020603050405020304" pitchFamily="18" charset="0"/>
                  </a:rPr>
                  <a:t>chính</a:t>
                </a:r>
                <a:endParaRPr lang="en-US" sz="2800" dirty="0">
                  <a:latin typeface="Times New Roman" panose="02020603050405020304" pitchFamily="18" charset="0"/>
                  <a:cs typeface="Times New Roman" panose="02020603050405020304" pitchFamily="18" charset="0"/>
                </a:endParaRPr>
              </a:p>
              <a:p>
                <a:r>
                  <a:rPr lang="en-US" sz="2800" b="1" i="1" dirty="0" err="1" smtClean="0">
                    <a:solidFill>
                      <a:srgbClr val="C00000"/>
                    </a:solidFill>
                    <a:latin typeface="Times New Roman" panose="02020603050405020304" pitchFamily="18" charset="0"/>
                    <a:cs typeface="Times New Roman" panose="02020603050405020304" pitchFamily="18" charset="0"/>
                  </a:rPr>
                  <a:t>Cách</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chiếu</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lực</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lên</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các</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trục</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tọa</a:t>
                </a:r>
                <a:r>
                  <a:rPr lang="en-US" sz="2800" b="1" i="1" dirty="0" smtClean="0">
                    <a:solidFill>
                      <a:srgbClr val="C00000"/>
                    </a:solidFill>
                    <a:latin typeface="Times New Roman" panose="02020603050405020304" pitchFamily="18" charset="0"/>
                    <a:cs typeface="Times New Roman" panose="02020603050405020304" pitchFamily="18" charset="0"/>
                  </a:rPr>
                  <a:t> </a:t>
                </a:r>
                <a:r>
                  <a:rPr lang="en-US" sz="2800" b="1" i="1" dirty="0" err="1" smtClean="0">
                    <a:solidFill>
                      <a:srgbClr val="C00000"/>
                    </a:solidFill>
                    <a:latin typeface="Times New Roman" panose="02020603050405020304" pitchFamily="18" charset="0"/>
                    <a:cs typeface="Times New Roman" panose="02020603050405020304" pitchFamily="18" charset="0"/>
                  </a:rPr>
                  <a:t>độ</a:t>
                </a:r>
                <a:endParaRPr lang="en-US" sz="2800" b="1" i="1" dirty="0" smtClean="0">
                  <a:solidFill>
                    <a:srgbClr val="C00000"/>
                  </a:solidFill>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=&gt; F = </a:t>
                </a:r>
                <a14:m>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𝑥</m:t>
                        </m:r>
                      </m:sub>
                    </m:sSub>
                  </m:oMath>
                </a14:m>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cos</a:t>
                </a:r>
                <a:r>
                  <a:rPr lang="el-GR" sz="2800" dirty="0" smtClean="0">
                    <a:latin typeface="Times New Roman" panose="02020603050405020304" pitchFamily="18" charset="0"/>
                    <a:cs typeface="Times New Roman" panose="02020603050405020304" pitchFamily="18" charset="0"/>
                  </a:rPr>
                  <a:t>α</a:t>
                </a:r>
                <a:endParaRPr lang="en-US" sz="2800" dirty="0" smtClean="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=&gt; F = </a:t>
                </a:r>
                <a14:m>
                  <m:oMath xmlns:m="http://schemas.openxmlformats.org/officeDocument/2006/math">
                    <m:sSub>
                      <m:sSubPr>
                        <m:ctrlPr>
                          <a:rPr lang="en-US" sz="2800" i="1">
                            <a:latin typeface="Cambria Math" panose="02040503050406030204" pitchFamily="18" charset="0"/>
                            <a:cs typeface="Times New Roman" panose="02020603050405020304" pitchFamily="18" charset="0"/>
                          </a:rPr>
                        </m:ctrlPr>
                      </m:sSubPr>
                      <m:e>
                        <m:r>
                          <a:rPr lang="en-US" sz="2800" i="1">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𝑦</m:t>
                        </m:r>
                      </m:sub>
                    </m:sSub>
                  </m:oMath>
                </a14:m>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sin</a:t>
                </a:r>
                <a:r>
                  <a:rPr lang="el-GR" sz="2800" dirty="0" smtClean="0">
                    <a:latin typeface="Times New Roman" panose="02020603050405020304" pitchFamily="18" charset="0"/>
                    <a:cs typeface="Times New Roman" panose="02020603050405020304" pitchFamily="18" charset="0"/>
                  </a:rPr>
                  <a:t>α</a:t>
                </a:r>
                <a:endParaRPr lang="en-US" sz="2800" dirty="0">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endParaRPr lang="en-US" sz="2800" dirty="0"/>
              </a:p>
            </p:txBody>
          </p:sp>
        </mc:Choice>
        <mc:Fallback xmlns="">
          <p:sp>
            <p:nvSpPr>
              <p:cNvPr id="21" name="TextBox 20"/>
              <p:cNvSpPr txBox="1">
                <a:spLocks noRot="1" noChangeAspect="1" noMove="1" noResize="1" noEditPoints="1" noAdjustHandles="1" noChangeArrowheads="1" noChangeShapeType="1" noTextEdit="1"/>
              </p:cNvSpPr>
              <p:nvPr/>
            </p:nvSpPr>
            <p:spPr>
              <a:xfrm>
                <a:off x="995881" y="1193820"/>
                <a:ext cx="10302843" cy="4487382"/>
              </a:xfrm>
              <a:prstGeom prst="rect">
                <a:avLst/>
              </a:prstGeom>
              <a:blipFill rotWithShape="0">
                <a:blip r:embed="rId2"/>
                <a:stretch>
                  <a:fillRect l="-1183" t="-543"/>
                </a:stretch>
              </a:blipFill>
            </p:spPr>
            <p:txBody>
              <a:bodyPr/>
              <a:lstStyle/>
              <a:p>
                <a:r>
                  <a:rPr lang="en-US">
                    <a:noFill/>
                  </a:rPr>
                  <a:t> </a:t>
                </a:r>
              </a:p>
            </p:txBody>
          </p:sp>
        </mc:Fallback>
      </mc:AlternateContent>
      <p:cxnSp>
        <p:nvCxnSpPr>
          <p:cNvPr id="3" name="Straight Arrow Connector 2"/>
          <p:cNvCxnSpPr/>
          <p:nvPr/>
        </p:nvCxnSpPr>
        <p:spPr>
          <a:xfrm>
            <a:off x="6482281" y="4744016"/>
            <a:ext cx="3766242"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5" name="Straight Arrow Connector 4"/>
          <p:cNvCxnSpPr/>
          <p:nvPr/>
        </p:nvCxnSpPr>
        <p:spPr>
          <a:xfrm flipV="1">
            <a:off x="6500388" y="1955549"/>
            <a:ext cx="36214" cy="278846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9" name="Straight Arrow Connector 8"/>
          <p:cNvCxnSpPr/>
          <p:nvPr/>
        </p:nvCxnSpPr>
        <p:spPr>
          <a:xfrm flipV="1">
            <a:off x="6482281" y="3096285"/>
            <a:ext cx="2308634" cy="1647731"/>
          </a:xfrm>
          <a:prstGeom prst="straightConnector1">
            <a:avLst/>
          </a:prstGeom>
          <a:ln w="28575">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1" name="Straight Connector 10"/>
          <p:cNvCxnSpPr/>
          <p:nvPr/>
        </p:nvCxnSpPr>
        <p:spPr>
          <a:xfrm>
            <a:off x="8790915" y="3123446"/>
            <a:ext cx="9053" cy="16205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518495" y="4738443"/>
            <a:ext cx="2272420" cy="0"/>
          </a:xfrm>
          <a:prstGeom prst="straightConnector1">
            <a:avLst/>
          </a:prstGeom>
          <a:ln w="28575">
            <a:solidFill>
              <a:srgbClr val="00B050"/>
            </a:solidFill>
            <a:tailEnd type="triangle"/>
          </a:ln>
        </p:spPr>
        <p:style>
          <a:lnRef idx="3">
            <a:schemeClr val="accent6"/>
          </a:lnRef>
          <a:fillRef idx="0">
            <a:schemeClr val="accent6"/>
          </a:fillRef>
          <a:effectRef idx="2">
            <a:schemeClr val="accent6"/>
          </a:effectRef>
          <a:fontRef idx="minor">
            <a:schemeClr val="tx1"/>
          </a:fontRef>
        </p:style>
      </p:cxnSp>
      <p:cxnSp>
        <p:nvCxnSpPr>
          <p:cNvPr id="15" name="Straight Connector 14"/>
          <p:cNvCxnSpPr/>
          <p:nvPr/>
        </p:nvCxnSpPr>
        <p:spPr>
          <a:xfrm flipH="1">
            <a:off x="6518495" y="3096285"/>
            <a:ext cx="2272420" cy="2716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500388" y="3123446"/>
            <a:ext cx="36214" cy="1614996"/>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TextBox 17"/>
              <p:cNvSpPr txBox="1"/>
              <p:nvPr/>
            </p:nvSpPr>
            <p:spPr>
              <a:xfrm>
                <a:off x="5558827" y="2817682"/>
                <a:ext cx="1176950" cy="55720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a:rPr lang="en-US" sz="2800" b="0" i="1" smtClean="0">
                              <a:latin typeface="Cambria Math" panose="02040503050406030204" pitchFamily="18" charset="0"/>
                            </a:rPr>
                            <m:t>𝐹</m:t>
                          </m:r>
                        </m:e>
                        <m:sub>
                          <m:r>
                            <a:rPr lang="en-US" sz="2800" b="0" i="1" smtClean="0">
                              <a:latin typeface="Cambria Math" panose="02040503050406030204" pitchFamily="18" charset="0"/>
                            </a:rPr>
                            <m:t>𝑦</m:t>
                          </m:r>
                        </m:sub>
                      </m:sSub>
                    </m:oMath>
                  </m:oMathPara>
                </a14:m>
                <a:endParaRPr lang="en-US" sz="2800" dirty="0"/>
              </a:p>
            </p:txBody>
          </p:sp>
        </mc:Choice>
        <mc:Fallback xmlns="">
          <p:sp>
            <p:nvSpPr>
              <p:cNvPr id="18" name="TextBox 17"/>
              <p:cNvSpPr txBox="1">
                <a:spLocks noRot="1" noChangeAspect="1" noMove="1" noResize="1" noEditPoints="1" noAdjustHandles="1" noChangeArrowheads="1" noChangeShapeType="1" noTextEdit="1"/>
              </p:cNvSpPr>
              <p:nvPr/>
            </p:nvSpPr>
            <p:spPr>
              <a:xfrm>
                <a:off x="5558827" y="2817682"/>
                <a:ext cx="1176950" cy="557204"/>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8111904" y="4794916"/>
                <a:ext cx="117695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a:rPr lang="en-US" sz="2800" b="0" i="1" smtClean="0">
                              <a:latin typeface="Cambria Math" panose="02040503050406030204" pitchFamily="18" charset="0"/>
                            </a:rPr>
                            <m:t>𝐹</m:t>
                          </m:r>
                        </m:e>
                        <m:sub>
                          <m:r>
                            <a:rPr lang="en-US" sz="2800" b="0" i="1" smtClean="0">
                              <a:latin typeface="Cambria Math" panose="02040503050406030204" pitchFamily="18" charset="0"/>
                            </a:rPr>
                            <m:t>𝑥</m:t>
                          </m:r>
                        </m:sub>
                      </m:sSub>
                    </m:oMath>
                  </m:oMathPara>
                </a14:m>
                <a:endParaRPr lang="en-US" sz="2800" dirty="0"/>
              </a:p>
            </p:txBody>
          </p:sp>
        </mc:Choice>
        <mc:Fallback xmlns="">
          <p:sp>
            <p:nvSpPr>
              <p:cNvPr id="22" name="TextBox 21"/>
              <p:cNvSpPr txBox="1">
                <a:spLocks noRot="1" noChangeAspect="1" noMove="1" noResize="1" noEditPoints="1" noAdjustHandles="1" noChangeArrowheads="1" noChangeShapeType="1" noTextEdit="1"/>
              </p:cNvSpPr>
              <p:nvPr/>
            </p:nvSpPr>
            <p:spPr>
              <a:xfrm>
                <a:off x="8111904" y="4794916"/>
                <a:ext cx="1176950" cy="523220"/>
              </a:xfrm>
              <a:prstGeom prst="rect">
                <a:avLst/>
              </a:prstGeom>
              <a:blipFill rotWithShape="0">
                <a:blip r:embed="rId4"/>
                <a:stretch>
                  <a:fillRect/>
                </a:stretch>
              </a:blipFill>
            </p:spPr>
            <p:txBody>
              <a:bodyPr/>
              <a:lstStyle/>
              <a:p>
                <a:r>
                  <a:rPr lang="en-US">
                    <a:noFill/>
                  </a:rPr>
                  <a:t> </a:t>
                </a:r>
              </a:p>
            </p:txBody>
          </p:sp>
        </mc:Fallback>
      </mc:AlternateContent>
      <p:sp>
        <p:nvSpPr>
          <p:cNvPr id="23" name="TextBox 22"/>
          <p:cNvSpPr txBox="1"/>
          <p:nvPr/>
        </p:nvSpPr>
        <p:spPr>
          <a:xfrm>
            <a:off x="7776927" y="3184166"/>
            <a:ext cx="1176950"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F</a:t>
            </a:r>
            <a:endParaRPr lang="en-US" sz="2800" dirty="0">
              <a:latin typeface="Times New Roman" panose="02020603050405020304" pitchFamily="18" charset="0"/>
              <a:cs typeface="Times New Roman" panose="02020603050405020304" pitchFamily="18" charset="0"/>
            </a:endParaRPr>
          </a:p>
        </p:txBody>
      </p:sp>
      <p:sp>
        <p:nvSpPr>
          <p:cNvPr id="24" name="TextBox 23"/>
          <p:cNvSpPr txBox="1"/>
          <p:nvPr/>
        </p:nvSpPr>
        <p:spPr>
          <a:xfrm>
            <a:off x="9995026" y="4072304"/>
            <a:ext cx="1176950"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x</a:t>
            </a:r>
            <a:endParaRPr lang="en-US" sz="2800" dirty="0">
              <a:latin typeface="Times New Roman" panose="02020603050405020304" pitchFamily="18" charset="0"/>
              <a:cs typeface="Times New Roman" panose="02020603050405020304" pitchFamily="18" charset="0"/>
            </a:endParaRPr>
          </a:p>
        </p:txBody>
      </p:sp>
      <p:sp>
        <p:nvSpPr>
          <p:cNvPr id="25" name="TextBox 24"/>
          <p:cNvSpPr txBox="1"/>
          <p:nvPr/>
        </p:nvSpPr>
        <p:spPr>
          <a:xfrm>
            <a:off x="6599977" y="1839502"/>
            <a:ext cx="117695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p>
        </p:txBody>
      </p:sp>
      <p:sp>
        <p:nvSpPr>
          <p:cNvPr id="26" name="TextBox 25"/>
          <p:cNvSpPr txBox="1"/>
          <p:nvPr/>
        </p:nvSpPr>
        <p:spPr>
          <a:xfrm>
            <a:off x="6373640" y="1384542"/>
            <a:ext cx="1176950"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27" name="TextBox 26"/>
          <p:cNvSpPr txBox="1"/>
          <p:nvPr/>
        </p:nvSpPr>
        <p:spPr>
          <a:xfrm>
            <a:off x="10266630" y="4408160"/>
            <a:ext cx="1176950"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28" name="Freeform 27"/>
          <p:cNvSpPr/>
          <p:nvPr/>
        </p:nvSpPr>
        <p:spPr>
          <a:xfrm>
            <a:off x="7116024" y="4309450"/>
            <a:ext cx="196351" cy="398352"/>
          </a:xfrm>
          <a:custGeom>
            <a:avLst/>
            <a:gdLst>
              <a:gd name="connsiteX0" fmla="*/ 0 w 196351"/>
              <a:gd name="connsiteY0" fmla="*/ 0 h 398352"/>
              <a:gd name="connsiteX1" fmla="*/ 190123 w 196351"/>
              <a:gd name="connsiteY1" fmla="*/ 208229 h 398352"/>
              <a:gd name="connsiteX2" fmla="*/ 153909 w 196351"/>
              <a:gd name="connsiteY2" fmla="*/ 398352 h 398352"/>
              <a:gd name="connsiteX3" fmla="*/ 153909 w 196351"/>
              <a:gd name="connsiteY3" fmla="*/ 398352 h 398352"/>
            </a:gdLst>
            <a:ahLst/>
            <a:cxnLst>
              <a:cxn ang="0">
                <a:pos x="connsiteX0" y="connsiteY0"/>
              </a:cxn>
              <a:cxn ang="0">
                <a:pos x="connsiteX1" y="connsiteY1"/>
              </a:cxn>
              <a:cxn ang="0">
                <a:pos x="connsiteX2" y="connsiteY2"/>
              </a:cxn>
              <a:cxn ang="0">
                <a:pos x="connsiteX3" y="connsiteY3"/>
              </a:cxn>
            </a:cxnLst>
            <a:rect l="l" t="t" r="r" b="b"/>
            <a:pathLst>
              <a:path w="196351" h="398352">
                <a:moveTo>
                  <a:pt x="0" y="0"/>
                </a:moveTo>
                <a:cubicBezTo>
                  <a:pt x="82236" y="70918"/>
                  <a:pt x="164472" y="141837"/>
                  <a:pt x="190123" y="208229"/>
                </a:cubicBezTo>
                <a:cubicBezTo>
                  <a:pt x="215774" y="274621"/>
                  <a:pt x="153909" y="398352"/>
                  <a:pt x="153909" y="398352"/>
                </a:cubicBezTo>
                <a:lnTo>
                  <a:pt x="153909" y="398352"/>
                </a:lnTo>
              </a:path>
            </a:pathLst>
          </a:cu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9" name="TextBox 28"/>
              <p:cNvSpPr txBox="1"/>
              <p:nvPr/>
            </p:nvSpPr>
            <p:spPr>
              <a:xfrm>
                <a:off x="7312375" y="4081495"/>
                <a:ext cx="1946494" cy="461665"/>
              </a:xfrm>
              <a:prstGeom prst="rect">
                <a:avLst/>
              </a:prstGeom>
              <a:noFill/>
            </p:spPr>
            <p:txBody>
              <a:bodyPr wrap="square" rtlCol="0">
                <a:spAutoFit/>
              </a:bodyPr>
              <a:lstStyle/>
              <a:p>
                <a:r>
                  <a:rPr lang="el-GR" sz="2400" dirty="0" smtClean="0">
                    <a:latin typeface="Times New Roman" panose="02020603050405020304" pitchFamily="18" charset="0"/>
                    <a:cs typeface="Times New Roman" panose="02020603050405020304" pitchFamily="18" charset="0"/>
                  </a:rPr>
                  <a:t>α</a:t>
                </a:r>
                <a:r>
                  <a:rPr lang="en-US" sz="2400" dirty="0" smtClean="0">
                    <a:latin typeface="Times New Roman" panose="02020603050405020304" pitchFamily="18" charset="0"/>
                    <a:cs typeface="Times New Roman" panose="02020603050405020304" pitchFamily="18" charset="0"/>
                  </a:rPr>
                  <a:t> = 30</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400" dirty="0">
                  <a:latin typeface="Times New Roman" panose="02020603050405020304" pitchFamily="18" charset="0"/>
                  <a:cs typeface="Times New Roman" panose="02020603050405020304" pitchFamily="18" charset="0"/>
                </a:endParaRPr>
              </a:p>
            </p:txBody>
          </p:sp>
        </mc:Choice>
        <mc:Fallback xmlns="">
          <p:sp>
            <p:nvSpPr>
              <p:cNvPr id="29" name="TextBox 28"/>
              <p:cNvSpPr txBox="1">
                <a:spLocks noRot="1" noChangeAspect="1" noMove="1" noResize="1" noEditPoints="1" noAdjustHandles="1" noChangeArrowheads="1" noChangeShapeType="1" noTextEdit="1"/>
              </p:cNvSpPr>
              <p:nvPr/>
            </p:nvSpPr>
            <p:spPr>
              <a:xfrm>
                <a:off x="7312375" y="4081495"/>
                <a:ext cx="1946494" cy="461665"/>
              </a:xfrm>
              <a:prstGeom prst="rect">
                <a:avLst/>
              </a:prstGeom>
              <a:blipFill rotWithShape="0">
                <a:blip r:embed="rId5"/>
                <a:stretch>
                  <a:fillRect l="-5016" t="-10667" b="-30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p:cNvSpPr txBox="1"/>
              <p:nvPr/>
            </p:nvSpPr>
            <p:spPr>
              <a:xfrm>
                <a:off x="1131193" y="3604350"/>
                <a:ext cx="1644361" cy="81560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800" b="0" i="0" smtClean="0">
                          <a:latin typeface="Cambria Math" panose="02040503050406030204" pitchFamily="18" charset="0"/>
                          <a:ea typeface="Cambria Math" panose="02040503050406030204" pitchFamily="18" charset="0"/>
                        </a:rPr>
                        <m:t>sin</m:t>
                      </m:r>
                      <m:r>
                        <a:rPr lang="en-US" sz="2800" b="0" i="1" smtClean="0">
                          <a:latin typeface="Cambria Math" panose="02040503050406030204" pitchFamily="18" charset="0"/>
                          <a:ea typeface="Cambria Math" panose="02040503050406030204" pitchFamily="18" charset="0"/>
                        </a:rPr>
                        <m:t>𝛼</m:t>
                      </m:r>
                      <m:r>
                        <a:rPr lang="en-US" sz="2800" b="0" i="1" smtClean="0">
                          <a:latin typeface="Cambria Math" panose="02040503050406030204" pitchFamily="18" charset="0"/>
                          <a:ea typeface="Cambria Math" panose="02040503050406030204" pitchFamily="18" charset="0"/>
                        </a:rPr>
                        <m:t>= </m:t>
                      </m:r>
                      <m:f>
                        <m:fPr>
                          <m:ctrlPr>
                            <a:rPr lang="en-US" sz="2800" b="0" i="1" smtClean="0">
                              <a:latin typeface="Cambria Math" panose="02040503050406030204" pitchFamily="18" charset="0"/>
                              <a:ea typeface="Cambria Math" panose="02040503050406030204" pitchFamily="18" charset="0"/>
                            </a:rPr>
                          </m:ctrlPr>
                        </m:fPr>
                        <m:num>
                          <m:sSub>
                            <m:sSubPr>
                              <m:ctrlPr>
                                <a:rPr lang="en-US" sz="2800" b="0" i="1" smtClean="0">
                                  <a:latin typeface="Cambria Math" panose="02040503050406030204" pitchFamily="18" charset="0"/>
                                  <a:ea typeface="Cambria Math" panose="02040503050406030204" pitchFamily="18" charset="0"/>
                                </a:rPr>
                              </m:ctrlPr>
                            </m:sSubPr>
                            <m:e>
                              <m:r>
                                <a:rPr lang="en-US" sz="2800" b="0" i="1" smtClean="0">
                                  <a:latin typeface="Cambria Math" panose="02040503050406030204" pitchFamily="18" charset="0"/>
                                  <a:ea typeface="Cambria Math" panose="02040503050406030204" pitchFamily="18" charset="0"/>
                                </a:rPr>
                                <m:t>𝐹</m:t>
                              </m:r>
                            </m:e>
                            <m:sub>
                              <m:r>
                                <a:rPr lang="en-US" sz="2800" b="0" i="1" smtClean="0">
                                  <a:latin typeface="Cambria Math" panose="02040503050406030204" pitchFamily="18" charset="0"/>
                                  <a:ea typeface="Cambria Math" panose="02040503050406030204" pitchFamily="18" charset="0"/>
                                </a:rPr>
                                <m:t>𝑦</m:t>
                              </m:r>
                            </m:sub>
                          </m:sSub>
                        </m:num>
                        <m:den>
                          <m:r>
                            <a:rPr lang="en-US" sz="2800" b="0" i="1" smtClean="0">
                              <a:latin typeface="Cambria Math" panose="02040503050406030204" pitchFamily="18" charset="0"/>
                              <a:ea typeface="Cambria Math" panose="02040503050406030204" pitchFamily="18" charset="0"/>
                            </a:rPr>
                            <m:t>𝐹</m:t>
                          </m:r>
                        </m:den>
                      </m:f>
                    </m:oMath>
                  </m:oMathPara>
                </a14:m>
                <a:endParaRPr lang="en-US" sz="2800" dirty="0"/>
              </a:p>
            </p:txBody>
          </p:sp>
        </mc:Choice>
        <mc:Fallback xmlns="">
          <p:sp>
            <p:nvSpPr>
              <p:cNvPr id="30" name="TextBox 29"/>
              <p:cNvSpPr txBox="1">
                <a:spLocks noRot="1" noChangeAspect="1" noMove="1" noResize="1" noEditPoints="1" noAdjustHandles="1" noChangeArrowheads="1" noChangeShapeType="1" noTextEdit="1"/>
              </p:cNvSpPr>
              <p:nvPr/>
            </p:nvSpPr>
            <p:spPr>
              <a:xfrm>
                <a:off x="1131193" y="3604350"/>
                <a:ext cx="1644361" cy="815608"/>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188949" y="2264491"/>
                <a:ext cx="1701107" cy="80381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𝑐𝑜𝑠</m:t>
                      </m:r>
                      <m:r>
                        <a:rPr lang="en-US" sz="2800" b="0" i="1" smtClean="0">
                          <a:latin typeface="Cambria Math" panose="02040503050406030204" pitchFamily="18" charset="0"/>
                          <a:ea typeface="Cambria Math" panose="02040503050406030204" pitchFamily="18" charset="0"/>
                        </a:rPr>
                        <m:t>𝛼</m:t>
                      </m:r>
                      <m:r>
                        <a:rPr lang="en-US" sz="2800" b="0" i="1" smtClean="0">
                          <a:latin typeface="Cambria Math" panose="02040503050406030204" pitchFamily="18" charset="0"/>
                          <a:ea typeface="Cambria Math" panose="02040503050406030204" pitchFamily="18" charset="0"/>
                        </a:rPr>
                        <m:t>= </m:t>
                      </m:r>
                      <m:f>
                        <m:fPr>
                          <m:ctrlPr>
                            <a:rPr lang="en-US" sz="2800" b="0" i="1" smtClean="0">
                              <a:latin typeface="Cambria Math" panose="02040503050406030204" pitchFamily="18" charset="0"/>
                              <a:ea typeface="Cambria Math" panose="02040503050406030204" pitchFamily="18" charset="0"/>
                            </a:rPr>
                          </m:ctrlPr>
                        </m:fPr>
                        <m:num>
                          <m:sSub>
                            <m:sSubPr>
                              <m:ctrlPr>
                                <a:rPr lang="en-US" sz="2800" b="0" i="1" smtClean="0">
                                  <a:latin typeface="Cambria Math" panose="02040503050406030204" pitchFamily="18" charset="0"/>
                                  <a:ea typeface="Cambria Math" panose="02040503050406030204" pitchFamily="18" charset="0"/>
                                </a:rPr>
                              </m:ctrlPr>
                            </m:sSubPr>
                            <m:e>
                              <m:r>
                                <a:rPr lang="en-US" sz="2800" b="0" i="1" smtClean="0">
                                  <a:latin typeface="Cambria Math" panose="02040503050406030204" pitchFamily="18" charset="0"/>
                                  <a:ea typeface="Cambria Math" panose="02040503050406030204" pitchFamily="18" charset="0"/>
                                </a:rPr>
                                <m:t>𝐹</m:t>
                              </m:r>
                            </m:e>
                            <m:sub>
                              <m:r>
                                <a:rPr lang="en-US" sz="2800" b="0" i="1" smtClean="0">
                                  <a:latin typeface="Cambria Math" panose="02040503050406030204" pitchFamily="18" charset="0"/>
                                  <a:ea typeface="Cambria Math" panose="02040503050406030204" pitchFamily="18" charset="0"/>
                                </a:rPr>
                                <m:t>𝑥</m:t>
                              </m:r>
                            </m:sub>
                          </m:sSub>
                        </m:num>
                        <m:den>
                          <m:r>
                            <a:rPr lang="en-US" sz="2800" b="0" i="1" smtClean="0">
                              <a:latin typeface="Cambria Math" panose="02040503050406030204" pitchFamily="18" charset="0"/>
                              <a:ea typeface="Cambria Math" panose="02040503050406030204" pitchFamily="18" charset="0"/>
                            </a:rPr>
                            <m:t>𝐹</m:t>
                          </m:r>
                        </m:den>
                      </m:f>
                    </m:oMath>
                  </m:oMathPara>
                </a14:m>
                <a:endParaRPr lang="en-US" sz="2800" dirty="0"/>
              </a:p>
            </p:txBody>
          </p:sp>
        </mc:Choice>
        <mc:Fallback xmlns="">
          <p:sp>
            <p:nvSpPr>
              <p:cNvPr id="33" name="TextBox 32"/>
              <p:cNvSpPr txBox="1">
                <a:spLocks noRot="1" noChangeAspect="1" noMove="1" noResize="1" noEditPoints="1" noAdjustHandles="1" noChangeArrowheads="1" noChangeShapeType="1" noTextEdit="1"/>
              </p:cNvSpPr>
              <p:nvPr/>
            </p:nvSpPr>
            <p:spPr>
              <a:xfrm>
                <a:off x="1188949" y="2264491"/>
                <a:ext cx="1701107" cy="803810"/>
              </a:xfrm>
              <a:prstGeom prst="rect">
                <a:avLst/>
              </a:prstGeom>
              <a:blipFill rotWithShape="0">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7834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1">
                                            <p:txEl>
                                              <p:pRg st="4" end="4"/>
                                            </p:txEl>
                                          </p:spTgt>
                                        </p:tgtEl>
                                        <p:attrNameLst>
                                          <p:attrName>style.visibility</p:attrName>
                                        </p:attrNameLst>
                                      </p:cBhvr>
                                      <p:to>
                                        <p:strVal val="visible"/>
                                      </p:to>
                                    </p:set>
                                    <p:animEffect transition="in" filter="barn(inVertical)">
                                      <p:cBhvr>
                                        <p:cTn id="12" dur="500"/>
                                        <p:tgtEl>
                                          <p:spTgt spid="2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barn(inVertic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1">
                                            <p:txEl>
                                              <p:pRg st="7" end="7"/>
                                            </p:txEl>
                                          </p:spTgt>
                                        </p:tgtEl>
                                        <p:attrNameLst>
                                          <p:attrName>style.visibility</p:attrName>
                                        </p:attrNameLst>
                                      </p:cBhvr>
                                      <p:to>
                                        <p:strVal val="visible"/>
                                      </p:to>
                                    </p:set>
                                    <p:animEffect transition="in" filter="barn(inVertical)">
                                      <p:cBhvr>
                                        <p:cTn id="22" dur="500"/>
                                        <p:tgtEl>
                                          <p:spTgt spid="2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643611" y="413030"/>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2.1. VÉC TƠ CHÍNH VÀ MÔ MEN CHÍNH</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1" name="TextBox 20"/>
              <p:cNvSpPr txBox="1"/>
              <p:nvPr/>
            </p:nvSpPr>
            <p:spPr>
              <a:xfrm>
                <a:off x="1113577" y="1193820"/>
                <a:ext cx="10185147" cy="4952253"/>
              </a:xfrm>
              <a:prstGeom prst="rect">
                <a:avLst/>
              </a:prstGeom>
              <a:noFill/>
            </p:spPr>
            <p:txBody>
              <a:bodyPr wrap="square" rtlCol="0">
                <a:spAutoFit/>
              </a:bodyPr>
              <a:lstStyle/>
              <a:p>
                <a:pPr>
                  <a:lnSpc>
                    <a:spcPct val="120000"/>
                  </a:lnSpc>
                </a:pPr>
                <a:r>
                  <a:rPr lang="en-US" sz="2800" b="1" dirty="0" smtClean="0">
                    <a:solidFill>
                      <a:srgbClr val="0000FF"/>
                    </a:solidFill>
                    <a:latin typeface="Times New Roman" panose="02020603050405020304" pitchFamily="18" charset="0"/>
                    <a:cs typeface="Times New Roman" panose="02020603050405020304" pitchFamily="18" charset="0"/>
                  </a:rPr>
                  <a:t>2.1.1. </a:t>
                </a:r>
                <a:r>
                  <a:rPr lang="en-US" sz="2800" b="1" dirty="0" err="1">
                    <a:solidFill>
                      <a:srgbClr val="0000FF"/>
                    </a:solidFill>
                    <a:latin typeface="Times New Roman" panose="02020603050405020304" pitchFamily="18" charset="0"/>
                    <a:cs typeface="Times New Roman" panose="02020603050405020304" pitchFamily="18" charset="0"/>
                  </a:rPr>
                  <a:t>Véc</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tơ</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chính</a:t>
                </a:r>
                <a:endParaRPr lang="en-US" sz="2800" dirty="0">
                  <a:latin typeface="Times New Roman" panose="02020603050405020304" pitchFamily="18" charset="0"/>
                  <a:cs typeface="Times New Roman" panose="02020603050405020304" pitchFamily="18" charset="0"/>
                </a:endParaRPr>
              </a:p>
              <a:p>
                <a:r>
                  <a:rPr lang="en-US" sz="2800" b="1" i="1" dirty="0" err="1" smtClean="0">
                    <a:latin typeface="Times New Roman" panose="02020603050405020304" pitchFamily="18" charset="0"/>
                    <a:cs typeface="Times New Roman" panose="02020603050405020304" pitchFamily="18" charset="0"/>
                  </a:rPr>
                  <a:t>Công</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thức</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tổng</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quát</a:t>
                </a:r>
                <a:r>
                  <a:rPr lang="en-US" sz="2800" b="1" i="1" dirty="0" smtClean="0">
                    <a:latin typeface="Times New Roman" panose="02020603050405020304" pitchFamily="18" charset="0"/>
                    <a:cs typeface="Times New Roman" panose="02020603050405020304" pitchFamily="18" charset="0"/>
                  </a:rPr>
                  <a:t>:</a:t>
                </a:r>
              </a:p>
              <a:p>
                <a:endParaRPr lang="en-US" sz="2800" b="1" i="1" dirty="0">
                  <a:latin typeface="Times New Roman" panose="02020603050405020304" pitchFamily="18" charset="0"/>
                  <a:cs typeface="Times New Roman" panose="02020603050405020304" pitchFamily="18" charset="0"/>
                </a:endParaRPr>
              </a:p>
              <a:p>
                <a:endParaRPr lang="en-US" sz="2800" b="1" i="1" dirty="0" smtClean="0">
                  <a:latin typeface="Times New Roman" panose="02020603050405020304" pitchFamily="18" charset="0"/>
                  <a:cs typeface="Times New Roman" panose="02020603050405020304" pitchFamily="18" charset="0"/>
                </a:endParaRPr>
              </a:p>
              <a:p>
                <a:endParaRPr lang="en-US" sz="2800" b="1" i="1" dirty="0">
                  <a:latin typeface="Times New Roman" panose="02020603050405020304" pitchFamily="18" charset="0"/>
                  <a:cs typeface="Times New Roman" panose="02020603050405020304" pitchFamily="18" charset="0"/>
                </a:endParaRPr>
              </a:p>
              <a:p>
                <a:r>
                  <a:rPr lang="en-US" sz="2800" b="1" i="1" dirty="0" err="1" smtClean="0">
                    <a:latin typeface="Times New Roman" panose="02020603050405020304" pitchFamily="18" charset="0"/>
                    <a:cs typeface="Times New Roman" panose="02020603050405020304" pitchFamily="18" charset="0"/>
                  </a:rPr>
                  <a:t>Trong</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đó</a:t>
                </a:r>
                <a:r>
                  <a:rPr lang="en-US" sz="2800" b="1" i="1" dirty="0" smtClean="0">
                    <a:latin typeface="Times New Roman" panose="02020603050405020304" pitchFamily="18" charset="0"/>
                    <a:cs typeface="Times New Roman" panose="02020603050405020304" pitchFamily="18" charset="0"/>
                  </a:rPr>
                  <a:t>: - </a:t>
                </a:r>
                <a:r>
                  <a:rPr lang="en-US" sz="2800" b="1" i="1" dirty="0" err="1" smtClean="0">
                    <a:latin typeface="Times New Roman" panose="02020603050405020304" pitchFamily="18" charset="0"/>
                    <a:cs typeface="Times New Roman" panose="02020603050405020304" pitchFamily="18" charset="0"/>
                  </a:rPr>
                  <a:t>Dấu</a:t>
                </a:r>
                <a:r>
                  <a:rPr lang="en-US" sz="2800" b="1" i="1" dirty="0" smtClean="0">
                    <a:latin typeface="Times New Roman" panose="02020603050405020304" pitchFamily="18" charset="0"/>
                    <a:cs typeface="Times New Roman" panose="02020603050405020304" pitchFamily="18" charset="0"/>
                  </a:rPr>
                  <a:t> (+) </a:t>
                </a:r>
                <a:r>
                  <a:rPr lang="en-US" sz="2800" b="1" i="1" dirty="0" err="1" smtClean="0">
                    <a:latin typeface="Times New Roman" panose="02020603050405020304" pitchFamily="18" charset="0"/>
                    <a:cs typeface="Times New Roman" panose="02020603050405020304" pitchFamily="18" charset="0"/>
                  </a:rPr>
                  <a:t>lấy</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khi</a:t>
                </a:r>
                <a:r>
                  <a:rPr lang="en-US" sz="2800" b="1" i="1" dirty="0" smtClean="0">
                    <a:latin typeface="Times New Roman" panose="02020603050405020304" pitchFamily="18" charset="0"/>
                    <a:cs typeface="Times New Roman" panose="02020603050405020304" pitchFamily="18" charset="0"/>
                  </a:rPr>
                  <a:t>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𝐹</m:t>
                        </m:r>
                      </m:e>
                      <m:sub>
                        <m:r>
                          <a:rPr lang="en-US" sz="2800" i="1">
                            <a:latin typeface="Cambria Math" panose="02040503050406030204" pitchFamily="18" charset="0"/>
                          </a:rPr>
                          <m:t>𝑥</m:t>
                        </m:r>
                      </m:sub>
                    </m:sSub>
                  </m:oMath>
                </a14:m>
                <a:r>
                  <a:rPr lang="en-US" sz="2800" b="1" i="1" dirty="0" smtClean="0">
                    <a:latin typeface="Times New Roman" panose="02020603050405020304" pitchFamily="18" charset="0"/>
                    <a:cs typeface="Times New Roman" panose="02020603050405020304" pitchFamily="18" charset="0"/>
                  </a:rPr>
                  <a:t>và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𝐹</m:t>
                        </m:r>
                      </m:e>
                      <m:sub>
                        <m:r>
                          <a:rPr lang="en-US" sz="2800" b="0" i="1" smtClean="0">
                            <a:latin typeface="Cambria Math" panose="02040503050406030204" pitchFamily="18" charset="0"/>
                          </a:rPr>
                          <m:t>𝑦</m:t>
                        </m:r>
                      </m:sub>
                    </m:sSub>
                  </m:oMath>
                </a14:m>
                <a:r>
                  <a:rPr lang="en-US" sz="2800" b="1" i="1" dirty="0" err="1" smtClean="0">
                    <a:latin typeface="Times New Roman" panose="02020603050405020304" pitchFamily="18" charset="0"/>
                    <a:cs typeface="Times New Roman" panose="02020603050405020304" pitchFamily="18" charset="0"/>
                  </a:rPr>
                  <a:t>có</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chiều</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mũi</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tên</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lực</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cùng</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chiều</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mũi</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tên</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trục</a:t>
                </a:r>
                <a:r>
                  <a:rPr lang="en-US" sz="2800" b="1" i="1" dirty="0" smtClean="0">
                    <a:latin typeface="Times New Roman" panose="02020603050405020304" pitchFamily="18" charset="0"/>
                    <a:cs typeface="Times New Roman" panose="02020603050405020304" pitchFamily="18" charset="0"/>
                  </a:rPr>
                  <a:t> ox, </a:t>
                </a:r>
                <a:r>
                  <a:rPr lang="en-US" sz="2800" b="1" i="1" dirty="0" err="1" smtClean="0">
                    <a:latin typeface="Times New Roman" panose="02020603050405020304" pitchFamily="18" charset="0"/>
                    <a:cs typeface="Times New Roman" panose="02020603050405020304" pitchFamily="18" charset="0"/>
                  </a:rPr>
                  <a:t>oy</a:t>
                </a:r>
                <a:r>
                  <a:rPr lang="en-US" sz="2800" b="1" i="1" dirty="0" smtClean="0">
                    <a:latin typeface="Times New Roman" panose="02020603050405020304" pitchFamily="18" charset="0"/>
                    <a:cs typeface="Times New Roman" panose="02020603050405020304" pitchFamily="18" charset="0"/>
                  </a:rPr>
                  <a:t>.</a:t>
                </a:r>
              </a:p>
              <a:p>
                <a:r>
                  <a:rPr lang="en-US" sz="2800" b="1" i="1" dirty="0">
                    <a:latin typeface="Times New Roman" panose="02020603050405020304" pitchFamily="18" charset="0"/>
                    <a:cs typeface="Times New Roman" panose="02020603050405020304" pitchFamily="18" charset="0"/>
                  </a:rPr>
                  <a:t> </a:t>
                </a:r>
                <a:r>
                  <a:rPr lang="en-US" sz="2800" b="1" i="1" dirty="0" smtClean="0">
                    <a:latin typeface="Times New Roman" panose="02020603050405020304" pitchFamily="18" charset="0"/>
                    <a:cs typeface="Times New Roman" panose="02020603050405020304" pitchFamily="18" charset="0"/>
                  </a:rPr>
                  <a:t>                - F: </a:t>
                </a:r>
                <a:r>
                  <a:rPr lang="en-US" sz="2800" b="1" i="1" dirty="0" err="1" smtClean="0">
                    <a:latin typeface="Times New Roman" panose="02020603050405020304" pitchFamily="18" charset="0"/>
                    <a:cs typeface="Times New Roman" panose="02020603050405020304" pitchFamily="18" charset="0"/>
                  </a:rPr>
                  <a:t>là</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giá</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trị</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lực</a:t>
                </a:r>
                <a:r>
                  <a:rPr lang="en-US" sz="2800" b="1" i="1" dirty="0" smtClean="0">
                    <a:latin typeface="Times New Roman" panose="02020603050405020304" pitchFamily="18" charset="0"/>
                    <a:cs typeface="Times New Roman" panose="02020603050405020304" pitchFamily="18" charset="0"/>
                  </a:rPr>
                  <a:t> (N)</a:t>
                </a:r>
              </a:p>
              <a:p>
                <a:r>
                  <a:rPr lang="en-US" sz="2800" b="1" i="1" dirty="0">
                    <a:latin typeface="Times New Roman" panose="02020603050405020304" pitchFamily="18" charset="0"/>
                    <a:cs typeface="Times New Roman" panose="02020603050405020304" pitchFamily="18" charset="0"/>
                  </a:rPr>
                  <a:t> </a:t>
                </a:r>
                <a:r>
                  <a:rPr lang="en-US" sz="2800" b="1" i="1" dirty="0" smtClean="0">
                    <a:latin typeface="Times New Roman" panose="02020603050405020304" pitchFamily="18" charset="0"/>
                    <a:cs typeface="Times New Roman" panose="02020603050405020304" pitchFamily="18" charset="0"/>
                  </a:rPr>
                  <a:t>                - </a:t>
                </a:r>
                <a:r>
                  <a:rPr lang="el-GR" sz="2800" b="1" i="1" dirty="0" smtClean="0">
                    <a:latin typeface="Times New Roman" panose="02020603050405020304" pitchFamily="18" charset="0"/>
                    <a:cs typeface="Times New Roman" panose="02020603050405020304" pitchFamily="18" charset="0"/>
                  </a:rPr>
                  <a:t>α</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là</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góc</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tạo</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bởi</a:t>
                </a:r>
                <a:r>
                  <a:rPr lang="en-US" sz="2800" b="1" i="1" dirty="0" smtClean="0">
                    <a:latin typeface="Times New Roman" panose="02020603050405020304" pitchFamily="18" charset="0"/>
                    <a:cs typeface="Times New Roman" panose="02020603050405020304" pitchFamily="18" charset="0"/>
                  </a:rPr>
                  <a:t> (F, ox)</a:t>
                </a:r>
              </a:p>
              <a:p>
                <a:r>
                  <a:rPr lang="en-US" sz="2800" b="1" i="1" dirty="0">
                    <a:latin typeface="Times New Roman" panose="02020603050405020304" pitchFamily="18" charset="0"/>
                    <a:cs typeface="Times New Roman" panose="02020603050405020304" pitchFamily="18" charset="0"/>
                  </a:rPr>
                  <a:t> </a:t>
                </a:r>
                <a:r>
                  <a:rPr lang="en-US" sz="2800" b="1" i="1" dirty="0" smtClean="0">
                    <a:latin typeface="Times New Roman" panose="02020603050405020304" pitchFamily="18" charset="0"/>
                    <a:cs typeface="Times New Roman" panose="02020603050405020304" pitchFamily="18" charset="0"/>
                  </a:rPr>
                  <a:t>                 (</a:t>
                </a:r>
                <a:r>
                  <a:rPr lang="el-GR" sz="2800" b="1" i="1" dirty="0" smtClean="0">
                    <a:latin typeface="Times New Roman" panose="02020603050405020304" pitchFamily="18" charset="0"/>
                    <a:cs typeface="Times New Roman" panose="02020603050405020304" pitchFamily="18" charset="0"/>
                  </a:rPr>
                  <a:t>α</a:t>
                </a:r>
                <a:r>
                  <a:rPr lang="en-US" sz="2800" b="1" i="1" dirty="0" smtClean="0">
                    <a:latin typeface="Times New Roman" panose="02020603050405020304" pitchFamily="18" charset="0"/>
                    <a:cs typeface="Times New Roman" panose="02020603050405020304" pitchFamily="18" charset="0"/>
                  </a:rPr>
                  <a:t> ≤ 90</a:t>
                </a:r>
                <a14:m>
                  <m:oMath xmlns:m="http://schemas.openxmlformats.org/officeDocument/2006/math">
                    <m:r>
                      <a:rPr lang="en-US" sz="2800" b="1"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sz="2800" b="1" i="1" dirty="0" smtClean="0">
                    <a:latin typeface="Times New Roman" panose="02020603050405020304" pitchFamily="18" charset="0"/>
                    <a:cs typeface="Times New Roman" panose="02020603050405020304" pitchFamily="18" charset="0"/>
                  </a:rPr>
                  <a:t>)</a:t>
                </a:r>
              </a:p>
              <a:p>
                <a:endParaRPr lang="en-US" sz="2800" b="1" i="1" dirty="0" smtClean="0">
                  <a:latin typeface="Times New Roman" panose="02020603050405020304" pitchFamily="18" charset="0"/>
                  <a:cs typeface="Times New Roman" panose="02020603050405020304" pitchFamily="18" charset="0"/>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1113577" y="1193820"/>
                <a:ext cx="10185147" cy="4952253"/>
              </a:xfrm>
              <a:prstGeom prst="rect">
                <a:avLst/>
              </a:prstGeom>
              <a:blipFill rotWithShape="0">
                <a:blip r:embed="rId2"/>
                <a:stretch>
                  <a:fillRect l="-1257" t="-493" r="-1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4436198" y="2310409"/>
                <a:ext cx="2571184" cy="103937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sz="280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𝐹</m:t>
                        </m:r>
                      </m:e>
                      <m:sub>
                        <m:r>
                          <a:rPr lang="en-US" sz="2800" b="0" i="1" smtClean="0">
                            <a:solidFill>
                              <a:schemeClr val="tx1"/>
                            </a:solidFill>
                            <a:latin typeface="Cambria Math" panose="02040503050406030204" pitchFamily="18" charset="0"/>
                          </a:rPr>
                          <m:t>𝑥</m:t>
                        </m:r>
                      </m:sub>
                    </m:sSub>
                    <m:r>
                      <a:rPr lang="en-US" sz="2800" b="0" i="1" smtClean="0">
                        <a:solidFill>
                          <a:schemeClr val="tx1"/>
                        </a:solidFill>
                        <a:latin typeface="Cambria Math" panose="02040503050406030204" pitchFamily="18" charset="0"/>
                      </a:rPr>
                      <m:t>= </m:t>
                    </m:r>
                  </m:oMath>
                </a14:m>
                <a:r>
                  <a:rPr lang="en-US" sz="2800" dirty="0" smtClean="0">
                    <a:solidFill>
                      <a:schemeClr val="tx1"/>
                    </a:solidFill>
                    <a:latin typeface="Times New Roman" panose="02020603050405020304" pitchFamily="18" charset="0"/>
                    <a:cs typeface="Times New Roman" panose="02020603050405020304" pitchFamily="18" charset="0"/>
                  </a:rPr>
                  <a:t>± F. </a:t>
                </a:r>
                <a:r>
                  <a:rPr lang="en-US" sz="2800" dirty="0" err="1" smtClean="0">
                    <a:solidFill>
                      <a:schemeClr val="tx1"/>
                    </a:solidFill>
                    <a:latin typeface="Times New Roman" panose="02020603050405020304" pitchFamily="18" charset="0"/>
                    <a:cs typeface="Times New Roman" panose="02020603050405020304" pitchFamily="18" charset="0"/>
                  </a:rPr>
                  <a:t>cos</a:t>
                </a:r>
                <a:r>
                  <a:rPr lang="el-GR" sz="2800" dirty="0" smtClean="0">
                    <a:solidFill>
                      <a:schemeClr val="tx1"/>
                    </a:solidFill>
                    <a:latin typeface="Times New Roman" panose="02020603050405020304" pitchFamily="18" charset="0"/>
                    <a:cs typeface="Times New Roman" panose="02020603050405020304" pitchFamily="18" charset="0"/>
                  </a:rPr>
                  <a:t>α</a:t>
                </a:r>
                <a:endParaRPr lang="en-US" sz="2800" dirty="0" smtClean="0">
                  <a:solidFill>
                    <a:schemeClr val="tx1"/>
                  </a:solidFill>
                  <a:latin typeface="Times New Roman" panose="02020603050405020304" pitchFamily="18" charset="0"/>
                  <a:cs typeface="Times New Roman" panose="02020603050405020304" pitchFamily="18" charset="0"/>
                </a:endParaRPr>
              </a:p>
              <a:p>
                <a:pPr algn="ctr"/>
                <a14:m>
                  <m:oMath xmlns:m="http://schemas.openxmlformats.org/officeDocument/2006/math">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𝐹</m:t>
                        </m:r>
                      </m:e>
                      <m:sub>
                        <m:r>
                          <a:rPr lang="en-US" sz="2800" b="0" i="1" smtClean="0">
                            <a:solidFill>
                              <a:schemeClr val="tx1"/>
                            </a:solidFill>
                            <a:latin typeface="Cambria Math" panose="02040503050406030204" pitchFamily="18" charset="0"/>
                          </a:rPr>
                          <m:t>𝑦</m:t>
                        </m:r>
                      </m:sub>
                    </m:sSub>
                    <m:r>
                      <a:rPr lang="en-US" sz="2800" i="1">
                        <a:solidFill>
                          <a:schemeClr val="tx1"/>
                        </a:solidFill>
                        <a:latin typeface="Cambria Math" panose="02040503050406030204" pitchFamily="18" charset="0"/>
                      </a:rPr>
                      <m:t>= </m:t>
                    </m:r>
                  </m:oMath>
                </a14:m>
                <a:r>
                  <a:rPr lang="en-US" sz="2800" dirty="0" smtClean="0">
                    <a:solidFill>
                      <a:schemeClr val="tx1"/>
                    </a:solidFill>
                    <a:latin typeface="Times New Roman" panose="02020603050405020304" pitchFamily="18" charset="0"/>
                    <a:cs typeface="Times New Roman" panose="02020603050405020304" pitchFamily="18" charset="0"/>
                  </a:rPr>
                  <a:t>± F</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smtClean="0">
                    <a:solidFill>
                      <a:schemeClr val="tx1"/>
                    </a:solidFill>
                    <a:latin typeface="Times New Roman" panose="02020603050405020304" pitchFamily="18" charset="0"/>
                    <a:cs typeface="Times New Roman" panose="02020603050405020304" pitchFamily="18" charset="0"/>
                  </a:rPr>
                  <a:t>sin</a:t>
                </a:r>
                <a:r>
                  <a:rPr lang="el-GR" sz="2800" dirty="0" smtClean="0">
                    <a:solidFill>
                      <a:schemeClr val="tx1"/>
                    </a:solidFill>
                    <a:latin typeface="Times New Roman" panose="02020603050405020304" pitchFamily="18" charset="0"/>
                    <a:cs typeface="Times New Roman" panose="02020603050405020304" pitchFamily="18" charset="0"/>
                  </a:rPr>
                  <a:t>α</a:t>
                </a:r>
                <a:endParaRPr lang="en-US" sz="2800" dirty="0">
                  <a:solidFill>
                    <a:schemeClr val="tx1"/>
                  </a:solidFill>
                  <a:latin typeface="Times New Roman" panose="02020603050405020304" pitchFamily="18" charset="0"/>
                  <a:cs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4436198" y="2310409"/>
                <a:ext cx="2571184" cy="1039373"/>
              </a:xfrm>
              <a:prstGeom prst="rect">
                <a:avLst/>
              </a:prstGeom>
              <a:blipFill rotWithShape="0">
                <a:blip r:embed="rId3"/>
                <a:stretch>
                  <a:fillRect t="-1695" b="-7910"/>
                </a:stretch>
              </a:blipFill>
              <a:ln w="38100">
                <a:solidFill>
                  <a:srgbClr val="FF0000"/>
                </a:solidFill>
              </a:ln>
            </p:spPr>
            <p:txBody>
              <a:bodyPr/>
              <a:lstStyle/>
              <a:p>
                <a:r>
                  <a:rPr lang="en-US">
                    <a:noFill/>
                  </a:rPr>
                  <a:t> </a:t>
                </a:r>
              </a:p>
            </p:txBody>
          </p:sp>
        </mc:Fallback>
      </mc:AlternateContent>
      <p:cxnSp>
        <p:nvCxnSpPr>
          <p:cNvPr id="4" name="Straight Arrow Connector 3"/>
          <p:cNvCxnSpPr/>
          <p:nvPr/>
        </p:nvCxnSpPr>
        <p:spPr>
          <a:xfrm flipV="1">
            <a:off x="8202440" y="4083113"/>
            <a:ext cx="1575303" cy="1439501"/>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9" name="Straight Arrow Connector 8"/>
          <p:cNvCxnSpPr/>
          <p:nvPr/>
        </p:nvCxnSpPr>
        <p:spPr>
          <a:xfrm>
            <a:off x="7097917" y="5522222"/>
            <a:ext cx="3911097"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10824355" y="5060557"/>
            <a:ext cx="588475" cy="461665"/>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x</a:t>
            </a:r>
            <a:endParaRPr lang="en-US" sz="2400" dirty="0">
              <a:latin typeface="Times New Roman" panose="02020603050405020304" pitchFamily="18" charset="0"/>
              <a:cs typeface="Times New Roman" panose="02020603050405020304" pitchFamily="18" charset="0"/>
            </a:endParaRPr>
          </a:p>
        </p:txBody>
      </p:sp>
      <p:sp>
        <p:nvSpPr>
          <p:cNvPr id="13" name="TextBox 12"/>
          <p:cNvSpPr txBox="1"/>
          <p:nvPr/>
        </p:nvSpPr>
        <p:spPr>
          <a:xfrm>
            <a:off x="9166632" y="3846743"/>
            <a:ext cx="588475" cy="461665"/>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F</a:t>
            </a:r>
            <a:endParaRPr lang="en-US" sz="2400" dirty="0">
              <a:latin typeface="Times New Roman" panose="02020603050405020304" pitchFamily="18" charset="0"/>
              <a:cs typeface="Times New Roman" panose="02020603050405020304" pitchFamily="18" charset="0"/>
            </a:endParaRPr>
          </a:p>
        </p:txBody>
      </p:sp>
      <p:sp>
        <p:nvSpPr>
          <p:cNvPr id="11" name="Freeform 10"/>
          <p:cNvSpPr/>
          <p:nvPr/>
        </p:nvSpPr>
        <p:spPr>
          <a:xfrm>
            <a:off x="8646059" y="5124261"/>
            <a:ext cx="211229" cy="398353"/>
          </a:xfrm>
          <a:custGeom>
            <a:avLst/>
            <a:gdLst>
              <a:gd name="connsiteX0" fmla="*/ 0 w 211229"/>
              <a:gd name="connsiteY0" fmla="*/ 0 h 398353"/>
              <a:gd name="connsiteX1" fmla="*/ 199177 w 211229"/>
              <a:gd name="connsiteY1" fmla="*/ 190123 h 398353"/>
              <a:gd name="connsiteX2" fmla="*/ 172016 w 211229"/>
              <a:gd name="connsiteY2" fmla="*/ 398353 h 398353"/>
            </a:gdLst>
            <a:ahLst/>
            <a:cxnLst>
              <a:cxn ang="0">
                <a:pos x="connsiteX0" y="connsiteY0"/>
              </a:cxn>
              <a:cxn ang="0">
                <a:pos x="connsiteX1" y="connsiteY1"/>
              </a:cxn>
              <a:cxn ang="0">
                <a:pos x="connsiteX2" y="connsiteY2"/>
              </a:cxn>
            </a:cxnLst>
            <a:rect l="l" t="t" r="r" b="b"/>
            <a:pathLst>
              <a:path w="211229" h="398353">
                <a:moveTo>
                  <a:pt x="0" y="0"/>
                </a:moveTo>
                <a:cubicBezTo>
                  <a:pt x="85254" y="61865"/>
                  <a:pt x="170508" y="123731"/>
                  <a:pt x="199177" y="190123"/>
                </a:cubicBezTo>
                <a:cubicBezTo>
                  <a:pt x="227846" y="256515"/>
                  <a:pt x="199931" y="327434"/>
                  <a:pt x="172016" y="398353"/>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15" name="TextBox 14"/>
          <p:cNvSpPr txBox="1"/>
          <p:nvPr/>
        </p:nvSpPr>
        <p:spPr>
          <a:xfrm>
            <a:off x="8968120" y="4926012"/>
            <a:ext cx="588475"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α</a:t>
            </a:r>
          </a:p>
        </p:txBody>
      </p:sp>
    </p:spTree>
    <p:extLst>
      <p:ext uri="{BB962C8B-B14F-4D97-AF65-F5344CB8AC3E}">
        <p14:creationId xmlns:p14="http://schemas.microsoft.com/office/powerpoint/2010/main" val="26063419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4856" y="6337871"/>
            <a:ext cx="2687444" cy="369332"/>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GV: </a:t>
            </a:r>
            <a:r>
              <a:rPr lang="en-US" dirty="0" err="1" smtClean="0">
                <a:latin typeface="Arial" panose="020B0604020202020204" pitchFamily="34" charset="0"/>
                <a:cs typeface="Arial" panose="020B0604020202020204" pitchFamily="34" charset="0"/>
              </a:rPr>
              <a:t>Dương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Thị</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Hồng</a:t>
            </a:r>
            <a:endParaRPr lang="en-US" dirty="0">
              <a:latin typeface="Arial" panose="020B0604020202020204" pitchFamily="34" charset="0"/>
              <a:cs typeface="Arial" panose="020B0604020202020204" pitchFamily="34" charset="0"/>
            </a:endParaRPr>
          </a:p>
        </p:txBody>
      </p:sp>
      <p:sp>
        <p:nvSpPr>
          <p:cNvPr id="19" name="Rounded Rectangle 18"/>
          <p:cNvSpPr/>
          <p:nvPr/>
        </p:nvSpPr>
        <p:spPr>
          <a:xfrm>
            <a:off x="2643611" y="413030"/>
            <a:ext cx="6817259" cy="62048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2.1. VÉC TƠ CHÍNH VÀ MÔ MEN CHÍNH</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cxnSp>
        <p:nvCxnSpPr>
          <p:cNvPr id="3" name="Straight Arrow Connector 2"/>
          <p:cNvCxnSpPr/>
          <p:nvPr/>
        </p:nvCxnSpPr>
        <p:spPr>
          <a:xfrm>
            <a:off x="3748135" y="4744016"/>
            <a:ext cx="6500388"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5" name="Straight Arrow Connector 4"/>
          <p:cNvCxnSpPr/>
          <p:nvPr/>
        </p:nvCxnSpPr>
        <p:spPr>
          <a:xfrm flipV="1">
            <a:off x="6482281" y="1955550"/>
            <a:ext cx="54321" cy="475165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9" name="Straight Arrow Connector 8"/>
          <p:cNvCxnSpPr/>
          <p:nvPr/>
        </p:nvCxnSpPr>
        <p:spPr>
          <a:xfrm flipV="1">
            <a:off x="6482281" y="3096285"/>
            <a:ext cx="2308634" cy="1647731"/>
          </a:xfrm>
          <a:prstGeom prst="straightConnector1">
            <a:avLst/>
          </a:prstGeom>
          <a:ln w="28575">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4" name="TextBox 23"/>
          <p:cNvSpPr txBox="1"/>
          <p:nvPr/>
        </p:nvSpPr>
        <p:spPr>
          <a:xfrm>
            <a:off x="9995026" y="4072304"/>
            <a:ext cx="1176950" cy="523220"/>
          </a:xfrm>
          <a:prstGeom prst="rect">
            <a:avLst/>
          </a:prstGeom>
          <a:noFill/>
        </p:spPr>
        <p:txBody>
          <a:bodyPr wrap="square" rtlCol="0">
            <a:spAutoFit/>
          </a:bodyPr>
          <a:lstStyle/>
          <a:p>
            <a:r>
              <a:rPr lang="en-US" sz="2800" dirty="0" smtClean="0">
                <a:latin typeface="Times New Roman" panose="02020603050405020304" pitchFamily="18" charset="0"/>
                <a:cs typeface="Times New Roman" panose="02020603050405020304" pitchFamily="18" charset="0"/>
              </a:rPr>
              <a:t>x</a:t>
            </a:r>
            <a:endParaRPr lang="en-US" sz="2800" dirty="0">
              <a:latin typeface="Times New Roman" panose="02020603050405020304" pitchFamily="18" charset="0"/>
              <a:cs typeface="Times New Roman" panose="02020603050405020304" pitchFamily="18" charset="0"/>
            </a:endParaRPr>
          </a:p>
        </p:txBody>
      </p:sp>
      <p:sp>
        <p:nvSpPr>
          <p:cNvPr id="25" name="TextBox 24"/>
          <p:cNvSpPr txBox="1"/>
          <p:nvPr/>
        </p:nvSpPr>
        <p:spPr>
          <a:xfrm>
            <a:off x="6599977" y="1839502"/>
            <a:ext cx="117695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p>
        </p:txBody>
      </p:sp>
      <mc:AlternateContent xmlns:mc="http://schemas.openxmlformats.org/markup-compatibility/2006" xmlns:a14="http://schemas.microsoft.com/office/drawing/2010/main">
        <mc:Choice Requires="a14">
          <p:sp>
            <p:nvSpPr>
              <p:cNvPr id="29" name="TextBox 28"/>
              <p:cNvSpPr txBox="1"/>
              <p:nvPr/>
            </p:nvSpPr>
            <p:spPr>
              <a:xfrm>
                <a:off x="7017368" y="4262488"/>
                <a:ext cx="1946494" cy="461665"/>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 45</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400" dirty="0">
                  <a:latin typeface="Times New Roman" panose="02020603050405020304" pitchFamily="18" charset="0"/>
                  <a:cs typeface="Times New Roman" panose="02020603050405020304" pitchFamily="18" charset="0"/>
                </a:endParaRPr>
              </a:p>
            </p:txBody>
          </p:sp>
        </mc:Choice>
        <mc:Fallback xmlns="">
          <p:sp>
            <p:nvSpPr>
              <p:cNvPr id="29" name="TextBox 28"/>
              <p:cNvSpPr txBox="1">
                <a:spLocks noRot="1" noChangeAspect="1" noMove="1" noResize="1" noEditPoints="1" noAdjustHandles="1" noChangeArrowheads="1" noChangeShapeType="1" noTextEdit="1"/>
              </p:cNvSpPr>
              <p:nvPr/>
            </p:nvSpPr>
            <p:spPr>
              <a:xfrm>
                <a:off x="7017368" y="4262488"/>
                <a:ext cx="1946494" cy="461665"/>
              </a:xfrm>
              <a:prstGeom prst="rect">
                <a:avLst/>
              </a:prstGeom>
              <a:blipFill rotWithShape="0">
                <a:blip r:embed="rId2"/>
                <a:stretch>
                  <a:fillRect l="-940" t="-10526" b="-28947"/>
                </a:stretch>
              </a:blipFill>
            </p:spPr>
            <p:txBody>
              <a:bodyPr/>
              <a:lstStyle/>
              <a:p>
                <a:r>
                  <a:rPr lang="en-US">
                    <a:noFill/>
                  </a:rPr>
                  <a:t> </a:t>
                </a:r>
              </a:p>
            </p:txBody>
          </p:sp>
        </mc:Fallback>
      </mc:AlternateContent>
      <p:sp>
        <p:nvSpPr>
          <p:cNvPr id="2" name="Freeform 1"/>
          <p:cNvSpPr/>
          <p:nvPr/>
        </p:nvSpPr>
        <p:spPr>
          <a:xfrm>
            <a:off x="6971168" y="4409038"/>
            <a:ext cx="92400" cy="316871"/>
          </a:xfrm>
          <a:custGeom>
            <a:avLst/>
            <a:gdLst>
              <a:gd name="connsiteX0" fmla="*/ 0 w 92400"/>
              <a:gd name="connsiteY0" fmla="*/ 0 h 316871"/>
              <a:gd name="connsiteX1" fmla="*/ 90535 w 92400"/>
              <a:gd name="connsiteY1" fmla="*/ 144855 h 316871"/>
              <a:gd name="connsiteX2" fmla="*/ 63375 w 92400"/>
              <a:gd name="connsiteY2" fmla="*/ 316871 h 316871"/>
            </a:gdLst>
            <a:ahLst/>
            <a:cxnLst>
              <a:cxn ang="0">
                <a:pos x="connsiteX0" y="connsiteY0"/>
              </a:cxn>
              <a:cxn ang="0">
                <a:pos x="connsiteX1" y="connsiteY1"/>
              </a:cxn>
              <a:cxn ang="0">
                <a:pos x="connsiteX2" y="connsiteY2"/>
              </a:cxn>
            </a:cxnLst>
            <a:rect l="l" t="t" r="r" b="b"/>
            <a:pathLst>
              <a:path w="92400" h="316871">
                <a:moveTo>
                  <a:pt x="0" y="0"/>
                </a:moveTo>
                <a:cubicBezTo>
                  <a:pt x="39986" y="46021"/>
                  <a:pt x="79973" y="92043"/>
                  <a:pt x="90535" y="144855"/>
                </a:cubicBezTo>
                <a:cubicBezTo>
                  <a:pt x="101097" y="197667"/>
                  <a:pt x="63375" y="316871"/>
                  <a:pt x="63375" y="316871"/>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cxnSp>
        <p:nvCxnSpPr>
          <p:cNvPr id="6" name="Straight Arrow Connector 5"/>
          <p:cNvCxnSpPr/>
          <p:nvPr/>
        </p:nvCxnSpPr>
        <p:spPr>
          <a:xfrm flipH="1" flipV="1">
            <a:off x="5133315" y="2824681"/>
            <a:ext cx="1348966" cy="191933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4173649" y="2301460"/>
                <a:ext cx="2426328"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2</m:t>
                          </m:r>
                        </m:sub>
                      </m:sSub>
                      <m:r>
                        <a:rPr lang="en-US" sz="2800" b="0" i="1" smtClean="0">
                          <a:latin typeface="Cambria Math" panose="02040503050406030204" pitchFamily="18" charset="0"/>
                          <a:cs typeface="Times New Roman" panose="02020603050405020304" pitchFamily="18" charset="0"/>
                        </a:rPr>
                        <m:t>=200</m:t>
                      </m:r>
                      <m:r>
                        <a:rPr lang="en-US" sz="2800" b="0" i="1" smtClean="0">
                          <a:latin typeface="Cambria Math" panose="02040503050406030204" pitchFamily="18" charset="0"/>
                          <a:cs typeface="Times New Roman" panose="02020603050405020304" pitchFamily="18" charset="0"/>
                        </a:rPr>
                        <m:t>𝑁</m:t>
                      </m:r>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31" name="TextBox 30"/>
              <p:cNvSpPr txBox="1">
                <a:spLocks noRot="1" noChangeAspect="1" noMove="1" noResize="1" noEditPoints="1" noAdjustHandles="1" noChangeArrowheads="1" noChangeShapeType="1" noTextEdit="1"/>
              </p:cNvSpPr>
              <p:nvPr/>
            </p:nvSpPr>
            <p:spPr>
              <a:xfrm>
                <a:off x="4173649" y="2301460"/>
                <a:ext cx="2426328" cy="523220"/>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8343431" y="2596469"/>
                <a:ext cx="2426328"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1</m:t>
                          </m:r>
                        </m:sub>
                      </m:sSub>
                      <m:r>
                        <a:rPr lang="en-US" sz="2800" b="0" i="1" smtClean="0">
                          <a:latin typeface="Cambria Math" panose="02040503050406030204" pitchFamily="18" charset="0"/>
                          <a:cs typeface="Times New Roman" panose="02020603050405020304" pitchFamily="18" charset="0"/>
                        </a:rPr>
                        <m:t>=50</m:t>
                      </m:r>
                      <m:r>
                        <a:rPr lang="en-US" sz="2800" b="0" i="1" smtClean="0">
                          <a:latin typeface="Cambria Math" panose="02040503050406030204" pitchFamily="18" charset="0"/>
                          <a:cs typeface="Times New Roman" panose="02020603050405020304" pitchFamily="18" charset="0"/>
                        </a:rPr>
                        <m:t>𝑁</m:t>
                      </m:r>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32" name="TextBox 31"/>
              <p:cNvSpPr txBox="1">
                <a:spLocks noRot="1" noChangeAspect="1" noMove="1" noResize="1" noEditPoints="1" noAdjustHandles="1" noChangeArrowheads="1" noChangeShapeType="1" noTextEdit="1"/>
              </p:cNvSpPr>
              <p:nvPr/>
            </p:nvSpPr>
            <p:spPr>
              <a:xfrm>
                <a:off x="8343431" y="2596469"/>
                <a:ext cx="2426328" cy="523220"/>
              </a:xfrm>
              <a:prstGeom prst="rect">
                <a:avLst/>
              </a:prstGeom>
              <a:blipFill rotWithShape="0">
                <a:blip r:embed="rId4"/>
                <a:stretch>
                  <a:fillRect/>
                </a:stretch>
              </a:blipFill>
            </p:spPr>
            <p:txBody>
              <a:bodyPr/>
              <a:lstStyle/>
              <a:p>
                <a:r>
                  <a:rPr lang="en-US">
                    <a:noFill/>
                  </a:rPr>
                  <a:t> </a:t>
                </a:r>
              </a:p>
            </p:txBody>
          </p:sp>
        </mc:Fallback>
      </mc:AlternateContent>
      <p:cxnSp>
        <p:nvCxnSpPr>
          <p:cNvPr id="16" name="Straight Arrow Connector 15"/>
          <p:cNvCxnSpPr/>
          <p:nvPr/>
        </p:nvCxnSpPr>
        <p:spPr>
          <a:xfrm flipH="1">
            <a:off x="4101220" y="4744016"/>
            <a:ext cx="2408221" cy="9144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4" name="TextBox 33"/>
              <p:cNvSpPr txBox="1"/>
              <p:nvPr/>
            </p:nvSpPr>
            <p:spPr>
              <a:xfrm>
                <a:off x="2832300" y="5006799"/>
                <a:ext cx="2426328"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3</m:t>
                          </m:r>
                        </m:sub>
                      </m:sSub>
                      <m:r>
                        <a:rPr lang="en-US" sz="2800" b="0" i="1" smtClean="0">
                          <a:latin typeface="Cambria Math" panose="02040503050406030204" pitchFamily="18" charset="0"/>
                          <a:cs typeface="Times New Roman" panose="02020603050405020304" pitchFamily="18" charset="0"/>
                        </a:rPr>
                        <m:t>=80</m:t>
                      </m:r>
                      <m:r>
                        <a:rPr lang="en-US" sz="2800" b="0" i="1" smtClean="0">
                          <a:latin typeface="Cambria Math" panose="02040503050406030204" pitchFamily="18" charset="0"/>
                          <a:cs typeface="Times New Roman" panose="02020603050405020304" pitchFamily="18" charset="0"/>
                        </a:rPr>
                        <m:t>𝑁</m:t>
                      </m:r>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34" name="TextBox 33"/>
              <p:cNvSpPr txBox="1">
                <a:spLocks noRot="1" noChangeAspect="1" noMove="1" noResize="1" noEditPoints="1" noAdjustHandles="1" noChangeArrowheads="1" noChangeShapeType="1" noTextEdit="1"/>
              </p:cNvSpPr>
              <p:nvPr/>
            </p:nvSpPr>
            <p:spPr>
              <a:xfrm>
                <a:off x="2832300" y="5006799"/>
                <a:ext cx="2426328" cy="523220"/>
              </a:xfrm>
              <a:prstGeom prst="rect">
                <a:avLst/>
              </a:prstGeom>
              <a:blipFill rotWithShape="0">
                <a:blip r:embed="rId5"/>
                <a:stretch>
                  <a:fillRect/>
                </a:stretch>
              </a:blipFill>
            </p:spPr>
            <p:txBody>
              <a:bodyPr/>
              <a:lstStyle/>
              <a:p>
                <a:r>
                  <a:rPr lang="en-US">
                    <a:noFill/>
                  </a:rPr>
                  <a:t> </a:t>
                </a:r>
              </a:p>
            </p:txBody>
          </p:sp>
        </mc:Fallback>
      </mc:AlternateContent>
      <p:sp>
        <p:nvSpPr>
          <p:cNvPr id="20" name="Freeform 19"/>
          <p:cNvSpPr/>
          <p:nvPr/>
        </p:nvSpPr>
        <p:spPr>
          <a:xfrm>
            <a:off x="6002448" y="4363770"/>
            <a:ext cx="217283" cy="362139"/>
          </a:xfrm>
          <a:custGeom>
            <a:avLst/>
            <a:gdLst>
              <a:gd name="connsiteX0" fmla="*/ 217283 w 217283"/>
              <a:gd name="connsiteY0" fmla="*/ 0 h 362139"/>
              <a:gd name="connsiteX1" fmla="*/ 54320 w 217283"/>
              <a:gd name="connsiteY1" fmla="*/ 99588 h 362139"/>
              <a:gd name="connsiteX2" fmla="*/ 0 w 217283"/>
              <a:gd name="connsiteY2" fmla="*/ 362139 h 362139"/>
            </a:gdLst>
            <a:ahLst/>
            <a:cxnLst>
              <a:cxn ang="0">
                <a:pos x="connsiteX0" y="connsiteY0"/>
              </a:cxn>
              <a:cxn ang="0">
                <a:pos x="connsiteX1" y="connsiteY1"/>
              </a:cxn>
              <a:cxn ang="0">
                <a:pos x="connsiteX2" y="connsiteY2"/>
              </a:cxn>
            </a:cxnLst>
            <a:rect l="l" t="t" r="r" b="b"/>
            <a:pathLst>
              <a:path w="217283" h="362139">
                <a:moveTo>
                  <a:pt x="217283" y="0"/>
                </a:moveTo>
                <a:cubicBezTo>
                  <a:pt x="153908" y="19616"/>
                  <a:pt x="90534" y="39232"/>
                  <a:pt x="54320" y="99588"/>
                </a:cubicBezTo>
                <a:cubicBezTo>
                  <a:pt x="18106" y="159944"/>
                  <a:pt x="9053" y="261041"/>
                  <a:pt x="0" y="362139"/>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5" name="TextBox 34"/>
              <p:cNvSpPr txBox="1"/>
              <p:nvPr/>
            </p:nvSpPr>
            <p:spPr>
              <a:xfrm>
                <a:off x="5395866" y="4241578"/>
                <a:ext cx="823865" cy="461665"/>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 60</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400" dirty="0">
                  <a:latin typeface="Times New Roman" panose="02020603050405020304" pitchFamily="18" charset="0"/>
                  <a:cs typeface="Times New Roman" panose="02020603050405020304" pitchFamily="18" charset="0"/>
                </a:endParaRPr>
              </a:p>
            </p:txBody>
          </p:sp>
        </mc:Choice>
        <mc:Fallback xmlns="">
          <p:sp>
            <p:nvSpPr>
              <p:cNvPr id="35" name="TextBox 34"/>
              <p:cNvSpPr txBox="1">
                <a:spLocks noRot="1" noChangeAspect="1" noMove="1" noResize="1" noEditPoints="1" noAdjustHandles="1" noChangeArrowheads="1" noChangeShapeType="1" noTextEdit="1"/>
              </p:cNvSpPr>
              <p:nvPr/>
            </p:nvSpPr>
            <p:spPr>
              <a:xfrm>
                <a:off x="5395866" y="4241578"/>
                <a:ext cx="823865" cy="461665"/>
              </a:xfrm>
              <a:prstGeom prst="rect">
                <a:avLst/>
              </a:prstGeom>
              <a:blipFill rotWithShape="0">
                <a:blip r:embed="rId6"/>
                <a:stretch>
                  <a:fillRect l="-2222" t="-10526" b="-28947"/>
                </a:stretch>
              </a:blipFill>
            </p:spPr>
            <p:txBody>
              <a:bodyPr/>
              <a:lstStyle/>
              <a:p>
                <a:r>
                  <a:rPr lang="en-US">
                    <a:noFill/>
                  </a:rPr>
                  <a:t> </a:t>
                </a:r>
              </a:p>
            </p:txBody>
          </p:sp>
        </mc:Fallback>
      </mc:AlternateContent>
      <p:sp>
        <p:nvSpPr>
          <p:cNvPr id="36" name="Freeform 35"/>
          <p:cNvSpPr/>
          <p:nvPr/>
        </p:nvSpPr>
        <p:spPr>
          <a:xfrm>
            <a:off x="5975287" y="4979406"/>
            <a:ext cx="525101" cy="262746"/>
          </a:xfrm>
          <a:custGeom>
            <a:avLst/>
            <a:gdLst>
              <a:gd name="connsiteX0" fmla="*/ 0 w 525101"/>
              <a:gd name="connsiteY0" fmla="*/ 0 h 262746"/>
              <a:gd name="connsiteX1" fmla="*/ 208230 w 525101"/>
              <a:gd name="connsiteY1" fmla="*/ 244444 h 262746"/>
              <a:gd name="connsiteX2" fmla="*/ 525101 w 525101"/>
              <a:gd name="connsiteY2" fmla="*/ 226337 h 262746"/>
            </a:gdLst>
            <a:ahLst/>
            <a:cxnLst>
              <a:cxn ang="0">
                <a:pos x="connsiteX0" y="connsiteY0"/>
              </a:cxn>
              <a:cxn ang="0">
                <a:pos x="connsiteX1" y="connsiteY1"/>
              </a:cxn>
              <a:cxn ang="0">
                <a:pos x="connsiteX2" y="connsiteY2"/>
              </a:cxn>
            </a:cxnLst>
            <a:rect l="l" t="t" r="r" b="b"/>
            <a:pathLst>
              <a:path w="525101" h="262746">
                <a:moveTo>
                  <a:pt x="0" y="0"/>
                </a:moveTo>
                <a:cubicBezTo>
                  <a:pt x="60356" y="103360"/>
                  <a:pt x="120713" y="206721"/>
                  <a:pt x="208230" y="244444"/>
                </a:cubicBezTo>
                <a:cubicBezTo>
                  <a:pt x="295747" y="282167"/>
                  <a:pt x="410424" y="254252"/>
                  <a:pt x="525101" y="226337"/>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7" name="TextBox 36"/>
              <p:cNvSpPr txBox="1"/>
              <p:nvPr/>
            </p:nvSpPr>
            <p:spPr>
              <a:xfrm>
                <a:off x="5611713" y="5235736"/>
                <a:ext cx="823865" cy="461665"/>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 60</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400" dirty="0">
                  <a:latin typeface="Times New Roman" panose="02020603050405020304" pitchFamily="18" charset="0"/>
                  <a:cs typeface="Times New Roman" panose="02020603050405020304" pitchFamily="18" charset="0"/>
                </a:endParaRPr>
              </a:p>
            </p:txBody>
          </p:sp>
        </mc:Choice>
        <mc:Fallback xmlns="">
          <p:sp>
            <p:nvSpPr>
              <p:cNvPr id="37" name="TextBox 36"/>
              <p:cNvSpPr txBox="1">
                <a:spLocks noRot="1" noChangeAspect="1" noMove="1" noResize="1" noEditPoints="1" noAdjustHandles="1" noChangeArrowheads="1" noChangeShapeType="1" noTextEdit="1"/>
              </p:cNvSpPr>
              <p:nvPr/>
            </p:nvSpPr>
            <p:spPr>
              <a:xfrm>
                <a:off x="5611713" y="5235736"/>
                <a:ext cx="823865" cy="461665"/>
              </a:xfrm>
              <a:prstGeom prst="rect">
                <a:avLst/>
              </a:prstGeom>
              <a:blipFill rotWithShape="0">
                <a:blip r:embed="rId7"/>
                <a:stretch>
                  <a:fillRect l="-2963" t="-10526" b="-28947"/>
                </a:stretch>
              </a:blipFill>
            </p:spPr>
            <p:txBody>
              <a:bodyPr/>
              <a:lstStyle/>
              <a:p>
                <a:r>
                  <a:rPr lang="en-US">
                    <a:noFill/>
                  </a:rPr>
                  <a:t> </a:t>
                </a:r>
              </a:p>
            </p:txBody>
          </p:sp>
        </mc:Fallback>
      </mc:AlternateContent>
      <p:cxnSp>
        <p:nvCxnSpPr>
          <p:cNvPr id="39" name="Straight Arrow Connector 38"/>
          <p:cNvCxnSpPr/>
          <p:nvPr/>
        </p:nvCxnSpPr>
        <p:spPr>
          <a:xfrm flipH="1">
            <a:off x="6482281" y="4744016"/>
            <a:ext cx="18107" cy="177852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TextBox 39"/>
              <p:cNvSpPr txBox="1"/>
              <p:nvPr/>
            </p:nvSpPr>
            <p:spPr>
              <a:xfrm>
                <a:off x="4425214" y="6130137"/>
                <a:ext cx="2426328"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5</m:t>
                          </m:r>
                        </m:sub>
                      </m:sSub>
                      <m:r>
                        <a:rPr lang="en-US" sz="2800" b="0" i="1" smtClean="0">
                          <a:latin typeface="Cambria Math" panose="02040503050406030204" pitchFamily="18" charset="0"/>
                          <a:cs typeface="Times New Roman" panose="02020603050405020304" pitchFamily="18" charset="0"/>
                        </a:rPr>
                        <m:t>=60</m:t>
                      </m:r>
                      <m:r>
                        <a:rPr lang="en-US" sz="2800" b="0" i="1" smtClean="0">
                          <a:latin typeface="Cambria Math" panose="02040503050406030204" pitchFamily="18" charset="0"/>
                          <a:cs typeface="Times New Roman" panose="02020603050405020304" pitchFamily="18" charset="0"/>
                        </a:rPr>
                        <m:t>𝑁</m:t>
                      </m:r>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40" name="TextBox 39"/>
              <p:cNvSpPr txBox="1">
                <a:spLocks noRot="1" noChangeAspect="1" noMove="1" noResize="1" noEditPoints="1" noAdjustHandles="1" noChangeArrowheads="1" noChangeShapeType="1" noTextEdit="1"/>
              </p:cNvSpPr>
              <p:nvPr/>
            </p:nvSpPr>
            <p:spPr>
              <a:xfrm>
                <a:off x="4425214" y="6130137"/>
                <a:ext cx="2426328" cy="523220"/>
              </a:xfrm>
              <a:prstGeom prst="rect">
                <a:avLst/>
              </a:prstGeom>
              <a:blipFill rotWithShape="0">
                <a:blip r:embed="rId8"/>
                <a:stretch>
                  <a:fillRect/>
                </a:stretch>
              </a:blipFill>
            </p:spPr>
            <p:txBody>
              <a:bodyPr/>
              <a:lstStyle/>
              <a:p>
                <a:r>
                  <a:rPr lang="en-US">
                    <a:noFill/>
                  </a:rPr>
                  <a:t> </a:t>
                </a:r>
              </a:p>
            </p:txBody>
          </p:sp>
        </mc:Fallback>
      </mc:AlternateContent>
      <p:cxnSp>
        <p:nvCxnSpPr>
          <p:cNvPr id="42" name="Straight Arrow Connector 41"/>
          <p:cNvCxnSpPr/>
          <p:nvPr/>
        </p:nvCxnSpPr>
        <p:spPr>
          <a:xfrm>
            <a:off x="6500388" y="4744016"/>
            <a:ext cx="1163371" cy="144604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4" name="Freeform 43"/>
          <p:cNvSpPr/>
          <p:nvPr/>
        </p:nvSpPr>
        <p:spPr>
          <a:xfrm>
            <a:off x="6509442" y="5205743"/>
            <a:ext cx="380245" cy="172014"/>
          </a:xfrm>
          <a:custGeom>
            <a:avLst/>
            <a:gdLst>
              <a:gd name="connsiteX0" fmla="*/ 0 w 380245"/>
              <a:gd name="connsiteY0" fmla="*/ 162962 h 172014"/>
              <a:gd name="connsiteX1" fmla="*/ 271604 w 380245"/>
              <a:gd name="connsiteY1" fmla="*/ 153908 h 172014"/>
              <a:gd name="connsiteX2" fmla="*/ 380245 w 380245"/>
              <a:gd name="connsiteY2" fmla="*/ 0 h 172014"/>
            </a:gdLst>
            <a:ahLst/>
            <a:cxnLst>
              <a:cxn ang="0">
                <a:pos x="connsiteX0" y="connsiteY0"/>
              </a:cxn>
              <a:cxn ang="0">
                <a:pos x="connsiteX1" y="connsiteY1"/>
              </a:cxn>
              <a:cxn ang="0">
                <a:pos x="connsiteX2" y="connsiteY2"/>
              </a:cxn>
            </a:cxnLst>
            <a:rect l="l" t="t" r="r" b="b"/>
            <a:pathLst>
              <a:path w="380245" h="172014">
                <a:moveTo>
                  <a:pt x="0" y="162962"/>
                </a:moveTo>
                <a:cubicBezTo>
                  <a:pt x="104115" y="172015"/>
                  <a:pt x="208230" y="181068"/>
                  <a:pt x="271604" y="153908"/>
                </a:cubicBezTo>
                <a:cubicBezTo>
                  <a:pt x="334978" y="126748"/>
                  <a:pt x="357611" y="63374"/>
                  <a:pt x="38024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45" name="TextBox 44"/>
              <p:cNvSpPr txBox="1"/>
              <p:nvPr/>
            </p:nvSpPr>
            <p:spPr>
              <a:xfrm>
                <a:off x="6561498" y="5421393"/>
                <a:ext cx="823865" cy="461665"/>
              </a:xfrm>
              <a:prstGeom prst="rect">
                <a:avLst/>
              </a:prstGeom>
              <a:noFill/>
            </p:spPr>
            <p:txBody>
              <a:bodyPr wrap="square" rtlCol="0">
                <a:spAutoFit/>
              </a:bodyPr>
              <a:lstStyle/>
              <a:p>
                <a:r>
                  <a:rPr lang="en-US" sz="2400" dirty="0" smtClean="0">
                    <a:latin typeface="Times New Roman" panose="02020603050405020304" pitchFamily="18" charset="0"/>
                    <a:cs typeface="Times New Roman" panose="02020603050405020304" pitchFamily="18" charset="0"/>
                  </a:rPr>
                  <a:t> 30</a:t>
                </a:r>
                <a14:m>
                  <m:oMath xmlns:m="http://schemas.openxmlformats.org/officeDocument/2006/math">
                    <m:r>
                      <a:rPr lang="en-US" sz="240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400" dirty="0">
                  <a:latin typeface="Times New Roman" panose="02020603050405020304" pitchFamily="18" charset="0"/>
                  <a:cs typeface="Times New Roman" panose="02020603050405020304" pitchFamily="18" charset="0"/>
                </a:endParaRPr>
              </a:p>
            </p:txBody>
          </p:sp>
        </mc:Choice>
        <mc:Fallback xmlns="">
          <p:sp>
            <p:nvSpPr>
              <p:cNvPr id="45" name="TextBox 44"/>
              <p:cNvSpPr txBox="1">
                <a:spLocks noRot="1" noChangeAspect="1" noMove="1" noResize="1" noEditPoints="1" noAdjustHandles="1" noChangeArrowheads="1" noChangeShapeType="1" noTextEdit="1"/>
              </p:cNvSpPr>
              <p:nvPr/>
            </p:nvSpPr>
            <p:spPr>
              <a:xfrm>
                <a:off x="6561498" y="5421393"/>
                <a:ext cx="823865" cy="461665"/>
              </a:xfrm>
              <a:prstGeom prst="rect">
                <a:avLst/>
              </a:prstGeom>
              <a:blipFill rotWithShape="0">
                <a:blip r:embed="rId9"/>
                <a:stretch>
                  <a:fillRect l="-2206" t="-10526"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p:cNvSpPr txBox="1"/>
              <p:nvPr/>
            </p:nvSpPr>
            <p:spPr>
              <a:xfrm>
                <a:off x="7183924" y="5567788"/>
                <a:ext cx="2426328"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cs typeface="Times New Roman" panose="02020603050405020304" pitchFamily="18" charset="0"/>
                            </a:rPr>
                          </m:ctrlPr>
                        </m:sSubPr>
                        <m:e>
                          <m:r>
                            <a:rPr lang="en-US" sz="2800" b="0" i="1" smtClean="0">
                              <a:latin typeface="Cambria Math" panose="02040503050406030204" pitchFamily="18" charset="0"/>
                              <a:cs typeface="Times New Roman" panose="02020603050405020304" pitchFamily="18" charset="0"/>
                            </a:rPr>
                            <m:t>𝐹</m:t>
                          </m:r>
                        </m:e>
                        <m:sub>
                          <m:r>
                            <a:rPr lang="en-US" sz="2800" b="0" i="1" smtClean="0">
                              <a:latin typeface="Cambria Math" panose="02040503050406030204" pitchFamily="18" charset="0"/>
                              <a:cs typeface="Times New Roman" panose="02020603050405020304" pitchFamily="18" charset="0"/>
                            </a:rPr>
                            <m:t>4</m:t>
                          </m:r>
                        </m:sub>
                      </m:sSub>
                      <m:r>
                        <a:rPr lang="en-US" sz="2800" b="0" i="1" smtClean="0">
                          <a:latin typeface="Cambria Math" panose="02040503050406030204" pitchFamily="18" charset="0"/>
                          <a:cs typeface="Times New Roman" panose="02020603050405020304" pitchFamily="18" charset="0"/>
                        </a:rPr>
                        <m:t>=100</m:t>
                      </m:r>
                      <m:r>
                        <a:rPr lang="en-US" sz="2800" b="0" i="1" smtClean="0">
                          <a:latin typeface="Cambria Math" panose="02040503050406030204" pitchFamily="18" charset="0"/>
                          <a:cs typeface="Times New Roman" panose="02020603050405020304" pitchFamily="18" charset="0"/>
                        </a:rPr>
                        <m:t>𝑁</m:t>
                      </m:r>
                    </m:oMath>
                  </m:oMathPara>
                </a14:m>
                <a:endParaRPr lang="en-US" sz="2800" dirty="0">
                  <a:latin typeface="Times New Roman" panose="02020603050405020304" pitchFamily="18" charset="0"/>
                  <a:cs typeface="Times New Roman" panose="02020603050405020304" pitchFamily="18" charset="0"/>
                </a:endParaRPr>
              </a:p>
            </p:txBody>
          </p:sp>
        </mc:Choice>
        <mc:Fallback xmlns="">
          <p:sp>
            <p:nvSpPr>
              <p:cNvPr id="46" name="TextBox 45"/>
              <p:cNvSpPr txBox="1">
                <a:spLocks noRot="1" noChangeAspect="1" noMove="1" noResize="1" noEditPoints="1" noAdjustHandles="1" noChangeArrowheads="1" noChangeShapeType="1" noTextEdit="1"/>
              </p:cNvSpPr>
              <p:nvPr/>
            </p:nvSpPr>
            <p:spPr>
              <a:xfrm>
                <a:off x="7183924" y="5567788"/>
                <a:ext cx="2426328" cy="523220"/>
              </a:xfrm>
              <a:prstGeom prst="rect">
                <a:avLst/>
              </a:prstGeom>
              <a:blipFill rotWithShape="0">
                <a:blip r:embed="rId10"/>
                <a:stretch>
                  <a:fillRect/>
                </a:stretch>
              </a:blipFill>
            </p:spPr>
            <p:txBody>
              <a:bodyPr/>
              <a:lstStyle/>
              <a:p>
                <a:r>
                  <a:rPr lang="en-US">
                    <a:noFill/>
                  </a:rPr>
                  <a:t> </a:t>
                </a:r>
              </a:p>
            </p:txBody>
          </p:sp>
        </mc:Fallback>
      </mc:AlternateContent>
      <p:sp>
        <p:nvSpPr>
          <p:cNvPr id="47" name="TextBox 46"/>
          <p:cNvSpPr txBox="1"/>
          <p:nvPr/>
        </p:nvSpPr>
        <p:spPr>
          <a:xfrm>
            <a:off x="1303699" y="1240325"/>
            <a:ext cx="2444436" cy="892552"/>
          </a:xfrm>
          <a:prstGeom prst="rect">
            <a:avLst/>
          </a:prstGeom>
          <a:noFill/>
        </p:spPr>
        <p:txBody>
          <a:bodyPr wrap="square" rtlCol="0">
            <a:spAutoFit/>
          </a:bodyPr>
          <a:lstStyle/>
          <a:p>
            <a:r>
              <a:rPr lang="en-US" sz="2600" dirty="0" err="1" smtClean="0">
                <a:latin typeface="Times New Roman" panose="02020603050405020304" pitchFamily="18" charset="0"/>
                <a:cs typeface="Times New Roman" panose="02020603050405020304" pitchFamily="18" charset="0"/>
              </a:rPr>
              <a:t>Ví</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dụ</a:t>
            </a:r>
            <a:r>
              <a:rPr lang="en-US" sz="2600" dirty="0" smtClean="0">
                <a:latin typeface="Times New Roman" panose="02020603050405020304" pitchFamily="18" charset="0"/>
                <a:cs typeface="Times New Roman" panose="02020603050405020304" pitchFamily="18" charset="0"/>
              </a:rPr>
              <a:t> minh </a:t>
            </a:r>
            <a:r>
              <a:rPr lang="en-US" sz="2600" dirty="0" err="1" smtClean="0">
                <a:latin typeface="Times New Roman" panose="02020603050405020304" pitchFamily="18" charset="0"/>
                <a:cs typeface="Times New Roman" panose="02020603050405020304" pitchFamily="18" charset="0"/>
              </a:rPr>
              <a:t>họa</a:t>
            </a:r>
            <a:r>
              <a:rPr lang="en-US" sz="2600" dirty="0" smtClean="0">
                <a:latin typeface="Times New Roman" panose="02020603050405020304" pitchFamily="18" charset="0"/>
                <a:cs typeface="Times New Roman" panose="02020603050405020304" pitchFamily="18" charset="0"/>
              </a:rPr>
              <a:t>:</a:t>
            </a:r>
          </a:p>
          <a:p>
            <a:r>
              <a:rPr lang="en-US" sz="2600" dirty="0" err="1" smtClean="0">
                <a:latin typeface="Times New Roman" panose="02020603050405020304" pitchFamily="18" charset="0"/>
                <a:cs typeface="Times New Roman" panose="02020603050405020304" pitchFamily="18" charset="0"/>
              </a:rPr>
              <a:t>Tính</a:t>
            </a:r>
            <a:r>
              <a:rPr lang="en-US" sz="2600" dirty="0" smtClean="0">
                <a:latin typeface="Times New Roman" panose="02020603050405020304" pitchFamily="18" charset="0"/>
                <a:cs typeface="Times New Roman" panose="02020603050405020304" pitchFamily="18" charset="0"/>
              </a:rPr>
              <a:t> R</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9340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inVertical)">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631</TotalTime>
  <Words>1593</Words>
  <Application>Microsoft Office PowerPoint</Application>
  <PresentationFormat>Widescreen</PresentationFormat>
  <Paragraphs>255</Paragraphs>
  <Slides>28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Calibri Light</vt:lpstr>
      <vt:lpstr>Cambria</vt:lpstr>
      <vt:lpstr>Cambria Math</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Microsoft account</cp:lastModifiedBy>
  <cp:revision>37</cp:revision>
  <dcterms:created xsi:type="dcterms:W3CDTF">2020-03-24T06:12:50Z</dcterms:created>
  <dcterms:modified xsi:type="dcterms:W3CDTF">2021-08-03T02:31:55Z</dcterms:modified>
</cp:coreProperties>
</file>