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8" r:id="rId12"/>
    <p:sldId id="269" r:id="rId13"/>
    <p:sldId id="270" r:id="rId14"/>
    <p:sldId id="271" r:id="rId15"/>
    <p:sldId id="274" r:id="rId16"/>
    <p:sldId id="275" r:id="rId17"/>
    <p:sldId id="286" r:id="rId18"/>
    <p:sldId id="276" r:id="rId19"/>
    <p:sldId id="277" r:id="rId20"/>
    <p:sldId id="283" r:id="rId21"/>
    <p:sldId id="291" r:id="rId22"/>
    <p:sldId id="284" r:id="rId23"/>
    <p:sldId id="288" r:id="rId24"/>
    <p:sldId id="289" r:id="rId25"/>
    <p:sldId id="290" r:id="rId26"/>
    <p:sldId id="280" r:id="rId27"/>
    <p:sldId id="281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F1A8F8AD-3BE8-4857-8B94-E3FB10EA795F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6"/>
            <p14:sldId id="268"/>
            <p14:sldId id="269"/>
            <p14:sldId id="270"/>
            <p14:sldId id="271"/>
            <p14:sldId id="274"/>
            <p14:sldId id="275"/>
            <p14:sldId id="286"/>
            <p14:sldId id="276"/>
            <p14:sldId id="277"/>
            <p14:sldId id="283"/>
            <p14:sldId id="291"/>
            <p14:sldId id="284"/>
            <p14:sldId id="288"/>
            <p14:sldId id="289"/>
            <p14:sldId id="290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9" d="100"/>
          <a:sy n="49" d="100"/>
        </p:scale>
        <p:origin x="36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C5B56-37CA-46FC-ABA2-187DF209D572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71186-D7C1-4F5F-A133-76B4C7C2F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815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8D88A-437C-42B4-A649-0E89CB41052C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CEB1A-F899-4F12-AB49-AA7FC98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503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8D88A-437C-42B4-A649-0E89CB41052C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CEB1A-F899-4F12-AB49-AA7FC98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119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8D88A-437C-42B4-A649-0E89CB41052C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CEB1A-F899-4F12-AB49-AA7FC98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741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8D88A-437C-42B4-A649-0E89CB41052C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CEB1A-F899-4F12-AB49-AA7FC98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886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8D88A-437C-42B4-A649-0E89CB41052C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CEB1A-F899-4F12-AB49-AA7FC98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529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8D88A-437C-42B4-A649-0E89CB41052C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CEB1A-F899-4F12-AB49-AA7FC98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893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8D88A-437C-42B4-A649-0E89CB41052C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CEB1A-F899-4F12-AB49-AA7FC98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741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8D88A-437C-42B4-A649-0E89CB41052C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CEB1A-F899-4F12-AB49-AA7FC98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270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8D88A-437C-42B4-A649-0E89CB41052C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CEB1A-F899-4F12-AB49-AA7FC98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5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8D88A-437C-42B4-A649-0E89CB41052C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CEB1A-F899-4F12-AB49-AA7FC98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794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8D88A-437C-42B4-A649-0E89CB41052C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CEB1A-F899-4F12-AB49-AA7FC98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60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8D88A-437C-42B4-A649-0E89CB41052C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CEB1A-F899-4F12-AB49-AA7FC98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992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54481" y="558392"/>
            <a:ext cx="8869679" cy="990600"/>
          </a:xfr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>
            <a:normAutofit/>
          </a:bodyPr>
          <a:lstStyle/>
          <a:p>
            <a:pPr eaLnBrk="1" hangingPunct="1"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TRƯỜNG CAO ĐẲNG LÝ TỰ TRỌNG </a:t>
            </a:r>
            <a:b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THÀNH PHỐ HỒ CHÍ MINH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097926" y="2801242"/>
            <a:ext cx="7782788" cy="10128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 CÔNG MÔ HÌNH TRẠM </a:t>
            </a:r>
          </a:p>
          <a:p>
            <a:pPr>
              <a:defRPr/>
            </a:pPr>
            <a:r>
              <a:rPr lang="en-US" sz="3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CHUYỂN VẬT LIỆU</a:t>
            </a:r>
            <a:endParaRPr lang="en-US" sz="3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2521131" y="1737141"/>
            <a:ext cx="76678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b="1" dirty="0" smtClean="0">
                <a:solidFill>
                  <a:srgbClr val="002060"/>
                </a:solidFill>
              </a:rPr>
              <a:t>BÁO CÁO NGHIỆM THU ĐỀ TÀI NCKH</a:t>
            </a:r>
            <a:endParaRPr lang="en-US" altLang="en-US" b="1" dirty="0">
              <a:solidFill>
                <a:srgbClr val="00206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gray">
          <a:xfrm>
            <a:off x="1045027" y="4586991"/>
            <a:ext cx="10972801" cy="1905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400" b="1" dirty="0">
                <a:solidFill>
                  <a:schemeClr val="tx2"/>
                </a:solidFill>
                <a:cs typeface="Arial" panose="020B0604020202020204" pitchFamily="34" charset="0"/>
              </a:rPr>
              <a:t>GIẢNG VIÊN THỰC HIỆN:    CHÂU VĂN BẢO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400" b="1" dirty="0">
                <a:solidFill>
                  <a:schemeClr val="tx2"/>
                </a:solidFill>
                <a:cs typeface="Arial" panose="020B0604020202020204" pitchFamily="34" charset="0"/>
              </a:rPr>
              <a:t>				</a:t>
            </a:r>
            <a:r>
              <a:rPr lang="en-US" altLang="en-US" sz="24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      TẠ </a:t>
            </a:r>
            <a:r>
              <a:rPr lang="en-US" altLang="en-US" sz="2400" b="1" dirty="0">
                <a:solidFill>
                  <a:schemeClr val="tx2"/>
                </a:solidFill>
                <a:cs typeface="Arial" panose="020B0604020202020204" pitchFamily="34" charset="0"/>
              </a:rPr>
              <a:t>MINH CƯỜNG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400" b="1" dirty="0">
                <a:solidFill>
                  <a:schemeClr val="tx2"/>
                </a:solidFill>
                <a:cs typeface="Arial" panose="020B0604020202020204" pitchFamily="34" charset="0"/>
              </a:rPr>
              <a:t>                                               </a:t>
            </a:r>
            <a:r>
              <a:rPr lang="en-US" altLang="en-US" sz="24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  CAO VĂN TUẤN</a:t>
            </a:r>
            <a:endParaRPr lang="en-US" altLang="en-US" sz="2400" b="1" dirty="0">
              <a:solidFill>
                <a:schemeClr val="tx2"/>
              </a:solidFill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400" b="1" dirty="0">
                <a:solidFill>
                  <a:schemeClr val="tx2"/>
                </a:solidFill>
                <a:cs typeface="Arial" panose="020B0604020202020204" pitchFamily="34" charset="0"/>
              </a:rPr>
              <a:t>                                                                 </a:t>
            </a:r>
            <a:r>
              <a:rPr lang="en-US" altLang="en-US" sz="2400" b="1" dirty="0" smtClean="0">
                <a:solidFill>
                  <a:schemeClr val="tx2"/>
                </a:solidFill>
                <a:cs typeface="Arial" panose="020B0604020202020204" pitchFamily="34" charset="0"/>
              </a:rPr>
              <a:t>     NGUYỄN </a:t>
            </a:r>
            <a:r>
              <a:rPr lang="en-US" altLang="en-US" sz="2400" b="1" dirty="0">
                <a:solidFill>
                  <a:schemeClr val="tx2"/>
                </a:solidFill>
                <a:cs typeface="Arial" panose="020B0604020202020204" pitchFamily="34" charset="0"/>
              </a:rPr>
              <a:t>MINH ĐỨC CƯỜNG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400" b="1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0932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CHƯƠNG 1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gray">
          <a:xfrm rot="10800000">
            <a:off x="3979765" y="2092814"/>
            <a:ext cx="5530850" cy="2416658"/>
          </a:xfrm>
          <a:prstGeom prst="upArrow">
            <a:avLst>
              <a:gd name="adj1" fmla="val 57824"/>
              <a:gd name="adj2" fmla="val 54398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3751165" y="1330814"/>
            <a:ext cx="57912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6431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TỔNG QUAN</a:t>
            </a:r>
          </a:p>
        </p:txBody>
      </p:sp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7537353" y="3818617"/>
            <a:ext cx="2917288" cy="2836553"/>
            <a:chOff x="576" y="2476"/>
            <a:chExt cx="995" cy="1274"/>
          </a:xfrm>
        </p:grpSpPr>
        <p:grpSp>
          <p:nvGrpSpPr>
            <p:cNvPr id="10" name="Group 7"/>
            <p:cNvGrpSpPr>
              <a:grpSpLocks/>
            </p:cNvGrpSpPr>
            <p:nvPr/>
          </p:nvGrpSpPr>
          <p:grpSpPr bwMode="auto">
            <a:xfrm>
              <a:off x="576" y="2476"/>
              <a:ext cx="936" cy="954"/>
              <a:chOff x="624" y="1584"/>
              <a:chExt cx="1248" cy="1296"/>
            </a:xfrm>
          </p:grpSpPr>
          <p:grpSp>
            <p:nvGrpSpPr>
              <p:cNvPr id="13" name="Group 8"/>
              <p:cNvGrpSpPr>
                <a:grpSpLocks/>
              </p:cNvGrpSpPr>
              <p:nvPr/>
            </p:nvGrpSpPr>
            <p:grpSpPr bwMode="auto">
              <a:xfrm>
                <a:off x="624" y="1584"/>
                <a:ext cx="1248" cy="1296"/>
                <a:chOff x="2016" y="1920"/>
                <a:chExt cx="1680" cy="1680"/>
              </a:xfrm>
            </p:grpSpPr>
            <p:sp>
              <p:nvSpPr>
                <p:cNvPr id="15" name="Oval 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" name="Freeform 1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160 w 1321"/>
                    <a:gd name="T1" fmla="*/ 199 h 712"/>
                    <a:gd name="T2" fmla="*/ 1174 w 1321"/>
                    <a:gd name="T3" fmla="*/ 221 h 712"/>
                    <a:gd name="T4" fmla="*/ 1177 w 1321"/>
                    <a:gd name="T5" fmla="*/ 240 h 712"/>
                    <a:gd name="T6" fmla="*/ 1172 w 1321"/>
                    <a:gd name="T7" fmla="*/ 257 h 712"/>
                    <a:gd name="T8" fmla="*/ 1157 w 1321"/>
                    <a:gd name="T9" fmla="*/ 273 h 712"/>
                    <a:gd name="T10" fmla="*/ 1134 w 1321"/>
                    <a:gd name="T11" fmla="*/ 289 h 712"/>
                    <a:gd name="T12" fmla="*/ 1105 w 1321"/>
                    <a:gd name="T13" fmla="*/ 301 h 712"/>
                    <a:gd name="T14" fmla="*/ 1066 w 1321"/>
                    <a:gd name="T15" fmla="*/ 313 h 712"/>
                    <a:gd name="T16" fmla="*/ 1023 w 1321"/>
                    <a:gd name="T17" fmla="*/ 324 h 712"/>
                    <a:gd name="T18" fmla="*/ 973 w 1321"/>
                    <a:gd name="T19" fmla="*/ 332 h 712"/>
                    <a:gd name="T20" fmla="*/ 919 w 1321"/>
                    <a:gd name="T21" fmla="*/ 340 h 712"/>
                    <a:gd name="T22" fmla="*/ 862 w 1321"/>
                    <a:gd name="T23" fmla="*/ 345 h 712"/>
                    <a:gd name="T24" fmla="*/ 799 w 1321"/>
                    <a:gd name="T25" fmla="*/ 351 h 712"/>
                    <a:gd name="T26" fmla="*/ 735 w 1321"/>
                    <a:gd name="T27" fmla="*/ 354 h 712"/>
                    <a:gd name="T28" fmla="*/ 709 w 1321"/>
                    <a:gd name="T29" fmla="*/ 355 h 712"/>
                    <a:gd name="T30" fmla="*/ 425 w 1321"/>
                    <a:gd name="T31" fmla="*/ 355 h 712"/>
                    <a:gd name="T32" fmla="*/ 421 w 1321"/>
                    <a:gd name="T33" fmla="*/ 355 h 712"/>
                    <a:gd name="T34" fmla="*/ 365 w 1321"/>
                    <a:gd name="T35" fmla="*/ 353 h 712"/>
                    <a:gd name="T36" fmla="*/ 311 w 1321"/>
                    <a:gd name="T37" fmla="*/ 351 h 712"/>
                    <a:gd name="T38" fmla="*/ 260 w 1321"/>
                    <a:gd name="T39" fmla="*/ 347 h 712"/>
                    <a:gd name="T40" fmla="*/ 211 w 1321"/>
                    <a:gd name="T41" fmla="*/ 344 h 712"/>
                    <a:gd name="T42" fmla="*/ 167 w 1321"/>
                    <a:gd name="T43" fmla="*/ 337 h 712"/>
                    <a:gd name="T44" fmla="*/ 126 w 1321"/>
                    <a:gd name="T45" fmla="*/ 329 h 712"/>
                    <a:gd name="T46" fmla="*/ 90 w 1321"/>
                    <a:gd name="T47" fmla="*/ 323 h 712"/>
                    <a:gd name="T48" fmla="*/ 61 w 1321"/>
                    <a:gd name="T49" fmla="*/ 314 h 712"/>
                    <a:gd name="T50" fmla="*/ 33 w 1321"/>
                    <a:gd name="T51" fmla="*/ 303 h 712"/>
                    <a:gd name="T52" fmla="*/ 18 w 1321"/>
                    <a:gd name="T53" fmla="*/ 290 h 712"/>
                    <a:gd name="T54" fmla="*/ 6 w 1321"/>
                    <a:gd name="T55" fmla="*/ 276 h 712"/>
                    <a:gd name="T56" fmla="*/ 0 w 1321"/>
                    <a:gd name="T57" fmla="*/ 261 h 712"/>
                    <a:gd name="T58" fmla="*/ 0 w 1321"/>
                    <a:gd name="T59" fmla="*/ 259 h 712"/>
                    <a:gd name="T60" fmla="*/ 4 w 1321"/>
                    <a:gd name="T61" fmla="*/ 242 h 712"/>
                    <a:gd name="T62" fmla="*/ 16 w 1321"/>
                    <a:gd name="T63" fmla="*/ 222 h 712"/>
                    <a:gd name="T64" fmla="*/ 45 w 1321"/>
                    <a:gd name="T65" fmla="*/ 184 h 712"/>
                    <a:gd name="T66" fmla="*/ 82 w 1321"/>
                    <a:gd name="T67" fmla="*/ 149 h 712"/>
                    <a:gd name="T68" fmla="*/ 130 w 1321"/>
                    <a:gd name="T69" fmla="*/ 118 h 712"/>
                    <a:gd name="T70" fmla="*/ 181 w 1321"/>
                    <a:gd name="T71" fmla="*/ 88 h 712"/>
                    <a:gd name="T72" fmla="*/ 240 w 1321"/>
                    <a:gd name="T73" fmla="*/ 61 h 712"/>
                    <a:gd name="T74" fmla="*/ 305 w 1321"/>
                    <a:gd name="T75" fmla="*/ 41 h 712"/>
                    <a:gd name="T76" fmla="*/ 370 w 1321"/>
                    <a:gd name="T77" fmla="*/ 23 h 712"/>
                    <a:gd name="T78" fmla="*/ 443 w 1321"/>
                    <a:gd name="T79" fmla="*/ 11 h 712"/>
                    <a:gd name="T80" fmla="*/ 518 w 1321"/>
                    <a:gd name="T81" fmla="*/ 4 h 712"/>
                    <a:gd name="T82" fmla="*/ 595 w 1321"/>
                    <a:gd name="T83" fmla="*/ 0 h 712"/>
                    <a:gd name="T84" fmla="*/ 595 w 1321"/>
                    <a:gd name="T85" fmla="*/ 0 h 712"/>
                    <a:gd name="T86" fmla="*/ 677 w 1321"/>
                    <a:gd name="T87" fmla="*/ 4 h 712"/>
                    <a:gd name="T88" fmla="*/ 755 w 1321"/>
                    <a:gd name="T89" fmla="*/ 11 h 712"/>
                    <a:gd name="T90" fmla="*/ 831 w 1321"/>
                    <a:gd name="T91" fmla="*/ 26 h 712"/>
                    <a:gd name="T92" fmla="*/ 901 w 1321"/>
                    <a:gd name="T93" fmla="*/ 45 h 712"/>
                    <a:gd name="T94" fmla="*/ 965 w 1321"/>
                    <a:gd name="T95" fmla="*/ 69 h 712"/>
                    <a:gd name="T96" fmla="*/ 1024 w 1321"/>
                    <a:gd name="T97" fmla="*/ 97 h 712"/>
                    <a:gd name="T98" fmla="*/ 1077 w 1321"/>
                    <a:gd name="T99" fmla="*/ 127 h 712"/>
                    <a:gd name="T100" fmla="*/ 1122 w 1321"/>
                    <a:gd name="T101" fmla="*/ 162 h 712"/>
                    <a:gd name="T102" fmla="*/ 1160 w 1321"/>
                    <a:gd name="T103" fmla="*/ 199 h 712"/>
                    <a:gd name="T104" fmla="*/ 1160 w 1321"/>
                    <a:gd name="T105" fmla="*/ 199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4" name="Text Box 11"/>
              <p:cNvSpPr txBox="1">
                <a:spLocks noChangeArrowheads="1"/>
              </p:cNvSpPr>
              <p:nvPr/>
            </p:nvSpPr>
            <p:spPr bwMode="gray">
              <a:xfrm>
                <a:off x="753" y="2147"/>
                <a:ext cx="1024" cy="5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THỰC TRẠNG</a:t>
                </a:r>
              </a:p>
              <a:p>
                <a:pPr algn="ctr">
                  <a:defRPr/>
                </a:pPr>
                <a:r>
                  <a:rPr lang="en-US" sz="2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NGHIÊN </a:t>
                </a:r>
                <a:r>
                  <a:rPr lang="en-US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CỨU</a:t>
                </a: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gray">
            <a:xfrm>
              <a:off x="576" y="3474"/>
              <a:ext cx="995" cy="27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accent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7" name="Group 13"/>
          <p:cNvGrpSpPr>
            <a:grpSpLocks/>
          </p:cNvGrpSpPr>
          <p:nvPr/>
        </p:nvGrpSpPr>
        <p:grpSpPr bwMode="auto">
          <a:xfrm>
            <a:off x="3333653" y="3782822"/>
            <a:ext cx="2832016" cy="2923268"/>
            <a:chOff x="1776" y="2476"/>
            <a:chExt cx="1019" cy="1304"/>
          </a:xfrm>
        </p:grpSpPr>
        <p:grpSp>
          <p:nvGrpSpPr>
            <p:cNvPr id="18" name="Group 14"/>
            <p:cNvGrpSpPr>
              <a:grpSpLocks/>
            </p:cNvGrpSpPr>
            <p:nvPr/>
          </p:nvGrpSpPr>
          <p:grpSpPr bwMode="auto">
            <a:xfrm>
              <a:off x="1776" y="2476"/>
              <a:ext cx="960" cy="958"/>
              <a:chOff x="2016" y="1920"/>
              <a:chExt cx="1680" cy="1680"/>
            </a:xfrm>
          </p:grpSpPr>
          <p:sp>
            <p:nvSpPr>
              <p:cNvPr id="21" name="Oval 1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2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5137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sy="50000" kx="-2453608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gray">
              <a:xfrm>
                <a:off x="2209" y="1948"/>
                <a:ext cx="1296" cy="633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9" name="Text Box 17"/>
            <p:cNvSpPr txBox="1">
              <a:spLocks noChangeArrowheads="1"/>
            </p:cNvSpPr>
            <p:nvPr/>
          </p:nvSpPr>
          <p:spPr bwMode="gray">
            <a:xfrm>
              <a:off x="1824" y="2869"/>
              <a:ext cx="865" cy="7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CƠ SỞ</a:t>
              </a:r>
            </a:p>
            <a:p>
              <a:pPr algn="ctr">
                <a:defRPr/>
              </a:pPr>
              <a:r>
                <a: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LÝ THUYẾT</a:t>
              </a:r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gray">
            <a:xfrm>
              <a:off x="1800" y="3504"/>
              <a:ext cx="995" cy="27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accent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094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26400" y="6715125"/>
            <a:ext cx="2895600" cy="320675"/>
          </a:xfrm>
        </p:spPr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CƠ SỞ LÝ THUYẾT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17633" y="2413337"/>
            <a:ext cx="98267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v"/>
            </a:pPr>
            <a:r>
              <a:rPr lang="en-US" altLang="en-US" sz="2800" b="1" dirty="0" smtClean="0">
                <a:solidFill>
                  <a:srgbClr val="0070C0"/>
                </a:solidFill>
                <a:cs typeface="Arial" panose="020B0604020202020204" pitchFamily="34" charset="0"/>
              </a:rPr>
              <a:t>     </a:t>
            </a:r>
            <a:r>
              <a:rPr lang="en-US" alt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PLC </a:t>
            </a:r>
            <a:r>
              <a:rPr lang="en-US" alt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MITSUBISHI FX3U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v"/>
            </a:pPr>
            <a:r>
              <a:rPr lang="en-US" alt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 </a:t>
            </a:r>
            <a:r>
              <a:rPr lang="en-US" alt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 </a:t>
            </a:r>
            <a:r>
              <a:rPr lang="en-US" alt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SERVO VÀ BỘ ĐIỀU KHIỂN ĐỘNG CƠ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v"/>
            </a:pPr>
            <a:r>
              <a:rPr lang="en-US" alt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HỆ THỐNG TAY GẮP DI CHUYỂN VẬT LIỆU</a:t>
            </a:r>
            <a:endParaRPr lang="en-US" altLang="en-US" sz="28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v"/>
            </a:pP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CẢM 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BIẾN VÀ HỆ THỐNG KHÍ NÉN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49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26400" y="6715125"/>
            <a:ext cx="2895600" cy="320675"/>
          </a:xfrm>
        </p:spPr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THỰC TRẠNG NGHIÊN CỨU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383" t="26935" r="53123" b="17907"/>
          <a:stretch/>
        </p:blipFill>
        <p:spPr>
          <a:xfrm>
            <a:off x="5515427" y="1306561"/>
            <a:ext cx="6540277" cy="50088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22400" y="1962067"/>
            <a:ext cx="3425371" cy="1932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600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Yalong</a:t>
            </a:r>
            <a:r>
              <a:rPr lang="en-US" sz="26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Intelligent Equipment Group </a:t>
            </a:r>
            <a:r>
              <a:rPr lang="en-US" sz="2600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Co.,Ltd</a:t>
            </a:r>
            <a:r>
              <a:rPr lang="en-US" sz="26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Model: </a:t>
            </a:r>
            <a:r>
              <a:rPr lang="en-US" sz="2600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Yalong</a:t>
            </a:r>
            <a:r>
              <a:rPr lang="en-US" sz="26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YL 335B.</a:t>
            </a:r>
            <a:endParaRPr lang="en-US" sz="2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89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26400" y="6715125"/>
            <a:ext cx="2895600" cy="320675"/>
          </a:xfrm>
        </p:spPr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THỰC TRẠNG NGHIÊN CỨU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43029" y="1885412"/>
            <a:ext cx="4524371" cy="101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en-US" sz="26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Trạm</a:t>
            </a:r>
            <a:r>
              <a:rPr lang="en-US" sz="26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Vận</a:t>
            </a:r>
            <a:r>
              <a:rPr lang="en-US" sz="26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Chuyển</a:t>
            </a:r>
            <a:r>
              <a:rPr lang="en-US" sz="26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6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6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Ty THHH </a:t>
            </a:r>
            <a:r>
              <a:rPr lang="en-US" sz="26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Hữu</a:t>
            </a:r>
            <a:r>
              <a:rPr lang="en-US" sz="26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Hồng</a:t>
            </a:r>
            <a:r>
              <a:rPr lang="en-US" sz="26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800" y="1297585"/>
            <a:ext cx="5500287" cy="5210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233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>
            <a:off x="1957327" y="341159"/>
            <a:ext cx="9143083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3988231" y="337356"/>
            <a:ext cx="5708026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THỰC TRẠNG NGHIÊN CỨU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3287" t="11530" r="10095" b="17767"/>
          <a:stretch/>
        </p:blipFill>
        <p:spPr>
          <a:xfrm>
            <a:off x="1957328" y="1502229"/>
            <a:ext cx="9322029" cy="483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86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62"/>
            <a:ext cx="12192000" cy="6858000"/>
          </a:xfrm>
          <a:prstGeom prst="rect">
            <a:avLst/>
          </a:prstGeom>
        </p:spPr>
      </p:pic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26400" y="6715125"/>
            <a:ext cx="2895600" cy="320675"/>
          </a:xfrm>
        </p:spPr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CHƯƠNG 2 : THI CÔNG MÔ HÌNH PHÂN LOẠI SẢN PHẨM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5899" y="1804964"/>
            <a:ext cx="9865723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6015" indent="-4572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26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</a:t>
            </a:r>
            <a:r>
              <a:rPr lang="en-US" sz="2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khung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mô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hình</a:t>
            </a:r>
            <a:endParaRPr lang="en-US" sz="2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136015" indent="-4572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26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</a:t>
            </a:r>
            <a:r>
              <a:rPr lang="en-US" sz="2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tay</a:t>
            </a:r>
            <a:r>
              <a:rPr lang="en-US" sz="2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gắp</a:t>
            </a:r>
            <a:r>
              <a:rPr lang="en-US" sz="2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vật</a:t>
            </a:r>
            <a:r>
              <a:rPr lang="en-US" sz="2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liệu</a:t>
            </a:r>
            <a:endParaRPr lang="en-US" sz="2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136015" indent="-4572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26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</a:t>
            </a:r>
            <a:r>
              <a:rPr lang="en-US" sz="2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hệ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thống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khí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nén</a:t>
            </a:r>
            <a:endParaRPr lang="en-US" sz="2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136015" indent="-4572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26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</a:t>
            </a:r>
            <a:r>
              <a:rPr lang="en-US" sz="2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hệ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thống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cảm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biến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1136015" indent="-4572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26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</a:t>
            </a:r>
            <a:r>
              <a:rPr lang="en-US" sz="2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hệ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thống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tạo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pan qua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điện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thoại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di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động</a:t>
            </a:r>
            <a:endParaRPr lang="en-US" sz="2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28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KHUNG MÔ HÌNH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1761" t="24910" r="30690" b="18304"/>
          <a:stretch/>
        </p:blipFill>
        <p:spPr>
          <a:xfrm>
            <a:off x="3415730" y="1203307"/>
            <a:ext cx="6238427" cy="530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2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HỆ THỐNG TAY GẮP VẬT LIỆU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956" y="2663595"/>
            <a:ext cx="5192615" cy="3721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9945" y="2177965"/>
            <a:ext cx="1953383" cy="135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174" y="1214120"/>
            <a:ext cx="1792195" cy="1156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748" y="1224838"/>
            <a:ext cx="2917613" cy="90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135" y="1473397"/>
            <a:ext cx="1846064" cy="1346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045" y="4660255"/>
            <a:ext cx="1788013" cy="1584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179" y="4323343"/>
            <a:ext cx="3463925" cy="179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ight Arrow 16"/>
          <p:cNvSpPr/>
          <p:nvPr/>
        </p:nvSpPr>
        <p:spPr>
          <a:xfrm>
            <a:off x="4568941" y="4660255"/>
            <a:ext cx="2106179" cy="357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rot="10800000">
            <a:off x="9688097" y="5049941"/>
            <a:ext cx="528653" cy="2672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 rot="10079432">
            <a:off x="7112870" y="2853856"/>
            <a:ext cx="2853144" cy="4005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 rot="8779736">
            <a:off x="6826440" y="2259182"/>
            <a:ext cx="986128" cy="39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 rot="3921516">
            <a:off x="5097190" y="2747064"/>
            <a:ext cx="1296358" cy="3666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1981454">
            <a:off x="3414959" y="2693125"/>
            <a:ext cx="1296269" cy="3416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087195" y="5733759"/>
            <a:ext cx="32212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Rãnh</a:t>
            </a:r>
            <a:r>
              <a:rPr lang="en-US" sz="2200" dirty="0" smtClean="0"/>
              <a:t> </a:t>
            </a:r>
            <a:r>
              <a:rPr lang="en-US" sz="2200" dirty="0" err="1" smtClean="0"/>
              <a:t>trượt</a:t>
            </a:r>
            <a:r>
              <a:rPr lang="en-US" sz="2200" dirty="0" smtClean="0"/>
              <a:t> </a:t>
            </a:r>
            <a:r>
              <a:rPr lang="en-US" sz="2200" dirty="0" err="1" smtClean="0"/>
              <a:t>dẫn</a:t>
            </a:r>
            <a:r>
              <a:rPr lang="en-US" sz="2200" dirty="0" smtClean="0"/>
              <a:t> </a:t>
            </a:r>
            <a:r>
              <a:rPr lang="en-US" sz="2200" dirty="0" err="1" smtClean="0"/>
              <a:t>hướng</a:t>
            </a:r>
            <a:endParaRPr lang="en-US" sz="2200" dirty="0"/>
          </a:p>
        </p:txBody>
      </p:sp>
      <p:sp>
        <p:nvSpPr>
          <p:cNvPr id="24" name="TextBox 23"/>
          <p:cNvSpPr txBox="1"/>
          <p:nvPr/>
        </p:nvSpPr>
        <p:spPr>
          <a:xfrm>
            <a:off x="3914473" y="1350546"/>
            <a:ext cx="107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Xi </a:t>
            </a:r>
            <a:r>
              <a:rPr lang="en-US" sz="2200" dirty="0" err="1" smtClean="0"/>
              <a:t>lanh</a:t>
            </a:r>
            <a:r>
              <a:rPr lang="en-US" sz="2200" dirty="0" smtClean="0"/>
              <a:t> </a:t>
            </a:r>
            <a:r>
              <a:rPr lang="en-US" sz="2200" dirty="0" err="1" smtClean="0"/>
              <a:t>nâng</a:t>
            </a:r>
            <a:endParaRPr lang="en-US" sz="2200" dirty="0"/>
          </a:p>
        </p:txBody>
      </p:sp>
      <p:sp>
        <p:nvSpPr>
          <p:cNvPr id="25" name="TextBox 24"/>
          <p:cNvSpPr txBox="1"/>
          <p:nvPr/>
        </p:nvSpPr>
        <p:spPr>
          <a:xfrm>
            <a:off x="10159323" y="3527614"/>
            <a:ext cx="17388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Xi </a:t>
            </a:r>
            <a:r>
              <a:rPr lang="en-US" sz="2200" dirty="0" err="1" smtClean="0"/>
              <a:t>lanh</a:t>
            </a:r>
            <a:r>
              <a:rPr lang="en-US" sz="2200" dirty="0" smtClean="0"/>
              <a:t> </a:t>
            </a:r>
            <a:r>
              <a:rPr lang="en-US" sz="2200" dirty="0" err="1" smtClean="0"/>
              <a:t>xoay</a:t>
            </a:r>
            <a:endParaRPr lang="en-US" sz="2200" dirty="0"/>
          </a:p>
        </p:txBody>
      </p:sp>
      <p:sp>
        <p:nvSpPr>
          <p:cNvPr id="26" name="TextBox 25"/>
          <p:cNvSpPr txBox="1"/>
          <p:nvPr/>
        </p:nvSpPr>
        <p:spPr>
          <a:xfrm>
            <a:off x="8004653" y="2098952"/>
            <a:ext cx="22116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Tay</a:t>
            </a:r>
            <a:r>
              <a:rPr lang="en-US" sz="2200" dirty="0" smtClean="0"/>
              <a:t> </a:t>
            </a:r>
            <a:r>
              <a:rPr lang="en-US" sz="2200" dirty="0" err="1" smtClean="0"/>
              <a:t>kẹp</a:t>
            </a:r>
            <a:r>
              <a:rPr lang="en-US" sz="2200" dirty="0" smtClean="0"/>
              <a:t> </a:t>
            </a:r>
            <a:r>
              <a:rPr lang="en-US" sz="2200" dirty="0" err="1" smtClean="0"/>
              <a:t>khí</a:t>
            </a:r>
            <a:r>
              <a:rPr lang="en-US" sz="2200" dirty="0" smtClean="0"/>
              <a:t> </a:t>
            </a:r>
            <a:r>
              <a:rPr lang="en-US" sz="2200" dirty="0" err="1" smtClean="0"/>
              <a:t>nén</a:t>
            </a:r>
            <a:endParaRPr lang="en-US" sz="2200" dirty="0"/>
          </a:p>
        </p:txBody>
      </p:sp>
      <p:sp>
        <p:nvSpPr>
          <p:cNvPr id="27" name="TextBox 26"/>
          <p:cNvSpPr txBox="1"/>
          <p:nvPr/>
        </p:nvSpPr>
        <p:spPr>
          <a:xfrm>
            <a:off x="9890731" y="4207062"/>
            <a:ext cx="18958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Động</a:t>
            </a:r>
            <a:r>
              <a:rPr lang="en-US" sz="2200" dirty="0" smtClean="0"/>
              <a:t> </a:t>
            </a:r>
            <a:r>
              <a:rPr lang="en-US" sz="2200" dirty="0" err="1" smtClean="0"/>
              <a:t>cơ</a:t>
            </a:r>
            <a:r>
              <a:rPr lang="en-US" sz="2200" dirty="0" smtClean="0"/>
              <a:t> </a:t>
            </a:r>
            <a:r>
              <a:rPr lang="en-US" sz="2200" dirty="0" smtClean="0"/>
              <a:t>servo</a:t>
            </a:r>
            <a:endParaRPr lang="en-US" sz="2200" dirty="0"/>
          </a:p>
        </p:txBody>
      </p:sp>
      <p:sp>
        <p:nvSpPr>
          <p:cNvPr id="28" name="TextBox 27"/>
          <p:cNvSpPr txBox="1"/>
          <p:nvPr/>
        </p:nvSpPr>
        <p:spPr>
          <a:xfrm>
            <a:off x="1589655" y="2961925"/>
            <a:ext cx="2306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Giới</a:t>
            </a:r>
            <a:r>
              <a:rPr lang="en-US" sz="2200" dirty="0" smtClean="0"/>
              <a:t> </a:t>
            </a:r>
            <a:r>
              <a:rPr lang="en-US" sz="2200" dirty="0" err="1" smtClean="0"/>
              <a:t>hạn</a:t>
            </a:r>
            <a:r>
              <a:rPr lang="en-US" sz="2200" dirty="0" smtClean="0"/>
              <a:t> di </a:t>
            </a:r>
            <a:r>
              <a:rPr lang="en-US" sz="2200" dirty="0" err="1" smtClean="0"/>
              <a:t>chuyển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60192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THIẾT BỊ MẶT TRÊN CỦA MÔ HÌNH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6" name="Picture 5" descr="E:\Ly Tu Trong\Nghien cuu khoa hoc\MH trạm vận chuyển 2020\hinh chương trinh\MOI\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61" y="1267102"/>
            <a:ext cx="7514566" cy="53111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468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THIẾT BỊ MẶT DƯỚI </a:t>
            </a:r>
            <a:r>
              <a:rPr lang="en-US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CỦA MÔ HÌNH</a:t>
            </a:r>
          </a:p>
        </p:txBody>
      </p:sp>
      <p:pic>
        <p:nvPicPr>
          <p:cNvPr id="6" name="Picture 5" descr="E:\Ly Tu Trong\Nghien cuu khoa hoc\MH trạm vận chuyển 2020\hinh chương trinh\lan1\z2398444656027_58bdad261501b932dcf9267a93e55bce (2)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80"/>
          <a:stretch/>
        </p:blipFill>
        <p:spPr bwMode="auto">
          <a:xfrm>
            <a:off x="2411095" y="1297585"/>
            <a:ext cx="7870166" cy="52355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3818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345474" y="391887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1536222" y="391886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LÝ DO CHỌN ĐỀ TÀI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blackWhite">
          <a:xfrm>
            <a:off x="2719388" y="1947772"/>
            <a:ext cx="8653164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>ĐÁP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>ỨNG YÊU CẦU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>TỰ ĐỘNG HÓA CỦA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>DOANH NGHIỆP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ea typeface="Segoe UI Historic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blackWhite">
          <a:xfrm>
            <a:off x="2846388" y="3800385"/>
            <a:ext cx="7796212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 TẠO KỸ NĂNG NGHỀ NGHIỆP </a:t>
            </a:r>
          </a:p>
          <a:p>
            <a:pPr algn="ctr">
              <a:defRPr/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NÂNG CAO TAY NGHỀ CHO SINH VIÊN</a:t>
            </a:r>
          </a:p>
        </p:txBody>
      </p:sp>
      <p:grpSp>
        <p:nvGrpSpPr>
          <p:cNvPr id="13" name="Group 6"/>
          <p:cNvGrpSpPr>
            <a:grpSpLocks/>
          </p:cNvGrpSpPr>
          <p:nvPr/>
        </p:nvGrpSpPr>
        <p:grpSpPr bwMode="auto">
          <a:xfrm>
            <a:off x="5888038" y="4887822"/>
            <a:ext cx="1831975" cy="1339850"/>
            <a:chOff x="862" y="659"/>
            <a:chExt cx="3780" cy="3544"/>
          </a:xfrm>
        </p:grpSpPr>
        <p:grpSp>
          <p:nvGrpSpPr>
            <p:cNvPr id="14" name="Group 7"/>
            <p:cNvGrpSpPr>
              <a:grpSpLocks/>
            </p:cNvGrpSpPr>
            <p:nvPr/>
          </p:nvGrpSpPr>
          <p:grpSpPr bwMode="auto">
            <a:xfrm>
              <a:off x="1082" y="2210"/>
              <a:ext cx="3406" cy="1993"/>
              <a:chOff x="1082" y="2355"/>
              <a:chExt cx="3406" cy="1993"/>
            </a:xfrm>
          </p:grpSpPr>
          <p:sp>
            <p:nvSpPr>
              <p:cNvPr id="27" name="Freeform 8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4 w 1323"/>
                  <a:gd name="T1" fmla="*/ 367 h 1322"/>
                  <a:gd name="T2" fmla="*/ 1368 w 1323"/>
                  <a:gd name="T3" fmla="*/ 1322 h 1322"/>
                  <a:gd name="T4" fmla="*/ 1368 w 1323"/>
                  <a:gd name="T5" fmla="*/ 974 h 1322"/>
                  <a:gd name="T6" fmla="*/ 0 w 1323"/>
                  <a:gd name="T7" fmla="*/ 0 h 1322"/>
                  <a:gd name="T8" fmla="*/ 54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Freeform 9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Freeform 10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5" name="Group 11"/>
            <p:cNvGrpSpPr>
              <a:grpSpLocks/>
            </p:cNvGrpSpPr>
            <p:nvPr/>
          </p:nvGrpSpPr>
          <p:grpSpPr bwMode="auto">
            <a:xfrm>
              <a:off x="1009" y="1723"/>
              <a:ext cx="3527" cy="1993"/>
              <a:chOff x="1082" y="2355"/>
              <a:chExt cx="3406" cy="1993"/>
            </a:xfrm>
          </p:grpSpPr>
          <p:sp>
            <p:nvSpPr>
              <p:cNvPr id="24" name="Freeform 12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4 w 1323"/>
                  <a:gd name="T1" fmla="*/ 367 h 1322"/>
                  <a:gd name="T2" fmla="*/ 1368 w 1323"/>
                  <a:gd name="T3" fmla="*/ 1322 h 1322"/>
                  <a:gd name="T4" fmla="*/ 1368 w 1323"/>
                  <a:gd name="T5" fmla="*/ 974 h 1322"/>
                  <a:gd name="T6" fmla="*/ 0 w 1323"/>
                  <a:gd name="T7" fmla="*/ 0 h 1322"/>
                  <a:gd name="T8" fmla="*/ 54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B4B4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6" name="Group 15"/>
            <p:cNvGrpSpPr>
              <a:grpSpLocks/>
            </p:cNvGrpSpPr>
            <p:nvPr/>
          </p:nvGrpSpPr>
          <p:grpSpPr bwMode="auto">
            <a:xfrm>
              <a:off x="935" y="1219"/>
              <a:ext cx="3653" cy="1993"/>
              <a:chOff x="1082" y="2355"/>
              <a:chExt cx="3406" cy="1993"/>
            </a:xfrm>
          </p:grpSpPr>
          <p:sp>
            <p:nvSpPr>
              <p:cNvPr id="21" name="Freeform 16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4 w 1323"/>
                  <a:gd name="T1" fmla="*/ 367 h 1322"/>
                  <a:gd name="T2" fmla="*/ 1368 w 1323"/>
                  <a:gd name="T3" fmla="*/ 1322 h 1322"/>
                  <a:gd name="T4" fmla="*/ 1368 w 1323"/>
                  <a:gd name="T5" fmla="*/ 974 h 1322"/>
                  <a:gd name="T6" fmla="*/ 0 w 1323"/>
                  <a:gd name="T7" fmla="*/ 0 h 1322"/>
                  <a:gd name="T8" fmla="*/ 54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Freeform 18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7" name="Group 19"/>
            <p:cNvGrpSpPr>
              <a:grpSpLocks/>
            </p:cNvGrpSpPr>
            <p:nvPr/>
          </p:nvGrpSpPr>
          <p:grpSpPr bwMode="auto">
            <a:xfrm>
              <a:off x="862" y="659"/>
              <a:ext cx="3780" cy="2047"/>
              <a:chOff x="1082" y="2301"/>
              <a:chExt cx="3406" cy="2047"/>
            </a:xfrm>
          </p:grpSpPr>
          <p:sp>
            <p:nvSpPr>
              <p:cNvPr id="18" name="Freeform 20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4 w 1323"/>
                  <a:gd name="T1" fmla="*/ 367 h 1322"/>
                  <a:gd name="T2" fmla="*/ 1368 w 1323"/>
                  <a:gd name="T3" fmla="*/ 1322 h 1322"/>
                  <a:gd name="T4" fmla="*/ 1368 w 1323"/>
                  <a:gd name="T5" fmla="*/ 974 h 1322"/>
                  <a:gd name="T6" fmla="*/ 0 w 1323"/>
                  <a:gd name="T7" fmla="*/ 0 h 1322"/>
                  <a:gd name="T8" fmla="*/ 54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Freeform 21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Freeform 22"/>
              <p:cNvSpPr>
                <a:spLocks/>
              </p:cNvSpPr>
              <p:nvPr/>
            </p:nvSpPr>
            <p:spPr bwMode="gray">
              <a:xfrm>
                <a:off x="1082" y="2301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6D6D6"/>
                  </a:gs>
                  <a:gs pos="100000">
                    <a:srgbClr val="F8F8F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0" name="Oval 10"/>
          <p:cNvSpPr>
            <a:spLocks noChangeArrowheads="1"/>
          </p:cNvSpPr>
          <p:nvPr/>
        </p:nvSpPr>
        <p:spPr bwMode="gray">
          <a:xfrm>
            <a:off x="2146300" y="3251110"/>
            <a:ext cx="830263" cy="731837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1" name="Text Box 19"/>
          <p:cNvSpPr txBox="1">
            <a:spLocks noChangeArrowheads="1"/>
          </p:cNvSpPr>
          <p:nvPr/>
        </p:nvSpPr>
        <p:spPr bwMode="white">
          <a:xfrm>
            <a:off x="2341563" y="3217772"/>
            <a:ext cx="3778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4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2" name="Oval 13"/>
          <p:cNvSpPr>
            <a:spLocks noChangeArrowheads="1"/>
          </p:cNvSpPr>
          <p:nvPr/>
        </p:nvSpPr>
        <p:spPr bwMode="gray">
          <a:xfrm>
            <a:off x="2079625" y="1254035"/>
            <a:ext cx="896938" cy="792162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3" name="Text Box 19"/>
          <p:cNvSpPr txBox="1">
            <a:spLocks noChangeArrowheads="1"/>
          </p:cNvSpPr>
          <p:nvPr/>
        </p:nvSpPr>
        <p:spPr bwMode="white">
          <a:xfrm>
            <a:off x="2338388" y="1281022"/>
            <a:ext cx="37941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4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55906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4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58793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MẶT SAU CỦA MÔ </a:t>
            </a: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HÌNH </a:t>
            </a: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TRẠM GẮP VẬT LIỆU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7" name="Picture 6" descr="E:\Ly Tu Trong\Nghien cuu khoa hoc\MH trạm vận chuyển 2020\hinh chương trinh\MOI\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5" t="2210" r="4277" b="2716"/>
          <a:stretch/>
        </p:blipFill>
        <p:spPr bwMode="auto">
          <a:xfrm>
            <a:off x="3284854" y="1267102"/>
            <a:ext cx="6563995" cy="51476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127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4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20693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47363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MẶT TRƯỚC CỦA MÔ </a:t>
            </a: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HÌNH </a:t>
            </a: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TRẠM GẮP VẬT LIỆU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8" name="Picture 7" descr="E:\Ly Tu Trong\Nghien cuu khoa hoc\MH trạm vận chuyển 2020\hinh chương trinh\lan1\z2398444659210_8294c69cfe7a1e86d279c8b1173bb4a9 (1)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110" y="1267103"/>
            <a:ext cx="6720840" cy="5343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099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264081" y="277364"/>
            <a:ext cx="10387988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HÌNH ẢNH MỘT SỐ THIẾT BỊ SỬ DỤNG LÀM MÔ HÌNH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49121" t="43923" r="34697" b="23053"/>
          <a:stretch/>
        </p:blipFill>
        <p:spPr>
          <a:xfrm>
            <a:off x="1327179" y="1361380"/>
            <a:ext cx="2985190" cy="3425235"/>
          </a:xfrm>
          <a:prstGeom prst="rect">
            <a:avLst/>
          </a:prstGeom>
        </p:spPr>
      </p:pic>
      <p:pic>
        <p:nvPicPr>
          <p:cNvPr id="8" name="Picture 4" descr="panasonic-minas-a4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780" y="1379904"/>
            <a:ext cx="2857500" cy="272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745" y="4561458"/>
            <a:ext cx="2621481" cy="181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780" y="4660287"/>
            <a:ext cx="2489050" cy="160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72" y="4829393"/>
            <a:ext cx="3827897" cy="118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615" y="1845042"/>
            <a:ext cx="4181050" cy="2165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924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264081" y="277364"/>
            <a:ext cx="10387988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HƯỚNG DẪN SỬ DỤNG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1203307"/>
            <a:ext cx="3657600" cy="5470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21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" y="0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264081" y="277364"/>
            <a:ext cx="10387988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HƯỚNG DẪN SỬ DỤNG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AutoShape 49"/>
          <p:cNvSpPr>
            <a:spLocks noChangeArrowheads="1"/>
          </p:cNvSpPr>
          <p:nvPr/>
        </p:nvSpPr>
        <p:spPr bwMode="auto">
          <a:xfrm>
            <a:off x="2720003" y="1757320"/>
            <a:ext cx="8129788" cy="78516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ECFF"/>
              </a:gs>
              <a:gs pos="100000">
                <a:srgbClr val="FFFFFF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200" dirty="0" smtClean="0">
                <a:solidFill>
                  <a:srgbClr val="000000"/>
                </a:solidFill>
              </a:rPr>
              <a:t>CẤU TRÚC MÔ HÌNH </a:t>
            </a:r>
            <a:r>
              <a:rPr lang="en-US" altLang="en-US" sz="2200" dirty="0" smtClean="0">
                <a:solidFill>
                  <a:srgbClr val="000000"/>
                </a:solidFill>
              </a:rPr>
              <a:t>TRẠM VẬN CHUYỂN</a:t>
            </a:r>
            <a:endParaRPr lang="en-US" altLang="en-US" sz="2200" dirty="0">
              <a:solidFill>
                <a:srgbClr val="000000"/>
              </a:solidFill>
            </a:endParaRPr>
          </a:p>
        </p:txBody>
      </p:sp>
      <p:grpSp>
        <p:nvGrpSpPr>
          <p:cNvPr id="17" name="Group 50"/>
          <p:cNvGrpSpPr>
            <a:grpSpLocks/>
          </p:cNvGrpSpPr>
          <p:nvPr/>
        </p:nvGrpSpPr>
        <p:grpSpPr bwMode="auto">
          <a:xfrm>
            <a:off x="1487151" y="1643907"/>
            <a:ext cx="1076431" cy="974236"/>
            <a:chOff x="2078" y="1680"/>
            <a:chExt cx="1615" cy="1615"/>
          </a:xfrm>
        </p:grpSpPr>
        <p:sp>
          <p:nvSpPr>
            <p:cNvPr id="18" name="Oval 5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9" name="Oval 5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0" name="Oval 53"/>
            <p:cNvSpPr>
              <a:spLocks noChangeArrowheads="1"/>
            </p:cNvSpPr>
            <p:nvPr/>
          </p:nvSpPr>
          <p:spPr bwMode="gray">
            <a:xfrm>
              <a:off x="2257" y="1855"/>
              <a:ext cx="1257" cy="126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1" name="Oval 5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2" name="Oval 55"/>
            <p:cNvSpPr>
              <a:spLocks noChangeArrowheads="1"/>
            </p:cNvSpPr>
            <p:nvPr/>
          </p:nvSpPr>
          <p:spPr bwMode="gray">
            <a:xfrm>
              <a:off x="2339" y="1942"/>
              <a:ext cx="1093" cy="109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3" name="Oval 5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24" name="Group 58"/>
          <p:cNvGrpSpPr>
            <a:grpSpLocks/>
          </p:cNvGrpSpPr>
          <p:nvPr/>
        </p:nvGrpSpPr>
        <p:grpSpPr bwMode="auto">
          <a:xfrm>
            <a:off x="1487151" y="2695281"/>
            <a:ext cx="1050744" cy="912642"/>
            <a:chOff x="2078" y="1680"/>
            <a:chExt cx="1615" cy="1615"/>
          </a:xfrm>
        </p:grpSpPr>
        <p:sp>
          <p:nvSpPr>
            <p:cNvPr id="25" name="Oval 59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6" name="Oval 60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7" name="Oval 61"/>
            <p:cNvSpPr>
              <a:spLocks noChangeArrowheads="1"/>
            </p:cNvSpPr>
            <p:nvPr/>
          </p:nvSpPr>
          <p:spPr bwMode="gray">
            <a:xfrm>
              <a:off x="2255" y="1855"/>
              <a:ext cx="1261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6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9" name="Oval 63"/>
            <p:cNvSpPr>
              <a:spLocks noChangeArrowheads="1"/>
            </p:cNvSpPr>
            <p:nvPr/>
          </p:nvSpPr>
          <p:spPr bwMode="gray">
            <a:xfrm>
              <a:off x="2341" y="1942"/>
              <a:ext cx="1089" cy="109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6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31" name="Group 66"/>
          <p:cNvGrpSpPr>
            <a:grpSpLocks/>
          </p:cNvGrpSpPr>
          <p:nvPr/>
        </p:nvGrpSpPr>
        <p:grpSpPr bwMode="auto">
          <a:xfrm>
            <a:off x="1452282" y="3716549"/>
            <a:ext cx="1064296" cy="954445"/>
            <a:chOff x="2078" y="1680"/>
            <a:chExt cx="1615" cy="1615"/>
          </a:xfrm>
        </p:grpSpPr>
        <p:sp>
          <p:nvSpPr>
            <p:cNvPr id="32" name="Oval 67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3" name="Oval 68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4" name="Oval 69"/>
            <p:cNvSpPr>
              <a:spLocks noChangeArrowheads="1"/>
            </p:cNvSpPr>
            <p:nvPr/>
          </p:nvSpPr>
          <p:spPr bwMode="gray">
            <a:xfrm>
              <a:off x="2256" y="1855"/>
              <a:ext cx="1258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" name="Oval 7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6" name="Oval 71"/>
            <p:cNvSpPr>
              <a:spLocks noChangeArrowheads="1"/>
            </p:cNvSpPr>
            <p:nvPr/>
          </p:nvSpPr>
          <p:spPr bwMode="gray">
            <a:xfrm>
              <a:off x="2341" y="1943"/>
              <a:ext cx="1090" cy="108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7" name="Oval 7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10576D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38" name="Group 74"/>
          <p:cNvGrpSpPr>
            <a:grpSpLocks/>
          </p:cNvGrpSpPr>
          <p:nvPr/>
        </p:nvGrpSpPr>
        <p:grpSpPr bwMode="auto">
          <a:xfrm>
            <a:off x="1465140" y="4743639"/>
            <a:ext cx="1036456" cy="994916"/>
            <a:chOff x="2078" y="1680"/>
            <a:chExt cx="1615" cy="1615"/>
          </a:xfrm>
        </p:grpSpPr>
        <p:sp>
          <p:nvSpPr>
            <p:cNvPr id="39" name="Oval 75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0" name="Oval 76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1" name="Oval 77"/>
            <p:cNvSpPr>
              <a:spLocks noChangeArrowheads="1"/>
            </p:cNvSpPr>
            <p:nvPr/>
          </p:nvSpPr>
          <p:spPr bwMode="gray">
            <a:xfrm>
              <a:off x="2253" y="1858"/>
              <a:ext cx="1265" cy="126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2" name="Oval 78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3" name="Oval 79"/>
            <p:cNvSpPr>
              <a:spLocks noChangeArrowheads="1"/>
            </p:cNvSpPr>
            <p:nvPr/>
          </p:nvSpPr>
          <p:spPr bwMode="gray">
            <a:xfrm>
              <a:off x="2341" y="1943"/>
              <a:ext cx="1090" cy="108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4" name="Oval 80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</p:grpSp>
      <p:sp>
        <p:nvSpPr>
          <p:cNvPr id="45" name="TextBox 1"/>
          <p:cNvSpPr txBox="1">
            <a:spLocks noChangeArrowheads="1"/>
          </p:cNvSpPr>
          <p:nvPr/>
        </p:nvSpPr>
        <p:spPr bwMode="auto">
          <a:xfrm>
            <a:off x="1817534" y="1854841"/>
            <a:ext cx="8824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2" name="TextBox 1"/>
          <p:cNvSpPr txBox="1">
            <a:spLocks noChangeArrowheads="1"/>
          </p:cNvSpPr>
          <p:nvPr/>
        </p:nvSpPr>
        <p:spPr bwMode="auto">
          <a:xfrm>
            <a:off x="1798013" y="2856714"/>
            <a:ext cx="8824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600" dirty="0" smtClean="0">
                <a:solidFill>
                  <a:schemeClr val="tx1"/>
                </a:solidFill>
              </a:rPr>
              <a:t>2</a:t>
            </a:r>
            <a:endParaRPr lang="en-US" altLang="en-US" sz="2600" dirty="0">
              <a:solidFill>
                <a:schemeClr val="tx1"/>
              </a:solidFill>
            </a:endParaRPr>
          </a:p>
        </p:txBody>
      </p:sp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1798013" y="3888743"/>
            <a:ext cx="8824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600" dirty="0" smtClean="0">
                <a:solidFill>
                  <a:schemeClr val="tx1"/>
                </a:solidFill>
              </a:rPr>
              <a:t>3</a:t>
            </a:r>
            <a:endParaRPr lang="en-US" altLang="en-US" sz="2600" dirty="0">
              <a:solidFill>
                <a:schemeClr val="tx1"/>
              </a:solidFill>
            </a:endParaRPr>
          </a:p>
        </p:txBody>
      </p:sp>
      <p:sp>
        <p:nvSpPr>
          <p:cNvPr id="64" name="TextBox 1"/>
          <p:cNvSpPr txBox="1">
            <a:spLocks noChangeArrowheads="1"/>
          </p:cNvSpPr>
          <p:nvPr/>
        </p:nvSpPr>
        <p:spPr bwMode="auto">
          <a:xfrm>
            <a:off x="1798013" y="4970713"/>
            <a:ext cx="8824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600" dirty="0" smtClean="0">
                <a:solidFill>
                  <a:schemeClr val="tx1"/>
                </a:solidFill>
              </a:rPr>
              <a:t>4</a:t>
            </a:r>
            <a:endParaRPr lang="en-US" altLang="en-US" sz="2600" dirty="0">
              <a:solidFill>
                <a:schemeClr val="tx1"/>
              </a:solidFill>
            </a:endParaRPr>
          </a:p>
        </p:txBody>
      </p:sp>
      <p:sp>
        <p:nvSpPr>
          <p:cNvPr id="66" name="AutoShape 49"/>
          <p:cNvSpPr>
            <a:spLocks noChangeArrowheads="1"/>
          </p:cNvSpPr>
          <p:nvPr/>
        </p:nvSpPr>
        <p:spPr bwMode="auto">
          <a:xfrm>
            <a:off x="2720003" y="2721407"/>
            <a:ext cx="8129788" cy="78516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ECFF"/>
              </a:gs>
              <a:gs pos="100000">
                <a:srgbClr val="FFFFFF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200" dirty="0" smtClean="0">
                <a:solidFill>
                  <a:srgbClr val="000000"/>
                </a:solidFill>
              </a:rPr>
              <a:t>KHẢO SÁT PLC </a:t>
            </a:r>
            <a:r>
              <a:rPr lang="en-US" altLang="en-US" sz="2200" dirty="0" smtClean="0">
                <a:solidFill>
                  <a:srgbClr val="000000"/>
                </a:solidFill>
              </a:rPr>
              <a:t>MITSUBISHI FX3U</a:t>
            </a:r>
            <a:endParaRPr lang="en-US" altLang="en-US" sz="2200" dirty="0">
              <a:solidFill>
                <a:srgbClr val="000000"/>
              </a:solidFill>
            </a:endParaRPr>
          </a:p>
        </p:txBody>
      </p:sp>
      <p:sp>
        <p:nvSpPr>
          <p:cNvPr id="67" name="AutoShape 49"/>
          <p:cNvSpPr>
            <a:spLocks noChangeArrowheads="1"/>
          </p:cNvSpPr>
          <p:nvPr/>
        </p:nvSpPr>
        <p:spPr bwMode="auto">
          <a:xfrm>
            <a:off x="2720003" y="3721581"/>
            <a:ext cx="8129788" cy="78516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ECFF"/>
              </a:gs>
              <a:gs pos="100000">
                <a:srgbClr val="FFFFFF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200" dirty="0" smtClean="0">
                <a:solidFill>
                  <a:srgbClr val="000000"/>
                </a:solidFill>
              </a:rPr>
              <a:t>ĐIỀU KHIỂN ĐỘNG CƠ SERVO</a:t>
            </a:r>
            <a:endParaRPr lang="en-US" altLang="en-US" sz="2200" dirty="0">
              <a:solidFill>
                <a:srgbClr val="000000"/>
              </a:solidFill>
            </a:endParaRPr>
          </a:p>
        </p:txBody>
      </p:sp>
      <p:sp>
        <p:nvSpPr>
          <p:cNvPr id="68" name="AutoShape 49"/>
          <p:cNvSpPr>
            <a:spLocks noChangeArrowheads="1"/>
          </p:cNvSpPr>
          <p:nvPr/>
        </p:nvSpPr>
        <p:spPr bwMode="auto">
          <a:xfrm>
            <a:off x="2680451" y="4847588"/>
            <a:ext cx="8156278" cy="78516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ECFF"/>
              </a:gs>
              <a:gs pos="100000">
                <a:srgbClr val="FFFFFF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200" dirty="0" smtClean="0">
                <a:solidFill>
                  <a:srgbClr val="000000"/>
                </a:solidFill>
              </a:rPr>
              <a:t>LẬP TRÌNH ĐIỀU KHIỂN VẬN CHUYỂN VẬY LIỆU</a:t>
            </a:r>
            <a:endParaRPr lang="en-US" altLang="en-US" sz="2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35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5" grpId="0"/>
      <p:bldP spid="62" grpId="0"/>
      <p:bldP spid="63" grpId="0"/>
      <p:bldP spid="64" grpId="0"/>
      <p:bldP spid="66" grpId="0" animBg="1"/>
      <p:bldP spid="67" grpId="0" animBg="1"/>
      <p:bldP spid="6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" y="0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264081" y="277364"/>
            <a:ext cx="10387988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ĐIỀU KHIỂN ĐỘNG CƠ SERVO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16" name="Group 66"/>
          <p:cNvGrpSpPr>
            <a:grpSpLocks/>
          </p:cNvGrpSpPr>
          <p:nvPr/>
        </p:nvGrpSpPr>
        <p:grpSpPr bwMode="auto">
          <a:xfrm>
            <a:off x="1264081" y="297174"/>
            <a:ext cx="1064296" cy="954445"/>
            <a:chOff x="2078" y="1680"/>
            <a:chExt cx="1615" cy="1615"/>
          </a:xfrm>
        </p:grpSpPr>
        <p:sp>
          <p:nvSpPr>
            <p:cNvPr id="17" name="Oval 67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8" name="Oval 68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9" name="Oval 69"/>
            <p:cNvSpPr>
              <a:spLocks noChangeArrowheads="1"/>
            </p:cNvSpPr>
            <p:nvPr/>
          </p:nvSpPr>
          <p:spPr bwMode="gray">
            <a:xfrm>
              <a:off x="2256" y="1855"/>
              <a:ext cx="1258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0" name="Oval 7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1" name="Oval 71"/>
            <p:cNvSpPr>
              <a:spLocks noChangeArrowheads="1"/>
            </p:cNvSpPr>
            <p:nvPr/>
          </p:nvSpPr>
          <p:spPr bwMode="gray">
            <a:xfrm>
              <a:off x="2341" y="1943"/>
              <a:ext cx="1090" cy="108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2" name="Oval 7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10576D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2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</p:grpSp>
      <p:sp>
        <p:nvSpPr>
          <p:cNvPr id="23" name="TextBox 1"/>
          <p:cNvSpPr txBox="1">
            <a:spLocks noChangeArrowheads="1"/>
          </p:cNvSpPr>
          <p:nvPr/>
        </p:nvSpPr>
        <p:spPr bwMode="auto">
          <a:xfrm>
            <a:off x="1586648" y="511353"/>
            <a:ext cx="8824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600" dirty="0" smtClean="0">
                <a:solidFill>
                  <a:schemeClr val="tx1"/>
                </a:solidFill>
              </a:rPr>
              <a:t>3</a:t>
            </a:r>
            <a:endParaRPr lang="en-US" altLang="en-US" sz="2600" dirty="0">
              <a:solidFill>
                <a:schemeClr val="tx1"/>
              </a:solidFill>
            </a:endParaRPr>
          </a:p>
        </p:txBody>
      </p:sp>
      <p:grpSp>
        <p:nvGrpSpPr>
          <p:cNvPr id="25" name="Group 5"/>
          <p:cNvGrpSpPr>
            <a:grpSpLocks/>
          </p:cNvGrpSpPr>
          <p:nvPr/>
        </p:nvGrpSpPr>
        <p:grpSpPr bwMode="auto">
          <a:xfrm>
            <a:off x="1711155" y="3104102"/>
            <a:ext cx="1207773" cy="1066800"/>
            <a:chOff x="2078" y="1680"/>
            <a:chExt cx="1615" cy="1615"/>
          </a:xfrm>
        </p:grpSpPr>
        <p:sp>
          <p:nvSpPr>
            <p:cNvPr id="26" name="Oval 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gray">
            <a:xfrm>
              <a:off x="2644" y="1841"/>
              <a:ext cx="484" cy="129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gray">
            <a:xfrm>
              <a:off x="2643" y="1842"/>
              <a:ext cx="485" cy="1295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gray">
            <a:xfrm>
              <a:off x="2336" y="1841"/>
              <a:ext cx="1097" cy="129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gray">
            <a:xfrm>
              <a:off x="2337" y="1966"/>
              <a:ext cx="1097" cy="983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II</a:t>
              </a:r>
              <a:endPara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2" name="AutoShape 12"/>
          <p:cNvSpPr>
            <a:spLocks noChangeArrowheads="1"/>
          </p:cNvSpPr>
          <p:nvPr/>
        </p:nvSpPr>
        <p:spPr bwMode="ltGray">
          <a:xfrm rot="5400000" flipH="1">
            <a:off x="-1726566" y="2079366"/>
            <a:ext cx="4337050" cy="35353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1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grpSp>
        <p:nvGrpSpPr>
          <p:cNvPr id="33" name="Group 14"/>
          <p:cNvGrpSpPr>
            <a:grpSpLocks/>
          </p:cNvGrpSpPr>
          <p:nvPr/>
        </p:nvGrpSpPr>
        <p:grpSpPr bwMode="auto">
          <a:xfrm>
            <a:off x="1201242" y="1380427"/>
            <a:ext cx="1328268" cy="1120629"/>
            <a:chOff x="2078" y="1680"/>
            <a:chExt cx="1615" cy="1615"/>
          </a:xfrm>
        </p:grpSpPr>
        <p:sp>
          <p:nvSpPr>
            <p:cNvPr id="34" name="Oval 15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6" name="Oval 17"/>
            <p:cNvSpPr>
              <a:spLocks noChangeArrowheads="1"/>
            </p:cNvSpPr>
            <p:nvPr/>
          </p:nvSpPr>
          <p:spPr bwMode="gray">
            <a:xfrm>
              <a:off x="2642" y="1853"/>
              <a:ext cx="488" cy="127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gray">
            <a:xfrm>
              <a:off x="2642" y="1852"/>
              <a:ext cx="487" cy="1275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gray">
            <a:xfrm>
              <a:off x="2339" y="1857"/>
              <a:ext cx="1093" cy="127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39" name="Oval 20"/>
            <p:cNvSpPr>
              <a:spLocks noChangeArrowheads="1"/>
            </p:cNvSpPr>
            <p:nvPr/>
          </p:nvSpPr>
          <p:spPr bwMode="gray">
            <a:xfrm>
              <a:off x="2460" y="2003"/>
              <a:ext cx="849" cy="9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400" b="1" dirty="0" smtClean="0">
                  <a:solidFill>
                    <a:srgbClr val="FF3300"/>
                  </a:solidFill>
                  <a:latin typeface="Times New Roman" panose="02020603050405020304" pitchFamily="18" charset="0"/>
                </a:rPr>
                <a:t>I</a:t>
              </a:r>
              <a:endPara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0" name="Group 21"/>
          <p:cNvGrpSpPr>
            <a:grpSpLocks/>
          </p:cNvGrpSpPr>
          <p:nvPr/>
        </p:nvGrpSpPr>
        <p:grpSpPr bwMode="auto">
          <a:xfrm>
            <a:off x="1326626" y="4872428"/>
            <a:ext cx="1202883" cy="1143000"/>
            <a:chOff x="2078" y="1680"/>
            <a:chExt cx="1615" cy="1615"/>
          </a:xfrm>
        </p:grpSpPr>
        <p:sp>
          <p:nvSpPr>
            <p:cNvPr id="41" name="Oval 2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" name="Oval 2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gray">
            <a:xfrm>
              <a:off x="2650" y="1920"/>
              <a:ext cx="465" cy="113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gray">
            <a:xfrm>
              <a:off x="2651" y="1919"/>
              <a:ext cx="465" cy="1133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5" name="Oval 26"/>
            <p:cNvSpPr>
              <a:spLocks noChangeArrowheads="1"/>
            </p:cNvSpPr>
            <p:nvPr/>
          </p:nvSpPr>
          <p:spPr bwMode="gray">
            <a:xfrm>
              <a:off x="2339" y="1922"/>
              <a:ext cx="1094" cy="113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gray">
            <a:xfrm>
              <a:off x="2338" y="2003"/>
              <a:ext cx="1095" cy="917"/>
            </a:xfrm>
            <a:prstGeom prst="ellipse">
              <a:avLst/>
            </a:prstGeom>
            <a:solidFill>
              <a:srgbClr val="00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III</a:t>
              </a:r>
              <a:endPara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47" name="AutoShape 3" descr="Canvas"/>
          <p:cNvSpPr>
            <a:spLocks noChangeArrowheads="1"/>
          </p:cNvSpPr>
          <p:nvPr/>
        </p:nvSpPr>
        <p:spPr bwMode="gray">
          <a:xfrm>
            <a:off x="2932031" y="2853643"/>
            <a:ext cx="8838131" cy="13989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 CỤ             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khiển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ĐC Servo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ĐC Servo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 TƯ                 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VOM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THIẾT BỊ                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Kìm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tuốc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nơ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vít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dẹp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tuốc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nơ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vít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pake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AutoShape 4"/>
          <p:cNvSpPr>
            <a:spLocks noChangeArrowheads="1"/>
          </p:cNvSpPr>
          <p:nvPr/>
        </p:nvSpPr>
        <p:spPr bwMode="gray">
          <a:xfrm>
            <a:off x="2414366" y="1278679"/>
            <a:ext cx="9590696" cy="12944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400" dirty="0"/>
              <a:t> </a:t>
            </a:r>
            <a:r>
              <a:rPr lang="en-US" altLang="en-US" sz="2400" dirty="0" smtClean="0">
                <a:solidFill>
                  <a:srgbClr val="FF0000"/>
                </a:solidFill>
              </a:rPr>
              <a:t>MỤC </a:t>
            </a:r>
            <a:r>
              <a:rPr lang="en-US" altLang="en-US" sz="2400" dirty="0" err="1" smtClean="0">
                <a:solidFill>
                  <a:srgbClr val="FF0000"/>
                </a:solidFill>
              </a:rPr>
              <a:t>TIÊU:</a:t>
            </a:r>
            <a:r>
              <a:rPr lang="en-US" altLang="en-US" sz="2400" dirty="0" err="1" smtClean="0"/>
              <a:t>Cài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đặt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được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các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thông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số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cơ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bản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của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bộ</a:t>
            </a:r>
            <a:r>
              <a:rPr lang="en-US" altLang="en-US" sz="2400" dirty="0" smtClean="0"/>
              <a:t> ĐK ĐC Servo</a:t>
            </a:r>
            <a:endParaRPr lang="en-US" altLang="en-US" sz="2400" dirty="0" smtClean="0"/>
          </a:p>
          <a:p>
            <a:pPr eaLnBrk="1" hangingPunct="1"/>
            <a:r>
              <a:rPr lang="en-US" sz="2400" dirty="0"/>
              <a:t> </a:t>
            </a:r>
            <a:r>
              <a:rPr lang="en-US" sz="2400" dirty="0" smtClean="0"/>
              <a:t>                   </a:t>
            </a:r>
            <a:r>
              <a:rPr lang="en-US" sz="2400" dirty="0" err="1" smtClean="0"/>
              <a:t>Điều</a:t>
            </a:r>
            <a:r>
              <a:rPr lang="en-US" sz="2400" dirty="0" smtClean="0"/>
              <a:t> </a:t>
            </a:r>
            <a:r>
              <a:rPr lang="en-US" sz="2400" dirty="0" err="1" smtClean="0"/>
              <a:t>khiển</a:t>
            </a:r>
            <a:r>
              <a:rPr lang="en-US" sz="2400" dirty="0" smtClean="0"/>
              <a:t> </a:t>
            </a:r>
            <a:r>
              <a:rPr lang="en-US" sz="2400" dirty="0" err="1" smtClean="0"/>
              <a:t>tốc</a:t>
            </a:r>
            <a:r>
              <a:rPr lang="en-US" sz="2400" dirty="0" smtClean="0"/>
              <a:t> </a:t>
            </a:r>
            <a:r>
              <a:rPr lang="en-US" sz="2400" dirty="0" err="1" smtClean="0"/>
              <a:t>độ</a:t>
            </a:r>
            <a:r>
              <a:rPr lang="en-US" sz="2400" dirty="0" smtClean="0"/>
              <a:t>, </a:t>
            </a:r>
            <a:r>
              <a:rPr lang="en-US" sz="2400" dirty="0" err="1" smtClean="0"/>
              <a:t>chiều</a:t>
            </a:r>
            <a:r>
              <a:rPr lang="en-US" sz="2400" dirty="0" smtClean="0"/>
              <a:t> quay ĐC Servo</a:t>
            </a:r>
          </a:p>
          <a:p>
            <a:pPr eaLnBrk="1" hangingPunct="1"/>
            <a:r>
              <a:rPr lang="en-US" sz="2400" dirty="0" smtClean="0"/>
              <a:t>                    </a:t>
            </a:r>
            <a:r>
              <a:rPr lang="en-US" sz="2400" dirty="0" err="1" smtClean="0"/>
              <a:t>Sửa</a:t>
            </a:r>
            <a:r>
              <a:rPr lang="en-US" sz="2400" dirty="0" smtClean="0"/>
              <a:t> </a:t>
            </a:r>
            <a:r>
              <a:rPr lang="en-US" sz="2400" dirty="0" err="1" smtClean="0"/>
              <a:t>chữa</a:t>
            </a:r>
            <a:r>
              <a:rPr lang="en-US" sz="2400" dirty="0" smtClean="0"/>
              <a:t> </a:t>
            </a:r>
            <a:r>
              <a:rPr lang="en-US" sz="2400" dirty="0" err="1" smtClean="0"/>
              <a:t>được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hư</a:t>
            </a:r>
            <a:r>
              <a:rPr lang="en-US" sz="2400" dirty="0" smtClean="0"/>
              <a:t> </a:t>
            </a:r>
            <a:r>
              <a:rPr lang="en-US" sz="2400" dirty="0" err="1" smtClean="0"/>
              <a:t>hỏng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</a:t>
            </a:r>
            <a:r>
              <a:rPr lang="en-US" sz="2400" dirty="0" err="1" smtClean="0"/>
              <a:t>thường</a:t>
            </a:r>
            <a:endParaRPr lang="en-US" sz="2400" dirty="0"/>
          </a:p>
        </p:txBody>
      </p:sp>
      <p:sp>
        <p:nvSpPr>
          <p:cNvPr id="49" name="AutoShape 13" descr="Blue tissue paper"/>
          <p:cNvSpPr>
            <a:spLocks noChangeArrowheads="1"/>
          </p:cNvSpPr>
          <p:nvPr/>
        </p:nvSpPr>
        <p:spPr bwMode="gray">
          <a:xfrm>
            <a:off x="2775188" y="4390517"/>
            <a:ext cx="8994975" cy="20143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THỰC TẬP 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Khảo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khiển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ĐC Servo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chế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khiển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Cài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Servo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khiển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Servo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95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26400" y="6715125"/>
            <a:ext cx="2895600" cy="320675"/>
          </a:xfrm>
        </p:spPr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264081" y="341160"/>
            <a:ext cx="10541726" cy="625492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Box 60"/>
          <p:cNvSpPr txBox="1">
            <a:spLocks noChangeArrowheads="1"/>
          </p:cNvSpPr>
          <p:nvPr/>
        </p:nvSpPr>
        <p:spPr bwMode="auto">
          <a:xfrm>
            <a:off x="2244014" y="177961"/>
            <a:ext cx="8085690" cy="94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8823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sz="1000" b="1" dirty="0" smtClean="0">
              <a:gradFill flip="none" rotWithShape="1">
                <a:gsLst>
                  <a:gs pos="20000">
                    <a:srgbClr val="66CCFF">
                      <a:shade val="30000"/>
                      <a:satMod val="115000"/>
                      <a:lumMod val="95000"/>
                    </a:srgbClr>
                  </a:gs>
                  <a:gs pos="50000">
                    <a:srgbClr val="66CCFF">
                      <a:shade val="67500"/>
                      <a:satMod val="115000"/>
                    </a:srgbClr>
                  </a:gs>
                  <a:gs pos="69000">
                    <a:srgbClr val="66CC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rial"/>
            </a:endParaRPr>
          </a:p>
          <a:p>
            <a:pPr algn="ctr" eaLnBrk="1" hangingPunct="1">
              <a:defRPr/>
            </a:pPr>
            <a:r>
              <a:rPr lang="en-US" sz="3200" b="1" dirty="0" smtClean="0">
                <a:solidFill>
                  <a:srgbClr val="FF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</a:rPr>
              <a:t>KINH PHÍ THỰC HIỆN</a:t>
            </a:r>
          </a:p>
          <a:p>
            <a:pPr algn="ctr" eaLnBrk="1" hangingPunct="1">
              <a:spcBef>
                <a:spcPct val="50000"/>
              </a:spcBef>
              <a:defRPr/>
            </a:pPr>
            <a:endParaRPr lang="en-US" sz="900" b="1" dirty="0" smtClean="0">
              <a:solidFill>
                <a:srgbClr val="FF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275" y="1038597"/>
            <a:ext cx="4802584" cy="52103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859" y="1110162"/>
            <a:ext cx="5422336" cy="540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7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26400" y="6715125"/>
            <a:ext cx="2895600" cy="320675"/>
          </a:xfrm>
        </p:spPr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4586514" y="3404598"/>
            <a:ext cx="6078538" cy="2422525"/>
          </a:xfrm>
        </p:spPr>
        <p:txBody>
          <a:bodyPr/>
          <a:lstStyle/>
          <a:p>
            <a:pPr eaLnBrk="1" hangingPunct="1"/>
            <a:r>
              <a:rPr lang="en-US" altLang="en-US" sz="6000" i="1" dirty="0" smtClean="0">
                <a:solidFill>
                  <a:srgbClr val="FF0000"/>
                </a:solidFill>
              </a:rPr>
              <a:t>QUÝ THẦY CÔ ĐÃ LẮNG NGHE</a:t>
            </a:r>
          </a:p>
        </p:txBody>
      </p:sp>
      <p:sp>
        <p:nvSpPr>
          <p:cNvPr id="13" name="WordArt 7"/>
          <p:cNvSpPr>
            <a:spLocks noChangeArrowheads="1" noChangeShapeType="1" noTextEdit="1"/>
          </p:cNvSpPr>
          <p:nvPr/>
        </p:nvSpPr>
        <p:spPr bwMode="gray">
          <a:xfrm>
            <a:off x="2394857" y="1753666"/>
            <a:ext cx="4876800" cy="838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vi-VN" sz="5400" b="1" kern="10" dirty="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A2068"/>
                    </a:gs>
                    <a:gs pos="100000">
                      <a:srgbClr val="2F7AD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CẢM ƠN!</a:t>
            </a:r>
            <a:endParaRPr lang="en-US" sz="5400" b="1" kern="10" dirty="0">
              <a:ln w="28575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A2068"/>
                  </a:gs>
                  <a:gs pos="100000">
                    <a:srgbClr val="2F7ADF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088" y="311352"/>
            <a:ext cx="3345602" cy="104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490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345474" y="391887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1536222" y="391886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MỤC TIÊU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3287" t="11530" r="10095" b="17767"/>
          <a:stretch/>
        </p:blipFill>
        <p:spPr>
          <a:xfrm>
            <a:off x="2555729" y="2864960"/>
            <a:ext cx="8121215" cy="3617176"/>
          </a:xfrm>
          <a:prstGeom prst="rect">
            <a:avLst/>
          </a:prstGeom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2541993" y="1473629"/>
            <a:ext cx="7824788" cy="4852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dirty="0" smtClean="0"/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giảng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dạy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Hóa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Nghiệp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khoa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34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26400" y="6715125"/>
            <a:ext cx="2895600" cy="320675"/>
          </a:xfrm>
        </p:spPr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grpSp>
        <p:nvGrpSpPr>
          <p:cNvPr id="12" name="Group 3"/>
          <p:cNvGrpSpPr>
            <a:grpSpLocks/>
          </p:cNvGrpSpPr>
          <p:nvPr/>
        </p:nvGrpSpPr>
        <p:grpSpPr bwMode="auto">
          <a:xfrm>
            <a:off x="3532188" y="2443163"/>
            <a:ext cx="6321425" cy="3071812"/>
            <a:chOff x="4071" y="1584"/>
            <a:chExt cx="1092" cy="1097"/>
          </a:xfrm>
        </p:grpSpPr>
        <p:sp>
          <p:nvSpPr>
            <p:cNvPr id="13" name="Oval 4"/>
            <p:cNvSpPr>
              <a:spLocks noChangeArrowheads="1"/>
            </p:cNvSpPr>
            <p:nvPr/>
          </p:nvSpPr>
          <p:spPr bwMode="gray">
            <a:xfrm>
              <a:off x="4071" y="1584"/>
              <a:ext cx="1090" cy="108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D8755A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14" name="Oval 5"/>
            <p:cNvSpPr>
              <a:spLocks noChangeArrowheads="1"/>
            </p:cNvSpPr>
            <p:nvPr/>
          </p:nvSpPr>
          <p:spPr bwMode="gray">
            <a:xfrm>
              <a:off x="4073" y="1593"/>
              <a:ext cx="1090" cy="1088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15" name="Oval 6"/>
            <p:cNvSpPr>
              <a:spLocks noChangeArrowheads="1"/>
            </p:cNvSpPr>
            <p:nvPr/>
          </p:nvSpPr>
          <p:spPr bwMode="gray">
            <a:xfrm>
              <a:off x="4131" y="1655"/>
              <a:ext cx="946" cy="945"/>
            </a:xfrm>
            <a:prstGeom prst="ellipse">
              <a:avLst/>
            </a:prstGeom>
            <a:gradFill rotWithShape="1">
              <a:gsLst>
                <a:gs pos="0">
                  <a:srgbClr val="753F31"/>
                </a:gs>
                <a:gs pos="50000">
                  <a:srgbClr val="D8755A"/>
                </a:gs>
                <a:gs pos="100000">
                  <a:srgbClr val="753F3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16" name="Oval 7"/>
            <p:cNvSpPr>
              <a:spLocks noChangeArrowheads="1"/>
            </p:cNvSpPr>
            <p:nvPr/>
          </p:nvSpPr>
          <p:spPr bwMode="gray">
            <a:xfrm>
              <a:off x="4128" y="1650"/>
              <a:ext cx="946" cy="945"/>
            </a:xfrm>
            <a:prstGeom prst="ellipse">
              <a:avLst/>
            </a:prstGeom>
            <a:gradFill rotWithShape="1">
              <a:gsLst>
                <a:gs pos="0">
                  <a:srgbClr val="894A39"/>
                </a:gs>
                <a:gs pos="100000">
                  <a:srgbClr val="D8755A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17" name="Oval 8"/>
            <p:cNvSpPr>
              <a:spLocks noChangeArrowheads="1"/>
            </p:cNvSpPr>
            <p:nvPr/>
          </p:nvSpPr>
          <p:spPr bwMode="gray">
            <a:xfrm>
              <a:off x="4178" y="1703"/>
              <a:ext cx="852" cy="8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grpSp>
          <p:nvGrpSpPr>
            <p:cNvPr id="18" name="Group 9"/>
            <p:cNvGrpSpPr>
              <a:grpSpLocks/>
            </p:cNvGrpSpPr>
            <p:nvPr/>
          </p:nvGrpSpPr>
          <p:grpSpPr bwMode="auto">
            <a:xfrm>
              <a:off x="4197" y="1716"/>
              <a:ext cx="826" cy="825"/>
              <a:chOff x="4166" y="1706"/>
              <a:chExt cx="1252" cy="1252"/>
            </a:xfrm>
          </p:grpSpPr>
          <p:sp>
            <p:nvSpPr>
              <p:cNvPr id="19" name="Oval 1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20" name="Oval 1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21" name="Oval 1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22" name="Oval 1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</p:grpSp>
      </p:grpSp>
      <p:grpSp>
        <p:nvGrpSpPr>
          <p:cNvPr id="23" name="Group 14"/>
          <p:cNvGrpSpPr>
            <a:grpSpLocks/>
          </p:cNvGrpSpPr>
          <p:nvPr/>
        </p:nvGrpSpPr>
        <p:grpSpPr bwMode="auto">
          <a:xfrm>
            <a:off x="2438400" y="3435350"/>
            <a:ext cx="8351838" cy="3038475"/>
            <a:chOff x="1099" y="714"/>
            <a:chExt cx="5261" cy="1914"/>
          </a:xfrm>
        </p:grpSpPr>
        <p:sp>
          <p:nvSpPr>
            <p:cNvPr id="24" name="AutoShape 15"/>
            <p:cNvSpPr>
              <a:spLocks noChangeArrowheads="1"/>
            </p:cNvSpPr>
            <p:nvPr/>
          </p:nvSpPr>
          <p:spPr bwMode="gray">
            <a:xfrm rot="10800000">
              <a:off x="1099" y="714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BEBED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25" name="AutoShape 16"/>
            <p:cNvSpPr>
              <a:spLocks noChangeArrowheads="1"/>
            </p:cNvSpPr>
            <p:nvPr/>
          </p:nvSpPr>
          <p:spPr bwMode="gray">
            <a:xfrm rot="7288487">
              <a:off x="2099" y="2204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BEBED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gray">
            <a:xfrm>
              <a:off x="5976" y="855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BEBED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27" name="AutoShape 18"/>
            <p:cNvSpPr>
              <a:spLocks noChangeArrowheads="1"/>
            </p:cNvSpPr>
            <p:nvPr/>
          </p:nvSpPr>
          <p:spPr bwMode="gray">
            <a:xfrm rot="4244363">
              <a:off x="4857" y="2292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BEBED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29" name="AutoShape 18"/>
          <p:cNvSpPr>
            <a:spLocks noChangeArrowheads="1"/>
          </p:cNvSpPr>
          <p:nvPr/>
        </p:nvSpPr>
        <p:spPr bwMode="gray">
          <a:xfrm rot="18998311">
            <a:off x="7991475" y="1708150"/>
            <a:ext cx="609600" cy="457200"/>
          </a:xfrm>
          <a:prstGeom prst="leftArrow">
            <a:avLst>
              <a:gd name="adj1" fmla="val 31250"/>
              <a:gd name="adj2" fmla="val 71531"/>
            </a:avLst>
          </a:prstGeom>
          <a:gradFill rotWithShape="1">
            <a:gsLst>
              <a:gs pos="0">
                <a:srgbClr val="666699"/>
              </a:gs>
              <a:gs pos="100000">
                <a:srgbClr val="BEBED4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30" name="AutoShape 18"/>
          <p:cNvSpPr>
            <a:spLocks noChangeArrowheads="1"/>
          </p:cNvSpPr>
          <p:nvPr/>
        </p:nvSpPr>
        <p:spPr bwMode="gray">
          <a:xfrm rot="12845481">
            <a:off x="3956050" y="1795463"/>
            <a:ext cx="609600" cy="457200"/>
          </a:xfrm>
          <a:prstGeom prst="leftArrow">
            <a:avLst>
              <a:gd name="adj1" fmla="val 31250"/>
              <a:gd name="adj2" fmla="val 71531"/>
            </a:avLst>
          </a:prstGeom>
          <a:gradFill rotWithShape="1">
            <a:gsLst>
              <a:gs pos="0">
                <a:srgbClr val="666699"/>
              </a:gs>
              <a:gs pos="100000">
                <a:srgbClr val="BEBED4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31" name="Rounded Rectangle 30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ĐỐI TƯỢNG NGHIÊN CỨU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 Box 19"/>
          <p:cNvSpPr txBox="1">
            <a:spLocks noChangeArrowheads="1"/>
          </p:cNvSpPr>
          <p:nvPr/>
        </p:nvSpPr>
        <p:spPr bwMode="gray">
          <a:xfrm>
            <a:off x="3698017" y="3277936"/>
            <a:ext cx="5640388" cy="97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en-US" altLang="en-US" sz="2600" b="1" dirty="0">
                <a:solidFill>
                  <a:srgbClr val="FF0000"/>
                </a:solidFill>
              </a:rPr>
              <a:t>MÔ </a:t>
            </a:r>
            <a:r>
              <a:rPr lang="en-US" altLang="en-US" sz="2600" b="1" dirty="0" smtClean="0">
                <a:solidFill>
                  <a:srgbClr val="FF0000"/>
                </a:solidFill>
              </a:rPr>
              <a:t>HÌNHTRẠM VẬN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2600" b="1" smtClean="0">
                <a:solidFill>
                  <a:srgbClr val="FF0000"/>
                </a:solidFill>
              </a:rPr>
              <a:t>CHUYỂN VẬT LIỆU</a:t>
            </a:r>
            <a:endParaRPr lang="en-US" altLang="en-US" sz="2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08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5" y="0"/>
            <a:ext cx="12192000" cy="685800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GIẢ THUYẾT NGHIÊN CỨU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33" name="Group 3"/>
          <p:cNvGrpSpPr>
            <a:grpSpLocks/>
          </p:cNvGrpSpPr>
          <p:nvPr/>
        </p:nvGrpSpPr>
        <p:grpSpPr bwMode="auto">
          <a:xfrm>
            <a:off x="2688490" y="1700580"/>
            <a:ext cx="2265362" cy="4297434"/>
            <a:chOff x="720" y="1296"/>
            <a:chExt cx="1427" cy="2542"/>
          </a:xfrm>
        </p:grpSpPr>
        <p:sp>
          <p:nvSpPr>
            <p:cNvPr id="34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35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36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37" name="AutoShape 7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38" name="AutoShape 8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39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grpSp>
          <p:nvGrpSpPr>
            <p:cNvPr id="40" name="Group 10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43" name="Oval 1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44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45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46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47" name="Oval 1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</p:grpSp>
        <p:sp>
          <p:nvSpPr>
            <p:cNvPr id="41" name="Text Box 16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2400">
                  <a:solidFill>
                    <a:srgbClr val="000000"/>
                  </a:solidFill>
                </a:rPr>
                <a:t>1</a:t>
              </a:r>
              <a:endParaRPr lang="en-US" altLang="en-US" sz="1800"/>
            </a:p>
          </p:txBody>
        </p:sp>
        <p:sp>
          <p:nvSpPr>
            <p:cNvPr id="42" name="Text Box 17"/>
            <p:cNvSpPr txBox="1">
              <a:spLocks noChangeArrowheads="1"/>
            </p:cNvSpPr>
            <p:nvPr/>
          </p:nvSpPr>
          <p:spPr bwMode="gray">
            <a:xfrm>
              <a:off x="851" y="1840"/>
              <a:ext cx="1296" cy="11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Tx/>
                <a:buFont typeface="Wingdings" panose="05000000000000000000" pitchFamily="2" charset="2"/>
                <a:buNone/>
              </a:pPr>
              <a:r>
                <a:rPr lang="en-US" altLang="en-US" sz="2600" dirty="0" smtClean="0">
                  <a:cs typeface="Arial" panose="020B0604020202020204" pitchFamily="34" charset="0"/>
                </a:rPr>
                <a:t>PLC Mitsubishi FX3U</a:t>
              </a:r>
              <a:r>
                <a:rPr lang="en-US" altLang="en-US" sz="2600" dirty="0">
                  <a:cs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48" name="Group 18"/>
          <p:cNvGrpSpPr>
            <a:grpSpLocks/>
          </p:cNvGrpSpPr>
          <p:nvPr/>
        </p:nvGrpSpPr>
        <p:grpSpPr bwMode="auto">
          <a:xfrm>
            <a:off x="5445978" y="1714867"/>
            <a:ext cx="2371726" cy="4362083"/>
            <a:chOff x="2208" y="1296"/>
            <a:chExt cx="1494" cy="2542"/>
          </a:xfrm>
        </p:grpSpPr>
        <p:sp>
          <p:nvSpPr>
            <p:cNvPr id="49" name="AutoShape 19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50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51" name="AutoShape 21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52" name="AutoShape 22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53" name="Oval 23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54" name="Oval 24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55" name="Oval 25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56" name="Oval 26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57" name="Oval 27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58" name="Text Box 28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2400">
                  <a:solidFill>
                    <a:srgbClr val="000000"/>
                  </a:solidFill>
                </a:rPr>
                <a:t>2</a:t>
              </a:r>
              <a:endParaRPr lang="en-US" altLang="en-US" sz="1800"/>
            </a:p>
          </p:txBody>
        </p:sp>
        <p:sp>
          <p:nvSpPr>
            <p:cNvPr id="59" name="Text Box 29"/>
            <p:cNvSpPr txBox="1">
              <a:spLocks noChangeArrowheads="1"/>
            </p:cNvSpPr>
            <p:nvPr/>
          </p:nvSpPr>
          <p:spPr bwMode="gray">
            <a:xfrm>
              <a:off x="2406" y="1762"/>
              <a:ext cx="1296" cy="16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50000"/>
                </a:lnSpc>
                <a:buFont typeface="Wingdings" panose="05000000000000000000" pitchFamily="2" charset="2"/>
                <a:buNone/>
              </a:pPr>
              <a:r>
                <a:rPr lang="en-US" altLang="en-US" sz="2600" dirty="0" err="1" smtClean="0"/>
                <a:t>Động</a:t>
              </a:r>
              <a:r>
                <a:rPr lang="en-US" altLang="en-US" sz="2600" dirty="0" smtClean="0"/>
                <a:t> </a:t>
              </a:r>
              <a:r>
                <a:rPr lang="en-US" altLang="en-US" sz="2600" dirty="0" err="1" smtClean="0"/>
                <a:t>cơ</a:t>
              </a:r>
              <a:r>
                <a:rPr lang="en-US" altLang="en-US" sz="2600" dirty="0" smtClean="0"/>
                <a:t> Servo</a:t>
              </a:r>
              <a:endParaRPr lang="en-US" altLang="en-US" sz="2600" dirty="0"/>
            </a:p>
            <a:p>
              <a:pPr>
                <a:lnSpc>
                  <a:spcPct val="150000"/>
                </a:lnSpc>
                <a:buFont typeface="Wingdings" panose="05000000000000000000" pitchFamily="2" charset="2"/>
                <a:buNone/>
              </a:pPr>
              <a:r>
                <a:rPr lang="en-US" altLang="en-US" sz="2600" dirty="0" err="1" smtClean="0"/>
                <a:t>Bộ</a:t>
              </a:r>
              <a:r>
                <a:rPr lang="en-US" altLang="en-US" sz="2600" dirty="0" smtClean="0"/>
                <a:t> </a:t>
              </a:r>
              <a:r>
                <a:rPr lang="en-US" altLang="en-US" sz="2600" dirty="0" err="1" smtClean="0"/>
                <a:t>điểu</a:t>
              </a:r>
              <a:r>
                <a:rPr lang="en-US" altLang="en-US" sz="2600" dirty="0" smtClean="0"/>
                <a:t> </a:t>
              </a:r>
              <a:r>
                <a:rPr lang="en-US" altLang="en-US" sz="2600" dirty="0" err="1" smtClean="0"/>
                <a:t>khiển</a:t>
              </a:r>
              <a:r>
                <a:rPr lang="en-US" altLang="en-US" sz="2600" dirty="0" smtClean="0"/>
                <a:t> ĐC</a:t>
              </a:r>
              <a:endParaRPr lang="en-US" altLang="en-US" sz="2600" dirty="0"/>
            </a:p>
          </p:txBody>
        </p:sp>
        <p:sp>
          <p:nvSpPr>
            <p:cNvPr id="60" name="AutoShape 30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61" name="AutoShape 31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62" name="Group 32"/>
          <p:cNvGrpSpPr>
            <a:grpSpLocks/>
          </p:cNvGrpSpPr>
          <p:nvPr/>
        </p:nvGrpSpPr>
        <p:grpSpPr bwMode="auto">
          <a:xfrm>
            <a:off x="8181779" y="1752813"/>
            <a:ext cx="2443162" cy="4457487"/>
            <a:chOff x="3692" y="1296"/>
            <a:chExt cx="1539" cy="2542"/>
          </a:xfrm>
        </p:grpSpPr>
        <p:sp>
          <p:nvSpPr>
            <p:cNvPr id="63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535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64" name="AutoShape 34"/>
            <p:cNvSpPr>
              <a:spLocks noChangeArrowheads="1"/>
            </p:cNvSpPr>
            <p:nvPr/>
          </p:nvSpPr>
          <p:spPr bwMode="gray">
            <a:xfrm>
              <a:off x="3909" y="1453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65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66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grpSp>
          <p:nvGrpSpPr>
            <p:cNvPr id="67" name="Group 37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7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73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7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7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7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</p:grpSp>
        <p:sp>
          <p:nvSpPr>
            <p:cNvPr id="68" name="Text Box 43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2400">
                  <a:solidFill>
                    <a:srgbClr val="000000"/>
                  </a:solidFill>
                </a:rPr>
                <a:t>3</a:t>
              </a:r>
              <a:endParaRPr lang="en-US" altLang="en-US" sz="1800"/>
            </a:p>
          </p:txBody>
        </p:sp>
        <p:sp>
          <p:nvSpPr>
            <p:cNvPr id="69" name="Text Box 44"/>
            <p:cNvSpPr txBox="1">
              <a:spLocks noChangeArrowheads="1"/>
            </p:cNvSpPr>
            <p:nvPr/>
          </p:nvSpPr>
          <p:spPr bwMode="gray">
            <a:xfrm>
              <a:off x="3893" y="1765"/>
              <a:ext cx="1296" cy="10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50000"/>
                </a:lnSpc>
                <a:buFont typeface="Wingdings" panose="05000000000000000000" pitchFamily="2" charset="2"/>
                <a:buNone/>
              </a:pPr>
              <a:r>
                <a:rPr lang="en-US" altLang="en-US" sz="2600" dirty="0" err="1" smtClean="0"/>
                <a:t>Khí</a:t>
              </a:r>
              <a:r>
                <a:rPr lang="en-US" altLang="en-US" sz="2600" dirty="0" smtClean="0"/>
                <a:t> </a:t>
              </a:r>
              <a:r>
                <a:rPr lang="en-US" altLang="en-US" sz="2600" dirty="0" err="1" smtClean="0"/>
                <a:t>nén</a:t>
              </a:r>
              <a:r>
                <a:rPr lang="en-US" altLang="en-US" sz="2600" dirty="0" smtClean="0"/>
                <a:t> </a:t>
              </a:r>
              <a:r>
                <a:rPr lang="en-US" altLang="en-US" sz="2600" dirty="0" err="1" smtClean="0"/>
                <a:t>và</a:t>
              </a:r>
              <a:r>
                <a:rPr lang="en-US" altLang="en-US" sz="2600" dirty="0" smtClean="0"/>
                <a:t> </a:t>
              </a:r>
              <a:r>
                <a:rPr lang="en-US" altLang="en-US" sz="2600" dirty="0" err="1" smtClean="0"/>
                <a:t>tay</a:t>
              </a:r>
              <a:r>
                <a:rPr lang="en-US" altLang="en-US" sz="2600" dirty="0" smtClean="0"/>
                <a:t> </a:t>
              </a:r>
              <a:r>
                <a:rPr lang="en-US" altLang="en-US" sz="2600" dirty="0" err="1" smtClean="0"/>
                <a:t>gắp</a:t>
              </a:r>
              <a:r>
                <a:rPr lang="en-US" altLang="en-US" sz="2600" dirty="0" smtClean="0"/>
                <a:t> </a:t>
              </a:r>
              <a:r>
                <a:rPr lang="en-US" altLang="en-US" sz="2600" dirty="0" err="1" smtClean="0"/>
                <a:t>vật</a:t>
              </a:r>
              <a:r>
                <a:rPr lang="en-US" altLang="en-US" sz="2600" dirty="0" smtClean="0"/>
                <a:t> </a:t>
              </a:r>
              <a:r>
                <a:rPr lang="en-US" altLang="en-US" sz="2600" dirty="0" err="1" smtClean="0"/>
                <a:t>liệu</a:t>
              </a:r>
              <a:endParaRPr lang="en-US" altLang="en-US" sz="2600" dirty="0"/>
            </a:p>
          </p:txBody>
        </p:sp>
        <p:sp>
          <p:nvSpPr>
            <p:cNvPr id="70" name="AutoShape 45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71" name="AutoShape 46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408300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748"/>
            <a:ext cx="12192000" cy="685800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>
            <a:off x="1264081" y="277364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PHẠM VI NGHIÊN CỨU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white">
          <a:xfrm>
            <a:off x="2427756" y="1768859"/>
            <a:ext cx="12229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PLC</a:t>
            </a:r>
            <a:endParaRPr lang="en-US" altLang="en-US" sz="2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white">
          <a:xfrm>
            <a:off x="5873168" y="1608794"/>
            <a:ext cx="122296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ĐỘNG CƠ</a:t>
            </a:r>
            <a:endParaRPr lang="en-US" altLang="en-US" sz="2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white">
          <a:xfrm>
            <a:off x="9219475" y="1898271"/>
            <a:ext cx="122296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BĂNG TẢI</a:t>
            </a:r>
            <a:endParaRPr lang="en-US" altLang="en-US" sz="2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63" name="Group 3"/>
          <p:cNvGrpSpPr>
            <a:grpSpLocks/>
          </p:cNvGrpSpPr>
          <p:nvPr/>
        </p:nvGrpSpPr>
        <p:grpSpPr bwMode="auto">
          <a:xfrm>
            <a:off x="1819880" y="1449624"/>
            <a:ext cx="9594920" cy="4497631"/>
            <a:chOff x="718" y="1296"/>
            <a:chExt cx="4676" cy="2066"/>
          </a:xfrm>
        </p:grpSpPr>
        <p:sp>
          <p:nvSpPr>
            <p:cNvPr id="64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>
                <a:gd name="T0" fmla="*/ 1692 w 4040"/>
                <a:gd name="T1" fmla="*/ 12 h 1888"/>
                <a:gd name="T2" fmla="*/ 1234 w 4040"/>
                <a:gd name="T3" fmla="*/ 74 h 1888"/>
                <a:gd name="T4" fmla="*/ 828 w 4040"/>
                <a:gd name="T5" fmla="*/ 182 h 1888"/>
                <a:gd name="T6" fmla="*/ 486 w 4040"/>
                <a:gd name="T7" fmla="*/ 330 h 1888"/>
                <a:gd name="T8" fmla="*/ 226 w 4040"/>
                <a:gd name="T9" fmla="*/ 510 h 1888"/>
                <a:gd name="T10" fmla="*/ 58 w 4040"/>
                <a:gd name="T11" fmla="*/ 718 h 1888"/>
                <a:gd name="T12" fmla="*/ 0 w 4040"/>
                <a:gd name="T13" fmla="*/ 944 h 1888"/>
                <a:gd name="T14" fmla="*/ 58 w 4040"/>
                <a:gd name="T15" fmla="*/ 1170 h 1888"/>
                <a:gd name="T16" fmla="*/ 226 w 4040"/>
                <a:gd name="T17" fmla="*/ 1378 h 1888"/>
                <a:gd name="T18" fmla="*/ 486 w 4040"/>
                <a:gd name="T19" fmla="*/ 1558 h 1888"/>
                <a:gd name="T20" fmla="*/ 828 w 4040"/>
                <a:gd name="T21" fmla="*/ 1706 h 1888"/>
                <a:gd name="T22" fmla="*/ 1234 w 4040"/>
                <a:gd name="T23" fmla="*/ 1814 h 1888"/>
                <a:gd name="T24" fmla="*/ 1692 w 4040"/>
                <a:gd name="T25" fmla="*/ 1876 h 1888"/>
                <a:gd name="T26" fmla="*/ 2186 w 4040"/>
                <a:gd name="T27" fmla="*/ 1884 h 1888"/>
                <a:gd name="T28" fmla="*/ 2658 w 4040"/>
                <a:gd name="T29" fmla="*/ 1840 h 1888"/>
                <a:gd name="T30" fmla="*/ 3084 w 4040"/>
                <a:gd name="T31" fmla="*/ 1746 h 1888"/>
                <a:gd name="T32" fmla="*/ 3448 w 4040"/>
                <a:gd name="T33" fmla="*/ 1612 h 1888"/>
                <a:gd name="T34" fmla="*/ 3738 w 4040"/>
                <a:gd name="T35" fmla="*/ 1442 h 1888"/>
                <a:gd name="T36" fmla="*/ 3938 w 4040"/>
                <a:gd name="T37" fmla="*/ 1242 h 1888"/>
                <a:gd name="T38" fmla="*/ 4034 w 4040"/>
                <a:gd name="T39" fmla="*/ 1022 h 1888"/>
                <a:gd name="T40" fmla="*/ 4014 w 4040"/>
                <a:gd name="T41" fmla="*/ 790 h 1888"/>
                <a:gd name="T42" fmla="*/ 3882 w 4040"/>
                <a:gd name="T43" fmla="*/ 576 h 1888"/>
                <a:gd name="T44" fmla="*/ 3650 w 4040"/>
                <a:gd name="T45" fmla="*/ 386 h 1888"/>
                <a:gd name="T46" fmla="*/ 3334 w 4040"/>
                <a:gd name="T47" fmla="*/ 228 h 1888"/>
                <a:gd name="T48" fmla="*/ 2948 w 4040"/>
                <a:gd name="T49" fmla="*/ 106 h 1888"/>
                <a:gd name="T50" fmla="*/ 2506 w 4040"/>
                <a:gd name="T51" fmla="*/ 28 h 1888"/>
                <a:gd name="T52" fmla="*/ 2020 w 4040"/>
                <a:gd name="T53" fmla="*/ 0 h 1888"/>
                <a:gd name="T54" fmla="*/ 1606 w 4040"/>
                <a:gd name="T55" fmla="*/ 1736 h 1888"/>
                <a:gd name="T56" fmla="*/ 1164 w 4040"/>
                <a:gd name="T57" fmla="*/ 1678 h 1888"/>
                <a:gd name="T58" fmla="*/ 776 w 4040"/>
                <a:gd name="T59" fmla="*/ 1576 h 1888"/>
                <a:gd name="T60" fmla="*/ 458 w 4040"/>
                <a:gd name="T61" fmla="*/ 1436 h 1888"/>
                <a:gd name="T62" fmla="*/ 224 w 4040"/>
                <a:gd name="T63" fmla="*/ 1266 h 1888"/>
                <a:gd name="T64" fmla="*/ 88 w 4040"/>
                <a:gd name="T65" fmla="*/ 1074 h 1888"/>
                <a:gd name="T66" fmla="*/ 68 w 4040"/>
                <a:gd name="T67" fmla="*/ 864 h 1888"/>
                <a:gd name="T68" fmla="*/ 166 w 4040"/>
                <a:gd name="T69" fmla="*/ 664 h 1888"/>
                <a:gd name="T70" fmla="*/ 370 w 4040"/>
                <a:gd name="T71" fmla="*/ 486 h 1888"/>
                <a:gd name="T72" fmla="*/ 662 w 4040"/>
                <a:gd name="T73" fmla="*/ 336 h 1888"/>
                <a:gd name="T74" fmla="*/ 1028 w 4040"/>
                <a:gd name="T75" fmla="*/ 222 h 1888"/>
                <a:gd name="T76" fmla="*/ 1454 w 4040"/>
                <a:gd name="T77" fmla="*/ 148 h 1888"/>
                <a:gd name="T78" fmla="*/ 1922 w 4040"/>
                <a:gd name="T79" fmla="*/ 120 h 1888"/>
                <a:gd name="T80" fmla="*/ 2392 w 4040"/>
                <a:gd name="T81" fmla="*/ 148 h 1888"/>
                <a:gd name="T82" fmla="*/ 2818 w 4040"/>
                <a:gd name="T83" fmla="*/ 222 h 1888"/>
                <a:gd name="T84" fmla="*/ 3184 w 4040"/>
                <a:gd name="T85" fmla="*/ 336 h 1888"/>
                <a:gd name="T86" fmla="*/ 3476 w 4040"/>
                <a:gd name="T87" fmla="*/ 486 h 1888"/>
                <a:gd name="T88" fmla="*/ 3680 w 4040"/>
                <a:gd name="T89" fmla="*/ 664 h 1888"/>
                <a:gd name="T90" fmla="*/ 3778 w 4040"/>
                <a:gd name="T91" fmla="*/ 864 h 1888"/>
                <a:gd name="T92" fmla="*/ 3758 w 4040"/>
                <a:gd name="T93" fmla="*/ 1074 h 1888"/>
                <a:gd name="T94" fmla="*/ 3622 w 4040"/>
                <a:gd name="T95" fmla="*/ 1266 h 1888"/>
                <a:gd name="T96" fmla="*/ 3388 w 4040"/>
                <a:gd name="T97" fmla="*/ 1436 h 1888"/>
                <a:gd name="T98" fmla="*/ 3070 w 4040"/>
                <a:gd name="T99" fmla="*/ 1576 h 1888"/>
                <a:gd name="T100" fmla="*/ 2682 w 4040"/>
                <a:gd name="T101" fmla="*/ 1678 h 1888"/>
                <a:gd name="T102" fmla="*/ 2240 w 4040"/>
                <a:gd name="T103" fmla="*/ 1736 h 1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0196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7C16B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65" name="Oval 5"/>
            <p:cNvSpPr>
              <a:spLocks noChangeArrowheads="1"/>
            </p:cNvSpPr>
            <p:nvPr/>
          </p:nvSpPr>
          <p:spPr bwMode="auto">
            <a:xfrm rot="20056323">
              <a:off x="2714" y="1636"/>
              <a:ext cx="672" cy="289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66" name="Oval 6"/>
            <p:cNvSpPr>
              <a:spLocks noChangeArrowheads="1"/>
            </p:cNvSpPr>
            <p:nvPr/>
          </p:nvSpPr>
          <p:spPr bwMode="auto">
            <a:xfrm rot="20056323">
              <a:off x="4398" y="1516"/>
              <a:ext cx="996" cy="427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67" name="Oval 7"/>
            <p:cNvSpPr>
              <a:spLocks noChangeArrowheads="1"/>
            </p:cNvSpPr>
            <p:nvPr/>
          </p:nvSpPr>
          <p:spPr bwMode="auto">
            <a:xfrm rot="20056323">
              <a:off x="1936" y="3097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68" name="Oval 8"/>
            <p:cNvSpPr>
              <a:spLocks noChangeArrowheads="1"/>
            </p:cNvSpPr>
            <p:nvPr/>
          </p:nvSpPr>
          <p:spPr bwMode="auto">
            <a:xfrm rot="20056323">
              <a:off x="3684" y="308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69" name="Oval 9"/>
            <p:cNvSpPr>
              <a:spLocks noChangeArrowheads="1"/>
            </p:cNvSpPr>
            <p:nvPr/>
          </p:nvSpPr>
          <p:spPr bwMode="auto">
            <a:xfrm rot="20056323">
              <a:off x="1118" y="1746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70" name="Oval 10"/>
            <p:cNvSpPr>
              <a:spLocks noChangeArrowheads="1"/>
            </p:cNvSpPr>
            <p:nvPr/>
          </p:nvSpPr>
          <p:spPr bwMode="gray">
            <a:xfrm>
              <a:off x="2235" y="1296"/>
              <a:ext cx="891" cy="69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71" name="Oval 11"/>
            <p:cNvSpPr>
              <a:spLocks noChangeArrowheads="1"/>
            </p:cNvSpPr>
            <p:nvPr/>
          </p:nvSpPr>
          <p:spPr bwMode="gray">
            <a:xfrm>
              <a:off x="718" y="1312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72" name="Oval 12"/>
            <p:cNvSpPr>
              <a:spLocks noChangeArrowheads="1"/>
            </p:cNvSpPr>
            <p:nvPr/>
          </p:nvSpPr>
          <p:spPr bwMode="gray">
            <a:xfrm>
              <a:off x="1508" y="2668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73" name="Oval 13"/>
            <p:cNvSpPr>
              <a:spLocks noChangeArrowheads="1"/>
            </p:cNvSpPr>
            <p:nvPr/>
          </p:nvSpPr>
          <p:spPr bwMode="gray">
            <a:xfrm>
              <a:off x="3313" y="2668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74" name="Oval 14"/>
            <p:cNvSpPr>
              <a:spLocks noChangeArrowheads="1"/>
            </p:cNvSpPr>
            <p:nvPr/>
          </p:nvSpPr>
          <p:spPr bwMode="gray">
            <a:xfrm>
              <a:off x="4081" y="1305"/>
              <a:ext cx="1063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 b="1"/>
            </a:p>
          </p:txBody>
        </p:sp>
        <p:sp>
          <p:nvSpPr>
            <p:cNvPr id="75" name="Text Box 19"/>
            <p:cNvSpPr txBox="1">
              <a:spLocks noChangeArrowheads="1"/>
            </p:cNvSpPr>
            <p:nvPr/>
          </p:nvSpPr>
          <p:spPr bwMode="white">
            <a:xfrm>
              <a:off x="1616" y="2816"/>
              <a:ext cx="596" cy="3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</a:rPr>
                <a:t>VẬT LIỆU</a:t>
              </a:r>
              <a:endParaRPr lang="en-US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76" name="Text Box 20"/>
            <p:cNvSpPr txBox="1">
              <a:spLocks noChangeArrowheads="1"/>
            </p:cNvSpPr>
            <p:nvPr/>
          </p:nvSpPr>
          <p:spPr bwMode="auto">
            <a:xfrm>
              <a:off x="1985" y="2105"/>
              <a:ext cx="1607" cy="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3000" b="1" dirty="0"/>
                <a:t>HỆ THỐNG </a:t>
              </a:r>
              <a:endParaRPr lang="en-US" altLang="en-US" sz="3000" b="1" dirty="0" smtClean="0"/>
            </a:p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3000" b="1" dirty="0" smtClean="0"/>
                <a:t>TỰ ĐỘNG</a:t>
              </a:r>
              <a:endParaRPr lang="en-US" altLang="en-US" sz="3000" b="1" dirty="0"/>
            </a:p>
          </p:txBody>
        </p:sp>
      </p:grpSp>
      <p:sp>
        <p:nvSpPr>
          <p:cNvPr id="77" name="Text Box 19"/>
          <p:cNvSpPr txBox="1">
            <a:spLocks noChangeArrowheads="1"/>
          </p:cNvSpPr>
          <p:nvPr/>
        </p:nvSpPr>
        <p:spPr bwMode="white">
          <a:xfrm>
            <a:off x="2114247" y="1974201"/>
            <a:ext cx="12229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PLC</a:t>
            </a:r>
            <a:endParaRPr lang="en-US" altLang="en-US" sz="2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8" name="Text Box 19"/>
          <p:cNvSpPr txBox="1">
            <a:spLocks noChangeArrowheads="1"/>
          </p:cNvSpPr>
          <p:nvPr/>
        </p:nvSpPr>
        <p:spPr bwMode="white">
          <a:xfrm>
            <a:off x="5013857" y="1869779"/>
            <a:ext cx="166595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ĐỘNG CƠ SERVO</a:t>
            </a:r>
            <a:endParaRPr lang="en-US" altLang="en-US" sz="2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9" name="Text Box 19"/>
          <p:cNvSpPr txBox="1">
            <a:spLocks noChangeArrowheads="1"/>
          </p:cNvSpPr>
          <p:nvPr/>
        </p:nvSpPr>
        <p:spPr bwMode="white">
          <a:xfrm>
            <a:off x="8987328" y="2011427"/>
            <a:ext cx="19771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TAY GẮP</a:t>
            </a:r>
            <a:endParaRPr lang="en-US" altLang="en-US" sz="2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0" name="Text Box 19"/>
          <p:cNvSpPr txBox="1">
            <a:spLocks noChangeArrowheads="1"/>
          </p:cNvSpPr>
          <p:nvPr/>
        </p:nvSpPr>
        <p:spPr bwMode="white">
          <a:xfrm>
            <a:off x="7442223" y="4792221"/>
            <a:ext cx="122296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CẢM BIẾN</a:t>
            </a:r>
            <a:endParaRPr lang="en-US" altLang="en-US" sz="2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81" name="Right Arrow 80"/>
          <p:cNvSpPr/>
          <p:nvPr/>
        </p:nvSpPr>
        <p:spPr>
          <a:xfrm>
            <a:off x="3293104" y="1956058"/>
            <a:ext cx="1592896" cy="6139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ight Arrow 81"/>
          <p:cNvSpPr/>
          <p:nvPr/>
        </p:nvSpPr>
        <p:spPr>
          <a:xfrm rot="10800000">
            <a:off x="4916273" y="5045963"/>
            <a:ext cx="2124269" cy="6139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ight Arrow 82"/>
          <p:cNvSpPr/>
          <p:nvPr/>
        </p:nvSpPr>
        <p:spPr>
          <a:xfrm rot="14017443">
            <a:off x="2410483" y="3418968"/>
            <a:ext cx="1778572" cy="6139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ight Arrow 83"/>
          <p:cNvSpPr/>
          <p:nvPr/>
        </p:nvSpPr>
        <p:spPr>
          <a:xfrm rot="7493095">
            <a:off x="7986830" y="3561414"/>
            <a:ext cx="1919408" cy="6139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ight Arrow 84"/>
          <p:cNvSpPr/>
          <p:nvPr/>
        </p:nvSpPr>
        <p:spPr>
          <a:xfrm>
            <a:off x="6770050" y="1922657"/>
            <a:ext cx="1953716" cy="6139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7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PHƯƠNG PHÁP NGHIÊN CỨU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>
            <a:off x="5140549" y="3126034"/>
            <a:ext cx="2788790" cy="3385111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98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Mô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hình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trạm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vận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chuyển</a:t>
            </a:r>
            <a:endParaRPr lang="en-US" altLang="en-US" sz="2400" dirty="0">
              <a:solidFill>
                <a:schemeClr val="accent5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 dirty="0">
              <a:solidFill>
                <a:schemeClr val="accent5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-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Yalong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: YL 335B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- JSSIE: PMS400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-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Hữu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Hồng:PMS</a:t>
            </a:r>
            <a:endParaRPr lang="en-US" altLang="en-US" sz="2400" dirty="0">
              <a:solidFill>
                <a:schemeClr val="accent5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1400" dirty="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>
            <a:off x="1358317" y="3099996"/>
            <a:ext cx="3399436" cy="3423079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098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dirty="0" err="1">
                <a:solidFill>
                  <a:schemeClr val="tx2"/>
                </a:solidFill>
                <a:cs typeface="Arial" panose="020B0604020202020204" pitchFamily="34" charset="0"/>
              </a:rPr>
              <a:t>Tài</a:t>
            </a:r>
            <a:r>
              <a:rPr lang="en-US" altLang="en-US" sz="24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cs typeface="Arial" panose="020B0604020202020204" pitchFamily="34" charset="0"/>
              </a:rPr>
              <a:t>liệu</a:t>
            </a:r>
            <a:r>
              <a:rPr lang="en-US" altLang="en-US" sz="24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</a:p>
          <a:p>
            <a:pPr marL="342900" indent="-342900">
              <a:spcBef>
                <a:spcPct val="0"/>
              </a:spcBef>
              <a:buClrTx/>
            </a:pP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PLC Mitsubishi FX3U</a:t>
            </a:r>
          </a:p>
          <a:p>
            <a:pPr marL="342900" indent="-342900">
              <a:spcBef>
                <a:spcPct val="0"/>
              </a:spcBef>
              <a:buClrTx/>
            </a:pP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Động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cơ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Servo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điền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khiển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tay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gắp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.</a:t>
            </a:r>
          </a:p>
          <a:p>
            <a:pPr marL="342900" indent="-342900">
              <a:spcBef>
                <a:spcPct val="0"/>
              </a:spcBef>
              <a:buClrTx/>
            </a:pP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Hệ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thống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cảm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biến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và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khí</a:t>
            </a:r>
            <a:r>
              <a:rPr lang="en-US" altLang="en-US" sz="240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nén</a:t>
            </a:r>
            <a:endParaRPr lang="en-US" altLang="en-US" sz="2400" dirty="0">
              <a:solidFill>
                <a:schemeClr val="accent5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6" name="AutoShape 4"/>
          <p:cNvSpPr>
            <a:spLocks noChangeArrowheads="1"/>
          </p:cNvSpPr>
          <p:nvPr/>
        </p:nvSpPr>
        <p:spPr bwMode="auto">
          <a:xfrm>
            <a:off x="8561528" y="3126034"/>
            <a:ext cx="2656449" cy="3262741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098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dirty="0" smtClean="0">
                <a:solidFill>
                  <a:schemeClr val="tx2"/>
                </a:solidFill>
                <a:cs typeface="Arial" panose="020B0604020202020204" pitchFamily="34" charset="0"/>
              </a:rPr>
              <a:t>-</a:t>
            </a:r>
            <a:r>
              <a:rPr lang="en-US" altLang="en-US" sz="2400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Mô</a:t>
            </a:r>
            <a:r>
              <a:rPr lang="en-US" altLang="en-US" sz="2400" dirty="0" smtClean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hình</a:t>
            </a:r>
            <a:r>
              <a:rPr lang="en-US" altLang="en-US" sz="2400" dirty="0" smtClean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trạm</a:t>
            </a:r>
            <a:r>
              <a:rPr lang="en-US" altLang="en-US" sz="2400" dirty="0" smtClean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vận</a:t>
            </a:r>
            <a:r>
              <a:rPr lang="en-US" altLang="en-US" sz="2400" dirty="0" smtClean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chuyển</a:t>
            </a:r>
            <a:endParaRPr lang="en-US" altLang="en-US" sz="2400" dirty="0">
              <a:solidFill>
                <a:schemeClr val="tx2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cs typeface="Arial" panose="020B0604020202020204" pitchFamily="34" charset="0"/>
              </a:rPr>
              <a:t>-</a:t>
            </a:r>
            <a:r>
              <a:rPr lang="en-US" altLang="en-US" sz="2400" dirty="0" err="1">
                <a:solidFill>
                  <a:schemeClr val="tx2"/>
                </a:solidFill>
                <a:cs typeface="Arial" panose="020B0604020202020204" pitchFamily="34" charset="0"/>
              </a:rPr>
              <a:t>Thử</a:t>
            </a:r>
            <a:r>
              <a:rPr lang="en-US" altLang="en-US" sz="24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nghiệm</a:t>
            </a:r>
            <a:endParaRPr lang="en-US" altLang="en-US" sz="2400" dirty="0">
              <a:solidFill>
                <a:schemeClr val="tx2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cs typeface="Arial" panose="020B0604020202020204" pitchFamily="34" charset="0"/>
              </a:rPr>
              <a:t>-</a:t>
            </a:r>
            <a:r>
              <a:rPr lang="en-US" altLang="en-US" sz="2400" dirty="0" err="1">
                <a:solidFill>
                  <a:schemeClr val="tx2"/>
                </a:solidFill>
                <a:cs typeface="Arial" panose="020B0604020202020204" pitchFamily="34" charset="0"/>
              </a:rPr>
              <a:t>Lấy</a:t>
            </a:r>
            <a:r>
              <a:rPr lang="en-US" altLang="en-US" sz="2400" dirty="0">
                <a:solidFill>
                  <a:schemeClr val="tx2"/>
                </a:solidFill>
                <a:cs typeface="Arial" panose="020B0604020202020204" pitchFamily="34" charset="0"/>
              </a:rPr>
              <a:t> ý </a:t>
            </a:r>
            <a:r>
              <a:rPr lang="en-US" altLang="en-US" sz="2400" dirty="0" err="1">
                <a:solidFill>
                  <a:schemeClr val="tx2"/>
                </a:solidFill>
                <a:cs typeface="Arial" panose="020B0604020202020204" pitchFamily="34" charset="0"/>
              </a:rPr>
              <a:t>kiến</a:t>
            </a:r>
            <a:r>
              <a:rPr lang="en-US" altLang="en-US" sz="24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cs typeface="Arial" panose="020B0604020202020204" pitchFamily="34" charset="0"/>
              </a:rPr>
              <a:t>của</a:t>
            </a:r>
            <a:r>
              <a:rPr lang="en-US" altLang="en-US" sz="24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cs typeface="Arial" panose="020B0604020202020204" pitchFamily="34" charset="0"/>
              </a:rPr>
              <a:t>giảng</a:t>
            </a:r>
            <a:r>
              <a:rPr lang="en-US" altLang="en-US" sz="24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viên</a:t>
            </a:r>
            <a:endParaRPr lang="en-US" altLang="en-US" sz="2400" dirty="0">
              <a:solidFill>
                <a:schemeClr val="tx2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cs typeface="Arial" panose="020B0604020202020204" pitchFamily="34" charset="0"/>
              </a:rPr>
              <a:t>-</a:t>
            </a:r>
            <a:r>
              <a:rPr lang="en-US" altLang="en-US" sz="2400" dirty="0" err="1">
                <a:solidFill>
                  <a:schemeClr val="tx2"/>
                </a:solidFill>
                <a:cs typeface="Arial" panose="020B0604020202020204" pitchFamily="34" charset="0"/>
              </a:rPr>
              <a:t>Hoàn</a:t>
            </a:r>
            <a:r>
              <a:rPr lang="en-US" altLang="en-US" sz="24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cs typeface="Arial" panose="020B0604020202020204" pitchFamily="34" charset="0"/>
              </a:rPr>
              <a:t>chỉnh</a:t>
            </a:r>
            <a:endParaRPr lang="en-US" altLang="en-US" sz="24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gray">
          <a:xfrm>
            <a:off x="4398847" y="1973528"/>
            <a:ext cx="606363" cy="549978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8" name="AutoShape 7"/>
          <p:cNvSpPr>
            <a:spLocks noChangeArrowheads="1"/>
          </p:cNvSpPr>
          <p:nvPr/>
        </p:nvSpPr>
        <p:spPr bwMode="gray">
          <a:xfrm>
            <a:off x="7575358" y="1950952"/>
            <a:ext cx="603958" cy="549978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9" name="Oval 9"/>
          <p:cNvSpPr>
            <a:spLocks noChangeArrowheads="1"/>
          </p:cNvSpPr>
          <p:nvPr/>
        </p:nvSpPr>
        <p:spPr bwMode="gray">
          <a:xfrm>
            <a:off x="8431529" y="1254039"/>
            <a:ext cx="2410642" cy="2002026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30" name="Oval 14"/>
          <p:cNvSpPr>
            <a:spLocks noChangeArrowheads="1"/>
          </p:cNvSpPr>
          <p:nvPr/>
        </p:nvSpPr>
        <p:spPr bwMode="gray">
          <a:xfrm>
            <a:off x="1796676" y="1255721"/>
            <a:ext cx="2173106" cy="1751790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44" name="Oval 26"/>
          <p:cNvSpPr>
            <a:spLocks noChangeArrowheads="1"/>
          </p:cNvSpPr>
          <p:nvPr/>
        </p:nvSpPr>
        <p:spPr bwMode="gray">
          <a:xfrm>
            <a:off x="5148397" y="1316886"/>
            <a:ext cx="2244987" cy="1795691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45" name="Text Box 38"/>
          <p:cNvSpPr txBox="1">
            <a:spLocks noChangeArrowheads="1"/>
          </p:cNvSpPr>
          <p:nvPr/>
        </p:nvSpPr>
        <p:spPr bwMode="gray">
          <a:xfrm>
            <a:off x="1892112" y="1650479"/>
            <a:ext cx="1754731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600" b="1" dirty="0" err="1">
                <a:solidFill>
                  <a:srgbClr val="000000"/>
                </a:solidFill>
              </a:rPr>
              <a:t>Đọc</a:t>
            </a:r>
            <a:r>
              <a:rPr lang="en-US" altLang="en-US" sz="2600" b="1" dirty="0">
                <a:solidFill>
                  <a:srgbClr val="000000"/>
                </a:solidFill>
              </a:rPr>
              <a:t>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600" b="1" dirty="0" err="1">
                <a:solidFill>
                  <a:srgbClr val="000000"/>
                </a:solidFill>
              </a:rPr>
              <a:t>tài</a:t>
            </a:r>
            <a:r>
              <a:rPr lang="en-US" altLang="en-US" sz="2600" b="1" dirty="0">
                <a:solidFill>
                  <a:srgbClr val="000000"/>
                </a:solidFill>
              </a:rPr>
              <a:t> </a:t>
            </a:r>
            <a:r>
              <a:rPr lang="en-US" altLang="en-US" sz="2600" b="1" dirty="0" err="1">
                <a:solidFill>
                  <a:srgbClr val="000000"/>
                </a:solidFill>
              </a:rPr>
              <a:t>liệu</a:t>
            </a:r>
            <a:endParaRPr lang="en-US" altLang="en-US" sz="2600" b="1" dirty="0">
              <a:solidFill>
                <a:srgbClr val="000000"/>
              </a:solidFill>
            </a:endParaRPr>
          </a:p>
        </p:txBody>
      </p:sp>
      <p:sp>
        <p:nvSpPr>
          <p:cNvPr id="46" name="Text Box 39"/>
          <p:cNvSpPr txBox="1">
            <a:spLocks noChangeArrowheads="1"/>
          </p:cNvSpPr>
          <p:nvPr/>
        </p:nvSpPr>
        <p:spPr bwMode="gray">
          <a:xfrm>
            <a:off x="5407418" y="1775184"/>
            <a:ext cx="1446160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600" b="1" dirty="0" err="1">
                <a:solidFill>
                  <a:srgbClr val="000000"/>
                </a:solidFill>
              </a:rPr>
              <a:t>Khảo</a:t>
            </a:r>
            <a:endParaRPr lang="en-US" altLang="en-US" sz="2600" b="1" dirty="0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600" b="1" dirty="0" err="1">
                <a:solidFill>
                  <a:srgbClr val="000000"/>
                </a:solidFill>
              </a:rPr>
              <a:t>sát</a:t>
            </a:r>
            <a:endParaRPr lang="en-US" altLang="en-US" sz="2600" b="1" dirty="0">
              <a:solidFill>
                <a:srgbClr val="000000"/>
              </a:solidFill>
            </a:endParaRPr>
          </a:p>
        </p:txBody>
      </p:sp>
      <p:sp>
        <p:nvSpPr>
          <p:cNvPr id="47" name="Text Box 40"/>
          <p:cNvSpPr txBox="1">
            <a:spLocks noChangeArrowheads="1"/>
          </p:cNvSpPr>
          <p:nvPr/>
        </p:nvSpPr>
        <p:spPr bwMode="gray">
          <a:xfrm>
            <a:off x="8748946" y="1692509"/>
            <a:ext cx="1936958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600" b="1" dirty="0" err="1">
                <a:solidFill>
                  <a:srgbClr val="000000"/>
                </a:solidFill>
              </a:rPr>
              <a:t>Thực</a:t>
            </a:r>
            <a:r>
              <a:rPr lang="en-US" altLang="en-US" sz="2600" b="1" dirty="0">
                <a:solidFill>
                  <a:srgbClr val="000000"/>
                </a:solidFill>
              </a:rPr>
              <a:t>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600" b="1" dirty="0" err="1">
                <a:solidFill>
                  <a:srgbClr val="000000"/>
                </a:solidFill>
              </a:rPr>
              <a:t>nghiệm</a:t>
            </a:r>
            <a:endParaRPr lang="en-US" altLang="en-US" sz="26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59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782" y="37393"/>
            <a:ext cx="12192000" cy="685800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KẾ HOẠCH NGHIÊN CỨU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ltGray">
          <a:xfrm rot="5400000" flipH="1">
            <a:off x="-1726566" y="2079366"/>
            <a:ext cx="4337050" cy="35353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1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43" name="AutoShape 3" descr="Canvas"/>
          <p:cNvSpPr>
            <a:spLocks noChangeArrowheads="1"/>
          </p:cNvSpPr>
          <p:nvPr/>
        </p:nvSpPr>
        <p:spPr bwMode="gray">
          <a:xfrm>
            <a:off x="3086419" y="2167871"/>
            <a:ext cx="8773440" cy="21506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9/2020 –  11/2020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trúc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khiển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biến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pan qua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thoại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AutoShape 4"/>
          <p:cNvSpPr>
            <a:spLocks noChangeArrowheads="1"/>
          </p:cNvSpPr>
          <p:nvPr/>
        </p:nvSpPr>
        <p:spPr bwMode="gray">
          <a:xfrm>
            <a:off x="2413073" y="1267612"/>
            <a:ext cx="9392734" cy="7842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400" b="1" dirty="0"/>
              <a:t> </a:t>
            </a:r>
            <a:r>
              <a:rPr lang="en-US" sz="2400" dirty="0" smtClean="0"/>
              <a:t>7/2020 </a:t>
            </a:r>
            <a:r>
              <a:rPr lang="en-US" sz="2400" dirty="0"/>
              <a:t>–  </a:t>
            </a:r>
            <a:r>
              <a:rPr lang="en-US" sz="2400" dirty="0" smtClean="0"/>
              <a:t>9/2020:           </a:t>
            </a:r>
            <a:r>
              <a:rPr lang="en-US" sz="2400" dirty="0" err="1" smtClean="0"/>
              <a:t>Đặt</a:t>
            </a:r>
            <a:r>
              <a:rPr lang="en-US" sz="2400" dirty="0" smtClean="0"/>
              <a:t> </a:t>
            </a:r>
            <a:r>
              <a:rPr lang="en-US" sz="2400" dirty="0" err="1"/>
              <a:t>mua</a:t>
            </a:r>
            <a:r>
              <a:rPr lang="en-US" sz="2400" dirty="0"/>
              <a:t> </a:t>
            </a:r>
            <a:r>
              <a:rPr lang="en-US" sz="2400" dirty="0" err="1"/>
              <a:t>thiết</a:t>
            </a:r>
            <a:r>
              <a:rPr lang="en-US" sz="2400" dirty="0"/>
              <a:t> </a:t>
            </a:r>
            <a:r>
              <a:rPr lang="en-US" sz="2400" dirty="0" err="1" smtClean="0"/>
              <a:t>bị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vẽ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bảng</a:t>
            </a:r>
            <a:r>
              <a:rPr lang="en-US" sz="2400" dirty="0" smtClean="0"/>
              <a:t> </a:t>
            </a:r>
            <a:r>
              <a:rPr lang="en-US" sz="2400" dirty="0" err="1"/>
              <a:t>vẽ</a:t>
            </a:r>
            <a:r>
              <a:rPr lang="en-US" sz="2400" dirty="0"/>
              <a:t> </a:t>
            </a:r>
            <a:r>
              <a:rPr lang="en-US" sz="2400" dirty="0" err="1" smtClean="0"/>
              <a:t>điện</a:t>
            </a:r>
            <a:endParaRPr lang="en-US" sz="2400" dirty="0"/>
          </a:p>
        </p:txBody>
      </p:sp>
      <p:grpSp>
        <p:nvGrpSpPr>
          <p:cNvPr id="45" name="Group 5"/>
          <p:cNvGrpSpPr>
            <a:grpSpLocks/>
          </p:cNvGrpSpPr>
          <p:nvPr/>
        </p:nvGrpSpPr>
        <p:grpSpPr bwMode="auto">
          <a:xfrm>
            <a:off x="1879394" y="2885914"/>
            <a:ext cx="1207773" cy="1066800"/>
            <a:chOff x="2078" y="1680"/>
            <a:chExt cx="1615" cy="1615"/>
          </a:xfrm>
        </p:grpSpPr>
        <p:sp>
          <p:nvSpPr>
            <p:cNvPr id="46" name="Oval 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7" name="Oval 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8" name="Oval 8"/>
            <p:cNvSpPr>
              <a:spLocks noChangeArrowheads="1"/>
            </p:cNvSpPr>
            <p:nvPr/>
          </p:nvSpPr>
          <p:spPr bwMode="gray">
            <a:xfrm>
              <a:off x="2644" y="1841"/>
              <a:ext cx="484" cy="129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49" name="Oval 9"/>
            <p:cNvSpPr>
              <a:spLocks noChangeArrowheads="1"/>
            </p:cNvSpPr>
            <p:nvPr/>
          </p:nvSpPr>
          <p:spPr bwMode="gray">
            <a:xfrm>
              <a:off x="2643" y="1842"/>
              <a:ext cx="485" cy="1295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0" name="Oval 10"/>
            <p:cNvSpPr>
              <a:spLocks noChangeArrowheads="1"/>
            </p:cNvSpPr>
            <p:nvPr/>
          </p:nvSpPr>
          <p:spPr bwMode="gray">
            <a:xfrm>
              <a:off x="2336" y="1841"/>
              <a:ext cx="1097" cy="129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51" name="Oval 11"/>
            <p:cNvSpPr>
              <a:spLocks noChangeArrowheads="1"/>
            </p:cNvSpPr>
            <p:nvPr/>
          </p:nvSpPr>
          <p:spPr bwMode="gray">
            <a:xfrm>
              <a:off x="2337" y="1966"/>
              <a:ext cx="1097" cy="983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400" b="1" dirty="0" smtClean="0">
                  <a:solidFill>
                    <a:srgbClr val="0000CC"/>
                  </a:solidFill>
                  <a:latin typeface="Times New Roman" panose="02020603050405020304" pitchFamily="18" charset="0"/>
                </a:rPr>
                <a:t>2</a:t>
              </a:r>
              <a:endPara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2" name="AutoShape 13" descr="Blue tissue paper"/>
          <p:cNvSpPr>
            <a:spLocks noChangeArrowheads="1"/>
          </p:cNvSpPr>
          <p:nvPr/>
        </p:nvSpPr>
        <p:spPr bwMode="gray">
          <a:xfrm>
            <a:off x="2723877" y="4539951"/>
            <a:ext cx="9178572" cy="6812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11/2020 – 12/2020: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Khảo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PLC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3" name="Group 14"/>
          <p:cNvGrpSpPr>
            <a:grpSpLocks/>
          </p:cNvGrpSpPr>
          <p:nvPr/>
        </p:nvGrpSpPr>
        <p:grpSpPr bwMode="auto">
          <a:xfrm>
            <a:off x="1264081" y="1435666"/>
            <a:ext cx="1219200" cy="1143000"/>
            <a:chOff x="2078" y="1680"/>
            <a:chExt cx="1615" cy="1615"/>
          </a:xfrm>
        </p:grpSpPr>
        <p:sp>
          <p:nvSpPr>
            <p:cNvPr id="54" name="Oval 15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gray">
            <a:xfrm>
              <a:off x="2642" y="1853"/>
              <a:ext cx="488" cy="127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57" name="Oval 18"/>
            <p:cNvSpPr>
              <a:spLocks noChangeArrowheads="1"/>
            </p:cNvSpPr>
            <p:nvPr/>
          </p:nvSpPr>
          <p:spPr bwMode="gray">
            <a:xfrm>
              <a:off x="2642" y="1852"/>
              <a:ext cx="487" cy="1275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gray">
            <a:xfrm>
              <a:off x="2339" y="1857"/>
              <a:ext cx="1093" cy="127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59" name="Oval 20"/>
            <p:cNvSpPr>
              <a:spLocks noChangeArrowheads="1"/>
            </p:cNvSpPr>
            <p:nvPr/>
          </p:nvSpPr>
          <p:spPr bwMode="gray">
            <a:xfrm>
              <a:off x="2460" y="2003"/>
              <a:ext cx="849" cy="9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400" b="1" dirty="0" smtClean="0">
                  <a:solidFill>
                    <a:srgbClr val="FF3300"/>
                  </a:solidFill>
                  <a:latin typeface="Times New Roman" panose="02020603050405020304" pitchFamily="18" charset="0"/>
                </a:rPr>
                <a:t>1</a:t>
              </a:r>
              <a:endPara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0" name="Group 21"/>
          <p:cNvGrpSpPr>
            <a:grpSpLocks/>
          </p:cNvGrpSpPr>
          <p:nvPr/>
        </p:nvGrpSpPr>
        <p:grpSpPr bwMode="auto">
          <a:xfrm>
            <a:off x="1521740" y="4352223"/>
            <a:ext cx="1202883" cy="1143000"/>
            <a:chOff x="2078" y="1680"/>
            <a:chExt cx="1615" cy="1615"/>
          </a:xfrm>
        </p:grpSpPr>
        <p:sp>
          <p:nvSpPr>
            <p:cNvPr id="61" name="Oval 2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2" name="Oval 2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3" name="Oval 24"/>
            <p:cNvSpPr>
              <a:spLocks noChangeArrowheads="1"/>
            </p:cNvSpPr>
            <p:nvPr/>
          </p:nvSpPr>
          <p:spPr bwMode="gray">
            <a:xfrm>
              <a:off x="2650" y="1920"/>
              <a:ext cx="465" cy="113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64" name="Oval 25"/>
            <p:cNvSpPr>
              <a:spLocks noChangeArrowheads="1"/>
            </p:cNvSpPr>
            <p:nvPr/>
          </p:nvSpPr>
          <p:spPr bwMode="gray">
            <a:xfrm>
              <a:off x="2651" y="1919"/>
              <a:ext cx="465" cy="1133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5" name="Oval 26"/>
            <p:cNvSpPr>
              <a:spLocks noChangeArrowheads="1"/>
            </p:cNvSpPr>
            <p:nvPr/>
          </p:nvSpPr>
          <p:spPr bwMode="gray">
            <a:xfrm>
              <a:off x="2339" y="1922"/>
              <a:ext cx="1094" cy="113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66" name="Oval 27"/>
            <p:cNvSpPr>
              <a:spLocks noChangeArrowheads="1"/>
            </p:cNvSpPr>
            <p:nvPr/>
          </p:nvSpPr>
          <p:spPr bwMode="gray">
            <a:xfrm>
              <a:off x="2338" y="2003"/>
              <a:ext cx="1095" cy="917"/>
            </a:xfrm>
            <a:prstGeom prst="ellipse">
              <a:avLst/>
            </a:prstGeom>
            <a:solidFill>
              <a:srgbClr val="00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</a:rPr>
                <a:t>3</a:t>
              </a:r>
              <a:endParaRPr lang="en-US" altLang="en-US" sz="24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7" name="AutoShape 4"/>
          <p:cNvSpPr>
            <a:spLocks noChangeArrowheads="1"/>
          </p:cNvSpPr>
          <p:nvPr/>
        </p:nvSpPr>
        <p:spPr bwMode="gray">
          <a:xfrm>
            <a:off x="2482533" y="5549848"/>
            <a:ext cx="9392734" cy="7649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400" b="1" dirty="0"/>
              <a:t> </a:t>
            </a:r>
            <a:r>
              <a:rPr lang="en-US" sz="2400" dirty="0" smtClean="0"/>
              <a:t>12/2020 </a:t>
            </a:r>
            <a:r>
              <a:rPr lang="en-US" sz="2400" dirty="0"/>
              <a:t>–  </a:t>
            </a:r>
            <a:r>
              <a:rPr lang="en-US" sz="2400" dirty="0" smtClean="0"/>
              <a:t>01/2021:     </a:t>
            </a:r>
            <a:r>
              <a:rPr lang="en-US" sz="2400" dirty="0" err="1" smtClean="0"/>
              <a:t>Viết</a:t>
            </a:r>
            <a:r>
              <a:rPr lang="en-US" sz="2400" dirty="0" smtClean="0"/>
              <a:t> </a:t>
            </a:r>
            <a:r>
              <a:rPr lang="en-US" sz="2400" dirty="0" err="1" smtClean="0"/>
              <a:t>báo</a:t>
            </a:r>
            <a:r>
              <a:rPr lang="en-US" sz="2400" dirty="0" smtClean="0"/>
              <a:t> </a:t>
            </a:r>
            <a:r>
              <a:rPr lang="en-US" sz="2400" dirty="0" err="1" smtClean="0"/>
              <a:t>cáo</a:t>
            </a:r>
            <a:r>
              <a:rPr lang="en-US" sz="2400" dirty="0" smtClean="0"/>
              <a:t> </a:t>
            </a:r>
            <a:r>
              <a:rPr lang="en-US" sz="2400" dirty="0" err="1" smtClean="0"/>
              <a:t>tổng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viết</a:t>
            </a:r>
            <a:r>
              <a:rPr lang="en-US" sz="2400" dirty="0" smtClean="0"/>
              <a:t> </a:t>
            </a:r>
            <a:r>
              <a:rPr lang="en-US" sz="2400" dirty="0" err="1" smtClean="0"/>
              <a:t>hướng</a:t>
            </a:r>
            <a:r>
              <a:rPr lang="en-US" sz="2400" dirty="0" smtClean="0"/>
              <a:t> </a:t>
            </a:r>
            <a:r>
              <a:rPr lang="en-US" sz="2400" dirty="0" err="1" smtClean="0"/>
              <a:t>dẫn</a:t>
            </a:r>
            <a:endParaRPr lang="en-US" sz="2400" dirty="0"/>
          </a:p>
        </p:txBody>
      </p:sp>
      <p:grpSp>
        <p:nvGrpSpPr>
          <p:cNvPr id="68" name="Group 14"/>
          <p:cNvGrpSpPr>
            <a:grpSpLocks/>
          </p:cNvGrpSpPr>
          <p:nvPr/>
        </p:nvGrpSpPr>
        <p:grpSpPr bwMode="auto">
          <a:xfrm>
            <a:off x="1023257" y="5434890"/>
            <a:ext cx="1221019" cy="1143000"/>
            <a:chOff x="2078" y="1680"/>
            <a:chExt cx="1615" cy="1615"/>
          </a:xfrm>
        </p:grpSpPr>
        <p:sp>
          <p:nvSpPr>
            <p:cNvPr id="69" name="Oval 15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" name="Oval 16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" name="Oval 17"/>
            <p:cNvSpPr>
              <a:spLocks noChangeArrowheads="1"/>
            </p:cNvSpPr>
            <p:nvPr/>
          </p:nvSpPr>
          <p:spPr bwMode="gray">
            <a:xfrm>
              <a:off x="2642" y="1853"/>
              <a:ext cx="488" cy="127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72" name="Oval 18"/>
            <p:cNvSpPr>
              <a:spLocks noChangeArrowheads="1"/>
            </p:cNvSpPr>
            <p:nvPr/>
          </p:nvSpPr>
          <p:spPr bwMode="gray">
            <a:xfrm>
              <a:off x="2642" y="1852"/>
              <a:ext cx="487" cy="1275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en-US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3" name="Oval 19"/>
            <p:cNvSpPr>
              <a:spLocks noChangeArrowheads="1"/>
            </p:cNvSpPr>
            <p:nvPr/>
          </p:nvSpPr>
          <p:spPr bwMode="gray">
            <a:xfrm>
              <a:off x="2339" y="1857"/>
              <a:ext cx="1093" cy="127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74" name="Oval 20"/>
            <p:cNvSpPr>
              <a:spLocks noChangeArrowheads="1"/>
            </p:cNvSpPr>
            <p:nvPr/>
          </p:nvSpPr>
          <p:spPr bwMode="gray">
            <a:xfrm>
              <a:off x="2460" y="2003"/>
              <a:ext cx="849" cy="9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400" b="1" dirty="0" smtClean="0">
                  <a:solidFill>
                    <a:srgbClr val="FF3300"/>
                  </a:solidFill>
                  <a:latin typeface="Times New Roman" panose="02020603050405020304" pitchFamily="18" charset="0"/>
                </a:rPr>
                <a:t>4</a:t>
              </a:r>
              <a:endPara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824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02"/>
            <a:ext cx="12192000" cy="6858000"/>
          </a:xfrm>
          <a:prstGeom prst="rect">
            <a:avLst/>
          </a:prstGeom>
        </p:spPr>
      </p:pic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26400" y="6715125"/>
            <a:ext cx="2895600" cy="320675"/>
          </a:xfrm>
        </p:spPr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264081" y="341159"/>
            <a:ext cx="10541726" cy="862148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>
          <a:xfrm>
            <a:off x="1264081" y="277364"/>
            <a:ext cx="9836330" cy="71845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2743200" algn="l"/>
              </a:tabLst>
            </a:pPr>
            <a:r>
              <a:rPr lang="en-US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PHÂN NỘI DUNG</a:t>
            </a:r>
            <a:endParaRPr lang="en-US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ltGray">
          <a:xfrm>
            <a:off x="2321312" y="1497088"/>
            <a:ext cx="5880100" cy="4495800"/>
          </a:xfrm>
          <a:prstGeom prst="rightArrow">
            <a:avLst>
              <a:gd name="adj1" fmla="val 79306"/>
              <a:gd name="adj2" fmla="val 32395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blackWhite">
          <a:xfrm>
            <a:off x="2095500" y="2098751"/>
            <a:ext cx="4662875" cy="1509619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I</a:t>
            </a:r>
          </a:p>
          <a:p>
            <a:pPr algn="ctr">
              <a:defRPr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 QUAN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blackWhite">
          <a:xfrm>
            <a:off x="2095500" y="3864051"/>
            <a:ext cx="4662875" cy="1431849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II</a:t>
            </a:r>
          </a:p>
          <a:p>
            <a:pPr algn="ctr">
              <a:defRPr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 </a:t>
            </a: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 MÔ HÌNH</a:t>
            </a:r>
          </a:p>
          <a:p>
            <a:pPr algn="ctr"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TRẠM VẬN CHUYỂN VẬT LIỆU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7998212" y="3097288"/>
            <a:ext cx="2514600" cy="1295400"/>
          </a:xfrm>
          <a:prstGeom prst="roundRect">
            <a:avLst>
              <a:gd name="adj" fmla="val 9106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ACDD4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TỔNG KẾT</a:t>
            </a:r>
          </a:p>
        </p:txBody>
      </p:sp>
    </p:spTree>
    <p:extLst>
      <p:ext uri="{BB962C8B-B14F-4D97-AF65-F5344CB8AC3E}">
        <p14:creationId xmlns:p14="http://schemas.microsoft.com/office/powerpoint/2010/main" val="215439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708</Words>
  <Application>Microsoft Office PowerPoint</Application>
  <PresentationFormat>Widescreen</PresentationFormat>
  <Paragraphs>152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MS PGothic</vt:lpstr>
      <vt:lpstr>Arial</vt:lpstr>
      <vt:lpstr>Calibri</vt:lpstr>
      <vt:lpstr>Calibri Light</vt:lpstr>
      <vt:lpstr>Segoe UI Historic</vt:lpstr>
      <vt:lpstr>Symbol</vt:lpstr>
      <vt:lpstr>Times New Roman</vt:lpstr>
      <vt:lpstr>Verdana</vt:lpstr>
      <vt:lpstr>Wingdings</vt:lpstr>
      <vt:lpstr>Office Theme</vt:lpstr>
      <vt:lpstr>TRƯỜNG CAO ĐẲNG LÝ TỰ TRỌNG  THÀNH PHỐ HỒ CHÍ MINH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CAO ĐẲNG LÝ TỰ TRỌNG  THÀNH PHỐ HỒ CHÍ MINH</dc:title>
  <dc:creator>DELL</dc:creator>
  <cp:lastModifiedBy>DELL</cp:lastModifiedBy>
  <cp:revision>92</cp:revision>
  <dcterms:created xsi:type="dcterms:W3CDTF">2019-12-23T04:38:33Z</dcterms:created>
  <dcterms:modified xsi:type="dcterms:W3CDTF">2021-07-27T03:00:07Z</dcterms:modified>
</cp:coreProperties>
</file>