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vsd" ContentType="application/vnd.visio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67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9144000" cy="6858000" type="screen4x3"/>
  <p:notesSz cx="6858000" cy="9144000"/>
  <p:defaultTextStyle>
    <a:defPPr>
      <a:defRPr lang="vi-V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51" d="100"/>
          <a:sy n="51" d="100"/>
        </p:scale>
        <p:origin x="-1243" y="-8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vi-VN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2EF742A-6432-4466-9EAF-F092F4653C29}" type="datetimeFigureOut">
              <a:rPr lang="vi-VN" smtClean="0"/>
              <a:pPr/>
              <a:t>09/11/2021</a:t>
            </a:fld>
            <a:endParaRPr lang="vi-VN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vi-VN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vi-V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D6086C7-F11F-40BA-83F9-CDBDAAE74BA1}" type="slidenum">
              <a:rPr lang="vi-VN" smtClean="0"/>
              <a:pPr/>
              <a:t>‹#›</a:t>
            </a:fld>
            <a:endParaRPr lang="vi-V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83BCA4-843A-4DE2-9970-601A2B8BD8D9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30242150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13DEF2-063F-4847-8594-BD1AE6979A40}" type="datetimeFigureOut">
              <a:rPr lang="vi-VN" smtClean="0"/>
              <a:pPr/>
              <a:t>09/11/2021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F4339F-1B89-43D8-8225-F4DAF25F134A}" type="slidenum">
              <a:rPr lang="vi-VN" smtClean="0"/>
              <a:pPr/>
              <a:t>‹#›</a:t>
            </a:fld>
            <a:endParaRPr lang="vi-V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13DEF2-063F-4847-8594-BD1AE6979A40}" type="datetimeFigureOut">
              <a:rPr lang="vi-VN" smtClean="0"/>
              <a:pPr/>
              <a:t>09/11/2021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F4339F-1B89-43D8-8225-F4DAF25F134A}" type="slidenum">
              <a:rPr lang="vi-VN" smtClean="0"/>
              <a:pPr/>
              <a:t>‹#›</a:t>
            </a:fld>
            <a:endParaRPr lang="vi-V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13DEF2-063F-4847-8594-BD1AE6979A40}" type="datetimeFigureOut">
              <a:rPr lang="vi-VN" smtClean="0"/>
              <a:pPr/>
              <a:t>09/11/2021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F4339F-1B89-43D8-8225-F4DAF25F134A}" type="slidenum">
              <a:rPr lang="vi-VN" smtClean="0"/>
              <a:pPr/>
              <a:t>‹#›</a:t>
            </a:fld>
            <a:endParaRPr lang="vi-V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13DEF2-063F-4847-8594-BD1AE6979A40}" type="datetimeFigureOut">
              <a:rPr lang="vi-VN" smtClean="0"/>
              <a:pPr/>
              <a:t>09/11/2021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F4339F-1B89-43D8-8225-F4DAF25F134A}" type="slidenum">
              <a:rPr lang="vi-VN" smtClean="0"/>
              <a:pPr/>
              <a:t>‹#›</a:t>
            </a:fld>
            <a:endParaRPr lang="vi-V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13DEF2-063F-4847-8594-BD1AE6979A40}" type="datetimeFigureOut">
              <a:rPr lang="vi-VN" smtClean="0"/>
              <a:pPr/>
              <a:t>09/11/2021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F4339F-1B89-43D8-8225-F4DAF25F134A}" type="slidenum">
              <a:rPr lang="vi-VN" smtClean="0"/>
              <a:pPr/>
              <a:t>‹#›</a:t>
            </a:fld>
            <a:endParaRPr lang="vi-V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13DEF2-063F-4847-8594-BD1AE6979A40}" type="datetimeFigureOut">
              <a:rPr lang="vi-VN" smtClean="0"/>
              <a:pPr/>
              <a:t>09/11/2021</a:t>
            </a:fld>
            <a:endParaRPr lang="vi-V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F4339F-1B89-43D8-8225-F4DAF25F134A}" type="slidenum">
              <a:rPr lang="vi-VN" smtClean="0"/>
              <a:pPr/>
              <a:t>‹#›</a:t>
            </a:fld>
            <a:endParaRPr lang="vi-V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13DEF2-063F-4847-8594-BD1AE6979A40}" type="datetimeFigureOut">
              <a:rPr lang="vi-VN" smtClean="0"/>
              <a:pPr/>
              <a:t>09/11/2021</a:t>
            </a:fld>
            <a:endParaRPr lang="vi-VN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F4339F-1B89-43D8-8225-F4DAF25F134A}" type="slidenum">
              <a:rPr lang="vi-VN" smtClean="0"/>
              <a:pPr/>
              <a:t>‹#›</a:t>
            </a:fld>
            <a:endParaRPr lang="vi-V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13DEF2-063F-4847-8594-BD1AE6979A40}" type="datetimeFigureOut">
              <a:rPr lang="vi-VN" smtClean="0"/>
              <a:pPr/>
              <a:t>09/11/2021</a:t>
            </a:fld>
            <a:endParaRPr lang="vi-V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F4339F-1B89-43D8-8225-F4DAF25F134A}" type="slidenum">
              <a:rPr lang="vi-VN" smtClean="0"/>
              <a:pPr/>
              <a:t>‹#›</a:t>
            </a:fld>
            <a:endParaRPr lang="vi-V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13DEF2-063F-4847-8594-BD1AE6979A40}" type="datetimeFigureOut">
              <a:rPr lang="vi-VN" smtClean="0"/>
              <a:pPr/>
              <a:t>09/11/2021</a:t>
            </a:fld>
            <a:endParaRPr lang="vi-VN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F4339F-1B89-43D8-8225-F4DAF25F134A}" type="slidenum">
              <a:rPr lang="vi-VN" smtClean="0"/>
              <a:pPr/>
              <a:t>‹#›</a:t>
            </a:fld>
            <a:endParaRPr lang="vi-V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13DEF2-063F-4847-8594-BD1AE6979A40}" type="datetimeFigureOut">
              <a:rPr lang="vi-VN" smtClean="0"/>
              <a:pPr/>
              <a:t>09/11/2021</a:t>
            </a:fld>
            <a:endParaRPr lang="vi-V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F4339F-1B89-43D8-8225-F4DAF25F134A}" type="slidenum">
              <a:rPr lang="vi-VN" smtClean="0"/>
              <a:pPr/>
              <a:t>‹#›</a:t>
            </a:fld>
            <a:endParaRPr lang="vi-V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vi-V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13DEF2-063F-4847-8594-BD1AE6979A40}" type="datetimeFigureOut">
              <a:rPr lang="vi-VN" smtClean="0"/>
              <a:pPr/>
              <a:t>09/11/2021</a:t>
            </a:fld>
            <a:endParaRPr lang="vi-V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F4339F-1B89-43D8-8225-F4DAF25F134A}" type="slidenum">
              <a:rPr lang="vi-VN" smtClean="0"/>
              <a:pPr/>
              <a:t>‹#›</a:t>
            </a:fld>
            <a:endParaRPr lang="vi-V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13DEF2-063F-4847-8594-BD1AE6979A40}" type="datetimeFigureOut">
              <a:rPr lang="vi-VN" smtClean="0"/>
              <a:pPr/>
              <a:t>09/11/2021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0F4339F-1B89-43D8-8225-F4DAF25F134A}" type="slidenum">
              <a:rPr lang="vi-VN" smtClean="0"/>
              <a:pPr/>
              <a:t>‹#›</a:t>
            </a:fld>
            <a:endParaRPr lang="vi-V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vi-V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Visio_2003-2010_Drawing4.vsd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Visio_2003-2010_Drawing1.vsd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Visio_2003-2010_Drawing2.vsd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Visio_2003-2010_Drawing3.vsd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ed Rectangle 6"/>
          <p:cNvSpPr/>
          <p:nvPr/>
        </p:nvSpPr>
        <p:spPr>
          <a:xfrm>
            <a:off x="1000100" y="3357562"/>
            <a:ext cx="7143800" cy="2643206"/>
          </a:xfrm>
          <a:prstGeom prst="roundRect">
            <a:avLst/>
          </a:prstGeom>
          <a:solidFill>
            <a:srgbClr val="FFFF00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sp>
        <p:nvSpPr>
          <p:cNvPr id="6" name="Rounded Rectangle 5"/>
          <p:cNvSpPr/>
          <p:nvPr/>
        </p:nvSpPr>
        <p:spPr>
          <a:xfrm>
            <a:off x="785786" y="1357298"/>
            <a:ext cx="7500990" cy="1500198"/>
          </a:xfrm>
          <a:prstGeom prst="roundRect">
            <a:avLst/>
          </a:prstGeom>
          <a:solidFill>
            <a:schemeClr val="accent2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42910" y="1357298"/>
            <a:ext cx="7772400" cy="1470025"/>
          </a:xfrm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r>
              <a:rPr lang="en-US" sz="4800" b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THỰC HÀNH MÁY ĐIỆN</a:t>
            </a:r>
            <a:endParaRPr lang="en-US" sz="4800" b="1" dirty="0">
              <a:solidFill>
                <a:schemeClr val="bg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00100" y="3571876"/>
            <a:ext cx="6929486" cy="2643206"/>
          </a:xfrm>
        </p:spPr>
        <p:txBody>
          <a:bodyPr>
            <a:noAutofit/>
          </a:bodyPr>
          <a:lstStyle/>
          <a:p>
            <a:pPr algn="r"/>
            <a:r>
              <a:rPr lang="de-DE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Bài 6:     XÁC ĐỊNH CÁC ĐẦU DÂY, ĐẤU DÂY VÀ VẬN HÀNH </a:t>
            </a:r>
          </a:p>
          <a:p>
            <a:pPr algn="r"/>
            <a:r>
              <a:rPr lang="de-DE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ĐỘNG CƠ KHÔNG ĐỒNG BỘ </a:t>
            </a:r>
          </a:p>
          <a:p>
            <a:pPr algn="r"/>
            <a:r>
              <a:rPr lang="de-DE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MỘT PHA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67656330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571480"/>
            <a:ext cx="8229600" cy="5554683"/>
          </a:xfrm>
        </p:spPr>
        <p:txBody>
          <a:bodyPr/>
          <a:lstStyle/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pPr algn="ctr" fontAlgn="base"/>
            <a:r>
              <a:rPr lang="en-US" sz="2400" i="1" dirty="0" err="1">
                <a:latin typeface="Times New Roman" pitchFamily="18" charset="0"/>
                <a:cs typeface="Times New Roman" pitchFamily="18" charset="0"/>
              </a:rPr>
              <a:t>Sơ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>
                <a:latin typeface="Times New Roman" pitchFamily="18" charset="0"/>
                <a:cs typeface="Times New Roman" pitchFamily="18" charset="0"/>
              </a:rPr>
              <a:t>đồ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>
                <a:latin typeface="Times New Roman" pitchFamily="18" charset="0"/>
                <a:cs typeface="Times New Roman" pitchFamily="18" charset="0"/>
              </a:rPr>
              <a:t>đấu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>
                <a:latin typeface="Times New Roman" pitchFamily="18" charset="0"/>
                <a:cs typeface="Times New Roman" pitchFamily="18" charset="0"/>
              </a:rPr>
              <a:t>dây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>
                <a:latin typeface="Times New Roman" pitchFamily="18" charset="0"/>
                <a:cs typeface="Times New Roman" pitchFamily="18" charset="0"/>
              </a:rPr>
              <a:t>cơ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 1 </a:t>
            </a:r>
            <a:r>
              <a:rPr lang="en-US" sz="2400" i="1" dirty="0" err="1">
                <a:latin typeface="Times New Roman" pitchFamily="18" charset="0"/>
                <a:cs typeface="Times New Roman" pitchFamily="18" charset="0"/>
              </a:rPr>
              <a:t>pha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>
                <a:latin typeface="Times New Roman" pitchFamily="18" charset="0"/>
                <a:cs typeface="Times New Roman" pitchFamily="18" charset="0"/>
              </a:rPr>
              <a:t>ra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 5 </a:t>
            </a:r>
            <a:r>
              <a:rPr lang="en-US" sz="2400" i="1" dirty="0" err="1">
                <a:latin typeface="Times New Roman" pitchFamily="18" charset="0"/>
                <a:cs typeface="Times New Roman" pitchFamily="18" charset="0"/>
              </a:rPr>
              <a:t>đầu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>
                <a:latin typeface="Times New Roman" pitchFamily="18" charset="0"/>
                <a:cs typeface="Times New Roman" pitchFamily="18" charset="0"/>
              </a:rPr>
              <a:t>dây</a:t>
            </a:r>
            <a:endParaRPr lang="vi-VN" sz="24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vi-VN"/>
          </a:p>
        </p:txBody>
      </p:sp>
      <p:graphicFrame>
        <p:nvGraphicFramePr>
          <p:cNvPr id="22529" name="Object 1"/>
          <p:cNvGraphicFramePr>
            <a:graphicFrameLocks noChangeAspect="1"/>
          </p:cNvGraphicFramePr>
          <p:nvPr/>
        </p:nvGraphicFramePr>
        <p:xfrm>
          <a:off x="512316" y="785794"/>
          <a:ext cx="8181301" cy="4357718"/>
        </p:xfrm>
        <a:graphic>
          <a:graphicData uri="http://schemas.openxmlformats.org/presentationml/2006/ole">
            <p:oleObj spid="_x0000_s22529" name="Visio" r:id="rId3" imgW="5753125" imgH="2171700" progId="Visio.Drawing.11">
              <p:embed/>
            </p:oleObj>
          </a:graphicData>
        </a:graphic>
      </p:graphicFrame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785794"/>
            <a:ext cx="8229600" cy="5340369"/>
          </a:xfrm>
        </p:spPr>
        <p:txBody>
          <a:bodyPr>
            <a:normAutofit/>
          </a:bodyPr>
          <a:lstStyle/>
          <a:p>
            <a:pPr fontAlgn="base"/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6.3.2 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Vận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hành</a:t>
            </a:r>
            <a:endParaRPr lang="vi-VN" sz="2400" dirty="0">
              <a:latin typeface="Times New Roman" pitchFamily="18" charset="0"/>
              <a:cs typeface="Times New Roman" pitchFamily="18" charset="0"/>
            </a:endParaRPr>
          </a:p>
          <a:p>
            <a:pPr lvl="0" fontAlgn="base"/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Cấp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nguồn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điện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220V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cấp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điện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cơ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chạy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chế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độ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không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tải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dùng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ampe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kềm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đo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dòng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điện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Đọc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trị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ampe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kềm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nếu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đạt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khoảng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10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đến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15 %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dòng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điện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định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mức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cơ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đạt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yêu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cầu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.</a:t>
            </a:r>
            <a:endParaRPr lang="vi-VN" sz="2400" dirty="0">
              <a:latin typeface="Times New Roman" pitchFamily="18" charset="0"/>
              <a:cs typeface="Times New Roman" pitchFamily="18" charset="0"/>
            </a:endParaRPr>
          </a:p>
          <a:p>
            <a:pPr fontAlgn="base"/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 * </a:t>
            </a:r>
            <a:r>
              <a:rPr lang="en-US" sz="2400" i="1" dirty="0" err="1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>
                <a:latin typeface="Times New Roman" pitchFamily="18" charset="0"/>
                <a:cs typeface="Times New Roman" pitchFamily="18" charset="0"/>
              </a:rPr>
              <a:t>phần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>
                <a:latin typeface="Times New Roman" pitchFamily="18" charset="0"/>
                <a:cs typeface="Times New Roman" pitchFamily="18" charset="0"/>
              </a:rPr>
              <a:t>kiểm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>
                <a:latin typeface="Times New Roman" pitchFamily="18" charset="0"/>
                <a:cs typeface="Times New Roman" pitchFamily="18" charset="0"/>
              </a:rPr>
              <a:t>tra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>
                <a:latin typeface="Times New Roman" pitchFamily="18" charset="0"/>
                <a:cs typeface="Times New Roman" pitchFamily="18" charset="0"/>
              </a:rPr>
              <a:t>khác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,  </a:t>
            </a:r>
            <a:r>
              <a:rPr lang="en-US" sz="2400" i="1" dirty="0" err="1">
                <a:latin typeface="Times New Roman" pitchFamily="18" charset="0"/>
                <a:cs typeface="Times New Roman" pitchFamily="18" charset="0"/>
              </a:rPr>
              <a:t>tiến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>
                <a:latin typeface="Times New Roman" pitchFamily="18" charset="0"/>
                <a:cs typeface="Times New Roman" pitchFamily="18" charset="0"/>
              </a:rPr>
              <a:t>hành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>
                <a:latin typeface="Times New Roman" pitchFamily="18" charset="0"/>
                <a:cs typeface="Times New Roman" pitchFamily="18" charset="0"/>
              </a:rPr>
              <a:t>đo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>
                <a:latin typeface="Times New Roman" pitchFamily="18" charset="0"/>
                <a:cs typeface="Times New Roman" pitchFamily="18" charset="0"/>
              </a:rPr>
              <a:t>thực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>
                <a:latin typeface="Times New Roman" pitchFamily="18" charset="0"/>
                <a:cs typeface="Times New Roman" pitchFamily="18" charset="0"/>
              </a:rPr>
              <a:t>nghiệm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>
                <a:latin typeface="Times New Roman" pitchFamily="18" charset="0"/>
                <a:cs typeface="Times New Roman" pitchFamily="18" charset="0"/>
              </a:rPr>
              <a:t>như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2400" i="1" dirty="0" err="1">
                <a:latin typeface="Times New Roman" pitchFamily="18" charset="0"/>
                <a:cs typeface="Times New Roman" pitchFamily="18" charset="0"/>
              </a:rPr>
              <a:t>phần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>
                <a:latin typeface="Times New Roman" pitchFamily="18" charset="0"/>
                <a:cs typeface="Times New Roman" pitchFamily="18" charset="0"/>
              </a:rPr>
              <a:t>thực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>
                <a:latin typeface="Times New Roman" pitchFamily="18" charset="0"/>
                <a:cs typeface="Times New Roman" pitchFamily="18" charset="0"/>
              </a:rPr>
              <a:t>hành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 2 </a:t>
            </a:r>
            <a:r>
              <a:rPr lang="en-US" sz="2400" i="1" dirty="0" err="1">
                <a:latin typeface="Times New Roman" pitchFamily="18" charset="0"/>
                <a:cs typeface="Times New Roman" pitchFamily="18" charset="0"/>
              </a:rPr>
              <a:t>đã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>
                <a:latin typeface="Times New Roman" pitchFamily="18" charset="0"/>
                <a:cs typeface="Times New Roman" pitchFamily="18" charset="0"/>
              </a:rPr>
              <a:t>hướng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>
                <a:latin typeface="Times New Roman" pitchFamily="18" charset="0"/>
                <a:cs typeface="Times New Roman" pitchFamily="18" charset="0"/>
              </a:rPr>
              <a:t>dẫn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.</a:t>
            </a:r>
            <a:endParaRPr lang="vi-VN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57166"/>
            <a:ext cx="8229600" cy="1285884"/>
          </a:xfrm>
        </p:spPr>
        <p:txBody>
          <a:bodyPr>
            <a:normAutofit fontScale="90000"/>
          </a:bodyPr>
          <a:lstStyle/>
          <a:p>
            <a:r>
              <a:rPr lang="vi-VN" sz="31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vi-VN" sz="31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vi-VN" sz="3100" b="1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vi-VN" sz="3100" b="1" dirty="0">
                <a:latin typeface="Times New Roman" pitchFamily="18" charset="0"/>
                <a:cs typeface="Times New Roman" pitchFamily="18" charset="0"/>
              </a:rPr>
            </a:br>
            <a:r>
              <a:rPr lang="de-DE" sz="31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Bài </a:t>
            </a:r>
            <a:r>
              <a:rPr lang="de-DE" sz="31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6: XÁC ĐỊNH CÁC ĐẦU DÂY, ĐẤU DÂY </a:t>
            </a:r>
            <a:r>
              <a:rPr lang="vi-VN" sz="31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vi-VN" sz="31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de-DE" sz="31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VÀ </a:t>
            </a:r>
            <a:r>
              <a:rPr lang="de-DE" sz="31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VẬN HÀNH ĐỘNG CƠ </a:t>
            </a:r>
            <a:r>
              <a:rPr lang="vi-VN" sz="31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vi-VN" sz="31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de-DE" sz="31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KHÔNG </a:t>
            </a:r>
            <a:r>
              <a:rPr lang="de-DE" sz="31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ĐỒNG BỘ MỘT PHA</a:t>
            </a:r>
            <a:r>
              <a:rPr lang="vi-VN" b="1" dirty="0">
                <a:solidFill>
                  <a:srgbClr val="C00000"/>
                </a:solidFill>
              </a:rPr>
              <a:t/>
            </a:r>
            <a:br>
              <a:rPr lang="vi-VN" b="1" dirty="0">
                <a:solidFill>
                  <a:srgbClr val="C00000"/>
                </a:solidFill>
              </a:rPr>
            </a:br>
            <a:endParaRPr lang="vi-VN" dirty="0">
              <a:solidFill>
                <a:srgbClr val="C0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000240"/>
            <a:ext cx="8229600" cy="4125923"/>
          </a:xfrm>
        </p:spPr>
        <p:txBody>
          <a:bodyPr>
            <a:normAutofit/>
          </a:bodyPr>
          <a:lstStyle/>
          <a:p>
            <a:r>
              <a:rPr lang="de-DE" sz="2400" b="1" i="1" dirty="0">
                <a:latin typeface="Times New Roman" pitchFamily="18" charset="0"/>
                <a:cs typeface="Times New Roman" pitchFamily="18" charset="0"/>
              </a:rPr>
              <a:t>Mục tiêu:</a:t>
            </a:r>
            <a:endParaRPr lang="vi-VN" sz="2400" dirty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it-IT" sz="2400" i="1" dirty="0">
                <a:latin typeface="Times New Roman" pitchFamily="18" charset="0"/>
                <a:cs typeface="Times New Roman" pitchFamily="18" charset="0"/>
              </a:rPr>
              <a:t>Về kiến thức: </a:t>
            </a:r>
            <a:r>
              <a:rPr lang="de-DE" sz="2400" i="1" dirty="0">
                <a:latin typeface="Times New Roman" pitchFamily="18" charset="0"/>
                <a:cs typeface="Times New Roman" pitchFamily="18" charset="0"/>
              </a:rPr>
              <a:t>Trình bày được trình tự các bước xác định các đầu dây, đấu dây và vận hành động cơ không đồng bộ một pha.</a:t>
            </a:r>
            <a:endParaRPr lang="vi-VN" sz="2400" dirty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it-IT" sz="2400" i="1" dirty="0">
                <a:latin typeface="Times New Roman" pitchFamily="18" charset="0"/>
                <a:cs typeface="Times New Roman" pitchFamily="18" charset="0"/>
              </a:rPr>
              <a:t>Về kỹ năng: </a:t>
            </a:r>
            <a:r>
              <a:rPr lang="de-DE" sz="2400" i="1" dirty="0">
                <a:latin typeface="Times New Roman" pitchFamily="18" charset="0"/>
                <a:cs typeface="Times New Roman" pitchFamily="18" charset="0"/>
              </a:rPr>
              <a:t>Xác định được các đầu dây, đấu dây và vận hành động cơ không đồng bộ một pha và sửa chữa hư hỏng.</a:t>
            </a:r>
            <a:endParaRPr lang="vi-VN" sz="2400" dirty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it-IT" sz="2400" i="1" dirty="0">
                <a:latin typeface="Times New Roman" pitchFamily="18" charset="0"/>
                <a:cs typeface="Times New Roman" pitchFamily="18" charset="0"/>
              </a:rPr>
              <a:t>Năng</a:t>
            </a:r>
            <a:r>
              <a:rPr lang="nb-NO" sz="2400" i="1" dirty="0">
                <a:latin typeface="Times New Roman" pitchFamily="18" charset="0"/>
                <a:cs typeface="Times New Roman" pitchFamily="18" charset="0"/>
              </a:rPr>
              <a:t> lực tự chủ và trách nhiệm: </a:t>
            </a:r>
            <a:r>
              <a:rPr lang="it-IT" sz="2400" i="1" dirty="0">
                <a:latin typeface="Times New Roman" pitchFamily="18" charset="0"/>
                <a:cs typeface="Times New Roman" pitchFamily="18" charset="0"/>
              </a:rPr>
              <a:t>Tự chịu trách nhiệm về sản phẩm đối với bản thân và xã hội; Ý thức tổ chức – kỷ luật.</a:t>
            </a:r>
            <a:endParaRPr lang="vi-VN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642918"/>
            <a:ext cx="8229600" cy="5715040"/>
          </a:xfrm>
        </p:spPr>
        <p:txBody>
          <a:bodyPr>
            <a:normAutofit/>
          </a:bodyPr>
          <a:lstStyle/>
          <a:p>
            <a:pPr lvl="0"/>
            <a:r>
              <a:rPr lang="en-US" sz="2400" b="1" i="1" dirty="0" err="1" smtClean="0">
                <a:latin typeface="Times New Roman" pitchFamily="18" charset="0"/>
                <a:cs typeface="Times New Roman" pitchFamily="18" charset="0"/>
              </a:rPr>
              <a:t>Dụng</a:t>
            </a:r>
            <a:r>
              <a:rPr lang="en-US" sz="24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i="1" dirty="0" err="1" smtClean="0">
                <a:latin typeface="Times New Roman" pitchFamily="18" charset="0"/>
                <a:cs typeface="Times New Roman" pitchFamily="18" charset="0"/>
              </a:rPr>
              <a:t>cụ</a:t>
            </a:r>
            <a:r>
              <a:rPr lang="en-US" sz="24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i="1" dirty="0" err="1" smtClean="0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4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i="1" dirty="0" err="1" smtClean="0">
                <a:latin typeface="Times New Roman" pitchFamily="18" charset="0"/>
                <a:cs typeface="Times New Roman" pitchFamily="18" charset="0"/>
              </a:rPr>
              <a:t>thiết</a:t>
            </a:r>
            <a:r>
              <a:rPr lang="en-US" sz="24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i="1" dirty="0" err="1" smtClean="0">
                <a:latin typeface="Times New Roman" pitchFamily="18" charset="0"/>
                <a:cs typeface="Times New Roman" pitchFamily="18" charset="0"/>
              </a:rPr>
              <a:t>bị</a:t>
            </a:r>
            <a:r>
              <a:rPr lang="en-US" sz="2400" b="1" i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b="1" i="1" dirty="0" err="1" smtClean="0">
                <a:latin typeface="Times New Roman" pitchFamily="18" charset="0"/>
                <a:cs typeface="Times New Roman" pitchFamily="18" charset="0"/>
              </a:rPr>
              <a:t>vật</a:t>
            </a:r>
            <a:r>
              <a:rPr lang="en-US" sz="24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i="1" dirty="0" err="1" smtClean="0">
                <a:latin typeface="Times New Roman" pitchFamily="18" charset="0"/>
                <a:cs typeface="Times New Roman" pitchFamily="18" charset="0"/>
              </a:rPr>
              <a:t>tư</a:t>
            </a:r>
            <a:r>
              <a:rPr lang="en-US" sz="24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i="1" dirty="0" err="1" smtClean="0">
                <a:latin typeface="Times New Roman" pitchFamily="18" charset="0"/>
                <a:cs typeface="Times New Roman" pitchFamily="18" charset="0"/>
              </a:rPr>
              <a:t>thực</a:t>
            </a:r>
            <a:r>
              <a:rPr lang="en-US" sz="24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i="1" dirty="0" err="1" smtClean="0">
                <a:latin typeface="Times New Roman" pitchFamily="18" charset="0"/>
                <a:cs typeface="Times New Roman" pitchFamily="18" charset="0"/>
              </a:rPr>
              <a:t>hành</a:t>
            </a:r>
            <a:r>
              <a:rPr lang="en-US" sz="2400" b="1" i="1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lvl="0"/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Dụng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cụ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thợ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điện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VOM, M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Symbol"/>
              </a:rPr>
              <a:t>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  <a:sym typeface="Symbol"/>
              </a:rPr>
              <a:t>kế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Symbol"/>
              </a:rPr>
              <a:t>,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  <a:sym typeface="Symbol"/>
              </a:rPr>
              <a:t>cảo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Symbol"/>
              </a:rPr>
              <a:t>,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  <a:sym typeface="Symbol"/>
              </a:rPr>
              <a:t>mỏ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Symbol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  <a:sym typeface="Symbol"/>
              </a:rPr>
              <a:t>lết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Symbol"/>
              </a:rPr>
              <a:t>…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r>
              <a:rPr lang="en-US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cơ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KĐB 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pha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Dây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điện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băng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keo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điện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pin 9VDC.</a:t>
            </a:r>
          </a:p>
          <a:p>
            <a:r>
              <a:rPr lang="en-US" sz="2400" b="1" i="1" dirty="0" err="1" smtClean="0">
                <a:latin typeface="Times New Roman" pitchFamily="18" charset="0"/>
                <a:cs typeface="Times New Roman" pitchFamily="18" charset="0"/>
              </a:rPr>
              <a:t>Nội</a:t>
            </a:r>
            <a:r>
              <a:rPr lang="en-US" sz="24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i="1" dirty="0" smtClean="0">
                <a:latin typeface="Times New Roman" pitchFamily="18" charset="0"/>
                <a:cs typeface="Times New Roman" pitchFamily="18" charset="0"/>
              </a:rPr>
              <a:t>dung </a:t>
            </a:r>
            <a:r>
              <a:rPr lang="en-US" sz="2400" b="1" i="1" dirty="0" err="1" smtClean="0">
                <a:latin typeface="Times New Roman" pitchFamily="18" charset="0"/>
                <a:cs typeface="Times New Roman" pitchFamily="18" charset="0"/>
              </a:rPr>
              <a:t>thực</a:t>
            </a:r>
            <a:r>
              <a:rPr lang="en-US" sz="24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i="1" dirty="0" err="1" smtClean="0">
                <a:latin typeface="Times New Roman" pitchFamily="18" charset="0"/>
                <a:cs typeface="Times New Roman" pitchFamily="18" charset="0"/>
              </a:rPr>
              <a:t>hành</a:t>
            </a:r>
            <a:endParaRPr lang="en-US" sz="2400" b="1" i="1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de-DE" sz="2400" b="1" dirty="0" smtClean="0">
                <a:latin typeface="Times New Roman" pitchFamily="18" charset="0"/>
                <a:cs typeface="Times New Roman" pitchFamily="18" charset="0"/>
              </a:rPr>
              <a:t>6.1 Xác </a:t>
            </a:r>
            <a:r>
              <a:rPr lang="de-DE" sz="2400" b="1" dirty="0">
                <a:latin typeface="Times New Roman" pitchFamily="18" charset="0"/>
                <a:cs typeface="Times New Roman" pitchFamily="18" charset="0"/>
              </a:rPr>
              <a:t>định các đầu dây</a:t>
            </a:r>
            <a:endParaRPr lang="vi-VN" sz="2400" dirty="0">
              <a:latin typeface="Times New Roman" pitchFamily="18" charset="0"/>
              <a:cs typeface="Times New Roman" pitchFamily="18" charset="0"/>
            </a:endParaRPr>
          </a:p>
          <a:p>
            <a:pPr fontAlgn="base"/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6.1.1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Cách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1:</a:t>
            </a:r>
            <a:endParaRPr lang="vi-VN" sz="2400" dirty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en-US" sz="2400" b="1" i="1" dirty="0" err="1">
                <a:latin typeface="Times New Roman" pitchFamily="18" charset="0"/>
                <a:cs typeface="Times New Roman" pitchFamily="18" charset="0"/>
              </a:rPr>
              <a:t>Bước</a:t>
            </a:r>
            <a:r>
              <a:rPr lang="en-US" sz="2400" b="1" i="1" dirty="0">
                <a:latin typeface="Times New Roman" pitchFamily="18" charset="0"/>
                <a:cs typeface="Times New Roman" pitchFamily="18" charset="0"/>
              </a:rPr>
              <a:t> 1: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Dùng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VOM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dò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tìm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từng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cặp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dây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nếy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cặp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nào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điện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trở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lớn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hơn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hoặc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hiện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tượng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nạp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xả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tụ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điện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đầu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dây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dẫn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nối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đến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hộp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chứa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tụ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khởi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ngắt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điện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ly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tâm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thì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chắc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chắn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đó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cặp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dây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pha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phụ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(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pha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đề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).</a:t>
            </a:r>
            <a:endParaRPr lang="vi-VN" sz="2400" dirty="0">
              <a:latin typeface="Times New Roman" pitchFamily="18" charset="0"/>
              <a:cs typeface="Times New Roman" pitchFamily="18" charset="0"/>
            </a:endParaRPr>
          </a:p>
          <a:p>
            <a:endParaRPr lang="vi-VN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85728"/>
            <a:ext cx="8229600" cy="5840435"/>
          </a:xfrm>
        </p:spPr>
        <p:txBody>
          <a:bodyPr/>
          <a:lstStyle/>
          <a:p>
            <a:pPr lvl="0" fontAlgn="base"/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Đối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với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cơ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1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pha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4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dây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ra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:</a:t>
            </a:r>
            <a:endParaRPr lang="vi-VN" sz="2400" dirty="0">
              <a:latin typeface="Times New Roman" pitchFamily="18" charset="0"/>
              <a:cs typeface="Times New Roman" pitchFamily="18" charset="0"/>
            </a:endParaRPr>
          </a:p>
          <a:p>
            <a:pPr fontAlgn="base"/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Sau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khi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đã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xác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định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pha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đề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thì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suy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ngay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ra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cặp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dây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còn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lại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pha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chạy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Đấu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pha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đề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song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song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pha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chạy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rồi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cấp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điện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cơ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vận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hành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kiểm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tra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chiều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quay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đông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cơ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Nếu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muốn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đổi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chiểu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quay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thì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tráo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vị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trí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2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đầu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d</a:t>
            </a:r>
            <a:r>
              <a:rPr lang="en-US" sz="2300" dirty="0" err="1">
                <a:latin typeface="Times New Roman" pitchFamily="18" charset="0"/>
                <a:cs typeface="Times New Roman" pitchFamily="18" charset="0"/>
              </a:rPr>
              <a:t>ây</a:t>
            </a:r>
            <a:r>
              <a:rPr lang="en-US" sz="23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300" dirty="0" err="1">
                <a:latin typeface="Times New Roman" pitchFamily="18" charset="0"/>
                <a:cs typeface="Times New Roman" pitchFamily="18" charset="0"/>
              </a:rPr>
              <a:t>pha</a:t>
            </a:r>
            <a:r>
              <a:rPr lang="en-US" sz="23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300" dirty="0" err="1">
                <a:latin typeface="Times New Roman" pitchFamily="18" charset="0"/>
                <a:cs typeface="Times New Roman" pitchFamily="18" charset="0"/>
              </a:rPr>
              <a:t>đề</a:t>
            </a:r>
            <a:r>
              <a:rPr lang="en-US" sz="2300" dirty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en-US" dirty="0"/>
              <a:t>  </a:t>
            </a:r>
            <a:endParaRPr lang="vi-VN" dirty="0"/>
          </a:p>
          <a:p>
            <a:endParaRPr lang="vi-VN" dirty="0"/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vi-VN"/>
          </a:p>
        </p:txBody>
      </p:sp>
      <p:graphicFrame>
        <p:nvGraphicFramePr>
          <p:cNvPr id="1025" name="Object 1"/>
          <p:cNvGraphicFramePr>
            <a:graphicFrameLocks noChangeAspect="1"/>
          </p:cNvGraphicFramePr>
          <p:nvPr/>
        </p:nvGraphicFramePr>
        <p:xfrm>
          <a:off x="630195" y="2428868"/>
          <a:ext cx="8079509" cy="4071966"/>
        </p:xfrm>
        <a:graphic>
          <a:graphicData uri="http://schemas.openxmlformats.org/presentationml/2006/ole">
            <p:oleObj spid="_x0000_s1025" name="Visio" r:id="rId3" imgW="5588197" imgH="2940269" progId="Visio.Drawing.11">
              <p:embed/>
            </p:oleObj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357166"/>
            <a:ext cx="8229600" cy="6072230"/>
          </a:xfrm>
        </p:spPr>
        <p:txBody>
          <a:bodyPr/>
          <a:lstStyle/>
          <a:p>
            <a:pPr lvl="0" fontAlgn="base"/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Đối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với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cơ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1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pha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ra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6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đầu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dây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ra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Hình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6.2</a:t>
            </a:r>
            <a:endParaRPr lang="vi-VN" sz="2400" dirty="0">
              <a:latin typeface="Times New Roman" pitchFamily="18" charset="0"/>
              <a:cs typeface="Times New Roman" pitchFamily="18" charset="0"/>
            </a:endParaRPr>
          </a:p>
          <a:p>
            <a:pPr fontAlgn="base"/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Sau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khi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đã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xác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định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pha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đề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xong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hai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nửa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cuộn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chạy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đấu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dây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cơ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theo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cách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đấu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vận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hành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với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mạng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điện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220V,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như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hình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vẽ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minh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họa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:</a:t>
            </a:r>
            <a:endParaRPr lang="vi-VN" sz="2400" dirty="0">
              <a:latin typeface="Times New Roman" pitchFamily="18" charset="0"/>
              <a:cs typeface="Times New Roman" pitchFamily="18" charset="0"/>
            </a:endParaRPr>
          </a:p>
          <a:p>
            <a:endParaRPr lang="vi-VN" dirty="0"/>
          </a:p>
        </p:txBody>
      </p:sp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vi-VN"/>
          </a:p>
        </p:txBody>
      </p:sp>
      <p:graphicFrame>
        <p:nvGraphicFramePr>
          <p:cNvPr id="17409" name="Object 1"/>
          <p:cNvGraphicFramePr>
            <a:graphicFrameLocks noChangeAspect="1"/>
          </p:cNvGraphicFramePr>
          <p:nvPr/>
        </p:nvGraphicFramePr>
        <p:xfrm>
          <a:off x="285720" y="1928802"/>
          <a:ext cx="8516535" cy="4714908"/>
        </p:xfrm>
        <a:graphic>
          <a:graphicData uri="http://schemas.openxmlformats.org/presentationml/2006/ole">
            <p:oleObj spid="_x0000_s17409" name="Visio" r:id="rId3" imgW="7308887" imgH="3727757" progId="Visio.Drawing.11">
              <p:embed/>
            </p:oleObj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428604"/>
            <a:ext cx="8229600" cy="6215106"/>
          </a:xfrm>
        </p:spPr>
        <p:txBody>
          <a:bodyPr>
            <a:normAutofit/>
          </a:bodyPr>
          <a:lstStyle/>
          <a:p>
            <a:pPr lvl="0" fontAlgn="base"/>
            <a:r>
              <a:rPr lang="en-US" sz="2400" b="1" i="1" dirty="0" err="1">
                <a:latin typeface="Times New Roman" pitchFamily="18" charset="0"/>
                <a:cs typeface="Times New Roman" pitchFamily="18" charset="0"/>
              </a:rPr>
              <a:t>Bước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2: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Nếu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cơ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không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khởi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, do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đấu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nối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tiếp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sai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. Ta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chỉ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việc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tráo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vị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trí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2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dạy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½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pha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chạy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(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3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4).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mối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nối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khác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vẫn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giữ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nguyên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.</a:t>
            </a:r>
            <a:endParaRPr lang="vi-VN" sz="2400" dirty="0">
              <a:latin typeface="Times New Roman" pitchFamily="18" charset="0"/>
              <a:cs typeface="Times New Roman" pitchFamily="18" charset="0"/>
            </a:endParaRPr>
          </a:p>
          <a:p>
            <a:pPr fontAlgn="base"/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Sau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khi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xác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định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xong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cực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tính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đánh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kí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hiệu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đầu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dây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ra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đợng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cơ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.</a:t>
            </a:r>
            <a:endParaRPr lang="vi-VN" sz="2400" dirty="0">
              <a:latin typeface="Times New Roman" pitchFamily="18" charset="0"/>
              <a:cs typeface="Times New Roman" pitchFamily="18" charset="0"/>
            </a:endParaRPr>
          </a:p>
          <a:p>
            <a:pPr fontAlgn="base"/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6.1.2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Cách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2:</a:t>
            </a:r>
            <a:endParaRPr lang="vi-VN" sz="2400" dirty="0">
              <a:latin typeface="Times New Roman" pitchFamily="18" charset="0"/>
              <a:cs typeface="Times New Roman" pitchFamily="18" charset="0"/>
            </a:endParaRPr>
          </a:p>
          <a:p>
            <a:pPr fontAlgn="base"/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Ngoài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ra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chúng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thể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dùng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mA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kế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áp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dụng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phương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pháp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cảm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ứng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điện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từ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xoay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trục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cơ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để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xác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định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cực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tính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pha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chạy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pha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đề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. </a:t>
            </a: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pPr lvl="0" fontAlgn="base"/>
            <a:r>
              <a:rPr lang="en-US" sz="2400" b="1" i="1" dirty="0" err="1">
                <a:latin typeface="Times New Roman" pitchFamily="18" charset="0"/>
                <a:cs typeface="Times New Roman" pitchFamily="18" charset="0"/>
              </a:rPr>
              <a:t>Bước</a:t>
            </a:r>
            <a:r>
              <a:rPr lang="en-US" sz="2400" b="1" i="1" dirty="0">
                <a:latin typeface="Times New Roman" pitchFamily="18" charset="0"/>
                <a:cs typeface="Times New Roman" pitchFamily="18" charset="0"/>
              </a:rPr>
              <a:t> 1: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Dùng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ohm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kế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xác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định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đầu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từng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cặp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dây</a:t>
            </a:r>
            <a:endParaRPr lang="vi-VN" sz="2400" dirty="0">
              <a:latin typeface="Times New Roman" pitchFamily="18" charset="0"/>
              <a:cs typeface="Times New Roman" pitchFamily="18" charset="0"/>
            </a:endParaRPr>
          </a:p>
          <a:p>
            <a:pPr lvl="0" fontAlgn="base"/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i="1" dirty="0" err="1">
                <a:latin typeface="Times New Roman" pitchFamily="18" charset="0"/>
                <a:cs typeface="Times New Roman" pitchFamily="18" charset="0"/>
              </a:rPr>
              <a:t>Bước</a:t>
            </a:r>
            <a:r>
              <a:rPr lang="en-US" sz="2400" b="1" i="1" dirty="0">
                <a:latin typeface="Times New Roman" pitchFamily="18" charset="0"/>
                <a:cs typeface="Times New Roman" pitchFamily="18" charset="0"/>
              </a:rPr>
              <a:t> 2: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Mắc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từng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cặp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dây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chưa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xác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định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vào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mA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kế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xoay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trục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quan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sát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trị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cường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độ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dòng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điện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trên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mA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kế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.</a:t>
            </a:r>
            <a:endParaRPr lang="vi-VN" sz="2400" dirty="0">
              <a:latin typeface="Times New Roman" pitchFamily="18" charset="0"/>
              <a:cs typeface="Times New Roman" pitchFamily="18" charset="0"/>
            </a:endParaRPr>
          </a:p>
          <a:p>
            <a:pPr lvl="0" fontAlgn="base"/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Cặp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dây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nào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cường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độ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khác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cặp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kia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thì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đó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chính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cặp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dây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pha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đề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.</a:t>
            </a:r>
            <a:endParaRPr lang="vi-VN" sz="24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Hai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cặp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dây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còn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lại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pha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chạy</a:t>
            </a:r>
            <a:endParaRPr lang="vi-VN" sz="2400" dirty="0">
              <a:latin typeface="Times New Roman" pitchFamily="18" charset="0"/>
              <a:cs typeface="Times New Roman" pitchFamily="18" charset="0"/>
            </a:endParaRPr>
          </a:p>
          <a:p>
            <a:endParaRPr lang="vi-VN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500042"/>
            <a:ext cx="8229600" cy="5626121"/>
          </a:xfrm>
        </p:spPr>
        <p:txBody>
          <a:bodyPr/>
          <a:lstStyle/>
          <a:p>
            <a:pPr lvl="0" fontAlgn="base"/>
            <a:r>
              <a:rPr lang="en-US" sz="2400" b="1" i="1" dirty="0" err="1">
                <a:latin typeface="Times New Roman" pitchFamily="18" charset="0"/>
                <a:cs typeface="Times New Roman" pitchFamily="18" charset="0"/>
              </a:rPr>
              <a:t>Bước</a:t>
            </a:r>
            <a:r>
              <a:rPr lang="en-US" sz="2400" b="1" i="1" dirty="0">
                <a:latin typeface="Times New Roman" pitchFamily="18" charset="0"/>
                <a:cs typeface="Times New Roman" pitchFamily="18" charset="0"/>
              </a:rPr>
              <a:t> 3: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Đấu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nối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tiếp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2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cặp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dây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từng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pha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chạy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sao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khi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xoay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trục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kim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mA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kế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chỉ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cường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độ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lớn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nhất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thì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chứng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tỏ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2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cặp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dây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này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đã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đấu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đúng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chiều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1_2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nối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3_4</a:t>
            </a:r>
            <a:endParaRPr lang="vi-VN" sz="2400" dirty="0">
              <a:latin typeface="Times New Roman" pitchFamily="18" charset="0"/>
              <a:cs typeface="Times New Roman" pitchFamily="18" charset="0"/>
            </a:endParaRPr>
          </a:p>
          <a:p>
            <a:pPr lvl="0" fontAlgn="base"/>
            <a:r>
              <a:rPr lang="en-US" sz="2400" b="1" i="1" dirty="0" err="1">
                <a:latin typeface="Times New Roman" pitchFamily="18" charset="0"/>
                <a:cs typeface="Times New Roman" pitchFamily="18" charset="0"/>
              </a:rPr>
              <a:t>Bước</a:t>
            </a:r>
            <a:r>
              <a:rPr lang="en-US" sz="2400" b="1" i="1" dirty="0">
                <a:latin typeface="Times New Roman" pitchFamily="18" charset="0"/>
                <a:cs typeface="Times New Roman" pitchFamily="18" charset="0"/>
              </a:rPr>
              <a:t> 4: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Đánh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ký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hiệu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đầu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dây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ra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đấu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dây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cơ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vận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hành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để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kiểm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tra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kết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quả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công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việc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xác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định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cực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tính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.</a:t>
            </a:r>
            <a:endParaRPr lang="vi-VN" sz="2400" dirty="0">
              <a:latin typeface="Times New Roman" pitchFamily="18" charset="0"/>
              <a:cs typeface="Times New Roman" pitchFamily="18" charset="0"/>
            </a:endParaRPr>
          </a:p>
          <a:p>
            <a:endParaRPr lang="vi-VN" dirty="0"/>
          </a:p>
        </p:txBody>
      </p:sp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51117" y="2500306"/>
            <a:ext cx="7349631" cy="3643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571480"/>
            <a:ext cx="8229600" cy="5857916"/>
          </a:xfrm>
        </p:spPr>
        <p:txBody>
          <a:bodyPr>
            <a:normAutofit/>
          </a:bodyPr>
          <a:lstStyle/>
          <a:p>
            <a:pPr lvl="0"/>
            <a:r>
              <a:rPr lang="de-DE" sz="2400" b="1" dirty="0" smtClean="0">
                <a:latin typeface="Times New Roman" pitchFamily="18" charset="0"/>
                <a:cs typeface="Times New Roman" pitchFamily="18" charset="0"/>
              </a:rPr>
              <a:t>6.2 Đấ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u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dây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de-DE" sz="2400" b="1" dirty="0">
                <a:latin typeface="Times New Roman" pitchFamily="18" charset="0"/>
                <a:cs typeface="Times New Roman" pitchFamily="18" charset="0"/>
              </a:rPr>
              <a:t>vận hành động cơ một pha</a:t>
            </a:r>
            <a:endParaRPr lang="vi-VN" sz="24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de-DE" sz="2400" b="1" dirty="0">
                <a:latin typeface="Times New Roman" pitchFamily="18" charset="0"/>
                <a:cs typeface="Times New Roman" pitchFamily="18" charset="0"/>
              </a:rPr>
              <a:t>6.2.1 Đấu dây</a:t>
            </a:r>
            <a:endParaRPr lang="vi-VN" sz="2400" dirty="0">
              <a:latin typeface="Times New Roman" pitchFamily="18" charset="0"/>
              <a:cs typeface="Times New Roman" pitchFamily="18" charset="0"/>
            </a:endParaRPr>
          </a:p>
          <a:p>
            <a:pPr lvl="0" fontAlgn="base"/>
            <a:r>
              <a:rPr lang="en-US" sz="2400" b="1" i="1" dirty="0" err="1">
                <a:latin typeface="Times New Roman" pitchFamily="18" charset="0"/>
                <a:cs typeface="Times New Roman" pitchFamily="18" charset="0"/>
              </a:rPr>
              <a:t>Bước</a:t>
            </a:r>
            <a:r>
              <a:rPr lang="en-US" sz="2400" b="1" i="1" dirty="0">
                <a:latin typeface="Times New Roman" pitchFamily="18" charset="0"/>
                <a:cs typeface="Times New Roman" pitchFamily="18" charset="0"/>
              </a:rPr>
              <a:t> 1: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Sau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khi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kiểm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tra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xong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hoàn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tất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sơ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bộ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phần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quấn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dây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cơ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tiến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hành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đóng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2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nắp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cơ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Xoay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thử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trục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vài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lần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để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kiểm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tra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xem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trục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quay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tốt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, hay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triệu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chứng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bị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cong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vênh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không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di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chuyển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pPr lvl="0" fontAlgn="base"/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để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nhanh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chóng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cân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pPr lvl="0" fontAlgn="base"/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chỉnh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kịp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thời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.</a:t>
            </a:r>
            <a:endParaRPr lang="vi-VN" sz="24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i="1" dirty="0" err="1">
                <a:latin typeface="Times New Roman" pitchFamily="18" charset="0"/>
                <a:cs typeface="Times New Roman" pitchFamily="18" charset="0"/>
              </a:rPr>
              <a:t>Bước</a:t>
            </a:r>
            <a:r>
              <a:rPr lang="en-US" sz="2400" b="1" i="1" dirty="0">
                <a:latin typeface="Times New Roman" pitchFamily="18" charset="0"/>
                <a:cs typeface="Times New Roman" pitchFamily="18" charset="0"/>
              </a:rPr>
              <a:t> 2: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đấu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nối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hộp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gắn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tụ</a:t>
            </a: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điện,và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dây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dẫn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pha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chạy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pha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đề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endParaRPr lang="vi-VN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99026" y="2571744"/>
            <a:ext cx="4299821" cy="37862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428604"/>
            <a:ext cx="8229600" cy="5697559"/>
          </a:xfrm>
        </p:spPr>
        <p:txBody>
          <a:bodyPr/>
          <a:lstStyle/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pPr algn="ctr"/>
            <a:endParaRPr lang="en-US" sz="2400" i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en-US" sz="2400" i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sz="2400" i="1" dirty="0" err="1" smtClean="0">
                <a:latin typeface="Times New Roman" pitchFamily="18" charset="0"/>
                <a:cs typeface="Times New Roman" pitchFamily="18" charset="0"/>
              </a:rPr>
              <a:t>Cách</a:t>
            </a:r>
            <a:r>
              <a:rPr lang="en-US" sz="24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>
                <a:latin typeface="Times New Roman" pitchFamily="18" charset="0"/>
                <a:cs typeface="Times New Roman" pitchFamily="18" charset="0"/>
              </a:rPr>
              <a:t>đấu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>
                <a:latin typeface="Times New Roman" pitchFamily="18" charset="0"/>
                <a:cs typeface="Times New Roman" pitchFamily="18" charset="0"/>
              </a:rPr>
              <a:t>dây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>
                <a:latin typeface="Times New Roman" pitchFamily="18" charset="0"/>
                <a:cs typeface="Times New Roman" pitchFamily="18" charset="0"/>
              </a:rPr>
              <a:t>cơ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>
                <a:latin typeface="Times New Roman" pitchFamily="18" charset="0"/>
                <a:cs typeface="Times New Roman" pitchFamily="18" charset="0"/>
              </a:rPr>
              <a:t>pha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>
                <a:latin typeface="Times New Roman" pitchFamily="18" charset="0"/>
                <a:cs typeface="Times New Roman" pitchFamily="18" charset="0"/>
              </a:rPr>
              <a:t>ra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 6 </a:t>
            </a:r>
            <a:r>
              <a:rPr lang="en-US" sz="2400" i="1" dirty="0" err="1">
                <a:latin typeface="Times New Roman" pitchFamily="18" charset="0"/>
                <a:cs typeface="Times New Roman" pitchFamily="18" charset="0"/>
              </a:rPr>
              <a:t>dây</a:t>
            </a:r>
            <a:endParaRPr lang="vi-VN" sz="24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vi-VN"/>
          </a:p>
        </p:txBody>
      </p:sp>
      <p:graphicFrame>
        <p:nvGraphicFramePr>
          <p:cNvPr id="21505" name="Object 1"/>
          <p:cNvGraphicFramePr>
            <a:graphicFrameLocks noChangeAspect="1"/>
          </p:cNvGraphicFramePr>
          <p:nvPr/>
        </p:nvGraphicFramePr>
        <p:xfrm>
          <a:off x="232018" y="1000108"/>
          <a:ext cx="8546449" cy="3929090"/>
        </p:xfrm>
        <a:graphic>
          <a:graphicData uri="http://schemas.openxmlformats.org/presentationml/2006/ole">
            <p:oleObj spid="_x0000_s21505" name="Visio" r:id="rId3" imgW="7474209" imgH="3130638" progId="Visio.Drawing.11">
              <p:embed/>
            </p:oleObj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82</TotalTime>
  <Words>802</Words>
  <Application>Microsoft Office PowerPoint</Application>
  <PresentationFormat>On-screen Show (4:3)</PresentationFormat>
  <Paragraphs>62</Paragraphs>
  <Slides>11</Slides>
  <Notes>1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3" baseType="lpstr">
      <vt:lpstr>Office Theme</vt:lpstr>
      <vt:lpstr>Visio</vt:lpstr>
      <vt:lpstr>THỰC HÀNH MÁY ĐIỆN</vt:lpstr>
      <vt:lpstr>  Bài 6: XÁC ĐỊNH CÁC ĐẦU DÂY, ĐẤU DÂY  VÀ VẬN HÀNH ĐỘNG CƠ  KHÔNG ĐỒNG BỘ MỘT PHA 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</vt:vector>
  </TitlesOfParts>
  <Company>Grizli777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Huan</dc:creator>
  <cp:lastModifiedBy>Huan</cp:lastModifiedBy>
  <cp:revision>7</cp:revision>
  <dcterms:created xsi:type="dcterms:W3CDTF">2021-11-08T15:38:45Z</dcterms:created>
  <dcterms:modified xsi:type="dcterms:W3CDTF">2021-11-09T04:28:14Z</dcterms:modified>
</cp:coreProperties>
</file>