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57" r:id="rId3"/>
    <p:sldId id="258" r:id="rId4"/>
    <p:sldId id="259" r:id="rId5"/>
    <p:sldId id="260" r:id="rId6"/>
    <p:sldId id="261" r:id="rId7"/>
    <p:sldId id="262" r:id="rId8"/>
    <p:sldId id="263" r:id="rId9"/>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1" d="100"/>
          <a:sy n="51" d="100"/>
        </p:scale>
        <p:origin x="-1243"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1123B2-D705-43F3-BCF0-471B06A373CC}" type="datetimeFigureOut">
              <a:rPr lang="vi-VN" smtClean="0"/>
              <a:pPr/>
              <a:t>09/11/2021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6D11ED-E373-4197-80A5-FA2643EF61D0}"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783BCA4-843A-4DE2-9970-601A2B8BD8D9}" type="slidenum">
              <a:rPr lang="en-US" smtClean="0"/>
              <a:pPr/>
              <a:t>1</a:t>
            </a:fld>
            <a:endParaRPr lang="en-US"/>
          </a:p>
        </p:txBody>
      </p:sp>
    </p:spTree>
    <p:extLst>
      <p:ext uri="{BB962C8B-B14F-4D97-AF65-F5344CB8AC3E}">
        <p14:creationId xmlns:p14="http://schemas.microsoft.com/office/powerpoint/2010/main" xmlns="" val="2302421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AAD9C-587B-4EF4-9339-AA0EDD5B6BDB}" type="datetimeFigureOut">
              <a:rPr lang="vi-VN" smtClean="0"/>
              <a:pPr/>
              <a:t>09/11/2021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01E275AC-E7AB-4BEC-938C-7E5A23AB73F5}"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0AAD9C-587B-4EF4-9339-AA0EDD5B6BDB}" type="datetimeFigureOut">
              <a:rPr lang="vi-VN" smtClean="0"/>
              <a:pPr/>
              <a:t>09/11/2021</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E275AC-E7AB-4BEC-938C-7E5A23AB73F5}"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357290" y="3500438"/>
            <a:ext cx="6643734" cy="1928826"/>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ounded Rectangle 5"/>
          <p:cNvSpPr/>
          <p:nvPr/>
        </p:nvSpPr>
        <p:spPr>
          <a:xfrm>
            <a:off x="785786" y="1357298"/>
            <a:ext cx="7500990" cy="1500198"/>
          </a:xfrm>
          <a:prstGeom prst="round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 name="Title 1"/>
          <p:cNvSpPr>
            <a:spLocks noGrp="1"/>
          </p:cNvSpPr>
          <p:nvPr>
            <p:ph type="ctrTitle"/>
          </p:nvPr>
        </p:nvSpPr>
        <p:spPr>
          <a:xfrm>
            <a:off x="642910" y="1357298"/>
            <a:ext cx="7772400" cy="1470025"/>
          </a:xfrm>
          <a:effectLst>
            <a:outerShdw blurRad="50800" dist="38100" dir="16200000" rotWithShape="0">
              <a:prstClr val="black">
                <a:alpha val="40000"/>
              </a:prstClr>
            </a:outerShdw>
          </a:effectLst>
        </p:spPr>
        <p:txBody>
          <a:bodyPr>
            <a:normAutofit/>
          </a:bodyPr>
          <a:lstStyle/>
          <a:p>
            <a:r>
              <a:rPr lang="en-US" sz="4800" b="1" dirty="0" smtClean="0">
                <a:solidFill>
                  <a:schemeClr val="bg1"/>
                </a:solidFill>
                <a:latin typeface="Tahoma" pitchFamily="34" charset="0"/>
                <a:ea typeface="Tahoma" pitchFamily="34" charset="0"/>
                <a:cs typeface="Tahoma" pitchFamily="34" charset="0"/>
              </a:rPr>
              <a:t>THỰC HÀNH MÁY ĐIỆN</a:t>
            </a:r>
            <a:endParaRPr lang="en-US" sz="4800" b="1" dirty="0">
              <a:solidFill>
                <a:schemeClr val="bg1"/>
              </a:solidFill>
              <a:latin typeface="Tahoma" pitchFamily="34" charset="0"/>
              <a:ea typeface="Tahoma" pitchFamily="34" charset="0"/>
              <a:cs typeface="Tahoma" pitchFamily="34" charset="0"/>
            </a:endParaRPr>
          </a:p>
        </p:txBody>
      </p:sp>
      <p:sp>
        <p:nvSpPr>
          <p:cNvPr id="3" name="Subtitle 2"/>
          <p:cNvSpPr>
            <a:spLocks noGrp="1"/>
          </p:cNvSpPr>
          <p:nvPr>
            <p:ph type="subTitle" idx="1"/>
          </p:nvPr>
        </p:nvSpPr>
        <p:spPr>
          <a:xfrm>
            <a:off x="928662" y="3643314"/>
            <a:ext cx="6715172" cy="2071702"/>
          </a:xfrm>
        </p:spPr>
        <p:txBody>
          <a:bodyPr>
            <a:noAutofit/>
          </a:bodyPr>
          <a:lstStyle/>
          <a:p>
            <a:pPr algn="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Bài</a:t>
            </a:r>
            <a:r>
              <a:rPr lang="en-US" b="1" dirty="0" smtClean="0">
                <a:solidFill>
                  <a:srgbClr val="C00000"/>
                </a:solidFill>
                <a:latin typeface="Times New Roman" pitchFamily="18" charset="0"/>
                <a:cs typeface="Times New Roman" pitchFamily="18" charset="0"/>
              </a:rPr>
              <a:t> 5:      QUẤN DÂY ĐỘNG CƠ KHÔNG ĐỒNG BỘ 3 PHA </a:t>
            </a:r>
          </a:p>
          <a:p>
            <a:pPr algn="r"/>
            <a:r>
              <a:rPr lang="en-US" b="1" dirty="0" smtClean="0">
                <a:solidFill>
                  <a:srgbClr val="C00000"/>
                </a:solidFill>
                <a:latin typeface="Times New Roman" pitchFamily="18" charset="0"/>
                <a:cs typeface="Times New Roman" pitchFamily="18" charset="0"/>
              </a:rPr>
              <a:t>HAI LỚP (XẾP KÉP)</a:t>
            </a:r>
            <a:endParaRPr lang="en-US" dirty="0"/>
          </a:p>
        </p:txBody>
      </p:sp>
    </p:spTree>
    <p:extLst>
      <p:ext uri="{BB962C8B-B14F-4D97-AF65-F5344CB8AC3E}">
        <p14:creationId xmlns:p14="http://schemas.microsoft.com/office/powerpoint/2010/main" xmlns="" val="676563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err="1">
                <a:solidFill>
                  <a:srgbClr val="C00000"/>
                </a:solidFill>
                <a:latin typeface="Times New Roman" pitchFamily="18" charset="0"/>
                <a:cs typeface="Times New Roman" pitchFamily="18" charset="0"/>
              </a:rPr>
              <a:t>Bài</a:t>
            </a:r>
            <a:r>
              <a:rPr lang="en-US" sz="2800" b="1" dirty="0">
                <a:solidFill>
                  <a:srgbClr val="C00000"/>
                </a:solidFill>
                <a:latin typeface="Times New Roman" pitchFamily="18" charset="0"/>
                <a:cs typeface="Times New Roman" pitchFamily="18" charset="0"/>
              </a:rPr>
              <a:t> 5: QUẤN DÂY ĐỘNG CƠ KHÔNG ĐỒNG BỘ 3 PHA HAI LỚP (XẾP KÉP)</a:t>
            </a:r>
            <a:endParaRPr lang="vi-VN" sz="2800"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571612"/>
            <a:ext cx="8229600" cy="4554551"/>
          </a:xfrm>
        </p:spPr>
        <p:txBody>
          <a:bodyPr>
            <a:normAutofit/>
          </a:bodyPr>
          <a:lstStyle/>
          <a:p>
            <a:r>
              <a:rPr lang="de-DE" sz="2600" b="1" i="1" dirty="0">
                <a:latin typeface="Times New Roman" pitchFamily="18" charset="0"/>
                <a:cs typeface="Times New Roman" pitchFamily="18" charset="0"/>
              </a:rPr>
              <a:t>Mục tiêu:</a:t>
            </a:r>
            <a:endParaRPr lang="vi-VN" sz="2600" dirty="0">
              <a:latin typeface="Times New Roman" pitchFamily="18" charset="0"/>
              <a:cs typeface="Times New Roman" pitchFamily="18" charset="0"/>
            </a:endParaRPr>
          </a:p>
          <a:p>
            <a:pPr lvl="0"/>
            <a:r>
              <a:rPr lang="it-IT" sz="2600" i="1" dirty="0">
                <a:latin typeface="Times New Roman" pitchFamily="18" charset="0"/>
                <a:cs typeface="Times New Roman" pitchFamily="18" charset="0"/>
              </a:rPr>
              <a:t>Về kiến thức: </a:t>
            </a:r>
            <a:r>
              <a:rPr lang="de-DE" sz="2600" i="1" dirty="0">
                <a:latin typeface="Times New Roman" pitchFamily="18" charset="0"/>
                <a:cs typeface="Times New Roman" pitchFamily="18" charset="0"/>
              </a:rPr>
              <a:t>Trình bày được trình tự các bước quấn dây động cơ không đồng bộ 3 pha kiểu hai lớp (xếp kép).</a:t>
            </a:r>
            <a:endParaRPr lang="vi-VN" sz="2600" dirty="0">
              <a:latin typeface="Times New Roman" pitchFamily="18" charset="0"/>
              <a:cs typeface="Times New Roman" pitchFamily="18" charset="0"/>
            </a:endParaRPr>
          </a:p>
          <a:p>
            <a:pPr lvl="0"/>
            <a:r>
              <a:rPr lang="it-IT" sz="2600" i="1" dirty="0">
                <a:latin typeface="Times New Roman" pitchFamily="18" charset="0"/>
                <a:cs typeface="Times New Roman" pitchFamily="18" charset="0"/>
              </a:rPr>
              <a:t>Về kỹ năng: </a:t>
            </a:r>
            <a:r>
              <a:rPr lang="de-DE" sz="2600" i="1" dirty="0">
                <a:latin typeface="Times New Roman" pitchFamily="18" charset="0"/>
                <a:cs typeface="Times New Roman" pitchFamily="18" charset="0"/>
              </a:rPr>
              <a:t>Quấn được bộ dây quần động cơ không đồng bộ 3 pha kiểu hai lớp (xếp kép)và sửa chữa hư hỏng.</a:t>
            </a:r>
            <a:endParaRPr lang="vi-VN" sz="2600" dirty="0">
              <a:latin typeface="Times New Roman" pitchFamily="18" charset="0"/>
              <a:cs typeface="Times New Roman" pitchFamily="18" charset="0"/>
            </a:endParaRPr>
          </a:p>
          <a:p>
            <a:pPr lvl="0"/>
            <a:r>
              <a:rPr lang="it-IT" sz="2600" i="1" dirty="0">
                <a:latin typeface="Times New Roman" pitchFamily="18" charset="0"/>
                <a:cs typeface="Times New Roman" pitchFamily="18" charset="0"/>
              </a:rPr>
              <a:t>Năng</a:t>
            </a:r>
            <a:r>
              <a:rPr lang="nb-NO" sz="2600" i="1" dirty="0">
                <a:latin typeface="Times New Roman" pitchFamily="18" charset="0"/>
                <a:cs typeface="Times New Roman" pitchFamily="18" charset="0"/>
              </a:rPr>
              <a:t> lực tự chủ và trách nhiệm: </a:t>
            </a:r>
            <a:r>
              <a:rPr lang="it-IT" sz="2600" i="1" dirty="0">
                <a:latin typeface="Times New Roman" pitchFamily="18" charset="0"/>
                <a:cs typeface="Times New Roman" pitchFamily="18" charset="0"/>
              </a:rPr>
              <a:t>Tự chịu trách nhiệm về sản phẩm đối với bản thân và xã hội; Ý thức tổ chức – kỷ luật.</a:t>
            </a:r>
            <a:endParaRPr lang="vi-VN" sz="2600" dirty="0">
              <a:latin typeface="Times New Roman" pitchFamily="18" charset="0"/>
              <a:cs typeface="Times New Roman" pitchFamily="18" charset="0"/>
            </a:endParaRPr>
          </a:p>
          <a:p>
            <a:endParaRPr lang="vi-V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72230"/>
          </a:xfrm>
        </p:spPr>
        <p:txBody>
          <a:bodyPr>
            <a:normAutofit/>
          </a:bodyPr>
          <a:lstStyle/>
          <a:p>
            <a:pPr lvl="0"/>
            <a:r>
              <a:rPr lang="en-US" sz="2400" b="1" i="1" dirty="0" err="1" smtClean="0">
                <a:latin typeface="Times New Roman" panose="02020603050405020304" pitchFamily="18" charset="0"/>
                <a:cs typeface="Times New Roman" panose="02020603050405020304" pitchFamily="18" charset="0"/>
              </a:rPr>
              <a:t>Dụng</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cụ</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và</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thiết</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bị</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vật</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tư</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thực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hành</a:t>
            </a:r>
            <a:r>
              <a:rPr lang="en-US" sz="2400" b="1" i="1" dirty="0" smtClean="0">
                <a:latin typeface="Times New Roman" panose="02020603050405020304" pitchFamily="18" charset="0"/>
                <a:cs typeface="Times New Roman" panose="02020603050405020304" pitchFamily="18" charset="0"/>
              </a:rPr>
              <a:t>:</a:t>
            </a:r>
          </a:p>
          <a:p>
            <a:pPr lvl="0"/>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Dụng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cụ</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VOM, M</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kế</a:t>
            </a:r>
            <a:r>
              <a:rPr lang="en-US" sz="2400" dirty="0" smtClean="0">
                <a:latin typeface="Times New Roman" panose="02020603050405020304" pitchFamily="18" charset="0"/>
                <a:cs typeface="Times New Roman" panose="02020603050405020304" pitchFamily="18" charset="0"/>
              </a:rPr>
              <a:t> </a:t>
            </a:r>
          </a:p>
          <a:p>
            <a:r>
              <a:rPr lang="en-US" sz="2400" dirty="0" smtClean="0">
                <a:latin typeface="Times New Roman" panose="02020603050405020304" pitchFamily="18" charset="0"/>
                <a:cs typeface="Times New Roman" panose="02020603050405020304" pitchFamily="18" charset="0"/>
              </a:rPr>
              <a:t>_ ĐC KĐB 3 </a:t>
            </a:r>
            <a:r>
              <a:rPr lang="en-US" sz="2400" dirty="0" err="1" smtClean="0">
                <a:latin typeface="Times New Roman" panose="02020603050405020304" pitchFamily="18" charset="0"/>
                <a:cs typeface="Times New Roman" panose="02020603050405020304" pitchFamily="18" charset="0"/>
              </a:rPr>
              <a:t>pha</a:t>
            </a:r>
            <a:r>
              <a:rPr lang="en-US" sz="2400" dirty="0" smtClean="0">
                <a:latin typeface="Times New Roman" panose="02020603050405020304" pitchFamily="18" charset="0"/>
                <a:cs typeface="Times New Roman" panose="02020603050405020304" pitchFamily="18" charset="0"/>
              </a:rPr>
              <a:t> Z = 36 </a:t>
            </a:r>
            <a:r>
              <a:rPr lang="en-US" sz="2400" dirty="0" err="1" smtClean="0">
                <a:latin typeface="Times New Roman" panose="02020603050405020304" pitchFamily="18" charset="0"/>
                <a:cs typeface="Times New Roman" panose="02020603050405020304" pitchFamily="18" charset="0"/>
              </a:rPr>
              <a:t>rãnh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khuôn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quấn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_ </a:t>
            </a:r>
            <a:r>
              <a:rPr lang="en-US" sz="2400" dirty="0" err="1" smtClean="0">
                <a:latin typeface="Times New Roman" panose="02020603050405020304" pitchFamily="18" charset="0"/>
                <a:cs typeface="Times New Roman" panose="02020603050405020304" pitchFamily="18" charset="0"/>
              </a:rPr>
              <a:t>Dây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từ</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Symbol"/>
              </a:rPr>
              <a:t>50, 55, 60.</a:t>
            </a:r>
          </a:p>
          <a:p>
            <a:r>
              <a:rPr lang="en-US" sz="2400" dirty="0" smtClean="0">
                <a:latin typeface="Times New Roman" panose="02020603050405020304" pitchFamily="18" charset="0"/>
                <a:cs typeface="Times New Roman" panose="02020603050405020304" pitchFamily="18" charset="0"/>
                <a:sym typeface="Symbol"/>
              </a:rPr>
              <a:t>_ </a:t>
            </a:r>
            <a:r>
              <a:rPr lang="en-US" sz="2400" dirty="0" err="1" smtClean="0">
                <a:latin typeface="Times New Roman" panose="02020603050405020304" pitchFamily="18" charset="0"/>
                <a:cs typeface="Times New Roman" panose="02020603050405020304" pitchFamily="18" charset="0"/>
                <a:sym typeface="Symbol"/>
              </a:rPr>
              <a:t>Giấy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cách</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ống</a:t>
            </a:r>
            <a:r>
              <a:rPr lang="en-US" sz="2400" dirty="0" smtClean="0">
                <a:latin typeface="Times New Roman" panose="02020603050405020304" pitchFamily="18" charset="0"/>
                <a:cs typeface="Times New Roman" panose="02020603050405020304" pitchFamily="18" charset="0"/>
                <a:sym typeface="Symbol"/>
              </a:rPr>
              <a:t> gen, </a:t>
            </a:r>
            <a:r>
              <a:rPr lang="en-US" sz="2400" dirty="0" err="1" smtClean="0">
                <a:latin typeface="Times New Roman" panose="02020603050405020304" pitchFamily="18" charset="0"/>
                <a:cs typeface="Times New Roman" panose="02020603050405020304" pitchFamily="18" charset="0"/>
                <a:sym typeface="Symbol"/>
              </a:rPr>
              <a:t>dây</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đai</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băng</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keo</a:t>
            </a:r>
            <a:r>
              <a:rPr lang="en-US" sz="2400" dirty="0" smtClean="0">
                <a:latin typeface="Times New Roman" panose="02020603050405020304" pitchFamily="18" charset="0"/>
                <a:cs typeface="Times New Roman" panose="02020603050405020304" pitchFamily="18" charset="0"/>
                <a:sym typeface="Symbol"/>
              </a:rPr>
              <a:t> </a:t>
            </a:r>
            <a:r>
              <a:rPr lang="en-US" sz="2400" dirty="0" err="1" smtClean="0">
                <a:latin typeface="Times New Roman" panose="02020603050405020304" pitchFamily="18" charset="0"/>
                <a:cs typeface="Times New Roman" panose="02020603050405020304" pitchFamily="18" charset="0"/>
                <a:sym typeface="Symbol"/>
              </a:rPr>
              <a:t>điện</a:t>
            </a:r>
            <a:r>
              <a:rPr lang="en-US" sz="2400" dirty="0" smtClean="0">
                <a:latin typeface="Times New Roman" panose="02020603050405020304" pitchFamily="18" charset="0"/>
                <a:cs typeface="Times New Roman" panose="02020603050405020304" pitchFamily="18" charset="0"/>
                <a:sym typeface="Symbol"/>
              </a:rPr>
              <a:t>.</a:t>
            </a:r>
            <a:endParaRPr lang="en-US" sz="2400" dirty="0" smtClean="0">
              <a:latin typeface="Times New Roman" panose="02020603050405020304" pitchFamily="18" charset="0"/>
              <a:cs typeface="Times New Roman" panose="02020603050405020304" pitchFamily="18" charset="0"/>
            </a:endParaRPr>
          </a:p>
          <a:p>
            <a:r>
              <a:rPr lang="en-US" sz="2400" b="1" i="1" dirty="0" err="1" smtClean="0">
                <a:latin typeface="Times New Roman" panose="02020603050405020304" pitchFamily="18" charset="0"/>
                <a:cs typeface="Times New Roman" panose="02020603050405020304" pitchFamily="18" charset="0"/>
              </a:rPr>
              <a:t>Nội</a:t>
            </a:r>
            <a:r>
              <a:rPr lang="en-US" sz="2400" b="1" i="1" dirty="0" smtClean="0">
                <a:latin typeface="Times New Roman" panose="02020603050405020304" pitchFamily="18" charset="0"/>
                <a:cs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dung </a:t>
            </a:r>
            <a:r>
              <a:rPr lang="en-US" sz="2400" b="1" i="1" dirty="0" err="1" smtClean="0">
                <a:latin typeface="Times New Roman" panose="02020603050405020304" pitchFamily="18" charset="0"/>
                <a:cs typeface="Times New Roman" panose="02020603050405020304" pitchFamily="18" charset="0"/>
              </a:rPr>
              <a:t>thực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hành</a:t>
            </a:r>
            <a:endParaRPr lang="en-US" sz="2400" b="1" i="1" dirty="0" smtClean="0">
              <a:latin typeface="Times New Roman" panose="02020603050405020304" pitchFamily="18" charset="0"/>
              <a:cs typeface="Times New Roman" panose="02020603050405020304" pitchFamily="18" charset="0"/>
            </a:endParaRPr>
          </a:p>
          <a:p>
            <a:pPr lvl="0"/>
            <a:r>
              <a:rPr lang="de-DE" sz="2400" b="1" dirty="0" smtClean="0">
                <a:latin typeface="Times New Roman" pitchFamily="18" charset="0"/>
                <a:cs typeface="Times New Roman" pitchFamily="18" charset="0"/>
              </a:rPr>
              <a:t>5.1 Công </a:t>
            </a:r>
            <a:r>
              <a:rPr lang="de-DE" sz="2400" b="1" dirty="0">
                <a:latin typeface="Times New Roman" pitchFamily="18" charset="0"/>
                <a:cs typeface="Times New Roman" pitchFamily="18" charset="0"/>
              </a:rPr>
              <a:t>việc chuẩn bị.</a:t>
            </a:r>
            <a:endParaRPr lang="vi-VN" sz="2400" dirty="0">
              <a:latin typeface="Times New Roman" pitchFamily="18" charset="0"/>
              <a:cs typeface="Times New Roman" pitchFamily="18" charset="0"/>
            </a:endParaRPr>
          </a:p>
          <a:p>
            <a:pPr lvl="0"/>
            <a:r>
              <a:rPr lang="de-DE" sz="2400" dirty="0" smtClean="0">
                <a:latin typeface="Times New Roman" pitchFamily="18" charset="0"/>
                <a:cs typeface="Times New Roman" pitchFamily="18" charset="0"/>
              </a:rPr>
              <a:t>5.1.1 Lót </a:t>
            </a:r>
            <a:r>
              <a:rPr lang="de-DE" sz="2400" dirty="0">
                <a:latin typeface="Times New Roman" pitchFamily="18" charset="0"/>
                <a:cs typeface="Times New Roman" pitchFamily="18" charset="0"/>
              </a:rPr>
              <a:t>cách điện rãnh: Thực hiện tương tự bài 4</a:t>
            </a:r>
            <a:endParaRPr lang="vi-VN" sz="2400" dirty="0">
              <a:latin typeface="Times New Roman" pitchFamily="18" charset="0"/>
              <a:cs typeface="Times New Roman" pitchFamily="18" charset="0"/>
            </a:endParaRPr>
          </a:p>
          <a:p>
            <a:pPr lvl="0"/>
            <a:r>
              <a:rPr lang="de-DE" sz="2400" dirty="0" smtClean="0">
                <a:latin typeface="Times New Roman" pitchFamily="18" charset="0"/>
                <a:cs typeface="Times New Roman" pitchFamily="18" charset="0"/>
              </a:rPr>
              <a:t>5.1.2 Gia </a:t>
            </a:r>
            <a:r>
              <a:rPr lang="de-DE" sz="2400" dirty="0">
                <a:latin typeface="Times New Roman" pitchFamily="18" charset="0"/>
                <a:cs typeface="Times New Roman" pitchFamily="18" charset="0"/>
              </a:rPr>
              <a:t>công khuôn quấn dây: Thực hiện tương tự bài 4</a:t>
            </a:r>
            <a:endParaRPr lang="vi-VN" sz="2400" dirty="0">
              <a:latin typeface="Times New Roman" pitchFamily="18" charset="0"/>
              <a:cs typeface="Times New Roman" pitchFamily="18" charset="0"/>
            </a:endParaRPr>
          </a:p>
          <a:p>
            <a:pPr lvl="0"/>
            <a:r>
              <a:rPr lang="de-DE" sz="2400" b="1" dirty="0" smtClean="0">
                <a:latin typeface="Times New Roman" pitchFamily="18" charset="0"/>
                <a:cs typeface="Times New Roman" pitchFamily="18" charset="0"/>
              </a:rPr>
              <a:t>5.2 Quấn </a:t>
            </a:r>
            <a:r>
              <a:rPr lang="de-DE" sz="2400" b="1" dirty="0">
                <a:latin typeface="Times New Roman" pitchFamily="18" charset="0"/>
                <a:cs typeface="Times New Roman" pitchFamily="18" charset="0"/>
              </a:rPr>
              <a:t>và lồng bộ dây động cơ không đồng bộ 3 pha hai lớp (xếp kép)</a:t>
            </a:r>
            <a:endParaRPr lang="vi-VN" sz="2400" dirty="0">
              <a:latin typeface="Times New Roman" pitchFamily="18" charset="0"/>
              <a:cs typeface="Times New Roman" pitchFamily="18" charset="0"/>
            </a:endParaRPr>
          </a:p>
          <a:p>
            <a:pPr lvl="0"/>
            <a:r>
              <a:rPr lang="de-DE" sz="2400" b="1" dirty="0" smtClean="0">
                <a:latin typeface="Times New Roman" pitchFamily="18" charset="0"/>
                <a:cs typeface="Times New Roman" pitchFamily="18" charset="0"/>
              </a:rPr>
              <a:t>5.2.1 Quấn </a:t>
            </a:r>
            <a:r>
              <a:rPr lang="de-DE" sz="2400" b="1" dirty="0">
                <a:latin typeface="Times New Roman" pitchFamily="18" charset="0"/>
                <a:cs typeface="Times New Roman" pitchFamily="18" charset="0"/>
              </a:rPr>
              <a:t>bộ dây động cơ</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a.  Khảo sát sơ đồ trải dây quấn .</a:t>
            </a:r>
            <a:endParaRPr lang="vi-VN" sz="2400" dirty="0">
              <a:latin typeface="Times New Roman" pitchFamily="18" charset="0"/>
              <a:cs typeface="Times New Roman" pitchFamily="18" charset="0"/>
            </a:endParaRPr>
          </a:p>
          <a:p>
            <a:endParaRPr lang="vi-VN"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483245"/>
          </a:xfrm>
        </p:spPr>
        <p:txBody>
          <a:bodyPr/>
          <a:lstStyle/>
          <a:p>
            <a:endParaRPr lang="vi-VN"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pic>
        <p:nvPicPr>
          <p:cNvPr id="1027" name="Picture 3"/>
          <p:cNvPicPr>
            <a:picLocks noChangeAspect="1" noChangeArrowheads="1"/>
          </p:cNvPicPr>
          <p:nvPr/>
        </p:nvPicPr>
        <p:blipFill>
          <a:blip r:embed="rId2"/>
          <a:srcRect/>
          <a:stretch>
            <a:fillRect/>
          </a:stretch>
        </p:blipFill>
        <p:spPr bwMode="auto">
          <a:xfrm>
            <a:off x="71406" y="785794"/>
            <a:ext cx="8991952" cy="3857652"/>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285720" y="4786322"/>
            <a:ext cx="8679718" cy="71438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000792"/>
          </a:xfrm>
        </p:spPr>
        <p:txBody>
          <a:bodyPr>
            <a:normAutofit/>
          </a:bodyPr>
          <a:lstStyle/>
          <a:p>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Quấn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dây</a:t>
            </a:r>
            <a:r>
              <a:rPr lang="en-US" sz="2400" b="1" dirty="0">
                <a:latin typeface="Times New Roman" pitchFamily="18" charset="0"/>
                <a:cs typeface="Times New Roman" pitchFamily="18" charset="0"/>
              </a:rPr>
              <a:t>:</a:t>
            </a:r>
            <a:r>
              <a:rPr lang="en-US" sz="2400" dirty="0">
                <a:latin typeface="Times New Roman" pitchFamily="18" charset="0"/>
                <a:cs typeface="Times New Roman" pitchFamily="18" charset="0"/>
              </a:rPr>
              <a:t> </a:t>
            </a:r>
            <a:endParaRPr lang="vi-VN" sz="2400" dirty="0">
              <a:latin typeface="Times New Roman" pitchFamily="18" charset="0"/>
              <a:cs typeface="Times New Roman" pitchFamily="18" charset="0"/>
            </a:endParaRPr>
          </a:p>
          <a:p>
            <a:r>
              <a:rPr lang="en-US" sz="2400" dirty="0" err="1">
                <a:latin typeface="Times New Roman" pitchFamily="18" charset="0"/>
                <a:cs typeface="Times New Roman" pitchFamily="18" charset="0"/>
              </a:rPr>
              <a:t>Lắp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khuôn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4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3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bước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ngắn</a:t>
            </a:r>
            <a:r>
              <a:rPr lang="en-US" sz="2400" dirty="0">
                <a:latin typeface="Times New Roman" pitchFamily="18" charset="0"/>
                <a:cs typeface="Times New Roman" pitchFamily="18" charset="0"/>
              </a:rPr>
              <a:t> y = 7 </a:t>
            </a:r>
            <a:r>
              <a:rPr lang="en-US" sz="2400" dirty="0" smtClean="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pPr algn="ctr"/>
            <a:r>
              <a:rPr lang="en-US" sz="2400" i="1" dirty="0" err="1" smtClean="0">
                <a:latin typeface="Times New Roman" pitchFamily="18" charset="0"/>
                <a:cs typeface="Times New Roman" pitchFamily="18" charset="0"/>
              </a:rPr>
              <a:t>Khung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dây</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trên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trục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bàn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dây</a:t>
            </a:r>
            <a:endParaRPr lang="en-US" sz="2400" i="1" dirty="0" smtClean="0">
              <a:latin typeface="Times New Roman" pitchFamily="18" charset="0"/>
              <a:cs typeface="Times New Roman" pitchFamily="18" charset="0"/>
            </a:endParaRPr>
          </a:p>
          <a:p>
            <a:endParaRPr lang="vi-VN" sz="2400" b="1" dirty="0">
              <a:latin typeface="Times New Roman" pitchFamily="18" charset="0"/>
              <a:cs typeface="Times New Roman" pitchFamily="18" charset="0"/>
            </a:endParaRPr>
          </a:p>
        </p:txBody>
      </p:sp>
      <p:pic>
        <p:nvPicPr>
          <p:cNvPr id="17410" name="Picture 2"/>
          <p:cNvPicPr>
            <a:picLocks noChangeAspect="1" noChangeArrowheads="1"/>
          </p:cNvPicPr>
          <p:nvPr/>
        </p:nvPicPr>
        <p:blipFill>
          <a:blip r:embed="rId2"/>
          <a:srcRect/>
          <a:stretch>
            <a:fillRect/>
          </a:stretch>
        </p:blipFill>
        <p:spPr bwMode="auto">
          <a:xfrm>
            <a:off x="2048998" y="2100263"/>
            <a:ext cx="5537224" cy="354331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480"/>
            <a:ext cx="8229600" cy="6000792"/>
          </a:xfrm>
        </p:spPr>
        <p:txBody>
          <a:bodyPr/>
          <a:lstStyle/>
          <a:p>
            <a:pPr lvl="0"/>
            <a:r>
              <a:rPr lang="en-US" sz="2400" dirty="0" smtClean="0">
                <a:latin typeface="Times New Roman" pitchFamily="18" charset="0"/>
                <a:cs typeface="Times New Roman" pitchFamily="18" charset="0"/>
              </a:rPr>
              <a:t>5.2.2 </a:t>
            </a:r>
            <a:r>
              <a:rPr lang="de-DE" sz="2400" b="1" dirty="0">
                <a:latin typeface="Times New Roman" pitchFamily="18" charset="0"/>
                <a:cs typeface="Times New Roman" pitchFamily="18" charset="0"/>
              </a:rPr>
              <a:t>Lồng dây quấn động cơ</a:t>
            </a:r>
            <a:endParaRPr lang="vi-VN" sz="2400" dirty="0">
              <a:latin typeface="Times New Roman" pitchFamily="18" charset="0"/>
              <a:cs typeface="Times New Roman" pitchFamily="18" charset="0"/>
            </a:endParaRPr>
          </a:p>
          <a:p>
            <a:pPr fontAlgn="base"/>
            <a:r>
              <a:rPr lang="de-DE" sz="2400" dirty="0">
                <a:latin typeface="Times New Roman" pitchFamily="18" charset="0"/>
                <a:cs typeface="Times New Roman" pitchFamily="18" charset="0"/>
              </a:rPr>
              <a:t>Thao tác lồng dây vào trong rãnh: Trước tiên ta lồng theo thứ tự nhóm bối 1, 2, 3……. Đối với nhóm bối 1, 2, 3 ta chỉ lồng các cạnh đầu ra (chiếm vị trí từ rãnh số 8 đến rãnh số 16), các cạnh đầu vào của ba nhóm trên đều là cạnh chờ, từ nhóm 4 trở đi ta lồng cả hai cạnh đầu vào và đầu ra xong mới đến nhóm tiếp theo</a:t>
            </a:r>
            <a:r>
              <a:rPr lang="de-DE" sz="2400" dirty="0" smtClean="0">
                <a:latin typeface="Times New Roman" pitchFamily="18" charset="0"/>
                <a:cs typeface="Times New Roman" pitchFamily="18" charset="0"/>
              </a:rPr>
              <a:t>.</a:t>
            </a:r>
          </a:p>
          <a:p>
            <a:pPr fontAlgn="base"/>
            <a:endParaRPr lang="de-DE" sz="2400" dirty="0">
              <a:latin typeface="Times New Roman" pitchFamily="18" charset="0"/>
              <a:cs typeface="Times New Roman" pitchFamily="18" charset="0"/>
            </a:endParaRPr>
          </a:p>
          <a:p>
            <a:pPr fontAlgn="base"/>
            <a:endParaRPr lang="de-DE" sz="2400" dirty="0" smtClean="0">
              <a:latin typeface="Times New Roman" pitchFamily="18" charset="0"/>
              <a:cs typeface="Times New Roman" pitchFamily="18" charset="0"/>
            </a:endParaRPr>
          </a:p>
          <a:p>
            <a:pPr fontAlgn="base"/>
            <a:endParaRPr lang="de-DE" sz="2400" dirty="0">
              <a:latin typeface="Times New Roman" pitchFamily="18" charset="0"/>
              <a:cs typeface="Times New Roman" pitchFamily="18" charset="0"/>
            </a:endParaRPr>
          </a:p>
          <a:p>
            <a:pPr fontAlgn="base"/>
            <a:endParaRPr lang="de-DE" sz="2400" dirty="0" smtClean="0">
              <a:latin typeface="Times New Roman" pitchFamily="18" charset="0"/>
              <a:cs typeface="Times New Roman" pitchFamily="18" charset="0"/>
            </a:endParaRPr>
          </a:p>
          <a:p>
            <a:pPr fontAlgn="base"/>
            <a:endParaRPr lang="de-DE" sz="2400" dirty="0">
              <a:latin typeface="Times New Roman" pitchFamily="18" charset="0"/>
              <a:cs typeface="Times New Roman" pitchFamily="18" charset="0"/>
            </a:endParaRPr>
          </a:p>
          <a:p>
            <a:pPr fontAlgn="base"/>
            <a:endParaRPr lang="de-DE" sz="2400" dirty="0" smtClean="0">
              <a:latin typeface="Times New Roman" pitchFamily="18" charset="0"/>
              <a:cs typeface="Times New Roman" pitchFamily="18" charset="0"/>
            </a:endParaRPr>
          </a:p>
          <a:p>
            <a:pPr algn="ctr" fontAlgn="base"/>
            <a:r>
              <a:rPr lang="de-DE" sz="2400" i="1" dirty="0" smtClean="0">
                <a:latin typeface="Times New Roman" pitchFamily="18" charset="0"/>
                <a:cs typeface="Times New Roman" pitchFamily="18" charset="0"/>
              </a:rPr>
              <a:t>Dây quấn bên trong rãnh</a:t>
            </a:r>
            <a:endParaRPr lang="vi-VN" sz="2400" i="1" dirty="0">
              <a:latin typeface="Times New Roman" pitchFamily="18" charset="0"/>
              <a:cs typeface="Times New Roman" pitchFamily="18" charset="0"/>
            </a:endParaRPr>
          </a:p>
          <a:p>
            <a:endParaRPr lang="vi-VN" dirty="0"/>
          </a:p>
        </p:txBody>
      </p:sp>
      <p:pic>
        <p:nvPicPr>
          <p:cNvPr id="18434" name="Picture 2"/>
          <p:cNvPicPr>
            <a:picLocks noChangeAspect="1" noChangeArrowheads="1"/>
          </p:cNvPicPr>
          <p:nvPr/>
        </p:nvPicPr>
        <p:blipFill>
          <a:blip r:embed="rId2"/>
          <a:srcRect/>
          <a:stretch>
            <a:fillRect/>
          </a:stretch>
        </p:blipFill>
        <p:spPr bwMode="auto">
          <a:xfrm>
            <a:off x="1643042" y="3382911"/>
            <a:ext cx="6726582" cy="2403543"/>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000792"/>
          </a:xfrm>
        </p:spPr>
        <p:txBody>
          <a:bodyPr/>
          <a:lstStyle/>
          <a:p>
            <a:pPr fontAlgn="base"/>
            <a:r>
              <a:rPr lang="en-US" sz="2400" b="1" i="1" dirty="0" err="1">
                <a:latin typeface="Times New Roman" pitchFamily="18" charset="0"/>
                <a:cs typeface="Times New Roman" pitchFamily="18" charset="0"/>
              </a:rPr>
              <a:t>Chú</a:t>
            </a:r>
            <a:r>
              <a:rPr lang="en-US" sz="2400" b="1" i="1" dirty="0">
                <a:latin typeface="Times New Roman" pitchFamily="18" charset="0"/>
                <a:cs typeface="Times New Roman" pitchFamily="18" charset="0"/>
              </a:rPr>
              <a:t> ý</a:t>
            </a:r>
            <a:r>
              <a:rPr lang="en-US" sz="2400" b="1" dirty="0">
                <a:latin typeface="Times New Roman" pitchFamily="18" charset="0"/>
                <a:cs typeface="Times New Roman" pitchFamily="18" charset="0"/>
              </a:rPr>
              <a:t>: </a:t>
            </a:r>
            <a:endParaRPr lang="vi-VN" sz="2400" dirty="0">
              <a:latin typeface="Times New Roman" pitchFamily="18" charset="0"/>
              <a:cs typeface="Times New Roman" pitchFamily="18" charset="0"/>
            </a:endParaRPr>
          </a:p>
          <a:p>
            <a:pPr lvl="0" fontAlgn="base"/>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lớp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lớp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dưới</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lvl="0" fontAlgn="base"/>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lót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giấy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lvl="0"/>
            <a:r>
              <a:rPr lang="de-DE" sz="2400" b="1" dirty="0" smtClean="0">
                <a:latin typeface="Times New Roman" pitchFamily="18" charset="0"/>
                <a:cs typeface="Times New Roman" pitchFamily="18" charset="0"/>
              </a:rPr>
              <a:t>5.3 Đấu </a:t>
            </a:r>
            <a:r>
              <a:rPr lang="de-DE" sz="2400" b="1" dirty="0">
                <a:latin typeface="Times New Roman" pitchFamily="18" charset="0"/>
                <a:cs typeface="Times New Roman" pitchFamily="18" charset="0"/>
              </a:rPr>
              <a:t>dây, kiểm tra, đai dây</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5.3.1  Đấu dây: </a:t>
            </a:r>
            <a:endParaRPr lang="vi-VN" sz="2400" dirty="0">
              <a:latin typeface="Times New Roman" pitchFamily="18" charset="0"/>
              <a:cs typeface="Times New Roman" pitchFamily="18" charset="0"/>
            </a:endParaRPr>
          </a:p>
          <a:p>
            <a:r>
              <a:rPr lang="de-DE" sz="2400" dirty="0">
                <a:latin typeface="Times New Roman" pitchFamily="18" charset="0"/>
                <a:cs typeface="Times New Roman" pitchFamily="18" charset="0"/>
              </a:rPr>
              <a:t>Dây quấn dạng xếp kép được đấu theo lối cực thật. </a:t>
            </a:r>
            <a:endParaRPr lang="de-DE" sz="2400" dirty="0" smtClean="0">
              <a:latin typeface="Times New Roman" pitchFamily="18" charset="0"/>
              <a:cs typeface="Times New Roman" pitchFamily="18" charset="0"/>
            </a:endParaRPr>
          </a:p>
          <a:p>
            <a:pPr lvl="0"/>
            <a:r>
              <a:rPr lang="de-DE" sz="2400" b="1" dirty="0">
                <a:latin typeface="Times New Roman" pitchFamily="18" charset="0"/>
                <a:cs typeface="Times New Roman" pitchFamily="18" charset="0"/>
              </a:rPr>
              <a:t>Pha A:</a:t>
            </a:r>
            <a:r>
              <a:rPr lang="de-DE" sz="2400" dirty="0">
                <a:latin typeface="Times New Roman" pitchFamily="18" charset="0"/>
                <a:cs typeface="Times New Roman" pitchFamily="18" charset="0"/>
              </a:rPr>
              <a:t> Đầu cuối nhóm 1 ở rãnh 10 nối với đầu cuối nhóm 4 ở rãnh 19, đầu đầu nhóm 4 ở rãnh 10 nối với đầu đầu nhóm 7 ở rãnh 19, đầu cuối nhóm 7 ở rãnh 28 nối với đầu cuối nhóm 10 ở rãnh 1 . Đầu vào pha A là đầu  đầu của nhóm 1 ở rãnh 1 và đầu cuối là đầu đầu của nhóm 10 ở rãnh 28</a:t>
            </a:r>
            <a:endParaRPr lang="vi-VN" sz="2400" dirty="0">
              <a:latin typeface="Times New Roman" pitchFamily="18" charset="0"/>
              <a:cs typeface="Times New Roman" pitchFamily="18" charset="0"/>
            </a:endParaRPr>
          </a:p>
          <a:p>
            <a:pPr lvl="0"/>
            <a:r>
              <a:rPr lang="de-DE" sz="2400" b="1" dirty="0">
                <a:latin typeface="Times New Roman" pitchFamily="18" charset="0"/>
                <a:cs typeface="Times New Roman" pitchFamily="18" charset="0"/>
              </a:rPr>
              <a:t>Pha B:</a:t>
            </a:r>
            <a:r>
              <a:rPr lang="de-DE" sz="2400" dirty="0">
                <a:latin typeface="Times New Roman" pitchFamily="18" charset="0"/>
                <a:cs typeface="Times New Roman" pitchFamily="18" charset="0"/>
              </a:rPr>
              <a:t>  Đấu dây tương tự như pha A (các nhóm bối: 3, 6, 9, 12).</a:t>
            </a:r>
            <a:endParaRPr lang="vi-VN" sz="2400" dirty="0">
              <a:latin typeface="Times New Roman" pitchFamily="18" charset="0"/>
              <a:cs typeface="Times New Roman" pitchFamily="18" charset="0"/>
            </a:endParaRPr>
          </a:p>
          <a:p>
            <a:endParaRPr lang="vi-VN" sz="2400" dirty="0">
              <a:latin typeface="Times New Roman" pitchFamily="18" charset="0"/>
              <a:cs typeface="Times New Roman" pitchFamily="18" charset="0"/>
            </a:endParaRPr>
          </a:p>
          <a:p>
            <a:endParaRPr lang="vi-V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143668"/>
          </a:xfrm>
        </p:spPr>
        <p:txBody>
          <a:bodyPr>
            <a:normAutofit fontScale="92500" lnSpcReduction="10000"/>
          </a:bodyPr>
          <a:lstStyle/>
          <a:p>
            <a:pPr lvl="0"/>
            <a:r>
              <a:rPr lang="de-DE" sz="2400" b="1" dirty="0">
                <a:latin typeface="Times New Roman" pitchFamily="18" charset="0"/>
                <a:cs typeface="Times New Roman" pitchFamily="18" charset="0"/>
              </a:rPr>
              <a:t>Pha C:</a:t>
            </a:r>
            <a:r>
              <a:rPr lang="de-DE" sz="2400" dirty="0">
                <a:latin typeface="Times New Roman" pitchFamily="18" charset="0"/>
                <a:cs typeface="Times New Roman" pitchFamily="18" charset="0"/>
              </a:rPr>
              <a:t>  Đấu dây tương tự như pha A (các nhóm bối: 2, 5, 8, 11).</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5.3.2  Kiểm tra: </a:t>
            </a:r>
            <a:r>
              <a:rPr lang="de-DE" sz="2400" dirty="0">
                <a:latin typeface="Times New Roman" pitchFamily="18" charset="0"/>
                <a:cs typeface="Times New Roman" pitchFamily="18" charset="0"/>
              </a:rPr>
              <a:t>Thực hiện tương tự bài 4</a:t>
            </a:r>
            <a:endParaRPr lang="vi-VN" sz="2400" dirty="0">
              <a:latin typeface="Times New Roman" pitchFamily="18" charset="0"/>
              <a:cs typeface="Times New Roman" pitchFamily="18" charset="0"/>
            </a:endParaRPr>
          </a:p>
          <a:p>
            <a:r>
              <a:rPr lang="de-DE" sz="2400" b="1" dirty="0">
                <a:latin typeface="Times New Roman" pitchFamily="18" charset="0"/>
                <a:cs typeface="Times New Roman" pitchFamily="18" charset="0"/>
              </a:rPr>
              <a:t>5.3.3  Đai dây:</a:t>
            </a:r>
            <a:r>
              <a:rPr lang="de-DE" sz="2400" dirty="0">
                <a:latin typeface="Times New Roman" pitchFamily="18" charset="0"/>
                <a:cs typeface="Times New Roman" pitchFamily="18" charset="0"/>
              </a:rPr>
              <a:t> Thực hiện tương tự bài 4</a:t>
            </a:r>
            <a:endParaRPr lang="vi-VN" sz="2400" dirty="0">
              <a:latin typeface="Times New Roman" pitchFamily="18" charset="0"/>
              <a:cs typeface="Times New Roman" pitchFamily="18" charset="0"/>
            </a:endParaRPr>
          </a:p>
          <a:p>
            <a:pPr lvl="0"/>
            <a:r>
              <a:rPr lang="de-DE" sz="2400" b="1" dirty="0" smtClean="0">
                <a:latin typeface="Times New Roman" pitchFamily="18" charset="0"/>
                <a:cs typeface="Times New Roman" pitchFamily="18" charset="0"/>
              </a:rPr>
              <a:t>5.4 Lắp </a:t>
            </a:r>
            <a:r>
              <a:rPr lang="de-DE" sz="2400" b="1" dirty="0">
                <a:latin typeface="Times New Roman" pitchFamily="18" charset="0"/>
                <a:cs typeface="Times New Roman" pitchFamily="18" charset="0"/>
              </a:rPr>
              <a:t>ráp, kiểm tra, vận hành</a:t>
            </a:r>
            <a:r>
              <a:rPr lang="de-DE" sz="2400" b="1" dirty="0" smtClean="0">
                <a:latin typeface="Times New Roman" pitchFamily="18" charset="0"/>
                <a:cs typeface="Times New Roman" pitchFamily="18" charset="0"/>
              </a:rPr>
              <a:t>.</a:t>
            </a:r>
          </a:p>
          <a:p>
            <a:pPr lvl="0" fontAlgn="base"/>
            <a:r>
              <a:rPr lang="de-DE" sz="2600" dirty="0">
                <a:latin typeface="Times New Roman" pitchFamily="18" charset="0"/>
                <a:cs typeface="Times New Roman" pitchFamily="18" charset="0"/>
              </a:rPr>
              <a:t>Sau khi thực hiện đấu dây và đai dây xong, chúng ta lắp ráp hoàn chỉnh động cơ tiến hành thông mạch của 3 pha.</a:t>
            </a:r>
            <a:endParaRPr lang="vi-VN" sz="2600" dirty="0">
              <a:latin typeface="Times New Roman" pitchFamily="18" charset="0"/>
              <a:cs typeface="Times New Roman" pitchFamily="18" charset="0"/>
            </a:endParaRPr>
          </a:p>
          <a:p>
            <a:pPr lvl="0" fontAlgn="base"/>
            <a:r>
              <a:rPr lang="de-DE" sz="2600" dirty="0">
                <a:latin typeface="Times New Roman" pitchFamily="18" charset="0"/>
                <a:cs typeface="Times New Roman" pitchFamily="18" charset="0"/>
              </a:rPr>
              <a:t> Kiểm tra cách điện vỏ với các pha dây quấn. Kiểm tra cách điện giữa các pha.</a:t>
            </a:r>
            <a:endParaRPr lang="vi-VN" sz="2600" dirty="0">
              <a:latin typeface="Times New Roman" pitchFamily="18" charset="0"/>
              <a:cs typeface="Times New Roman" pitchFamily="18" charset="0"/>
            </a:endParaRPr>
          </a:p>
          <a:p>
            <a:pPr lvl="0" fontAlgn="base"/>
            <a:r>
              <a:rPr lang="de-DE" sz="2600" dirty="0">
                <a:latin typeface="Times New Roman" pitchFamily="18" charset="0"/>
                <a:cs typeface="Times New Roman" pitchFamily="18" charset="0"/>
              </a:rPr>
              <a:t>Nếu cách điện đạt yêu cầu, chúng ta đấu vận hành động cơ đúng điện áp.</a:t>
            </a:r>
            <a:endParaRPr lang="vi-VN" sz="2600" dirty="0">
              <a:latin typeface="Times New Roman" pitchFamily="18" charset="0"/>
              <a:cs typeface="Times New Roman" pitchFamily="18" charset="0"/>
            </a:endParaRPr>
          </a:p>
          <a:p>
            <a:pPr lvl="0" fontAlgn="base"/>
            <a:r>
              <a:rPr lang="de-DE" sz="2600" dirty="0">
                <a:latin typeface="Times New Roman" pitchFamily="18" charset="0"/>
                <a:cs typeface="Times New Roman" pitchFamily="18" charset="0"/>
              </a:rPr>
              <a:t>Đo dòng điện không tải trên cả 3 pha để xác định tính đối xứng của cả 3 phase dây quấn. Nếu dòng điện không tải trên 3 pha I</a:t>
            </a:r>
            <a:r>
              <a:rPr lang="de-DE" sz="1900" dirty="0">
                <a:latin typeface="Times New Roman" pitchFamily="18" charset="0"/>
                <a:cs typeface="Times New Roman" pitchFamily="18" charset="0"/>
              </a:rPr>
              <a:t>0</a:t>
            </a:r>
            <a:r>
              <a:rPr lang="de-DE" sz="2600" dirty="0">
                <a:latin typeface="Times New Roman" pitchFamily="18" charset="0"/>
                <a:cs typeface="Times New Roman" pitchFamily="18" charset="0"/>
              </a:rPr>
              <a:t>=(30% ÷ 50%)I</a:t>
            </a:r>
            <a:r>
              <a:rPr lang="de-DE" sz="2600" baseline="-25000" dirty="0">
                <a:latin typeface="Times New Roman" pitchFamily="18" charset="0"/>
                <a:cs typeface="Times New Roman" pitchFamily="18" charset="0"/>
              </a:rPr>
              <a:t>đm</a:t>
            </a:r>
            <a:r>
              <a:rPr lang="de-DE" sz="2600" dirty="0">
                <a:latin typeface="Times New Roman" pitchFamily="18" charset="0"/>
                <a:cs typeface="Times New Roman" pitchFamily="18" charset="0"/>
              </a:rPr>
              <a:t> đạt yêu cầu.</a:t>
            </a:r>
            <a:endParaRPr lang="vi-VN" sz="2600" dirty="0">
              <a:latin typeface="Times New Roman" pitchFamily="18" charset="0"/>
              <a:cs typeface="Times New Roman" pitchFamily="18" charset="0"/>
            </a:endParaRPr>
          </a:p>
          <a:p>
            <a:pPr lvl="0" fontAlgn="base"/>
            <a:r>
              <a:rPr lang="de-DE" sz="2600" dirty="0">
                <a:latin typeface="Times New Roman" pitchFamily="18" charset="0"/>
                <a:cs typeface="Times New Roman" pitchFamily="18" charset="0"/>
              </a:rPr>
              <a:t>Nếu các bước thử nghiệm trên hoàn tất và đạt yêu cầu, khi thi công thực chúng ta tháo rời stator và rotor sau đó tiến hành qui trình tẩm sấy cách điện cho dây quấn.</a:t>
            </a:r>
            <a:endParaRPr lang="vi-VN" sz="2600" dirty="0">
              <a:latin typeface="Times New Roman" pitchFamily="18" charset="0"/>
              <a:cs typeface="Times New Roman" pitchFamily="18" charset="0"/>
            </a:endParaRPr>
          </a:p>
          <a:p>
            <a:pPr lvl="0"/>
            <a:endParaRPr lang="vi-VN" sz="2400" dirty="0">
              <a:latin typeface="Times New Roman" pitchFamily="18" charset="0"/>
              <a:cs typeface="Times New Roman" pitchFamily="18" charset="0"/>
            </a:endParaRPr>
          </a:p>
          <a:p>
            <a:endParaRPr lang="vi-V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785</Words>
  <Application>Microsoft Office PowerPoint</Application>
  <PresentationFormat>On-screen Show (4:3)</PresentationFormat>
  <Paragraphs>58</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THỰC HÀNH MÁY ĐIỆN</vt:lpstr>
      <vt:lpstr>Bài 5: QUẤN DÂY ĐỘNG CƠ KHÔNG ĐỒNG BỘ 3 PHA HAI LỚP (XẾP KÉP)</vt:lpstr>
      <vt:lpstr>Slide 3</vt:lpstr>
      <vt:lpstr>Slide 4</vt:lpstr>
      <vt:lpstr>Slide 5</vt:lpstr>
      <vt:lpstr>Slide 6</vt:lpstr>
      <vt:lpstr>Slide 7</vt:lpstr>
      <vt:lpstr>Slide 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Huan</dc:creator>
  <cp:lastModifiedBy>Huan</cp:lastModifiedBy>
  <cp:revision>8</cp:revision>
  <dcterms:created xsi:type="dcterms:W3CDTF">2021-11-08T15:07:38Z</dcterms:created>
  <dcterms:modified xsi:type="dcterms:W3CDTF">2021-11-09T04:28:52Z</dcterms:modified>
</cp:coreProperties>
</file>