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Default Extension="vsd" ContentType="application/vnd.visio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vsdx" ContentType="application/vnd.ms-visio.drawing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51" d="100"/>
          <a:sy n="51" d="100"/>
        </p:scale>
        <p:origin x="-1243" y="-8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BE268CA-94E0-4BB1-8826-7F07C8E37CE0}" type="datetimeFigureOut">
              <a:rPr lang="en-US" smtClean="0"/>
              <a:pPr/>
              <a:t>11/9/2021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83BCA4-843A-4DE2-9970-601A2B8BD8D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698597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83BCA4-843A-4DE2-9970-601A2B8BD8D9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30242150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83BCA4-843A-4DE2-9970-601A2B8BD8D9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3195197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83BCA4-843A-4DE2-9970-601A2B8BD8D9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6282471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83BCA4-843A-4DE2-9970-601A2B8BD8D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24899395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83BCA4-843A-4DE2-9970-601A2B8BD8D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361475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112287-FF18-4464-8918-0A3515441584}" type="datetimeFigureOut">
              <a:rPr lang="en-US" smtClean="0"/>
              <a:pPr/>
              <a:t>11/9/2021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E78BE-9D63-435C-981A-50D3DE378DD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7877824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112287-FF18-4464-8918-0A3515441584}" type="datetimeFigureOut">
              <a:rPr lang="en-US" smtClean="0"/>
              <a:pPr/>
              <a:t>11/9/2021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E78BE-9D63-435C-981A-50D3DE378DD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9632938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112287-FF18-4464-8918-0A3515441584}" type="datetimeFigureOut">
              <a:rPr lang="en-US" smtClean="0"/>
              <a:pPr/>
              <a:t>11/9/2021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E78BE-9D63-435C-981A-50D3DE378DD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8743363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112287-FF18-4464-8918-0A3515441584}" type="datetimeFigureOut">
              <a:rPr lang="en-US" smtClean="0"/>
              <a:pPr/>
              <a:t>11/9/2021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E78BE-9D63-435C-981A-50D3DE378DD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7942591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112287-FF18-4464-8918-0A3515441584}" type="datetimeFigureOut">
              <a:rPr lang="en-US" smtClean="0"/>
              <a:pPr/>
              <a:t>11/9/2021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E78BE-9D63-435C-981A-50D3DE378DD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6409866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112287-FF18-4464-8918-0A3515441584}" type="datetimeFigureOut">
              <a:rPr lang="en-US" smtClean="0"/>
              <a:pPr/>
              <a:t>11/9/2021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E78BE-9D63-435C-981A-50D3DE378DD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659880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112287-FF18-4464-8918-0A3515441584}" type="datetimeFigureOut">
              <a:rPr lang="en-US" smtClean="0"/>
              <a:pPr/>
              <a:t>11/9/2021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E78BE-9D63-435C-981A-50D3DE378DD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5059150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112287-FF18-4464-8918-0A3515441584}" type="datetimeFigureOut">
              <a:rPr lang="en-US" smtClean="0"/>
              <a:pPr/>
              <a:t>11/9/2021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E78BE-9D63-435C-981A-50D3DE378DD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8768748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112287-FF18-4464-8918-0A3515441584}" type="datetimeFigureOut">
              <a:rPr lang="en-US" smtClean="0"/>
              <a:pPr/>
              <a:t>11/9/2021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E78BE-9D63-435C-981A-50D3DE378DD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9596982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112287-FF18-4464-8918-0A3515441584}" type="datetimeFigureOut">
              <a:rPr lang="en-US" smtClean="0"/>
              <a:pPr/>
              <a:t>11/9/2021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E78BE-9D63-435C-981A-50D3DE378DD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1545227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112287-FF18-4464-8918-0A3515441584}" type="datetimeFigureOut">
              <a:rPr lang="en-US" smtClean="0"/>
              <a:pPr/>
              <a:t>11/9/2021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E78BE-9D63-435C-981A-50D3DE378DD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207660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112287-FF18-4464-8918-0A3515441584}" type="datetimeFigureOut">
              <a:rPr lang="en-US" smtClean="0"/>
              <a:pPr/>
              <a:t>11/9/2021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CE78BE-9D63-435C-981A-50D3DE378DD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5792723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oleObject" Target="../embeddings/Microsoft_Visio_2003-2010_Drawing1.vsd"/><Relationship Id="rId4" Type="http://schemas.openxmlformats.org/officeDocument/2006/relationships/package" Target="../embeddings/Microsoft_Visio_Drawing1.vsdx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Microsoft_Visio_2003-2010_Drawing2.vsd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/>
          <p:nvPr/>
        </p:nvSpPr>
        <p:spPr>
          <a:xfrm>
            <a:off x="1357290" y="3786190"/>
            <a:ext cx="6500858" cy="1643074"/>
          </a:xfrm>
          <a:prstGeom prst="roundRect">
            <a:avLst/>
          </a:prstGeom>
          <a:solidFill>
            <a:srgbClr val="FFFF00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6" name="Rounded Rectangle 5"/>
          <p:cNvSpPr/>
          <p:nvPr/>
        </p:nvSpPr>
        <p:spPr>
          <a:xfrm>
            <a:off x="785786" y="1571612"/>
            <a:ext cx="7500990" cy="1500198"/>
          </a:xfrm>
          <a:prstGeom prst="roundRect">
            <a:avLst/>
          </a:prstGeom>
          <a:solidFill>
            <a:schemeClr val="accent2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42910" y="1571612"/>
            <a:ext cx="7772400" cy="1470025"/>
          </a:xfr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r>
              <a:rPr lang="en-US" sz="48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THỰC HÀNH MÁY ĐIỆN</a:t>
            </a:r>
            <a:endParaRPr lang="en-US" sz="4800" b="1" dirty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4414" y="3786190"/>
            <a:ext cx="6557986" cy="1714512"/>
          </a:xfrm>
        </p:spPr>
        <p:txBody>
          <a:bodyPr>
            <a:normAutofit/>
          </a:bodyPr>
          <a:lstStyle/>
          <a:p>
            <a:endParaRPr lang="en-US" sz="1200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2: QUẤN MÁY BIẾN ÁP MỘT    	PHA DẠNG CÁCH LY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67656330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6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14612" y="1643050"/>
            <a:ext cx="6000759" cy="5000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4282" y="428604"/>
            <a:ext cx="8472518" cy="5697559"/>
          </a:xfrm>
        </p:spPr>
        <p:txBody>
          <a:bodyPr/>
          <a:lstStyle/>
          <a:p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2.2.4  </a:t>
            </a:r>
            <a:r>
              <a:rPr lang="en-US" sz="2400" b="1" i="1" dirty="0" err="1" smtClean="0">
                <a:latin typeface="Times New Roman" pitchFamily="18" charset="0"/>
                <a:cs typeface="Times New Roman" pitchFamily="18" charset="0"/>
              </a:rPr>
              <a:t>Bước</a:t>
            </a:r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 4: </a:t>
            </a:r>
            <a:r>
              <a:rPr lang="en-US" sz="2400" b="1" i="1" dirty="0" err="1" smtClean="0">
                <a:latin typeface="Times New Roman" pitchFamily="18" charset="0"/>
                <a:cs typeface="Times New Roman" pitchFamily="18" charset="0"/>
              </a:rPr>
              <a:t>Phương</a:t>
            </a:r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 smtClean="0">
                <a:latin typeface="Times New Roman" pitchFamily="18" charset="0"/>
                <a:cs typeface="Times New Roman" pitchFamily="18" charset="0"/>
              </a:rPr>
              <a:t>pháp</a:t>
            </a:r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 smtClean="0">
                <a:latin typeface="Times New Roman" pitchFamily="18" charset="0"/>
                <a:cs typeface="Times New Roman" pitchFamily="18" charset="0"/>
              </a:rPr>
              <a:t>giữ</a:t>
            </a:r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 smtClean="0">
                <a:latin typeface="Times New Roman" pitchFamily="18" charset="0"/>
                <a:cs typeface="Times New Roman" pitchFamily="18" charset="0"/>
              </a:rPr>
              <a:t>đầu</a:t>
            </a:r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 smtClean="0">
                <a:latin typeface="Times New Roman" pitchFamily="18" charset="0"/>
                <a:cs typeface="Times New Roman" pitchFamily="18" charset="0"/>
              </a:rPr>
              <a:t>dây</a:t>
            </a:r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 smtClean="0"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 smtClean="0"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 smtClean="0">
                <a:latin typeface="Times New Roman" pitchFamily="18" charset="0"/>
                <a:cs typeface="Times New Roman" pitchFamily="18" charset="0"/>
              </a:rPr>
              <a:t>hoàn</a:t>
            </a:r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 smtClean="0">
                <a:latin typeface="Times New Roman" pitchFamily="18" charset="0"/>
                <a:cs typeface="Times New Roman" pitchFamily="18" charset="0"/>
              </a:rPr>
              <a:t>tất</a:t>
            </a:r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 smtClean="0">
                <a:latin typeface="Times New Roman" pitchFamily="18" charset="0"/>
                <a:cs typeface="Times New Roman" pitchFamily="18" charset="0"/>
              </a:rPr>
              <a:t>bộ</a:t>
            </a:r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 smtClean="0">
                <a:latin typeface="Times New Roman" pitchFamily="18" charset="0"/>
                <a:cs typeface="Times New Roman" pitchFamily="18" charset="0"/>
              </a:rPr>
              <a:t>dây</a:t>
            </a:r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 smtClean="0">
                <a:latin typeface="Times New Roman" pitchFamily="18" charset="0"/>
                <a:cs typeface="Times New Roman" pitchFamily="18" charset="0"/>
              </a:rPr>
              <a:t>quấn</a:t>
            </a:r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vi-VN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thực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bộ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dây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quấn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còn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khoảng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10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vòng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dây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thì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đúng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vòng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dây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yêu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cầu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chúng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dừng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lại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bố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trí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băng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vải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hay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giấy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điệnđể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giữ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dầu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ra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dây.Vị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trí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bố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trí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băngvải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như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hình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sau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vi-VN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58" y="500042"/>
            <a:ext cx="8329642" cy="5626121"/>
          </a:xfrm>
        </p:spPr>
        <p:txBody>
          <a:bodyPr/>
          <a:lstStyle/>
          <a:p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2.2.5  </a:t>
            </a:r>
            <a:r>
              <a:rPr lang="en-US" sz="2400" b="1" i="1" dirty="0" err="1" smtClean="0">
                <a:latin typeface="Times New Roman" pitchFamily="18" charset="0"/>
                <a:cs typeface="Times New Roman" pitchFamily="18" charset="0"/>
              </a:rPr>
              <a:t>Bước</a:t>
            </a:r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 5: </a:t>
            </a:r>
            <a:r>
              <a:rPr lang="en-US" sz="2400" b="1" i="1" dirty="0" err="1" smtClean="0">
                <a:latin typeface="Times New Roman" pitchFamily="18" charset="0"/>
                <a:cs typeface="Times New Roman" pitchFamily="18" charset="0"/>
              </a:rPr>
              <a:t>Hoàn</a:t>
            </a:r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 smtClean="0">
                <a:latin typeface="Times New Roman" pitchFamily="18" charset="0"/>
                <a:cs typeface="Times New Roman" pitchFamily="18" charset="0"/>
              </a:rPr>
              <a:t>chỉnh</a:t>
            </a:r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 smtClean="0">
                <a:latin typeface="Times New Roman" pitchFamily="18" charset="0"/>
                <a:cs typeface="Times New Roman" pitchFamily="18" charset="0"/>
              </a:rPr>
              <a:t>đầu</a:t>
            </a:r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 smtClean="0">
                <a:latin typeface="Times New Roman" pitchFamily="18" charset="0"/>
                <a:cs typeface="Times New Roman" pitchFamily="18" charset="0"/>
              </a:rPr>
              <a:t>dây</a:t>
            </a:r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 smtClean="0"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 smtClean="0">
                <a:latin typeface="Times New Roman" pitchFamily="18" charset="0"/>
                <a:cs typeface="Times New Roman" pitchFamily="18" charset="0"/>
              </a:rPr>
              <a:t>trước</a:t>
            </a:r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 smtClean="0"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 smtClean="0">
                <a:latin typeface="Times New Roman" pitchFamily="18" charset="0"/>
                <a:cs typeface="Times New Roman" pitchFamily="18" charset="0"/>
              </a:rPr>
              <a:t>lắp</a:t>
            </a:r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 smtClean="0">
                <a:latin typeface="Times New Roman" pitchFamily="18" charset="0"/>
                <a:cs typeface="Times New Roman" pitchFamily="18" charset="0"/>
              </a:rPr>
              <a:t>mạch</a:t>
            </a:r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 smtClean="0"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vi-VN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Sau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quấn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xong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bộ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dây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máy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biến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áp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chúng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cần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hàn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chì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dây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mềm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nối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đầu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dây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trước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lắp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mạch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vi-VN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52184" y="1142984"/>
            <a:ext cx="5601324" cy="4857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571604" y="285728"/>
            <a:ext cx="6572296" cy="6031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Rectangle 4"/>
          <p:cNvSpPr/>
          <p:nvPr/>
        </p:nvSpPr>
        <p:spPr>
          <a:xfrm>
            <a:off x="642910" y="5643578"/>
            <a:ext cx="400052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bố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trí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đầu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dây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bọc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giấy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điện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bên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ngoài</a:t>
            </a:r>
            <a:endParaRPr lang="vi-VN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8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956030"/>
            <a:ext cx="8054634" cy="4330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14290"/>
            <a:ext cx="8229600" cy="6429420"/>
          </a:xfrm>
        </p:spPr>
        <p:txBody>
          <a:bodyPr>
            <a:normAutofit/>
          </a:bodyPr>
          <a:lstStyle/>
          <a:p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2.2.6 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Lắp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mạch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cuộn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dây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quấn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                          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Ghép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toàn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bộ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lá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thép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chữ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E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cuộn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dây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, 		       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sau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đó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mới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ghép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lá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thép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chữ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I.</a:t>
            </a:r>
          </a:p>
          <a:p>
            <a:pPr marL="342900" lvl="1" indent="-342900">
              <a:buFont typeface="Arial" panose="020B0604020202020204" pitchFamily="34" charset="0"/>
              <a:buChar char="•"/>
            </a:pP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lvl="1" indent="-342900">
              <a:buFont typeface="Arial" panose="020B0604020202020204" pitchFamily="34" charset="0"/>
              <a:buChar char="•"/>
            </a:pP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lvl="1" indent="-342900">
              <a:buFont typeface="Arial" panose="020B0604020202020204" pitchFamily="34" charset="0"/>
              <a:buChar char="•"/>
            </a:pP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lvl="1" indent="-342900">
              <a:buFont typeface="Arial" panose="020B0604020202020204" pitchFamily="34" charset="0"/>
              <a:buChar char="•"/>
            </a:pP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lvl="1" indent="-342900">
              <a:buFont typeface="Arial" panose="020B0604020202020204" pitchFamily="34" charset="0"/>
              <a:buChar char="•"/>
            </a:pP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lvl="1" indent="-342900">
              <a:buFont typeface="Arial" panose="020B0604020202020204" pitchFamily="34" charset="0"/>
              <a:buChar char="•"/>
            </a:pP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lvl="1" indent="-342900">
              <a:buFont typeface="Arial" panose="020B0604020202020204" pitchFamily="34" charset="0"/>
              <a:buChar char="•"/>
            </a:pPr>
            <a:endParaRPr lang="vi-VN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lvl="1" indent="-342900">
              <a:buFont typeface="Arial" panose="020B0604020202020204" pitchFamily="34" charset="0"/>
              <a:buChar char="•"/>
            </a:pP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Sau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đã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ghép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lá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thép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E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I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cuộn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dây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chúng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búa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đóng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sát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lá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thép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E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I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gần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lại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nhau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giãm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thấp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khe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hở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khí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.  </a:t>
            </a:r>
            <a:endParaRPr lang="vi-VN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500042"/>
            <a:ext cx="8229600" cy="5626121"/>
          </a:xfrm>
        </p:spPr>
        <p:txBody>
          <a:bodyPr/>
          <a:lstStyle/>
          <a:p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2.3 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Kiểm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tra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vận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hành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vi-VN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2.3.1 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Kiểm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tra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thông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mạch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chạm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vỏ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vi-VN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Giống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như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mục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1.1.1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phần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kiểm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tra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máy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biến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áp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pha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1</a:t>
            </a:r>
          </a:p>
          <a:p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2.3.2 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Vận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hành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đo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kiểm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thông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vi-VN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Giống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như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mục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1.2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phần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đo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kiểm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thông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máy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biến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áp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pha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1.</a:t>
            </a:r>
          </a:p>
          <a:p>
            <a:endParaRPr lang="vi-VN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2: QUẤN MÁY BIẾN ÁP MỘT PHA </a:t>
            </a:r>
            <a:r>
              <a:rPr lang="en-US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DẠNG </a:t>
            </a:r>
            <a:r>
              <a:rPr lang="en-US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CÁCH LY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de-DE" sz="2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Mục tiêu:</a:t>
            </a:r>
            <a:endParaRPr lang="en-US" sz="2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it-IT" sz="2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Về kiến thức: </a:t>
            </a:r>
            <a:r>
              <a:rPr lang="en-US" sz="2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lang="en-US" sz="2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bày</a:t>
            </a:r>
            <a:r>
              <a:rPr lang="en-US" sz="2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lang="en-US" sz="2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tự</a:t>
            </a:r>
            <a:r>
              <a:rPr lang="en-US" sz="2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bước</a:t>
            </a:r>
            <a:r>
              <a:rPr lang="en-US" sz="2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q</a:t>
            </a:r>
            <a:r>
              <a:rPr lang="de-DE" sz="2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uấn dây, lắp ráp máy biến áp một pha dạng cách ly</a:t>
            </a:r>
            <a:r>
              <a:rPr lang="en-US" sz="2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endParaRPr lang="en-US" sz="2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it-IT" sz="2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Về kỹ năng: </a:t>
            </a:r>
            <a:r>
              <a:rPr lang="en-US" sz="2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de-DE" sz="2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uấn và lắp ráp được máy biến áp một pha dạng cách ly</a:t>
            </a:r>
            <a:r>
              <a:rPr lang="en-US" sz="2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r>
              <a:rPr lang="en-US" sz="2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Sửa</a:t>
            </a:r>
            <a:r>
              <a:rPr lang="en-US" sz="2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chữa</a:t>
            </a:r>
            <a:r>
              <a:rPr lang="en-US" sz="2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hư</a:t>
            </a:r>
            <a:r>
              <a:rPr lang="en-US" sz="2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hỏng</a:t>
            </a:r>
            <a:r>
              <a:rPr lang="en-US" sz="2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máy</a:t>
            </a:r>
            <a:r>
              <a:rPr lang="en-US" sz="2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biến</a:t>
            </a:r>
            <a:r>
              <a:rPr lang="en-US" sz="2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áp</a:t>
            </a:r>
            <a:r>
              <a:rPr lang="en-US" sz="2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it-IT" sz="2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Năng</a:t>
            </a:r>
            <a:r>
              <a:rPr lang="nb-NO" sz="2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lực tự chủ và trách nhiệm: </a:t>
            </a:r>
            <a:r>
              <a:rPr lang="en-US" sz="2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Tự</a:t>
            </a:r>
            <a:r>
              <a:rPr lang="en-US" sz="2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chịu</a:t>
            </a:r>
            <a:r>
              <a:rPr lang="en-US" sz="2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trách</a:t>
            </a:r>
            <a:r>
              <a:rPr lang="en-US" sz="2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nhiệm</a:t>
            </a:r>
            <a:r>
              <a:rPr lang="en-US" sz="2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2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sản</a:t>
            </a:r>
            <a:r>
              <a:rPr lang="en-US" sz="2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phẩm</a:t>
            </a:r>
            <a:r>
              <a:rPr lang="en-US" sz="2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đối</a:t>
            </a:r>
            <a:r>
              <a:rPr lang="en-US" sz="2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2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bản</a:t>
            </a:r>
            <a:r>
              <a:rPr lang="en-US" sz="2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thân</a:t>
            </a:r>
            <a:r>
              <a:rPr lang="en-US" sz="2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xã</a:t>
            </a:r>
            <a:r>
              <a:rPr lang="en-US" sz="2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hội</a:t>
            </a:r>
            <a:r>
              <a:rPr lang="en-US" sz="2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 Ý </a:t>
            </a:r>
            <a:r>
              <a:rPr lang="en-US" sz="2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sz="2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tổ</a:t>
            </a:r>
            <a:r>
              <a:rPr lang="en-US" sz="2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chức</a:t>
            </a:r>
            <a:r>
              <a:rPr lang="en-US" sz="2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en-US" sz="2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kỷ</a:t>
            </a:r>
            <a:r>
              <a:rPr lang="en-US" sz="2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luật</a:t>
            </a:r>
            <a:r>
              <a:rPr lang="en-US" sz="2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7562801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6120680"/>
          </a:xfrm>
        </p:spPr>
        <p:txBody>
          <a:bodyPr/>
          <a:lstStyle/>
          <a:p>
            <a:pPr lvl="0"/>
            <a:r>
              <a:rPr lang="en-US" sz="24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cụ</a:t>
            </a:r>
            <a:r>
              <a:rPr lang="en-US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thiết</a:t>
            </a:r>
            <a:r>
              <a:rPr lang="en-US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lang="en-US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tư</a:t>
            </a:r>
            <a:r>
              <a:rPr lang="en-US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hành</a:t>
            </a:r>
            <a:r>
              <a:rPr lang="en-US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lvl="0"/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cụ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thợ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điện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đồng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hồ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đo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VOM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đồng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hồ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đo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điện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trở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điện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Megaohm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mét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endPara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Lõi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thép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EI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MBA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pha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Dây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điện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20, 35, 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60.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Khuôn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nhựa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.</a:t>
            </a:r>
            <a:endPara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iấy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cách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điện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,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ống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 gen,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băng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keo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giấy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,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băng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keo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điện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…</a:t>
            </a:r>
            <a:endPara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Nội</a:t>
            </a:r>
            <a:r>
              <a:rPr lang="en-US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dung </a:t>
            </a:r>
            <a:r>
              <a:rPr lang="en-US" sz="24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hành</a:t>
            </a:r>
            <a:endParaRPr lang="en-US" sz="2400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2.1 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Công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việc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chuẩn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2.1.1 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Nghiên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cứu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sơ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đồ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nguyên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lý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2400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400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1387568956"/>
              </p:ext>
            </p:extLst>
          </p:nvPr>
        </p:nvGraphicFramePr>
        <p:xfrm>
          <a:off x="2016980" y="4286256"/>
          <a:ext cx="1978956" cy="2148687"/>
        </p:xfrm>
        <a:graphic>
          <a:graphicData uri="http://schemas.openxmlformats.org/presentationml/2006/ole">
            <p:oleObj spid="_x0000_s1033" name="Visio" r:id="rId4" imgW="2495612" imgH="2699057" progId="Visio.Drawing.15">
              <p:embed/>
            </p:oleObj>
          </a:graphicData>
        </a:graphic>
      </p:graphicFrame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1981602499"/>
              </p:ext>
            </p:extLst>
          </p:nvPr>
        </p:nvGraphicFramePr>
        <p:xfrm>
          <a:off x="5214942" y="4116642"/>
          <a:ext cx="2666049" cy="2408702"/>
        </p:xfrm>
        <a:graphic>
          <a:graphicData uri="http://schemas.openxmlformats.org/presentationml/2006/ole">
            <p:oleObj spid="_x0000_s1034" name="Visio" r:id="rId5" imgW="3219635" imgH="2952881" progId="Visio.Drawing.11">
              <p:embed/>
            </p:oleObj>
          </a:graphicData>
        </a:graphic>
      </p:graphicFrame>
    </p:spTree>
    <p:extLst>
      <p:ext uri="{BB962C8B-B14F-4D97-AF65-F5344CB8AC3E}">
        <p14:creationId xmlns="" xmlns:p14="http://schemas.microsoft.com/office/powerpoint/2010/main" val="13826831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5865515"/>
          </a:xfrm>
        </p:spPr>
        <p:txBody>
          <a:bodyPr/>
          <a:lstStyle/>
          <a:p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Trước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quấn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dây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phải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hiểu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sơ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đồ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nguyên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lý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sơ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đồ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bố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trí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dây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vị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trí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tế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quấn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hoàn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chỉnh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máy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biến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áp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ta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đấu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mạch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điện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vận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hành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vướng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dễ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phân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biệt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cuộn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sơ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cấp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thứ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cấp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W, W</a:t>
            </a:r>
            <a:r>
              <a:rPr lang="en-US" sz="24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1,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en-US" sz="24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d</a:t>
            </a:r>
            <a:r>
              <a:rPr lang="en-US" sz="24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sz="2400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  <a:p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2.2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Quấn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dây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lắp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lõi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thép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máy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biến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áp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2.2.1  </a:t>
            </a:r>
            <a:r>
              <a:rPr lang="en-US" sz="24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Bước</a:t>
            </a:r>
            <a:r>
              <a:rPr lang="en-US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1: </a:t>
            </a:r>
            <a:r>
              <a:rPr lang="en-US" sz="24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Lắp</a:t>
            </a:r>
            <a:r>
              <a:rPr lang="en-US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khuôn</a:t>
            </a:r>
            <a:r>
              <a:rPr lang="en-US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quấn</a:t>
            </a:r>
            <a:r>
              <a:rPr lang="en-US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dây</a:t>
            </a:r>
            <a:r>
              <a:rPr lang="en-US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lên</a:t>
            </a:r>
            <a:r>
              <a:rPr lang="en-US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bàn</a:t>
            </a:r>
            <a:r>
              <a:rPr lang="en-US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quấn</a:t>
            </a:r>
            <a:r>
              <a:rPr lang="en-US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534746585"/>
              </p:ext>
            </p:extLst>
          </p:nvPr>
        </p:nvGraphicFramePr>
        <p:xfrm>
          <a:off x="1753351" y="2736304"/>
          <a:ext cx="5554953" cy="3933056"/>
        </p:xfrm>
        <a:graphic>
          <a:graphicData uri="http://schemas.openxmlformats.org/presentationml/2006/ole">
            <p:oleObj spid="_x0000_s2053" name="Visio" r:id="rId4" imgW="6242383" imgH="4426169" progId="Visio.Drawing.11">
              <p:embed/>
            </p:oleObj>
          </a:graphicData>
        </a:graphic>
      </p:graphicFrame>
    </p:spTree>
    <p:extLst>
      <p:ext uri="{BB962C8B-B14F-4D97-AF65-F5344CB8AC3E}">
        <p14:creationId xmlns="" xmlns:p14="http://schemas.microsoft.com/office/powerpoint/2010/main" val="33432571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28604"/>
            <a:ext cx="8229600" cy="6072230"/>
          </a:xfrm>
        </p:spPr>
        <p:txBody>
          <a:bodyPr/>
          <a:lstStyle/>
          <a:p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Vị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trí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bắt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đầu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quấn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dây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vị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</a:p>
          <a:p>
            <a:pPr lvl="0"/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Cần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tay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quay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quấn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nằm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vị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trí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thấp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nhất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/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mép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khuôn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quấn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dây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tại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vị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trí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dây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phải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vị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nằm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phía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cùng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2.2.2  </a:t>
            </a:r>
            <a:r>
              <a:rPr lang="en-US" sz="24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Bước</a:t>
            </a:r>
            <a:r>
              <a:rPr lang="en-US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2: </a:t>
            </a:r>
            <a:r>
              <a:rPr lang="en-US" sz="24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Giữ</a:t>
            </a:r>
            <a:r>
              <a:rPr lang="en-US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đầu</a:t>
            </a:r>
            <a:r>
              <a:rPr lang="en-US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dây</a:t>
            </a:r>
            <a:r>
              <a:rPr lang="en-US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ra</a:t>
            </a:r>
            <a:r>
              <a:rPr lang="en-US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trước</a:t>
            </a:r>
            <a:r>
              <a:rPr lang="en-US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quấn</a:t>
            </a:r>
            <a:r>
              <a:rPr lang="en-US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cuộn</a:t>
            </a:r>
            <a:r>
              <a:rPr lang="en-US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sơ</a:t>
            </a:r>
            <a:r>
              <a:rPr lang="en-US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cấp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thuận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lợi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việc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xếp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dây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quấn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ta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thường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chọn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bộ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dây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kính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nhỏ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bố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trí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bên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bộ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dây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kính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lớn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hơn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bố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trí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bên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ngoài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Hai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đầu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cùng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bộ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dây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nên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bố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trí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mặt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cùng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phía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Giữ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đầu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dây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ra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trước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quấn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cuộn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sơ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cấp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như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</p:txBody>
      </p:sp>
    </p:spTree>
    <p:extLst>
      <p:ext uri="{BB962C8B-B14F-4D97-AF65-F5344CB8AC3E}">
        <p14:creationId xmlns="" xmlns:p14="http://schemas.microsoft.com/office/powerpoint/2010/main" val="23585085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714612" y="306700"/>
            <a:ext cx="6143668" cy="6229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Rectangle 3"/>
          <p:cNvSpPr/>
          <p:nvPr/>
        </p:nvSpPr>
        <p:spPr>
          <a:xfrm>
            <a:off x="285720" y="2428868"/>
            <a:ext cx="2500330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Cách giữ các đầu </a:t>
            </a:r>
          </a:p>
          <a:p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dây ra đầu tiên của</a:t>
            </a:r>
          </a:p>
          <a:p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 các cuộn dây máy</a:t>
            </a:r>
          </a:p>
          <a:p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 biến áp.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vi-VN" dirty="0" smtClean="0">
                <a:latin typeface="Times New Roman" pitchFamily="18" charset="0"/>
                <a:cs typeface="Times New Roman" pitchFamily="18" charset="0"/>
              </a:rPr>
            </a:br>
            <a:endParaRPr lang="vi-VN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143240" y="142852"/>
            <a:ext cx="5541836" cy="6572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Rectangle 3"/>
          <p:cNvSpPr/>
          <p:nvPr/>
        </p:nvSpPr>
        <p:spPr>
          <a:xfrm>
            <a:off x="500034" y="1285860"/>
            <a:ext cx="2500330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Chọn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trước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vị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trí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dây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tương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ứng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đầu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dây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bắt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đầu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quấn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cả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hai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đầu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dây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xếp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cùng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phía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.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hợp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này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áp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dụng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lớp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cuộn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dây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giá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trị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lẻ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endParaRPr lang="vi-VN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500042"/>
            <a:ext cx="8229600" cy="5929354"/>
          </a:xfrm>
        </p:spPr>
        <p:txBody>
          <a:bodyPr/>
          <a:lstStyle/>
          <a:p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2.2.3 </a:t>
            </a:r>
            <a:r>
              <a:rPr lang="en-US" sz="2400" b="1" i="1" dirty="0" err="1" smtClean="0">
                <a:latin typeface="Times New Roman" pitchFamily="18" charset="0"/>
                <a:cs typeface="Times New Roman" pitchFamily="18" charset="0"/>
              </a:rPr>
              <a:t>Bước</a:t>
            </a:r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 3: </a:t>
            </a:r>
            <a:r>
              <a:rPr lang="en-US" sz="2400" b="1" i="1" dirty="0" err="1" smtClean="0">
                <a:latin typeface="Times New Roman" pitchFamily="18" charset="0"/>
                <a:cs typeface="Times New Roman" pitchFamily="18" charset="0"/>
              </a:rPr>
              <a:t>Phương</a:t>
            </a:r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 smtClean="0">
                <a:latin typeface="Times New Roman" pitchFamily="18" charset="0"/>
                <a:cs typeface="Times New Roman" pitchFamily="18" charset="0"/>
              </a:rPr>
              <a:t>pháp</a:t>
            </a:r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 smtClean="0">
                <a:latin typeface="Times New Roman" pitchFamily="18" charset="0"/>
                <a:cs typeface="Times New Roman" pitchFamily="18" charset="0"/>
              </a:rPr>
              <a:t>lót</a:t>
            </a:r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 smtClean="0">
                <a:latin typeface="Times New Roman" pitchFamily="18" charset="0"/>
                <a:cs typeface="Times New Roman" pitchFamily="18" charset="0"/>
              </a:rPr>
              <a:t>giấy</a:t>
            </a:r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 smtClean="0"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 smtClean="0">
                <a:latin typeface="Times New Roman" pitchFamily="18" charset="0"/>
                <a:cs typeface="Times New Roman" pitchFamily="18" charset="0"/>
              </a:rPr>
              <a:t>điện</a:t>
            </a:r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 smtClean="0">
                <a:latin typeface="Times New Roman" pitchFamily="18" charset="0"/>
                <a:cs typeface="Times New Roman" pitchFamily="18" charset="0"/>
              </a:rPr>
              <a:t>giữa</a:t>
            </a:r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 smtClean="0">
                <a:latin typeface="Times New Roman" pitchFamily="18" charset="0"/>
                <a:cs typeface="Times New Roman" pitchFamily="18" charset="0"/>
              </a:rPr>
              <a:t>lớp</a:t>
            </a:r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 smtClean="0">
                <a:latin typeface="Times New Roman" pitchFamily="18" charset="0"/>
                <a:cs typeface="Times New Roman" pitchFamily="18" charset="0"/>
              </a:rPr>
              <a:t>dây</a:t>
            </a:r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 smtClean="0">
                <a:latin typeface="Times New Roman" pitchFamily="18" charset="0"/>
                <a:cs typeface="Times New Roman" pitchFamily="18" charset="0"/>
              </a:rPr>
              <a:t>quấn</a:t>
            </a:r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: </a:t>
            </a:r>
            <a:endParaRPr lang="vi-VN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Sau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thực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đủ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vòng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dây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quấn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lớp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trước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quấn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lớp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tiếp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theo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chúng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cần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lót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giấy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điện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giữa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lớp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vi-VN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Lót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giấy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điện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gấp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mép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biên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vòng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dây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đầu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tiên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lớp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tiếp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theo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vị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cố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chống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tượng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đùa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chạy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dây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quấn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Tuy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nhiên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nhược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điểm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phương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pháp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này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tăng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bề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dày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cuộn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dây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ở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hai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phía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mép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khuôn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quấn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dây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Muốn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khắc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phục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tình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trạng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này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chúng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phải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vi-VN" sz="2400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độ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dày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giấy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điện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lớp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vừa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đủ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vi-VN" sz="2400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Độ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dày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gấp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mép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giấy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quá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dư</a:t>
            </a:r>
            <a:endParaRPr lang="vi-VN" sz="2400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quá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trình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quấn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búa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nhựa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đánh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sát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vòng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dây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phía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lớp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giấy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gấp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mép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vi-VN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vi-VN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51" y="357166"/>
            <a:ext cx="6762773" cy="61328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404</TotalTime>
  <Words>829</Words>
  <Application>Microsoft Office PowerPoint</Application>
  <PresentationFormat>On-screen Show (4:3)</PresentationFormat>
  <Paragraphs>83</Paragraphs>
  <Slides>14</Slides>
  <Notes>5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6" baseType="lpstr">
      <vt:lpstr>Office Theme</vt:lpstr>
      <vt:lpstr>Visio</vt:lpstr>
      <vt:lpstr>THỰC HÀNH MÁY ĐIỆN</vt:lpstr>
      <vt:lpstr>Bài 2: QUẤN MÁY BIẾN ÁP MỘT PHA  DẠNG CÁCH LY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Thai Nguyen</dc:creator>
  <cp:lastModifiedBy>Huan</cp:lastModifiedBy>
  <cp:revision>11</cp:revision>
  <dcterms:created xsi:type="dcterms:W3CDTF">2021-11-07T09:03:18Z</dcterms:created>
  <dcterms:modified xsi:type="dcterms:W3CDTF">2021-11-09T04:09:33Z</dcterms:modified>
</cp:coreProperties>
</file>