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vsd" ContentType="application/vnd.visio"/>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57" r:id="rId3"/>
    <p:sldId id="258" r:id="rId4"/>
    <p:sldId id="259" r:id="rId5"/>
    <p:sldId id="260" r:id="rId6"/>
    <p:sldId id="261" r:id="rId7"/>
    <p:sldId id="262" r:id="rId8"/>
    <p:sldId id="263" r:id="rId9"/>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1" d="100"/>
          <a:sy n="51" d="100"/>
        </p:scale>
        <p:origin x="-1243"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91E957-E3A2-44A9-8430-6BF53BEBE40D}" type="datetimeFigureOut">
              <a:rPr lang="vi-VN" smtClean="0"/>
              <a:pPr/>
              <a:t>09/11/2021</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52BCDF-8C4C-48F4-BACA-93F9F5C52E90}" type="slidenum">
              <a:rPr lang="vi-VN" smtClean="0"/>
              <a:pPr/>
              <a:t>‹#›</a:t>
            </a:fld>
            <a:endParaRPr lang="vi-V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83BCA4-843A-4DE2-9970-601A2B8BD8D9}" type="slidenum">
              <a:rPr lang="en-US" smtClean="0"/>
              <a:pPr/>
              <a:t>1</a:t>
            </a:fld>
            <a:endParaRPr lang="en-US"/>
          </a:p>
        </p:txBody>
      </p:sp>
    </p:spTree>
    <p:extLst>
      <p:ext uri="{BB962C8B-B14F-4D97-AF65-F5344CB8AC3E}">
        <p14:creationId xmlns:p14="http://schemas.microsoft.com/office/powerpoint/2010/main" xmlns="" val="2302421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1BE01-5BEE-4948-97E6-8528F742D739}"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52E4E17-7845-4136-AB7A-8389EFF85857}"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B1BE01-5BEE-4948-97E6-8528F742D739}" type="datetimeFigureOut">
              <a:rPr lang="vi-VN" smtClean="0"/>
              <a:pPr/>
              <a:t>09/11/2021</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2E4E17-7845-4136-AB7A-8389EFF85857}"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Visio_2003-2010_Drawing2.vsd"/><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Visio_2003-2010_Drawing3.vsd"/><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357290" y="3500438"/>
            <a:ext cx="6643734" cy="1928826"/>
          </a:xfrm>
          <a:prstGeom prst="round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ounded Rectangle 5"/>
          <p:cNvSpPr/>
          <p:nvPr/>
        </p:nvSpPr>
        <p:spPr>
          <a:xfrm>
            <a:off x="785786" y="1357298"/>
            <a:ext cx="7500990" cy="1500198"/>
          </a:xfrm>
          <a:prstGeom prst="round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 name="Title 1"/>
          <p:cNvSpPr>
            <a:spLocks noGrp="1"/>
          </p:cNvSpPr>
          <p:nvPr>
            <p:ph type="ctrTitle"/>
          </p:nvPr>
        </p:nvSpPr>
        <p:spPr>
          <a:xfrm>
            <a:off x="642910" y="1357298"/>
            <a:ext cx="7772400" cy="1470025"/>
          </a:xfrm>
          <a:effectLst>
            <a:outerShdw blurRad="50800" dist="38100" dir="16200000" rotWithShape="0">
              <a:prstClr val="black">
                <a:alpha val="40000"/>
              </a:prstClr>
            </a:outerShdw>
          </a:effectLst>
        </p:spPr>
        <p:txBody>
          <a:bodyPr>
            <a:normAutofit/>
          </a:bodyPr>
          <a:lstStyle/>
          <a:p>
            <a:r>
              <a:rPr lang="en-US" sz="4800" b="1" dirty="0" smtClean="0">
                <a:solidFill>
                  <a:schemeClr val="bg1"/>
                </a:solidFill>
                <a:latin typeface="Tahoma" pitchFamily="34" charset="0"/>
                <a:ea typeface="Tahoma" pitchFamily="34" charset="0"/>
                <a:cs typeface="Tahoma" pitchFamily="34" charset="0"/>
              </a:rPr>
              <a:t>THỰC HÀNH MÁY ĐIỆN</a:t>
            </a:r>
            <a:endParaRPr lang="en-US" sz="4800" b="1" dirty="0">
              <a:solidFill>
                <a:schemeClr val="bg1"/>
              </a:solidFill>
              <a:latin typeface="Tahoma" pitchFamily="34" charset="0"/>
              <a:ea typeface="Tahoma" pitchFamily="34" charset="0"/>
              <a:cs typeface="Tahoma" pitchFamily="34" charset="0"/>
            </a:endParaRPr>
          </a:p>
        </p:txBody>
      </p:sp>
      <p:sp>
        <p:nvSpPr>
          <p:cNvPr id="3" name="Subtitle 2"/>
          <p:cNvSpPr>
            <a:spLocks noGrp="1"/>
          </p:cNvSpPr>
          <p:nvPr>
            <p:ph type="subTitle" idx="1"/>
          </p:nvPr>
        </p:nvSpPr>
        <p:spPr>
          <a:xfrm>
            <a:off x="928662" y="3643314"/>
            <a:ext cx="6786610" cy="2071702"/>
          </a:xfrm>
        </p:spPr>
        <p:txBody>
          <a:bodyPr>
            <a:noAutofit/>
          </a:bodyPr>
          <a:lstStyle/>
          <a:p>
            <a:pPr algn="r"/>
            <a:r>
              <a:rPr lang="en-US"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Bài</a:t>
            </a:r>
            <a:r>
              <a:rPr lang="en-US" b="1" dirty="0" smtClean="0">
                <a:solidFill>
                  <a:srgbClr val="C00000"/>
                </a:solidFill>
                <a:latin typeface="Times New Roman" pitchFamily="18" charset="0"/>
                <a:cs typeface="Times New Roman" pitchFamily="18" charset="0"/>
              </a:rPr>
              <a:t> 7:   QUẤN DÂY ĐỘNG CƠ KHÔNG ĐỒNG BỘ MỘT PHA </a:t>
            </a:r>
          </a:p>
          <a:p>
            <a:pPr algn="r"/>
            <a:r>
              <a:rPr lang="en-US" b="1" dirty="0" smtClean="0">
                <a:solidFill>
                  <a:srgbClr val="C00000"/>
                </a:solidFill>
                <a:latin typeface="Times New Roman" pitchFamily="18" charset="0"/>
                <a:cs typeface="Times New Roman" pitchFamily="18" charset="0"/>
              </a:rPr>
              <a:t>KIỂU ĐỒNG TÂM </a:t>
            </a:r>
            <a:endParaRPr lang="en-US" b="1" dirty="0"/>
          </a:p>
        </p:txBody>
      </p:sp>
    </p:spTree>
    <p:extLst>
      <p:ext uri="{BB962C8B-B14F-4D97-AF65-F5344CB8AC3E}">
        <p14:creationId xmlns:p14="http://schemas.microsoft.com/office/powerpoint/2010/main" xmlns="" val="676563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a:solidFill>
                  <a:srgbClr val="C00000"/>
                </a:solidFill>
                <a:latin typeface="Times New Roman" pitchFamily="18" charset="0"/>
                <a:cs typeface="Times New Roman" pitchFamily="18" charset="0"/>
              </a:rPr>
              <a:t>Bài</a:t>
            </a:r>
            <a:r>
              <a:rPr lang="en-US" sz="2800" dirty="0">
                <a:solidFill>
                  <a:srgbClr val="C00000"/>
                </a:solidFill>
                <a:latin typeface="Times New Roman" pitchFamily="18" charset="0"/>
                <a:cs typeface="Times New Roman" pitchFamily="18" charset="0"/>
              </a:rPr>
              <a:t> 7: QUẤN DÂY ĐỘNG CƠ KHÔNG ĐỒNG BỘ </a:t>
            </a:r>
            <a:r>
              <a:rPr lang="en-US" sz="2800" dirty="0" smtClean="0">
                <a:solidFill>
                  <a:srgbClr val="C00000"/>
                </a:solidFill>
                <a:latin typeface="Times New Roman" pitchFamily="18" charset="0"/>
                <a:cs typeface="Times New Roman" pitchFamily="18" charset="0"/>
              </a:rPr>
              <a:t>MỘT </a:t>
            </a:r>
            <a:r>
              <a:rPr lang="en-US" sz="2800" dirty="0">
                <a:solidFill>
                  <a:srgbClr val="C00000"/>
                </a:solidFill>
                <a:latin typeface="Times New Roman" pitchFamily="18" charset="0"/>
                <a:cs typeface="Times New Roman" pitchFamily="18" charset="0"/>
              </a:rPr>
              <a:t>PHA KIỂU ĐỒNG TÂM </a:t>
            </a:r>
            <a:endParaRPr lang="vi-VN" sz="2800"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de-DE" sz="2400" b="1" i="1" dirty="0">
                <a:latin typeface="Times New Roman" pitchFamily="18" charset="0"/>
                <a:cs typeface="Times New Roman" pitchFamily="18" charset="0"/>
              </a:rPr>
              <a:t>Mục tiêu:</a:t>
            </a:r>
            <a:endParaRPr lang="vi-VN" sz="2400" dirty="0">
              <a:latin typeface="Times New Roman" pitchFamily="18" charset="0"/>
              <a:cs typeface="Times New Roman" pitchFamily="18" charset="0"/>
            </a:endParaRPr>
          </a:p>
          <a:p>
            <a:pPr lvl="0"/>
            <a:r>
              <a:rPr lang="it-IT" sz="2400" i="1" dirty="0">
                <a:latin typeface="Times New Roman" pitchFamily="18" charset="0"/>
                <a:cs typeface="Times New Roman" pitchFamily="18" charset="0"/>
              </a:rPr>
              <a:t>Về kiến thức: </a:t>
            </a:r>
            <a:r>
              <a:rPr lang="de-DE" sz="2400" i="1" dirty="0">
                <a:latin typeface="Times New Roman" pitchFamily="18" charset="0"/>
                <a:cs typeface="Times New Roman" pitchFamily="18" charset="0"/>
              </a:rPr>
              <a:t>Trình bày được trình tự các bước quấn dây động cơ không đồng bộ 1 pha kiểu đồng tâm phân tán.</a:t>
            </a:r>
            <a:endParaRPr lang="vi-VN" sz="2400" dirty="0">
              <a:latin typeface="Times New Roman" pitchFamily="18" charset="0"/>
              <a:cs typeface="Times New Roman" pitchFamily="18" charset="0"/>
            </a:endParaRPr>
          </a:p>
          <a:p>
            <a:pPr lvl="0"/>
            <a:r>
              <a:rPr lang="it-IT" sz="2400" i="1" dirty="0">
                <a:latin typeface="Times New Roman" pitchFamily="18" charset="0"/>
                <a:cs typeface="Times New Roman" pitchFamily="18" charset="0"/>
              </a:rPr>
              <a:t>Về kỹ năng: </a:t>
            </a:r>
            <a:r>
              <a:rPr lang="de-DE" sz="2400" i="1" dirty="0">
                <a:latin typeface="Times New Roman" pitchFamily="18" charset="0"/>
                <a:cs typeface="Times New Roman" pitchFamily="18" charset="0"/>
              </a:rPr>
              <a:t>Quấn được bộ dây quần động cơ không đồng bộ 1 pha kiểu đồng tâm phân tán và sửa chữa hư hỏng.</a:t>
            </a:r>
            <a:endParaRPr lang="vi-VN" sz="2400" dirty="0">
              <a:latin typeface="Times New Roman" pitchFamily="18" charset="0"/>
              <a:cs typeface="Times New Roman" pitchFamily="18" charset="0"/>
            </a:endParaRPr>
          </a:p>
          <a:p>
            <a:r>
              <a:rPr lang="it-IT" sz="2400" i="1" dirty="0">
                <a:latin typeface="Times New Roman" pitchFamily="18" charset="0"/>
                <a:cs typeface="Times New Roman" pitchFamily="18" charset="0"/>
              </a:rPr>
              <a:t>Năng</a:t>
            </a:r>
            <a:r>
              <a:rPr lang="nb-NO" sz="2400" i="1" dirty="0">
                <a:latin typeface="Times New Roman" pitchFamily="18" charset="0"/>
                <a:cs typeface="Times New Roman" pitchFamily="18" charset="0"/>
              </a:rPr>
              <a:t> lực tự chủ và trách nhiệm: </a:t>
            </a:r>
            <a:r>
              <a:rPr lang="it-IT" sz="2400" i="1" dirty="0">
                <a:latin typeface="Times New Roman" pitchFamily="18" charset="0"/>
                <a:cs typeface="Times New Roman" pitchFamily="18" charset="0"/>
              </a:rPr>
              <a:t>Tự chịu trách nhiệm về sản phẩm đối với bản thân và xã hội; Ý thức tổ chức – kỷ luật.</a:t>
            </a:r>
            <a:endParaRPr lang="vi-VN" sz="24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6072230"/>
          </a:xfrm>
        </p:spPr>
        <p:txBody>
          <a:bodyPr/>
          <a:lstStyle/>
          <a:p>
            <a:pPr lvl="0"/>
            <a:r>
              <a:rPr lang="en-US" sz="2400" b="1" i="1" dirty="0" err="1" smtClean="0">
                <a:latin typeface="Times New Roman" pitchFamily="18" charset="0"/>
                <a:cs typeface="Times New Roman" pitchFamily="18" charset="0"/>
              </a:rPr>
              <a:t>Dụng</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cụ</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và</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thiết</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bị</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vật</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tư</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thực</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hành</a:t>
            </a:r>
            <a:r>
              <a:rPr lang="en-US" sz="2400" b="1" i="1" dirty="0" smtClean="0">
                <a:latin typeface="Times New Roman" pitchFamily="18" charset="0"/>
                <a:cs typeface="Times New Roman" pitchFamily="18" charset="0"/>
              </a:rPr>
              <a:t>:</a:t>
            </a:r>
          </a:p>
          <a:p>
            <a:pPr lvl="0"/>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Dụng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cụ</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VOM, M</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kế</a:t>
            </a:r>
            <a:r>
              <a:rPr lang="en-US" sz="2400" dirty="0" smtClean="0">
                <a:latin typeface="Times New Roman" panose="02020603050405020304" pitchFamily="18" charset="0"/>
                <a:cs typeface="Times New Roman" panose="02020603050405020304" pitchFamily="18" charset="0"/>
              </a:rPr>
              <a:t> </a:t>
            </a:r>
          </a:p>
          <a:p>
            <a:r>
              <a:rPr lang="en-US" sz="2400" dirty="0" smtClean="0">
                <a:latin typeface="Times New Roman" panose="02020603050405020304" pitchFamily="18" charset="0"/>
                <a:cs typeface="Times New Roman" panose="02020603050405020304" pitchFamily="18" charset="0"/>
              </a:rPr>
              <a:t>_ ĐC </a:t>
            </a:r>
            <a:r>
              <a:rPr lang="en-US" sz="2400" smtClean="0">
                <a:latin typeface="Times New Roman" panose="02020603050405020304" pitchFamily="18" charset="0"/>
                <a:cs typeface="Times New Roman" panose="02020603050405020304" pitchFamily="18" charset="0"/>
              </a:rPr>
              <a:t>KĐB </a:t>
            </a:r>
            <a:r>
              <a:rPr lang="en-US" sz="2400" smtClean="0">
                <a:latin typeface="Times New Roman" panose="02020603050405020304" pitchFamily="18" charset="0"/>
                <a:cs typeface="Times New Roman" panose="02020603050405020304" pitchFamily="18" charset="0"/>
              </a:rPr>
              <a:t>1 </a:t>
            </a:r>
            <a:r>
              <a:rPr lang="en-US" sz="2400" dirty="0" err="1" smtClean="0">
                <a:latin typeface="Times New Roman" panose="02020603050405020304" pitchFamily="18" charset="0"/>
                <a:cs typeface="Times New Roman" panose="02020603050405020304" pitchFamily="18" charset="0"/>
              </a:rPr>
              <a:t>pha</a:t>
            </a:r>
            <a:r>
              <a:rPr lang="en-US" sz="2400" dirty="0" smtClean="0">
                <a:latin typeface="Times New Roman" panose="02020603050405020304" pitchFamily="18" charset="0"/>
                <a:cs typeface="Times New Roman" panose="02020603050405020304" pitchFamily="18" charset="0"/>
              </a:rPr>
              <a:t> Z = 36 </a:t>
            </a:r>
            <a:r>
              <a:rPr lang="en-US" sz="2400" dirty="0" err="1" smtClean="0">
                <a:latin typeface="Times New Roman" panose="02020603050405020304" pitchFamily="18" charset="0"/>
                <a:cs typeface="Times New Roman" panose="02020603050405020304" pitchFamily="18" charset="0"/>
              </a:rPr>
              <a:t>rãnh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quấn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khuôn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quấn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từ</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Symbol"/>
              </a:rPr>
              <a:t>50, 55, 60.</a:t>
            </a:r>
          </a:p>
          <a:p>
            <a:r>
              <a:rPr lang="en-US" sz="2400" dirty="0" smtClean="0">
                <a:latin typeface="Times New Roman" panose="02020603050405020304" pitchFamily="18" charset="0"/>
                <a:cs typeface="Times New Roman" panose="02020603050405020304" pitchFamily="18" charset="0"/>
                <a:sym typeface="Symbol"/>
              </a:rPr>
              <a:t>_ </a:t>
            </a:r>
            <a:r>
              <a:rPr lang="en-US" sz="2400" dirty="0" err="1" smtClean="0">
                <a:latin typeface="Times New Roman" panose="02020603050405020304" pitchFamily="18" charset="0"/>
                <a:cs typeface="Times New Roman" panose="02020603050405020304" pitchFamily="18" charset="0"/>
                <a:sym typeface="Symbol"/>
              </a:rPr>
              <a:t>Giấy</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cách</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điện</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ống</a:t>
            </a:r>
            <a:r>
              <a:rPr lang="en-US" sz="2400" dirty="0" smtClean="0">
                <a:latin typeface="Times New Roman" panose="02020603050405020304" pitchFamily="18" charset="0"/>
                <a:cs typeface="Times New Roman" panose="02020603050405020304" pitchFamily="18" charset="0"/>
                <a:sym typeface="Symbol"/>
              </a:rPr>
              <a:t> gen, </a:t>
            </a:r>
            <a:r>
              <a:rPr lang="en-US" sz="2400" dirty="0" err="1" smtClean="0">
                <a:latin typeface="Times New Roman" panose="02020603050405020304" pitchFamily="18" charset="0"/>
                <a:cs typeface="Times New Roman" panose="02020603050405020304" pitchFamily="18" charset="0"/>
                <a:sym typeface="Symbol"/>
              </a:rPr>
              <a:t>dây</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đai</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băng</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keo</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điện</a:t>
            </a:r>
            <a:r>
              <a:rPr lang="en-US" sz="2400" dirty="0" smtClean="0">
                <a:latin typeface="Times New Roman" panose="02020603050405020304" pitchFamily="18" charset="0"/>
                <a:cs typeface="Times New Roman" panose="02020603050405020304" pitchFamily="18" charset="0"/>
                <a:sym typeface="Symbol"/>
              </a:rPr>
              <a:t>.</a:t>
            </a:r>
            <a:endParaRPr lang="en-US" sz="2400" dirty="0" smtClean="0">
              <a:latin typeface="Times New Roman" panose="02020603050405020304" pitchFamily="18" charset="0"/>
              <a:cs typeface="Times New Roman" panose="02020603050405020304" pitchFamily="18" charset="0"/>
            </a:endParaRPr>
          </a:p>
          <a:p>
            <a:r>
              <a:rPr lang="en-US" sz="2400" b="1" i="1" dirty="0" err="1" smtClean="0">
                <a:latin typeface="Times New Roman" pitchFamily="18" charset="0"/>
                <a:cs typeface="Times New Roman" pitchFamily="18" charset="0"/>
              </a:rPr>
              <a:t>Nội</a:t>
            </a:r>
            <a:r>
              <a:rPr lang="en-US" sz="2400" b="1" i="1" dirty="0" smtClean="0">
                <a:latin typeface="Times New Roman" pitchFamily="18" charset="0"/>
                <a:cs typeface="Times New Roman" pitchFamily="18" charset="0"/>
              </a:rPr>
              <a:t> </a:t>
            </a:r>
            <a:r>
              <a:rPr lang="en-US" sz="2400" b="1" i="1" dirty="0" smtClean="0">
                <a:latin typeface="Times New Roman" pitchFamily="18" charset="0"/>
                <a:cs typeface="Times New Roman" pitchFamily="18" charset="0"/>
              </a:rPr>
              <a:t>dung </a:t>
            </a:r>
            <a:r>
              <a:rPr lang="en-US" sz="2400" b="1" i="1" dirty="0" err="1" smtClean="0">
                <a:latin typeface="Times New Roman" pitchFamily="18" charset="0"/>
                <a:cs typeface="Times New Roman" pitchFamily="18" charset="0"/>
              </a:rPr>
              <a:t>thực</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hành</a:t>
            </a:r>
            <a:endParaRPr lang="en-US" sz="2400" b="1" i="1" dirty="0" smtClean="0">
              <a:latin typeface="Times New Roman" pitchFamily="18" charset="0"/>
              <a:cs typeface="Times New Roman" pitchFamily="18" charset="0"/>
            </a:endParaRPr>
          </a:p>
          <a:p>
            <a:pPr marL="342900" lvl="1" indent="-342900">
              <a:buFont typeface="Arial" pitchFamily="34" charset="0"/>
              <a:buChar char="•"/>
            </a:pPr>
            <a:r>
              <a:rPr lang="de-DE" sz="2400" b="1" dirty="0" smtClean="0">
                <a:latin typeface="Times New Roman" pitchFamily="18" charset="0"/>
                <a:cs typeface="Times New Roman" pitchFamily="18" charset="0"/>
              </a:rPr>
              <a:t>7.1 Công </a:t>
            </a:r>
            <a:r>
              <a:rPr lang="de-DE" sz="2400" b="1" dirty="0">
                <a:latin typeface="Times New Roman" pitchFamily="18" charset="0"/>
                <a:cs typeface="Times New Roman" pitchFamily="18" charset="0"/>
              </a:rPr>
              <a:t>việc chuẩn </a:t>
            </a:r>
            <a:r>
              <a:rPr lang="de-DE" sz="2400" b="1" dirty="0" smtClean="0">
                <a:latin typeface="Times New Roman" pitchFamily="18" charset="0"/>
                <a:cs typeface="Times New Roman" pitchFamily="18" charset="0"/>
              </a:rPr>
              <a:t>bị</a:t>
            </a:r>
          </a:p>
          <a:p>
            <a:pPr marL="342900" lvl="1" indent="-342900">
              <a:buFont typeface="Arial" pitchFamily="34" charset="0"/>
              <a:buChar char="•"/>
            </a:pPr>
            <a:r>
              <a:rPr lang="de-DE" sz="2400" b="1" dirty="0" smtClean="0">
                <a:latin typeface="Times New Roman" pitchFamily="18" charset="0"/>
                <a:cs typeface="Times New Roman" pitchFamily="18" charset="0"/>
              </a:rPr>
              <a:t>7.1.1 </a:t>
            </a:r>
            <a:r>
              <a:rPr lang="de-DE" sz="2400" b="1" dirty="0">
                <a:latin typeface="Times New Roman" pitchFamily="18" charset="0"/>
                <a:cs typeface="Times New Roman" pitchFamily="18" charset="0"/>
              </a:rPr>
              <a:t>Lót cách điện rãnh:</a:t>
            </a:r>
            <a:r>
              <a:rPr lang="de-DE" sz="2400" dirty="0">
                <a:latin typeface="Times New Roman" pitchFamily="18" charset="0"/>
                <a:cs typeface="Times New Roman" pitchFamily="18" charset="0"/>
              </a:rPr>
              <a:t> Thực hiện tương tự phần lót cách điện rãnh </a:t>
            </a:r>
            <a:r>
              <a:rPr lang="de-DE" sz="2400" dirty="0" smtClean="0">
                <a:latin typeface="Times New Roman" pitchFamily="18" charset="0"/>
                <a:cs typeface="Times New Roman" pitchFamily="18" charset="0"/>
              </a:rPr>
              <a:t>ở bài 4.</a:t>
            </a:r>
          </a:p>
          <a:p>
            <a:pPr marL="342900" lvl="1" indent="-342900">
              <a:buFont typeface="Arial" pitchFamily="34" charset="0"/>
              <a:buChar char="•"/>
            </a:pPr>
            <a:r>
              <a:rPr lang="de-DE" sz="2400" b="1" dirty="0" smtClean="0">
                <a:latin typeface="Times New Roman" pitchFamily="18" charset="0"/>
                <a:cs typeface="Times New Roman" pitchFamily="18" charset="0"/>
              </a:rPr>
              <a:t>7.1.2 Gia </a:t>
            </a:r>
            <a:r>
              <a:rPr lang="de-DE" sz="2400" b="1" dirty="0">
                <a:latin typeface="Times New Roman" pitchFamily="18" charset="0"/>
                <a:cs typeface="Times New Roman" pitchFamily="18" charset="0"/>
              </a:rPr>
              <a:t>công khuôn quấn dây:</a:t>
            </a:r>
            <a:r>
              <a:rPr lang="de-DE" sz="2400" dirty="0">
                <a:latin typeface="Times New Roman" pitchFamily="18" charset="0"/>
                <a:cs typeface="Times New Roman" pitchFamily="18" charset="0"/>
              </a:rPr>
              <a:t> Thực hiện tương tự phần gia công khuôn quấn dây ở bài </a:t>
            </a:r>
            <a:r>
              <a:rPr lang="de-DE" sz="2400" dirty="0" smtClean="0">
                <a:latin typeface="Times New Roman" pitchFamily="18" charset="0"/>
                <a:cs typeface="Times New Roman" pitchFamily="18" charset="0"/>
              </a:rPr>
              <a:t>4.</a:t>
            </a:r>
          </a:p>
          <a:p>
            <a:pPr marL="342900" lvl="1" indent="-342900">
              <a:buFont typeface="Arial" pitchFamily="34" charset="0"/>
              <a:buChar char="•"/>
            </a:pPr>
            <a:r>
              <a:rPr lang="de-DE" sz="2400" b="1" dirty="0" smtClean="0">
                <a:latin typeface="Times New Roman" pitchFamily="18" charset="0"/>
                <a:cs typeface="Times New Roman" pitchFamily="18" charset="0"/>
              </a:rPr>
              <a:t>7.2 Quấn </a:t>
            </a:r>
            <a:r>
              <a:rPr lang="de-DE" sz="2400" b="1" dirty="0">
                <a:latin typeface="Times New Roman" pitchFamily="18" charset="0"/>
                <a:cs typeface="Times New Roman" pitchFamily="18" charset="0"/>
              </a:rPr>
              <a:t>và lồng bộ dây quấn động cơ không đồng bộ 3 pha kiểu đồng tâm phân </a:t>
            </a:r>
            <a:r>
              <a:rPr lang="de-DE" sz="2400" b="1" dirty="0" smtClean="0">
                <a:latin typeface="Times New Roman" pitchFamily="18" charset="0"/>
                <a:cs typeface="Times New Roman" pitchFamily="18" charset="0"/>
              </a:rPr>
              <a:t>tán</a:t>
            </a:r>
          </a:p>
          <a:p>
            <a:pPr marL="342900" lvl="1" indent="-342900">
              <a:buFont typeface="Arial" pitchFamily="34" charset="0"/>
              <a:buChar char="•"/>
            </a:pPr>
            <a:r>
              <a:rPr lang="de-DE" sz="2400" b="1" dirty="0" smtClean="0">
                <a:latin typeface="Times New Roman" pitchFamily="18" charset="0"/>
                <a:cs typeface="Times New Roman" pitchFamily="18" charset="0"/>
              </a:rPr>
              <a:t>7.3 Quấn </a:t>
            </a:r>
            <a:r>
              <a:rPr lang="de-DE" sz="2400" b="1" dirty="0">
                <a:latin typeface="Times New Roman" pitchFamily="18" charset="0"/>
                <a:cs typeface="Times New Roman" pitchFamily="18" charset="0"/>
              </a:rPr>
              <a:t>bộ dây động cơ</a:t>
            </a:r>
            <a:endParaRPr lang="vi-VN" sz="2400" dirty="0">
              <a:latin typeface="Times New Roman" pitchFamily="18" charset="0"/>
              <a:cs typeface="Times New Roman" pitchFamily="18" charset="0"/>
            </a:endParaRPr>
          </a:p>
          <a:p>
            <a:pPr marL="342900" lvl="1" indent="-342900">
              <a:buFont typeface="Arial" pitchFamily="34" charset="0"/>
              <a:buChar char="•"/>
            </a:pPr>
            <a:endParaRPr lang="vi-VN" sz="2400" dirty="0">
              <a:latin typeface="Times New Roman" pitchFamily="18" charset="0"/>
              <a:cs typeface="Times New Roman" pitchFamily="18" charset="0"/>
            </a:endParaRPr>
          </a:p>
          <a:p>
            <a:pPr marL="342900" lvl="1" indent="-342900">
              <a:buFont typeface="Arial" pitchFamily="34" charset="0"/>
              <a:buChar char="•"/>
            </a:pPr>
            <a:endParaRPr lang="vi-VN" sz="2400" dirty="0"/>
          </a:p>
          <a:p>
            <a:pPr marL="342900" lvl="1" indent="-342900">
              <a:buFont typeface="Arial" pitchFamily="34" charset="0"/>
              <a:buChar char="•"/>
            </a:pPr>
            <a:endParaRPr lang="vi-VN" sz="2400" dirty="0">
              <a:latin typeface="Times New Roman" pitchFamily="18" charset="0"/>
              <a:cs typeface="Times New Roman" pitchFamily="18" charset="0"/>
            </a:endParaRPr>
          </a:p>
          <a:p>
            <a:pPr marL="342900" lvl="1" indent="-342900">
              <a:buFont typeface="Arial" pitchFamily="34" charset="0"/>
              <a:buChar char="•"/>
            </a:pPr>
            <a:endParaRPr lang="vi-VN" sz="2400" dirty="0"/>
          </a:p>
          <a:p>
            <a:endParaRPr lang="vi-VN"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14290"/>
            <a:ext cx="8229600" cy="6429420"/>
          </a:xfrm>
        </p:spPr>
        <p:txBody>
          <a:bodyPr>
            <a:normAutofit lnSpcReduction="10000"/>
          </a:bodyPr>
          <a:lstStyle/>
          <a:p>
            <a:r>
              <a:rPr lang="de-DE" sz="2400" b="1" dirty="0">
                <a:latin typeface="Times New Roman" pitchFamily="18" charset="0"/>
                <a:cs typeface="Times New Roman" pitchFamily="18" charset="0"/>
              </a:rPr>
              <a:t>a.  Khảo sát sơ đồ trải dây quấn: </a:t>
            </a:r>
            <a:r>
              <a:rPr lang="de-DE" sz="2400" dirty="0">
                <a:latin typeface="Times New Roman" pitchFamily="18" charset="0"/>
                <a:cs typeface="Times New Roman" pitchFamily="18" charset="0"/>
              </a:rPr>
              <a:t>Mỗi pha dây quấn của động cơ có 4 nhóm bối dây.</a:t>
            </a:r>
            <a:endParaRPr lang="vi-VN" sz="2400" dirty="0">
              <a:latin typeface="Times New Roman" pitchFamily="18" charset="0"/>
              <a:cs typeface="Times New Roman" pitchFamily="18" charset="0"/>
            </a:endParaRPr>
          </a:p>
          <a:p>
            <a:pPr lvl="0"/>
            <a:r>
              <a:rPr lang="de-DE" sz="2400" dirty="0">
                <a:latin typeface="Times New Roman" pitchFamily="18" charset="0"/>
                <a:cs typeface="Times New Roman" pitchFamily="18" charset="0"/>
              </a:rPr>
              <a:t>Pha chạy: gồm các nhóm 1, 3, 5, 7 và mỗi nhóm có 2 bối dây.</a:t>
            </a:r>
            <a:endParaRPr lang="vi-VN" sz="2400" b="1" dirty="0">
              <a:latin typeface="Times New Roman" pitchFamily="18" charset="0"/>
              <a:cs typeface="Times New Roman" pitchFamily="18" charset="0"/>
            </a:endParaRPr>
          </a:p>
          <a:p>
            <a:pPr lvl="0"/>
            <a:r>
              <a:rPr lang="de-DE" sz="2400" dirty="0">
                <a:latin typeface="Times New Roman" pitchFamily="18" charset="0"/>
                <a:cs typeface="Times New Roman" pitchFamily="18" charset="0"/>
              </a:rPr>
              <a:t>Pha đề: gồm các nhóm 2, 4, 6, 8 và mỗi nhóm có 1 bối </a:t>
            </a:r>
            <a:r>
              <a:rPr lang="de-DE" sz="2400" dirty="0" smtClean="0">
                <a:latin typeface="Times New Roman" pitchFamily="18" charset="0"/>
                <a:cs typeface="Times New Roman" pitchFamily="18" charset="0"/>
              </a:rPr>
              <a:t>dây.</a:t>
            </a:r>
          </a:p>
          <a:p>
            <a:pPr lvl="0"/>
            <a:endParaRPr lang="de-DE" sz="2400" b="1" dirty="0">
              <a:latin typeface="Times New Roman" pitchFamily="18" charset="0"/>
              <a:cs typeface="Times New Roman" pitchFamily="18" charset="0"/>
            </a:endParaRPr>
          </a:p>
          <a:p>
            <a:pPr lvl="0"/>
            <a:endParaRPr lang="de-DE" sz="2400" b="1" dirty="0" smtClean="0">
              <a:latin typeface="Times New Roman" pitchFamily="18" charset="0"/>
              <a:cs typeface="Times New Roman" pitchFamily="18" charset="0"/>
            </a:endParaRPr>
          </a:p>
          <a:p>
            <a:pPr lvl="0"/>
            <a:endParaRPr lang="de-DE" sz="2400" b="1" dirty="0">
              <a:latin typeface="Times New Roman" pitchFamily="18" charset="0"/>
              <a:cs typeface="Times New Roman" pitchFamily="18" charset="0"/>
            </a:endParaRPr>
          </a:p>
          <a:p>
            <a:pPr lvl="0"/>
            <a:endParaRPr lang="de-DE" sz="2400" b="1" dirty="0" smtClean="0">
              <a:latin typeface="Times New Roman" pitchFamily="18" charset="0"/>
              <a:cs typeface="Times New Roman" pitchFamily="18" charset="0"/>
            </a:endParaRPr>
          </a:p>
          <a:p>
            <a:pPr lvl="0"/>
            <a:endParaRPr lang="de-DE" sz="2400" b="1" dirty="0">
              <a:latin typeface="Times New Roman" pitchFamily="18" charset="0"/>
              <a:cs typeface="Times New Roman" pitchFamily="18" charset="0"/>
            </a:endParaRPr>
          </a:p>
          <a:p>
            <a:pPr lvl="0"/>
            <a:endParaRPr lang="de-DE" sz="2400" b="1" dirty="0" smtClean="0">
              <a:latin typeface="Times New Roman" pitchFamily="18" charset="0"/>
              <a:cs typeface="Times New Roman" pitchFamily="18" charset="0"/>
            </a:endParaRPr>
          </a:p>
          <a:p>
            <a:pPr lvl="0"/>
            <a:endParaRPr lang="de-DE" sz="2400" b="1" dirty="0">
              <a:latin typeface="Times New Roman" pitchFamily="18" charset="0"/>
              <a:cs typeface="Times New Roman" pitchFamily="18" charset="0"/>
            </a:endParaRPr>
          </a:p>
          <a:p>
            <a:pPr lvl="0"/>
            <a:endParaRPr lang="de-DE" sz="2400" b="1" dirty="0" smtClean="0">
              <a:latin typeface="Times New Roman" pitchFamily="18" charset="0"/>
              <a:cs typeface="Times New Roman" pitchFamily="18" charset="0"/>
            </a:endParaRPr>
          </a:p>
          <a:p>
            <a:pPr lvl="0"/>
            <a:endParaRPr lang="de-DE" sz="2400" b="1" dirty="0">
              <a:latin typeface="Times New Roman" pitchFamily="18" charset="0"/>
              <a:cs typeface="Times New Roman" pitchFamily="18" charset="0"/>
            </a:endParaRPr>
          </a:p>
          <a:p>
            <a:endParaRPr lang="en-US" sz="2400" i="1" dirty="0" smtClean="0">
              <a:latin typeface="Times New Roman" pitchFamily="18" charset="0"/>
              <a:cs typeface="Times New Roman" pitchFamily="18" charset="0"/>
            </a:endParaRPr>
          </a:p>
          <a:p>
            <a:pPr algn="ctr"/>
            <a:r>
              <a:rPr lang="en-US" sz="2400" i="1" dirty="0" smtClean="0">
                <a:latin typeface="Times New Roman" pitchFamily="18" charset="0"/>
                <a:cs typeface="Times New Roman" pitchFamily="18" charset="0"/>
              </a:rPr>
              <a:t>S</a:t>
            </a:r>
            <a:r>
              <a:rPr lang="vi-VN" sz="2400" i="1" dirty="0">
                <a:latin typeface="Times New Roman" pitchFamily="18" charset="0"/>
                <a:cs typeface="Times New Roman" pitchFamily="18" charset="0"/>
              </a:rPr>
              <a:t>ơ </a:t>
            </a:r>
            <a:r>
              <a:rPr lang="en-US" sz="2400" i="1" dirty="0" err="1">
                <a:latin typeface="Times New Roman" pitchFamily="18" charset="0"/>
                <a:cs typeface="Times New Roman" pitchFamily="18" charset="0"/>
              </a:rPr>
              <a:t>đồ</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trãi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quấn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động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a:t>
            </a:r>
            <a:r>
              <a:rPr lang="en-US" sz="2400" i="1" dirty="0">
                <a:latin typeface="Times New Roman" pitchFamily="18" charset="0"/>
                <a:cs typeface="Times New Roman" pitchFamily="18" charset="0"/>
              </a:rPr>
              <a:t> 1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đồng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tâm</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phân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tán</a:t>
            </a:r>
            <a:r>
              <a:rPr lang="en-US" sz="2400" i="1" dirty="0">
                <a:latin typeface="Times New Roman" pitchFamily="18" charset="0"/>
                <a:cs typeface="Times New Roman" pitchFamily="18" charset="0"/>
              </a:rPr>
              <a:t>.</a:t>
            </a:r>
            <a:endParaRPr lang="vi-VN" sz="2400" i="1" dirty="0">
              <a:latin typeface="Times New Roman" pitchFamily="18" charset="0"/>
              <a:cs typeface="Times New Roman" pitchFamily="18" charset="0"/>
            </a:endParaRPr>
          </a:p>
          <a:p>
            <a:pPr algn="ctr"/>
            <a:r>
              <a:rPr lang="en-US" sz="2400" i="1" dirty="0">
                <a:latin typeface="Times New Roman" pitchFamily="18" charset="0"/>
                <a:cs typeface="Times New Roman" pitchFamily="18" charset="0"/>
              </a:rPr>
              <a:t>(</a:t>
            </a:r>
            <a:r>
              <a:rPr lang="en-US" sz="2400" i="1" dirty="0" err="1">
                <a:latin typeface="Times New Roman" pitchFamily="18" charset="0"/>
                <a:cs typeface="Times New Roman" pitchFamily="18" charset="0"/>
              </a:rPr>
              <a:t>Động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Z = 24, 2p = 4)</a:t>
            </a:r>
            <a:endParaRPr lang="vi-VN" sz="2400" i="1" dirty="0">
              <a:latin typeface="Times New Roman" pitchFamily="18" charset="0"/>
              <a:cs typeface="Times New Roman" pitchFamily="18" charset="0"/>
            </a:endParaRPr>
          </a:p>
          <a:p>
            <a:pPr lvl="0"/>
            <a:endParaRPr lang="vi-VN" sz="2400" b="1" dirty="0">
              <a:latin typeface="Times New Roman" pitchFamily="18" charset="0"/>
              <a:cs typeface="Times New Roman" pitchFamily="18" charset="0"/>
            </a:endParaRPr>
          </a:p>
          <a:p>
            <a:pPr>
              <a:buNone/>
            </a:pPr>
            <a:endParaRPr lang="vi-VN"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025" name="Object 1"/>
          <p:cNvGraphicFramePr>
            <a:graphicFrameLocks noChangeAspect="1"/>
          </p:cNvGraphicFramePr>
          <p:nvPr/>
        </p:nvGraphicFramePr>
        <p:xfrm>
          <a:off x="928662" y="1643050"/>
          <a:ext cx="7844763" cy="4000528"/>
        </p:xfrm>
        <a:graphic>
          <a:graphicData uri="http://schemas.openxmlformats.org/presentationml/2006/ole">
            <p:oleObj spid="_x0000_s1025" name="Visio" r:id="rId3" imgW="6171057" imgH="3296412" progId="Visio.Drawing.11">
              <p:embed/>
            </p:oleObj>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5929354"/>
          </a:xfrm>
        </p:spPr>
        <p:txBody>
          <a:bodyPr>
            <a:normAutofit/>
          </a:bodyPr>
          <a:lstStyle/>
          <a:p>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Lắp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khuôn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bàn</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quấn</a:t>
            </a:r>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algn="ctr"/>
            <a:r>
              <a:rPr lang="en-US" sz="2400" i="1" dirty="0" err="1" smtClean="0">
                <a:latin typeface="Times New Roman" pitchFamily="18" charset="0"/>
                <a:cs typeface="Times New Roman" pitchFamily="18" charset="0"/>
              </a:rPr>
              <a:t>Khuôn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dây</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lắp</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trên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trục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bàn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endParaRPr lang="vi-VN" sz="2400" i="1" dirty="0">
              <a:latin typeface="Times New Roman" pitchFamily="18" charset="0"/>
              <a:cs typeface="Times New Roman" pitchFamily="18" charset="0"/>
            </a:endParaRPr>
          </a:p>
          <a:p>
            <a:pPr>
              <a:buNone/>
            </a:pPr>
            <a:endParaRPr lang="vi-VN" sz="2400" dirty="0">
              <a:latin typeface="Times New Roman" pitchFamily="18" charset="0"/>
              <a:cs typeface="Times New Roman" pitchFamily="18" charset="0"/>
            </a:endParaRPr>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
        <p:nvSpPr>
          <p:cNvPr id="174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pic>
        <p:nvPicPr>
          <p:cNvPr id="17413" name="Picture 5"/>
          <p:cNvPicPr>
            <a:picLocks noChangeAspect="1" noChangeArrowheads="1"/>
          </p:cNvPicPr>
          <p:nvPr/>
        </p:nvPicPr>
        <p:blipFill>
          <a:blip r:embed="rId2"/>
          <a:srcRect/>
          <a:stretch>
            <a:fillRect/>
          </a:stretch>
        </p:blipFill>
        <p:spPr bwMode="auto">
          <a:xfrm>
            <a:off x="1571604" y="1275978"/>
            <a:ext cx="6186129" cy="443903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4290"/>
            <a:ext cx="8329642" cy="6357982"/>
          </a:xfrm>
        </p:spPr>
        <p:txBody>
          <a:bodyPr>
            <a:normAutofit lnSpcReduction="10000"/>
          </a:bodyPr>
          <a:lstStyle/>
          <a:p>
            <a:pPr marL="342900" lvl="2" indent="-342900"/>
            <a:r>
              <a:rPr lang="de-DE" b="1" dirty="0" smtClean="0">
                <a:latin typeface="Times New Roman" pitchFamily="18" charset="0"/>
                <a:cs typeface="Times New Roman" pitchFamily="18" charset="0"/>
              </a:rPr>
              <a:t>7.2.2 Lồng dây quấn động cơ</a:t>
            </a:r>
            <a:endParaRPr lang="vi-VN" dirty="0" smtClean="0">
              <a:latin typeface="Times New Roman" pitchFamily="18" charset="0"/>
              <a:cs typeface="Times New Roman" pitchFamily="18" charset="0"/>
            </a:endParaRPr>
          </a:p>
          <a:p>
            <a:r>
              <a:rPr lang="de-DE" sz="2400" b="1" dirty="0" smtClean="0">
                <a:latin typeface="Times New Roman" pitchFamily="18" charset="0"/>
                <a:cs typeface="Times New Roman" pitchFamily="18" charset="0"/>
              </a:rPr>
              <a:t>a</a:t>
            </a:r>
            <a:r>
              <a:rPr lang="de-DE" sz="2400" b="1" dirty="0">
                <a:latin typeface="Times New Roman" pitchFamily="18" charset="0"/>
                <a:cs typeface="Times New Roman" pitchFamily="18" charset="0"/>
              </a:rPr>
              <a:t>. Lồng các nhóm bối dây của pha chạy: </a:t>
            </a:r>
            <a:r>
              <a:rPr lang="de-DE" sz="2400" dirty="0">
                <a:latin typeface="Times New Roman" pitchFamily="18" charset="0"/>
                <a:cs typeface="Times New Roman" pitchFamily="18" charset="0"/>
              </a:rPr>
              <a:t>Thực hiện tương tự như phần lồng dây bài 4. Lồng lần lược từng nhóm bối dây của pha chạy: </a:t>
            </a:r>
            <a:endParaRPr lang="vi-VN" sz="2400" dirty="0">
              <a:latin typeface="Times New Roman" pitchFamily="18" charset="0"/>
              <a:cs typeface="Times New Roman" pitchFamily="18" charset="0"/>
            </a:endParaRPr>
          </a:p>
          <a:p>
            <a:pPr lvl="0"/>
            <a:r>
              <a:rPr lang="de-DE" sz="2400" dirty="0">
                <a:latin typeface="Times New Roman" pitchFamily="18" charset="0"/>
                <a:cs typeface="Times New Roman" pitchFamily="18" charset="0"/>
              </a:rPr>
              <a:t>Nhóm bối số 1: Lồng bối số 1 có bước bối dây y = 4 ( rãnh  số 4_7 ) rối đến bối dây số 2 có bước bối dây y =  6 ( rãnh số 3_8 </a:t>
            </a:r>
            <a:r>
              <a:rPr lang="de-DE" sz="2400" dirty="0" smtClean="0">
                <a:latin typeface="Times New Roman" pitchFamily="18" charset="0"/>
                <a:cs typeface="Times New Roman" pitchFamily="18" charset="0"/>
              </a:rPr>
              <a:t>)</a:t>
            </a:r>
          </a:p>
          <a:p>
            <a:pPr lvl="0"/>
            <a:endParaRPr lang="de-DE" sz="2400" dirty="0">
              <a:latin typeface="Times New Roman" pitchFamily="18" charset="0"/>
              <a:cs typeface="Times New Roman" pitchFamily="18" charset="0"/>
            </a:endParaRPr>
          </a:p>
          <a:p>
            <a:pPr lvl="0"/>
            <a:endParaRPr lang="de-DE" sz="2400" dirty="0" smtClean="0">
              <a:latin typeface="Times New Roman" pitchFamily="18" charset="0"/>
              <a:cs typeface="Times New Roman" pitchFamily="18" charset="0"/>
            </a:endParaRPr>
          </a:p>
          <a:p>
            <a:pPr lvl="0"/>
            <a:endParaRPr lang="de-DE" sz="2400" dirty="0">
              <a:latin typeface="Times New Roman" pitchFamily="18" charset="0"/>
              <a:cs typeface="Times New Roman" pitchFamily="18" charset="0"/>
            </a:endParaRPr>
          </a:p>
          <a:p>
            <a:pPr lvl="0"/>
            <a:endParaRPr lang="de-DE" sz="2400" dirty="0" smtClean="0">
              <a:latin typeface="Times New Roman" pitchFamily="18" charset="0"/>
              <a:cs typeface="Times New Roman" pitchFamily="18" charset="0"/>
            </a:endParaRPr>
          </a:p>
          <a:p>
            <a:pPr lvl="0"/>
            <a:endParaRPr lang="de-DE" sz="2400" dirty="0">
              <a:latin typeface="Times New Roman" pitchFamily="18" charset="0"/>
              <a:cs typeface="Times New Roman" pitchFamily="18" charset="0"/>
            </a:endParaRPr>
          </a:p>
          <a:p>
            <a:pPr lvl="0"/>
            <a:endParaRPr lang="de-DE" sz="2400" dirty="0" smtClean="0">
              <a:latin typeface="Times New Roman" pitchFamily="18" charset="0"/>
              <a:cs typeface="Times New Roman" pitchFamily="18" charset="0"/>
            </a:endParaRPr>
          </a:p>
          <a:p>
            <a:pPr lvl="0"/>
            <a:endParaRPr lang="de-DE" sz="2400" dirty="0">
              <a:latin typeface="Times New Roman" pitchFamily="18" charset="0"/>
              <a:cs typeface="Times New Roman" pitchFamily="18" charset="0"/>
            </a:endParaRPr>
          </a:p>
          <a:p>
            <a:pPr lvl="0"/>
            <a:endParaRPr lang="de-DE" sz="2400" dirty="0" smtClean="0">
              <a:latin typeface="Times New Roman" pitchFamily="18" charset="0"/>
              <a:cs typeface="Times New Roman" pitchFamily="18" charset="0"/>
            </a:endParaRPr>
          </a:p>
          <a:p>
            <a:r>
              <a:rPr lang="en-US" sz="2400" i="1" dirty="0">
                <a:latin typeface="Times New Roman" pitchFamily="18" charset="0"/>
                <a:cs typeface="Times New Roman" pitchFamily="18" charset="0"/>
              </a:rPr>
              <a:t>S</a:t>
            </a:r>
            <a:r>
              <a:rPr lang="vi-VN" sz="2400" i="1" dirty="0">
                <a:latin typeface="Times New Roman" pitchFamily="18" charset="0"/>
                <a:cs typeface="Times New Roman" pitchFamily="18" charset="0"/>
              </a:rPr>
              <a:t>ơ </a:t>
            </a:r>
            <a:r>
              <a:rPr lang="en-US" sz="2400" i="1" dirty="0" err="1">
                <a:latin typeface="Times New Roman" pitchFamily="18" charset="0"/>
                <a:cs typeface="Times New Roman" pitchFamily="18" charset="0"/>
              </a:rPr>
              <a:t>đồ</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trãi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quấn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chạy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dạng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đổng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tâm</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phân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tán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động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a:t>
            </a:r>
            <a:r>
              <a:rPr lang="en-US" sz="2400" i="1" dirty="0">
                <a:latin typeface="Times New Roman" pitchFamily="18" charset="0"/>
                <a:cs typeface="Times New Roman" pitchFamily="18" charset="0"/>
              </a:rPr>
              <a:t> 1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có</a:t>
            </a:r>
            <a:r>
              <a:rPr lang="en-US" sz="2400" i="1" dirty="0" smtClean="0">
                <a:latin typeface="Times New Roman" pitchFamily="18" charset="0"/>
                <a:cs typeface="Times New Roman" pitchFamily="18" charset="0"/>
              </a:rPr>
              <a:t>  Z </a:t>
            </a:r>
            <a:r>
              <a:rPr lang="en-US" sz="2400" i="1" dirty="0">
                <a:latin typeface="Times New Roman" pitchFamily="18" charset="0"/>
                <a:cs typeface="Times New Roman" pitchFamily="18" charset="0"/>
              </a:rPr>
              <a:t>= 24, 2p = 4</a:t>
            </a:r>
            <a:endParaRPr lang="vi-VN" sz="2400" dirty="0">
              <a:latin typeface="Times New Roman" pitchFamily="18" charset="0"/>
              <a:cs typeface="Times New Roman" pitchFamily="18" charset="0"/>
            </a:endParaRPr>
          </a:p>
          <a:p>
            <a:pPr lvl="0"/>
            <a:endParaRPr lang="vi-VN" sz="2400" dirty="0">
              <a:latin typeface="Times New Roman" pitchFamily="18" charset="0"/>
              <a:cs typeface="Times New Roman" pitchFamily="18" charset="0"/>
            </a:endParaRPr>
          </a:p>
          <a:p>
            <a:endParaRPr lang="vi-VN" dirty="0"/>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8433" name="Object 1"/>
          <p:cNvGraphicFramePr>
            <a:graphicFrameLocks noChangeAspect="1"/>
          </p:cNvGraphicFramePr>
          <p:nvPr/>
        </p:nvGraphicFramePr>
        <p:xfrm>
          <a:off x="1201800" y="2357430"/>
          <a:ext cx="6601360" cy="3429025"/>
        </p:xfrm>
        <a:graphic>
          <a:graphicData uri="http://schemas.openxmlformats.org/presentationml/2006/ole">
            <p:oleObj spid="_x0000_s18433" name="Visio" r:id="rId3" imgW="5949315" imgH="2848356"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929354"/>
          </a:xfrm>
        </p:spPr>
        <p:txBody>
          <a:bodyPr>
            <a:normAutofit/>
          </a:bodyPr>
          <a:lstStyle/>
          <a:p>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Lồng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nhóm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dây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đề</a:t>
            </a:r>
            <a:r>
              <a:rPr lang="en-US" sz="2400" b="1"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chạy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i="1" dirty="0">
                <a:latin typeface="Times New Roman" pitchFamily="18" charset="0"/>
                <a:cs typeface="Times New Roman" pitchFamily="18" charset="0"/>
              </a:rPr>
              <a:t>S</a:t>
            </a:r>
            <a:r>
              <a:rPr lang="vi-VN" sz="2400" i="1" dirty="0">
                <a:latin typeface="Times New Roman" pitchFamily="18" charset="0"/>
                <a:cs typeface="Times New Roman" pitchFamily="18" charset="0"/>
              </a:rPr>
              <a:t>ơ </a:t>
            </a:r>
            <a:r>
              <a:rPr lang="en-US" sz="2400" i="1" dirty="0" err="1">
                <a:latin typeface="Times New Roman" pitchFamily="18" charset="0"/>
                <a:cs typeface="Times New Roman" pitchFamily="18" charset="0"/>
              </a:rPr>
              <a:t>đồ</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trãi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quấn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đề</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dạng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đổng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tâm</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phân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tán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động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a:t>
            </a:r>
            <a:r>
              <a:rPr lang="en-US" sz="2400" i="1" dirty="0">
                <a:latin typeface="Times New Roman" pitchFamily="18" charset="0"/>
                <a:cs typeface="Times New Roman" pitchFamily="18" charset="0"/>
              </a:rPr>
              <a:t> 1 </a:t>
            </a:r>
            <a:r>
              <a:rPr lang="en-US" sz="2400" i="1" dirty="0" err="1">
                <a:latin typeface="Times New Roman" pitchFamily="18" charset="0"/>
                <a:cs typeface="Times New Roman" pitchFamily="18" charset="0"/>
              </a:rPr>
              <a:t>pha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a:t>
            </a:r>
            <a:r>
              <a:rPr lang="en-US" sz="2400" i="1" dirty="0" smtClean="0">
                <a:latin typeface="Times New Roman" pitchFamily="18" charset="0"/>
                <a:cs typeface="Times New Roman" pitchFamily="18" charset="0"/>
              </a:rPr>
              <a:t>Z = 24, 2p = 4</a:t>
            </a:r>
            <a:endParaRPr lang="vi-VN" sz="2400" dirty="0">
              <a:latin typeface="Times New Roman" pitchFamily="18" charset="0"/>
              <a:cs typeface="Times New Roman" pitchFamily="18" charset="0"/>
            </a:endParaRPr>
          </a:p>
        </p:txBody>
      </p:sp>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9457" name="Object 1"/>
          <p:cNvGraphicFramePr>
            <a:graphicFrameLocks noChangeAspect="1"/>
          </p:cNvGraphicFramePr>
          <p:nvPr/>
        </p:nvGraphicFramePr>
        <p:xfrm>
          <a:off x="498273" y="1643050"/>
          <a:ext cx="8225491" cy="3286148"/>
        </p:xfrm>
        <a:graphic>
          <a:graphicData uri="http://schemas.openxmlformats.org/presentationml/2006/ole">
            <p:oleObj spid="_x0000_s19457" name="Visio" r:id="rId3" imgW="5774055" imgH="2382393" progId="Visio.Drawing.11">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normAutofit/>
          </a:bodyPr>
          <a:lstStyle/>
          <a:p>
            <a:pPr lvl="1">
              <a:buNone/>
            </a:pPr>
            <a:r>
              <a:rPr lang="de-DE" sz="2400" b="1" dirty="0" smtClean="0">
                <a:latin typeface="Times New Roman" pitchFamily="18" charset="0"/>
                <a:cs typeface="Times New Roman" pitchFamily="18" charset="0"/>
              </a:rPr>
              <a:t>7.3 Đấu </a:t>
            </a:r>
            <a:r>
              <a:rPr lang="de-DE" sz="2400" b="1" dirty="0">
                <a:latin typeface="Times New Roman" pitchFamily="18" charset="0"/>
                <a:cs typeface="Times New Roman" pitchFamily="18" charset="0"/>
              </a:rPr>
              <a:t>dây, kiểm tra, đai dây: </a:t>
            </a:r>
            <a:r>
              <a:rPr lang="de-DE" sz="2400" dirty="0">
                <a:latin typeface="Times New Roman" pitchFamily="18" charset="0"/>
                <a:cs typeface="Times New Roman" pitchFamily="18" charset="0"/>
              </a:rPr>
              <a:t>Thực hiện tương tự như phần Đấu dây, kiểm tra, đai dây trong bài 4</a:t>
            </a:r>
            <a:endParaRPr lang="vi-VN" sz="2400" dirty="0">
              <a:latin typeface="Times New Roman" pitchFamily="18" charset="0"/>
              <a:cs typeface="Times New Roman" pitchFamily="18" charset="0"/>
            </a:endParaRPr>
          </a:p>
          <a:p>
            <a:pPr lvl="1">
              <a:buNone/>
            </a:pPr>
            <a:r>
              <a:rPr lang="de-DE" sz="2400" b="1" dirty="0" smtClean="0">
                <a:latin typeface="Times New Roman" pitchFamily="18" charset="0"/>
                <a:cs typeface="Times New Roman" pitchFamily="18" charset="0"/>
              </a:rPr>
              <a:t>7.4 Lắp </a:t>
            </a:r>
            <a:r>
              <a:rPr lang="de-DE" sz="2400" b="1" dirty="0">
                <a:latin typeface="Times New Roman" pitchFamily="18" charset="0"/>
                <a:cs typeface="Times New Roman" pitchFamily="18" charset="0"/>
              </a:rPr>
              <a:t>ráp, kiểm tra, vận hành.</a:t>
            </a:r>
            <a:endParaRPr lang="vi-VN" sz="2400" dirty="0">
              <a:latin typeface="Times New Roman" pitchFamily="18" charset="0"/>
              <a:cs typeface="Times New Roman" pitchFamily="18" charset="0"/>
            </a:endParaRPr>
          </a:p>
          <a:p>
            <a:r>
              <a:rPr lang="de-DE" sz="2400" dirty="0">
                <a:latin typeface="Times New Roman" pitchFamily="18" charset="0"/>
                <a:cs typeface="Times New Roman" pitchFamily="18" charset="0"/>
              </a:rPr>
              <a:t>Sau khi kiểm tra xong phần quấn dây của động cơ, ta tiến hành đóng 2 nắp động cơ.  Xoay thử rotor vài lần để kiểm tra xem rotor có quay tốt, hay có triệu chứng bị cong vênh, không di chuyển được, để nhanh chóng cân chỉnh kịp thời.</a:t>
            </a:r>
            <a:endParaRPr lang="vi-VN" sz="2400" dirty="0">
              <a:latin typeface="Times New Roman" pitchFamily="18" charset="0"/>
              <a:cs typeface="Times New Roman" pitchFamily="18" charset="0"/>
            </a:endParaRPr>
          </a:p>
          <a:p>
            <a:r>
              <a:rPr lang="de-DE" sz="2400" dirty="0">
                <a:latin typeface="Times New Roman" pitchFamily="18" charset="0"/>
                <a:cs typeface="Times New Roman" pitchFamily="18" charset="0"/>
              </a:rPr>
              <a:t>Cấp nguồn điện 220V  cho động cơ chạy chế độ không tải, dùng ampe kềm đo dòng điện. Đọc trị số của ampe kềm, nếu đạt khoảng 10 đến 15 % dòng điện định mức của động cơ là đạt yêu cầu.</a:t>
            </a:r>
            <a:endParaRPr lang="vi-VN" sz="2400" dirty="0">
              <a:latin typeface="Times New Roman" pitchFamily="18" charset="0"/>
              <a:cs typeface="Times New Roman" pitchFamily="18" charset="0"/>
            </a:endParaRPr>
          </a:p>
          <a:p>
            <a:endParaRPr lang="vi-VN" sz="24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672</Words>
  <Application>Microsoft Office PowerPoint</Application>
  <PresentationFormat>On-screen Show (4:3)</PresentationFormat>
  <Paragraphs>77</Paragraphs>
  <Slides>8</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0" baseType="lpstr">
      <vt:lpstr>Office Theme</vt:lpstr>
      <vt:lpstr>Visio</vt:lpstr>
      <vt:lpstr>THỰC HÀNH MÁY ĐIỆN</vt:lpstr>
      <vt:lpstr>Bài 7: QUẤN DÂY ĐỘNG CƠ KHÔNG ĐỒNG BỘ MỘT PHA KIỂU ĐỒNG TÂM </vt:lpstr>
      <vt:lpstr>Slide 3</vt:lpstr>
      <vt:lpstr>Slide 4</vt:lpstr>
      <vt:lpstr>Slide 5</vt:lpstr>
      <vt:lpstr>Slide 6</vt:lpstr>
      <vt:lpstr>Slide 7</vt:lpstr>
      <vt:lpstr>Slide 8</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Huan</dc:creator>
  <cp:lastModifiedBy>Huan</cp:lastModifiedBy>
  <cp:revision>7</cp:revision>
  <dcterms:created xsi:type="dcterms:W3CDTF">2021-11-08T16:45:57Z</dcterms:created>
  <dcterms:modified xsi:type="dcterms:W3CDTF">2021-11-09T04:27:50Z</dcterms:modified>
</cp:coreProperties>
</file>