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vsd" ContentType="application/vnd.visio"/>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vsdx" ContentType="application/vnd.ms-visio.drawing"/>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73" r:id="rId2"/>
    <p:sldId id="257" r:id="rId3"/>
    <p:sldId id="259" r:id="rId4"/>
    <p:sldId id="261" r:id="rId5"/>
    <p:sldId id="263" r:id="rId6"/>
    <p:sldId id="265" r:id="rId7"/>
    <p:sldId id="266" r:id="rId8"/>
    <p:sldId id="267" r:id="rId9"/>
    <p:sldId id="268" r:id="rId10"/>
    <p:sldId id="269" r:id="rId11"/>
    <p:sldId id="270" r:id="rId12"/>
    <p:sldId id="271" r:id="rId13"/>
    <p:sldId id="272" r:id="rId14"/>
  </p:sldIdLst>
  <p:sldSz cx="9144000" cy="6858000" type="screen4x3"/>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51" d="100"/>
          <a:sy n="51" d="100"/>
        </p:scale>
        <p:origin x="-1243" y="-8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5CD921-E77A-4BFC-94D8-8271B188AB6B}" type="datetimeFigureOut">
              <a:rPr lang="vi-VN" smtClean="0"/>
              <a:pPr/>
              <a:t>09/11/2021</a:t>
            </a:fld>
            <a:endParaRPr lang="vi-V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7FE1698-058E-47BD-B27B-8117ADBAA200}" type="slidenum">
              <a:rPr lang="vi-VN" smtClean="0"/>
              <a:pPr/>
              <a:t>‹#›</a:t>
            </a:fld>
            <a:endParaRPr lang="vi-VN"/>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783BCA4-843A-4DE2-9970-601A2B8BD8D9}" type="slidenum">
              <a:rPr lang="en-US" smtClean="0"/>
              <a:pPr/>
              <a:t>1</a:t>
            </a:fld>
            <a:endParaRPr lang="en-US"/>
          </a:p>
        </p:txBody>
      </p:sp>
    </p:spTree>
    <p:extLst>
      <p:ext uri="{BB962C8B-B14F-4D97-AF65-F5344CB8AC3E}">
        <p14:creationId xmlns:p14="http://schemas.microsoft.com/office/powerpoint/2010/main" xmlns="" val="23024215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vi-V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vi-VN"/>
          </a:p>
        </p:txBody>
      </p:sp>
      <p:sp>
        <p:nvSpPr>
          <p:cNvPr id="4" name="Date Placeholder 3"/>
          <p:cNvSpPr>
            <a:spLocks noGrp="1"/>
          </p:cNvSpPr>
          <p:nvPr>
            <p:ph type="dt" sz="half" idx="10"/>
          </p:nvPr>
        </p:nvSpPr>
        <p:spPr/>
        <p:txBody>
          <a:bodyPr/>
          <a:lstStyle/>
          <a:p>
            <a:fld id="{35A2753B-463D-4D32-9000-281F313B4A5C}" type="datetimeFigureOut">
              <a:rPr lang="vi-VN" smtClean="0"/>
              <a:pPr/>
              <a:t>09/11/2021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80D04B0F-42D9-4339-9F80-C529D2FE2165}" type="slidenum">
              <a:rPr lang="vi-VN" smtClean="0"/>
              <a:pPr/>
              <a:t>‹#›</a:t>
            </a:fld>
            <a:endParaRPr lang="vi-V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35A2753B-463D-4D32-9000-281F313B4A5C}" type="datetimeFigureOut">
              <a:rPr lang="vi-VN" smtClean="0"/>
              <a:pPr/>
              <a:t>09/11/2021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80D04B0F-42D9-4339-9F80-C529D2FE2165}" type="slidenum">
              <a:rPr lang="vi-VN" smtClean="0"/>
              <a:pPr/>
              <a:t>‹#›</a:t>
            </a:fld>
            <a:endParaRPr lang="vi-V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35A2753B-463D-4D32-9000-281F313B4A5C}" type="datetimeFigureOut">
              <a:rPr lang="vi-VN" smtClean="0"/>
              <a:pPr/>
              <a:t>09/11/2021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80D04B0F-42D9-4339-9F80-C529D2FE2165}" type="slidenum">
              <a:rPr lang="vi-VN" smtClean="0"/>
              <a:pPr/>
              <a:t>‹#›</a:t>
            </a:fld>
            <a:endParaRPr lang="vi-V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35A2753B-463D-4D32-9000-281F313B4A5C}" type="datetimeFigureOut">
              <a:rPr lang="vi-VN" smtClean="0"/>
              <a:pPr/>
              <a:t>09/11/2021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80D04B0F-42D9-4339-9F80-C529D2FE2165}" type="slidenum">
              <a:rPr lang="vi-VN" smtClean="0"/>
              <a:pPr/>
              <a:t>‹#›</a:t>
            </a:fld>
            <a:endParaRPr lang="vi-V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vi-V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5A2753B-463D-4D32-9000-281F313B4A5C}" type="datetimeFigureOut">
              <a:rPr lang="vi-VN" smtClean="0"/>
              <a:pPr/>
              <a:t>09/11/2021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80D04B0F-42D9-4339-9F80-C529D2FE2165}" type="slidenum">
              <a:rPr lang="vi-VN" smtClean="0"/>
              <a:pPr/>
              <a:t>‹#›</a:t>
            </a:fld>
            <a:endParaRPr lang="vi-V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4"/>
          <p:cNvSpPr>
            <a:spLocks noGrp="1"/>
          </p:cNvSpPr>
          <p:nvPr>
            <p:ph type="dt" sz="half" idx="10"/>
          </p:nvPr>
        </p:nvSpPr>
        <p:spPr/>
        <p:txBody>
          <a:bodyPr/>
          <a:lstStyle/>
          <a:p>
            <a:fld id="{35A2753B-463D-4D32-9000-281F313B4A5C}" type="datetimeFigureOut">
              <a:rPr lang="vi-VN" smtClean="0"/>
              <a:pPr/>
              <a:t>09/11/2021</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80D04B0F-42D9-4339-9F80-C529D2FE2165}" type="slidenum">
              <a:rPr lang="vi-VN" smtClean="0"/>
              <a:pPr/>
              <a:t>‹#›</a:t>
            </a:fld>
            <a:endParaRPr lang="vi-V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Date Placeholder 6"/>
          <p:cNvSpPr>
            <a:spLocks noGrp="1"/>
          </p:cNvSpPr>
          <p:nvPr>
            <p:ph type="dt" sz="half" idx="10"/>
          </p:nvPr>
        </p:nvSpPr>
        <p:spPr/>
        <p:txBody>
          <a:bodyPr/>
          <a:lstStyle/>
          <a:p>
            <a:fld id="{35A2753B-463D-4D32-9000-281F313B4A5C}" type="datetimeFigureOut">
              <a:rPr lang="vi-VN" smtClean="0"/>
              <a:pPr/>
              <a:t>09/11/2021</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80D04B0F-42D9-4339-9F80-C529D2FE2165}" type="slidenum">
              <a:rPr lang="vi-VN" smtClean="0"/>
              <a:pPr/>
              <a:t>‹#›</a:t>
            </a:fld>
            <a:endParaRPr lang="vi-V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Date Placeholder 2"/>
          <p:cNvSpPr>
            <a:spLocks noGrp="1"/>
          </p:cNvSpPr>
          <p:nvPr>
            <p:ph type="dt" sz="half" idx="10"/>
          </p:nvPr>
        </p:nvSpPr>
        <p:spPr/>
        <p:txBody>
          <a:bodyPr/>
          <a:lstStyle/>
          <a:p>
            <a:fld id="{35A2753B-463D-4D32-9000-281F313B4A5C}" type="datetimeFigureOut">
              <a:rPr lang="vi-VN" smtClean="0"/>
              <a:pPr/>
              <a:t>09/11/2021</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80D04B0F-42D9-4339-9F80-C529D2FE2165}" type="slidenum">
              <a:rPr lang="vi-VN" smtClean="0"/>
              <a:pPr/>
              <a:t>‹#›</a:t>
            </a:fld>
            <a:endParaRPr lang="vi-V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A2753B-463D-4D32-9000-281F313B4A5C}" type="datetimeFigureOut">
              <a:rPr lang="vi-VN" smtClean="0"/>
              <a:pPr/>
              <a:t>09/11/2021</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80D04B0F-42D9-4339-9F80-C529D2FE2165}" type="slidenum">
              <a:rPr lang="vi-VN" smtClean="0"/>
              <a:pPr/>
              <a:t>‹#›</a:t>
            </a:fld>
            <a:endParaRPr lang="vi-V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vi-V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A2753B-463D-4D32-9000-281F313B4A5C}" type="datetimeFigureOut">
              <a:rPr lang="vi-VN" smtClean="0"/>
              <a:pPr/>
              <a:t>09/11/2021</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80D04B0F-42D9-4339-9F80-C529D2FE2165}" type="slidenum">
              <a:rPr lang="vi-VN" smtClean="0"/>
              <a:pPr/>
              <a:t>‹#›</a:t>
            </a:fld>
            <a:endParaRPr lang="vi-V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vi-V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A2753B-463D-4D32-9000-281F313B4A5C}" type="datetimeFigureOut">
              <a:rPr lang="vi-VN" smtClean="0"/>
              <a:pPr/>
              <a:t>09/11/2021</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80D04B0F-42D9-4339-9F80-C529D2FE2165}" type="slidenum">
              <a:rPr lang="vi-VN" smtClean="0"/>
              <a:pPr/>
              <a:t>‹#›</a:t>
            </a:fld>
            <a:endParaRPr lang="vi-V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vi-V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A2753B-463D-4D32-9000-281F313B4A5C}" type="datetimeFigureOut">
              <a:rPr lang="vi-VN" smtClean="0"/>
              <a:pPr/>
              <a:t>09/11/2021</a:t>
            </a:fld>
            <a:endParaRPr lang="vi-V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D04B0F-42D9-4339-9F80-C529D2FE2165}" type="slidenum">
              <a:rPr lang="vi-VN" smtClean="0"/>
              <a:pPr/>
              <a:t>‹#›</a:t>
            </a:fld>
            <a:endParaRPr lang="vi-V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Microsoft_Visio_2003-2010_Drawing5.vsd"/><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Microsoft_Visio_2003-2010_Drawing1.vsd"/><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3" Type="http://schemas.openxmlformats.org/officeDocument/2006/relationships/oleObject" Target="../embeddings/Microsoft_Visio_2003-2010_Drawing2.vsd"/><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7.xml.rels><?xml version="1.0" encoding="UTF-8" standalone="yes"?>
<Relationships xmlns="http://schemas.openxmlformats.org/package/2006/relationships"><Relationship Id="rId3" Type="http://schemas.openxmlformats.org/officeDocument/2006/relationships/oleObject" Target="../embeddings/Microsoft_Visio_2003-2010_Drawing3.vsd"/><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8.xml.rels><?xml version="1.0" encoding="UTF-8" standalone="yes"?>
<Relationships xmlns="http://schemas.openxmlformats.org/package/2006/relationships"><Relationship Id="rId3" Type="http://schemas.openxmlformats.org/officeDocument/2006/relationships/oleObject" Target="../embeddings/Microsoft_Visio_2003-2010_Drawing4.vsd"/><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1357290" y="3500438"/>
            <a:ext cx="6643734" cy="1928826"/>
          </a:xfrm>
          <a:prstGeom prst="roundRect">
            <a:avLst/>
          </a:prstGeom>
          <a:solidFill>
            <a:srgbClr val="FFFF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ounded Rectangle 5"/>
          <p:cNvSpPr/>
          <p:nvPr/>
        </p:nvSpPr>
        <p:spPr>
          <a:xfrm>
            <a:off x="785786" y="1357298"/>
            <a:ext cx="7500990" cy="1500198"/>
          </a:xfrm>
          <a:prstGeom prst="roundRect">
            <a:avLst/>
          </a:prstGeom>
          <a:solidFill>
            <a:schemeClr val="accent2"/>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 name="Title 1"/>
          <p:cNvSpPr>
            <a:spLocks noGrp="1"/>
          </p:cNvSpPr>
          <p:nvPr>
            <p:ph type="ctrTitle"/>
          </p:nvPr>
        </p:nvSpPr>
        <p:spPr>
          <a:xfrm>
            <a:off x="642910" y="1357298"/>
            <a:ext cx="7772400" cy="1470025"/>
          </a:xfrm>
          <a:effectLst>
            <a:outerShdw blurRad="50800" dist="38100" dir="16200000" rotWithShape="0">
              <a:prstClr val="black">
                <a:alpha val="40000"/>
              </a:prstClr>
            </a:outerShdw>
          </a:effectLst>
        </p:spPr>
        <p:txBody>
          <a:bodyPr>
            <a:normAutofit/>
          </a:bodyPr>
          <a:lstStyle/>
          <a:p>
            <a:r>
              <a:rPr lang="en-US" sz="4800" b="1" dirty="0" smtClean="0">
                <a:solidFill>
                  <a:schemeClr val="bg1"/>
                </a:solidFill>
                <a:latin typeface="Tahoma" pitchFamily="34" charset="0"/>
                <a:ea typeface="Tahoma" pitchFamily="34" charset="0"/>
                <a:cs typeface="Tahoma" pitchFamily="34" charset="0"/>
              </a:rPr>
              <a:t>THỰC HÀNH MÁY ĐIỆN</a:t>
            </a:r>
            <a:endParaRPr lang="en-US" sz="4800" b="1" dirty="0">
              <a:solidFill>
                <a:schemeClr val="bg1"/>
              </a:solidFill>
              <a:latin typeface="Tahoma" pitchFamily="34" charset="0"/>
              <a:ea typeface="Tahoma" pitchFamily="34" charset="0"/>
              <a:cs typeface="Tahoma" pitchFamily="34" charset="0"/>
            </a:endParaRPr>
          </a:p>
        </p:txBody>
      </p:sp>
      <p:sp>
        <p:nvSpPr>
          <p:cNvPr id="3" name="Subtitle 2"/>
          <p:cNvSpPr>
            <a:spLocks noGrp="1"/>
          </p:cNvSpPr>
          <p:nvPr>
            <p:ph type="subTitle" idx="1"/>
          </p:nvPr>
        </p:nvSpPr>
        <p:spPr>
          <a:xfrm>
            <a:off x="928662" y="3643314"/>
            <a:ext cx="6786610" cy="2071702"/>
          </a:xfrm>
        </p:spPr>
        <p:txBody>
          <a:bodyPr>
            <a:noAutofit/>
          </a:bodyPr>
          <a:lstStyle/>
          <a:p>
            <a:pPr algn="r"/>
            <a:r>
              <a:rPr lang="de-DE" b="1" dirty="0" smtClean="0">
                <a:solidFill>
                  <a:srgbClr val="C00000"/>
                </a:solidFill>
                <a:latin typeface="Times New Roman" pitchFamily="18" charset="0"/>
                <a:cs typeface="Times New Roman" pitchFamily="18" charset="0"/>
              </a:rPr>
              <a:t>Bài 8:    QUẤN DÂY ĐỘNG CƠ KHÔNG ĐỒNG BỘ MỘT PHA DẠNG SIN</a:t>
            </a:r>
            <a:endParaRPr lang="en-US" dirty="0"/>
          </a:p>
        </p:txBody>
      </p:sp>
    </p:spTree>
    <p:extLst>
      <p:ext uri="{BB962C8B-B14F-4D97-AF65-F5344CB8AC3E}">
        <p14:creationId xmlns:p14="http://schemas.microsoft.com/office/powerpoint/2010/main" xmlns="" val="6765633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71480"/>
            <a:ext cx="8229600" cy="5554683"/>
          </a:xfrm>
        </p:spPr>
        <p:txBody>
          <a:bodyPr/>
          <a:lstStyle/>
          <a:p>
            <a:pPr lvl="0"/>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2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bỏ</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trống</a:t>
            </a:r>
            <a:r>
              <a:rPr lang="en-US" sz="2400" dirty="0">
                <a:latin typeface="Times New Roman" pitchFamily="18" charset="0"/>
                <a:cs typeface="Times New Roman" pitchFamily="18" charset="0"/>
              </a:rPr>
              <a:t> 2 </a:t>
            </a:r>
            <a:r>
              <a:rPr lang="en-US" sz="2400" dirty="0" err="1">
                <a:latin typeface="Times New Roman" pitchFamily="18" charset="0"/>
                <a:cs typeface="Times New Roman" pitchFamily="18" charset="0"/>
              </a:rPr>
              <a:t>rãnh</a:t>
            </a:r>
            <a:r>
              <a:rPr lang="en-US" sz="2400" dirty="0">
                <a:latin typeface="Times New Roman" pitchFamily="18" charset="0"/>
                <a:cs typeface="Times New Roman" pitchFamily="18" charset="0"/>
              </a:rPr>
              <a:t> 12, 13.</a:t>
            </a:r>
            <a:endParaRPr lang="vi-VN" sz="2400" dirty="0">
              <a:latin typeface="Times New Roman" pitchFamily="18" charset="0"/>
              <a:cs typeface="Times New Roman" pitchFamily="18" charset="0"/>
            </a:endParaRPr>
          </a:p>
          <a:p>
            <a:pPr lvl="0"/>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4 </a:t>
            </a:r>
            <a:r>
              <a:rPr lang="en-US" sz="2400" dirty="0" err="1">
                <a:latin typeface="Times New Roman" pitchFamily="18" charset="0"/>
                <a:cs typeface="Times New Roman" pitchFamily="18" charset="0"/>
              </a:rPr>
              <a:t>bỏ</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trống</a:t>
            </a:r>
            <a:r>
              <a:rPr lang="en-US" sz="2400" dirty="0">
                <a:latin typeface="Times New Roman" pitchFamily="18" charset="0"/>
                <a:cs typeface="Times New Roman" pitchFamily="18" charset="0"/>
              </a:rPr>
              <a:t> 2 </a:t>
            </a:r>
            <a:r>
              <a:rPr lang="en-US" sz="2400" dirty="0" err="1">
                <a:latin typeface="Times New Roman" pitchFamily="18" charset="0"/>
                <a:cs typeface="Times New Roman" pitchFamily="18" charset="0"/>
              </a:rPr>
              <a:t>rãnh</a:t>
            </a:r>
            <a:r>
              <a:rPr lang="en-US" sz="2400" dirty="0">
                <a:latin typeface="Times New Roman" pitchFamily="18" charset="0"/>
                <a:cs typeface="Times New Roman" pitchFamily="18" charset="0"/>
              </a:rPr>
              <a:t> 24, 1</a:t>
            </a:r>
            <a:r>
              <a:rPr lang="en-US" sz="2400" dirty="0" smtClean="0">
                <a:latin typeface="Times New Roman" pitchFamily="18" charset="0"/>
                <a:cs typeface="Times New Roman" pitchFamily="18" charset="0"/>
              </a:rPr>
              <a:t>.</a:t>
            </a:r>
          </a:p>
          <a:p>
            <a:pPr lvl="0"/>
            <a:endParaRPr lang="en-US" sz="2400" dirty="0">
              <a:latin typeface="Times New Roman" pitchFamily="18" charset="0"/>
              <a:cs typeface="Times New Roman" pitchFamily="18" charset="0"/>
            </a:endParaRPr>
          </a:p>
          <a:p>
            <a:pPr lvl="0"/>
            <a:endParaRPr lang="en-US" sz="2400" dirty="0" smtClean="0">
              <a:latin typeface="Times New Roman" pitchFamily="18" charset="0"/>
              <a:cs typeface="Times New Roman" pitchFamily="18" charset="0"/>
            </a:endParaRPr>
          </a:p>
          <a:p>
            <a:pPr lvl="0"/>
            <a:endParaRPr lang="en-US" sz="2400" dirty="0">
              <a:latin typeface="Times New Roman" pitchFamily="18" charset="0"/>
              <a:cs typeface="Times New Roman" pitchFamily="18" charset="0"/>
            </a:endParaRPr>
          </a:p>
          <a:p>
            <a:pPr lvl="0"/>
            <a:endParaRPr lang="en-US" sz="2400" dirty="0" smtClean="0">
              <a:latin typeface="Times New Roman" pitchFamily="18" charset="0"/>
              <a:cs typeface="Times New Roman" pitchFamily="18" charset="0"/>
            </a:endParaRPr>
          </a:p>
          <a:p>
            <a:pPr lvl="0"/>
            <a:endParaRPr lang="en-US" sz="2400" dirty="0">
              <a:latin typeface="Times New Roman" pitchFamily="18" charset="0"/>
              <a:cs typeface="Times New Roman" pitchFamily="18" charset="0"/>
            </a:endParaRPr>
          </a:p>
          <a:p>
            <a:pPr lvl="0"/>
            <a:endParaRPr lang="en-US" sz="2400" dirty="0" smtClean="0">
              <a:latin typeface="Times New Roman" pitchFamily="18" charset="0"/>
              <a:cs typeface="Times New Roman" pitchFamily="18" charset="0"/>
            </a:endParaRPr>
          </a:p>
          <a:p>
            <a:pPr lvl="0"/>
            <a:endParaRPr lang="en-US" sz="2400" dirty="0">
              <a:latin typeface="Times New Roman" pitchFamily="18" charset="0"/>
              <a:cs typeface="Times New Roman" pitchFamily="18" charset="0"/>
            </a:endParaRPr>
          </a:p>
          <a:p>
            <a:pPr lvl="0"/>
            <a:endParaRPr lang="en-US" sz="2400" dirty="0" smtClean="0">
              <a:latin typeface="Times New Roman" pitchFamily="18" charset="0"/>
              <a:cs typeface="Times New Roman" pitchFamily="18" charset="0"/>
            </a:endParaRPr>
          </a:p>
          <a:p>
            <a:pPr lvl="0"/>
            <a:endParaRPr lang="en-US" sz="2400" dirty="0">
              <a:latin typeface="Times New Roman" pitchFamily="18" charset="0"/>
              <a:cs typeface="Times New Roman" pitchFamily="18" charset="0"/>
            </a:endParaRPr>
          </a:p>
          <a:p>
            <a:pPr algn="ctr"/>
            <a:r>
              <a:rPr lang="en-US" sz="2400" i="1" dirty="0" err="1">
                <a:latin typeface="Times New Roman" pitchFamily="18" charset="0"/>
                <a:cs typeface="Times New Roman" pitchFamily="18" charset="0"/>
              </a:rPr>
              <a:t>Sơ</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đồ</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dây</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quấn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pha</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đề</a:t>
            </a:r>
            <a:endParaRPr lang="vi-VN" sz="2400" dirty="0">
              <a:latin typeface="Times New Roman" pitchFamily="18" charset="0"/>
              <a:cs typeface="Times New Roman" pitchFamily="18" charset="0"/>
            </a:endParaRPr>
          </a:p>
          <a:p>
            <a:pPr lvl="0"/>
            <a:endParaRPr lang="en-US" sz="2400" dirty="0" smtClean="0">
              <a:latin typeface="Times New Roman" pitchFamily="18" charset="0"/>
              <a:cs typeface="Times New Roman" pitchFamily="18" charset="0"/>
            </a:endParaRPr>
          </a:p>
          <a:p>
            <a:pPr lvl="0"/>
            <a:endParaRPr lang="en-US" sz="2400" dirty="0">
              <a:latin typeface="Times New Roman" pitchFamily="18" charset="0"/>
              <a:cs typeface="Times New Roman" pitchFamily="18" charset="0"/>
            </a:endParaRPr>
          </a:p>
          <a:p>
            <a:pPr lvl="0"/>
            <a:endParaRPr lang="en-US" sz="2400" dirty="0" smtClean="0">
              <a:latin typeface="Times New Roman" pitchFamily="18" charset="0"/>
              <a:cs typeface="Times New Roman" pitchFamily="18" charset="0"/>
            </a:endParaRPr>
          </a:p>
          <a:p>
            <a:pPr lvl="0"/>
            <a:endParaRPr lang="en-US" sz="2400" dirty="0">
              <a:latin typeface="Times New Roman" pitchFamily="18" charset="0"/>
              <a:cs typeface="Times New Roman" pitchFamily="18" charset="0"/>
            </a:endParaRPr>
          </a:p>
          <a:p>
            <a:pPr lvl="0"/>
            <a:endParaRPr lang="en-US" sz="2400" dirty="0" smtClean="0">
              <a:latin typeface="Times New Roman" pitchFamily="18" charset="0"/>
              <a:cs typeface="Times New Roman" pitchFamily="18" charset="0"/>
            </a:endParaRPr>
          </a:p>
          <a:p>
            <a:pPr lvl="0"/>
            <a:endParaRPr lang="en-US" sz="2400" dirty="0">
              <a:latin typeface="Times New Roman" pitchFamily="18" charset="0"/>
              <a:cs typeface="Times New Roman" pitchFamily="18" charset="0"/>
            </a:endParaRPr>
          </a:p>
          <a:p>
            <a:pPr lvl="0"/>
            <a:endParaRPr lang="en-US" sz="2400" dirty="0" smtClean="0">
              <a:latin typeface="Times New Roman" pitchFamily="18" charset="0"/>
              <a:cs typeface="Times New Roman" pitchFamily="18" charset="0"/>
            </a:endParaRPr>
          </a:p>
          <a:p>
            <a:pPr lvl="0"/>
            <a:endParaRPr lang="en-US" sz="2400" dirty="0">
              <a:latin typeface="Times New Roman" pitchFamily="18" charset="0"/>
              <a:cs typeface="Times New Roman" pitchFamily="18" charset="0"/>
            </a:endParaRPr>
          </a:p>
          <a:p>
            <a:pPr lvl="0"/>
            <a:endParaRPr lang="en-US" sz="2400" dirty="0" smtClean="0">
              <a:latin typeface="Times New Roman" pitchFamily="18" charset="0"/>
              <a:cs typeface="Times New Roman" pitchFamily="18" charset="0"/>
            </a:endParaRPr>
          </a:p>
          <a:p>
            <a:pPr lvl="0"/>
            <a:endParaRPr lang="vi-VN" sz="2400" dirty="0">
              <a:latin typeface="Times New Roman" pitchFamily="18" charset="0"/>
              <a:cs typeface="Times New Roman" pitchFamily="18" charset="0"/>
            </a:endParaRPr>
          </a:p>
          <a:p>
            <a:endParaRPr lang="vi-VN" dirty="0"/>
          </a:p>
        </p:txBody>
      </p:sp>
      <p:sp>
        <p:nvSpPr>
          <p:cNvPr id="225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22529" name="Object 1"/>
          <p:cNvGraphicFramePr>
            <a:graphicFrameLocks noChangeAspect="1"/>
          </p:cNvGraphicFramePr>
          <p:nvPr/>
        </p:nvGraphicFramePr>
        <p:xfrm>
          <a:off x="243438" y="1500174"/>
          <a:ext cx="8614842" cy="3714776"/>
        </p:xfrm>
        <a:graphic>
          <a:graphicData uri="http://schemas.openxmlformats.org/presentationml/2006/ole">
            <p:oleObj spid="_x0000_s22529" name="Visio" r:id="rId3" imgW="5488305" imgH="2363724" progId="Visio.Drawing.11">
              <p:embed/>
            </p:oleObj>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71480"/>
            <a:ext cx="8229600" cy="5786478"/>
          </a:xfrm>
        </p:spPr>
        <p:txBody>
          <a:bodyPr>
            <a:normAutofit/>
          </a:bodyPr>
          <a:lstStyle/>
          <a:p>
            <a:pPr lvl="0"/>
            <a:r>
              <a:rPr lang="en-US" sz="2600" dirty="0" err="1">
                <a:latin typeface="Times New Roman" pitchFamily="18" charset="0"/>
                <a:cs typeface="Times New Roman" pitchFamily="18" charset="0"/>
              </a:rPr>
              <a:t>Lồng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nhóm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bối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dây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số</a:t>
            </a:r>
            <a:r>
              <a:rPr lang="en-US" sz="2600" dirty="0">
                <a:latin typeface="Times New Roman" pitchFamily="18" charset="0"/>
                <a:cs typeface="Times New Roman" pitchFamily="18" charset="0"/>
              </a:rPr>
              <a:t> 2) </a:t>
            </a:r>
            <a:r>
              <a:rPr lang="en-US" sz="2600" dirty="0" err="1">
                <a:latin typeface="Times New Roman" pitchFamily="18" charset="0"/>
                <a:cs typeface="Times New Roman" pitchFamily="18" charset="0"/>
              </a:rPr>
              <a:t>của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pha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đề</a:t>
            </a:r>
            <a:endParaRPr lang="vi-VN" sz="2600" dirty="0">
              <a:latin typeface="Times New Roman" pitchFamily="18" charset="0"/>
              <a:cs typeface="Times New Roman" pitchFamily="18" charset="0"/>
            </a:endParaRPr>
          </a:p>
          <a:p>
            <a:pPr lvl="0"/>
            <a:r>
              <a:rPr lang="en-US" sz="2600" dirty="0" err="1">
                <a:latin typeface="Times New Roman" pitchFamily="18" charset="0"/>
                <a:cs typeface="Times New Roman" pitchFamily="18" charset="0"/>
              </a:rPr>
              <a:t>Lồng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bối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dây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bước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bối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dây</a:t>
            </a:r>
            <a:r>
              <a:rPr lang="en-US" sz="2600" dirty="0">
                <a:latin typeface="Times New Roman" pitchFamily="18" charset="0"/>
                <a:cs typeface="Times New Roman" pitchFamily="18" charset="0"/>
              </a:rPr>
              <a:t> y = 4 ( </a:t>
            </a:r>
            <a:r>
              <a:rPr lang="en-US" sz="2600" dirty="0" err="1">
                <a:latin typeface="Times New Roman" pitchFamily="18" charset="0"/>
                <a:cs typeface="Times New Roman" pitchFamily="18" charset="0"/>
              </a:rPr>
              <a:t>rãnh</a:t>
            </a:r>
            <a:r>
              <a:rPr lang="en-US" sz="2600" dirty="0">
                <a:latin typeface="Times New Roman" pitchFamily="18" charset="0"/>
                <a:cs typeface="Times New Roman" pitchFamily="18" charset="0"/>
              </a:rPr>
              <a:t> 11_14).</a:t>
            </a:r>
            <a:endParaRPr lang="vi-VN" sz="2600" dirty="0">
              <a:latin typeface="Times New Roman" pitchFamily="18" charset="0"/>
              <a:cs typeface="Times New Roman" pitchFamily="18" charset="0"/>
            </a:endParaRPr>
          </a:p>
          <a:p>
            <a:pPr lvl="0"/>
            <a:r>
              <a:rPr lang="en-US" sz="2600" dirty="0" err="1">
                <a:latin typeface="Times New Roman" pitchFamily="18" charset="0"/>
                <a:cs typeface="Times New Roman" pitchFamily="18" charset="0"/>
              </a:rPr>
              <a:t>Lồng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bối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dây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bước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bối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dây</a:t>
            </a:r>
            <a:r>
              <a:rPr lang="en-US" sz="2600" dirty="0">
                <a:latin typeface="Times New Roman" pitchFamily="18" charset="0"/>
                <a:cs typeface="Times New Roman" pitchFamily="18" charset="0"/>
              </a:rPr>
              <a:t> y = 4 (</a:t>
            </a:r>
            <a:r>
              <a:rPr lang="en-US" sz="2600" dirty="0" err="1">
                <a:latin typeface="Times New Roman" pitchFamily="18" charset="0"/>
                <a:cs typeface="Times New Roman" pitchFamily="18" charset="0"/>
              </a:rPr>
              <a:t>rãnh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số</a:t>
            </a:r>
            <a:r>
              <a:rPr lang="en-US" sz="2600" dirty="0">
                <a:latin typeface="Times New Roman" pitchFamily="18" charset="0"/>
                <a:cs typeface="Times New Roman" pitchFamily="18" charset="0"/>
              </a:rPr>
              <a:t> 10_ 15).</a:t>
            </a:r>
            <a:endParaRPr lang="vi-VN" sz="2600" dirty="0">
              <a:latin typeface="Times New Roman" pitchFamily="18" charset="0"/>
              <a:cs typeface="Times New Roman" pitchFamily="18" charset="0"/>
            </a:endParaRPr>
          </a:p>
          <a:p>
            <a:pPr lvl="0"/>
            <a:r>
              <a:rPr lang="en-US" sz="2600" dirty="0" err="1">
                <a:latin typeface="Times New Roman" pitchFamily="18" charset="0"/>
                <a:cs typeface="Times New Roman" pitchFamily="18" charset="0"/>
              </a:rPr>
              <a:t>Lồng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bối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dây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bước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bối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dây</a:t>
            </a:r>
            <a:r>
              <a:rPr lang="en-US" sz="2600" dirty="0">
                <a:latin typeface="Times New Roman" pitchFamily="18" charset="0"/>
                <a:cs typeface="Times New Roman" pitchFamily="18" charset="0"/>
              </a:rPr>
              <a:t> y = 6 (</a:t>
            </a:r>
            <a:r>
              <a:rPr lang="en-US" sz="2600" dirty="0" err="1">
                <a:latin typeface="Times New Roman" pitchFamily="18" charset="0"/>
                <a:cs typeface="Times New Roman" pitchFamily="18" charset="0"/>
              </a:rPr>
              <a:t>rãnh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số</a:t>
            </a:r>
            <a:r>
              <a:rPr lang="en-US" sz="2600" dirty="0">
                <a:latin typeface="Times New Roman" pitchFamily="18" charset="0"/>
                <a:cs typeface="Times New Roman" pitchFamily="18" charset="0"/>
              </a:rPr>
              <a:t> 9_16).</a:t>
            </a:r>
            <a:endParaRPr lang="vi-VN" sz="2600" dirty="0">
              <a:latin typeface="Times New Roman" pitchFamily="18" charset="0"/>
              <a:cs typeface="Times New Roman" pitchFamily="18" charset="0"/>
            </a:endParaRPr>
          </a:p>
          <a:p>
            <a:pPr lvl="0"/>
            <a:r>
              <a:rPr lang="en-US" sz="2600" dirty="0" err="1">
                <a:latin typeface="Times New Roman" pitchFamily="18" charset="0"/>
                <a:cs typeface="Times New Roman" pitchFamily="18" charset="0"/>
              </a:rPr>
              <a:t>Lồng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bối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dây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bước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bối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dây</a:t>
            </a:r>
            <a:r>
              <a:rPr lang="en-US" sz="2600" dirty="0">
                <a:latin typeface="Times New Roman" pitchFamily="18" charset="0"/>
                <a:cs typeface="Times New Roman" pitchFamily="18" charset="0"/>
              </a:rPr>
              <a:t> y = 8 ( </a:t>
            </a:r>
            <a:r>
              <a:rPr lang="en-US" sz="2600" dirty="0" err="1">
                <a:latin typeface="Times New Roman" pitchFamily="18" charset="0"/>
                <a:cs typeface="Times New Roman" pitchFamily="18" charset="0"/>
              </a:rPr>
              <a:t>rãnh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số</a:t>
            </a:r>
            <a:r>
              <a:rPr lang="en-US" sz="2600" dirty="0">
                <a:latin typeface="Times New Roman" pitchFamily="18" charset="0"/>
                <a:cs typeface="Times New Roman" pitchFamily="18" charset="0"/>
              </a:rPr>
              <a:t> 8_ 17).</a:t>
            </a:r>
            <a:endParaRPr lang="vi-VN" sz="2600" dirty="0">
              <a:latin typeface="Times New Roman" pitchFamily="18" charset="0"/>
              <a:cs typeface="Times New Roman" pitchFamily="18" charset="0"/>
            </a:endParaRPr>
          </a:p>
          <a:p>
            <a:pPr lvl="0"/>
            <a:r>
              <a:rPr lang="en-US" sz="2600" dirty="0" err="1">
                <a:latin typeface="Times New Roman" pitchFamily="18" charset="0"/>
                <a:cs typeface="Times New Roman" pitchFamily="18" charset="0"/>
              </a:rPr>
              <a:t>Lồng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bối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dây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bước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bối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dây</a:t>
            </a:r>
            <a:r>
              <a:rPr lang="en-US" sz="2600" dirty="0">
                <a:latin typeface="Times New Roman" pitchFamily="18" charset="0"/>
                <a:cs typeface="Times New Roman" pitchFamily="18" charset="0"/>
              </a:rPr>
              <a:t> y = 10 (</a:t>
            </a:r>
            <a:r>
              <a:rPr lang="en-US" sz="2600" dirty="0" err="1">
                <a:latin typeface="Times New Roman" pitchFamily="18" charset="0"/>
                <a:cs typeface="Times New Roman" pitchFamily="18" charset="0"/>
              </a:rPr>
              <a:t>rãnh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số</a:t>
            </a:r>
            <a:r>
              <a:rPr lang="en-US" sz="2600" dirty="0">
                <a:latin typeface="Times New Roman" pitchFamily="18" charset="0"/>
                <a:cs typeface="Times New Roman" pitchFamily="18" charset="0"/>
              </a:rPr>
              <a:t> 7_18).</a:t>
            </a:r>
            <a:endParaRPr lang="vi-VN" sz="2600" dirty="0">
              <a:latin typeface="Times New Roman" pitchFamily="18" charset="0"/>
              <a:cs typeface="Times New Roman" pitchFamily="18" charset="0"/>
            </a:endParaRPr>
          </a:p>
          <a:p>
            <a:r>
              <a:rPr lang="en-US" sz="2600" dirty="0" err="1">
                <a:latin typeface="Times New Roman" pitchFamily="18" charset="0"/>
                <a:cs typeface="Times New Roman" pitchFamily="18" charset="0"/>
              </a:rPr>
              <a:t>Kiểm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sự</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thông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mạch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cách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điện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của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bối</a:t>
            </a:r>
            <a:r>
              <a:rPr lang="en-US" sz="2600" dirty="0">
                <a:latin typeface="Times New Roman" pitchFamily="18" charset="0"/>
                <a:cs typeface="Times New Roman" pitchFamily="18" charset="0"/>
              </a:rPr>
              <a:t> </a:t>
            </a:r>
            <a:r>
              <a:rPr lang="en-US" sz="2600" dirty="0" err="1" smtClean="0">
                <a:latin typeface="Times New Roman" pitchFamily="18" charset="0"/>
                <a:cs typeface="Times New Roman" pitchFamily="18" charset="0"/>
              </a:rPr>
              <a:t>dây</a:t>
            </a:r>
            <a:endParaRPr lang="en-US" sz="2600" dirty="0" smtClean="0">
              <a:latin typeface="Times New Roman" pitchFamily="18" charset="0"/>
              <a:cs typeface="Times New Roman" pitchFamily="18" charset="0"/>
            </a:endParaRPr>
          </a:p>
          <a:p>
            <a:pPr lvl="0"/>
            <a:r>
              <a:rPr lang="en-US" sz="2400" dirty="0" err="1">
                <a:latin typeface="Times New Roman" pitchFamily="18" charset="0"/>
                <a:cs typeface="Times New Roman" pitchFamily="18" charset="0"/>
              </a:rPr>
              <a:t>Lồng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4), </a:t>
            </a:r>
            <a:r>
              <a:rPr lang="en-US" sz="2400" dirty="0" err="1">
                <a:latin typeface="Times New Roman" pitchFamily="18" charset="0"/>
                <a:cs typeface="Times New Roman" pitchFamily="18" charset="0"/>
              </a:rPr>
              <a:t>cách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kiểm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tương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tự</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như</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đầu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tiên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đề</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quan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sát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đồ</a:t>
            </a:r>
            <a:r>
              <a:rPr lang="en-US" sz="2400" dirty="0">
                <a:latin typeface="Times New Roman" pitchFamily="18" charset="0"/>
                <a:cs typeface="Times New Roman" pitchFamily="18" charset="0"/>
              </a:rPr>
              <a:t> ở </a:t>
            </a:r>
            <a:r>
              <a:rPr lang="en-US" sz="2400" dirty="0" err="1">
                <a:latin typeface="Times New Roman" pitchFamily="18" charset="0"/>
                <a:cs typeface="Times New Roman" pitchFamily="18" charset="0"/>
              </a:rPr>
              <a:t>bước</a:t>
            </a:r>
            <a:r>
              <a:rPr lang="en-US" sz="2400" dirty="0">
                <a:latin typeface="Times New Roman" pitchFamily="18" charset="0"/>
                <a:cs typeface="Times New Roman" pitchFamily="18" charset="0"/>
              </a:rPr>
              <a:t> 1 </a:t>
            </a:r>
            <a:r>
              <a:rPr lang="en-US" sz="2400" dirty="0" err="1">
                <a:latin typeface="Times New Roman" pitchFamily="18" charset="0"/>
                <a:cs typeface="Times New Roman" pitchFamily="18" charset="0"/>
              </a:rPr>
              <a:t>để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lồng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đúng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vị</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trí</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rãnh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bối</a:t>
            </a:r>
            <a:r>
              <a:rPr lang="en-US" sz="2400" dirty="0" smtClean="0">
                <a:latin typeface="Times New Roman" pitchFamily="18" charset="0"/>
                <a:cs typeface="Times New Roman" pitchFamily="18" charset="0"/>
              </a:rPr>
              <a:t>.</a:t>
            </a:r>
          </a:p>
          <a:p>
            <a:r>
              <a:rPr lang="en-US" sz="2400" b="1" dirty="0" smtClean="0">
                <a:latin typeface="Times New Roman" pitchFamily="18" charset="0"/>
                <a:cs typeface="Times New Roman" pitchFamily="18" charset="0"/>
              </a:rPr>
              <a:t>8.3</a:t>
            </a:r>
            <a:r>
              <a:rPr lang="en-US" sz="2400" dirty="0" smtClean="0">
                <a:latin typeface="Times New Roman" pitchFamily="18" charset="0"/>
                <a:cs typeface="Times New Roman" pitchFamily="18" charset="0"/>
              </a:rPr>
              <a:t> </a:t>
            </a:r>
            <a:r>
              <a:rPr lang="de-DE" sz="2400" b="1" dirty="0">
                <a:latin typeface="Times New Roman" pitchFamily="18" charset="0"/>
                <a:cs typeface="Times New Roman" pitchFamily="18" charset="0"/>
              </a:rPr>
              <a:t>Đấu dây, kiểm tra, đai </a:t>
            </a:r>
            <a:r>
              <a:rPr lang="de-DE" sz="2400" b="1" dirty="0" smtClean="0">
                <a:latin typeface="Times New Roman" pitchFamily="18" charset="0"/>
                <a:cs typeface="Times New Roman" pitchFamily="18" charset="0"/>
              </a:rPr>
              <a:t>dây</a:t>
            </a:r>
          </a:p>
          <a:p>
            <a:r>
              <a:rPr lang="de-DE" sz="2400" b="1" dirty="0">
                <a:latin typeface="Times New Roman" pitchFamily="18" charset="0"/>
                <a:cs typeface="Times New Roman" pitchFamily="18" charset="0"/>
              </a:rPr>
              <a:t>8.3.1  Đấu dây</a:t>
            </a:r>
            <a:endParaRPr lang="vi-VN" sz="2400" dirty="0">
              <a:latin typeface="Times New Roman" pitchFamily="18" charset="0"/>
              <a:cs typeface="Times New Roman" pitchFamily="18" charset="0"/>
            </a:endParaRPr>
          </a:p>
          <a:p>
            <a:endParaRPr lang="vi-VN" sz="2400" dirty="0"/>
          </a:p>
          <a:p>
            <a:pPr lvl="0"/>
            <a:endParaRPr lang="vi-VN" sz="2400" dirty="0">
              <a:latin typeface="Times New Roman" pitchFamily="18" charset="0"/>
              <a:cs typeface="Times New Roman" pitchFamily="18" charset="0"/>
            </a:endParaRPr>
          </a:p>
          <a:p>
            <a:endParaRPr lang="vi-VN" sz="2600" dirty="0">
              <a:latin typeface="Times New Roman" pitchFamily="18" charset="0"/>
              <a:cs typeface="Times New Roman" pitchFamily="18" charset="0"/>
            </a:endParaRPr>
          </a:p>
          <a:p>
            <a:endParaRPr lang="vi-VN"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71480"/>
            <a:ext cx="8229600" cy="5929354"/>
          </a:xfrm>
        </p:spPr>
        <p:txBody>
          <a:bodyPr>
            <a:normAutofit/>
          </a:bodyPr>
          <a:lstStyle/>
          <a:p>
            <a:r>
              <a:rPr lang="de-DE" sz="2400" b="1" dirty="0">
                <a:latin typeface="Times New Roman" pitchFamily="18" charset="0"/>
                <a:cs typeface="Times New Roman" pitchFamily="18" charset="0"/>
              </a:rPr>
              <a:t>Bước 1: Đấu dây: </a:t>
            </a:r>
            <a:r>
              <a:rPr lang="de-DE" sz="2400" dirty="0">
                <a:latin typeface="Times New Roman" pitchFamily="18" charset="0"/>
                <a:cs typeface="Times New Roman" pitchFamily="18" charset="0"/>
              </a:rPr>
              <a:t>Thực hiện tương tự phần đấu dây ở bài 4</a:t>
            </a:r>
            <a:endParaRPr lang="vi-VN" sz="2400" dirty="0">
              <a:latin typeface="Times New Roman" pitchFamily="18" charset="0"/>
              <a:cs typeface="Times New Roman" pitchFamily="18" charset="0"/>
            </a:endParaRPr>
          </a:p>
          <a:p>
            <a:r>
              <a:rPr lang="de-DE" sz="2400" b="1" dirty="0">
                <a:latin typeface="Times New Roman" pitchFamily="18" charset="0"/>
                <a:cs typeface="Times New Roman" pitchFamily="18" charset="0"/>
              </a:rPr>
              <a:t>Bước 2: Hàn chì các đầu dây:</a:t>
            </a:r>
            <a:r>
              <a:rPr lang="de-DE" sz="2400" dirty="0">
                <a:latin typeface="Times New Roman" pitchFamily="18" charset="0"/>
                <a:cs typeface="Times New Roman" pitchFamily="18" charset="0"/>
              </a:rPr>
              <a:t> Thực hiện tương tự phần đấu dây ở bài 4</a:t>
            </a:r>
            <a:endParaRPr lang="vi-VN" sz="2400" dirty="0">
              <a:latin typeface="Times New Roman" pitchFamily="18" charset="0"/>
              <a:cs typeface="Times New Roman" pitchFamily="18" charset="0"/>
            </a:endParaRPr>
          </a:p>
          <a:p>
            <a:r>
              <a:rPr lang="de-DE" sz="2400" b="1" dirty="0">
                <a:latin typeface="Times New Roman" pitchFamily="18" charset="0"/>
                <a:cs typeface="Times New Roman" pitchFamily="18" charset="0"/>
              </a:rPr>
              <a:t>8.3.2  Kiểm </a:t>
            </a:r>
            <a:r>
              <a:rPr lang="de-DE" sz="2400" b="1" dirty="0" smtClean="0">
                <a:latin typeface="Times New Roman" pitchFamily="18" charset="0"/>
                <a:cs typeface="Times New Roman" pitchFamily="18" charset="0"/>
              </a:rPr>
              <a:t>tra thông mạch và cách điện  </a:t>
            </a:r>
            <a:endParaRPr lang="vi-VN" sz="2400" dirty="0">
              <a:latin typeface="Times New Roman" pitchFamily="18" charset="0"/>
              <a:cs typeface="Times New Roman" pitchFamily="18" charset="0"/>
            </a:endParaRPr>
          </a:p>
          <a:p>
            <a:r>
              <a:rPr lang="de-DE" sz="2400" b="1" dirty="0">
                <a:latin typeface="Times New Roman" pitchFamily="18" charset="0"/>
                <a:cs typeface="Times New Roman" pitchFamily="18" charset="0"/>
              </a:rPr>
              <a:t>8.3.3 Đai dây: </a:t>
            </a:r>
            <a:r>
              <a:rPr lang="de-DE" sz="2400" dirty="0">
                <a:latin typeface="Times New Roman" pitchFamily="18" charset="0"/>
                <a:cs typeface="Times New Roman" pitchFamily="18" charset="0"/>
              </a:rPr>
              <a:t>Thực hiện tương tự phần đai dây ở bài 4</a:t>
            </a:r>
            <a:endParaRPr lang="vi-VN" sz="2400" dirty="0">
              <a:latin typeface="Times New Roman" pitchFamily="18" charset="0"/>
              <a:cs typeface="Times New Roman" pitchFamily="18" charset="0"/>
            </a:endParaRPr>
          </a:p>
          <a:p>
            <a:pPr marL="342900" lvl="1" indent="-342900">
              <a:buFont typeface="Arial" pitchFamily="34" charset="0"/>
              <a:buChar char="•"/>
            </a:pPr>
            <a:r>
              <a:rPr lang="en-US" sz="2400" b="1" dirty="0" smtClean="0">
                <a:latin typeface="Times New Roman" pitchFamily="18" charset="0"/>
                <a:cs typeface="Times New Roman" pitchFamily="18" charset="0"/>
              </a:rPr>
              <a:t>8.4 </a:t>
            </a:r>
            <a:r>
              <a:rPr lang="de-DE" sz="2400" b="1" dirty="0">
                <a:latin typeface="Times New Roman" pitchFamily="18" charset="0"/>
                <a:cs typeface="Times New Roman" pitchFamily="18" charset="0"/>
              </a:rPr>
              <a:t>Lắp ráp, kiểm tra, vận hành.</a:t>
            </a:r>
            <a:endParaRPr lang="vi-VN" sz="2400" dirty="0">
              <a:latin typeface="Times New Roman" pitchFamily="18" charset="0"/>
              <a:cs typeface="Times New Roman" pitchFamily="18" charset="0"/>
            </a:endParaRPr>
          </a:p>
          <a:p>
            <a:r>
              <a:rPr lang="de-DE" sz="2400" b="1" dirty="0"/>
              <a:t>8.4.1 Lắp ráp, Kiểm Tra.</a:t>
            </a:r>
            <a:endParaRPr lang="vi-VN" sz="2400" dirty="0"/>
          </a:p>
          <a:p>
            <a:r>
              <a:rPr lang="de-DE" sz="2400" b="1" dirty="0">
                <a:latin typeface="Times New Roman" pitchFamily="18" charset="0"/>
                <a:cs typeface="Times New Roman" pitchFamily="18" charset="0"/>
              </a:rPr>
              <a:t>Bước 1: </a:t>
            </a:r>
            <a:r>
              <a:rPr lang="de-DE" sz="2400" dirty="0">
                <a:latin typeface="Times New Roman" pitchFamily="18" charset="0"/>
                <a:cs typeface="Times New Roman" pitchFamily="18" charset="0"/>
              </a:rPr>
              <a:t>Sau khi kiểm tra xong hoàn tất sơ bộ phần quấn dây của động cơ, ta tiến hành đóng 2 nắp động cơ.  Xoay thử trục vài lần để kiểm tra xem  trục có quay tốt, hay có triệu chứng bị cong vênh, không di chuyển được, để nhanh chóng cân chỉnh kịp thời.</a:t>
            </a:r>
            <a:endParaRPr lang="vi-VN" sz="2400" dirty="0">
              <a:latin typeface="Times New Roman" pitchFamily="18" charset="0"/>
              <a:cs typeface="Times New Roman" pitchFamily="18" charset="0"/>
            </a:endParaRPr>
          </a:p>
          <a:p>
            <a:r>
              <a:rPr lang="de-DE" sz="2400" b="1" dirty="0">
                <a:latin typeface="Times New Roman" pitchFamily="18" charset="0"/>
                <a:cs typeface="Times New Roman" pitchFamily="18" charset="0"/>
              </a:rPr>
              <a:t> Bước 2: </a:t>
            </a:r>
            <a:r>
              <a:rPr lang="de-DE" sz="2400" dirty="0">
                <a:latin typeface="Times New Roman" pitchFamily="18" charset="0"/>
                <a:cs typeface="Times New Roman" pitchFamily="18" charset="0"/>
              </a:rPr>
              <a:t>Đấu nối hộp gắn tụ điện, và các dây dẫn pha chạy, pha đề </a:t>
            </a:r>
            <a:endParaRPr lang="vi-VN" sz="2400" dirty="0">
              <a:latin typeface="Times New Roman" pitchFamily="18" charset="0"/>
              <a:cs typeface="Times New Roman" pitchFamily="18" charset="0"/>
            </a:endParaRPr>
          </a:p>
          <a:p>
            <a:endParaRPr lang="vi-VN" sz="2400" dirty="0">
              <a:latin typeface="Times New Roman" pitchFamily="18" charset="0"/>
              <a:cs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14356"/>
            <a:ext cx="8229600" cy="5411807"/>
          </a:xfrm>
        </p:spPr>
        <p:txBody>
          <a:bodyPr/>
          <a:lstStyle/>
          <a:p>
            <a:r>
              <a:rPr lang="de-DE" sz="2400" b="1" dirty="0">
                <a:latin typeface="Times New Roman" pitchFamily="18" charset="0"/>
                <a:cs typeface="Times New Roman" pitchFamily="18" charset="0"/>
              </a:rPr>
              <a:t>8.4.2  Vận hành</a:t>
            </a:r>
            <a:endParaRPr lang="vi-VN" sz="2400" dirty="0">
              <a:latin typeface="Times New Roman" pitchFamily="18" charset="0"/>
              <a:cs typeface="Times New Roman" pitchFamily="18" charset="0"/>
            </a:endParaRPr>
          </a:p>
          <a:p>
            <a:r>
              <a:rPr lang="de-DE" sz="2400" dirty="0">
                <a:latin typeface="Times New Roman" pitchFamily="18" charset="0"/>
                <a:cs typeface="Times New Roman" pitchFamily="18" charset="0"/>
              </a:rPr>
              <a:t>Cấp nguồn điện có điện áp 220V cho động cơ chạy chế độ không tải, dùng ampe kềm đo dòng điện. Đọc trị số của ampe kềm, nếu đạt khoảng 10 đến 15 % dòng điện định mức của động cơ là đạt yêu cầu, </a:t>
            </a:r>
            <a:endParaRPr lang="vi-VN" sz="2400" dirty="0">
              <a:latin typeface="Times New Roman" pitchFamily="18" charset="0"/>
              <a:cs typeface="Times New Roman" pitchFamily="18" charset="0"/>
            </a:endParaRPr>
          </a:p>
          <a:p>
            <a:r>
              <a:rPr lang="de-DE" sz="2400" dirty="0">
                <a:latin typeface="Times New Roman" pitchFamily="18" charset="0"/>
                <a:cs typeface="Times New Roman" pitchFamily="18" charset="0"/>
              </a:rPr>
              <a:t> </a:t>
            </a:r>
            <a:r>
              <a:rPr lang="de-DE" sz="2400" i="1" dirty="0">
                <a:latin typeface="Times New Roman" pitchFamily="18" charset="0"/>
                <a:cs typeface="Times New Roman" pitchFamily="18" charset="0"/>
              </a:rPr>
              <a:t>Các phần kiểm tra khác, tiến hành đo thực nghiệm như phần bài thực hành số 4 đã hướng dẫn</a:t>
            </a:r>
            <a:r>
              <a:rPr lang="de-DE" sz="2400" dirty="0">
                <a:latin typeface="Times New Roman" pitchFamily="18" charset="0"/>
                <a:cs typeface="Times New Roman" pitchFamily="18" charset="0"/>
              </a:rPr>
              <a:t>.</a:t>
            </a:r>
            <a:endParaRPr lang="vi-VN" sz="2400" dirty="0">
              <a:latin typeface="Times New Roman" pitchFamily="18" charset="0"/>
              <a:cs typeface="Times New Roman" pitchFamily="18" charset="0"/>
            </a:endParaRPr>
          </a:p>
          <a:p>
            <a:endParaRPr lang="vi-VN"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82660"/>
          </a:xfrm>
        </p:spPr>
        <p:txBody>
          <a:bodyPr>
            <a:normAutofit/>
          </a:bodyPr>
          <a:lstStyle/>
          <a:p>
            <a:r>
              <a:rPr lang="de-DE" sz="2800" b="1" dirty="0" smtClean="0">
                <a:solidFill>
                  <a:srgbClr val="C00000"/>
                </a:solidFill>
                <a:latin typeface="Times New Roman" pitchFamily="18" charset="0"/>
                <a:cs typeface="Times New Roman" pitchFamily="18" charset="0"/>
              </a:rPr>
              <a:t>Bài 8: QUẤN DÂY ĐỘNG CƠ KHÔNG ĐỒNG BỘ MỘT PHA DẠNG SIN</a:t>
            </a:r>
            <a:endParaRPr lang="vi-VN" sz="2800" dirty="0"/>
          </a:p>
        </p:txBody>
      </p:sp>
      <p:sp>
        <p:nvSpPr>
          <p:cNvPr id="3" name="Content Placeholder 2"/>
          <p:cNvSpPr>
            <a:spLocks noGrp="1"/>
          </p:cNvSpPr>
          <p:nvPr>
            <p:ph idx="1"/>
          </p:nvPr>
        </p:nvSpPr>
        <p:spPr/>
        <p:txBody>
          <a:bodyPr>
            <a:normAutofit/>
          </a:bodyPr>
          <a:lstStyle/>
          <a:p>
            <a:r>
              <a:rPr lang="de-DE" sz="2600" b="1" i="1" dirty="0" smtClean="0">
                <a:latin typeface="Times New Roman" pitchFamily="18" charset="0"/>
                <a:cs typeface="Times New Roman" pitchFamily="18" charset="0"/>
              </a:rPr>
              <a:t>Mục tiêu: </a:t>
            </a:r>
            <a:endParaRPr lang="vi-VN" sz="2600" dirty="0" smtClean="0">
              <a:latin typeface="Times New Roman" pitchFamily="18" charset="0"/>
              <a:cs typeface="Times New Roman" pitchFamily="18" charset="0"/>
            </a:endParaRPr>
          </a:p>
          <a:p>
            <a:pPr lvl="0"/>
            <a:r>
              <a:rPr lang="it-IT" sz="2600" i="1" dirty="0" smtClean="0">
                <a:latin typeface="Times New Roman" pitchFamily="18" charset="0"/>
                <a:cs typeface="Times New Roman" pitchFamily="18" charset="0"/>
              </a:rPr>
              <a:t>Về kiến thức: </a:t>
            </a:r>
            <a:r>
              <a:rPr lang="de-DE" sz="2600" i="1" dirty="0" smtClean="0">
                <a:latin typeface="Times New Roman" pitchFamily="18" charset="0"/>
                <a:cs typeface="Times New Roman" pitchFamily="18" charset="0"/>
              </a:rPr>
              <a:t>Trình bày được trình tự các bước quấn dây động cơ không đồng bộ 1 pha dạng sin.</a:t>
            </a:r>
            <a:endParaRPr lang="vi-VN" sz="2600" dirty="0" smtClean="0">
              <a:latin typeface="Times New Roman" pitchFamily="18" charset="0"/>
              <a:cs typeface="Times New Roman" pitchFamily="18" charset="0"/>
            </a:endParaRPr>
          </a:p>
          <a:p>
            <a:pPr lvl="0"/>
            <a:r>
              <a:rPr lang="it-IT" sz="2600" i="1" dirty="0" smtClean="0">
                <a:latin typeface="Times New Roman" pitchFamily="18" charset="0"/>
                <a:cs typeface="Times New Roman" pitchFamily="18" charset="0"/>
              </a:rPr>
              <a:t>Về kỹ năng: </a:t>
            </a:r>
            <a:r>
              <a:rPr lang="de-DE" sz="2600" i="1" dirty="0" smtClean="0">
                <a:latin typeface="Times New Roman" pitchFamily="18" charset="0"/>
                <a:cs typeface="Times New Roman" pitchFamily="18" charset="0"/>
              </a:rPr>
              <a:t>Quấn được bộ dây quần động cơ không đồng bộ 1 pha dạng sin và sửa chữa hư hỏng.</a:t>
            </a:r>
            <a:endParaRPr lang="vi-VN" sz="2600" dirty="0" smtClean="0">
              <a:latin typeface="Times New Roman" pitchFamily="18" charset="0"/>
              <a:cs typeface="Times New Roman" pitchFamily="18" charset="0"/>
            </a:endParaRPr>
          </a:p>
          <a:p>
            <a:r>
              <a:rPr lang="it-IT" sz="2600" i="1" dirty="0" smtClean="0">
                <a:latin typeface="Times New Roman" pitchFamily="18" charset="0"/>
                <a:cs typeface="Times New Roman" pitchFamily="18" charset="0"/>
              </a:rPr>
              <a:t>Năng</a:t>
            </a:r>
            <a:r>
              <a:rPr lang="nb-NO" sz="2600" i="1" dirty="0" smtClean="0">
                <a:latin typeface="Times New Roman" pitchFamily="18" charset="0"/>
                <a:cs typeface="Times New Roman" pitchFamily="18" charset="0"/>
              </a:rPr>
              <a:t> lực tự chủ và trách nhiệm: </a:t>
            </a:r>
            <a:r>
              <a:rPr lang="it-IT" sz="2600" i="1" dirty="0" smtClean="0">
                <a:latin typeface="Times New Roman" pitchFamily="18" charset="0"/>
                <a:cs typeface="Times New Roman" pitchFamily="18" charset="0"/>
              </a:rPr>
              <a:t>Tự chịu trách nhiệm về sản phẩm đối với bản thân và xã hội; Ý thức tổ chức – kỷ luật</a:t>
            </a:r>
            <a:endParaRPr lang="vi-VN" sz="2600" dirty="0" smtClean="0">
              <a:latin typeface="Times New Roman" pitchFamily="18" charset="0"/>
              <a:cs typeface="Times New Roman" pitchFamily="18" charset="0"/>
            </a:endParaRPr>
          </a:p>
          <a:p>
            <a:endParaRPr lang="vi-VN"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604"/>
            <a:ext cx="8229600" cy="6072230"/>
          </a:xfrm>
        </p:spPr>
        <p:txBody>
          <a:bodyPr/>
          <a:lstStyle/>
          <a:p>
            <a:pPr lvl="0"/>
            <a:r>
              <a:rPr lang="en-US" sz="2400" b="1" i="1" dirty="0" err="1" smtClean="0">
                <a:latin typeface="Times New Roman" pitchFamily="18" charset="0"/>
                <a:cs typeface="Times New Roman" pitchFamily="18" charset="0"/>
              </a:rPr>
              <a:t>Dụng</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cụ</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và</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thiết</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bị</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vật</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tư</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thực</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hành</a:t>
            </a:r>
            <a:r>
              <a:rPr lang="en-US" sz="2400" b="1" i="1" dirty="0" smtClean="0">
                <a:latin typeface="Times New Roman" pitchFamily="18" charset="0"/>
                <a:cs typeface="Times New Roman" pitchFamily="18" charset="0"/>
              </a:rPr>
              <a:t>:</a:t>
            </a:r>
          </a:p>
          <a:p>
            <a:pPr lvl="0"/>
            <a:r>
              <a:rPr lang="en-US" sz="2400" dirty="0" smtClean="0">
                <a:latin typeface="Times New Roman" panose="02020603050405020304" pitchFamily="18" charset="0"/>
                <a:cs typeface="Times New Roman" panose="02020603050405020304" pitchFamily="18" charset="0"/>
              </a:rPr>
              <a:t>_ </a:t>
            </a:r>
            <a:r>
              <a:rPr lang="en-US" sz="2400" dirty="0" err="1" smtClean="0">
                <a:latin typeface="Times New Roman" panose="02020603050405020304" pitchFamily="18" charset="0"/>
                <a:cs typeface="Times New Roman" panose="02020603050405020304" pitchFamily="18" charset="0"/>
              </a:rPr>
              <a:t>Dụng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cụ</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thợ</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điện</a:t>
            </a:r>
            <a:r>
              <a:rPr lang="en-US" sz="2400" dirty="0" smtClean="0">
                <a:latin typeface="Times New Roman" panose="02020603050405020304" pitchFamily="18" charset="0"/>
                <a:cs typeface="Times New Roman" panose="02020603050405020304" pitchFamily="18" charset="0"/>
              </a:rPr>
              <a:t>, VOM, M</a:t>
            </a:r>
            <a:r>
              <a:rPr lang="en-US" sz="2400" dirty="0" smtClean="0">
                <a:latin typeface="Times New Roman" panose="02020603050405020304" pitchFamily="18" charset="0"/>
                <a:cs typeface="Times New Roman" panose="02020603050405020304" pitchFamily="18" charset="0"/>
                <a:sym typeface="Symbol"/>
              </a:rPr>
              <a:t> </a:t>
            </a:r>
            <a:r>
              <a:rPr lang="en-US" sz="2400" dirty="0" err="1" smtClean="0">
                <a:latin typeface="Times New Roman" panose="02020603050405020304" pitchFamily="18" charset="0"/>
                <a:cs typeface="Times New Roman" panose="02020603050405020304" pitchFamily="18" charset="0"/>
                <a:sym typeface="Symbol"/>
              </a:rPr>
              <a:t>kế</a:t>
            </a:r>
            <a:r>
              <a:rPr lang="en-US" sz="2400" dirty="0" smtClean="0">
                <a:latin typeface="Times New Roman" panose="02020603050405020304" pitchFamily="18" charset="0"/>
                <a:cs typeface="Times New Roman" panose="02020603050405020304" pitchFamily="18" charset="0"/>
              </a:rPr>
              <a:t> </a:t>
            </a:r>
          </a:p>
          <a:p>
            <a:r>
              <a:rPr lang="en-US" sz="2400" dirty="0" smtClean="0">
                <a:latin typeface="Times New Roman" panose="02020603050405020304" pitchFamily="18" charset="0"/>
                <a:cs typeface="Times New Roman" panose="02020603050405020304" pitchFamily="18" charset="0"/>
              </a:rPr>
              <a:t>_ ĐC </a:t>
            </a:r>
            <a:r>
              <a:rPr lang="en-US" sz="2400" smtClean="0">
                <a:latin typeface="Times New Roman" panose="02020603050405020304" pitchFamily="18" charset="0"/>
                <a:cs typeface="Times New Roman" panose="02020603050405020304" pitchFamily="18" charset="0"/>
              </a:rPr>
              <a:t>KĐB </a:t>
            </a:r>
            <a:r>
              <a:rPr lang="en-US" sz="2400" smtClean="0">
                <a:latin typeface="Times New Roman" panose="02020603050405020304" pitchFamily="18" charset="0"/>
                <a:cs typeface="Times New Roman" panose="02020603050405020304" pitchFamily="18" charset="0"/>
              </a:rPr>
              <a:t>1 </a:t>
            </a:r>
            <a:r>
              <a:rPr lang="en-US" sz="2400" dirty="0" err="1" smtClean="0">
                <a:latin typeface="Times New Roman" panose="02020603050405020304" pitchFamily="18" charset="0"/>
                <a:cs typeface="Times New Roman" panose="02020603050405020304" pitchFamily="18" charset="0"/>
              </a:rPr>
              <a:t>pha</a:t>
            </a:r>
            <a:r>
              <a:rPr lang="en-US" sz="2400" dirty="0" smtClean="0">
                <a:latin typeface="Times New Roman" panose="02020603050405020304" pitchFamily="18" charset="0"/>
                <a:cs typeface="Times New Roman" panose="02020603050405020304" pitchFamily="18" charset="0"/>
              </a:rPr>
              <a:t> Z = 36 </a:t>
            </a:r>
            <a:r>
              <a:rPr lang="en-US" sz="2400" dirty="0" err="1" smtClean="0">
                <a:latin typeface="Times New Roman" panose="02020603050405020304" pitchFamily="18" charset="0"/>
                <a:cs typeface="Times New Roman" panose="02020603050405020304" pitchFamily="18" charset="0"/>
              </a:rPr>
              <a:t>rãnh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bàn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quấn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dây</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khuôn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quấn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dây</a:t>
            </a:r>
            <a:r>
              <a:rPr lang="en-US" sz="2400" dirty="0" smtClean="0">
                <a:latin typeface="Times New Roman" panose="02020603050405020304" pitchFamily="18" charset="0"/>
                <a:cs typeface="Times New Roman" panose="02020603050405020304" pitchFamily="18" charset="0"/>
              </a:rPr>
              <a:t>.</a:t>
            </a:r>
          </a:p>
          <a:p>
            <a:r>
              <a:rPr lang="en-US" sz="2400" dirty="0" smtClean="0">
                <a:latin typeface="Times New Roman" panose="02020603050405020304" pitchFamily="18" charset="0"/>
                <a:cs typeface="Times New Roman" panose="02020603050405020304" pitchFamily="18" charset="0"/>
              </a:rPr>
              <a:t>_ </a:t>
            </a:r>
            <a:r>
              <a:rPr lang="en-US" sz="2400" dirty="0" err="1" smtClean="0">
                <a:latin typeface="Times New Roman" panose="02020603050405020304" pitchFamily="18" charset="0"/>
                <a:cs typeface="Times New Roman" panose="02020603050405020304" pitchFamily="18" charset="0"/>
              </a:rPr>
              <a:t>Dây</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điện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từ</a:t>
            </a:r>
            <a:r>
              <a:rPr lang="en-US" sz="2400" dirty="0" smtClean="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sym typeface="Symbol"/>
              </a:rPr>
              <a:t>50, 55, 60.</a:t>
            </a:r>
          </a:p>
          <a:p>
            <a:r>
              <a:rPr lang="en-US" sz="2400" dirty="0" smtClean="0">
                <a:latin typeface="Times New Roman" panose="02020603050405020304" pitchFamily="18" charset="0"/>
                <a:cs typeface="Times New Roman" panose="02020603050405020304" pitchFamily="18" charset="0"/>
                <a:sym typeface="Symbol"/>
              </a:rPr>
              <a:t>_ </a:t>
            </a:r>
            <a:r>
              <a:rPr lang="en-US" sz="2400" dirty="0" err="1" smtClean="0">
                <a:latin typeface="Times New Roman" panose="02020603050405020304" pitchFamily="18" charset="0"/>
                <a:cs typeface="Times New Roman" panose="02020603050405020304" pitchFamily="18" charset="0"/>
                <a:sym typeface="Symbol"/>
              </a:rPr>
              <a:t>Giấy</a:t>
            </a:r>
            <a:r>
              <a:rPr lang="en-US" sz="2400" dirty="0" smtClean="0">
                <a:latin typeface="Times New Roman" panose="02020603050405020304" pitchFamily="18" charset="0"/>
                <a:cs typeface="Times New Roman" panose="02020603050405020304" pitchFamily="18" charset="0"/>
                <a:sym typeface="Symbol"/>
              </a:rPr>
              <a:t> </a:t>
            </a:r>
            <a:r>
              <a:rPr lang="en-US" sz="2400" dirty="0" err="1" smtClean="0">
                <a:latin typeface="Times New Roman" panose="02020603050405020304" pitchFamily="18" charset="0"/>
                <a:cs typeface="Times New Roman" panose="02020603050405020304" pitchFamily="18" charset="0"/>
                <a:sym typeface="Symbol"/>
              </a:rPr>
              <a:t>cách</a:t>
            </a:r>
            <a:r>
              <a:rPr lang="en-US" sz="2400" dirty="0" smtClean="0">
                <a:latin typeface="Times New Roman" panose="02020603050405020304" pitchFamily="18" charset="0"/>
                <a:cs typeface="Times New Roman" panose="02020603050405020304" pitchFamily="18" charset="0"/>
                <a:sym typeface="Symbol"/>
              </a:rPr>
              <a:t> </a:t>
            </a:r>
            <a:r>
              <a:rPr lang="en-US" sz="2400" dirty="0" err="1" smtClean="0">
                <a:latin typeface="Times New Roman" panose="02020603050405020304" pitchFamily="18" charset="0"/>
                <a:cs typeface="Times New Roman" panose="02020603050405020304" pitchFamily="18" charset="0"/>
                <a:sym typeface="Symbol"/>
              </a:rPr>
              <a:t>điện</a:t>
            </a:r>
            <a:r>
              <a:rPr lang="en-US" sz="2400" dirty="0" smtClean="0">
                <a:latin typeface="Times New Roman" panose="02020603050405020304" pitchFamily="18" charset="0"/>
                <a:cs typeface="Times New Roman" panose="02020603050405020304" pitchFamily="18" charset="0"/>
                <a:sym typeface="Symbol"/>
              </a:rPr>
              <a:t>, </a:t>
            </a:r>
            <a:r>
              <a:rPr lang="en-US" sz="2400" dirty="0" err="1" smtClean="0">
                <a:latin typeface="Times New Roman" panose="02020603050405020304" pitchFamily="18" charset="0"/>
                <a:cs typeface="Times New Roman" panose="02020603050405020304" pitchFamily="18" charset="0"/>
                <a:sym typeface="Symbol"/>
              </a:rPr>
              <a:t>ống</a:t>
            </a:r>
            <a:r>
              <a:rPr lang="en-US" sz="2400" dirty="0" smtClean="0">
                <a:latin typeface="Times New Roman" panose="02020603050405020304" pitchFamily="18" charset="0"/>
                <a:cs typeface="Times New Roman" panose="02020603050405020304" pitchFamily="18" charset="0"/>
                <a:sym typeface="Symbol"/>
              </a:rPr>
              <a:t> gen, </a:t>
            </a:r>
            <a:r>
              <a:rPr lang="en-US" sz="2400" dirty="0" err="1" smtClean="0">
                <a:latin typeface="Times New Roman" panose="02020603050405020304" pitchFamily="18" charset="0"/>
                <a:cs typeface="Times New Roman" panose="02020603050405020304" pitchFamily="18" charset="0"/>
                <a:sym typeface="Symbol"/>
              </a:rPr>
              <a:t>dây</a:t>
            </a:r>
            <a:r>
              <a:rPr lang="en-US" sz="2400" dirty="0" smtClean="0">
                <a:latin typeface="Times New Roman" panose="02020603050405020304" pitchFamily="18" charset="0"/>
                <a:cs typeface="Times New Roman" panose="02020603050405020304" pitchFamily="18" charset="0"/>
                <a:sym typeface="Symbol"/>
              </a:rPr>
              <a:t> </a:t>
            </a:r>
            <a:r>
              <a:rPr lang="en-US" sz="2400" dirty="0" err="1" smtClean="0">
                <a:latin typeface="Times New Roman" panose="02020603050405020304" pitchFamily="18" charset="0"/>
                <a:cs typeface="Times New Roman" panose="02020603050405020304" pitchFamily="18" charset="0"/>
                <a:sym typeface="Symbol"/>
              </a:rPr>
              <a:t>đai</a:t>
            </a:r>
            <a:r>
              <a:rPr lang="en-US" sz="2400" dirty="0" smtClean="0">
                <a:latin typeface="Times New Roman" panose="02020603050405020304" pitchFamily="18" charset="0"/>
                <a:cs typeface="Times New Roman" panose="02020603050405020304" pitchFamily="18" charset="0"/>
                <a:sym typeface="Symbol"/>
              </a:rPr>
              <a:t>, </a:t>
            </a:r>
            <a:r>
              <a:rPr lang="en-US" sz="2400" dirty="0" err="1" smtClean="0">
                <a:latin typeface="Times New Roman" panose="02020603050405020304" pitchFamily="18" charset="0"/>
                <a:cs typeface="Times New Roman" panose="02020603050405020304" pitchFamily="18" charset="0"/>
                <a:sym typeface="Symbol"/>
              </a:rPr>
              <a:t>băng</a:t>
            </a:r>
            <a:r>
              <a:rPr lang="en-US" sz="2400" dirty="0" smtClean="0">
                <a:latin typeface="Times New Roman" panose="02020603050405020304" pitchFamily="18" charset="0"/>
                <a:cs typeface="Times New Roman" panose="02020603050405020304" pitchFamily="18" charset="0"/>
                <a:sym typeface="Symbol"/>
              </a:rPr>
              <a:t> </a:t>
            </a:r>
            <a:r>
              <a:rPr lang="en-US" sz="2400" dirty="0" err="1" smtClean="0">
                <a:latin typeface="Times New Roman" panose="02020603050405020304" pitchFamily="18" charset="0"/>
                <a:cs typeface="Times New Roman" panose="02020603050405020304" pitchFamily="18" charset="0"/>
                <a:sym typeface="Symbol"/>
              </a:rPr>
              <a:t>keo</a:t>
            </a:r>
            <a:r>
              <a:rPr lang="en-US" sz="2400" dirty="0" smtClean="0">
                <a:latin typeface="Times New Roman" panose="02020603050405020304" pitchFamily="18" charset="0"/>
                <a:cs typeface="Times New Roman" panose="02020603050405020304" pitchFamily="18" charset="0"/>
                <a:sym typeface="Symbol"/>
              </a:rPr>
              <a:t> </a:t>
            </a:r>
            <a:r>
              <a:rPr lang="en-US" sz="2400" dirty="0" err="1" smtClean="0">
                <a:latin typeface="Times New Roman" panose="02020603050405020304" pitchFamily="18" charset="0"/>
                <a:cs typeface="Times New Roman" panose="02020603050405020304" pitchFamily="18" charset="0"/>
                <a:sym typeface="Symbol"/>
              </a:rPr>
              <a:t>điện</a:t>
            </a:r>
            <a:r>
              <a:rPr lang="en-US" sz="2400" dirty="0" smtClean="0">
                <a:latin typeface="Times New Roman" panose="02020603050405020304" pitchFamily="18" charset="0"/>
                <a:cs typeface="Times New Roman" panose="02020603050405020304" pitchFamily="18" charset="0"/>
                <a:sym typeface="Symbol"/>
              </a:rPr>
              <a:t>.</a:t>
            </a:r>
            <a:endParaRPr lang="en-US" sz="2400" dirty="0" smtClean="0">
              <a:latin typeface="Times New Roman" panose="02020603050405020304" pitchFamily="18" charset="0"/>
              <a:cs typeface="Times New Roman" panose="02020603050405020304" pitchFamily="18" charset="0"/>
            </a:endParaRPr>
          </a:p>
          <a:p>
            <a:r>
              <a:rPr lang="en-US" sz="2400" b="1" i="1" dirty="0" err="1" smtClean="0">
                <a:latin typeface="Times New Roman" pitchFamily="18" charset="0"/>
                <a:cs typeface="Times New Roman" pitchFamily="18" charset="0"/>
              </a:rPr>
              <a:t>Nội</a:t>
            </a:r>
            <a:r>
              <a:rPr lang="en-US" sz="2400" b="1" i="1" dirty="0" smtClean="0">
                <a:latin typeface="Times New Roman" pitchFamily="18" charset="0"/>
                <a:cs typeface="Times New Roman" pitchFamily="18" charset="0"/>
              </a:rPr>
              <a:t> </a:t>
            </a:r>
            <a:r>
              <a:rPr lang="en-US" sz="2400" b="1" i="1" dirty="0" smtClean="0">
                <a:latin typeface="Times New Roman" pitchFamily="18" charset="0"/>
                <a:cs typeface="Times New Roman" pitchFamily="18" charset="0"/>
              </a:rPr>
              <a:t>dung </a:t>
            </a:r>
            <a:r>
              <a:rPr lang="en-US" sz="2400" b="1" i="1" dirty="0" err="1" smtClean="0">
                <a:latin typeface="Times New Roman" pitchFamily="18" charset="0"/>
                <a:cs typeface="Times New Roman" pitchFamily="18" charset="0"/>
              </a:rPr>
              <a:t>thực</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hành</a:t>
            </a:r>
            <a:endParaRPr lang="en-US" sz="2400" b="1" i="1" dirty="0" smtClean="0">
              <a:latin typeface="Times New Roman" pitchFamily="18" charset="0"/>
              <a:cs typeface="Times New Roman" pitchFamily="18" charset="0"/>
            </a:endParaRPr>
          </a:p>
          <a:p>
            <a:pPr marL="342900" lvl="1" indent="-342900">
              <a:buFont typeface="Arial" pitchFamily="34" charset="0"/>
              <a:buChar char="•"/>
            </a:pPr>
            <a:r>
              <a:rPr lang="de-DE" sz="2400" b="1" dirty="0" smtClean="0">
                <a:latin typeface="Times New Roman" pitchFamily="18" charset="0"/>
                <a:cs typeface="Times New Roman" pitchFamily="18" charset="0"/>
              </a:rPr>
              <a:t>8.1 Công </a:t>
            </a:r>
            <a:r>
              <a:rPr lang="de-DE" sz="2400" b="1" dirty="0">
                <a:latin typeface="Times New Roman" pitchFamily="18" charset="0"/>
                <a:cs typeface="Times New Roman" pitchFamily="18" charset="0"/>
              </a:rPr>
              <a:t>việc chuẩn </a:t>
            </a:r>
            <a:r>
              <a:rPr lang="de-DE" sz="2400" b="1" dirty="0" smtClean="0">
                <a:latin typeface="Times New Roman" pitchFamily="18" charset="0"/>
                <a:cs typeface="Times New Roman" pitchFamily="18" charset="0"/>
              </a:rPr>
              <a:t>bị</a:t>
            </a:r>
          </a:p>
          <a:p>
            <a:pPr marL="342900" lvl="1" indent="-342900">
              <a:buFont typeface="Arial" pitchFamily="34" charset="0"/>
              <a:buChar char="•"/>
            </a:pPr>
            <a:r>
              <a:rPr lang="de-DE" sz="2400" b="1" dirty="0" smtClean="0">
                <a:latin typeface="Times New Roman" pitchFamily="18" charset="0"/>
                <a:cs typeface="Times New Roman" pitchFamily="18" charset="0"/>
              </a:rPr>
              <a:t>8.1.1 Lót </a:t>
            </a:r>
            <a:r>
              <a:rPr lang="de-DE" sz="2400" b="1" dirty="0">
                <a:latin typeface="Times New Roman" pitchFamily="18" charset="0"/>
                <a:cs typeface="Times New Roman" pitchFamily="18" charset="0"/>
              </a:rPr>
              <a:t>cách điện rãnh: </a:t>
            </a:r>
            <a:r>
              <a:rPr lang="de-DE" sz="2400" dirty="0">
                <a:latin typeface="Times New Roman" pitchFamily="18" charset="0"/>
                <a:cs typeface="Times New Roman" pitchFamily="18" charset="0"/>
              </a:rPr>
              <a:t>Thực hiện tương tự phần Lót cách điện rãnh ở bài </a:t>
            </a:r>
            <a:r>
              <a:rPr lang="de-DE" sz="2400" dirty="0" smtClean="0">
                <a:latin typeface="Times New Roman" pitchFamily="18" charset="0"/>
                <a:cs typeface="Times New Roman" pitchFamily="18" charset="0"/>
              </a:rPr>
              <a:t>4</a:t>
            </a:r>
          </a:p>
          <a:p>
            <a:pPr marL="342900" lvl="1" indent="-342900">
              <a:buFont typeface="Arial" pitchFamily="34" charset="0"/>
              <a:buChar char="•"/>
            </a:pPr>
            <a:r>
              <a:rPr lang="de-DE" sz="2400" b="1" dirty="0" smtClean="0">
                <a:latin typeface="Times New Roman" pitchFamily="18" charset="0"/>
                <a:cs typeface="Times New Roman" pitchFamily="18" charset="0"/>
              </a:rPr>
              <a:t>8.1.2</a:t>
            </a:r>
            <a:r>
              <a:rPr lang="de-DE" sz="2400" dirty="0" smtClean="0">
                <a:latin typeface="Times New Roman" pitchFamily="18" charset="0"/>
                <a:cs typeface="Times New Roman" pitchFamily="18" charset="0"/>
              </a:rPr>
              <a:t> </a:t>
            </a:r>
            <a:r>
              <a:rPr lang="de-DE" sz="2400" b="1" dirty="0">
                <a:latin typeface="Times New Roman" pitchFamily="18" charset="0"/>
                <a:cs typeface="Times New Roman" pitchFamily="18" charset="0"/>
              </a:rPr>
              <a:t>Gia công khuôn quấn dây: </a:t>
            </a:r>
            <a:r>
              <a:rPr lang="de-DE" sz="2400" dirty="0">
                <a:latin typeface="Times New Roman" pitchFamily="18" charset="0"/>
                <a:cs typeface="Times New Roman" pitchFamily="18" charset="0"/>
              </a:rPr>
              <a:t>Thực hiện tương tự phần gia công khuôn quấn dây ở bài </a:t>
            </a:r>
            <a:r>
              <a:rPr lang="de-DE" sz="2400" dirty="0" smtClean="0">
                <a:latin typeface="Times New Roman" pitchFamily="18" charset="0"/>
                <a:cs typeface="Times New Roman" pitchFamily="18" charset="0"/>
              </a:rPr>
              <a:t>4</a:t>
            </a:r>
          </a:p>
          <a:p>
            <a:pPr marL="342900" lvl="1" indent="-342900">
              <a:buFont typeface="Arial" pitchFamily="34" charset="0"/>
              <a:buChar char="•"/>
            </a:pPr>
            <a:r>
              <a:rPr lang="de-DE" sz="2400" b="1" dirty="0" smtClean="0">
                <a:latin typeface="Times New Roman" pitchFamily="18" charset="0"/>
                <a:cs typeface="Times New Roman" pitchFamily="18" charset="0"/>
              </a:rPr>
              <a:t>8.2 Quấn </a:t>
            </a:r>
            <a:r>
              <a:rPr lang="de-DE" sz="2400" b="1" dirty="0">
                <a:latin typeface="Times New Roman" pitchFamily="18" charset="0"/>
                <a:cs typeface="Times New Roman" pitchFamily="18" charset="0"/>
              </a:rPr>
              <a:t>và lồng bộ dây động cơ không đồng bộ 1 pha dạng </a:t>
            </a:r>
            <a:r>
              <a:rPr lang="de-DE" sz="2400" b="1" dirty="0" smtClean="0">
                <a:latin typeface="Times New Roman" pitchFamily="18" charset="0"/>
                <a:cs typeface="Times New Roman" pitchFamily="18" charset="0"/>
              </a:rPr>
              <a:t>sin</a:t>
            </a:r>
          </a:p>
          <a:p>
            <a:pPr marL="342900" lvl="1" indent="-342900">
              <a:buFont typeface="Arial" pitchFamily="34" charset="0"/>
              <a:buChar char="•"/>
            </a:pPr>
            <a:r>
              <a:rPr lang="de-DE" sz="2400" b="1" dirty="0" smtClean="0">
                <a:latin typeface="Times New Roman" pitchFamily="18" charset="0"/>
                <a:cs typeface="Times New Roman" pitchFamily="18" charset="0"/>
              </a:rPr>
              <a:t>8.2.1 Quấn </a:t>
            </a:r>
            <a:r>
              <a:rPr lang="de-DE" sz="2400" b="1" dirty="0">
                <a:latin typeface="Times New Roman" pitchFamily="18" charset="0"/>
                <a:cs typeface="Times New Roman" pitchFamily="18" charset="0"/>
              </a:rPr>
              <a:t>bộ dây động cơ</a:t>
            </a:r>
            <a:endParaRPr lang="vi-VN" sz="2400" dirty="0">
              <a:latin typeface="Times New Roman" pitchFamily="18" charset="0"/>
              <a:cs typeface="Times New Roman" pitchFamily="18" charset="0"/>
            </a:endParaRPr>
          </a:p>
          <a:p>
            <a:pPr marL="342900" lvl="1" indent="-342900">
              <a:buFont typeface="Arial" pitchFamily="34" charset="0"/>
              <a:buChar char="•"/>
            </a:pPr>
            <a:endParaRPr lang="vi-VN" sz="2400" dirty="0">
              <a:latin typeface="Times New Roman" pitchFamily="18" charset="0"/>
              <a:cs typeface="Times New Roman" pitchFamily="18" charset="0"/>
            </a:endParaRPr>
          </a:p>
          <a:p>
            <a:pPr marL="342900" lvl="1" indent="-342900">
              <a:buFont typeface="Arial" pitchFamily="34" charset="0"/>
              <a:buChar char="•"/>
            </a:pPr>
            <a:endParaRPr lang="vi-VN" sz="2400" dirty="0"/>
          </a:p>
          <a:p>
            <a:pPr marL="342900" lvl="1" indent="-342900">
              <a:buFont typeface="Arial" pitchFamily="34" charset="0"/>
              <a:buChar char="•"/>
            </a:pPr>
            <a:endParaRPr lang="vi-VN" sz="2400" dirty="0" smtClean="0"/>
          </a:p>
          <a:p>
            <a:endParaRPr lang="en-US" sz="2400" b="1" i="1" dirty="0" smtClean="0">
              <a:latin typeface="Times New Roman" pitchFamily="18" charset="0"/>
              <a:cs typeface="Times New Roman" pitchFamily="18" charset="0"/>
            </a:endParaRPr>
          </a:p>
          <a:p>
            <a:endParaRPr lang="vi-VN"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604"/>
            <a:ext cx="8229600" cy="6000792"/>
          </a:xfrm>
        </p:spPr>
        <p:txBody>
          <a:bodyPr>
            <a:normAutofit/>
          </a:bodyPr>
          <a:lstStyle/>
          <a:p>
            <a:r>
              <a:rPr lang="de-DE" sz="2400" b="1" dirty="0">
                <a:latin typeface="Times New Roman" pitchFamily="18" charset="0"/>
                <a:cs typeface="Times New Roman" pitchFamily="18" charset="0"/>
              </a:rPr>
              <a:t>a.  Nghiên cứu sơ đồ khai triển dây quấn</a:t>
            </a:r>
            <a:r>
              <a:rPr lang="de-DE" sz="2400" b="1" dirty="0" smtClean="0">
                <a:latin typeface="Times New Roman" pitchFamily="18" charset="0"/>
                <a:cs typeface="Times New Roman" pitchFamily="18" charset="0"/>
              </a:rPr>
              <a:t>.</a:t>
            </a:r>
          </a:p>
          <a:p>
            <a:endParaRPr lang="de-DE" sz="2400" b="1" dirty="0">
              <a:latin typeface="Times New Roman" pitchFamily="18" charset="0"/>
              <a:cs typeface="Times New Roman" pitchFamily="18" charset="0"/>
            </a:endParaRPr>
          </a:p>
          <a:p>
            <a:endParaRPr lang="de-DE" sz="2400" b="1" dirty="0" smtClean="0">
              <a:latin typeface="Times New Roman" pitchFamily="18" charset="0"/>
              <a:cs typeface="Times New Roman" pitchFamily="18" charset="0"/>
            </a:endParaRPr>
          </a:p>
          <a:p>
            <a:endParaRPr lang="de-DE" sz="2400" b="1" dirty="0">
              <a:latin typeface="Times New Roman" pitchFamily="18" charset="0"/>
              <a:cs typeface="Times New Roman" pitchFamily="18" charset="0"/>
            </a:endParaRPr>
          </a:p>
          <a:p>
            <a:endParaRPr lang="de-DE" sz="2400" b="1" dirty="0" smtClean="0">
              <a:latin typeface="Times New Roman" pitchFamily="18" charset="0"/>
              <a:cs typeface="Times New Roman" pitchFamily="18" charset="0"/>
            </a:endParaRPr>
          </a:p>
          <a:p>
            <a:endParaRPr lang="de-DE" sz="2400" b="1" dirty="0">
              <a:latin typeface="Times New Roman" pitchFamily="18" charset="0"/>
              <a:cs typeface="Times New Roman" pitchFamily="18" charset="0"/>
            </a:endParaRPr>
          </a:p>
          <a:p>
            <a:endParaRPr lang="de-DE" sz="2400" b="1" dirty="0" smtClean="0">
              <a:latin typeface="Times New Roman" pitchFamily="18" charset="0"/>
              <a:cs typeface="Times New Roman" pitchFamily="18" charset="0"/>
            </a:endParaRPr>
          </a:p>
          <a:p>
            <a:endParaRPr lang="de-DE" sz="2400" b="1" dirty="0">
              <a:latin typeface="Times New Roman" pitchFamily="18" charset="0"/>
              <a:cs typeface="Times New Roman" pitchFamily="18" charset="0"/>
            </a:endParaRPr>
          </a:p>
          <a:p>
            <a:endParaRPr lang="de-DE" sz="2400" b="1" dirty="0" smtClean="0">
              <a:latin typeface="Times New Roman" pitchFamily="18" charset="0"/>
              <a:cs typeface="Times New Roman" pitchFamily="18" charset="0"/>
            </a:endParaRPr>
          </a:p>
          <a:p>
            <a:endParaRPr lang="de-DE" sz="2400" b="1" dirty="0">
              <a:latin typeface="Times New Roman" pitchFamily="18" charset="0"/>
              <a:cs typeface="Times New Roman" pitchFamily="18" charset="0"/>
            </a:endParaRPr>
          </a:p>
          <a:p>
            <a:endParaRPr lang="de-DE" sz="2400" b="1" dirty="0" smtClean="0">
              <a:latin typeface="Times New Roman" pitchFamily="18" charset="0"/>
              <a:cs typeface="Times New Roman" pitchFamily="18" charset="0"/>
            </a:endParaRPr>
          </a:p>
          <a:p>
            <a:endParaRPr lang="de-DE" sz="2400" b="1" dirty="0">
              <a:latin typeface="Times New Roman" pitchFamily="18" charset="0"/>
              <a:cs typeface="Times New Roman" pitchFamily="18" charset="0"/>
            </a:endParaRPr>
          </a:p>
          <a:p>
            <a:pPr algn="ctr">
              <a:buNone/>
            </a:pPr>
            <a:r>
              <a:rPr lang="de-DE" sz="2400" b="1" dirty="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Sơ</a:t>
            </a:r>
            <a:r>
              <a:rPr lang="en-US" sz="2400" i="1" dirty="0" smtClean="0">
                <a:latin typeface="Times New Roman" pitchFamily="18" charset="0"/>
                <a:cs typeface="Times New Roman" pitchFamily="18" charset="0"/>
              </a:rPr>
              <a:t> </a:t>
            </a:r>
            <a:r>
              <a:rPr lang="en-US" sz="2400" i="1" dirty="0" err="1">
                <a:latin typeface="Times New Roman" pitchFamily="18" charset="0"/>
                <a:cs typeface="Times New Roman" pitchFamily="18" charset="0"/>
              </a:rPr>
              <a:t>đồ</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trãi</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dây</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quần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dạng</a:t>
            </a:r>
            <a:r>
              <a:rPr lang="en-US" sz="2400" i="1" dirty="0">
                <a:latin typeface="Times New Roman" pitchFamily="18" charset="0"/>
                <a:cs typeface="Times New Roman" pitchFamily="18" charset="0"/>
              </a:rPr>
              <a:t> sin </a:t>
            </a:r>
            <a:r>
              <a:rPr lang="en-US" sz="2400" i="1" dirty="0" err="1">
                <a:latin typeface="Times New Roman" pitchFamily="18" charset="0"/>
                <a:cs typeface="Times New Roman" pitchFamily="18" charset="0"/>
              </a:rPr>
              <a:t>động</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cơ</a:t>
            </a:r>
            <a:r>
              <a:rPr lang="en-US" sz="2400" i="1" dirty="0">
                <a:latin typeface="Times New Roman" pitchFamily="18" charset="0"/>
                <a:cs typeface="Times New Roman" pitchFamily="18" charset="0"/>
              </a:rPr>
              <a:t> 1 </a:t>
            </a:r>
            <a:r>
              <a:rPr lang="en-US" sz="2400" i="1" dirty="0" err="1">
                <a:latin typeface="Times New Roman" pitchFamily="18" charset="0"/>
                <a:cs typeface="Times New Roman" pitchFamily="18" charset="0"/>
              </a:rPr>
              <a:t>pha</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có</a:t>
            </a:r>
            <a:r>
              <a:rPr lang="en-US" sz="2400" i="1" dirty="0">
                <a:latin typeface="Times New Roman" pitchFamily="18" charset="0"/>
                <a:cs typeface="Times New Roman" pitchFamily="18" charset="0"/>
              </a:rPr>
              <a:t> Z = 24, 2p = 4</a:t>
            </a:r>
            <a:endParaRPr lang="vi-VN" sz="2400" dirty="0">
              <a:latin typeface="Times New Roman" pitchFamily="18" charset="0"/>
              <a:cs typeface="Times New Roman" pitchFamily="18" charset="0"/>
            </a:endParaRPr>
          </a:p>
          <a:p>
            <a:pPr>
              <a:buNone/>
            </a:pPr>
            <a:endParaRPr lang="vi-VN" sz="2400" dirty="0">
              <a:latin typeface="Times New Roman" pitchFamily="18" charset="0"/>
              <a:cs typeface="Times New Roman" pitchFamily="18" charset="0"/>
            </a:endParaRPr>
          </a:p>
          <a:p>
            <a:endParaRPr lang="vi-VN" dirty="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1025" name="Object 1"/>
          <p:cNvGraphicFramePr>
            <a:graphicFrameLocks noChangeAspect="1"/>
          </p:cNvGraphicFramePr>
          <p:nvPr/>
        </p:nvGraphicFramePr>
        <p:xfrm>
          <a:off x="642910" y="956246"/>
          <a:ext cx="7634318" cy="4687332"/>
        </p:xfrm>
        <a:graphic>
          <a:graphicData uri="http://schemas.openxmlformats.org/presentationml/2006/ole">
            <p:oleObj spid="_x0000_s1026" name="Visio" r:id="rId3" imgW="6065139" imgH="3424047" progId="Visio.Drawing.11">
              <p:embed/>
            </p:oleObj>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85728"/>
            <a:ext cx="8229600" cy="6072230"/>
          </a:xfrm>
        </p:spPr>
        <p:txBody>
          <a:bodyPr>
            <a:normAutofit/>
          </a:bodyPr>
          <a:lstStyle/>
          <a:p>
            <a:pPr lvl="0"/>
            <a:r>
              <a:rPr lang="en-US" sz="2400" dirty="0" err="1">
                <a:latin typeface="Times New Roman" pitchFamily="18" charset="0"/>
                <a:cs typeface="Times New Roman" pitchFamily="18" charset="0"/>
              </a:rPr>
              <a:t>Mỗi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hai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năm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a:t>
            </a:r>
            <a:endParaRPr lang="vi-VN"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chạy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Gồm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1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3</a:t>
            </a:r>
            <a:endParaRPr lang="vi-VN"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đề</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Gồm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2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4</a:t>
            </a:r>
            <a:endParaRPr lang="vi-VN"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kích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thước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như</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nhau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nên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quấn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từ</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nhỏ</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đến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bối</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lớn</a:t>
            </a:r>
            <a:r>
              <a:rPr lang="en-US" sz="2400" dirty="0" smtClean="0">
                <a:latin typeface="Times New Roman" pitchFamily="18" charset="0"/>
                <a:cs typeface="Times New Roman" pitchFamily="18" charset="0"/>
              </a:rPr>
              <a:t>.</a:t>
            </a:r>
          </a:p>
          <a:p>
            <a:r>
              <a:rPr lang="en-US" sz="2400" b="1" dirty="0">
                <a:latin typeface="Times New Roman" pitchFamily="18" charset="0"/>
                <a:cs typeface="Times New Roman" pitchFamily="18" charset="0"/>
              </a:rPr>
              <a:t>b. </a:t>
            </a:r>
            <a:r>
              <a:rPr lang="en-US" sz="2400" b="1" dirty="0" err="1">
                <a:latin typeface="Times New Roman" pitchFamily="18" charset="0"/>
                <a:cs typeface="Times New Roman" pitchFamily="18" charset="0"/>
              </a:rPr>
              <a:t>Gá</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lắp</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khuôn</a:t>
            </a:r>
            <a:endParaRPr lang="vi-VN"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Lắp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khuôn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quấn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ốp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quấn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theo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thứ</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tự</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như</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hình</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sau</a:t>
            </a:r>
            <a:endParaRPr lang="vi-VN" sz="2400" dirty="0">
              <a:latin typeface="Times New Roman" pitchFamily="18" charset="0"/>
              <a:cs typeface="Times New Roman" pitchFamily="18" charset="0"/>
            </a:endParaRPr>
          </a:p>
        </p:txBody>
      </p:sp>
      <p:sp>
        <p:nvSpPr>
          <p:cNvPr id="174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17409" name="Object 1"/>
          <p:cNvGraphicFramePr>
            <a:graphicFrameLocks noChangeAspect="1"/>
          </p:cNvGraphicFramePr>
          <p:nvPr/>
        </p:nvGraphicFramePr>
        <p:xfrm>
          <a:off x="857224" y="3643314"/>
          <a:ext cx="8001056" cy="3000396"/>
        </p:xfrm>
        <a:graphic>
          <a:graphicData uri="http://schemas.openxmlformats.org/presentationml/2006/ole">
            <p:oleObj spid="_x0000_s2050" name="Visio" r:id="rId3" imgW="6904863" imgH="2842260" progId="Visio.Drawing.11">
              <p:embed/>
            </p:oleObj>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71480"/>
            <a:ext cx="8229600" cy="5429288"/>
          </a:xfrm>
        </p:spPr>
        <p:txBody>
          <a:bodyPr/>
          <a:lstStyle/>
          <a:p>
            <a:endParaRPr lang="en-US" i="1" dirty="0"/>
          </a:p>
          <a:p>
            <a:endParaRPr lang="en-US" i="1" dirty="0" smtClean="0"/>
          </a:p>
          <a:p>
            <a:endParaRPr lang="en-US" i="1" dirty="0"/>
          </a:p>
          <a:p>
            <a:endParaRPr lang="en-US" i="1" dirty="0" smtClean="0"/>
          </a:p>
          <a:p>
            <a:endParaRPr lang="en-US" i="1" dirty="0"/>
          </a:p>
          <a:p>
            <a:endParaRPr lang="en-US" i="1" dirty="0" smtClean="0"/>
          </a:p>
          <a:p>
            <a:endParaRPr lang="en-US" i="1" dirty="0"/>
          </a:p>
          <a:p>
            <a:pPr algn="ctr"/>
            <a:r>
              <a:rPr lang="en-US" sz="2400" i="1" dirty="0" err="1" smtClean="0">
                <a:latin typeface="Times New Roman" pitchFamily="18" charset="0"/>
                <a:cs typeface="Times New Roman" pitchFamily="18" charset="0"/>
              </a:rPr>
              <a:t>Lắp</a:t>
            </a:r>
            <a:r>
              <a:rPr lang="en-US" sz="2400" i="1" dirty="0" smtClean="0">
                <a:latin typeface="Times New Roman" pitchFamily="18" charset="0"/>
                <a:cs typeface="Times New Roman" pitchFamily="18" charset="0"/>
              </a:rPr>
              <a:t> </a:t>
            </a:r>
            <a:r>
              <a:rPr lang="en-US" sz="2400" i="1" dirty="0" err="1">
                <a:latin typeface="Times New Roman" pitchFamily="18" charset="0"/>
                <a:cs typeface="Times New Roman" pitchFamily="18" charset="0"/>
              </a:rPr>
              <a:t>khuôn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quấn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dây</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lên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bàn</a:t>
            </a:r>
            <a:r>
              <a:rPr lang="en-US" sz="2400" i="1" dirty="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quấn</a:t>
            </a:r>
            <a:endParaRPr lang="en-US" sz="2400" i="1" dirty="0" smtClean="0">
              <a:latin typeface="Times New Roman" pitchFamily="18" charset="0"/>
              <a:cs typeface="Times New Roman" pitchFamily="18" charset="0"/>
            </a:endParaRPr>
          </a:p>
          <a:p>
            <a:r>
              <a:rPr lang="en-US" sz="2400" b="1" dirty="0">
                <a:latin typeface="Times New Roman" pitchFamily="18" charset="0"/>
                <a:cs typeface="Times New Roman" pitchFamily="18" charset="0"/>
              </a:rPr>
              <a:t>c. </a:t>
            </a:r>
            <a:r>
              <a:rPr lang="en-US" sz="2400" b="1" dirty="0" err="1">
                <a:latin typeface="Times New Roman" pitchFamily="18" charset="0"/>
                <a:cs typeface="Times New Roman" pitchFamily="18" charset="0"/>
              </a:rPr>
              <a:t>Quấn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dây</a:t>
            </a:r>
            <a:r>
              <a:rPr lang="en-US" sz="2400" b="1" dirty="0">
                <a:latin typeface="Times New Roman" pitchFamily="18" charset="0"/>
                <a:cs typeface="Times New Roman" pitchFamily="18" charset="0"/>
              </a:rPr>
              <a:t>:</a:t>
            </a:r>
            <a:endParaRPr lang="vi-VN" sz="2400" dirty="0">
              <a:latin typeface="Times New Roman" pitchFamily="18" charset="0"/>
              <a:cs typeface="Times New Roman" pitchFamily="18" charset="0"/>
            </a:endParaRPr>
          </a:p>
          <a:p>
            <a:endParaRPr lang="vi-VN" sz="2400" dirty="0">
              <a:latin typeface="Times New Roman" pitchFamily="18" charset="0"/>
              <a:cs typeface="Times New Roman" pitchFamily="18" charset="0"/>
            </a:endParaRPr>
          </a:p>
        </p:txBody>
      </p:sp>
      <p:sp>
        <p:nvSpPr>
          <p:cNvPr id="184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18433" name="Object 1"/>
          <p:cNvGraphicFramePr>
            <a:graphicFrameLocks noChangeAspect="1"/>
          </p:cNvGraphicFramePr>
          <p:nvPr/>
        </p:nvGraphicFramePr>
        <p:xfrm>
          <a:off x="1000100" y="428604"/>
          <a:ext cx="7473624" cy="3715588"/>
        </p:xfrm>
        <a:graphic>
          <a:graphicData uri="http://schemas.openxmlformats.org/presentationml/2006/ole">
            <p:oleObj spid="_x0000_s3074" name="Visio" r:id="rId3" imgW="6928134" imgH="3702138" progId="Visio.Drawing.15">
              <p:embed/>
            </p:oleObj>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85794"/>
            <a:ext cx="8229600" cy="5340369"/>
          </a:xfrm>
        </p:spPr>
        <p:txBody>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pPr algn="ctr"/>
            <a:r>
              <a:rPr lang="en-US" sz="2400" i="1" dirty="0" err="1">
                <a:latin typeface="Times New Roman" pitchFamily="18" charset="0"/>
                <a:cs typeface="Times New Roman" pitchFamily="18" charset="0"/>
              </a:rPr>
              <a:t>Quấn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dây</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dạng</a:t>
            </a:r>
            <a:r>
              <a:rPr lang="en-US" sz="2400" i="1" dirty="0">
                <a:latin typeface="Times New Roman" pitchFamily="18" charset="0"/>
                <a:cs typeface="Times New Roman" pitchFamily="18" charset="0"/>
              </a:rPr>
              <a:t> sin</a:t>
            </a:r>
            <a:endParaRPr lang="vi-VN" sz="2400" dirty="0">
              <a:latin typeface="Times New Roman" pitchFamily="18" charset="0"/>
              <a:cs typeface="Times New Roman" pitchFamily="18" charset="0"/>
            </a:endParaRPr>
          </a:p>
        </p:txBody>
      </p:sp>
      <p:sp>
        <p:nvSpPr>
          <p:cNvPr id="4101"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4100" name="Object 4"/>
          <p:cNvGraphicFramePr>
            <a:graphicFrameLocks noChangeAspect="1"/>
          </p:cNvGraphicFramePr>
          <p:nvPr/>
        </p:nvGraphicFramePr>
        <p:xfrm>
          <a:off x="1285852" y="928670"/>
          <a:ext cx="5643602" cy="4126050"/>
        </p:xfrm>
        <a:graphic>
          <a:graphicData uri="http://schemas.openxmlformats.org/presentationml/2006/ole">
            <p:oleObj spid="_x0000_s4100" name="Visio" r:id="rId3" imgW="7355586" imgH="5356860" progId="Visio.Drawing.11">
              <p:embed/>
            </p:oleObj>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0042"/>
            <a:ext cx="8229600" cy="6000792"/>
          </a:xfrm>
        </p:spPr>
        <p:txBody>
          <a:bodyPr/>
          <a:lstStyle/>
          <a:p>
            <a:pPr marL="342900" lvl="2" indent="-342900"/>
            <a:r>
              <a:rPr lang="en-US" dirty="0" smtClean="0">
                <a:latin typeface="Times New Roman" pitchFamily="18" charset="0"/>
                <a:cs typeface="Times New Roman" pitchFamily="18" charset="0"/>
              </a:rPr>
              <a:t>8.2.2 </a:t>
            </a:r>
            <a:r>
              <a:rPr lang="de-DE" b="1" dirty="0">
                <a:latin typeface="Times New Roman" pitchFamily="18" charset="0"/>
                <a:cs typeface="Times New Roman" pitchFamily="18" charset="0"/>
              </a:rPr>
              <a:t>Lồng dây quấn động </a:t>
            </a:r>
            <a:r>
              <a:rPr lang="de-DE" b="1" dirty="0" smtClean="0">
                <a:latin typeface="Times New Roman" pitchFamily="18" charset="0"/>
                <a:cs typeface="Times New Roman" pitchFamily="18" charset="0"/>
              </a:rPr>
              <a:t>cơ</a:t>
            </a:r>
          </a:p>
          <a:p>
            <a:r>
              <a:rPr lang="de-DE" sz="2400" b="1" dirty="0">
                <a:latin typeface="Times New Roman" pitchFamily="18" charset="0"/>
                <a:cs typeface="Times New Roman" pitchFamily="18" charset="0"/>
              </a:rPr>
              <a:t>a. Lồng dây pha chạy ở mặt phẳng thứ nhất </a:t>
            </a:r>
            <a:endParaRPr lang="vi-VN" sz="2400" dirty="0">
              <a:latin typeface="Times New Roman" pitchFamily="18" charset="0"/>
              <a:cs typeface="Times New Roman" pitchFamily="18" charset="0"/>
            </a:endParaRPr>
          </a:p>
          <a:p>
            <a:r>
              <a:rPr lang="de-DE" sz="2400" dirty="0">
                <a:latin typeface="Times New Roman" pitchFamily="18" charset="0"/>
                <a:cs typeface="Times New Roman" pitchFamily="18" charset="0"/>
              </a:rPr>
              <a:t>Trước khi lồng dây, ta phải xác định vị trí rãnh, các đầu ra của nhóm bối dây phải nằm về phía có vị trí ra dây, các bối dây khi vào xong nên xoắn lò xo 2 đầu mỗi bối dây cho gọn gàng.  </a:t>
            </a:r>
            <a:endParaRPr lang="de-DE" sz="2400" dirty="0" smtClean="0">
              <a:latin typeface="Times New Roman" pitchFamily="18" charset="0"/>
              <a:cs typeface="Times New Roman" pitchFamily="18" charset="0"/>
            </a:endParaRPr>
          </a:p>
          <a:p>
            <a:endParaRPr lang="de-DE" sz="2400" dirty="0">
              <a:latin typeface="Times New Roman" pitchFamily="18" charset="0"/>
              <a:cs typeface="Times New Roman" pitchFamily="18" charset="0"/>
            </a:endParaRPr>
          </a:p>
          <a:p>
            <a:endParaRPr lang="de-DE" sz="2400" dirty="0" smtClean="0">
              <a:latin typeface="Times New Roman" pitchFamily="18" charset="0"/>
              <a:cs typeface="Times New Roman" pitchFamily="18" charset="0"/>
            </a:endParaRPr>
          </a:p>
          <a:p>
            <a:endParaRPr lang="de-DE" sz="2400" dirty="0">
              <a:latin typeface="Times New Roman" pitchFamily="18" charset="0"/>
              <a:cs typeface="Times New Roman" pitchFamily="18" charset="0"/>
            </a:endParaRPr>
          </a:p>
          <a:p>
            <a:endParaRPr lang="de-DE" sz="2400" dirty="0" smtClean="0">
              <a:latin typeface="Times New Roman" pitchFamily="18" charset="0"/>
              <a:cs typeface="Times New Roman" pitchFamily="18" charset="0"/>
            </a:endParaRPr>
          </a:p>
          <a:p>
            <a:endParaRPr lang="de-DE" sz="2400" dirty="0">
              <a:latin typeface="Times New Roman" pitchFamily="18" charset="0"/>
              <a:cs typeface="Times New Roman" pitchFamily="18" charset="0"/>
            </a:endParaRPr>
          </a:p>
          <a:p>
            <a:endParaRPr lang="de-DE" sz="2400" dirty="0" smtClean="0">
              <a:latin typeface="Times New Roman" pitchFamily="18" charset="0"/>
              <a:cs typeface="Times New Roman" pitchFamily="18" charset="0"/>
            </a:endParaRPr>
          </a:p>
          <a:p>
            <a:endParaRPr lang="de-DE" sz="2400" dirty="0">
              <a:latin typeface="Times New Roman" pitchFamily="18" charset="0"/>
              <a:cs typeface="Times New Roman" pitchFamily="18" charset="0"/>
            </a:endParaRPr>
          </a:p>
          <a:p>
            <a:pPr algn="ctr"/>
            <a:r>
              <a:rPr lang="en-US" sz="2400" i="1" dirty="0" err="1" smtClean="0">
                <a:latin typeface="Times New Roman" pitchFamily="18" charset="0"/>
                <a:cs typeface="Times New Roman" pitchFamily="18" charset="0"/>
              </a:rPr>
              <a:t>Sơ</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đồ</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dây</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quấn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pha</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chạy</a:t>
            </a:r>
            <a:endParaRPr lang="vi-VN" sz="2400" i="1" dirty="0">
              <a:latin typeface="Times New Roman" pitchFamily="18" charset="0"/>
              <a:cs typeface="Times New Roman" pitchFamily="18" charset="0"/>
            </a:endParaRPr>
          </a:p>
        </p:txBody>
      </p:sp>
      <p:sp>
        <p:nvSpPr>
          <p:cNvPr id="215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21505" name="Object 1"/>
          <p:cNvGraphicFramePr>
            <a:graphicFrameLocks noChangeAspect="1"/>
          </p:cNvGraphicFramePr>
          <p:nvPr/>
        </p:nvGraphicFramePr>
        <p:xfrm>
          <a:off x="357158" y="2500306"/>
          <a:ext cx="8001056" cy="3071834"/>
        </p:xfrm>
        <a:graphic>
          <a:graphicData uri="http://schemas.openxmlformats.org/presentationml/2006/ole">
            <p:oleObj spid="_x0000_s21505" name="Visio" r:id="rId3" imgW="5169713" imgH="2486558" progId="Visio.Drawing.11">
              <p:embed/>
            </p:oleObj>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0042"/>
            <a:ext cx="8229600" cy="5929354"/>
          </a:xfrm>
        </p:spPr>
        <p:txBody>
          <a:bodyPr>
            <a:normAutofit/>
          </a:bodyPr>
          <a:lstStyle/>
          <a:p>
            <a:r>
              <a:rPr lang="en-US" sz="2400" dirty="0" err="1">
                <a:latin typeface="Times New Roman" pitchFamily="18" charset="0"/>
                <a:cs typeface="Times New Roman" pitchFamily="18" charset="0"/>
              </a:rPr>
              <a:t>Lồng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chạy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theo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thú</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tự</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1, </a:t>
            </a:r>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3</a:t>
            </a:r>
            <a:endParaRPr lang="vi-VN" sz="2400" dirty="0">
              <a:latin typeface="Times New Roman" pitchFamily="18" charset="0"/>
              <a:cs typeface="Times New Roman" pitchFamily="18" charset="0"/>
            </a:endParaRPr>
          </a:p>
          <a:p>
            <a:pPr lvl="0"/>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1 </a:t>
            </a:r>
            <a:r>
              <a:rPr lang="en-US" sz="2400" dirty="0" err="1">
                <a:latin typeface="Times New Roman" pitchFamily="18" charset="0"/>
                <a:cs typeface="Times New Roman" pitchFamily="18" charset="0"/>
              </a:rPr>
              <a:t>bỏ</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trống</a:t>
            </a:r>
            <a:r>
              <a:rPr lang="en-US" sz="2400" dirty="0">
                <a:latin typeface="Times New Roman" pitchFamily="18" charset="0"/>
                <a:cs typeface="Times New Roman" pitchFamily="18" charset="0"/>
              </a:rPr>
              <a:t> 2 </a:t>
            </a:r>
            <a:r>
              <a:rPr lang="en-US" sz="2400" dirty="0" err="1">
                <a:latin typeface="Times New Roman" pitchFamily="18" charset="0"/>
                <a:cs typeface="Times New Roman" pitchFamily="18" charset="0"/>
              </a:rPr>
              <a:t>rãnh</a:t>
            </a:r>
            <a:r>
              <a:rPr lang="en-US" sz="2400" dirty="0">
                <a:latin typeface="Times New Roman" pitchFamily="18" charset="0"/>
                <a:cs typeface="Times New Roman" pitchFamily="18" charset="0"/>
              </a:rPr>
              <a:t> 6, 7.</a:t>
            </a:r>
            <a:endParaRPr lang="vi-VN" sz="2400" dirty="0">
              <a:latin typeface="Times New Roman" pitchFamily="18" charset="0"/>
              <a:cs typeface="Times New Roman" pitchFamily="18" charset="0"/>
            </a:endParaRPr>
          </a:p>
          <a:p>
            <a:pPr lvl="0"/>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2 </a:t>
            </a:r>
            <a:r>
              <a:rPr lang="en-US" sz="2400" dirty="0" err="1">
                <a:latin typeface="Times New Roman" pitchFamily="18" charset="0"/>
                <a:cs typeface="Times New Roman" pitchFamily="18" charset="0"/>
              </a:rPr>
              <a:t>bỏ</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trống</a:t>
            </a:r>
            <a:r>
              <a:rPr lang="en-US" sz="2400" dirty="0">
                <a:latin typeface="Times New Roman" pitchFamily="18" charset="0"/>
                <a:cs typeface="Times New Roman" pitchFamily="18" charset="0"/>
              </a:rPr>
              <a:t> 2 </a:t>
            </a:r>
            <a:r>
              <a:rPr lang="en-US" sz="2400" dirty="0" err="1">
                <a:latin typeface="Times New Roman" pitchFamily="18" charset="0"/>
                <a:cs typeface="Times New Roman" pitchFamily="18" charset="0"/>
              </a:rPr>
              <a:t>rãnh</a:t>
            </a:r>
            <a:r>
              <a:rPr lang="en-US" sz="2400" dirty="0">
                <a:latin typeface="Times New Roman" pitchFamily="18" charset="0"/>
                <a:cs typeface="Times New Roman" pitchFamily="18" charset="0"/>
              </a:rPr>
              <a:t> 18, 19.</a:t>
            </a:r>
            <a:endParaRPr lang="vi-VN" sz="2400" dirty="0">
              <a:latin typeface="Times New Roman" pitchFamily="18" charset="0"/>
              <a:cs typeface="Times New Roman" pitchFamily="18" charset="0"/>
            </a:endParaRPr>
          </a:p>
          <a:p>
            <a:pPr lvl="0"/>
            <a:r>
              <a:rPr lang="en-US" sz="2400" dirty="0" err="1">
                <a:latin typeface="Times New Roman" pitchFamily="18" charset="0"/>
                <a:cs typeface="Times New Roman" pitchFamily="18" charset="0"/>
              </a:rPr>
              <a:t>Trình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tự</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lồng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1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chạy</a:t>
            </a:r>
            <a:endParaRPr lang="vi-VN" sz="2400" dirty="0">
              <a:latin typeface="Times New Roman" pitchFamily="18" charset="0"/>
              <a:cs typeface="Times New Roman" pitchFamily="18" charset="0"/>
            </a:endParaRPr>
          </a:p>
          <a:p>
            <a:pPr lvl="0"/>
            <a:r>
              <a:rPr lang="en-US" sz="2400" dirty="0" err="1">
                <a:latin typeface="Times New Roman" pitchFamily="18" charset="0"/>
                <a:cs typeface="Times New Roman" pitchFamily="18" charset="0"/>
              </a:rPr>
              <a:t>Lồng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bước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dây</a:t>
            </a:r>
            <a:r>
              <a:rPr lang="en-US" sz="2400" dirty="0">
                <a:latin typeface="Times New Roman" pitchFamily="18" charset="0"/>
                <a:cs typeface="Times New Roman" pitchFamily="18" charset="0"/>
              </a:rPr>
              <a:t> y = 4 ( </a:t>
            </a:r>
            <a:r>
              <a:rPr lang="en-US" sz="2400" dirty="0" err="1">
                <a:latin typeface="Times New Roman" pitchFamily="18" charset="0"/>
                <a:cs typeface="Times New Roman" pitchFamily="18" charset="0"/>
              </a:rPr>
              <a:t>rãnh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5_ 8).</a:t>
            </a:r>
            <a:endParaRPr lang="vi-VN" sz="2400" dirty="0">
              <a:latin typeface="Times New Roman" pitchFamily="18" charset="0"/>
              <a:cs typeface="Times New Roman" pitchFamily="18" charset="0"/>
            </a:endParaRPr>
          </a:p>
          <a:p>
            <a:pPr lvl="0"/>
            <a:r>
              <a:rPr lang="en-US" sz="2400" dirty="0" err="1">
                <a:latin typeface="Times New Roman" pitchFamily="18" charset="0"/>
                <a:cs typeface="Times New Roman" pitchFamily="18" charset="0"/>
              </a:rPr>
              <a:t>Lồng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bước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dây</a:t>
            </a:r>
            <a:r>
              <a:rPr lang="en-US" sz="2400" dirty="0">
                <a:latin typeface="Times New Roman" pitchFamily="18" charset="0"/>
                <a:cs typeface="Times New Roman" pitchFamily="18" charset="0"/>
              </a:rPr>
              <a:t> y = 6 ( </a:t>
            </a:r>
            <a:r>
              <a:rPr lang="en-US" sz="2400" dirty="0" err="1">
                <a:latin typeface="Times New Roman" pitchFamily="18" charset="0"/>
                <a:cs typeface="Times New Roman" pitchFamily="18" charset="0"/>
              </a:rPr>
              <a:t>rãnh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4_9).</a:t>
            </a:r>
            <a:endParaRPr lang="vi-VN" sz="2400" dirty="0">
              <a:latin typeface="Times New Roman" pitchFamily="18" charset="0"/>
              <a:cs typeface="Times New Roman" pitchFamily="18" charset="0"/>
            </a:endParaRPr>
          </a:p>
          <a:p>
            <a:pPr lvl="0"/>
            <a:r>
              <a:rPr lang="en-US" sz="2400" dirty="0" err="1">
                <a:latin typeface="Times New Roman" pitchFamily="18" charset="0"/>
                <a:cs typeface="Times New Roman" pitchFamily="18" charset="0"/>
              </a:rPr>
              <a:t>Lồng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bước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dây</a:t>
            </a:r>
            <a:r>
              <a:rPr lang="en-US" sz="2400" dirty="0">
                <a:latin typeface="Times New Roman" pitchFamily="18" charset="0"/>
                <a:cs typeface="Times New Roman" pitchFamily="18" charset="0"/>
              </a:rPr>
              <a:t> y = 8 ( </a:t>
            </a:r>
            <a:r>
              <a:rPr lang="en-US" sz="2400" dirty="0" err="1">
                <a:latin typeface="Times New Roman" pitchFamily="18" charset="0"/>
                <a:cs typeface="Times New Roman" pitchFamily="18" charset="0"/>
              </a:rPr>
              <a:t>rãnh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3_ 10).</a:t>
            </a:r>
            <a:endParaRPr lang="vi-VN" sz="2400" dirty="0">
              <a:latin typeface="Times New Roman" pitchFamily="18" charset="0"/>
              <a:cs typeface="Times New Roman" pitchFamily="18" charset="0"/>
            </a:endParaRPr>
          </a:p>
          <a:p>
            <a:pPr lvl="0"/>
            <a:r>
              <a:rPr lang="en-US" sz="2400" dirty="0" err="1">
                <a:latin typeface="Times New Roman" pitchFamily="18" charset="0"/>
                <a:cs typeface="Times New Roman" pitchFamily="18" charset="0"/>
              </a:rPr>
              <a:t>Lồng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bước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dây</a:t>
            </a:r>
            <a:r>
              <a:rPr lang="en-US" sz="2400" dirty="0">
                <a:latin typeface="Times New Roman" pitchFamily="18" charset="0"/>
                <a:cs typeface="Times New Roman" pitchFamily="18" charset="0"/>
              </a:rPr>
              <a:t> y = 10 ( </a:t>
            </a:r>
            <a:r>
              <a:rPr lang="en-US" sz="2400" dirty="0" err="1">
                <a:latin typeface="Times New Roman" pitchFamily="18" charset="0"/>
                <a:cs typeface="Times New Roman" pitchFamily="18" charset="0"/>
              </a:rPr>
              <a:t>rãnh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2_11).</a:t>
            </a:r>
            <a:endParaRPr lang="vi-VN" sz="2400" dirty="0">
              <a:latin typeface="Times New Roman" pitchFamily="18" charset="0"/>
              <a:cs typeface="Times New Roman" pitchFamily="18" charset="0"/>
            </a:endParaRPr>
          </a:p>
          <a:p>
            <a:pPr lvl="0"/>
            <a:r>
              <a:rPr lang="en-US" sz="2400" dirty="0" err="1">
                <a:latin typeface="Times New Roman" pitchFamily="18" charset="0"/>
                <a:cs typeface="Times New Roman" pitchFamily="18" charset="0"/>
              </a:rPr>
              <a:t>Kiểm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sự</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mạch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điện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dây</a:t>
            </a:r>
            <a:endParaRPr lang="vi-VN" sz="2400" dirty="0">
              <a:latin typeface="Times New Roman" pitchFamily="18" charset="0"/>
              <a:cs typeface="Times New Roman" pitchFamily="18" charset="0"/>
            </a:endParaRPr>
          </a:p>
          <a:p>
            <a:pPr lvl="0"/>
            <a:r>
              <a:rPr lang="en-US" sz="2400" dirty="0" err="1">
                <a:latin typeface="Times New Roman" pitchFamily="18" charset="0"/>
                <a:cs typeface="Times New Roman" pitchFamily="18" charset="0"/>
              </a:rPr>
              <a:t>Lồng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3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chạy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thực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hiện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tương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tự</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như</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1.</a:t>
            </a:r>
          </a:p>
          <a:p>
            <a:r>
              <a:rPr lang="en-US" sz="2400" b="1" dirty="0">
                <a:latin typeface="Times New Roman" pitchFamily="18" charset="0"/>
                <a:cs typeface="Times New Roman" pitchFamily="18" charset="0"/>
              </a:rPr>
              <a:t>b.  </a:t>
            </a:r>
            <a:r>
              <a:rPr lang="en-US" sz="2400" b="1" dirty="0" err="1">
                <a:latin typeface="Times New Roman" pitchFamily="18" charset="0"/>
                <a:cs typeface="Times New Roman" pitchFamily="18" charset="0"/>
              </a:rPr>
              <a:t>Lồng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các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nhóm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bối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dây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của</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pha</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đề</a:t>
            </a:r>
            <a:r>
              <a:rPr lang="en-US" sz="2400" b="1" dirty="0">
                <a:latin typeface="Times New Roman" pitchFamily="18" charset="0"/>
                <a:cs typeface="Times New Roman" pitchFamily="18" charset="0"/>
              </a:rPr>
              <a:t>:</a:t>
            </a:r>
            <a:endParaRPr lang="vi-VN" sz="2400" dirty="0">
              <a:latin typeface="Times New Roman" pitchFamily="18" charset="0"/>
              <a:cs typeface="Times New Roman" pitchFamily="18" charset="0"/>
            </a:endParaRPr>
          </a:p>
          <a:p>
            <a:pPr lvl="0"/>
            <a:endParaRPr lang="vi-VN" sz="2400" dirty="0">
              <a:latin typeface="Times New Roman" pitchFamily="18" charset="0"/>
              <a:cs typeface="Times New Roman" pitchFamily="18" charset="0"/>
            </a:endParaRPr>
          </a:p>
          <a:p>
            <a:endParaRPr lang="vi-VN"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TotalTime>
  <Words>948</Words>
  <Application>Microsoft Office PowerPoint</Application>
  <PresentationFormat>On-screen Show (4:3)</PresentationFormat>
  <Paragraphs>125</Paragraphs>
  <Slides>13</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15" baseType="lpstr">
      <vt:lpstr>Office Theme</vt:lpstr>
      <vt:lpstr>Visio</vt:lpstr>
      <vt:lpstr>THỰC HÀNH MÁY ĐIỆN</vt:lpstr>
      <vt:lpstr>Bài 8: QUẤN DÂY ĐỘNG CƠ KHÔNG ĐỒNG BỘ MỘT PHA DẠNG SIN</vt:lpstr>
      <vt:lpstr>Slide 3</vt:lpstr>
      <vt:lpstr>Slide 4</vt:lpstr>
      <vt:lpstr>Slide 5</vt:lpstr>
      <vt:lpstr>Slide 6</vt:lpstr>
      <vt:lpstr>Slide 7</vt:lpstr>
      <vt:lpstr>Slide 8</vt:lpstr>
      <vt:lpstr>Slide 9</vt:lpstr>
      <vt:lpstr>Slide 10</vt:lpstr>
      <vt:lpstr>Slide 11</vt:lpstr>
      <vt:lpstr>Slide 12</vt:lpstr>
      <vt:lpstr>Slide 13</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Huan</dc:creator>
  <cp:lastModifiedBy>Huan</cp:lastModifiedBy>
  <cp:revision>6</cp:revision>
  <dcterms:created xsi:type="dcterms:W3CDTF">2021-11-08T17:45:58Z</dcterms:created>
  <dcterms:modified xsi:type="dcterms:W3CDTF">2021-11-09T04:27:29Z</dcterms:modified>
</cp:coreProperties>
</file>