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Default Extension="vsd" ContentType="application/vnd.visio"/>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69" r:id="rId3"/>
    <p:sldId id="257" r:id="rId4"/>
    <p:sldId id="258" r:id="rId5"/>
    <p:sldId id="259" r:id="rId6"/>
    <p:sldId id="260" r:id="rId7"/>
    <p:sldId id="261" r:id="rId8"/>
    <p:sldId id="262" r:id="rId9"/>
    <p:sldId id="263" r:id="rId10"/>
    <p:sldId id="264" r:id="rId11"/>
    <p:sldId id="265" r:id="rId12"/>
    <p:sldId id="266" r:id="rId13"/>
    <p:sldId id="267" r:id="rId14"/>
    <p:sldId id="268"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88" autoAdjust="0"/>
    <p:restoredTop sz="94717" autoAdjust="0"/>
  </p:normalViewPr>
  <p:slideViewPr>
    <p:cSldViewPr>
      <p:cViewPr varScale="1">
        <p:scale>
          <a:sx n="52" d="100"/>
          <a:sy n="52" d="100"/>
        </p:scale>
        <p:origin x="-1219" y="-91"/>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4285E84-20C7-4B9A-8FC1-025FF518793A}" type="datetimeFigureOut">
              <a:rPr lang="en-US" smtClean="0"/>
              <a:pPr/>
              <a:t>11/9/2021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B7A7D90-8B53-4A41-ACF8-5BE2898DBEA9}" type="slidenum">
              <a:rPr lang="en-US" smtClean="0"/>
              <a:pPr/>
              <a:t>‹#›</a:t>
            </a:fld>
            <a:endParaRPr lang="en-US"/>
          </a:p>
        </p:txBody>
      </p:sp>
    </p:spTree>
    <p:extLst>
      <p:ext uri="{BB962C8B-B14F-4D97-AF65-F5344CB8AC3E}">
        <p14:creationId xmlns="" xmlns:p14="http://schemas.microsoft.com/office/powerpoint/2010/main" val="629784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B7A7D90-8B53-4A41-ACF8-5BE2898DBEA9}" type="slidenum">
              <a:rPr lang="en-US" smtClean="0"/>
              <a:pPr/>
              <a:t>1</a:t>
            </a:fld>
            <a:endParaRPr lang="en-US"/>
          </a:p>
        </p:txBody>
      </p:sp>
    </p:spTree>
    <p:extLst>
      <p:ext uri="{BB962C8B-B14F-4D97-AF65-F5344CB8AC3E}">
        <p14:creationId xmlns="" xmlns:p14="http://schemas.microsoft.com/office/powerpoint/2010/main" val="17888233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B7A7D90-8B53-4A41-ACF8-5BE2898DBEA9}" type="slidenum">
              <a:rPr lang="en-US" smtClean="0"/>
              <a:pPr/>
              <a:t>10</a:t>
            </a:fld>
            <a:endParaRPr lang="en-US"/>
          </a:p>
        </p:txBody>
      </p:sp>
    </p:spTree>
    <p:extLst>
      <p:ext uri="{BB962C8B-B14F-4D97-AF65-F5344CB8AC3E}">
        <p14:creationId xmlns="" xmlns:p14="http://schemas.microsoft.com/office/powerpoint/2010/main" val="1024097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B7A7D90-8B53-4A41-ACF8-5BE2898DBEA9}" type="slidenum">
              <a:rPr lang="en-US" smtClean="0"/>
              <a:pPr/>
              <a:t>11</a:t>
            </a:fld>
            <a:endParaRPr lang="en-US"/>
          </a:p>
        </p:txBody>
      </p:sp>
    </p:spTree>
    <p:extLst>
      <p:ext uri="{BB962C8B-B14F-4D97-AF65-F5344CB8AC3E}">
        <p14:creationId xmlns="" xmlns:p14="http://schemas.microsoft.com/office/powerpoint/2010/main" val="22116613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B7A7D90-8B53-4A41-ACF8-5BE2898DBEA9}" type="slidenum">
              <a:rPr lang="en-US" smtClean="0"/>
              <a:pPr/>
              <a:t>12</a:t>
            </a:fld>
            <a:endParaRPr lang="en-US"/>
          </a:p>
        </p:txBody>
      </p:sp>
    </p:spTree>
    <p:extLst>
      <p:ext uri="{BB962C8B-B14F-4D97-AF65-F5344CB8AC3E}">
        <p14:creationId xmlns="" xmlns:p14="http://schemas.microsoft.com/office/powerpoint/2010/main" val="13946520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B7A7D90-8B53-4A41-ACF8-5BE2898DBEA9}" type="slidenum">
              <a:rPr lang="en-US" smtClean="0"/>
              <a:pPr/>
              <a:t>13</a:t>
            </a:fld>
            <a:endParaRPr lang="en-US"/>
          </a:p>
        </p:txBody>
      </p:sp>
    </p:spTree>
    <p:extLst>
      <p:ext uri="{BB962C8B-B14F-4D97-AF65-F5344CB8AC3E}">
        <p14:creationId xmlns="" xmlns:p14="http://schemas.microsoft.com/office/powerpoint/2010/main" val="2407933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B7A7D90-8B53-4A41-ACF8-5BE2898DBEA9}" type="slidenum">
              <a:rPr lang="en-US" smtClean="0"/>
              <a:pPr/>
              <a:t>14</a:t>
            </a:fld>
            <a:endParaRPr lang="en-US"/>
          </a:p>
        </p:txBody>
      </p:sp>
    </p:spTree>
    <p:extLst>
      <p:ext uri="{BB962C8B-B14F-4D97-AF65-F5344CB8AC3E}">
        <p14:creationId xmlns="" xmlns:p14="http://schemas.microsoft.com/office/powerpoint/2010/main" val="11039902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783BCA4-843A-4DE2-9970-601A2B8BD8D9}" type="slidenum">
              <a:rPr lang="en-US" smtClean="0"/>
              <a:pPr/>
              <a:t>2</a:t>
            </a:fld>
            <a:endParaRPr lang="en-US"/>
          </a:p>
        </p:txBody>
      </p:sp>
    </p:spTree>
    <p:extLst>
      <p:ext uri="{BB962C8B-B14F-4D97-AF65-F5344CB8AC3E}">
        <p14:creationId xmlns:p14="http://schemas.microsoft.com/office/powerpoint/2010/main" xmlns="" val="23024215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B7A7D90-8B53-4A41-ACF8-5BE2898DBEA9}" type="slidenum">
              <a:rPr lang="en-US" smtClean="0"/>
              <a:pPr/>
              <a:t>3</a:t>
            </a:fld>
            <a:endParaRPr lang="en-US"/>
          </a:p>
        </p:txBody>
      </p:sp>
    </p:spTree>
    <p:extLst>
      <p:ext uri="{BB962C8B-B14F-4D97-AF65-F5344CB8AC3E}">
        <p14:creationId xmlns="" xmlns:p14="http://schemas.microsoft.com/office/powerpoint/2010/main" val="22106595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B7A7D90-8B53-4A41-ACF8-5BE2898DBEA9}" type="slidenum">
              <a:rPr lang="en-US" smtClean="0"/>
              <a:pPr/>
              <a:t>4</a:t>
            </a:fld>
            <a:endParaRPr lang="en-US"/>
          </a:p>
        </p:txBody>
      </p:sp>
    </p:spTree>
    <p:extLst>
      <p:ext uri="{BB962C8B-B14F-4D97-AF65-F5344CB8AC3E}">
        <p14:creationId xmlns="" xmlns:p14="http://schemas.microsoft.com/office/powerpoint/2010/main" val="18627556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B7A7D90-8B53-4A41-ACF8-5BE2898DBEA9}" type="slidenum">
              <a:rPr lang="en-US" smtClean="0"/>
              <a:pPr/>
              <a:t>5</a:t>
            </a:fld>
            <a:endParaRPr lang="en-US"/>
          </a:p>
        </p:txBody>
      </p:sp>
    </p:spTree>
    <p:extLst>
      <p:ext uri="{BB962C8B-B14F-4D97-AF65-F5344CB8AC3E}">
        <p14:creationId xmlns="" xmlns:p14="http://schemas.microsoft.com/office/powerpoint/2010/main" val="12235215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B7A7D90-8B53-4A41-ACF8-5BE2898DBEA9}" type="slidenum">
              <a:rPr lang="en-US" smtClean="0"/>
              <a:pPr/>
              <a:t>6</a:t>
            </a:fld>
            <a:endParaRPr lang="en-US"/>
          </a:p>
        </p:txBody>
      </p:sp>
    </p:spTree>
    <p:extLst>
      <p:ext uri="{BB962C8B-B14F-4D97-AF65-F5344CB8AC3E}">
        <p14:creationId xmlns="" xmlns:p14="http://schemas.microsoft.com/office/powerpoint/2010/main" val="17353618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B7A7D90-8B53-4A41-ACF8-5BE2898DBEA9}" type="slidenum">
              <a:rPr lang="en-US" smtClean="0"/>
              <a:pPr/>
              <a:t>7</a:t>
            </a:fld>
            <a:endParaRPr lang="en-US"/>
          </a:p>
        </p:txBody>
      </p:sp>
    </p:spTree>
    <p:extLst>
      <p:ext uri="{BB962C8B-B14F-4D97-AF65-F5344CB8AC3E}">
        <p14:creationId xmlns="" xmlns:p14="http://schemas.microsoft.com/office/powerpoint/2010/main" val="35885576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B7A7D90-8B53-4A41-ACF8-5BE2898DBEA9}" type="slidenum">
              <a:rPr lang="en-US" smtClean="0"/>
              <a:pPr/>
              <a:t>8</a:t>
            </a:fld>
            <a:endParaRPr lang="en-US"/>
          </a:p>
        </p:txBody>
      </p:sp>
    </p:spTree>
    <p:extLst>
      <p:ext uri="{BB962C8B-B14F-4D97-AF65-F5344CB8AC3E}">
        <p14:creationId xmlns="" xmlns:p14="http://schemas.microsoft.com/office/powerpoint/2010/main" val="35383907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B7A7D90-8B53-4A41-ACF8-5BE2898DBEA9}" type="slidenum">
              <a:rPr lang="en-US" smtClean="0"/>
              <a:pPr/>
              <a:t>9</a:t>
            </a:fld>
            <a:endParaRPr lang="en-US"/>
          </a:p>
        </p:txBody>
      </p:sp>
    </p:spTree>
    <p:extLst>
      <p:ext uri="{BB962C8B-B14F-4D97-AF65-F5344CB8AC3E}">
        <p14:creationId xmlns="" xmlns:p14="http://schemas.microsoft.com/office/powerpoint/2010/main" val="5853925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91F051E-06D0-41CA-BC8A-672357CA9D02}" type="datetimeFigureOut">
              <a:rPr lang="en-US" smtClean="0"/>
              <a:pPr/>
              <a:t>11/9/2021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9DF202-8E4E-4BD8-95C5-7651C656D739}" type="slidenum">
              <a:rPr lang="en-US" smtClean="0"/>
              <a:pPr/>
              <a:t>‹#›</a:t>
            </a:fld>
            <a:endParaRPr lang="en-US"/>
          </a:p>
        </p:txBody>
      </p:sp>
    </p:spTree>
    <p:extLst>
      <p:ext uri="{BB962C8B-B14F-4D97-AF65-F5344CB8AC3E}">
        <p14:creationId xmlns="" xmlns:p14="http://schemas.microsoft.com/office/powerpoint/2010/main" val="1089157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91F051E-06D0-41CA-BC8A-672357CA9D02}" type="datetimeFigureOut">
              <a:rPr lang="en-US" smtClean="0"/>
              <a:pPr/>
              <a:t>11/9/2021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9DF202-8E4E-4BD8-95C5-7651C656D739}" type="slidenum">
              <a:rPr lang="en-US" smtClean="0"/>
              <a:pPr/>
              <a:t>‹#›</a:t>
            </a:fld>
            <a:endParaRPr lang="en-US"/>
          </a:p>
        </p:txBody>
      </p:sp>
    </p:spTree>
    <p:extLst>
      <p:ext uri="{BB962C8B-B14F-4D97-AF65-F5344CB8AC3E}">
        <p14:creationId xmlns="" xmlns:p14="http://schemas.microsoft.com/office/powerpoint/2010/main" val="2391243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91F051E-06D0-41CA-BC8A-672357CA9D02}" type="datetimeFigureOut">
              <a:rPr lang="en-US" smtClean="0"/>
              <a:pPr/>
              <a:t>11/9/2021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9DF202-8E4E-4BD8-95C5-7651C656D739}" type="slidenum">
              <a:rPr lang="en-US" smtClean="0"/>
              <a:pPr/>
              <a:t>‹#›</a:t>
            </a:fld>
            <a:endParaRPr lang="en-US"/>
          </a:p>
        </p:txBody>
      </p:sp>
    </p:spTree>
    <p:extLst>
      <p:ext uri="{BB962C8B-B14F-4D97-AF65-F5344CB8AC3E}">
        <p14:creationId xmlns="" xmlns:p14="http://schemas.microsoft.com/office/powerpoint/2010/main" val="38445018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91F051E-06D0-41CA-BC8A-672357CA9D02}" type="datetimeFigureOut">
              <a:rPr lang="en-US" smtClean="0"/>
              <a:pPr/>
              <a:t>11/9/2021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9DF202-8E4E-4BD8-95C5-7651C656D739}" type="slidenum">
              <a:rPr lang="en-US" smtClean="0"/>
              <a:pPr/>
              <a:t>‹#›</a:t>
            </a:fld>
            <a:endParaRPr lang="en-US"/>
          </a:p>
        </p:txBody>
      </p:sp>
    </p:spTree>
    <p:extLst>
      <p:ext uri="{BB962C8B-B14F-4D97-AF65-F5344CB8AC3E}">
        <p14:creationId xmlns="" xmlns:p14="http://schemas.microsoft.com/office/powerpoint/2010/main" val="18854309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91F051E-06D0-41CA-BC8A-672357CA9D02}" type="datetimeFigureOut">
              <a:rPr lang="en-US" smtClean="0"/>
              <a:pPr/>
              <a:t>11/9/2021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9DF202-8E4E-4BD8-95C5-7651C656D739}" type="slidenum">
              <a:rPr lang="en-US" smtClean="0"/>
              <a:pPr/>
              <a:t>‹#›</a:t>
            </a:fld>
            <a:endParaRPr lang="en-US"/>
          </a:p>
        </p:txBody>
      </p:sp>
    </p:spTree>
    <p:extLst>
      <p:ext uri="{BB962C8B-B14F-4D97-AF65-F5344CB8AC3E}">
        <p14:creationId xmlns="" xmlns:p14="http://schemas.microsoft.com/office/powerpoint/2010/main" val="14569067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91F051E-06D0-41CA-BC8A-672357CA9D02}" type="datetimeFigureOut">
              <a:rPr lang="en-US" smtClean="0"/>
              <a:pPr/>
              <a:t>11/9/2021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9DF202-8E4E-4BD8-95C5-7651C656D739}" type="slidenum">
              <a:rPr lang="en-US" smtClean="0"/>
              <a:pPr/>
              <a:t>‹#›</a:t>
            </a:fld>
            <a:endParaRPr lang="en-US"/>
          </a:p>
        </p:txBody>
      </p:sp>
    </p:spTree>
    <p:extLst>
      <p:ext uri="{BB962C8B-B14F-4D97-AF65-F5344CB8AC3E}">
        <p14:creationId xmlns="" xmlns:p14="http://schemas.microsoft.com/office/powerpoint/2010/main" val="32122217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91F051E-06D0-41CA-BC8A-672357CA9D02}" type="datetimeFigureOut">
              <a:rPr lang="en-US" smtClean="0"/>
              <a:pPr/>
              <a:t>11/9/2021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19DF202-8E4E-4BD8-95C5-7651C656D739}" type="slidenum">
              <a:rPr lang="en-US" smtClean="0"/>
              <a:pPr/>
              <a:t>‹#›</a:t>
            </a:fld>
            <a:endParaRPr lang="en-US"/>
          </a:p>
        </p:txBody>
      </p:sp>
    </p:spTree>
    <p:extLst>
      <p:ext uri="{BB962C8B-B14F-4D97-AF65-F5344CB8AC3E}">
        <p14:creationId xmlns="" xmlns:p14="http://schemas.microsoft.com/office/powerpoint/2010/main" val="21282904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91F051E-06D0-41CA-BC8A-672357CA9D02}" type="datetimeFigureOut">
              <a:rPr lang="en-US" smtClean="0"/>
              <a:pPr/>
              <a:t>11/9/2021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19DF202-8E4E-4BD8-95C5-7651C656D739}" type="slidenum">
              <a:rPr lang="en-US" smtClean="0"/>
              <a:pPr/>
              <a:t>‹#›</a:t>
            </a:fld>
            <a:endParaRPr lang="en-US"/>
          </a:p>
        </p:txBody>
      </p:sp>
    </p:spTree>
    <p:extLst>
      <p:ext uri="{BB962C8B-B14F-4D97-AF65-F5344CB8AC3E}">
        <p14:creationId xmlns="" xmlns:p14="http://schemas.microsoft.com/office/powerpoint/2010/main" val="682020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1F051E-06D0-41CA-BC8A-672357CA9D02}" type="datetimeFigureOut">
              <a:rPr lang="en-US" smtClean="0"/>
              <a:pPr/>
              <a:t>11/9/2021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19DF202-8E4E-4BD8-95C5-7651C656D739}" type="slidenum">
              <a:rPr lang="en-US" smtClean="0"/>
              <a:pPr/>
              <a:t>‹#›</a:t>
            </a:fld>
            <a:endParaRPr lang="en-US"/>
          </a:p>
        </p:txBody>
      </p:sp>
    </p:spTree>
    <p:extLst>
      <p:ext uri="{BB962C8B-B14F-4D97-AF65-F5344CB8AC3E}">
        <p14:creationId xmlns="" xmlns:p14="http://schemas.microsoft.com/office/powerpoint/2010/main" val="12764089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91F051E-06D0-41CA-BC8A-672357CA9D02}" type="datetimeFigureOut">
              <a:rPr lang="en-US" smtClean="0"/>
              <a:pPr/>
              <a:t>11/9/2021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9DF202-8E4E-4BD8-95C5-7651C656D739}" type="slidenum">
              <a:rPr lang="en-US" smtClean="0"/>
              <a:pPr/>
              <a:t>‹#›</a:t>
            </a:fld>
            <a:endParaRPr lang="en-US"/>
          </a:p>
        </p:txBody>
      </p:sp>
    </p:spTree>
    <p:extLst>
      <p:ext uri="{BB962C8B-B14F-4D97-AF65-F5344CB8AC3E}">
        <p14:creationId xmlns="" xmlns:p14="http://schemas.microsoft.com/office/powerpoint/2010/main" val="18369909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91F051E-06D0-41CA-BC8A-672357CA9D02}" type="datetimeFigureOut">
              <a:rPr lang="en-US" smtClean="0"/>
              <a:pPr/>
              <a:t>11/9/2021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9DF202-8E4E-4BD8-95C5-7651C656D739}" type="slidenum">
              <a:rPr lang="en-US" smtClean="0"/>
              <a:pPr/>
              <a:t>‹#›</a:t>
            </a:fld>
            <a:endParaRPr lang="en-US"/>
          </a:p>
        </p:txBody>
      </p:sp>
    </p:spTree>
    <p:extLst>
      <p:ext uri="{BB962C8B-B14F-4D97-AF65-F5344CB8AC3E}">
        <p14:creationId xmlns="" xmlns:p14="http://schemas.microsoft.com/office/powerpoint/2010/main" val="29612794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1F051E-06D0-41CA-BC8A-672357CA9D02}" type="datetimeFigureOut">
              <a:rPr lang="en-US" smtClean="0"/>
              <a:pPr/>
              <a:t>11/9/2021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9DF202-8E4E-4BD8-95C5-7651C656D739}" type="slidenum">
              <a:rPr lang="en-US" smtClean="0"/>
              <a:pPr/>
              <a:t>‹#›</a:t>
            </a:fld>
            <a:endParaRPr lang="en-US"/>
          </a:p>
        </p:txBody>
      </p:sp>
    </p:spTree>
    <p:extLst>
      <p:ext uri="{BB962C8B-B14F-4D97-AF65-F5344CB8AC3E}">
        <p14:creationId xmlns="" xmlns:p14="http://schemas.microsoft.com/office/powerpoint/2010/main" val="39635804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Microsoft_Visio_2003-2010_Drawing1.vsd"/></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 xmlns:p14="http://schemas.microsoft.com/office/powerpoint/2010/main" val="14590455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76672"/>
            <a:ext cx="8229600" cy="5976664"/>
          </a:xfrm>
        </p:spPr>
        <p:txBody>
          <a:bodyPr>
            <a:normAutofit/>
          </a:bodyPr>
          <a:lstStyle/>
          <a:p>
            <a:pPr marL="342900" lvl="1" indent="-342900">
              <a:buFont typeface="Arial" panose="020B0604020202020204" pitchFamily="34" charset="0"/>
              <a:buChar char="•"/>
            </a:pPr>
            <a:r>
              <a:rPr lang="en-US" sz="2400" b="1" dirty="0" smtClean="0">
                <a:latin typeface="Times New Roman" panose="02020603050405020304" pitchFamily="18" charset="0"/>
                <a:cs typeface="Times New Roman" panose="02020603050405020304" pitchFamily="18" charset="0"/>
              </a:rPr>
              <a:t>1.3 </a:t>
            </a:r>
            <a:r>
              <a:rPr lang="de-DE" sz="2400" b="1" dirty="0">
                <a:latin typeface="Times New Roman" panose="02020603050405020304" pitchFamily="18" charset="0"/>
                <a:cs typeface="Times New Roman" panose="02020603050405020304" pitchFamily="18" charset="0"/>
              </a:rPr>
              <a:t>Kiểm tra, xác định cực tính các cuộn dây máy biến áp ba </a:t>
            </a:r>
            <a:r>
              <a:rPr lang="de-DE" sz="2400" b="1" dirty="0" smtClean="0">
                <a:latin typeface="Times New Roman" panose="02020603050405020304" pitchFamily="18" charset="0"/>
                <a:cs typeface="Times New Roman" panose="02020603050405020304" pitchFamily="18" charset="0"/>
              </a:rPr>
              <a:t>pha</a:t>
            </a:r>
          </a:p>
          <a:p>
            <a:pPr marL="342900" lvl="1" indent="-342900">
              <a:buFont typeface="Arial" panose="020B0604020202020204" pitchFamily="34" charset="0"/>
              <a:buChar char="•"/>
            </a:pPr>
            <a:r>
              <a:rPr lang="en-US" sz="2400" b="1" dirty="0">
                <a:latin typeface="Times New Roman" panose="02020603050405020304" pitchFamily="18" charset="0"/>
                <a:cs typeface="Times New Roman" panose="02020603050405020304" pitchFamily="18" charset="0"/>
              </a:rPr>
              <a:t>1.3.1  </a:t>
            </a:r>
            <a:r>
              <a:rPr lang="en-US" sz="2400" b="1" dirty="0" err="1">
                <a:latin typeface="Times New Roman" panose="02020603050405020304" pitchFamily="18" charset="0"/>
                <a:cs typeface="Times New Roman" panose="02020603050405020304" pitchFamily="18" charset="0"/>
              </a:rPr>
              <a:t>Kiểm</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tra</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thông</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mạch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cách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điện</a:t>
            </a:r>
            <a:r>
              <a:rPr lang="en-US" sz="2400" b="1"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pPr marL="342900" lvl="1" indent="-342900">
              <a:buFont typeface="Arial" panose="020B0604020202020204" pitchFamily="34" charset="0"/>
              <a:buChar char="•"/>
            </a:pPr>
            <a:r>
              <a:rPr lang="en-US" sz="2400" dirty="0" err="1" smtClean="0">
                <a:latin typeface="Times New Roman" panose="02020603050405020304" pitchFamily="18" charset="0"/>
                <a:cs typeface="Times New Roman" panose="02020603050405020304" pitchFamily="18" charset="0"/>
              </a:rPr>
              <a:t>Thực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hiện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tương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tự</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như</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với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máy</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biến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áp</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một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pha</a:t>
            </a:r>
            <a:r>
              <a:rPr lang="en-US" sz="2400" dirty="0" smtClean="0">
                <a:latin typeface="Times New Roman" panose="02020603050405020304" pitchFamily="18" charset="0"/>
                <a:cs typeface="Times New Roman" panose="02020603050405020304" pitchFamily="18" charset="0"/>
              </a:rPr>
              <a:t>.</a:t>
            </a:r>
          </a:p>
          <a:p>
            <a:pPr marL="342900" lvl="1" indent="-342900">
              <a:buFont typeface="Arial" panose="020B0604020202020204" pitchFamily="34" charset="0"/>
              <a:buChar char="•"/>
            </a:pPr>
            <a:r>
              <a:rPr lang="vi-VN" sz="2400" b="1" dirty="0">
                <a:latin typeface="Times New Roman" panose="02020603050405020304" pitchFamily="18" charset="0"/>
                <a:cs typeface="Times New Roman" panose="02020603050405020304" pitchFamily="18" charset="0"/>
              </a:rPr>
              <a:t>1.3.2</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Xác</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định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cực</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tính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các</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cuộn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dây</a:t>
            </a:r>
            <a:endParaRPr lang="en-US" sz="2400" dirty="0">
              <a:latin typeface="Times New Roman" panose="02020603050405020304" pitchFamily="18" charset="0"/>
              <a:cs typeface="Times New Roman" panose="02020603050405020304" pitchFamily="18" charset="0"/>
            </a:endParaRPr>
          </a:p>
          <a:p>
            <a:r>
              <a:rPr lang="en-US" sz="2400" b="1" i="1" dirty="0" err="1">
                <a:latin typeface="Times New Roman" panose="02020603050405020304" pitchFamily="18" charset="0"/>
                <a:cs typeface="Times New Roman" panose="02020603050405020304" pitchFamily="18" charset="0"/>
              </a:rPr>
              <a:t>Bước</a:t>
            </a:r>
            <a:r>
              <a:rPr lang="en-US" sz="2400" b="1" i="1" dirty="0">
                <a:latin typeface="Times New Roman" panose="02020603050405020304" pitchFamily="18" charset="0"/>
                <a:cs typeface="Times New Roman" panose="02020603050405020304" pitchFamily="18" charset="0"/>
              </a:rPr>
              <a:t> 1:</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biệt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cuộn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lập</a:t>
            </a:r>
            <a:r>
              <a:rPr lang="en-US" sz="2400" dirty="0">
                <a:latin typeface="Times New Roman" panose="02020603050405020304" pitchFamily="18" charset="0"/>
                <a:cs typeface="Times New Roman" panose="02020603050405020304" pitchFamily="18" charset="0"/>
              </a:rPr>
              <a:t>.</a:t>
            </a:r>
          </a:p>
          <a:p>
            <a:r>
              <a:rPr lang="en-US" sz="2400" b="1" i="1" dirty="0" err="1">
                <a:latin typeface="Times New Roman" panose="02020603050405020304" pitchFamily="18" charset="0"/>
                <a:cs typeface="Times New Roman" panose="02020603050405020304" pitchFamily="18" charset="0"/>
              </a:rPr>
              <a:t>Bước</a:t>
            </a:r>
            <a:r>
              <a:rPr lang="en-US" sz="2400" b="1" i="1" dirty="0">
                <a:latin typeface="Times New Roman" panose="02020603050405020304" pitchFamily="18" charset="0"/>
                <a:cs typeface="Times New Roman" panose="02020603050405020304" pitchFamily="18" charset="0"/>
              </a:rPr>
              <a:t> 2:</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định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cuộn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cấp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thứ</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cấp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bằng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quả</a:t>
            </a:r>
            <a:r>
              <a:rPr lang="en-US" sz="2400" dirty="0">
                <a:latin typeface="Times New Roman" panose="02020603050405020304" pitchFamily="18" charset="0"/>
                <a:cs typeface="Times New Roman" panose="02020603050405020304" pitchFamily="18" charset="0"/>
              </a:rPr>
              <a:t> do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trở</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cuộn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dây</a:t>
            </a:r>
            <a:r>
              <a:rPr lang="en-US" sz="2400" dirty="0">
                <a:latin typeface="Times New Roman" panose="02020603050405020304" pitchFamily="18" charset="0"/>
                <a:cs typeface="Times New Roman" panose="02020603050405020304" pitchFamily="18" charset="0"/>
              </a:rPr>
              <a:t>.</a:t>
            </a:r>
          </a:p>
          <a:p>
            <a:r>
              <a:rPr lang="en-US" sz="2400" b="1" i="1" dirty="0" err="1">
                <a:latin typeface="Times New Roman" panose="02020603050405020304" pitchFamily="18" charset="0"/>
                <a:cs typeface="Times New Roman" panose="02020603050405020304" pitchFamily="18" charset="0"/>
              </a:rPr>
              <a:t>Bước</a:t>
            </a:r>
            <a:r>
              <a:rPr lang="en-US" sz="2400" b="1" i="1" dirty="0">
                <a:latin typeface="Times New Roman" panose="02020603050405020304" pitchFamily="18" charset="0"/>
                <a:cs typeface="Times New Roman" panose="02020603050405020304" pitchFamily="18" charset="0"/>
              </a:rPr>
              <a:t> 3:</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Chọn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một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cuộn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dây</a:t>
            </a:r>
            <a:r>
              <a:rPr lang="en-US" sz="2400" dirty="0">
                <a:latin typeface="Times New Roman" panose="02020603050405020304" pitchFamily="18" charset="0"/>
                <a:cs typeface="Times New Roman" panose="02020603050405020304" pitchFamily="18" charset="0"/>
              </a:rPr>
              <a:t> ở </a:t>
            </a:r>
            <a:r>
              <a:rPr lang="en-US" sz="2400" dirty="0" err="1">
                <a:latin typeface="Times New Roman" panose="02020603050405020304" pitchFamily="18" charset="0"/>
                <a:cs typeface="Times New Roman" panose="02020603050405020304" pitchFamily="18" charset="0"/>
              </a:rPr>
              <a:t>sơ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cấp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hoặc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thứ</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cấp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làm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cuộn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chuẩn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định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đầu</a:t>
            </a:r>
            <a:r>
              <a:rPr lang="en-US" sz="2400" dirty="0">
                <a:latin typeface="Times New Roman" panose="02020603050405020304" pitchFamily="18" charset="0"/>
                <a:cs typeface="Times New Roman" panose="02020603050405020304" pitchFamily="18" charset="0"/>
              </a:rPr>
              <a:t> </a:t>
            </a:r>
            <a:r>
              <a:rPr lang="en-US" sz="2400" b="1" i="1" dirty="0" err="1">
                <a:latin typeface="Times New Roman" panose="02020603050405020304" pitchFamily="18" charset="0"/>
                <a:cs typeface="Times New Roman" panose="02020603050405020304" pitchFamily="18" charset="0"/>
              </a:rPr>
              <a:t>đầu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đầu</a:t>
            </a:r>
            <a:r>
              <a:rPr lang="en-US" sz="2400" dirty="0">
                <a:latin typeface="Times New Roman" panose="02020603050405020304" pitchFamily="18" charset="0"/>
                <a:cs typeface="Times New Roman" panose="02020603050405020304" pitchFamily="18" charset="0"/>
              </a:rPr>
              <a:t> </a:t>
            </a:r>
            <a:r>
              <a:rPr lang="en-US" sz="2400" b="1" i="1" dirty="0" err="1">
                <a:latin typeface="Times New Roman" panose="02020603050405020304" pitchFamily="18" charset="0"/>
                <a:cs typeface="Times New Roman" panose="02020603050405020304" pitchFamily="18" charset="0"/>
              </a:rPr>
              <a:t>cuối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cuộn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chuẩn</a:t>
            </a:r>
            <a:r>
              <a:rPr lang="en-US" sz="2400" dirty="0">
                <a:latin typeface="Times New Roman" panose="02020603050405020304" pitchFamily="18" charset="0"/>
                <a:cs typeface="Times New Roman" panose="02020603050405020304" pitchFamily="18" charset="0"/>
              </a:rPr>
              <a:t>.</a:t>
            </a:r>
          </a:p>
          <a:p>
            <a:r>
              <a:rPr lang="en-US" sz="2400" b="1" i="1" dirty="0" err="1">
                <a:latin typeface="Times New Roman" panose="02020603050405020304" pitchFamily="18" charset="0"/>
                <a:cs typeface="Times New Roman" panose="02020603050405020304" pitchFamily="18" charset="0"/>
              </a:rPr>
              <a:t>Bước</a:t>
            </a:r>
            <a:r>
              <a:rPr lang="en-US" sz="2400" b="1" i="1" dirty="0">
                <a:latin typeface="Times New Roman" panose="02020603050405020304" pitchFamily="18" charset="0"/>
                <a:cs typeface="Times New Roman" panose="02020603050405020304" pitchFamily="18" charset="0"/>
              </a:rPr>
              <a:t> 4:</a:t>
            </a:r>
            <a:r>
              <a:rPr lang="en-US" sz="2400" dirty="0">
                <a:latin typeface="Times New Roman" panose="02020603050405020304" pitchFamily="18" charset="0"/>
                <a:cs typeface="Times New Roman" panose="02020603050405020304" pitchFamily="18" charset="0"/>
              </a:rPr>
              <a:t> </a:t>
            </a:r>
          </a:p>
          <a:p>
            <a:r>
              <a:rPr lang="en-US" sz="2400" dirty="0" err="1">
                <a:latin typeface="Times New Roman" panose="02020603050405020304" pitchFamily="18" charset="0"/>
                <a:cs typeface="Times New Roman" panose="02020603050405020304" pitchFamily="18" charset="0"/>
              </a:rPr>
              <a:t>Nối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nguồn</a:t>
            </a:r>
            <a:r>
              <a:rPr lang="en-US" sz="2400" dirty="0">
                <a:latin typeface="Times New Roman" panose="02020603050405020304" pitchFamily="18" charset="0"/>
                <a:cs typeface="Times New Roman" panose="02020603050405020304" pitchFamily="18" charset="0"/>
              </a:rPr>
              <a:t> DC: (9V -&gt; 12V)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cuộn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chuẩn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thông</a:t>
            </a:r>
            <a:r>
              <a:rPr lang="en-US" sz="2400" dirty="0">
                <a:latin typeface="Times New Roman" panose="02020603050405020304" pitchFamily="18" charset="0"/>
                <a:cs typeface="Times New Roman" panose="02020603050405020304" pitchFamily="18" charset="0"/>
              </a:rPr>
              <a:t> qua </a:t>
            </a:r>
            <a:r>
              <a:rPr lang="en-US" sz="2400" dirty="0" err="1">
                <a:latin typeface="Times New Roman" panose="02020603050405020304" pitchFamily="18" charset="0"/>
                <a:cs typeface="Times New Roman" panose="02020603050405020304" pitchFamily="18" charset="0"/>
              </a:rPr>
              <a:t>khóa</a:t>
            </a:r>
            <a:r>
              <a:rPr lang="en-US" sz="2400" dirty="0">
                <a:latin typeface="Times New Roman" panose="02020603050405020304" pitchFamily="18" charset="0"/>
                <a:cs typeface="Times New Roman" panose="02020603050405020304" pitchFamily="18" charset="0"/>
              </a:rPr>
              <a:t> K </a:t>
            </a:r>
            <a:r>
              <a:rPr lang="en-US" sz="2400" dirty="0" err="1">
                <a:latin typeface="Times New Roman" panose="02020603050405020304" pitchFamily="18" charset="0"/>
                <a:cs typeface="Times New Roman" panose="02020603050405020304" pitchFamily="18" charset="0"/>
              </a:rPr>
              <a:t>sao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nguồn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dương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với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đầu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đầu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nguồn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âm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với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đầu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cuộn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chuẩn</a:t>
            </a:r>
            <a:r>
              <a:rPr lang="en-US" sz="2400" dirty="0">
                <a:latin typeface="Times New Roman" panose="02020603050405020304" pitchFamily="18" charset="0"/>
                <a:cs typeface="Times New Roman" panose="02020603050405020304" pitchFamily="18" charset="0"/>
              </a:rPr>
              <a:t> </a:t>
            </a:r>
            <a:endParaRPr lang="en-US" sz="2400" dirty="0" smtClean="0">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 xmlns:p14="http://schemas.microsoft.com/office/powerpoint/2010/main" val="33837011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76672"/>
            <a:ext cx="8229600" cy="5976664"/>
          </a:xfrm>
        </p:spPr>
        <p:txBody>
          <a:bodyPr/>
          <a:lstStyle/>
          <a:p>
            <a:pPr lvl="0"/>
            <a:r>
              <a:rPr lang="en-US" sz="2400" dirty="0" err="1">
                <a:latin typeface="Times New Roman" panose="02020603050405020304" pitchFamily="18" charset="0"/>
                <a:cs typeface="Times New Roman" panose="02020603050405020304" pitchFamily="18" charset="0"/>
              </a:rPr>
              <a:t>Mắc</a:t>
            </a:r>
            <a:r>
              <a:rPr lang="en-US" sz="2400" dirty="0">
                <a:latin typeface="Times New Roman" panose="02020603050405020304" pitchFamily="18" charset="0"/>
                <a:cs typeface="Times New Roman" panose="02020603050405020304" pitchFamily="18" charset="0"/>
              </a:rPr>
              <a:t> mA </a:t>
            </a:r>
            <a:r>
              <a:rPr lang="en-US" sz="2400" dirty="0" err="1">
                <a:latin typeface="Times New Roman" panose="02020603050405020304" pitchFamily="18" charset="0"/>
                <a:cs typeface="Times New Roman" panose="02020603050405020304" pitchFamily="18" charset="0"/>
              </a:rPr>
              <a:t>kế</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cuộn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còn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xét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trình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đóng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ngắt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khóa</a:t>
            </a:r>
            <a:r>
              <a:rPr lang="en-US" sz="2400" dirty="0">
                <a:latin typeface="Times New Roman" panose="02020603050405020304" pitchFamily="18" charset="0"/>
                <a:cs typeface="Times New Roman" panose="02020603050405020304" pitchFamily="18" charset="0"/>
              </a:rPr>
              <a:t> K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sát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kim</a:t>
            </a:r>
            <a:r>
              <a:rPr lang="en-US" sz="2400" dirty="0">
                <a:latin typeface="Times New Roman" panose="02020603050405020304" pitchFamily="18" charset="0"/>
                <a:cs typeface="Times New Roman" panose="02020603050405020304" pitchFamily="18" charset="0"/>
              </a:rPr>
              <a:t> mA </a:t>
            </a:r>
            <a:r>
              <a:rPr lang="en-US" sz="2400" dirty="0" err="1">
                <a:latin typeface="Times New Roman" panose="02020603050405020304" pitchFamily="18" charset="0"/>
                <a:cs typeface="Times New Roman" panose="02020603050405020304" pitchFamily="18" charset="0"/>
              </a:rPr>
              <a:t>kế</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Nếu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sức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cảm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ứng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làm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kim</a:t>
            </a:r>
            <a:r>
              <a:rPr lang="en-US" sz="2400" dirty="0">
                <a:latin typeface="Times New Roman" panose="02020603050405020304" pitchFamily="18" charset="0"/>
                <a:cs typeface="Times New Roman" panose="02020603050405020304" pitchFamily="18" charset="0"/>
              </a:rPr>
              <a:t> mA </a:t>
            </a:r>
            <a:r>
              <a:rPr lang="en-US" sz="2400" dirty="0" err="1">
                <a:latin typeface="Times New Roman" panose="02020603050405020304" pitchFamily="18" charset="0"/>
                <a:cs typeface="Times New Roman" panose="02020603050405020304" pitchFamily="18" charset="0"/>
              </a:rPr>
              <a:t>kế</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lệch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theo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chiều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thuận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ngắt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khóa</a:t>
            </a:r>
            <a:r>
              <a:rPr lang="en-US" sz="2400" dirty="0">
                <a:latin typeface="Times New Roman" panose="02020603050405020304" pitchFamily="18" charset="0"/>
                <a:cs typeface="Times New Roman" panose="02020603050405020304" pitchFamily="18" charset="0"/>
              </a:rPr>
              <a:t> K. </a:t>
            </a:r>
            <a:endParaRPr lang="en-US" sz="2400" dirty="0" smtClean="0">
              <a:latin typeface="Times New Roman" panose="02020603050405020304" pitchFamily="18" charset="0"/>
              <a:cs typeface="Times New Roman" panose="02020603050405020304" pitchFamily="18" charset="0"/>
            </a:endParaRPr>
          </a:p>
          <a:p>
            <a:pPr lvl="0"/>
            <a:endParaRPr lang="en-US" sz="2400" dirty="0">
              <a:latin typeface="Times New Roman" panose="02020603050405020304" pitchFamily="18" charset="0"/>
              <a:cs typeface="Times New Roman" panose="02020603050405020304" pitchFamily="18" charset="0"/>
            </a:endParaRPr>
          </a:p>
          <a:p>
            <a:pPr lvl="0"/>
            <a:endParaRPr lang="en-US" sz="2400" dirty="0" smtClean="0">
              <a:latin typeface="Times New Roman" panose="02020603050405020304" pitchFamily="18" charset="0"/>
              <a:cs typeface="Times New Roman" panose="02020603050405020304" pitchFamily="18" charset="0"/>
            </a:endParaRPr>
          </a:p>
          <a:p>
            <a:pPr lvl="0"/>
            <a:endParaRPr lang="en-US" sz="2400" dirty="0">
              <a:latin typeface="Times New Roman" panose="02020603050405020304" pitchFamily="18" charset="0"/>
              <a:cs typeface="Times New Roman" panose="02020603050405020304" pitchFamily="18" charset="0"/>
            </a:endParaRPr>
          </a:p>
          <a:p>
            <a:pPr lvl="0"/>
            <a:endParaRPr lang="en-US" sz="2400" dirty="0" smtClean="0">
              <a:latin typeface="Times New Roman" panose="02020603050405020304" pitchFamily="18" charset="0"/>
              <a:cs typeface="Times New Roman" panose="02020603050405020304" pitchFamily="18" charset="0"/>
            </a:endParaRPr>
          </a:p>
          <a:p>
            <a:pPr lvl="0"/>
            <a:endParaRPr lang="en-US" sz="2400" dirty="0">
              <a:latin typeface="Times New Roman" panose="02020603050405020304" pitchFamily="18" charset="0"/>
              <a:cs typeface="Times New Roman" panose="02020603050405020304" pitchFamily="18" charset="0"/>
            </a:endParaRPr>
          </a:p>
          <a:p>
            <a:pPr lvl="0"/>
            <a:endParaRPr lang="en-US" sz="2400" dirty="0" smtClean="0">
              <a:latin typeface="Times New Roman" panose="02020603050405020304" pitchFamily="18" charset="0"/>
              <a:cs typeface="Times New Roman" panose="02020603050405020304" pitchFamily="18" charset="0"/>
            </a:endParaRPr>
          </a:p>
          <a:p>
            <a:endParaRPr lang="en-US" sz="2400" dirty="0" smtClean="0">
              <a:latin typeface="Times New Roman" panose="02020603050405020304" pitchFamily="18" charset="0"/>
              <a:cs typeface="Times New Roman" panose="02020603050405020304" pitchFamily="18" charset="0"/>
            </a:endParaRPr>
          </a:p>
          <a:p>
            <a:r>
              <a:rPr lang="en-US" sz="2400" dirty="0" err="1" smtClean="0">
                <a:latin typeface="Times New Roman" panose="02020603050405020304" pitchFamily="18" charset="0"/>
                <a:cs typeface="Times New Roman" panose="02020603050405020304" pitchFamily="18" charset="0"/>
              </a:rPr>
              <a:t>Xét</a:t>
            </a:r>
            <a:r>
              <a:rPr lang="en-US" sz="2400" dirty="0" smtClean="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cường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lệch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kim</a:t>
            </a:r>
            <a:r>
              <a:rPr lang="en-US" sz="2400" dirty="0">
                <a:latin typeface="Times New Roman" panose="02020603050405020304" pitchFamily="18" charset="0"/>
                <a:cs typeface="Times New Roman" panose="02020603050405020304" pitchFamily="18" charset="0"/>
              </a:rPr>
              <a:t> mA </a:t>
            </a:r>
            <a:r>
              <a:rPr lang="en-US" sz="2400" dirty="0" err="1">
                <a:latin typeface="Times New Roman" panose="02020603050405020304" pitchFamily="18" charset="0"/>
                <a:cs typeface="Times New Roman" panose="02020603050405020304" pitchFamily="18" charset="0"/>
              </a:rPr>
              <a:t>kế</a:t>
            </a:r>
            <a:r>
              <a:rPr lang="en-US" sz="2400" dirty="0">
                <a:latin typeface="Times New Roman" panose="02020603050405020304" pitchFamily="18" charset="0"/>
                <a:cs typeface="Times New Roman" panose="02020603050405020304" pitchFamily="18" charset="0"/>
              </a:rPr>
              <a:t> ở </a:t>
            </a:r>
            <a:r>
              <a:rPr lang="en-US" sz="2400" dirty="0" err="1">
                <a:latin typeface="Times New Roman" panose="02020603050405020304" pitchFamily="18" charset="0"/>
                <a:cs typeface="Times New Roman" panose="02020603050405020304" pitchFamily="18" charset="0"/>
              </a:rPr>
              <a:t>ba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cuộn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cấp</a:t>
            </a:r>
            <a:r>
              <a:rPr lang="en-US" sz="2400" dirty="0">
                <a:latin typeface="Times New Roman" panose="02020603050405020304" pitchFamily="18" charset="0"/>
                <a:cs typeface="Times New Roman" panose="02020603050405020304" pitchFamily="18" charset="0"/>
              </a:rPr>
              <a:t> (hay </a:t>
            </a:r>
            <a:r>
              <a:rPr lang="en-US" sz="2400" dirty="0" err="1">
                <a:latin typeface="Times New Roman" panose="02020603050405020304" pitchFamily="18" charset="0"/>
                <a:cs typeface="Times New Roman" panose="02020603050405020304" pitchFamily="18" charset="0"/>
              </a:rPr>
              <a:t>ba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cuộn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thứ</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cấp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trong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trình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đóng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ngắt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khóa</a:t>
            </a:r>
            <a:r>
              <a:rPr lang="en-US" sz="2400" dirty="0">
                <a:latin typeface="Times New Roman" panose="02020603050405020304" pitchFamily="18" charset="0"/>
                <a:cs typeface="Times New Roman" panose="02020603050405020304" pitchFamily="18" charset="0"/>
              </a:rPr>
              <a:t> K </a:t>
            </a:r>
            <a:r>
              <a:rPr lang="en-US" sz="2400" dirty="0" err="1">
                <a:latin typeface="Times New Roman" panose="02020603050405020304" pitchFamily="18" charset="0"/>
                <a:cs typeface="Times New Roman" panose="02020603050405020304" pitchFamily="18" charset="0"/>
              </a:rPr>
              <a:t>cấp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nguồn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cuộn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chuẩn</a:t>
            </a:r>
            <a:r>
              <a:rPr lang="en-US" sz="2400" dirty="0">
                <a:latin typeface="Times New Roman" panose="02020603050405020304" pitchFamily="18" charset="0"/>
                <a:cs typeface="Times New Roman" panose="02020603050405020304" pitchFamily="18" charset="0"/>
              </a:rPr>
              <a:t>.</a:t>
            </a:r>
          </a:p>
          <a:p>
            <a:pPr lvl="0"/>
            <a:endParaRPr lang="en-US" sz="2400" dirty="0">
              <a:latin typeface="Times New Roman" panose="02020603050405020304" pitchFamily="18" charset="0"/>
              <a:cs typeface="Times New Roman" panose="02020603050405020304" pitchFamily="18" charset="0"/>
            </a:endParaRPr>
          </a:p>
          <a:p>
            <a:endParaRPr lang="en-US" dirty="0"/>
          </a:p>
        </p:txBody>
      </p:sp>
      <p:pic>
        <p:nvPicPr>
          <p:cNvPr id="4098" name="Picture 5"/>
          <p:cNvPicPr>
            <a:picLocks noChangeAspect="1" noChangeArrowheads="1"/>
          </p:cNvPicPr>
          <p:nvPr/>
        </p:nvPicPr>
        <p:blipFill>
          <a:blip r:embed="rId3">
            <a:extLst>
              <a:ext uri="{28A0092B-C50C-407E-A947-70E740481C1C}">
                <a14:useLocalDpi xmlns="" xmlns:a14="http://schemas.microsoft.com/office/drawing/2010/main" val="0"/>
              </a:ext>
            </a:extLst>
          </a:blip>
          <a:srcRect b="17072"/>
          <a:stretch>
            <a:fillRect/>
          </a:stretch>
        </p:blipFill>
        <p:spPr bwMode="auto">
          <a:xfrm>
            <a:off x="1547664" y="2276872"/>
            <a:ext cx="5876877" cy="25922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6660443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76672"/>
            <a:ext cx="8229600" cy="5832648"/>
          </a:xfrm>
        </p:spPr>
        <p:txBody>
          <a:bodyPr>
            <a:normAutofit lnSpcReduction="10000"/>
          </a:bodyPr>
          <a:lstStyle/>
          <a:p>
            <a:pPr lvl="0" fontAlgn="base"/>
            <a:r>
              <a:rPr lang="en-US" sz="2400" dirty="0" err="1">
                <a:latin typeface="Times New Roman" panose="02020603050405020304" pitchFamily="18" charset="0"/>
                <a:cs typeface="Times New Roman" panose="02020603050405020304" pitchFamily="18" charset="0"/>
              </a:rPr>
              <a:t>Kết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quả</a:t>
            </a:r>
            <a:r>
              <a:rPr lang="en-US" sz="2400" dirty="0">
                <a:latin typeface="Times New Roman" panose="02020603050405020304" pitchFamily="18" charset="0"/>
                <a:cs typeface="Times New Roman" panose="02020603050405020304" pitchFamily="18" charset="0"/>
              </a:rPr>
              <a:t>:</a:t>
            </a:r>
          </a:p>
          <a:p>
            <a:pPr lvl="0" fontAlgn="base"/>
            <a:r>
              <a:rPr lang="en-US" sz="2400" dirty="0" err="1">
                <a:latin typeface="Times New Roman" panose="02020603050405020304" pitchFamily="18" charset="0"/>
                <a:cs typeface="Times New Roman" panose="02020603050405020304" pitchFamily="18" charset="0"/>
              </a:rPr>
              <a:t>Cuộn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cấp</a:t>
            </a:r>
            <a:r>
              <a:rPr lang="en-US" sz="2400" dirty="0">
                <a:latin typeface="Times New Roman" panose="02020603050405020304" pitchFamily="18" charset="0"/>
                <a:cs typeface="Times New Roman" panose="02020603050405020304" pitchFamily="18" charset="0"/>
              </a:rPr>
              <a:t> (hay </a:t>
            </a:r>
            <a:r>
              <a:rPr lang="en-US" sz="2400" dirty="0" err="1">
                <a:latin typeface="Times New Roman" panose="02020603050405020304" pitchFamily="18" charset="0"/>
                <a:cs typeface="Times New Roman" panose="02020603050405020304" pitchFamily="18" charset="0"/>
              </a:rPr>
              <a:t>thứ</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cấp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cùng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với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cuộn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chuẩn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sẽ</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làm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sức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cảm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ứng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lớn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lệch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kim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lớn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nhất</a:t>
            </a:r>
            <a:r>
              <a:rPr lang="en-US" sz="2400" dirty="0">
                <a:latin typeface="Times New Roman" panose="02020603050405020304" pitchFamily="18" charset="0"/>
                <a:cs typeface="Times New Roman" panose="02020603050405020304" pitchFamily="18" charset="0"/>
              </a:rPr>
              <a:t>.</a:t>
            </a:r>
          </a:p>
          <a:p>
            <a:pPr lvl="0" fontAlgn="base"/>
            <a:r>
              <a:rPr lang="en-US" sz="2400" dirty="0" err="1">
                <a:latin typeface="Times New Roman" panose="02020603050405020304" pitchFamily="18" charset="0"/>
                <a:cs typeface="Times New Roman" panose="02020603050405020304" pitchFamily="18" charset="0"/>
              </a:rPr>
              <a:t>Với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điều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nguồn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dương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với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đầu</a:t>
            </a:r>
            <a:r>
              <a:rPr lang="en-US" sz="2400" dirty="0">
                <a:latin typeface="Times New Roman" panose="02020603050405020304" pitchFamily="18" charset="0"/>
                <a:cs typeface="Times New Roman" panose="02020603050405020304" pitchFamily="18" charset="0"/>
              </a:rPr>
              <a:t> </a:t>
            </a:r>
            <a:r>
              <a:rPr lang="en-US" sz="2400" b="1" i="1" dirty="0" err="1">
                <a:latin typeface="Times New Roman" panose="02020603050405020304" pitchFamily="18" charset="0"/>
                <a:cs typeface="Times New Roman" panose="02020603050405020304" pitchFamily="18" charset="0"/>
              </a:rPr>
              <a:t>đầu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nguồn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âm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với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đầu</a:t>
            </a:r>
            <a:r>
              <a:rPr lang="en-US" sz="2400" dirty="0">
                <a:latin typeface="Times New Roman" panose="02020603050405020304" pitchFamily="18" charset="0"/>
                <a:cs typeface="Times New Roman" panose="02020603050405020304" pitchFamily="18" charset="0"/>
              </a:rPr>
              <a:t> </a:t>
            </a:r>
            <a:r>
              <a:rPr lang="en-US" sz="2400" b="1" i="1" dirty="0" err="1">
                <a:latin typeface="Times New Roman" panose="02020603050405020304" pitchFamily="18" charset="0"/>
                <a:cs typeface="Times New Roman" panose="02020603050405020304" pitchFamily="18" charset="0"/>
              </a:rPr>
              <a:t>cuối</a:t>
            </a:r>
            <a:r>
              <a:rPr lang="en-US" sz="2400" b="1" i="1"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cuộn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chuẩn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thì</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Dương</a:t>
            </a:r>
            <a:r>
              <a:rPr lang="en-US" sz="2400" dirty="0">
                <a:latin typeface="Times New Roman" panose="02020603050405020304" pitchFamily="18" charset="0"/>
                <a:cs typeface="Times New Roman" panose="02020603050405020304" pitchFamily="18" charset="0"/>
              </a:rPr>
              <a:t> (+) mA </a:t>
            </a:r>
            <a:r>
              <a:rPr lang="en-US" sz="2400" dirty="0" err="1">
                <a:latin typeface="Times New Roman" panose="02020603050405020304" pitchFamily="18" charset="0"/>
                <a:cs typeface="Times New Roman" panose="02020603050405020304" pitchFamily="18" charset="0"/>
              </a:rPr>
              <a:t>kế</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đầu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đầu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cuộn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Âm</a:t>
            </a:r>
            <a:r>
              <a:rPr lang="en-US" sz="2400" dirty="0">
                <a:latin typeface="Times New Roman" panose="02020603050405020304" pitchFamily="18" charset="0"/>
                <a:cs typeface="Times New Roman" panose="02020603050405020304" pitchFamily="18" charset="0"/>
              </a:rPr>
              <a:t> (-) mA </a:t>
            </a:r>
            <a:r>
              <a:rPr lang="en-US" sz="2400" dirty="0" err="1">
                <a:latin typeface="Times New Roman" panose="02020603050405020304" pitchFamily="18" charset="0"/>
                <a:cs typeface="Times New Roman" panose="02020603050405020304" pitchFamily="18" charset="0"/>
              </a:rPr>
              <a:t>kế</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đầu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cuôn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dây</a:t>
            </a:r>
            <a:r>
              <a:rPr lang="en-US" sz="2400" dirty="0">
                <a:latin typeface="Times New Roman" panose="02020603050405020304" pitchFamily="18" charset="0"/>
                <a:cs typeface="Times New Roman" panose="02020603050405020304" pitchFamily="18" charset="0"/>
              </a:rPr>
              <a:t>.</a:t>
            </a:r>
          </a:p>
          <a:p>
            <a:r>
              <a:rPr lang="vi-VN" sz="2400" b="1" dirty="0">
                <a:latin typeface="Times New Roman" panose="02020603050405020304" pitchFamily="18" charset="0"/>
                <a:cs typeface="Times New Roman" panose="02020603050405020304" pitchFamily="18" charset="0"/>
              </a:rPr>
              <a:t>1.4 Đấu dây, vận hành máy biến áp ba </a:t>
            </a:r>
            <a:r>
              <a:rPr lang="vi-VN" sz="2400" b="1" dirty="0" smtClean="0">
                <a:latin typeface="Times New Roman" panose="02020603050405020304" pitchFamily="18" charset="0"/>
                <a:cs typeface="Times New Roman" panose="02020603050405020304" pitchFamily="18" charset="0"/>
              </a:rPr>
              <a:t>pha</a:t>
            </a:r>
            <a:endParaRPr lang="en-US" sz="2400" b="1" dirty="0" smtClean="0">
              <a:latin typeface="Times New Roman" panose="02020603050405020304" pitchFamily="18" charset="0"/>
              <a:cs typeface="Times New Roman" panose="02020603050405020304" pitchFamily="18" charset="0"/>
            </a:endParaRPr>
          </a:p>
          <a:p>
            <a:r>
              <a:rPr lang="vi-VN" sz="2400" b="1" dirty="0">
                <a:latin typeface="Times New Roman" panose="02020603050405020304" pitchFamily="18" charset="0"/>
                <a:cs typeface="Times New Roman" panose="02020603050405020304" pitchFamily="18" charset="0"/>
              </a:rPr>
              <a:t>1.4.1</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Đấu</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dây</a:t>
            </a:r>
            <a:r>
              <a:rPr lang="en-US" sz="2400" b="1"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pPr lvl="0" fontAlgn="base"/>
            <a:r>
              <a:rPr lang="en-US" sz="2400" dirty="0" err="1">
                <a:latin typeface="Times New Roman" panose="02020603050405020304" pitchFamily="18" charset="0"/>
                <a:cs typeface="Times New Roman" panose="02020603050405020304" pitchFamily="18" charset="0"/>
              </a:rPr>
              <a:t>Đấu</a:t>
            </a:r>
            <a:r>
              <a:rPr lang="en-US" sz="2400" dirty="0">
                <a:latin typeface="Times New Roman" panose="02020603050405020304" pitchFamily="18" charset="0"/>
                <a:cs typeface="Times New Roman" panose="02020603050405020304" pitchFamily="18" charset="0"/>
              </a:rPr>
              <a:t> 3 </a:t>
            </a:r>
            <a:r>
              <a:rPr lang="en-US" sz="2400" dirty="0" err="1">
                <a:latin typeface="Times New Roman" panose="02020603050405020304" pitchFamily="18" charset="0"/>
                <a:cs typeface="Times New Roman" panose="02020603050405020304" pitchFamily="18" charset="0"/>
              </a:rPr>
              <a:t>đầu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dây</a:t>
            </a:r>
            <a:r>
              <a:rPr lang="en-US" sz="2400" dirty="0">
                <a:latin typeface="Times New Roman" panose="02020603050405020304" pitchFamily="18" charset="0"/>
                <a:cs typeface="Times New Roman" panose="02020603050405020304" pitchFamily="18" charset="0"/>
              </a:rPr>
              <a:t> X, Y, Z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cuộn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cấp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với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nhau</a:t>
            </a:r>
            <a:r>
              <a:rPr lang="en-US" sz="2400" dirty="0">
                <a:latin typeface="Times New Roman" panose="02020603050405020304" pitchFamily="18" charset="0"/>
                <a:cs typeface="Times New Roman" panose="02020603050405020304" pitchFamily="18" charset="0"/>
              </a:rPr>
              <a:t>, 3 </a:t>
            </a:r>
            <a:r>
              <a:rPr lang="en-US" sz="2400" dirty="0" err="1">
                <a:latin typeface="Times New Roman" panose="02020603050405020304" pitchFamily="18" charset="0"/>
                <a:cs typeface="Times New Roman" panose="02020603050405020304" pitchFamily="18" charset="0"/>
              </a:rPr>
              <a:t>đầu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dây</a:t>
            </a:r>
            <a:r>
              <a:rPr lang="en-US" sz="2400" dirty="0">
                <a:latin typeface="Times New Roman" panose="02020603050405020304" pitchFamily="18" charset="0"/>
                <a:cs typeface="Times New Roman" panose="02020603050405020304" pitchFamily="18" charset="0"/>
              </a:rPr>
              <a:t> A, B, C </a:t>
            </a:r>
            <a:r>
              <a:rPr lang="en-US" sz="2400" dirty="0" err="1">
                <a:latin typeface="Times New Roman" panose="02020603050405020304" pitchFamily="18" charset="0"/>
                <a:cs typeface="Times New Roman" panose="02020603050405020304" pitchFamily="18" charset="0"/>
              </a:rPr>
              <a:t>được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nguồn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a:t>
            </a:r>
          </a:p>
          <a:p>
            <a:pPr lvl="0" fontAlgn="base"/>
            <a:r>
              <a:rPr lang="en-US" sz="2400" dirty="0" err="1">
                <a:latin typeface="Times New Roman" panose="02020603050405020304" pitchFamily="18" charset="0"/>
                <a:cs typeface="Times New Roman" panose="02020603050405020304" pitchFamily="18" charset="0"/>
              </a:rPr>
              <a:t>Đấu</a:t>
            </a:r>
            <a:r>
              <a:rPr lang="en-US" sz="2400" dirty="0">
                <a:latin typeface="Times New Roman" panose="02020603050405020304" pitchFamily="18" charset="0"/>
                <a:cs typeface="Times New Roman" panose="02020603050405020304" pitchFamily="18" charset="0"/>
              </a:rPr>
              <a:t> 3 </a:t>
            </a:r>
            <a:r>
              <a:rPr lang="en-US" sz="2400" dirty="0" err="1">
                <a:latin typeface="Times New Roman" panose="02020603050405020304" pitchFamily="18" charset="0"/>
                <a:cs typeface="Times New Roman" panose="02020603050405020304" pitchFamily="18" charset="0"/>
              </a:rPr>
              <a:t>đầu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dây</a:t>
            </a:r>
            <a:r>
              <a:rPr lang="en-US" sz="2400" dirty="0">
                <a:latin typeface="Times New Roman" panose="02020603050405020304" pitchFamily="18" charset="0"/>
                <a:cs typeface="Times New Roman" panose="02020603050405020304" pitchFamily="18" charset="0"/>
              </a:rPr>
              <a:t> x, y, z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cuộn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thứ</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cấp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với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nhau</a:t>
            </a:r>
            <a:r>
              <a:rPr lang="en-US" sz="2400" dirty="0">
                <a:latin typeface="Times New Roman" panose="02020603050405020304" pitchFamily="18" charset="0"/>
                <a:cs typeface="Times New Roman" panose="02020603050405020304" pitchFamily="18" charset="0"/>
              </a:rPr>
              <a:t>, 3 </a:t>
            </a:r>
            <a:r>
              <a:rPr lang="en-US" sz="2400" dirty="0" err="1">
                <a:latin typeface="Times New Roman" panose="02020603050405020304" pitchFamily="18" charset="0"/>
                <a:cs typeface="Times New Roman" panose="02020603050405020304" pitchFamily="18" charset="0"/>
              </a:rPr>
              <a:t>đầu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dây</a:t>
            </a:r>
            <a:r>
              <a:rPr lang="en-US" sz="2400" dirty="0">
                <a:latin typeface="Times New Roman" panose="02020603050405020304" pitchFamily="18" charset="0"/>
                <a:cs typeface="Times New Roman" panose="02020603050405020304" pitchFamily="18" charset="0"/>
              </a:rPr>
              <a:t> a, b, c </a:t>
            </a:r>
            <a:r>
              <a:rPr lang="en-US" sz="2400" dirty="0" err="1">
                <a:latin typeface="Times New Roman" panose="02020603050405020304" pitchFamily="18" charset="0"/>
                <a:cs typeface="Times New Roman" panose="02020603050405020304" pitchFamily="18" charset="0"/>
              </a:rPr>
              <a:t>được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với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tải</a:t>
            </a:r>
            <a:r>
              <a:rPr lang="en-US" sz="2400" dirty="0">
                <a:latin typeface="Times New Roman" panose="02020603050405020304" pitchFamily="18" charset="0"/>
                <a:cs typeface="Times New Roman" panose="02020603050405020304" pitchFamily="18" charset="0"/>
              </a:rPr>
              <a:t>.</a:t>
            </a:r>
          </a:p>
          <a:p>
            <a:r>
              <a:rPr lang="vi-VN" sz="2400" b="1" dirty="0">
                <a:latin typeface="Times New Roman" panose="02020603050405020304" pitchFamily="18" charset="0"/>
                <a:cs typeface="Times New Roman" panose="02020603050405020304" pitchFamily="18" charset="0"/>
              </a:rPr>
              <a:t>1.4.</a:t>
            </a:r>
            <a:r>
              <a:rPr lang="en-US" sz="2400" b="1" dirty="0">
                <a:latin typeface="Times New Roman" panose="02020603050405020304" pitchFamily="18" charset="0"/>
                <a:cs typeface="Times New Roman" panose="02020603050405020304" pitchFamily="18" charset="0"/>
              </a:rPr>
              <a:t>2. </a:t>
            </a:r>
            <a:r>
              <a:rPr lang="en-US" sz="2400" b="1" dirty="0" err="1">
                <a:latin typeface="Times New Roman" panose="02020603050405020304" pitchFamily="18" charset="0"/>
                <a:cs typeface="Times New Roman" panose="02020603050405020304" pitchFamily="18" charset="0"/>
              </a:rPr>
              <a:t>Vận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hành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đo</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kiểm</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các</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thông</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số</a:t>
            </a:r>
            <a:r>
              <a:rPr lang="en-US" sz="2400" b="1"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pPr lvl="0" fontAlgn="base"/>
            <a:r>
              <a:rPr lang="en-US" sz="2400" dirty="0" err="1">
                <a:latin typeface="Times New Roman" panose="02020603050405020304" pitchFamily="18" charset="0"/>
                <a:cs typeface="Times New Roman" panose="02020603050405020304" pitchFamily="18" charset="0"/>
              </a:rPr>
              <a:t>Đặt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nguồn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xoay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chiều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U</a:t>
            </a:r>
            <a:r>
              <a:rPr lang="en-US" sz="2400" baseline="-25000" dirty="0" err="1">
                <a:latin typeface="Times New Roman" panose="02020603050405020304" pitchFamily="18" charset="0"/>
                <a:cs typeface="Times New Roman" panose="02020603050405020304" pitchFamily="18" charset="0"/>
              </a:rPr>
              <a:t>dây</a:t>
            </a:r>
            <a:r>
              <a:rPr lang="en-US" sz="2400" dirty="0">
                <a:latin typeface="Times New Roman" panose="02020603050405020304" pitchFamily="18" charset="0"/>
                <a:cs typeface="Times New Roman" panose="02020603050405020304" pitchFamily="18" charset="0"/>
              </a:rPr>
              <a:t> = 380 V </a:t>
            </a:r>
            <a:r>
              <a:rPr lang="en-US" sz="2400" dirty="0" err="1">
                <a:latin typeface="Times New Roman" panose="02020603050405020304" pitchFamily="18" charset="0"/>
                <a:cs typeface="Times New Roman" panose="02020603050405020304" pitchFamily="18" charset="0"/>
              </a:rPr>
              <a:t>vào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cuộn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cấp</a:t>
            </a:r>
            <a:r>
              <a:rPr lang="en-US" sz="2400" dirty="0">
                <a:latin typeface="Times New Roman" panose="02020603050405020304" pitchFamily="18" charset="0"/>
                <a:cs typeface="Times New Roman" panose="02020603050405020304" pitchFamily="18" charset="0"/>
              </a:rPr>
              <a:t>.</a:t>
            </a:r>
          </a:p>
          <a:p>
            <a:endParaRPr lang="en-US" sz="2400" dirty="0">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 xmlns:p14="http://schemas.microsoft.com/office/powerpoint/2010/main" val="269692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04664"/>
            <a:ext cx="8229600" cy="5721499"/>
          </a:xfrm>
        </p:spPr>
        <p:txBody>
          <a:bodyPr>
            <a:normAutofit/>
          </a:bodyPr>
          <a:lstStyle/>
          <a:p>
            <a:pPr lvl="0" fontAlgn="base"/>
            <a:r>
              <a:rPr lang="en-US" sz="2400" dirty="0" err="1">
                <a:latin typeface="Times New Roman" panose="02020603050405020304" pitchFamily="18" charset="0"/>
                <a:cs typeface="Times New Roman" panose="02020603050405020304" pitchFamily="18" charset="0"/>
              </a:rPr>
              <a:t>Dùng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đồng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hồ</a:t>
            </a:r>
            <a:r>
              <a:rPr lang="en-US" sz="2400" dirty="0">
                <a:latin typeface="Times New Roman" panose="02020603050405020304" pitchFamily="18" charset="0"/>
                <a:cs typeface="Times New Roman" panose="02020603050405020304" pitchFamily="18" charset="0"/>
              </a:rPr>
              <a:t> Vol </a:t>
            </a:r>
            <a:r>
              <a:rPr lang="en-US" sz="2400" dirty="0" err="1">
                <a:latin typeface="Times New Roman" panose="02020603050405020304" pitchFamily="18" charset="0"/>
                <a:cs typeface="Times New Roman" panose="02020603050405020304" pitchFamily="18" charset="0"/>
              </a:rPr>
              <a:t>kế</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U</a:t>
            </a:r>
            <a:r>
              <a:rPr lang="en-US" sz="2400" baseline="-25000" dirty="0" err="1">
                <a:latin typeface="Times New Roman" panose="02020603050405020304" pitchFamily="18" charset="0"/>
                <a:cs typeface="Times New Roman" panose="02020603050405020304" pitchFamily="18" charset="0"/>
              </a:rPr>
              <a:t>ab</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U</a:t>
            </a:r>
            <a:r>
              <a:rPr lang="en-US" sz="2400" baseline="-25000" dirty="0" err="1">
                <a:latin typeface="Times New Roman" panose="02020603050405020304" pitchFamily="18" charset="0"/>
                <a:cs typeface="Times New Roman" panose="02020603050405020304" pitchFamily="18" charset="0"/>
              </a:rPr>
              <a:t>bc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U</a:t>
            </a:r>
            <a:r>
              <a:rPr lang="en-US" sz="2400" baseline="-25000" dirty="0" err="1">
                <a:latin typeface="Times New Roman" panose="02020603050405020304" pitchFamily="18" charset="0"/>
                <a:cs typeface="Times New Roman" panose="02020603050405020304" pitchFamily="18" charset="0"/>
              </a:rPr>
              <a:t>ca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U</a:t>
            </a:r>
            <a:r>
              <a:rPr lang="en-US" sz="2400" baseline="-25000" dirty="0" err="1">
                <a:latin typeface="Times New Roman" panose="02020603050405020304" pitchFamily="18" charset="0"/>
                <a:cs typeface="Times New Roman" panose="02020603050405020304" pitchFamily="18" charset="0"/>
              </a:rPr>
              <a:t>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U</a:t>
            </a:r>
            <a:r>
              <a:rPr lang="en-US" sz="2400" baseline="-25000" dirty="0" err="1">
                <a:latin typeface="Times New Roman" panose="02020603050405020304" pitchFamily="18" charset="0"/>
                <a:cs typeface="Times New Roman" panose="02020603050405020304" pitchFamily="18" charset="0"/>
              </a:rPr>
              <a:t>bN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U</a:t>
            </a:r>
            <a:r>
              <a:rPr lang="en-US" sz="2400" baseline="-25000" dirty="0" err="1">
                <a:latin typeface="Times New Roman" panose="02020603050405020304" pitchFamily="18" charset="0"/>
                <a:cs typeface="Times New Roman" panose="02020603050405020304" pitchFamily="18" charset="0"/>
              </a:rPr>
              <a:t>cN</a:t>
            </a:r>
            <a:r>
              <a:rPr lang="en-US" sz="2400" dirty="0">
                <a:latin typeface="Times New Roman" panose="02020603050405020304" pitchFamily="18" charset="0"/>
                <a:cs typeface="Times New Roman" panose="02020603050405020304" pitchFamily="18" charset="0"/>
              </a:rPr>
              <a:t>.</a:t>
            </a:r>
          </a:p>
          <a:p>
            <a:pPr lvl="0" fontAlgn="base"/>
            <a:r>
              <a:rPr lang="en-US" sz="2400" dirty="0" err="1">
                <a:latin typeface="Times New Roman" panose="02020603050405020304" pitchFamily="18" charset="0"/>
                <a:cs typeface="Times New Roman" panose="02020603050405020304" pitchFamily="18" charset="0"/>
              </a:rPr>
              <a:t>Dùng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đồng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hồ</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Amper</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kế</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dòng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các</a:t>
            </a:r>
            <a:r>
              <a:rPr lang="en-US" sz="2400" dirty="0" smtClean="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pha</a:t>
            </a:r>
            <a:r>
              <a:rPr lang="en-US" sz="2400" dirty="0">
                <a:latin typeface="Times New Roman" panose="02020603050405020304" pitchFamily="18" charset="0"/>
                <a:cs typeface="Times New Roman" panose="02020603050405020304" pitchFamily="18" charset="0"/>
              </a:rPr>
              <a:t>.</a:t>
            </a:r>
          </a:p>
          <a:p>
            <a:r>
              <a:rPr lang="en-US" sz="2400" dirty="0" err="1">
                <a:latin typeface="Times New Roman" panose="02020603050405020304" pitchFamily="18" charset="0"/>
                <a:cs typeface="Times New Roman" panose="02020603050405020304" pitchFamily="18" charset="0"/>
              </a:rPr>
              <a:t>Ghi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nhận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quả</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bản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báo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cáo</a:t>
            </a:r>
            <a:endParaRPr lang="en-US" sz="2400" dirty="0">
              <a:latin typeface="Times New Roman" panose="02020603050405020304" pitchFamily="18" charset="0"/>
              <a:cs typeface="Times New Roman" panose="02020603050405020304" pitchFamily="18" charset="0"/>
            </a:endParaRPr>
          </a:p>
        </p:txBody>
      </p:sp>
      <p:pic>
        <p:nvPicPr>
          <p:cNvPr id="5122" name="Picture 4"/>
          <p:cNvPicPr>
            <a:picLocks noChangeAspect="1" noChangeArrowheads="1"/>
          </p:cNvPicPr>
          <p:nvPr/>
        </p:nvPicPr>
        <p:blipFill>
          <a:blip r:embed="rId3">
            <a:extLst>
              <a:ext uri="{28A0092B-C50C-407E-A947-70E740481C1C}">
                <a14:useLocalDpi xmlns="" xmlns:a14="http://schemas.microsoft.com/office/drawing/2010/main" val="0"/>
              </a:ext>
            </a:extLst>
          </a:blip>
          <a:srcRect b="7387"/>
          <a:stretch>
            <a:fillRect/>
          </a:stretch>
        </p:blipFill>
        <p:spPr bwMode="auto">
          <a:xfrm>
            <a:off x="2411760" y="2060848"/>
            <a:ext cx="4331059" cy="45365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7788652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48680"/>
            <a:ext cx="8229600" cy="5904656"/>
          </a:xfrm>
        </p:spPr>
        <p:txBody>
          <a:bodyPr/>
          <a:lstStyle/>
          <a:p>
            <a:r>
              <a:rPr lang="en-US" sz="2400" b="1" dirty="0">
                <a:latin typeface="Times New Roman" panose="02020603050405020304" pitchFamily="18" charset="0"/>
                <a:cs typeface="Times New Roman" panose="02020603050405020304" pitchFamily="18" charset="0"/>
              </a:rPr>
              <a:t>1.5  </a:t>
            </a:r>
            <a:r>
              <a:rPr lang="vi-VN" sz="2400" b="1" dirty="0">
                <a:latin typeface="Times New Roman" panose="02020603050405020304" pitchFamily="18" charset="0"/>
                <a:cs typeface="Times New Roman" panose="02020603050405020304" pitchFamily="18" charset="0"/>
              </a:rPr>
              <a:t>Sửa chữa những hư hỏng thông thường</a:t>
            </a:r>
            <a:r>
              <a:rPr lang="vi-VN" sz="2400" b="1" dirty="0" smtClean="0">
                <a:latin typeface="Times New Roman" panose="02020603050405020304" pitchFamily="18" charset="0"/>
                <a:cs typeface="Times New Roman" panose="02020603050405020304" pitchFamily="18" charset="0"/>
              </a:rPr>
              <a:t>:</a:t>
            </a:r>
            <a:endParaRPr lang="en-US" sz="2400" b="1" dirty="0" smtClean="0">
              <a:latin typeface="Times New Roman" panose="02020603050405020304" pitchFamily="18" charset="0"/>
              <a:cs typeface="Times New Roman" panose="02020603050405020304" pitchFamily="18" charset="0"/>
            </a:endParaRPr>
          </a:p>
          <a:p>
            <a:r>
              <a:rPr lang="en-US" sz="2400" b="1" dirty="0" err="1" smtClean="0">
                <a:latin typeface="Times New Roman" panose="02020603050405020304" pitchFamily="18" charset="0"/>
                <a:cs typeface="Times New Roman" panose="02020603050405020304" pitchFamily="18" charset="0"/>
              </a:rPr>
              <a:t>Hiện</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tượng</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Nguyên</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nhân</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Cách</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xử</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lý</a:t>
            </a:r>
            <a:endParaRPr lang="en-US" sz="2400" dirty="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1) </a:t>
            </a:r>
            <a:r>
              <a:rPr lang="en-US" sz="2400" dirty="0" err="1" smtClean="0">
                <a:latin typeface="Times New Roman" panose="02020603050405020304" pitchFamily="18" charset="0"/>
                <a:cs typeface="Times New Roman" panose="02020603050405020304" pitchFamily="18" charset="0"/>
              </a:rPr>
              <a:t>Chạm</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máy</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bị</a:t>
            </a:r>
            <a:r>
              <a:rPr lang="en-US" sz="2400" dirty="0" smtClean="0">
                <a:latin typeface="Times New Roman" panose="02020603050405020304" pitchFamily="18" charset="0"/>
                <a:cs typeface="Times New Roman" panose="02020603050405020304" pitchFamily="18" charset="0"/>
              </a:rPr>
              <a:t> </a:t>
            </a:r>
          </a:p>
          <a:p>
            <a:r>
              <a:rPr lang="en-US" sz="2400" dirty="0" err="1" smtClean="0">
                <a:latin typeface="Times New Roman" panose="02020603050405020304" pitchFamily="18" charset="0"/>
                <a:cs typeface="Times New Roman" panose="02020603050405020304" pitchFamily="18" charset="0"/>
              </a:rPr>
              <a:t>điện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giật</a:t>
            </a:r>
            <a:r>
              <a:rPr lang="en-US" sz="2400" dirty="0" smtClean="0">
                <a:latin typeface="Times New Roman" panose="02020603050405020304" pitchFamily="18" charset="0"/>
                <a:cs typeface="Times New Roman" panose="02020603050405020304" pitchFamily="18" charset="0"/>
              </a:rPr>
              <a:t>.</a:t>
            </a:r>
          </a:p>
          <a:p>
            <a:r>
              <a:rPr lang="en-US" sz="2400" dirty="0" smtClean="0">
                <a:latin typeface="Times New Roman" panose="02020603050405020304" pitchFamily="18" charset="0"/>
                <a:cs typeface="Times New Roman" panose="02020603050405020304" pitchFamily="18" charset="0"/>
              </a:rPr>
              <a:t>2) </a:t>
            </a:r>
            <a:r>
              <a:rPr lang="en-US" sz="2400" dirty="0" err="1">
                <a:latin typeface="Times New Roman"/>
                <a:ea typeface="Times New Roman"/>
              </a:rPr>
              <a:t>Đóng</a:t>
            </a:r>
            <a:r>
              <a:rPr lang="en-US" sz="2400" dirty="0">
                <a:latin typeface="Times New Roman"/>
                <a:ea typeface="Times New Roman"/>
              </a:rPr>
              <a:t> </a:t>
            </a:r>
            <a:r>
              <a:rPr lang="en-US" sz="2400" dirty="0" err="1">
                <a:latin typeface="Times New Roman"/>
                <a:ea typeface="Times New Roman"/>
              </a:rPr>
              <a:t>điện</a:t>
            </a:r>
            <a:r>
              <a:rPr lang="en-US" sz="2400" dirty="0">
                <a:latin typeface="Times New Roman"/>
                <a:ea typeface="Times New Roman"/>
              </a:rPr>
              <a:t> </a:t>
            </a:r>
            <a:r>
              <a:rPr lang="en-US" sz="2400" dirty="0" err="1">
                <a:latin typeface="Times New Roman"/>
                <a:ea typeface="Times New Roman"/>
              </a:rPr>
              <a:t>vào</a:t>
            </a:r>
            <a:r>
              <a:rPr lang="en-US" sz="2400" dirty="0">
                <a:latin typeface="Times New Roman"/>
                <a:ea typeface="Times New Roman"/>
              </a:rPr>
              <a:t> </a:t>
            </a:r>
            <a:endParaRPr lang="en-US" sz="2400" dirty="0" smtClean="0">
              <a:latin typeface="Times New Roman"/>
              <a:ea typeface="Times New Roman"/>
            </a:endParaRPr>
          </a:p>
          <a:p>
            <a:r>
              <a:rPr lang="en-US" sz="2400" dirty="0" err="1" smtClean="0">
                <a:latin typeface="Times New Roman"/>
                <a:ea typeface="Times New Roman"/>
              </a:rPr>
              <a:t>máy</a:t>
            </a:r>
            <a:r>
              <a:rPr lang="en-US" sz="2400" dirty="0" smtClean="0">
                <a:latin typeface="Times New Roman"/>
                <a:ea typeface="Times New Roman"/>
              </a:rPr>
              <a:t> </a:t>
            </a:r>
            <a:r>
              <a:rPr lang="en-US" sz="2400" dirty="0" err="1">
                <a:latin typeface="Times New Roman"/>
                <a:ea typeface="Times New Roman"/>
              </a:rPr>
              <a:t>nổ</a:t>
            </a:r>
            <a:r>
              <a:rPr lang="en-US" sz="2400" dirty="0">
                <a:latin typeface="Times New Roman"/>
                <a:ea typeface="Times New Roman"/>
              </a:rPr>
              <a:t> </a:t>
            </a:r>
            <a:r>
              <a:rPr lang="en-US" sz="2400" dirty="0" err="1">
                <a:latin typeface="Times New Roman"/>
                <a:ea typeface="Times New Roman"/>
              </a:rPr>
              <a:t>cầu</a:t>
            </a:r>
            <a:r>
              <a:rPr lang="en-US" sz="2400" dirty="0">
                <a:latin typeface="Times New Roman"/>
                <a:ea typeface="Times New Roman"/>
              </a:rPr>
              <a:t> </a:t>
            </a:r>
            <a:r>
              <a:rPr lang="en-US" sz="2400" dirty="0" err="1" smtClean="0">
                <a:latin typeface="Times New Roman"/>
                <a:ea typeface="Times New Roman"/>
              </a:rPr>
              <a:t>chì</a:t>
            </a:r>
            <a:endParaRPr lang="en-US" sz="2400" dirty="0" smtClean="0">
              <a:latin typeface="Times New Roman"/>
              <a:ea typeface="Times New Roman"/>
            </a:endParaRPr>
          </a:p>
          <a:p>
            <a:r>
              <a:rPr lang="en-US" sz="2400" dirty="0" smtClean="0">
                <a:latin typeface="Times New Roman" panose="02020603050405020304" pitchFamily="18" charset="0"/>
                <a:cs typeface="Times New Roman" panose="02020603050405020304" pitchFamily="18" charset="0"/>
              </a:rPr>
              <a:t>3) </a:t>
            </a:r>
            <a:r>
              <a:rPr lang="en-US" sz="2400" dirty="0" err="1" smtClean="0">
                <a:latin typeface="Times New Roman" panose="02020603050405020304" pitchFamily="18" charset="0"/>
                <a:cs typeface="Times New Roman" panose="02020603050405020304" pitchFamily="18" charset="0"/>
              </a:rPr>
              <a:t>Máy</a:t>
            </a:r>
            <a:r>
              <a:rPr lang="en-US" sz="2400" dirty="0" smtClean="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nóng</a:t>
            </a:r>
            <a:r>
              <a:rPr lang="en-US" sz="2400" dirty="0">
                <a:latin typeface="Times New Roman" panose="02020603050405020304" pitchFamily="18" charset="0"/>
                <a:cs typeface="Times New Roman" panose="02020603050405020304" pitchFamily="18" charset="0"/>
              </a:rPr>
              <a:t> </a:t>
            </a:r>
            <a:endParaRPr lang="en-US" sz="2400" dirty="0" smtClean="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a:t>
            </a:r>
            <a:r>
              <a:rPr lang="en-US" sz="2400" dirty="0" err="1">
                <a:latin typeface="Times New Roman" panose="02020603050405020304" pitchFamily="18" charset="0"/>
                <a:cs typeface="Times New Roman" panose="02020603050405020304" pitchFamily="18" charset="0"/>
              </a:rPr>
              <a:t>kèm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theo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mùi</a:t>
            </a:r>
            <a:r>
              <a:rPr lang="en-US" sz="2400" dirty="0">
                <a:latin typeface="Times New Roman" panose="02020603050405020304" pitchFamily="18" charset="0"/>
                <a:cs typeface="Times New Roman" panose="02020603050405020304" pitchFamily="18" charset="0"/>
              </a:rPr>
              <a:t> </a:t>
            </a:r>
            <a:endParaRPr lang="en-US" sz="2400" dirty="0" smtClean="0">
              <a:latin typeface="Times New Roman" panose="02020603050405020304" pitchFamily="18" charset="0"/>
              <a:cs typeface="Times New Roman" panose="02020603050405020304" pitchFamily="18" charset="0"/>
            </a:endParaRPr>
          </a:p>
          <a:p>
            <a:r>
              <a:rPr lang="en-US" sz="2400" dirty="0" err="1" smtClean="0">
                <a:latin typeface="Times New Roman" panose="02020603050405020304" pitchFamily="18" charset="0"/>
                <a:cs typeface="Times New Roman" panose="02020603050405020304" pitchFamily="18" charset="0"/>
              </a:rPr>
              <a:t>khét</a:t>
            </a:r>
            <a:r>
              <a:rPr lang="en-US" sz="2400" dirty="0" smtClean="0">
                <a:latin typeface="Times New Roman" panose="02020603050405020304" pitchFamily="18" charset="0"/>
                <a:cs typeface="Times New Roman" panose="02020603050405020304" pitchFamily="18" charset="0"/>
              </a:rPr>
              <a:t>).</a:t>
            </a:r>
          </a:p>
          <a:p>
            <a:r>
              <a:rPr lang="en-US" sz="2400" dirty="0" smtClean="0">
                <a:latin typeface="Times New Roman" panose="02020603050405020304" pitchFamily="18" charset="0"/>
                <a:cs typeface="Times New Roman" panose="02020603050405020304" pitchFamily="18" charset="0"/>
              </a:rPr>
              <a:t>4) </a:t>
            </a:r>
            <a:r>
              <a:rPr lang="en-US" sz="2400" dirty="0" err="1" smtClean="0">
                <a:latin typeface="Times New Roman" panose="02020603050405020304" pitchFamily="18" charset="0"/>
                <a:cs typeface="Times New Roman" panose="02020603050405020304" pitchFamily="18" charset="0"/>
              </a:rPr>
              <a:t>Máy</a:t>
            </a:r>
            <a:r>
              <a:rPr lang="en-US" sz="2400" dirty="0" smtClean="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kêu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sử</a:t>
            </a:r>
            <a:r>
              <a:rPr lang="en-US" sz="2400" dirty="0">
                <a:latin typeface="Times New Roman" panose="02020603050405020304" pitchFamily="18" charset="0"/>
                <a:cs typeface="Times New Roman" panose="02020603050405020304" pitchFamily="18" charset="0"/>
              </a:rPr>
              <a:t> </a:t>
            </a:r>
            <a:endParaRPr lang="en-US" sz="2400" dirty="0" smtClean="0">
              <a:latin typeface="Times New Roman" panose="02020603050405020304" pitchFamily="18" charset="0"/>
              <a:cs typeface="Times New Roman" panose="02020603050405020304" pitchFamily="18" charset="0"/>
            </a:endParaRPr>
          </a:p>
          <a:p>
            <a:r>
              <a:rPr lang="en-US" sz="2400" dirty="0" err="1" smtClean="0">
                <a:latin typeface="Times New Roman" panose="02020603050405020304" pitchFamily="18" charset="0"/>
                <a:cs typeface="Times New Roman" panose="02020603050405020304" pitchFamily="18" charset="0"/>
              </a:rPr>
              <a:t>dụng</a:t>
            </a:r>
            <a:r>
              <a:rPr lang="en-US" sz="2400" dirty="0">
                <a:latin typeface="Times New Roman" panose="02020603050405020304" pitchFamily="18" charset="0"/>
                <a:cs typeface="Times New Roman" panose="02020603050405020304" pitchFamily="18" charset="0"/>
              </a:rPr>
              <a:t>.</a:t>
            </a:r>
          </a:p>
        </p:txBody>
      </p:sp>
      <p:cxnSp>
        <p:nvCxnSpPr>
          <p:cNvPr id="5" name="Straight Connector 4"/>
          <p:cNvCxnSpPr/>
          <p:nvPr/>
        </p:nvCxnSpPr>
        <p:spPr>
          <a:xfrm>
            <a:off x="3419872" y="1196752"/>
            <a:ext cx="0" cy="5184576"/>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6372200" y="1196752"/>
            <a:ext cx="72008" cy="5184576"/>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10722218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1571604" y="3500438"/>
            <a:ext cx="6357982" cy="2071702"/>
          </a:xfrm>
          <a:prstGeom prst="roundRect">
            <a:avLst/>
          </a:prstGeom>
          <a:solidFill>
            <a:srgbClr val="FFFF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Rounded Rectangle 5"/>
          <p:cNvSpPr/>
          <p:nvPr/>
        </p:nvSpPr>
        <p:spPr>
          <a:xfrm>
            <a:off x="785786" y="1357298"/>
            <a:ext cx="7500990" cy="1500198"/>
          </a:xfrm>
          <a:prstGeom prst="roundRect">
            <a:avLst/>
          </a:prstGeom>
          <a:solidFill>
            <a:schemeClr val="accent2"/>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 name="Title 1"/>
          <p:cNvSpPr>
            <a:spLocks noGrp="1"/>
          </p:cNvSpPr>
          <p:nvPr>
            <p:ph type="ctrTitle"/>
          </p:nvPr>
        </p:nvSpPr>
        <p:spPr>
          <a:xfrm>
            <a:off x="642910" y="1357298"/>
            <a:ext cx="7772400" cy="1470025"/>
          </a:xfrm>
          <a:effectLst>
            <a:outerShdw blurRad="50800" dist="38100" dir="16200000" rotWithShape="0">
              <a:prstClr val="black">
                <a:alpha val="40000"/>
              </a:prstClr>
            </a:outerShdw>
          </a:effectLst>
        </p:spPr>
        <p:txBody>
          <a:bodyPr>
            <a:normAutofit/>
          </a:bodyPr>
          <a:lstStyle/>
          <a:p>
            <a:r>
              <a:rPr lang="en-US" sz="4800" b="1" dirty="0" smtClean="0">
                <a:solidFill>
                  <a:schemeClr val="bg1"/>
                </a:solidFill>
                <a:latin typeface="Tahoma" pitchFamily="34" charset="0"/>
                <a:ea typeface="Tahoma" pitchFamily="34" charset="0"/>
                <a:cs typeface="Tahoma" pitchFamily="34" charset="0"/>
              </a:rPr>
              <a:t>THỰC HÀNH MÁY ĐIỆN</a:t>
            </a:r>
            <a:endParaRPr lang="en-US" sz="4800" b="1" dirty="0">
              <a:solidFill>
                <a:schemeClr val="bg1"/>
              </a:solidFill>
              <a:latin typeface="Tahoma" pitchFamily="34" charset="0"/>
              <a:ea typeface="Tahoma" pitchFamily="34" charset="0"/>
              <a:cs typeface="Tahoma" pitchFamily="34" charset="0"/>
            </a:endParaRPr>
          </a:p>
        </p:txBody>
      </p:sp>
      <p:sp>
        <p:nvSpPr>
          <p:cNvPr id="3" name="Subtitle 2"/>
          <p:cNvSpPr>
            <a:spLocks noGrp="1"/>
          </p:cNvSpPr>
          <p:nvPr>
            <p:ph type="subTitle" idx="1"/>
          </p:nvPr>
        </p:nvSpPr>
        <p:spPr>
          <a:xfrm>
            <a:off x="1000100" y="3643314"/>
            <a:ext cx="6572296" cy="2071702"/>
          </a:xfrm>
        </p:spPr>
        <p:txBody>
          <a:bodyPr>
            <a:noAutofit/>
          </a:bodyPr>
          <a:lstStyle/>
          <a:p>
            <a:pPr algn="r"/>
            <a:r>
              <a:rPr lang="en-US" b="1" dirty="0" smtClean="0">
                <a:solidFill>
                  <a:srgbClr val="C00000"/>
                </a:solidFill>
                <a:latin typeface="Times New Roman" pitchFamily="18" charset="0"/>
                <a:cs typeface="Times New Roman" pitchFamily="18" charset="0"/>
              </a:rPr>
              <a:t>       </a:t>
            </a:r>
            <a:r>
              <a:rPr lang="en-US" b="1" dirty="0" err="1" smtClean="0">
                <a:solidFill>
                  <a:srgbClr val="C00000"/>
                </a:solidFill>
                <a:latin typeface="Times New Roman" panose="02020603050405020304" pitchFamily="18" charset="0"/>
                <a:cs typeface="Times New Roman" panose="02020603050405020304" pitchFamily="18" charset="0"/>
              </a:rPr>
              <a:t>Bài</a:t>
            </a:r>
            <a:r>
              <a:rPr lang="en-US" b="1" dirty="0" smtClean="0">
                <a:solidFill>
                  <a:srgbClr val="C00000"/>
                </a:solidFill>
                <a:latin typeface="Times New Roman" panose="02020603050405020304" pitchFamily="18" charset="0"/>
                <a:cs typeface="Times New Roman" panose="02020603050405020304" pitchFamily="18" charset="0"/>
              </a:rPr>
              <a:t> 1: </a:t>
            </a:r>
            <a:r>
              <a:rPr lang="de-DE" b="1" dirty="0" smtClean="0">
                <a:solidFill>
                  <a:srgbClr val="C00000"/>
                </a:solidFill>
                <a:latin typeface="Times New Roman" panose="02020603050405020304" pitchFamily="18" charset="0"/>
                <a:cs typeface="Times New Roman" panose="02020603050405020304" pitchFamily="18" charset="0"/>
              </a:rPr>
              <a:t>XÁC </a:t>
            </a:r>
            <a:r>
              <a:rPr lang="en-US" b="1" dirty="0" smtClean="0">
                <a:solidFill>
                  <a:srgbClr val="C00000"/>
                </a:solidFill>
                <a:latin typeface="Times New Roman" panose="02020603050405020304" pitchFamily="18" charset="0"/>
                <a:cs typeface="Times New Roman" panose="02020603050405020304" pitchFamily="18" charset="0"/>
              </a:rPr>
              <a:t>ĐỊNH CỰC TÍNH, ĐẤU DÂY MÁY  BIẾN</a:t>
            </a:r>
          </a:p>
          <a:p>
            <a:pPr algn="r"/>
            <a:r>
              <a:rPr lang="en-US" b="1" dirty="0" smtClean="0">
                <a:solidFill>
                  <a:srgbClr val="C00000"/>
                </a:solidFill>
                <a:latin typeface="Times New Roman" panose="02020603050405020304" pitchFamily="18" charset="0"/>
                <a:cs typeface="Times New Roman" panose="02020603050405020304" pitchFamily="18" charset="0"/>
              </a:rPr>
              <a:t> MỘT PHA, BA PHA</a:t>
            </a:r>
            <a:endParaRPr lang="en-US" dirty="0"/>
          </a:p>
        </p:txBody>
      </p:sp>
    </p:spTree>
    <p:extLst>
      <p:ext uri="{BB962C8B-B14F-4D97-AF65-F5344CB8AC3E}">
        <p14:creationId xmlns:p14="http://schemas.microsoft.com/office/powerpoint/2010/main" xmlns="" val="6765633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err="1">
                <a:solidFill>
                  <a:srgbClr val="C00000"/>
                </a:solidFill>
                <a:latin typeface="Times New Roman" panose="02020603050405020304" pitchFamily="18" charset="0"/>
                <a:cs typeface="Times New Roman" panose="02020603050405020304" pitchFamily="18" charset="0"/>
              </a:rPr>
              <a:t>Bài</a:t>
            </a:r>
            <a:r>
              <a:rPr lang="en-US" sz="2800" b="1" dirty="0">
                <a:solidFill>
                  <a:srgbClr val="C00000"/>
                </a:solidFill>
                <a:latin typeface="Times New Roman" panose="02020603050405020304" pitchFamily="18" charset="0"/>
                <a:cs typeface="Times New Roman" panose="02020603050405020304" pitchFamily="18" charset="0"/>
              </a:rPr>
              <a:t> 1: </a:t>
            </a:r>
            <a:r>
              <a:rPr lang="de-DE" sz="2800" b="1" dirty="0">
                <a:solidFill>
                  <a:srgbClr val="C00000"/>
                </a:solidFill>
                <a:latin typeface="Times New Roman" panose="02020603050405020304" pitchFamily="18" charset="0"/>
                <a:cs typeface="Times New Roman" panose="02020603050405020304" pitchFamily="18" charset="0"/>
              </a:rPr>
              <a:t>XÁC </a:t>
            </a:r>
            <a:r>
              <a:rPr lang="en-US" sz="2800" b="1" dirty="0">
                <a:solidFill>
                  <a:srgbClr val="C00000"/>
                </a:solidFill>
                <a:latin typeface="Times New Roman" panose="02020603050405020304" pitchFamily="18" charset="0"/>
                <a:cs typeface="Times New Roman" panose="02020603050405020304" pitchFamily="18" charset="0"/>
              </a:rPr>
              <a:t>ĐỊNH CỰC TÍNH, ĐẤU DÂY MÁY  BIẾN MỘT PHA, BA PHA</a:t>
            </a:r>
          </a:p>
        </p:txBody>
      </p:sp>
      <p:sp>
        <p:nvSpPr>
          <p:cNvPr id="3" name="Content Placeholder 2"/>
          <p:cNvSpPr>
            <a:spLocks noGrp="1"/>
          </p:cNvSpPr>
          <p:nvPr>
            <p:ph idx="1"/>
          </p:nvPr>
        </p:nvSpPr>
        <p:spPr>
          <a:xfrm>
            <a:off x="457200" y="1600200"/>
            <a:ext cx="8229600" cy="4709120"/>
          </a:xfrm>
        </p:spPr>
        <p:txBody>
          <a:bodyPr>
            <a:normAutofit/>
          </a:bodyPr>
          <a:lstStyle/>
          <a:p>
            <a:r>
              <a:rPr lang="de-DE" sz="2400" b="1" i="1" dirty="0">
                <a:latin typeface="Times New Roman" panose="02020603050405020304" pitchFamily="18" charset="0"/>
                <a:cs typeface="Times New Roman" panose="02020603050405020304" pitchFamily="18" charset="0"/>
              </a:rPr>
              <a:t>Mục tiêu:</a:t>
            </a:r>
            <a:endParaRPr lang="en-US" sz="2400" dirty="0">
              <a:latin typeface="Times New Roman" panose="02020603050405020304" pitchFamily="18" charset="0"/>
              <a:cs typeface="Times New Roman" panose="02020603050405020304" pitchFamily="18" charset="0"/>
            </a:endParaRPr>
          </a:p>
          <a:p>
            <a:pPr lvl="0"/>
            <a:r>
              <a:rPr lang="it-IT" sz="2400" i="1" dirty="0">
                <a:latin typeface="Times New Roman" panose="02020603050405020304" pitchFamily="18" charset="0"/>
                <a:cs typeface="Times New Roman" panose="02020603050405020304" pitchFamily="18" charset="0"/>
              </a:rPr>
              <a:t>Về kiến thức: </a:t>
            </a:r>
            <a:r>
              <a:rPr lang="en-US" sz="2400" i="1" dirty="0" err="1">
                <a:latin typeface="Times New Roman" panose="02020603050405020304" pitchFamily="18" charset="0"/>
                <a:cs typeface="Times New Roman" panose="02020603050405020304" pitchFamily="18" charset="0"/>
              </a:rPr>
              <a:t>Trình</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bày</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được</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trình</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tự</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các</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bước</a:t>
            </a:r>
            <a:r>
              <a:rPr lang="en-US" sz="2400" i="1" dirty="0">
                <a:latin typeface="Times New Roman" panose="02020603050405020304" pitchFamily="18" charset="0"/>
                <a:cs typeface="Times New Roman" panose="02020603050405020304" pitchFamily="18" charset="0"/>
              </a:rPr>
              <a:t> x</a:t>
            </a:r>
            <a:r>
              <a:rPr lang="de-DE" sz="2400" i="1" dirty="0">
                <a:latin typeface="Times New Roman" panose="02020603050405020304" pitchFamily="18" charset="0"/>
                <a:cs typeface="Times New Roman" panose="02020603050405020304" pitchFamily="18" charset="0"/>
              </a:rPr>
              <a:t>ác định cực tính, đấu dây máy biến áp một pha, ba pha</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Xác</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định</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được</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hư</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hỏng</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của</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máy</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biến</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áp</a:t>
            </a:r>
            <a:r>
              <a:rPr lang="en-US" sz="2400" i="1"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pPr lvl="0"/>
            <a:r>
              <a:rPr lang="it-IT" sz="2400" i="1" dirty="0">
                <a:latin typeface="Times New Roman" panose="02020603050405020304" pitchFamily="18" charset="0"/>
                <a:cs typeface="Times New Roman" panose="02020603050405020304" pitchFamily="18" charset="0"/>
              </a:rPr>
              <a:t>Về kỹ năng: </a:t>
            </a:r>
            <a:r>
              <a:rPr lang="en-US" sz="2400" i="1" dirty="0">
                <a:latin typeface="Times New Roman" panose="02020603050405020304" pitchFamily="18" charset="0"/>
                <a:cs typeface="Times New Roman" panose="02020603050405020304" pitchFamily="18" charset="0"/>
              </a:rPr>
              <a:t>x</a:t>
            </a:r>
            <a:r>
              <a:rPr lang="de-DE" sz="2400" i="1" dirty="0">
                <a:latin typeface="Times New Roman" panose="02020603050405020304" pitchFamily="18" charset="0"/>
                <a:cs typeface="Times New Roman" panose="02020603050405020304" pitchFamily="18" charset="0"/>
              </a:rPr>
              <a:t>ác định </a:t>
            </a:r>
            <a:r>
              <a:rPr lang="en-US" sz="2400" i="1" dirty="0" err="1">
                <a:latin typeface="Times New Roman" panose="02020603050405020304" pitchFamily="18" charset="0"/>
                <a:cs typeface="Times New Roman" panose="02020603050405020304" pitchFamily="18" charset="0"/>
              </a:rPr>
              <a:t>được</a:t>
            </a:r>
            <a:r>
              <a:rPr lang="en-US" sz="2400" i="1" dirty="0">
                <a:latin typeface="Times New Roman" panose="02020603050405020304" pitchFamily="18" charset="0"/>
                <a:cs typeface="Times New Roman" panose="02020603050405020304" pitchFamily="18" charset="0"/>
              </a:rPr>
              <a:t> </a:t>
            </a:r>
            <a:r>
              <a:rPr lang="de-DE" sz="2400" i="1" dirty="0">
                <a:latin typeface="Times New Roman" panose="02020603050405020304" pitchFamily="18" charset="0"/>
                <a:cs typeface="Times New Roman" panose="02020603050405020304" pitchFamily="18" charset="0"/>
              </a:rPr>
              <a:t>cực tính, đấu dây máy biến áp một pha, ba pha</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Vận</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hành</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máy</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biến</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áp</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đúng</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quy</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trình</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Sửa</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chữa</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được</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hư</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hỏng</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của</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máy</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biến</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áp</a:t>
            </a:r>
            <a:r>
              <a:rPr lang="en-US" sz="2400" i="1"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pPr lvl="0"/>
            <a:r>
              <a:rPr lang="it-IT" sz="2400" i="1" dirty="0">
                <a:latin typeface="Times New Roman" panose="02020603050405020304" pitchFamily="18" charset="0"/>
                <a:cs typeface="Times New Roman" panose="02020603050405020304" pitchFamily="18" charset="0"/>
              </a:rPr>
              <a:t>Năng</a:t>
            </a:r>
            <a:r>
              <a:rPr lang="nb-NO" sz="2400" i="1" dirty="0">
                <a:latin typeface="Times New Roman" panose="02020603050405020304" pitchFamily="18" charset="0"/>
                <a:cs typeface="Times New Roman" panose="02020603050405020304" pitchFamily="18" charset="0"/>
              </a:rPr>
              <a:t> lực tự chủ và trách nhiệm: </a:t>
            </a:r>
            <a:r>
              <a:rPr lang="en-US" sz="2400" i="1" dirty="0" err="1">
                <a:latin typeface="Times New Roman" panose="02020603050405020304" pitchFamily="18" charset="0"/>
                <a:cs typeface="Times New Roman" panose="02020603050405020304" pitchFamily="18" charset="0"/>
              </a:rPr>
              <a:t>Tự</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chịu</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trách</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nhiệm</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về</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sản</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phẩm</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đối</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với</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bản</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thân</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và</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xã</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hội</a:t>
            </a:r>
            <a:r>
              <a:rPr lang="en-US" sz="2400" i="1" dirty="0">
                <a:latin typeface="Times New Roman" panose="02020603050405020304" pitchFamily="18" charset="0"/>
                <a:cs typeface="Times New Roman" panose="02020603050405020304" pitchFamily="18" charset="0"/>
              </a:rPr>
              <a:t>; Ý </a:t>
            </a:r>
            <a:r>
              <a:rPr lang="en-US" sz="2400" i="1" dirty="0" err="1">
                <a:latin typeface="Times New Roman" panose="02020603050405020304" pitchFamily="18" charset="0"/>
                <a:cs typeface="Times New Roman" panose="02020603050405020304" pitchFamily="18" charset="0"/>
              </a:rPr>
              <a:t>thức</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tổ</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chức</a:t>
            </a:r>
            <a:r>
              <a:rPr lang="en-US" sz="2400" i="1" dirty="0">
                <a:latin typeface="Times New Roman" panose="02020603050405020304" pitchFamily="18" charset="0"/>
                <a:cs typeface="Times New Roman" panose="02020603050405020304" pitchFamily="18" charset="0"/>
              </a:rPr>
              <a:t> – </a:t>
            </a:r>
            <a:r>
              <a:rPr lang="en-US" sz="2400" i="1" dirty="0" err="1">
                <a:latin typeface="Times New Roman" panose="02020603050405020304" pitchFamily="18" charset="0"/>
                <a:cs typeface="Times New Roman" panose="02020603050405020304" pitchFamily="18" charset="0"/>
              </a:rPr>
              <a:t>kỷ</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luật</a:t>
            </a:r>
            <a:r>
              <a:rPr lang="en-US" sz="2400" i="1" dirty="0" smtClean="0">
                <a:latin typeface="Times New Roman" panose="02020603050405020304" pitchFamily="18" charset="0"/>
                <a:cs typeface="Times New Roman" panose="02020603050405020304" pitchFamily="18" charset="0"/>
              </a:rPr>
              <a:t>.</a:t>
            </a:r>
          </a:p>
          <a:p>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0170957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20688"/>
            <a:ext cx="8229600" cy="5505475"/>
          </a:xfrm>
        </p:spPr>
        <p:txBody>
          <a:bodyPr/>
          <a:lstStyle/>
          <a:p>
            <a:pPr lvl="0"/>
            <a:r>
              <a:rPr lang="en-US" sz="2400" b="1" i="1" dirty="0" err="1" smtClean="0">
                <a:latin typeface="Times New Roman" panose="02020603050405020304" pitchFamily="18" charset="0"/>
                <a:cs typeface="Times New Roman" panose="02020603050405020304" pitchFamily="18" charset="0"/>
              </a:rPr>
              <a:t>Dụng</a:t>
            </a:r>
            <a:r>
              <a:rPr lang="en-US" sz="2400" b="1" i="1" dirty="0" smtClean="0">
                <a:latin typeface="Times New Roman" panose="02020603050405020304" pitchFamily="18" charset="0"/>
                <a:cs typeface="Times New Roman" panose="02020603050405020304" pitchFamily="18" charset="0"/>
              </a:rPr>
              <a:t> </a:t>
            </a:r>
            <a:r>
              <a:rPr lang="en-US" sz="2400" b="1" i="1" dirty="0" err="1" smtClean="0">
                <a:latin typeface="Times New Roman" panose="02020603050405020304" pitchFamily="18" charset="0"/>
                <a:cs typeface="Times New Roman" panose="02020603050405020304" pitchFamily="18" charset="0"/>
              </a:rPr>
              <a:t>cụ</a:t>
            </a:r>
            <a:r>
              <a:rPr lang="en-US" sz="2400" b="1" i="1" dirty="0" smtClean="0">
                <a:latin typeface="Times New Roman" panose="02020603050405020304" pitchFamily="18" charset="0"/>
                <a:cs typeface="Times New Roman" panose="02020603050405020304" pitchFamily="18" charset="0"/>
              </a:rPr>
              <a:t> </a:t>
            </a:r>
            <a:r>
              <a:rPr lang="en-US" sz="2400" b="1" i="1" dirty="0" err="1" smtClean="0">
                <a:latin typeface="Times New Roman" panose="02020603050405020304" pitchFamily="18" charset="0"/>
                <a:cs typeface="Times New Roman" panose="02020603050405020304" pitchFamily="18" charset="0"/>
              </a:rPr>
              <a:t>và</a:t>
            </a:r>
            <a:r>
              <a:rPr lang="en-US" sz="2400" b="1" i="1" dirty="0" smtClean="0">
                <a:latin typeface="Times New Roman" panose="02020603050405020304" pitchFamily="18" charset="0"/>
                <a:cs typeface="Times New Roman" panose="02020603050405020304" pitchFamily="18" charset="0"/>
              </a:rPr>
              <a:t> </a:t>
            </a:r>
            <a:r>
              <a:rPr lang="en-US" sz="2400" b="1" i="1" dirty="0" err="1" smtClean="0">
                <a:latin typeface="Times New Roman" panose="02020603050405020304" pitchFamily="18" charset="0"/>
                <a:cs typeface="Times New Roman" panose="02020603050405020304" pitchFamily="18" charset="0"/>
              </a:rPr>
              <a:t>thiết</a:t>
            </a:r>
            <a:r>
              <a:rPr lang="en-US" sz="2400" b="1" i="1" dirty="0" smtClean="0">
                <a:latin typeface="Times New Roman" panose="02020603050405020304" pitchFamily="18" charset="0"/>
                <a:cs typeface="Times New Roman" panose="02020603050405020304" pitchFamily="18" charset="0"/>
              </a:rPr>
              <a:t> </a:t>
            </a:r>
            <a:r>
              <a:rPr lang="en-US" sz="2400" b="1" i="1" dirty="0" err="1" smtClean="0">
                <a:latin typeface="Times New Roman" panose="02020603050405020304" pitchFamily="18" charset="0"/>
                <a:cs typeface="Times New Roman" panose="02020603050405020304" pitchFamily="18" charset="0"/>
              </a:rPr>
              <a:t>bị</a:t>
            </a:r>
            <a:r>
              <a:rPr lang="en-US" sz="2400" b="1" i="1" dirty="0" smtClean="0">
                <a:latin typeface="Times New Roman" panose="02020603050405020304" pitchFamily="18" charset="0"/>
                <a:cs typeface="Times New Roman" panose="02020603050405020304" pitchFamily="18" charset="0"/>
              </a:rPr>
              <a:t>, </a:t>
            </a:r>
            <a:r>
              <a:rPr lang="en-US" sz="2400" b="1" i="1" dirty="0" err="1" smtClean="0">
                <a:latin typeface="Times New Roman" panose="02020603050405020304" pitchFamily="18" charset="0"/>
                <a:cs typeface="Times New Roman" panose="02020603050405020304" pitchFamily="18" charset="0"/>
              </a:rPr>
              <a:t>vật</a:t>
            </a:r>
            <a:r>
              <a:rPr lang="en-US" sz="2400" b="1" i="1" dirty="0" smtClean="0">
                <a:latin typeface="Times New Roman" panose="02020603050405020304" pitchFamily="18" charset="0"/>
                <a:cs typeface="Times New Roman" panose="02020603050405020304" pitchFamily="18" charset="0"/>
              </a:rPr>
              <a:t> </a:t>
            </a:r>
            <a:r>
              <a:rPr lang="en-US" sz="2400" b="1" i="1" dirty="0" err="1" smtClean="0">
                <a:latin typeface="Times New Roman" panose="02020603050405020304" pitchFamily="18" charset="0"/>
                <a:cs typeface="Times New Roman" panose="02020603050405020304" pitchFamily="18" charset="0"/>
              </a:rPr>
              <a:t>tư</a:t>
            </a:r>
            <a:r>
              <a:rPr lang="en-US" sz="2400" b="1" i="1" dirty="0" smtClean="0">
                <a:latin typeface="Times New Roman" panose="02020603050405020304" pitchFamily="18" charset="0"/>
                <a:cs typeface="Times New Roman" panose="02020603050405020304" pitchFamily="18" charset="0"/>
              </a:rPr>
              <a:t> </a:t>
            </a:r>
            <a:r>
              <a:rPr lang="en-US" sz="2400" b="1" i="1" dirty="0" err="1" smtClean="0">
                <a:latin typeface="Times New Roman" panose="02020603050405020304" pitchFamily="18" charset="0"/>
                <a:cs typeface="Times New Roman" panose="02020603050405020304" pitchFamily="18" charset="0"/>
              </a:rPr>
              <a:t>thực</a:t>
            </a:r>
            <a:r>
              <a:rPr lang="en-US" sz="2400" b="1" i="1" dirty="0" smtClean="0">
                <a:latin typeface="Times New Roman" panose="02020603050405020304" pitchFamily="18" charset="0"/>
                <a:cs typeface="Times New Roman" panose="02020603050405020304" pitchFamily="18" charset="0"/>
              </a:rPr>
              <a:t> </a:t>
            </a:r>
            <a:r>
              <a:rPr lang="en-US" sz="2400" b="1" i="1" dirty="0" err="1" smtClean="0">
                <a:latin typeface="Times New Roman" panose="02020603050405020304" pitchFamily="18" charset="0"/>
                <a:cs typeface="Times New Roman" panose="02020603050405020304" pitchFamily="18" charset="0"/>
              </a:rPr>
              <a:t>hành</a:t>
            </a:r>
            <a:r>
              <a:rPr lang="en-US" sz="2400" b="1" i="1" dirty="0" smtClean="0">
                <a:latin typeface="Times New Roman" panose="02020603050405020304" pitchFamily="18" charset="0"/>
                <a:cs typeface="Times New Roman" panose="02020603050405020304" pitchFamily="18" charset="0"/>
              </a:rPr>
              <a:t>:</a:t>
            </a:r>
          </a:p>
          <a:p>
            <a:pPr lvl="0"/>
            <a:r>
              <a:rPr lang="en-US" sz="2400" dirty="0" smtClean="0">
                <a:latin typeface="Times New Roman" panose="02020603050405020304" pitchFamily="18" charset="0"/>
                <a:cs typeface="Times New Roman" panose="02020603050405020304" pitchFamily="18" charset="0"/>
              </a:rPr>
              <a:t>_ </a:t>
            </a:r>
            <a:r>
              <a:rPr lang="en-US" sz="2400" dirty="0" err="1" smtClean="0">
                <a:latin typeface="Times New Roman" panose="02020603050405020304" pitchFamily="18" charset="0"/>
                <a:cs typeface="Times New Roman" panose="02020603050405020304" pitchFamily="18" charset="0"/>
              </a:rPr>
              <a:t>Dụng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cụ</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thợ</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điện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đồng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hồ</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đo</a:t>
            </a:r>
            <a:r>
              <a:rPr lang="en-US" sz="2400" dirty="0" smtClean="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VOM, </a:t>
            </a:r>
            <a:r>
              <a:rPr lang="en-US" sz="2400" dirty="0" err="1" smtClean="0">
                <a:latin typeface="Times New Roman" panose="02020603050405020304" pitchFamily="18" charset="0"/>
                <a:cs typeface="Times New Roman" panose="02020603050405020304" pitchFamily="18" charset="0"/>
              </a:rPr>
              <a:t>đồng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hồ</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đo</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điện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trở</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cách</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điện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Megaohm</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mét</a:t>
            </a:r>
            <a:r>
              <a:rPr lang="en-US" sz="2400" dirty="0" smtClean="0">
                <a:latin typeface="Times New Roman" panose="02020603050405020304" pitchFamily="18" charset="0"/>
                <a:cs typeface="Times New Roman" panose="02020603050405020304" pitchFamily="18" charset="0"/>
              </a:rPr>
              <a:t>)</a:t>
            </a:r>
            <a:endParaRPr lang="en-US" sz="2400" dirty="0" smtClean="0">
              <a:latin typeface="Times New Roman" panose="02020603050405020304" pitchFamily="18" charset="0"/>
              <a:cs typeface="Times New Roman" panose="02020603050405020304" pitchFamily="18" charset="0"/>
            </a:endParaRPr>
          </a:p>
          <a:p>
            <a:r>
              <a:rPr lang="en-US" sz="2400" i="1" dirty="0" smtClean="0">
                <a:latin typeface="Times New Roman" panose="02020603050405020304" pitchFamily="18" charset="0"/>
                <a:cs typeface="Times New Roman" panose="02020603050405020304" pitchFamily="18" charset="0"/>
              </a:rPr>
              <a:t>_ </a:t>
            </a:r>
            <a:r>
              <a:rPr lang="en-US" sz="2400" dirty="0" err="1">
                <a:latin typeface="Times New Roman" panose="02020603050405020304" pitchFamily="18" charset="0"/>
                <a:cs typeface="Times New Roman" panose="02020603050405020304" pitchFamily="18" charset="0"/>
              </a:rPr>
              <a:t>Máy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biến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một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pha</a:t>
            </a:r>
            <a:r>
              <a:rPr lang="en-US" sz="2400" dirty="0">
                <a:latin typeface="Times New Roman" panose="02020603050405020304" pitchFamily="18" charset="0"/>
                <a:cs typeface="Times New Roman" panose="02020603050405020304" pitchFamily="18" charset="0"/>
              </a:rPr>
              <a:t>. </a:t>
            </a:r>
          </a:p>
          <a:p>
            <a:r>
              <a:rPr lang="en-US" sz="2400" dirty="0" smtClean="0">
                <a:latin typeface="Times New Roman" panose="02020603050405020304" pitchFamily="18" charset="0"/>
                <a:cs typeface="Times New Roman" panose="02020603050405020304" pitchFamily="18" charset="0"/>
              </a:rPr>
              <a:t>_ </a:t>
            </a:r>
            <a:r>
              <a:rPr lang="en-US" sz="2400" dirty="0" err="1">
                <a:latin typeface="Times New Roman" panose="02020603050405020304" pitchFamily="18" charset="0"/>
                <a:cs typeface="Times New Roman" panose="02020603050405020304" pitchFamily="18" charset="0"/>
              </a:rPr>
              <a:t>Dây</a:t>
            </a: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điện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băng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keo</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điện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variac</a:t>
            </a: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r>
              <a:rPr lang="en-US" sz="2400" b="1" i="1" dirty="0" err="1" smtClean="0">
                <a:latin typeface="Times New Roman" panose="02020603050405020304" pitchFamily="18" charset="0"/>
                <a:cs typeface="Times New Roman" panose="02020603050405020304" pitchFamily="18" charset="0"/>
              </a:rPr>
              <a:t>Nội</a:t>
            </a:r>
            <a:r>
              <a:rPr lang="en-US" sz="2400" b="1" i="1" dirty="0" smtClean="0">
                <a:latin typeface="Times New Roman" panose="02020603050405020304" pitchFamily="18" charset="0"/>
                <a:cs typeface="Times New Roman" panose="02020603050405020304" pitchFamily="18" charset="0"/>
              </a:rPr>
              <a:t> </a:t>
            </a:r>
            <a:r>
              <a:rPr lang="en-US" sz="2400" b="1" i="1" dirty="0" smtClean="0">
                <a:latin typeface="Times New Roman" panose="02020603050405020304" pitchFamily="18" charset="0"/>
                <a:cs typeface="Times New Roman" panose="02020603050405020304" pitchFamily="18" charset="0"/>
              </a:rPr>
              <a:t>dung </a:t>
            </a:r>
            <a:r>
              <a:rPr lang="en-US" sz="2400" b="1" i="1" dirty="0" err="1" smtClean="0">
                <a:latin typeface="Times New Roman" panose="02020603050405020304" pitchFamily="18" charset="0"/>
                <a:cs typeface="Times New Roman" panose="02020603050405020304" pitchFamily="18" charset="0"/>
              </a:rPr>
              <a:t>thực</a:t>
            </a:r>
            <a:r>
              <a:rPr lang="en-US" sz="2400" b="1" i="1" dirty="0" smtClean="0">
                <a:latin typeface="Times New Roman" panose="02020603050405020304" pitchFamily="18" charset="0"/>
                <a:cs typeface="Times New Roman" panose="02020603050405020304" pitchFamily="18" charset="0"/>
              </a:rPr>
              <a:t> </a:t>
            </a:r>
            <a:r>
              <a:rPr lang="en-US" sz="2400" b="1" i="1" dirty="0" err="1" smtClean="0">
                <a:latin typeface="Times New Roman" panose="02020603050405020304" pitchFamily="18" charset="0"/>
                <a:cs typeface="Times New Roman" panose="02020603050405020304" pitchFamily="18" charset="0"/>
              </a:rPr>
              <a:t>hành</a:t>
            </a:r>
            <a:endParaRPr lang="en-US" sz="2400" b="1" i="1" dirty="0">
              <a:latin typeface="Times New Roman" panose="02020603050405020304" pitchFamily="18" charset="0"/>
              <a:cs typeface="Times New Roman" panose="02020603050405020304" pitchFamily="18" charset="0"/>
            </a:endParaRPr>
          </a:p>
          <a:p>
            <a:r>
              <a:rPr lang="vi-VN" sz="2400" b="1" dirty="0">
                <a:latin typeface="Times New Roman" panose="02020603050405020304" pitchFamily="18" charset="0"/>
                <a:cs typeface="Times New Roman" panose="02020603050405020304" pitchFamily="18" charset="0"/>
              </a:rPr>
              <a:t>1.1. </a:t>
            </a:r>
            <a:r>
              <a:rPr lang="de-DE" sz="2400" b="1" dirty="0">
                <a:latin typeface="Times New Roman" panose="02020603050405020304" pitchFamily="18" charset="0"/>
                <a:cs typeface="Times New Roman" panose="02020603050405020304" pitchFamily="18" charset="0"/>
              </a:rPr>
              <a:t>Kiểm tra, xác định cực tính </a:t>
            </a:r>
            <a:r>
              <a:rPr lang="de-DE" sz="2400" b="1" dirty="0" smtClean="0">
                <a:latin typeface="Times New Roman" panose="02020603050405020304" pitchFamily="18" charset="0"/>
                <a:cs typeface="Times New Roman" panose="02020603050405020304" pitchFamily="18" charset="0"/>
              </a:rPr>
              <a:t>các </a:t>
            </a:r>
            <a:r>
              <a:rPr lang="de-DE" sz="2400" b="1" dirty="0">
                <a:latin typeface="Times New Roman" panose="02020603050405020304" pitchFamily="18" charset="0"/>
                <a:cs typeface="Times New Roman" panose="02020603050405020304" pitchFamily="18" charset="0"/>
              </a:rPr>
              <a:t>cuộn </a:t>
            </a:r>
            <a:r>
              <a:rPr lang="de-DE" sz="2400" b="1" dirty="0" smtClean="0">
                <a:latin typeface="Times New Roman" panose="02020603050405020304" pitchFamily="18" charset="0"/>
                <a:cs typeface="Times New Roman" panose="02020603050405020304" pitchFamily="18" charset="0"/>
              </a:rPr>
              <a:t>dây máy </a:t>
            </a:r>
            <a:r>
              <a:rPr lang="de-DE" sz="2400" b="1" dirty="0">
                <a:latin typeface="Times New Roman" panose="02020603050405020304" pitchFamily="18" charset="0"/>
                <a:cs typeface="Times New Roman" panose="02020603050405020304" pitchFamily="18" charset="0"/>
              </a:rPr>
              <a:t>biến á</a:t>
            </a:r>
            <a:r>
              <a:rPr lang="de-DE" sz="2400" b="1" dirty="0" smtClean="0">
                <a:latin typeface="Times New Roman" panose="02020603050405020304" pitchFamily="18" charset="0"/>
                <a:cs typeface="Times New Roman" panose="02020603050405020304" pitchFamily="18" charset="0"/>
              </a:rPr>
              <a:t>p </a:t>
            </a:r>
            <a:r>
              <a:rPr lang="de-DE" sz="2400" b="1" dirty="0">
                <a:latin typeface="Times New Roman" panose="02020603050405020304" pitchFamily="18" charset="0"/>
                <a:cs typeface="Times New Roman" panose="02020603050405020304" pitchFamily="18" charset="0"/>
              </a:rPr>
              <a:t>một </a:t>
            </a:r>
            <a:r>
              <a:rPr lang="de-DE" sz="2400" b="1" dirty="0" smtClean="0">
                <a:latin typeface="Times New Roman" panose="02020603050405020304" pitchFamily="18" charset="0"/>
                <a:cs typeface="Times New Roman" panose="02020603050405020304" pitchFamily="18" charset="0"/>
              </a:rPr>
              <a:t>pha</a:t>
            </a:r>
          </a:p>
          <a:p>
            <a:r>
              <a:rPr lang="vi-VN" sz="2400" dirty="0">
                <a:latin typeface="Times New Roman" panose="02020603050405020304" pitchFamily="18" charset="0"/>
                <a:cs typeface="Times New Roman" panose="02020603050405020304" pitchFamily="18" charset="0"/>
              </a:rPr>
              <a:t>1.1.1 Kiểm tra thông mạch, chạm vỏ:</a:t>
            </a:r>
            <a:endParaRPr lang="en-US" sz="2400" dirty="0">
              <a:latin typeface="Times New Roman" panose="02020603050405020304" pitchFamily="18" charset="0"/>
              <a:cs typeface="Times New Roman" panose="02020603050405020304" pitchFamily="18" charset="0"/>
            </a:endParaRPr>
          </a:p>
          <a:p>
            <a:r>
              <a:rPr lang="vi-VN" sz="2400" dirty="0">
                <a:latin typeface="Times New Roman" panose="02020603050405020304" pitchFamily="18" charset="0"/>
                <a:cs typeface="Times New Roman" panose="02020603050405020304" pitchFamily="18" charset="0"/>
              </a:rPr>
              <a:t>a. Kiểm tra thông mạch:</a:t>
            </a:r>
            <a:endParaRPr lang="en-US" sz="2400" dirty="0">
              <a:latin typeface="Times New Roman" panose="02020603050405020304" pitchFamily="18" charset="0"/>
              <a:cs typeface="Times New Roman" panose="02020603050405020304" pitchFamily="18" charset="0"/>
            </a:endParaRPr>
          </a:p>
          <a:p>
            <a:r>
              <a:rPr lang="en-US" sz="2400" dirty="0" err="1" smtClean="0">
                <a:latin typeface="Times New Roman" panose="02020603050405020304" pitchFamily="18" charset="0"/>
                <a:cs typeface="Times New Roman" panose="02020603050405020304" pitchFamily="18" charset="0"/>
              </a:rPr>
              <a:t>Lần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lượt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đo</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điện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trở</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các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cuộn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dây</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bằng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bằng</a:t>
            </a:r>
            <a:r>
              <a:rPr lang="en-US" sz="2400" dirty="0" smtClean="0">
                <a:latin typeface="Times New Roman" panose="02020603050405020304" pitchFamily="18" charset="0"/>
                <a:cs typeface="Times New Roman" panose="02020603050405020304" pitchFamily="18" charset="0"/>
              </a:rPr>
              <a:t> VOM, </a:t>
            </a:r>
            <a:r>
              <a:rPr lang="en-US" sz="2400" dirty="0" err="1" smtClean="0">
                <a:latin typeface="Times New Roman" panose="02020603050405020304" pitchFamily="18" charset="0"/>
                <a:cs typeface="Times New Roman" panose="02020603050405020304" pitchFamily="18" charset="0"/>
              </a:rPr>
              <a:t>đặt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tầm</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đo</a:t>
            </a:r>
            <a:r>
              <a:rPr lang="en-US" sz="2400" dirty="0" smtClean="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điện trở Rx1</a:t>
            </a:r>
            <a:r>
              <a:rPr lang="en-US" sz="2400" dirty="0" smtClean="0">
                <a:latin typeface="Times New Roman" panose="02020603050405020304" pitchFamily="18" charset="0"/>
                <a:cs typeface="Times New Roman" panose="02020603050405020304" pitchFamily="18" charset="0"/>
                <a:sym typeface="Symbol"/>
              </a:rPr>
              <a:t></a:t>
            </a:r>
            <a:r>
              <a:rPr lang="vi-VN" sz="2400" dirty="0" smtClean="0">
                <a:latin typeface="Times New Roman" panose="02020603050405020304" pitchFamily="18" charset="0"/>
                <a:cs typeface="Times New Roman" panose="02020603050405020304" pitchFamily="18" charset="0"/>
              </a:rPr>
              <a:t> hoặc Rx10</a:t>
            </a:r>
            <a:r>
              <a:rPr lang="en-US" sz="2400" dirty="0" smtClean="0">
                <a:latin typeface="Times New Roman" panose="02020603050405020304" pitchFamily="18" charset="0"/>
                <a:cs typeface="Times New Roman" panose="02020603050405020304" pitchFamily="18" charset="0"/>
                <a:sym typeface="Symbol"/>
              </a:rPr>
              <a:t></a:t>
            </a:r>
            <a:r>
              <a:rPr lang="en-US" sz="2400" dirty="0" smtClean="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như hình</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sau</a:t>
            </a: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pPr lvl="0"/>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7990597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48680"/>
            <a:ext cx="8229600" cy="5577483"/>
          </a:xfrm>
        </p:spPr>
        <p:txBody>
          <a:bodyPr>
            <a:normAutofit/>
          </a:bodyPr>
          <a:lstStyle/>
          <a:p>
            <a:r>
              <a:rPr lang="en-US" sz="2400" dirty="0" smtClean="0">
                <a:latin typeface="Times New Roman" panose="02020603050405020304" pitchFamily="18" charset="0"/>
                <a:cs typeface="Times New Roman" panose="02020603050405020304" pitchFamily="18" charset="0"/>
              </a:rPr>
              <a:t>Ý </a:t>
            </a:r>
            <a:r>
              <a:rPr lang="en-US" sz="2400" dirty="0" err="1" smtClean="0">
                <a:latin typeface="Times New Roman" panose="02020603050405020304" pitchFamily="18" charset="0"/>
                <a:cs typeface="Times New Roman" panose="02020603050405020304" pitchFamily="18" charset="0"/>
              </a:rPr>
              <a:t>nghĩa</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các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số</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liệu</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đo</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được</a:t>
            </a:r>
            <a:r>
              <a:rPr lang="en-US" sz="2400" dirty="0" smtClean="0">
                <a:latin typeface="Times New Roman" panose="02020603050405020304" pitchFamily="18" charset="0"/>
                <a:cs typeface="Times New Roman" panose="02020603050405020304" pitchFamily="18" charset="0"/>
              </a:rPr>
              <a:t>:</a:t>
            </a:r>
          </a:p>
          <a:p>
            <a:r>
              <a:rPr lang="en-US" sz="2400" dirty="0" smtClean="0">
                <a:latin typeface="Times New Roman" panose="02020603050405020304" pitchFamily="18" charset="0"/>
                <a:cs typeface="Times New Roman" panose="02020603050405020304" pitchFamily="18" charset="0"/>
              </a:rPr>
              <a:t>_ </a:t>
            </a:r>
            <a:r>
              <a:rPr lang="vi-VN" sz="2400" dirty="0" smtClean="0">
                <a:latin typeface="Times New Roman" panose="02020603050405020304" pitchFamily="18" charset="0"/>
                <a:cs typeface="Times New Roman" panose="02020603050405020304" pitchFamily="18" charset="0"/>
              </a:rPr>
              <a:t>Nếu </a:t>
            </a:r>
            <a:r>
              <a:rPr lang="vi-VN" sz="2400" dirty="0">
                <a:latin typeface="Times New Roman" panose="02020603050405020304" pitchFamily="18" charset="0"/>
                <a:cs typeface="Times New Roman" panose="02020603050405020304" pitchFamily="18" charset="0"/>
              </a:rPr>
              <a:t>R = </a:t>
            </a:r>
            <a:r>
              <a:rPr lang="en-US" sz="2400" dirty="0">
                <a:latin typeface="Times New Roman" panose="02020603050405020304" pitchFamily="18" charset="0"/>
                <a:cs typeface="Times New Roman" panose="02020603050405020304" pitchFamily="18" charset="0"/>
                <a:sym typeface="Symbol"/>
              </a:rPr>
              <a:t></a:t>
            </a:r>
            <a:r>
              <a:rPr lang="vi-VN" sz="2400" dirty="0">
                <a:latin typeface="Times New Roman" panose="02020603050405020304" pitchFamily="18" charset="0"/>
                <a:cs typeface="Times New Roman" panose="02020603050405020304" pitchFamily="18" charset="0"/>
              </a:rPr>
              <a:t> </a:t>
            </a:r>
            <a:r>
              <a:rPr lang="vi-VN" sz="2400" dirty="0" smtClean="0">
                <a:latin typeface="Times New Roman"/>
                <a:cs typeface="Times New Roman"/>
              </a:rPr>
              <a:t>→</a:t>
            </a:r>
            <a:r>
              <a:rPr lang="en-US" sz="2400" dirty="0" smtClean="0">
                <a:latin typeface="Times New Roman"/>
                <a:cs typeface="Times New Roman"/>
              </a:rPr>
              <a:t> </a:t>
            </a:r>
            <a:r>
              <a:rPr lang="en-US" sz="2400" dirty="0" err="1" smtClean="0">
                <a:latin typeface="Times New Roman"/>
                <a:cs typeface="Times New Roman"/>
              </a:rPr>
              <a:t>cuộn</a:t>
            </a:r>
            <a:r>
              <a:rPr lang="en-US" sz="2400" dirty="0" smtClean="0">
                <a:latin typeface="Times New Roman"/>
                <a:cs typeface="Times New Roman"/>
              </a:rPr>
              <a:t> </a:t>
            </a:r>
            <a:r>
              <a:rPr lang="en-US" sz="2400" dirty="0" err="1" smtClean="0">
                <a:latin typeface="Times New Roman"/>
                <a:cs typeface="Times New Roman"/>
              </a:rPr>
              <a:t>dây</a:t>
            </a:r>
            <a:r>
              <a:rPr lang="en-US" sz="2400" dirty="0" smtClean="0">
                <a:latin typeface="Times New Roman"/>
                <a:cs typeface="Times New Roman"/>
              </a:rPr>
              <a:t> </a:t>
            </a:r>
            <a:r>
              <a:rPr lang="vi-VN" sz="2400" dirty="0" smtClean="0">
                <a:latin typeface="Times New Roman" panose="02020603050405020304" pitchFamily="18" charset="0"/>
                <a:cs typeface="Times New Roman" panose="02020603050405020304" pitchFamily="18" charset="0"/>
              </a:rPr>
              <a:t>bị </a:t>
            </a:r>
            <a:r>
              <a:rPr lang="vi-VN" sz="2400" dirty="0">
                <a:latin typeface="Times New Roman" panose="02020603050405020304" pitchFamily="18" charset="0"/>
                <a:cs typeface="Times New Roman" panose="02020603050405020304" pitchFamily="18" charset="0"/>
              </a:rPr>
              <a:t>hở mạch.</a:t>
            </a:r>
            <a:endParaRPr lang="en-US" sz="2400" dirty="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_ </a:t>
            </a:r>
            <a:r>
              <a:rPr lang="vi-VN" sz="2400" dirty="0" smtClean="0">
                <a:latin typeface="Times New Roman" panose="02020603050405020304" pitchFamily="18" charset="0"/>
                <a:cs typeface="Times New Roman" panose="02020603050405020304" pitchFamily="18" charset="0"/>
              </a:rPr>
              <a:t>Nếu </a:t>
            </a:r>
            <a:r>
              <a:rPr lang="vi-VN" sz="2400" dirty="0">
                <a:latin typeface="Times New Roman" panose="02020603050405020304" pitchFamily="18" charset="0"/>
                <a:cs typeface="Times New Roman" panose="02020603050405020304" pitchFamily="18" charset="0"/>
              </a:rPr>
              <a:t>R = 0 </a:t>
            </a:r>
            <a:r>
              <a:rPr lang="en-US" sz="2400" dirty="0">
                <a:latin typeface="Times New Roman" panose="02020603050405020304" pitchFamily="18" charset="0"/>
                <a:cs typeface="Times New Roman" panose="02020603050405020304" pitchFamily="18" charset="0"/>
                <a:sym typeface="Symbol"/>
              </a:rPr>
              <a:t></a:t>
            </a:r>
            <a:r>
              <a:rPr lang="vi-VN" sz="2400" dirty="0">
                <a:latin typeface="Times New Roman" panose="02020603050405020304" pitchFamily="18" charset="0"/>
                <a:cs typeface="Times New Roman" panose="02020603050405020304" pitchFamily="18" charset="0"/>
              </a:rPr>
              <a:t> </a:t>
            </a:r>
            <a:r>
              <a:rPr lang="vi-VN" sz="2400" dirty="0" smtClean="0">
                <a:latin typeface="Times New Roman"/>
                <a:cs typeface="Times New Roman"/>
              </a:rPr>
              <a:t>→ </a:t>
            </a:r>
            <a:r>
              <a:rPr lang="en-US" sz="2400" dirty="0" err="1" smtClean="0">
                <a:latin typeface="Times New Roman"/>
                <a:cs typeface="Times New Roman"/>
              </a:rPr>
              <a:t>cuộn</a:t>
            </a:r>
            <a:r>
              <a:rPr lang="en-US" sz="2400" dirty="0" smtClean="0">
                <a:latin typeface="Times New Roman"/>
                <a:cs typeface="Times New Roman"/>
              </a:rPr>
              <a:t> </a:t>
            </a:r>
            <a:r>
              <a:rPr lang="en-US" sz="2400" dirty="0" err="1" smtClean="0">
                <a:latin typeface="Times New Roman"/>
                <a:cs typeface="Times New Roman"/>
              </a:rPr>
              <a:t>dây</a:t>
            </a:r>
            <a:r>
              <a:rPr lang="en-US" sz="2400" dirty="0" smtClean="0">
                <a:latin typeface="Times New Roman"/>
                <a:cs typeface="Times New Roman"/>
              </a:rPr>
              <a:t> </a:t>
            </a:r>
            <a:r>
              <a:rPr lang="vi-VN" sz="2400" dirty="0" smtClean="0">
                <a:latin typeface="Times New Roman" panose="02020603050405020304" pitchFamily="18" charset="0"/>
                <a:cs typeface="Times New Roman" panose="02020603050405020304" pitchFamily="18" charset="0"/>
              </a:rPr>
              <a:t>bị ngắn</a:t>
            </a:r>
            <a:r>
              <a:rPr lang="en-US" sz="2400" dirty="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mạch</a:t>
            </a:r>
            <a:r>
              <a:rPr lang="vi-VN" sz="2400"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_ </a:t>
            </a:r>
            <a:r>
              <a:rPr lang="vi-VN" sz="2400" dirty="0" smtClean="0">
                <a:latin typeface="Times New Roman" panose="02020603050405020304" pitchFamily="18" charset="0"/>
                <a:cs typeface="Times New Roman" panose="02020603050405020304" pitchFamily="18" charset="0"/>
              </a:rPr>
              <a:t>Nếu </a:t>
            </a:r>
            <a:r>
              <a:rPr lang="vi-VN" sz="2400" dirty="0">
                <a:latin typeface="Times New Roman" panose="02020603050405020304" pitchFamily="18" charset="0"/>
                <a:cs typeface="Times New Roman" panose="02020603050405020304" pitchFamily="18" charset="0"/>
              </a:rPr>
              <a:t>R = a </a:t>
            </a:r>
            <a:r>
              <a:rPr lang="en-US" sz="2400" dirty="0">
                <a:latin typeface="Times New Roman" panose="02020603050405020304" pitchFamily="18" charset="0"/>
                <a:cs typeface="Times New Roman" panose="02020603050405020304" pitchFamily="18" charset="0"/>
                <a:sym typeface="Symbol"/>
              </a:rPr>
              <a:t></a:t>
            </a:r>
            <a:r>
              <a:rPr lang="vi-VN" sz="2400" dirty="0">
                <a:latin typeface="Times New Roman" panose="02020603050405020304" pitchFamily="18" charset="0"/>
                <a:cs typeface="Times New Roman" panose="02020603050405020304" pitchFamily="18" charset="0"/>
              </a:rPr>
              <a:t> </a:t>
            </a:r>
            <a:r>
              <a:rPr lang="vi-VN" sz="2400" dirty="0" smtClean="0">
                <a:latin typeface="Times New Roman"/>
                <a:cs typeface="Times New Roman"/>
              </a:rPr>
              <a:t>→ </a:t>
            </a:r>
            <a:r>
              <a:rPr lang="en-US" sz="2400" dirty="0" err="1" smtClean="0">
                <a:latin typeface="Times New Roman"/>
                <a:cs typeface="Times New Roman"/>
              </a:rPr>
              <a:t>cuộn</a:t>
            </a:r>
            <a:r>
              <a:rPr lang="en-US" sz="2400" dirty="0" smtClean="0">
                <a:latin typeface="Times New Roman"/>
                <a:cs typeface="Times New Roman"/>
              </a:rPr>
              <a:t> </a:t>
            </a:r>
            <a:r>
              <a:rPr lang="en-US" sz="2400" dirty="0" err="1" smtClean="0">
                <a:latin typeface="Times New Roman"/>
                <a:cs typeface="Times New Roman"/>
              </a:rPr>
              <a:t>dây</a:t>
            </a:r>
            <a:r>
              <a:rPr lang="en-US" sz="2400" dirty="0" smtClean="0">
                <a:latin typeface="Times New Roman"/>
                <a:cs typeface="Times New Roman"/>
              </a:rPr>
              <a:t> </a:t>
            </a:r>
            <a:r>
              <a:rPr lang="vi-VN" sz="2400" dirty="0" smtClean="0">
                <a:latin typeface="Times New Roman" panose="02020603050405020304" pitchFamily="18" charset="0"/>
                <a:cs typeface="Times New Roman" panose="02020603050405020304" pitchFamily="18" charset="0"/>
              </a:rPr>
              <a:t>tốt.</a:t>
            </a:r>
            <a:endParaRPr lang="en-US" sz="2400" dirty="0" smtClean="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p:txBody>
      </p:sp>
      <p:pic>
        <p:nvPicPr>
          <p:cNvPr id="1026" name="Picture 3"/>
          <p:cNvPicPr>
            <a:picLocks noChangeAspect="1" noChangeArrowheads="1"/>
          </p:cNvPicPr>
          <p:nvPr/>
        </p:nvPicPr>
        <p:blipFill>
          <a:blip r:embed="rId3">
            <a:extLst>
              <a:ext uri="{28A0092B-C50C-407E-A947-70E740481C1C}">
                <a14:useLocalDpi xmlns="" xmlns:a14="http://schemas.microsoft.com/office/drawing/2010/main" val="0"/>
              </a:ext>
            </a:extLst>
          </a:blip>
          <a:srcRect b="6018"/>
          <a:stretch>
            <a:fillRect/>
          </a:stretch>
        </p:blipFill>
        <p:spPr bwMode="auto">
          <a:xfrm>
            <a:off x="2089399" y="2492896"/>
            <a:ext cx="4642841" cy="403244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20866282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20688"/>
            <a:ext cx="8229600" cy="5505475"/>
          </a:xfrm>
        </p:spPr>
        <p:txBody>
          <a:bodyPr/>
          <a:lstStyle/>
          <a:p>
            <a:r>
              <a:rPr lang="en-US" sz="2400" b="1" dirty="0">
                <a:latin typeface="Times New Roman" panose="02020603050405020304" pitchFamily="18" charset="0"/>
                <a:cs typeface="Times New Roman" panose="02020603050405020304" pitchFamily="18" charset="0"/>
              </a:rPr>
              <a:t>b.</a:t>
            </a:r>
            <a:r>
              <a:rPr lang="en-US" sz="2400"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Kiểm</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tra</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cách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điện</a:t>
            </a:r>
            <a:r>
              <a:rPr lang="en-US" sz="2400" b="1" dirty="0">
                <a:latin typeface="Times New Roman" panose="02020603050405020304" pitchFamily="18" charset="0"/>
                <a:cs typeface="Times New Roman" panose="02020603050405020304" pitchFamily="18" charset="0"/>
              </a:rPr>
              <a:t>:</a:t>
            </a:r>
          </a:p>
          <a:p>
            <a:r>
              <a:rPr lang="en-US" sz="2400" dirty="0" err="1">
                <a:latin typeface="Times New Roman" panose="02020603050405020304" pitchFamily="18" charset="0"/>
                <a:cs typeface="Times New Roman" panose="02020603050405020304" pitchFamily="18" charset="0"/>
              </a:rPr>
              <a:t>Dùng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đồng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hồ</a:t>
            </a: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mêgaohm</a:t>
            </a:r>
            <a:r>
              <a:rPr lang="en-US" sz="2400" dirty="0" smtClean="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trở</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cách</a:t>
            </a:r>
            <a:r>
              <a:rPr lang="en-US" sz="2400" dirty="0" smtClean="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giữa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cuộn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với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nhau</a:t>
            </a: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và</a:t>
            </a:r>
            <a:r>
              <a:rPr lang="en-US" sz="2400" dirty="0" smtClean="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giữa</a:t>
            </a: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lõi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thép</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với</a:t>
            </a:r>
            <a:r>
              <a:rPr lang="en-US" sz="2400" dirty="0" smtClean="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cuộn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dây</a:t>
            </a:r>
            <a:r>
              <a:rPr lang="en-US" sz="2400" dirty="0">
                <a:latin typeface="Times New Roman" panose="02020603050405020304" pitchFamily="18" charset="0"/>
                <a:cs typeface="Times New Roman" panose="02020603050405020304" pitchFamily="18" charset="0"/>
              </a:rPr>
              <a:t>. </a:t>
            </a:r>
          </a:p>
          <a:p>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trở</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a:t>
            </a:r>
            <a:r>
              <a:rPr lang="en-US" sz="2400" baseline="-25000" dirty="0" err="1">
                <a:latin typeface="Times New Roman" panose="02020603050405020304" pitchFamily="18" charset="0"/>
                <a:cs typeface="Times New Roman" panose="02020603050405020304" pitchFamily="18" charset="0"/>
              </a:rPr>
              <a:t>cđ</a:t>
            </a:r>
            <a:r>
              <a:rPr lang="en-US" sz="2400" dirty="0">
                <a:latin typeface="Times New Roman" panose="02020603050405020304" pitchFamily="18" charset="0"/>
                <a:cs typeface="Times New Roman" panose="02020603050405020304" pitchFamily="18" charset="0"/>
              </a:rPr>
              <a:t> ≥ 2.5 M</a:t>
            </a:r>
            <a:r>
              <a:rPr lang="en-US" sz="2400" dirty="0">
                <a:latin typeface="Times New Roman" panose="02020603050405020304" pitchFamily="18" charset="0"/>
                <a:cs typeface="Times New Roman" panose="02020603050405020304" pitchFamily="18" charset="0"/>
                <a:sym typeface="Symbol"/>
              </a:rPr>
              <a:t></a:t>
            </a:r>
            <a:r>
              <a:rPr lang="en-US" sz="2400" dirty="0">
                <a:latin typeface="Times New Roman" panose="02020603050405020304" pitchFamily="18" charset="0"/>
                <a:cs typeface="Times New Roman" panose="02020603050405020304" pitchFamily="18" charset="0"/>
              </a:rPr>
              <a:t> : </a:t>
            </a:r>
            <a:r>
              <a:rPr lang="en-US" sz="2400" dirty="0" err="1">
                <a:latin typeface="Times New Roman" panose="02020603050405020304" pitchFamily="18" charset="0"/>
                <a:cs typeface="Times New Roman" panose="02020603050405020304" pitchFamily="18" charset="0"/>
              </a:rPr>
              <a:t>đạt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yêu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cầu</a:t>
            </a:r>
            <a:endParaRPr lang="en-US" sz="2400" dirty="0">
              <a:latin typeface="Times New Roman" panose="02020603050405020304" pitchFamily="18" charset="0"/>
              <a:cs typeface="Times New Roman" panose="02020603050405020304" pitchFamily="18" charset="0"/>
            </a:endParaRPr>
          </a:p>
          <a:p>
            <a:endParaRPr lang="en-US" dirty="0"/>
          </a:p>
        </p:txBody>
      </p:sp>
      <p:pic>
        <p:nvPicPr>
          <p:cNvPr id="1026" name="Picture 2"/>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35496" y="2420888"/>
            <a:ext cx="9073937" cy="407784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2179594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20688"/>
            <a:ext cx="8229600" cy="5832648"/>
          </a:xfrm>
        </p:spPr>
        <p:txBody>
          <a:bodyPr>
            <a:normAutofit lnSpcReduction="10000"/>
          </a:bodyPr>
          <a:lstStyle/>
          <a:p>
            <a:r>
              <a:rPr lang="vi-VN" sz="2400" b="1" dirty="0">
                <a:latin typeface="Times New Roman" panose="02020603050405020304" pitchFamily="18" charset="0"/>
                <a:cs typeface="Times New Roman" panose="02020603050405020304" pitchFamily="18" charset="0"/>
              </a:rPr>
              <a:t>1.1.</a:t>
            </a:r>
            <a:r>
              <a:rPr lang="en-US" sz="2400" b="1" dirty="0">
                <a:latin typeface="Times New Roman" panose="02020603050405020304" pitchFamily="18" charset="0"/>
                <a:cs typeface="Times New Roman" panose="02020603050405020304" pitchFamily="18" charset="0"/>
              </a:rPr>
              <a:t>2. </a:t>
            </a:r>
            <a:r>
              <a:rPr lang="en-US" sz="2400" b="1" dirty="0" err="1">
                <a:latin typeface="Times New Roman" panose="02020603050405020304" pitchFamily="18" charset="0"/>
                <a:cs typeface="Times New Roman" panose="02020603050405020304" pitchFamily="18" charset="0"/>
              </a:rPr>
              <a:t>Xác</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định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cực</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tính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các</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cuộn</a:t>
            </a:r>
            <a:r>
              <a:rPr lang="en-US" sz="2400" b="1" dirty="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dây</a:t>
            </a:r>
            <a:endParaRPr lang="en-US" sz="2400" b="1" dirty="0" smtClean="0">
              <a:latin typeface="Times New Roman" panose="02020603050405020304" pitchFamily="18" charset="0"/>
              <a:cs typeface="Times New Roman" panose="02020603050405020304" pitchFamily="18" charset="0"/>
            </a:endParaRPr>
          </a:p>
          <a:p>
            <a:r>
              <a:rPr lang="en-US" sz="2400" b="1" i="1" dirty="0" err="1">
                <a:latin typeface="Times New Roman" panose="02020603050405020304" pitchFamily="18" charset="0"/>
                <a:cs typeface="Times New Roman" panose="02020603050405020304" pitchFamily="18" charset="0"/>
              </a:rPr>
              <a:t>Bước</a:t>
            </a:r>
            <a:r>
              <a:rPr lang="en-US" sz="2400" b="1" i="1" dirty="0">
                <a:latin typeface="Times New Roman" panose="02020603050405020304" pitchFamily="18" charset="0"/>
                <a:cs typeface="Times New Roman" panose="02020603050405020304" pitchFamily="18" charset="0"/>
              </a:rPr>
              <a:t> 1:</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biệt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cuộn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lập</a:t>
            </a:r>
            <a:r>
              <a:rPr lang="en-US" sz="2400" dirty="0">
                <a:latin typeface="Times New Roman" panose="02020603050405020304" pitchFamily="18" charset="0"/>
                <a:cs typeface="Times New Roman" panose="02020603050405020304" pitchFamily="18" charset="0"/>
              </a:rPr>
              <a:t>.</a:t>
            </a:r>
          </a:p>
          <a:p>
            <a:r>
              <a:rPr lang="en-US" sz="2400" b="1" i="1" dirty="0" err="1">
                <a:latin typeface="Times New Roman" panose="02020603050405020304" pitchFamily="18" charset="0"/>
                <a:cs typeface="Times New Roman" panose="02020603050405020304" pitchFamily="18" charset="0"/>
              </a:rPr>
              <a:t>Bước</a:t>
            </a:r>
            <a:r>
              <a:rPr lang="en-US" sz="2400" b="1" i="1" dirty="0">
                <a:latin typeface="Times New Roman" panose="02020603050405020304" pitchFamily="18" charset="0"/>
                <a:cs typeface="Times New Roman" panose="02020603050405020304" pitchFamily="18" charset="0"/>
              </a:rPr>
              <a:t> 2:</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định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cuộn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cấp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thứ</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cấp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bằng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quả</a:t>
            </a:r>
            <a:r>
              <a:rPr lang="en-US" sz="2400" dirty="0">
                <a:latin typeface="Times New Roman" panose="02020603050405020304" pitchFamily="18" charset="0"/>
                <a:cs typeface="Times New Roman" panose="02020603050405020304" pitchFamily="18" charset="0"/>
              </a:rPr>
              <a:t> do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trở</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cuộn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dây</a:t>
            </a:r>
            <a:r>
              <a:rPr lang="en-US" sz="2400" dirty="0">
                <a:latin typeface="Times New Roman" panose="02020603050405020304" pitchFamily="18" charset="0"/>
                <a:cs typeface="Times New Roman" panose="02020603050405020304" pitchFamily="18" charset="0"/>
              </a:rPr>
              <a:t>.</a:t>
            </a:r>
          </a:p>
          <a:p>
            <a:r>
              <a:rPr lang="en-US" sz="2400" b="1" i="1" dirty="0" err="1">
                <a:latin typeface="Times New Roman" panose="02020603050405020304" pitchFamily="18" charset="0"/>
                <a:cs typeface="Times New Roman" panose="02020603050405020304" pitchFamily="18" charset="0"/>
              </a:rPr>
              <a:t>Bước</a:t>
            </a:r>
            <a:r>
              <a:rPr lang="en-US" sz="2400" b="1" i="1" dirty="0">
                <a:latin typeface="Times New Roman" panose="02020603050405020304" pitchFamily="18" charset="0"/>
                <a:cs typeface="Times New Roman" panose="02020603050405020304" pitchFamily="18" charset="0"/>
              </a:rPr>
              <a:t> 3:</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Chọn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một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cuộn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dây</a:t>
            </a:r>
            <a:r>
              <a:rPr lang="en-US" sz="2400" dirty="0">
                <a:latin typeface="Times New Roman" panose="02020603050405020304" pitchFamily="18" charset="0"/>
                <a:cs typeface="Times New Roman" panose="02020603050405020304" pitchFamily="18" charset="0"/>
              </a:rPr>
              <a:t> ở </a:t>
            </a:r>
            <a:r>
              <a:rPr lang="en-US" sz="2400" dirty="0" err="1">
                <a:latin typeface="Times New Roman" panose="02020603050405020304" pitchFamily="18" charset="0"/>
                <a:cs typeface="Times New Roman" panose="02020603050405020304" pitchFamily="18" charset="0"/>
              </a:rPr>
              <a:t>sơ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cấp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hoặc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thứ</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cấp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làm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cuộn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chuẩn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chọn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đầu</a:t>
            </a:r>
            <a:r>
              <a:rPr lang="en-US" sz="2400" dirty="0">
                <a:latin typeface="Times New Roman" panose="02020603050405020304" pitchFamily="18" charset="0"/>
                <a:cs typeface="Times New Roman" panose="02020603050405020304" pitchFamily="18" charset="0"/>
              </a:rPr>
              <a:t> </a:t>
            </a:r>
            <a:r>
              <a:rPr lang="en-US" sz="2400" b="1" i="1" dirty="0" err="1">
                <a:latin typeface="Times New Roman" panose="02020603050405020304" pitchFamily="18" charset="0"/>
                <a:cs typeface="Times New Roman" panose="02020603050405020304" pitchFamily="18" charset="0"/>
              </a:rPr>
              <a:t>đầu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đầu</a:t>
            </a:r>
            <a:r>
              <a:rPr lang="en-US" sz="2400" dirty="0">
                <a:latin typeface="Times New Roman" panose="02020603050405020304" pitchFamily="18" charset="0"/>
                <a:cs typeface="Times New Roman" panose="02020603050405020304" pitchFamily="18" charset="0"/>
              </a:rPr>
              <a:t> </a:t>
            </a:r>
            <a:r>
              <a:rPr lang="en-US" sz="2400" b="1" i="1" dirty="0" err="1">
                <a:latin typeface="Times New Roman" panose="02020603050405020304" pitchFamily="18" charset="0"/>
                <a:cs typeface="Times New Roman" panose="02020603050405020304" pitchFamily="18" charset="0"/>
              </a:rPr>
              <a:t>cuối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cuộn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chuẩn</a:t>
            </a:r>
            <a:r>
              <a:rPr lang="en-US" sz="2400" dirty="0">
                <a:latin typeface="Times New Roman" panose="02020603050405020304" pitchFamily="18" charset="0"/>
                <a:cs typeface="Times New Roman" panose="02020603050405020304" pitchFamily="18" charset="0"/>
              </a:rPr>
              <a:t>.</a:t>
            </a:r>
          </a:p>
          <a:p>
            <a:r>
              <a:rPr lang="en-US" sz="2400" b="1" i="1" dirty="0" err="1">
                <a:latin typeface="Times New Roman" panose="02020603050405020304" pitchFamily="18" charset="0"/>
                <a:cs typeface="Times New Roman" panose="02020603050405020304" pitchFamily="18" charset="0"/>
              </a:rPr>
              <a:t>Bước</a:t>
            </a:r>
            <a:r>
              <a:rPr lang="en-US" sz="2400" b="1" i="1" dirty="0">
                <a:latin typeface="Times New Roman" panose="02020603050405020304" pitchFamily="18" charset="0"/>
                <a:cs typeface="Times New Roman" panose="02020603050405020304" pitchFamily="18" charset="0"/>
              </a:rPr>
              <a:t> 4:</a:t>
            </a: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Xác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định</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cực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tính</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các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cuộn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dây</a:t>
            </a:r>
            <a:endParaRPr lang="en-US" sz="2400" dirty="0">
              <a:latin typeface="Times New Roman" panose="02020603050405020304" pitchFamily="18" charset="0"/>
              <a:cs typeface="Times New Roman" panose="02020603050405020304" pitchFamily="18" charset="0"/>
            </a:endParaRPr>
          </a:p>
          <a:p>
            <a:pPr lvl="0" fontAlgn="base"/>
            <a:r>
              <a:rPr lang="en-US" sz="2400" dirty="0" err="1">
                <a:latin typeface="Times New Roman" panose="02020603050405020304" pitchFamily="18" charset="0"/>
                <a:cs typeface="Times New Roman" panose="02020603050405020304" pitchFamily="18" charset="0"/>
              </a:rPr>
              <a:t>Nối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nguồn</a:t>
            </a:r>
            <a:r>
              <a:rPr lang="en-US" sz="2400" dirty="0">
                <a:latin typeface="Times New Roman" panose="02020603050405020304" pitchFamily="18" charset="0"/>
                <a:cs typeface="Times New Roman" panose="02020603050405020304" pitchFamily="18" charset="0"/>
              </a:rPr>
              <a:t> DC: (9V -&gt; 12V)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cuộn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chuẩn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thông</a:t>
            </a:r>
            <a:r>
              <a:rPr lang="en-US" sz="2400" dirty="0">
                <a:latin typeface="Times New Roman" panose="02020603050405020304" pitchFamily="18" charset="0"/>
                <a:cs typeface="Times New Roman" panose="02020603050405020304" pitchFamily="18" charset="0"/>
              </a:rPr>
              <a:t> qua </a:t>
            </a:r>
            <a:r>
              <a:rPr lang="en-US" sz="2400" dirty="0" err="1">
                <a:latin typeface="Times New Roman" panose="02020603050405020304" pitchFamily="18" charset="0"/>
                <a:cs typeface="Times New Roman" panose="02020603050405020304" pitchFamily="18" charset="0"/>
              </a:rPr>
              <a:t>khóa</a:t>
            </a:r>
            <a:r>
              <a:rPr lang="en-US" sz="2400" dirty="0">
                <a:latin typeface="Times New Roman" panose="02020603050405020304" pitchFamily="18" charset="0"/>
                <a:cs typeface="Times New Roman" panose="02020603050405020304" pitchFamily="18" charset="0"/>
              </a:rPr>
              <a:t> K </a:t>
            </a:r>
            <a:r>
              <a:rPr lang="en-US" sz="2400" dirty="0" err="1">
                <a:latin typeface="Times New Roman" panose="02020603050405020304" pitchFamily="18" charset="0"/>
                <a:cs typeface="Times New Roman" panose="02020603050405020304" pitchFamily="18" charset="0"/>
              </a:rPr>
              <a:t>sao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nguồn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dương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với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đầu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đầu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nguồn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âm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với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đầu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cuộn</a:t>
            </a: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chuẩn</a:t>
            </a:r>
            <a:r>
              <a:rPr lang="en-US" sz="2400" dirty="0" smtClean="0">
                <a:latin typeface="Times New Roman" panose="02020603050405020304" pitchFamily="18" charset="0"/>
                <a:cs typeface="Times New Roman" panose="02020603050405020304" pitchFamily="18" charset="0"/>
              </a:rPr>
              <a:t>.</a:t>
            </a:r>
          </a:p>
          <a:p>
            <a:pPr lvl="0" fontAlgn="base"/>
            <a:r>
              <a:rPr lang="vi-VN" sz="2400" dirty="0">
                <a:latin typeface="Times New Roman" panose="02020603050405020304" pitchFamily="18" charset="0"/>
                <a:cs typeface="Times New Roman" panose="02020603050405020304" pitchFamily="18" charset="0"/>
              </a:rPr>
              <a:t>Mắc mA kế vào các cuộn dây còn lại và xét quá trình quá độ khi đóng, ngắt khóa K và quan sát kim mA kế. </a:t>
            </a:r>
            <a:endParaRPr lang="en-US" sz="2400" dirty="0">
              <a:latin typeface="Times New Roman" panose="02020603050405020304" pitchFamily="18" charset="0"/>
              <a:cs typeface="Times New Roman" panose="02020603050405020304" pitchFamily="18" charset="0"/>
            </a:endParaRPr>
          </a:p>
          <a:p>
            <a:pPr lvl="0" fontAlgn="base"/>
            <a:r>
              <a:rPr lang="vi-VN" sz="2400" dirty="0">
                <a:latin typeface="Times New Roman" panose="02020603050405020304" pitchFamily="18" charset="0"/>
                <a:cs typeface="Times New Roman" panose="02020603050405020304" pitchFamily="18" charset="0"/>
              </a:rPr>
              <a:t>Xét cường độ lệch kim mA kế ở ba cuộn sơ cấp (hay ba cuộn thứ cấp) trong quá trình quá độ khi đóng, ngắt khóa K cấp nguồn cho cuộn chuẩn.</a:t>
            </a:r>
            <a:endParaRPr lang="en-US" sz="2400" dirty="0">
              <a:latin typeface="Times New Roman" panose="02020603050405020304" pitchFamily="18" charset="0"/>
              <a:cs typeface="Times New Roman" panose="02020603050405020304" pitchFamily="18" charset="0"/>
            </a:endParaRPr>
          </a:p>
          <a:p>
            <a:pPr lvl="0" fontAlgn="base"/>
            <a:endParaRPr lang="en-US" sz="24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 xmlns:p14="http://schemas.microsoft.com/office/powerpoint/2010/main" val="6139507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32656"/>
            <a:ext cx="8229600" cy="6120680"/>
          </a:xfrm>
        </p:spPr>
        <p:txBody>
          <a:bodyPr>
            <a:normAutofit/>
          </a:bodyPr>
          <a:lstStyle/>
          <a:p>
            <a:pPr lvl="0" fontAlgn="base"/>
            <a:r>
              <a:rPr lang="vi-VN" sz="2200" dirty="0">
                <a:latin typeface="Times New Roman" panose="02020603050405020304" pitchFamily="18" charset="0"/>
                <a:cs typeface="Times New Roman" panose="02020603050405020304" pitchFamily="18" charset="0"/>
              </a:rPr>
              <a:t>Nếu sức điện động cảm ứng làm kim mA kế lệch theo chiều thuận khi ngắt khóa K. </a:t>
            </a:r>
            <a:endParaRPr lang="en-US" sz="2200" dirty="0">
              <a:latin typeface="Times New Roman" panose="02020603050405020304" pitchFamily="18" charset="0"/>
              <a:cs typeface="Times New Roman" panose="02020603050405020304" pitchFamily="18" charset="0"/>
            </a:endParaRPr>
          </a:p>
          <a:p>
            <a:r>
              <a:rPr lang="vi-VN" sz="2200" dirty="0">
                <a:latin typeface="Times New Roman" panose="02020603050405020304" pitchFamily="18" charset="0"/>
                <a:cs typeface="Times New Roman" panose="02020603050405020304" pitchFamily="18" charset="0"/>
              </a:rPr>
              <a:t>Kết</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quả</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Dương</a:t>
            </a:r>
            <a:r>
              <a:rPr lang="en-US" sz="2200" dirty="0">
                <a:latin typeface="Times New Roman" panose="02020603050405020304" pitchFamily="18" charset="0"/>
                <a:cs typeface="Times New Roman" panose="02020603050405020304" pitchFamily="18" charset="0"/>
              </a:rPr>
              <a:t> (+) mA </a:t>
            </a:r>
            <a:r>
              <a:rPr lang="en-US" sz="2200" dirty="0" err="1">
                <a:latin typeface="Times New Roman" panose="02020603050405020304" pitchFamily="18" charset="0"/>
                <a:cs typeface="Times New Roman" panose="02020603050405020304" pitchFamily="18" charset="0"/>
              </a:rPr>
              <a:t>kế</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nối</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đầu</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đầu</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cuộn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dây</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Âm</a:t>
            </a:r>
            <a:r>
              <a:rPr lang="en-US" sz="2200" dirty="0">
                <a:latin typeface="Times New Roman" panose="02020603050405020304" pitchFamily="18" charset="0"/>
                <a:cs typeface="Times New Roman" panose="02020603050405020304" pitchFamily="18" charset="0"/>
              </a:rPr>
              <a:t> (-) mA </a:t>
            </a:r>
            <a:r>
              <a:rPr lang="en-US" sz="2200" dirty="0" err="1">
                <a:latin typeface="Times New Roman" panose="02020603050405020304" pitchFamily="18" charset="0"/>
                <a:cs typeface="Times New Roman" panose="02020603050405020304" pitchFamily="18" charset="0"/>
              </a:rPr>
              <a:t>kế</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nối</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đầu</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cuối</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cuôn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dây</a:t>
            </a:r>
            <a:r>
              <a:rPr lang="en-US" sz="2200" dirty="0" smtClean="0">
                <a:latin typeface="Times New Roman" panose="02020603050405020304" pitchFamily="18" charset="0"/>
                <a:cs typeface="Times New Roman" panose="02020603050405020304" pitchFamily="18" charset="0"/>
              </a:rPr>
              <a:t>.</a:t>
            </a:r>
          </a:p>
          <a:p>
            <a:endParaRPr lang="en-US" sz="2200" dirty="0">
              <a:latin typeface="Times New Roman" panose="02020603050405020304" pitchFamily="18" charset="0"/>
              <a:cs typeface="Times New Roman" panose="02020603050405020304" pitchFamily="18" charset="0"/>
            </a:endParaRPr>
          </a:p>
          <a:p>
            <a:endParaRPr lang="en-US" sz="2200" dirty="0" smtClean="0">
              <a:latin typeface="Times New Roman" panose="02020603050405020304" pitchFamily="18" charset="0"/>
              <a:cs typeface="Times New Roman" panose="02020603050405020304" pitchFamily="18" charset="0"/>
            </a:endParaRPr>
          </a:p>
          <a:p>
            <a:endParaRPr lang="en-US" sz="2200" dirty="0">
              <a:latin typeface="Times New Roman" panose="02020603050405020304" pitchFamily="18" charset="0"/>
              <a:cs typeface="Times New Roman" panose="02020603050405020304" pitchFamily="18" charset="0"/>
            </a:endParaRPr>
          </a:p>
          <a:p>
            <a:endParaRPr lang="en-US" sz="2200" dirty="0" smtClean="0">
              <a:latin typeface="Times New Roman" panose="02020603050405020304" pitchFamily="18" charset="0"/>
              <a:cs typeface="Times New Roman" panose="02020603050405020304" pitchFamily="18" charset="0"/>
            </a:endParaRPr>
          </a:p>
          <a:p>
            <a:endParaRPr lang="en-US" sz="2200" dirty="0">
              <a:latin typeface="Times New Roman" panose="02020603050405020304" pitchFamily="18" charset="0"/>
              <a:cs typeface="Times New Roman" panose="02020603050405020304" pitchFamily="18" charset="0"/>
            </a:endParaRPr>
          </a:p>
          <a:p>
            <a:endParaRPr lang="en-US" sz="2200" dirty="0" smtClean="0">
              <a:latin typeface="Times New Roman" panose="02020603050405020304" pitchFamily="18" charset="0"/>
              <a:cs typeface="Times New Roman" panose="02020603050405020304" pitchFamily="18" charset="0"/>
            </a:endParaRPr>
          </a:p>
          <a:p>
            <a:endParaRPr lang="en-US" sz="2200" dirty="0">
              <a:latin typeface="Times New Roman" panose="02020603050405020304" pitchFamily="18" charset="0"/>
              <a:cs typeface="Times New Roman" panose="02020603050405020304" pitchFamily="18" charset="0"/>
            </a:endParaRPr>
          </a:p>
          <a:p>
            <a:r>
              <a:rPr lang="vi-VN" sz="2400" b="1" dirty="0" smtClean="0">
                <a:latin typeface="Times New Roman" panose="02020603050405020304" pitchFamily="18" charset="0"/>
                <a:cs typeface="Times New Roman" panose="02020603050405020304" pitchFamily="18" charset="0"/>
              </a:rPr>
              <a:t>1.2  </a:t>
            </a:r>
            <a:r>
              <a:rPr lang="de-DE" sz="2400" b="1" dirty="0">
                <a:latin typeface="Times New Roman" panose="02020603050405020304" pitchFamily="18" charset="0"/>
                <a:cs typeface="Times New Roman" panose="02020603050405020304" pitchFamily="18" charset="0"/>
              </a:rPr>
              <a:t>Đấu dây, vận hành máy biến áp một pha</a:t>
            </a:r>
            <a:r>
              <a:rPr lang="vi-VN" sz="2400" b="1"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Đ</a:t>
            </a:r>
            <a:r>
              <a:rPr lang="vi-VN" sz="2400" dirty="0" smtClean="0">
                <a:latin typeface="Times New Roman" panose="02020603050405020304" pitchFamily="18" charset="0"/>
                <a:cs typeface="Times New Roman" panose="02020603050405020304" pitchFamily="18" charset="0"/>
              </a:rPr>
              <a:t>ưa </a:t>
            </a:r>
            <a:r>
              <a:rPr lang="vi-VN" sz="2400" dirty="0">
                <a:latin typeface="Times New Roman" panose="02020603050405020304" pitchFamily="18" charset="0"/>
                <a:cs typeface="Times New Roman" panose="02020603050405020304" pitchFamily="18" charset="0"/>
              </a:rPr>
              <a:t>điện áp xoay chiều định mức vào cuộn sơ cấp. Dùng đồng hồ vôn kế để đo điện áp hai đầu cuộn thứ cấp. Dùng đồng hồ Amper kế để đo dòng điện ra tải.</a:t>
            </a:r>
            <a:endParaRPr lang="en-US" sz="2400" dirty="0">
              <a:latin typeface="Times New Roman" panose="02020603050405020304" pitchFamily="18" charset="0"/>
              <a:cs typeface="Times New Roman" panose="02020603050405020304" pitchFamily="18" charset="0"/>
            </a:endParaRPr>
          </a:p>
          <a:p>
            <a:endParaRPr lang="en-US" sz="2200" dirty="0">
              <a:latin typeface="Times New Roman" panose="02020603050405020304" pitchFamily="18" charset="0"/>
              <a:cs typeface="Times New Roman" panose="02020603050405020304" pitchFamily="18" charset="0"/>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p:cNvGraphicFramePr>
            <a:graphicFrameLocks noChangeAspect="1"/>
          </p:cNvGraphicFramePr>
          <p:nvPr>
            <p:extLst>
              <p:ext uri="{D42A27DB-BD31-4B8C-83A1-F6EECF244321}">
                <p14:modId xmlns="" xmlns:p14="http://schemas.microsoft.com/office/powerpoint/2010/main" val="2043376986"/>
              </p:ext>
            </p:extLst>
          </p:nvPr>
        </p:nvGraphicFramePr>
        <p:xfrm>
          <a:off x="2411760" y="1700808"/>
          <a:ext cx="5470336" cy="2952328"/>
        </p:xfrm>
        <a:graphic>
          <a:graphicData uri="http://schemas.openxmlformats.org/presentationml/2006/ole">
            <p:oleObj spid="_x0000_s2056" name="Visio" r:id="rId4" imgW="6836735" imgH="3892217" progId="Visio.Drawing.11">
              <p:embed/>
            </p:oleObj>
          </a:graphicData>
        </a:graphic>
      </p:graphicFrame>
    </p:spTree>
    <p:extLst>
      <p:ext uri="{BB962C8B-B14F-4D97-AF65-F5344CB8AC3E}">
        <p14:creationId xmlns="" xmlns:p14="http://schemas.microsoft.com/office/powerpoint/2010/main" val="4337241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48680"/>
            <a:ext cx="8229600" cy="5577483"/>
          </a:xfrm>
        </p:spPr>
        <p:txBody>
          <a:bodyPr>
            <a:normAutofit/>
          </a:bodyPr>
          <a:lstStyle/>
          <a:p>
            <a:r>
              <a:rPr lang="vi-VN" sz="2400" dirty="0">
                <a:latin typeface="Times New Roman" panose="02020603050405020304" pitchFamily="18" charset="0"/>
                <a:cs typeface="Times New Roman" panose="02020603050405020304" pitchFamily="18" charset="0"/>
              </a:rPr>
              <a:t>Kiểm tra điện áp ra của các cuộn thứ cấp, có đúng với điện áp yêu cầu chưa. Trường hợp điện áp ra không đạt yêu cầu, đa số do quấn sai số </a:t>
            </a:r>
            <a:r>
              <a:rPr lang="vi-VN" sz="2400" dirty="0" smtClean="0">
                <a:latin typeface="Times New Roman" panose="02020603050405020304" pitchFamily="18" charset="0"/>
                <a:cs typeface="Times New Roman" panose="02020603050405020304" pitchFamily="18" charset="0"/>
              </a:rPr>
              <a:t>vòng dây</a:t>
            </a:r>
            <a:r>
              <a:rPr lang="en-US" sz="2400" dirty="0" smtClean="0">
                <a:latin typeface="Times New Roman" panose="02020603050405020304" pitchFamily="18" charset="0"/>
                <a:cs typeface="Times New Roman" panose="02020603050405020304" pitchFamily="18" charset="0"/>
              </a:rPr>
              <a:t>.</a:t>
            </a:r>
          </a:p>
          <a:p>
            <a:r>
              <a:rPr lang="en-US" sz="2400" dirty="0" err="1">
                <a:latin typeface="Times New Roman" panose="02020603050405020304" pitchFamily="18" charset="0"/>
                <a:cs typeface="Times New Roman" panose="02020603050405020304" pitchFamily="18" charset="0"/>
              </a:rPr>
              <a:t>Kiểm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tỉ</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số</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biến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áp</a:t>
            </a:r>
            <a:r>
              <a:rPr lang="en-US" sz="2400" dirty="0">
                <a:latin typeface="Times New Roman" panose="02020603050405020304" pitchFamily="18" charset="0"/>
                <a:cs typeface="Times New Roman" panose="02020603050405020304" pitchFamily="18" charset="0"/>
              </a:rPr>
              <a:t> K</a:t>
            </a:r>
            <a:r>
              <a:rPr lang="en-US" sz="2400" baseline="-25000" dirty="0">
                <a:latin typeface="Times New Roman" panose="02020603050405020304" pitchFamily="18" charset="0"/>
                <a:cs typeface="Times New Roman" panose="02020603050405020304" pitchFamily="18" charset="0"/>
              </a:rPr>
              <a:t>V</a:t>
            </a:r>
            <a:endParaRPr lang="en-US" sz="2400" dirty="0">
              <a:latin typeface="Times New Roman" panose="02020603050405020304" pitchFamily="18" charset="0"/>
              <a:cs typeface="Times New Roman" panose="02020603050405020304" pitchFamily="18" charset="0"/>
            </a:endParaRPr>
          </a:p>
        </p:txBody>
      </p:sp>
      <p:pic>
        <p:nvPicPr>
          <p:cNvPr id="3074" name="Picture 1"/>
          <p:cNvPicPr>
            <a:picLocks noChangeAspect="1" noChangeArrowheads="1"/>
          </p:cNvPicPr>
          <p:nvPr/>
        </p:nvPicPr>
        <p:blipFill>
          <a:blip r:embed="rId3">
            <a:extLst>
              <a:ext uri="{28A0092B-C50C-407E-A947-70E740481C1C}">
                <a14:useLocalDpi xmlns="" xmlns:a14="http://schemas.microsoft.com/office/drawing/2010/main" val="0"/>
              </a:ext>
            </a:extLst>
          </a:blip>
          <a:srcRect b="17665"/>
          <a:stretch>
            <a:fillRect/>
          </a:stretch>
        </p:blipFill>
        <p:spPr bwMode="auto">
          <a:xfrm>
            <a:off x="395536" y="2420888"/>
            <a:ext cx="8279473" cy="266429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32606649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439</TotalTime>
  <Words>1203</Words>
  <Application>Microsoft Office PowerPoint</Application>
  <PresentationFormat>On-screen Show (4:3)</PresentationFormat>
  <Paragraphs>102</Paragraphs>
  <Slides>14</Slides>
  <Notes>14</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14</vt:i4>
      </vt:variant>
    </vt:vector>
  </HeadingPairs>
  <TitlesOfParts>
    <vt:vector size="16" baseType="lpstr">
      <vt:lpstr>Office Theme</vt:lpstr>
      <vt:lpstr>Visio</vt:lpstr>
      <vt:lpstr>Slide 1</vt:lpstr>
      <vt:lpstr>THỰC HÀNH MÁY ĐIỆN</vt:lpstr>
      <vt:lpstr>Bài 1: XÁC ĐỊNH CỰC TÍNH, ĐẤU DÂY MÁY  BIẾN MỘT PHA, BA PHA</vt:lpstr>
      <vt:lpstr>Slide 4</vt:lpstr>
      <vt:lpstr>Slide 5</vt:lpstr>
      <vt:lpstr>Slide 6</vt:lpstr>
      <vt:lpstr>Slide 7</vt:lpstr>
      <vt:lpstr>Slide 8</vt:lpstr>
      <vt:lpstr>Slide 9</vt:lpstr>
      <vt:lpstr>Slide 10</vt:lpstr>
      <vt:lpstr>Slide 11</vt:lpstr>
      <vt:lpstr>Slide 12</vt:lpstr>
      <vt:lpstr>Slide 13</vt:lpstr>
      <vt:lpstr>Slide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Thai Nguyen</dc:creator>
  <cp:lastModifiedBy>Huan</cp:lastModifiedBy>
  <cp:revision>17</cp:revision>
  <dcterms:created xsi:type="dcterms:W3CDTF">2021-11-06T17:20:38Z</dcterms:created>
  <dcterms:modified xsi:type="dcterms:W3CDTF">2021-11-09T03:59:57Z</dcterms:modified>
</cp:coreProperties>
</file>