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vsd" ContentType="application/vnd.visio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47CD7-3A73-480C-8440-C57439323FCB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522C2-3461-4359-9EDB-6C326F14A00F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3BCA4-843A-4DE2-9970-601A2B8BD8D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242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960D7-65D2-4A4C-A2E6-4D108196ABF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44E2C-0B52-499A-B52A-6F9E8F30D30A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4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package" Target="../embeddings/Microsoft_Visio_Drawing5.vsd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6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package" Target="../embeddings/Microsoft_Visio_Drawing7.vsd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8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package" Target="../embeddings/Microsoft_Visio_Drawing9.vsd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emf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Visio_2003-2010_Drawing2.vsd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3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Visio_Drawing1.vsd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357290" y="3500438"/>
            <a:ext cx="6643734" cy="207170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ounded Rectangle 5"/>
          <p:cNvSpPr/>
          <p:nvPr/>
        </p:nvSpPr>
        <p:spPr>
          <a:xfrm>
            <a:off x="785786" y="1357298"/>
            <a:ext cx="7500990" cy="150019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357298"/>
            <a:ext cx="7772400" cy="147002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 HÀNH MÁY ĐIỆN</a:t>
            </a:r>
            <a:endParaRPr lang="en-US" sz="4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3643314"/>
            <a:ext cx="6786610" cy="2071702"/>
          </a:xfrm>
        </p:spPr>
        <p:txBody>
          <a:bodyPr>
            <a:noAutofit/>
          </a:bodyPr>
          <a:lstStyle/>
          <a:p>
            <a:pPr algn="r"/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4:      QUẤN DÂY ĐỘNG CƠ KHÔNG ĐỒNG BỘ 3 PHA </a:t>
            </a:r>
          </a:p>
          <a:p>
            <a:pPr algn="r"/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KIỂU ĐỒNG TÂM TẬP TRUNG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6563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>
            <a:norm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phần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lõi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lõi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lõi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CV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ốp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lõi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85852" y="1214422"/>
          <a:ext cx="6786608" cy="1285884"/>
        </p:xfrm>
        <a:graphic>
          <a:graphicData uri="http://schemas.openxmlformats.org/drawingml/2006/table">
            <a:tbl>
              <a:tblPr/>
              <a:tblGrid>
                <a:gridCol w="825477"/>
                <a:gridCol w="1385519"/>
                <a:gridCol w="1582893"/>
                <a:gridCol w="1551780"/>
                <a:gridCol w="1440939"/>
              </a:tblGrid>
              <a:tr h="64294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Microsoft Sans Serif"/>
                        </a:rPr>
                        <a:t>2p</a:t>
                      </a:r>
                      <a:endParaRPr lang="vi-VN" sz="2400" dirty="0">
                        <a:latin typeface="VNI-Times"/>
                        <a:ea typeface="Times New Roman"/>
                        <a:cs typeface="Microsoft Sans Serif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Microsoft Sans Serif"/>
                        </a:rPr>
                        <a:t>2</a:t>
                      </a:r>
                      <a:endParaRPr lang="vi-VN" sz="2400" dirty="0">
                        <a:latin typeface="VNI-Times"/>
                        <a:ea typeface="Times New Roman"/>
                        <a:cs typeface="Microsoft Sans Serif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Microsoft Sans Serif"/>
                        </a:rPr>
                        <a:t>4</a:t>
                      </a:r>
                      <a:endParaRPr lang="vi-VN" sz="2400" dirty="0">
                        <a:latin typeface="VNI-Times"/>
                        <a:ea typeface="Times New Roman"/>
                        <a:cs typeface="Microsoft Sans Serif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Microsoft Sans Serif"/>
                        </a:rPr>
                        <a:t>6</a:t>
                      </a:r>
                      <a:endParaRPr lang="vi-VN" sz="2400" dirty="0">
                        <a:latin typeface="VNI-Times"/>
                        <a:ea typeface="Times New Roman"/>
                        <a:cs typeface="Microsoft Sans Serif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Microsoft Sans Serif"/>
                        </a:rPr>
                        <a:t>≥ 8</a:t>
                      </a:r>
                      <a:endParaRPr lang="vi-VN" sz="2400" dirty="0">
                        <a:latin typeface="VNI-Times"/>
                        <a:ea typeface="Times New Roman"/>
                        <a:cs typeface="Microsoft Sans Serif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3200" dirty="0" smtClean="0">
                          <a:latin typeface="Times New Roman"/>
                          <a:ea typeface="Times New Roman"/>
                          <a:cs typeface="Microsoft Sans Serif"/>
                          <a:sym typeface="Symbol"/>
                        </a:rPr>
                        <a:t></a:t>
                      </a:r>
                      <a:endParaRPr lang="en-US" sz="3200" dirty="0">
                        <a:latin typeface="Times New Roman"/>
                        <a:ea typeface="Times New Roman"/>
                        <a:cs typeface="Microsoft Sans Serif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Microsoft Sans Serif"/>
                        </a:rPr>
                        <a:t>1,27 – 1,3</a:t>
                      </a:r>
                      <a:endParaRPr lang="vi-VN" sz="2400" dirty="0">
                        <a:latin typeface="VNI-Times"/>
                        <a:ea typeface="Times New Roman"/>
                        <a:cs typeface="Microsoft Sans Serif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Microsoft Sans Serif"/>
                        </a:rPr>
                        <a:t>1,33 – 1,35</a:t>
                      </a:r>
                      <a:endParaRPr lang="vi-VN" sz="2400" dirty="0">
                        <a:latin typeface="VNI-Times"/>
                        <a:ea typeface="Times New Roman"/>
                        <a:cs typeface="Microsoft Sans Serif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Microsoft Sans Serif"/>
                        </a:rPr>
                        <a:t>1,5</a:t>
                      </a:r>
                      <a:endParaRPr lang="vi-VN" sz="2400" dirty="0">
                        <a:latin typeface="VNI-Times"/>
                        <a:ea typeface="Times New Roman"/>
                        <a:cs typeface="Microsoft Sans Serif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Microsoft Sans Serif"/>
                        </a:rPr>
                        <a:t>1,7</a:t>
                      </a:r>
                      <a:endParaRPr lang="vi-VN" sz="2400" dirty="0">
                        <a:latin typeface="VNI-Times"/>
                        <a:ea typeface="Times New Roman"/>
                        <a:cs typeface="Microsoft Sans Serif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563" cy="244475"/>
          </a:xfrm>
          <a:prstGeom prst="rect">
            <a:avLst/>
          </a:prstGeom>
          <a:noFill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071810"/>
            <a:ext cx="2786082" cy="498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3357562"/>
            <a:ext cx="2857520" cy="327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/>
          <a:lstStyle/>
          <a:p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4.2  Quấn và lồng bộ dây quấn động cơ không đồng bộ 3 pha kiểu đồng khuôn tập trung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4.2.1 </a:t>
            </a:r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Quấn bộ dây động cơ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trải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766444" y="2071678"/>
          <a:ext cx="7907190" cy="4500594"/>
        </p:xfrm>
        <a:graphic>
          <a:graphicData uri="http://schemas.openxmlformats.org/presentationml/2006/ole">
            <p:oleObj spid="_x0000_s23553" name="Visio" r:id="rId3" imgW="9112435" imgH="5873838" progId="Visio.Drawing.15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6215106"/>
          </a:xfrm>
        </p:spPr>
        <p:txBody>
          <a:bodyPr>
            <a:norm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b="1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/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500306"/>
            <a:ext cx="555057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4.2.2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Lồng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Startor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Startor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1, 3, 5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2, 4, 6.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5072066" y="1285860"/>
          <a:ext cx="3429024" cy="4160807"/>
        </p:xfrm>
        <a:graphic>
          <a:graphicData uri="http://schemas.openxmlformats.org/presentationml/2006/ole">
            <p:oleObj spid="_x0000_s25601" name="Visio" r:id="rId3" imgW="2902012" imgH="3822744" progId="Visio.Drawing.15">
              <p:embed/>
            </p:oleObj>
          </a:graphicData>
        </a:graphic>
      </p:graphicFrame>
      <p:sp>
        <p:nvSpPr>
          <p:cNvPr id="6" name="Rectangle 5"/>
          <p:cNvSpPr/>
          <p:nvPr/>
        </p:nvSpPr>
        <p:spPr>
          <a:xfrm>
            <a:off x="5072066" y="5643578"/>
            <a:ext cx="3429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lồng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song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4714876" y="344262"/>
          <a:ext cx="4026289" cy="2441795"/>
        </p:xfrm>
        <a:graphic>
          <a:graphicData uri="http://schemas.openxmlformats.org/presentationml/2006/ole">
            <p:oleObj spid="_x0000_s26625" name="Visio" r:id="rId3" imgW="3688040" imgH="2766063" progId="Visio.Drawing.15">
              <p:embed/>
            </p:oleObj>
          </a:graphicData>
        </a:graphic>
      </p:graphicFrame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4680052" y="3286124"/>
          <a:ext cx="4035352" cy="2599200"/>
        </p:xfrm>
        <a:graphic>
          <a:graphicData uri="http://schemas.openxmlformats.org/presentationml/2006/ole">
            <p:oleObj spid="_x0000_s26627" name="Visio" r:id="rId4" imgW="3981536" imgH="2991113" progId="Visio.Drawing.15">
              <p:embed/>
            </p:oleObj>
          </a:graphicData>
        </a:graphic>
      </p:graphicFrame>
      <p:sp>
        <p:nvSpPr>
          <p:cNvPr id="8" name="Rectangle 7"/>
          <p:cNvSpPr/>
          <p:nvPr/>
        </p:nvSpPr>
        <p:spPr>
          <a:xfrm>
            <a:off x="4214810" y="2786058"/>
            <a:ext cx="4929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căng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86248" y="5857893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dụng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57916"/>
          </a:xfrm>
        </p:spPr>
        <p:txBody>
          <a:bodyPr/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8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8"/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8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Quay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180</a:t>
            </a:r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lồng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stator.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4714876" y="642918"/>
          <a:ext cx="3966074" cy="2571768"/>
        </p:xfrm>
        <a:graphic>
          <a:graphicData uri="http://schemas.openxmlformats.org/presentationml/2006/ole">
            <p:oleObj spid="_x0000_s27649" name="Visio" r:id="rId3" imgW="4553258" imgH="3416388" progId="Visio.Drawing.15">
              <p:embed/>
            </p:oleObj>
          </a:graphicData>
        </a:graphic>
      </p:graphicFrame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928662" y="1928802"/>
          <a:ext cx="3071834" cy="4070682"/>
        </p:xfrm>
        <a:graphic>
          <a:graphicData uri="http://schemas.openxmlformats.org/presentationml/2006/ole">
            <p:oleObj spid="_x0000_s27651" name="Visio" r:id="rId4" imgW="3200696" imgH="4248413" progId="Visio.Drawing.15">
              <p:embed/>
            </p:oleObj>
          </a:graphicData>
        </a:graphic>
      </p:graphicFrame>
      <p:sp>
        <p:nvSpPr>
          <p:cNvPr id="8" name="Rectangle 7"/>
          <p:cNvSpPr/>
          <p:nvPr/>
        </p:nvSpPr>
        <p:spPr>
          <a:xfrm>
            <a:off x="4857752" y="3286124"/>
            <a:ext cx="4071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gở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nêm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miệng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4572000" y="376302"/>
          <a:ext cx="4143404" cy="3104978"/>
        </p:xfrm>
        <a:graphic>
          <a:graphicData uri="http://schemas.openxmlformats.org/presentationml/2006/ole">
            <p:oleObj spid="_x0000_s28673" name="Visio" r:id="rId3" imgW="4610470" imgH="3460925" progId="Visio.Drawing.15">
              <p:embed/>
            </p:oleObj>
          </a:graphicData>
        </a:graphic>
      </p:graphicFrame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4616261" y="3500438"/>
          <a:ext cx="4099143" cy="3071810"/>
        </p:xfrm>
        <a:graphic>
          <a:graphicData uri="http://schemas.openxmlformats.org/presentationml/2006/ole">
            <p:oleObj spid="_x0000_s28675" name="Visio" r:id="rId4" imgW="4254574" imgH="3194094" progId="Visio.Drawing.15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stator: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  <p:pic>
        <p:nvPicPr>
          <p:cNvPr id="29698" name="Picture 23"/>
          <p:cNvPicPr>
            <a:picLocks noChangeAspect="1" noChangeArrowheads="1"/>
          </p:cNvPicPr>
          <p:nvPr/>
        </p:nvPicPr>
        <p:blipFill>
          <a:blip r:embed="rId2"/>
          <a:srcRect b="10133"/>
          <a:stretch>
            <a:fillRect/>
          </a:stretch>
        </p:blipFill>
        <p:spPr bwMode="auto">
          <a:xfrm>
            <a:off x="795708" y="714356"/>
            <a:ext cx="75625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2"/>
          <p:cNvPicPr>
            <a:picLocks noChangeAspect="1" noChangeArrowheads="1"/>
          </p:cNvPicPr>
          <p:nvPr/>
        </p:nvPicPr>
        <p:blipFill>
          <a:blip r:embed="rId3"/>
          <a:srcRect b="11446"/>
          <a:stretch>
            <a:fillRect/>
          </a:stretch>
        </p:blipFill>
        <p:spPr bwMode="auto">
          <a:xfrm>
            <a:off x="685202" y="3500438"/>
            <a:ext cx="823423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86544"/>
          </a:xfrm>
        </p:spPr>
        <p:txBody>
          <a:bodyPr>
            <a:normAutofit lnSpcReduction="10000"/>
          </a:bodyPr>
          <a:lstStyle/>
          <a:p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ý: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tre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nêm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chặc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Nêm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tre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nêm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nêm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nêm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cẩn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thận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rách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nêm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miệng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rãnh</a:t>
            </a:r>
            <a:endParaRPr lang="vi-VN" sz="2400" dirty="0"/>
          </a:p>
          <a:p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4.3  Đấu dây, kiểm tra, đai </a:t>
            </a:r>
            <a:r>
              <a:rPr lang="de-DE" sz="2400" b="1" dirty="0" smtClean="0">
                <a:latin typeface="Times New Roman" pitchFamily="18" charset="0"/>
                <a:cs typeface="Times New Roman" pitchFamily="18" charset="0"/>
              </a:rPr>
              <a:t>dây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4.3.1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7"/>
          <p:cNvPicPr>
            <a:picLocks noChangeAspect="1" noChangeArrowheads="1"/>
          </p:cNvPicPr>
          <p:nvPr/>
        </p:nvPicPr>
        <p:blipFill>
          <a:blip r:embed="rId2"/>
          <a:srcRect b="16776"/>
          <a:stretch>
            <a:fillRect/>
          </a:stretch>
        </p:blipFill>
        <p:spPr bwMode="auto">
          <a:xfrm>
            <a:off x="142844" y="1857364"/>
            <a:ext cx="8929750" cy="251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gen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mối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gen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/>
              <a:t>bối</a:t>
            </a:r>
            <a:r>
              <a:rPr lang="en-US" sz="2400" dirty="0"/>
              <a:t> </a:t>
            </a:r>
            <a:r>
              <a:rPr lang="en-US" sz="2400" dirty="0" err="1"/>
              <a:t>dây</a:t>
            </a:r>
            <a:r>
              <a:rPr lang="en-US" sz="2400" dirty="0"/>
              <a:t>.</a:t>
            </a:r>
            <a:endParaRPr lang="vi-VN" sz="2400" dirty="0"/>
          </a:p>
          <a:p>
            <a:pPr lvl="0"/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-24"/>
            <a:ext cx="3648078" cy="3130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/>
          <a:srcRect l="50655" t="43077" r="-1709" b="8971"/>
          <a:stretch>
            <a:fillRect/>
          </a:stretch>
        </p:blipFill>
        <p:spPr bwMode="auto">
          <a:xfrm>
            <a:off x="165977" y="3571876"/>
            <a:ext cx="497752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072066" y="3000372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pha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71604" y="6143644"/>
            <a:ext cx="20717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4"/>
          <a:srcRect t="10977" r="44794" b="12915"/>
          <a:stretch>
            <a:fillRect/>
          </a:stretch>
        </p:blipFill>
        <p:spPr bwMode="auto">
          <a:xfrm>
            <a:off x="5715008" y="3714752"/>
            <a:ext cx="2571768" cy="2531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4071934" y="6215082"/>
            <a:ext cx="5072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Bọc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4: QUẤN DÂY ĐỘNG CƠ KHÔNG ĐỒNG BỘ 3 PHA KIỂU ĐỒNG TÂM TẬP TRUNG</a:t>
            </a:r>
            <a:endParaRPr lang="vi-VN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400" b="1" i="1" dirty="0">
                <a:latin typeface="Times New Roman" pitchFamily="18" charset="0"/>
                <a:cs typeface="Times New Roman" pitchFamily="18" charset="0"/>
              </a:rPr>
              <a:t>Mục tiêu: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Về kiến thức: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i="1" dirty="0">
                <a:latin typeface="Times New Roman" pitchFamily="18" charset="0"/>
                <a:cs typeface="Times New Roman" pitchFamily="18" charset="0"/>
              </a:rPr>
              <a:t>quấn dây động cơ không đồng bộ 3 pha kiểu đồng tâm tập trung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Về kỹ năng: </a:t>
            </a:r>
            <a:r>
              <a:rPr lang="de-DE" sz="2400" i="1" dirty="0">
                <a:latin typeface="Times New Roman" pitchFamily="18" charset="0"/>
                <a:cs typeface="Times New Roman" pitchFamily="18" charset="0"/>
              </a:rPr>
              <a:t>Quấn được bộ dây quần động cơ không đồng bộ 3 pha kiểu đồng tâm tập trung và sửa chữa hư hỏng.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nb-NO" sz="2400" i="1" dirty="0">
                <a:latin typeface="Times New Roman" pitchFamily="18" charset="0"/>
                <a:cs typeface="Times New Roman" pitchFamily="18" charset="0"/>
              </a:rPr>
              <a:t> lực tự chủ và trách nhiệm: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chịu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trách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; Ý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 lnSpcReduction="10000"/>
          </a:bodyPr>
          <a:lstStyle/>
          <a:p>
            <a:pPr fontAlgn="base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4.3.2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 _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3.2).</a:t>
            </a:r>
          </a:p>
          <a:p>
            <a:pPr fontAlgn="base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4.3.3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Đai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gút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gút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tuột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endParaRPr lang="vi-VN" dirty="0"/>
          </a:p>
        </p:txBody>
      </p:sp>
      <p:pic>
        <p:nvPicPr>
          <p:cNvPr id="33794" name="Picture 37" descr="daiday0"/>
          <p:cNvPicPr>
            <a:picLocks noChangeAspect="1" noChangeArrowheads="1"/>
          </p:cNvPicPr>
          <p:nvPr/>
        </p:nvPicPr>
        <p:blipFill>
          <a:blip r:embed="rId2"/>
          <a:srcRect t="3401" r="28419" b="6468"/>
          <a:stretch>
            <a:fillRect/>
          </a:stretch>
        </p:blipFill>
        <p:spPr bwMode="auto">
          <a:xfrm>
            <a:off x="714348" y="285728"/>
            <a:ext cx="3071834" cy="3000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3" descr="daiday3"/>
          <p:cNvPicPr>
            <a:picLocks noChangeAspect="1" noChangeArrowheads="1"/>
          </p:cNvPicPr>
          <p:nvPr/>
        </p:nvPicPr>
        <p:blipFill>
          <a:blip r:embed="rId3"/>
          <a:srcRect l="7469" t="7307" r="4428" b="10120"/>
          <a:stretch>
            <a:fillRect/>
          </a:stretch>
        </p:blipFill>
        <p:spPr bwMode="auto">
          <a:xfrm>
            <a:off x="4572000" y="214290"/>
            <a:ext cx="3932695" cy="311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39" descr="daiday2"/>
          <p:cNvPicPr>
            <a:picLocks noChangeAspect="1" noChangeArrowheads="1"/>
          </p:cNvPicPr>
          <p:nvPr/>
        </p:nvPicPr>
        <p:blipFill>
          <a:blip r:embed="rId4"/>
          <a:srcRect l="7443" r="3395" b="10582"/>
          <a:stretch>
            <a:fillRect/>
          </a:stretch>
        </p:blipFill>
        <p:spPr bwMode="auto">
          <a:xfrm>
            <a:off x="711183" y="3429000"/>
            <a:ext cx="313332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35"/>
          <p:cNvPicPr>
            <a:picLocks noChangeAspect="1" noChangeArrowheads="1"/>
          </p:cNvPicPr>
          <p:nvPr/>
        </p:nvPicPr>
        <p:blipFill>
          <a:blip r:embed="rId5"/>
          <a:srcRect l="11688" t="3680" r="8044" b="3239"/>
          <a:stretch>
            <a:fillRect/>
          </a:stretch>
        </p:blipFill>
        <p:spPr bwMode="auto">
          <a:xfrm>
            <a:off x="4786314" y="3500438"/>
            <a:ext cx="334644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fontAlgn="base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4.4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ráp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hành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phase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I0=(30% ÷ 50%)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baseline="-25000" dirty="0" err="1">
                <a:latin typeface="Times New Roman" pitchFamily="18" charset="0"/>
                <a:cs typeface="Times New Roman" pitchFamily="18" charset="0"/>
              </a:rPr>
              <a:t>đm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rotor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qui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lvl="0"/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VOM, 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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kế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ĐC KĐB 3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 = 36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rãnh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khuôn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50, 55, 60.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Giấy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ống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gen,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dây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đai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băng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keo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điện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4.1 Công việc chuẩn bị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4.1.1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stator: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4.1.1.1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nêm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tre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stator: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búa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miệng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Đục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bìa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ốp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stator: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búa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ốp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3714744" y="428604"/>
          <a:ext cx="5242157" cy="2544709"/>
        </p:xfrm>
        <a:graphic>
          <a:graphicData uri="http://schemas.openxmlformats.org/presentationml/2006/ole">
            <p:oleObj spid="_x0000_s1025" name="Visio" r:id="rId3" imgW="6409563" imgH="3187446" progId="Visio.Drawing.11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000364" y="3857628"/>
          <a:ext cx="5905778" cy="2286016"/>
        </p:xfrm>
        <a:graphic>
          <a:graphicData uri="http://schemas.openxmlformats.org/presentationml/2006/ole">
            <p:oleObj spid="_x0000_s1027" name="Visio" r:id="rId4" imgW="6808470" imgH="2921508" progId="Visio.Drawing.11">
              <p:embed/>
            </p:oleObj>
          </a:graphicData>
        </a:graphic>
      </p:graphicFrame>
      <p:sp>
        <p:nvSpPr>
          <p:cNvPr id="8" name="Rectangle 7"/>
          <p:cNvSpPr/>
          <p:nvPr/>
        </p:nvSpPr>
        <p:spPr>
          <a:xfrm>
            <a:off x="214282" y="1071546"/>
            <a:ext cx="3571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nêm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tre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stator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5720" y="4357694"/>
            <a:ext cx="2857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Đục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bìa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ốp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stator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stator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bìa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stator: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3717247" y="857232"/>
          <a:ext cx="4855281" cy="2428892"/>
        </p:xfrm>
        <a:graphic>
          <a:graphicData uri="http://schemas.openxmlformats.org/presentationml/2006/ole">
            <p:oleObj spid="_x0000_s17409" name="Visio" r:id="rId3" imgW="4818126" imgH="3281934" progId="Visio.Drawing.11">
              <p:embed/>
            </p:oleObj>
          </a:graphicData>
        </a:graphic>
      </p:graphicFrame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3705638" y="3643314"/>
          <a:ext cx="4938328" cy="2649535"/>
        </p:xfrm>
        <a:graphic>
          <a:graphicData uri="http://schemas.openxmlformats.org/presentationml/2006/ole">
            <p:oleObj spid="_x0000_s17411" name="Visio" r:id="rId4" imgW="5730305" imgH="3070764" progId="Visio.Drawing.15">
              <p:embed/>
            </p:oleObj>
          </a:graphicData>
        </a:graphic>
      </p:graphicFrame>
      <p:sp>
        <p:nvSpPr>
          <p:cNvPr id="8" name="Rectangle 7"/>
          <p:cNvSpPr/>
          <p:nvPr/>
        </p:nvSpPr>
        <p:spPr>
          <a:xfrm>
            <a:off x="714348" y="4500570"/>
            <a:ext cx="278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nong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bìa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stator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00066" y="1442853"/>
            <a:ext cx="2857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Tháo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từng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vòng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dây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quấn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khỏi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rãnh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stator.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>
            <a:normAutofit/>
          </a:bodyPr>
          <a:lstStyle/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stator: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giẻ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bụi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: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phụ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panme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4.1.1.2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stator,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rỉ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cong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dớ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nhám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mịn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2400" dirty="0"/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>
            <a:normAutofit lnSpcReduction="10000"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gọt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dớ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cong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lắm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kềm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búa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gò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hư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stator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méo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hư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miệng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4.1.2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rãnh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stator,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verni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sót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643182"/>
            <a:ext cx="2214578" cy="274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643182"/>
            <a:ext cx="2143140" cy="2730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286248" y="5429264"/>
            <a:ext cx="21675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rãnh</a:t>
            </a:r>
            <a:r>
              <a:rPr kumimoji="0" lang="en-US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hình</a:t>
            </a:r>
            <a:r>
              <a:rPr kumimoji="0" lang="en-US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thang</a:t>
            </a:r>
            <a:endParaRPr kumimoji="0" lang="en-US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43702" y="5429264"/>
            <a:ext cx="1757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lê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mica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285860"/>
            <a:ext cx="899384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4751"/>
            <a:ext cx="4100542" cy="2928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2666" y="3571876"/>
            <a:ext cx="504992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786478"/>
          </a:xfrm>
        </p:spPr>
        <p:txBody>
          <a:bodyPr>
            <a:normAutofit lnSpcReduction="10000"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4.1.3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K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L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2706" y="2928934"/>
            <a:ext cx="467295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3357554" y="2071678"/>
          <a:ext cx="2629071" cy="902085"/>
        </p:xfrm>
        <a:graphic>
          <a:graphicData uri="http://schemas.openxmlformats.org/presentationml/2006/ole">
            <p:oleObj spid="_x0000_s21505" name="Equation" r:id="rId4" imgW="1155700" imgH="3937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1676</Words>
  <Application>Microsoft Office PowerPoint</Application>
  <PresentationFormat>On-screen Show (4:3)</PresentationFormat>
  <Paragraphs>192</Paragraphs>
  <Slides>22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Office Theme</vt:lpstr>
      <vt:lpstr>Visio</vt:lpstr>
      <vt:lpstr>Equation</vt:lpstr>
      <vt:lpstr>THỰC HÀNH MÁY ĐIỆN</vt:lpstr>
      <vt:lpstr>Bài 4: QUẤN DÂY ĐỘNG CƠ KHÔNG ĐỒNG BỘ 3 PHA KIỂU ĐỒNG TÂM TẬP TRUNG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Huan</dc:creator>
  <cp:lastModifiedBy>Huan</cp:lastModifiedBy>
  <cp:revision>10</cp:revision>
  <dcterms:created xsi:type="dcterms:W3CDTF">2021-11-08T12:36:06Z</dcterms:created>
  <dcterms:modified xsi:type="dcterms:W3CDTF">2021-11-09T04:21:35Z</dcterms:modified>
</cp:coreProperties>
</file>