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45" r:id="rId2"/>
    <p:sldId id="355" r:id="rId3"/>
    <p:sldId id="346" r:id="rId4"/>
    <p:sldId id="347" r:id="rId5"/>
    <p:sldId id="352" r:id="rId6"/>
    <p:sldId id="353" r:id="rId7"/>
    <p:sldId id="356" r:id="rId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9999"/>
    <a:srgbClr val="FFCC00"/>
    <a:srgbClr val="333333"/>
    <a:srgbClr val="FFFF00"/>
    <a:srgbClr val="FF0000"/>
    <a:srgbClr val="0066FF"/>
    <a:srgbClr val="0000FF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9430" autoAdjust="0"/>
    <p:restoredTop sz="94196" autoAdjust="0"/>
  </p:normalViewPr>
  <p:slideViewPr>
    <p:cSldViewPr>
      <p:cViewPr>
        <p:scale>
          <a:sx n="75" d="100"/>
          <a:sy n="75" d="100"/>
        </p:scale>
        <p:origin x="10" y="31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666"/>
    </p:cViewPr>
  </p:sorterViewPr>
  <p:notesViewPr>
    <p:cSldViewPr>
      <p:cViewPr varScale="1">
        <p:scale>
          <a:sx n="59" d="100"/>
          <a:sy n="59" d="100"/>
        </p:scale>
        <p:origin x="-1416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D1CC4263-16ED-4B61-8E9E-78D864B76A1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0E2C19-BDF4-448A-AF1B-CFBD71650396}" type="slidenum">
              <a:rPr lang="en-US"/>
              <a:pPr/>
              <a:t>1</a:t>
            </a:fld>
            <a:endParaRPr lang="en-US"/>
          </a:p>
        </p:txBody>
      </p:sp>
      <p:sp>
        <p:nvSpPr>
          <p:cNvPr id="2283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F6C755-39E7-4E03-BFCF-1C064FD35354}" type="slidenum">
              <a:rPr lang="en-US"/>
              <a:pPr/>
              <a:t>3</a:t>
            </a:fld>
            <a:endParaRPr lang="en-US"/>
          </a:p>
        </p:txBody>
      </p:sp>
      <p:sp>
        <p:nvSpPr>
          <p:cNvPr id="23040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55BAD3-5A86-45EF-A41C-CA30F85D911D}" type="slidenum">
              <a:rPr lang="en-US"/>
              <a:pPr/>
              <a:t>4</a:t>
            </a:fld>
            <a:endParaRPr lang="en-US"/>
          </a:p>
        </p:txBody>
      </p:sp>
      <p:sp>
        <p:nvSpPr>
          <p:cNvPr id="232450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15487E-215E-4362-A000-228F702D71BB}" type="slidenum">
              <a:rPr lang="en-US"/>
              <a:pPr/>
              <a:t>5</a:t>
            </a:fld>
            <a:endParaRPr lang="en-US"/>
          </a:p>
        </p:txBody>
      </p:sp>
      <p:sp>
        <p:nvSpPr>
          <p:cNvPr id="24576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6146AD-B126-4AC2-8B76-2AA8BAE1F677}" type="slidenum">
              <a:rPr lang="en-US"/>
              <a:pPr/>
              <a:t>6</a:t>
            </a:fld>
            <a:endParaRPr lang="en-US"/>
          </a:p>
        </p:txBody>
      </p:sp>
      <p:sp>
        <p:nvSpPr>
          <p:cNvPr id="250882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F95B52-07ED-4AC5-AB9B-DA34F500A3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E9B547-FB10-42B8-BE27-42D366A247E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F5FF4-939E-46AC-B5EC-6A17144E8C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C696403-4DCF-4BAF-BE2B-BD56077806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17DDB6A-591A-407A-9E65-FBD1FEE2D8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B7ADD7-73D9-496E-8B44-9EE14B55BC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95EC0-0891-464D-9A4A-D90E4DEB99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D6960D-B59D-47CF-8391-0EE16A7DE2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230631-B9E8-4DB9-9272-8115B90E69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244C57-B945-4280-9141-A32B3FD950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C9DBB-EDD9-448D-9641-7AFECBE556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3B577A-67CA-48EE-BECA-02610D6F44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8C28AC-AB02-4262-8B19-340854182E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95476993-22FA-42DE-BE87-A5162EFFE72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655638"/>
            <a:ext cx="8229600" cy="4678362"/>
          </a:xfrm>
          <a:noFill/>
          <a:ln>
            <a:solidFill>
              <a:schemeClr val="bg1"/>
            </a:solidFill>
          </a:ln>
        </p:spPr>
        <p:txBody>
          <a:bodyPr anchor="t"/>
          <a:lstStyle/>
          <a:p>
            <a:pPr algn="l"/>
            <a:r>
              <a:rPr lang="en-US" sz="1800" b="1">
                <a:solidFill>
                  <a:schemeClr val="bg1"/>
                </a:solidFill>
              </a:rPr>
              <a:t/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3200" b="1">
                <a:solidFill>
                  <a:schemeClr val="bg1"/>
                </a:solidFill>
              </a:rPr>
              <a:t/>
            </a:r>
            <a:br>
              <a:rPr lang="en-US" sz="3200" b="1">
                <a:solidFill>
                  <a:schemeClr val="bg1"/>
                </a:solidFill>
              </a:rPr>
            </a:br>
            <a:r>
              <a:rPr lang="en-US" sz="3200" b="1">
                <a:solidFill>
                  <a:schemeClr val="bg1"/>
                </a:solidFill>
              </a:rPr>
              <a:t>                      RS-FLIPFLOP</a:t>
            </a:r>
            <a:r>
              <a:rPr lang="en-US" sz="1800" b="1">
                <a:solidFill>
                  <a:schemeClr val="bg1"/>
                </a:solidFill>
              </a:rPr>
              <a:t/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/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>      Các ĐỐI TƯỢNG của bài học:</a:t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/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>	*1   </a:t>
            </a:r>
            <a:r>
              <a:rPr lang="en-US" sz="1800" b="1" i="1">
                <a:solidFill>
                  <a:schemeClr val="bg1"/>
                </a:solidFill>
              </a:rPr>
              <a:t>Vòng hồi tín </a:t>
            </a:r>
            <a:r>
              <a:rPr lang="en-US" sz="1800" b="1" i="1">
                <a:solidFill>
                  <a:srgbClr val="FFCC00"/>
                </a:solidFill>
              </a:rPr>
              <a:t>song cực</a:t>
            </a:r>
            <a:r>
              <a:rPr lang="en-US" sz="1800" b="1">
                <a:solidFill>
                  <a:schemeClr val="bg1"/>
                </a:solidFill>
              </a:rPr>
              <a:t>.</a:t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/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>	*2   </a:t>
            </a:r>
            <a:r>
              <a:rPr lang="en-US" sz="1800" b="1" i="1">
                <a:solidFill>
                  <a:srgbClr val="FFCC00"/>
                </a:solidFill>
              </a:rPr>
              <a:t>Phân biệt trạng thái tự ổn định</a:t>
            </a:r>
            <a:r>
              <a:rPr lang="en-US" sz="1800" b="1" i="1">
                <a:solidFill>
                  <a:schemeClr val="bg1"/>
                </a:solidFill>
              </a:rPr>
              <a:t> / trạng thái kích lập.</a:t>
            </a:r>
            <a:br>
              <a:rPr lang="en-US" sz="1800" b="1" i="1">
                <a:solidFill>
                  <a:schemeClr val="bg1"/>
                </a:solidFill>
              </a:rPr>
            </a:br>
            <a:r>
              <a:rPr lang="en-US" sz="1800" b="1" i="1">
                <a:solidFill>
                  <a:schemeClr val="bg1"/>
                </a:solidFill>
              </a:rPr>
              <a:t/>
            </a:r>
            <a:br>
              <a:rPr lang="en-US" sz="1800" b="1" i="1">
                <a:solidFill>
                  <a:schemeClr val="bg1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>	*3  </a:t>
            </a:r>
            <a:r>
              <a:rPr lang="en-US" sz="1800" b="1" i="1">
                <a:solidFill>
                  <a:schemeClr val="bg1"/>
                </a:solidFill>
              </a:rPr>
              <a:t> </a:t>
            </a:r>
            <a:r>
              <a:rPr lang="en-US" sz="1800" b="1" i="1">
                <a:solidFill>
                  <a:srgbClr val="FFFF00"/>
                </a:solidFill>
              </a:rPr>
              <a:t>Tín hiệu nhịp</a:t>
            </a:r>
            <a:r>
              <a:rPr lang="en-US" sz="1800" b="1">
                <a:solidFill>
                  <a:srgbClr val="FFFF00"/>
                </a:solidFill>
              </a:rPr>
              <a:t> CK </a:t>
            </a:r>
            <a:br>
              <a:rPr lang="en-US" sz="1800" b="1">
                <a:solidFill>
                  <a:srgbClr val="FFFF00"/>
                </a:solidFill>
              </a:rPr>
            </a:br>
            <a:r>
              <a:rPr lang="en-US" sz="1800" b="1">
                <a:solidFill>
                  <a:schemeClr val="bg1"/>
                </a:solidFill>
              </a:rPr>
              <a:t/>
            </a:r>
            <a:br>
              <a:rPr lang="en-US" sz="1800" b="1">
                <a:solidFill>
                  <a:schemeClr val="bg1"/>
                </a:solidFill>
              </a:rPr>
            </a:br>
            <a:r>
              <a:rPr lang="en-US" sz="1800" b="1" i="1">
                <a:solidFill>
                  <a:schemeClr val="bg1"/>
                </a:solidFill>
              </a:rPr>
              <a:t>	*4  Khối biểu diễn và bảng sự thật của RS-FF</a:t>
            </a:r>
            <a:r>
              <a:rPr lang="en-US" sz="1800" b="1">
                <a:solidFill>
                  <a:schemeClr val="bg1"/>
                </a:solidFill>
              </a:rPr>
              <a:t> </a:t>
            </a:r>
          </a:p>
        </p:txBody>
      </p:sp>
      <p:grpSp>
        <p:nvGrpSpPr>
          <p:cNvPr id="227410" name="Group 82"/>
          <p:cNvGrpSpPr>
            <a:grpSpLocks/>
          </p:cNvGrpSpPr>
          <p:nvPr/>
        </p:nvGrpSpPr>
        <p:grpSpPr bwMode="auto">
          <a:xfrm>
            <a:off x="685800" y="3886200"/>
            <a:ext cx="685800" cy="304800"/>
            <a:chOff x="432" y="2448"/>
            <a:chExt cx="432" cy="192"/>
          </a:xfrm>
        </p:grpSpPr>
        <p:sp>
          <p:nvSpPr>
            <p:cNvPr id="227406" name="Freeform 78"/>
            <p:cNvSpPr>
              <a:spLocks/>
            </p:cNvSpPr>
            <p:nvPr/>
          </p:nvSpPr>
          <p:spPr bwMode="auto">
            <a:xfrm>
              <a:off x="432" y="2448"/>
              <a:ext cx="432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192" y="192"/>
                </a:cxn>
                <a:cxn ang="0">
                  <a:pos x="192" y="0"/>
                </a:cxn>
                <a:cxn ang="0">
                  <a:pos x="528" y="0"/>
                </a:cxn>
              </a:cxnLst>
              <a:rect l="0" t="0" r="r" b="b"/>
              <a:pathLst>
                <a:path w="528" h="192">
                  <a:moveTo>
                    <a:pt x="0" y="192"/>
                  </a:moveTo>
                  <a:lnTo>
                    <a:pt x="192" y="192"/>
                  </a:lnTo>
                  <a:lnTo>
                    <a:pt x="192" y="0"/>
                  </a:lnTo>
                  <a:lnTo>
                    <a:pt x="528" y="0"/>
                  </a:ln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7407" name="Line 79"/>
            <p:cNvSpPr>
              <a:spLocks noChangeShapeType="1"/>
            </p:cNvSpPr>
            <p:nvPr/>
          </p:nvSpPr>
          <p:spPr bwMode="auto">
            <a:xfrm flipV="1">
              <a:off x="589" y="2448"/>
              <a:ext cx="0" cy="192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7411" name="Group 83"/>
          <p:cNvGrpSpPr>
            <a:grpSpLocks/>
          </p:cNvGrpSpPr>
          <p:nvPr/>
        </p:nvGrpSpPr>
        <p:grpSpPr bwMode="auto">
          <a:xfrm>
            <a:off x="6218238" y="1052513"/>
            <a:ext cx="2392362" cy="1004887"/>
            <a:chOff x="4176" y="327"/>
            <a:chExt cx="1507" cy="633"/>
          </a:xfrm>
        </p:grpSpPr>
        <p:grpSp>
          <p:nvGrpSpPr>
            <p:cNvPr id="227412" name="Group 84"/>
            <p:cNvGrpSpPr>
              <a:grpSpLocks/>
            </p:cNvGrpSpPr>
            <p:nvPr/>
          </p:nvGrpSpPr>
          <p:grpSpPr bwMode="auto">
            <a:xfrm>
              <a:off x="4176" y="327"/>
              <a:ext cx="1507" cy="633"/>
              <a:chOff x="4176" y="1416"/>
              <a:chExt cx="1507" cy="633"/>
            </a:xfrm>
          </p:grpSpPr>
          <p:sp>
            <p:nvSpPr>
              <p:cNvPr id="227413" name="Rectangle 85"/>
              <p:cNvSpPr>
                <a:spLocks noChangeArrowheads="1"/>
              </p:cNvSpPr>
              <p:nvPr/>
            </p:nvSpPr>
            <p:spPr bwMode="auto">
              <a:xfrm>
                <a:off x="4647" y="1416"/>
                <a:ext cx="633" cy="633"/>
              </a:xfrm>
              <a:prstGeom prst="rect">
                <a:avLst/>
              </a:prstGeom>
              <a:solidFill>
                <a:srgbClr val="333333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R        Q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 CK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S        Q</a:t>
                </a:r>
              </a:p>
            </p:txBody>
          </p:sp>
          <p:sp>
            <p:nvSpPr>
              <p:cNvPr id="227414" name="Line 86"/>
              <p:cNvSpPr>
                <a:spLocks noChangeShapeType="1"/>
              </p:cNvSpPr>
              <p:nvPr/>
            </p:nvSpPr>
            <p:spPr bwMode="auto">
              <a:xfrm rot="16200000" flipV="1">
                <a:off x="4407" y="1506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27415" name="Group 87"/>
              <p:cNvGrpSpPr>
                <a:grpSpLocks/>
              </p:cNvGrpSpPr>
              <p:nvPr/>
            </p:nvGrpSpPr>
            <p:grpSpPr bwMode="auto">
              <a:xfrm>
                <a:off x="5280" y="1536"/>
                <a:ext cx="403" cy="69"/>
                <a:chOff x="4083" y="1323"/>
                <a:chExt cx="403" cy="69"/>
              </a:xfrm>
            </p:grpSpPr>
            <p:sp>
              <p:nvSpPr>
                <p:cNvPr id="227416" name="Line 8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7417" name="Freeform 89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8" y="48"/>
                    </a:cxn>
                    <a:cxn ang="0">
                      <a:pos x="0" y="144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7418" name="Group 90"/>
              <p:cNvGrpSpPr>
                <a:grpSpLocks/>
              </p:cNvGrpSpPr>
              <p:nvPr/>
            </p:nvGrpSpPr>
            <p:grpSpPr bwMode="auto">
              <a:xfrm>
                <a:off x="5280" y="1899"/>
                <a:ext cx="403" cy="69"/>
                <a:chOff x="4083" y="1323"/>
                <a:chExt cx="403" cy="69"/>
              </a:xfrm>
            </p:grpSpPr>
            <p:sp>
              <p:nvSpPr>
                <p:cNvPr id="227419" name="Line 9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7420" name="Freeform 92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8" y="48"/>
                    </a:cxn>
                    <a:cxn ang="0">
                      <a:pos x="0" y="144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27421" name="Line 93"/>
              <p:cNvSpPr>
                <a:spLocks noChangeShapeType="1"/>
              </p:cNvSpPr>
              <p:nvPr/>
            </p:nvSpPr>
            <p:spPr bwMode="auto">
              <a:xfrm rot="16200000" flipV="1">
                <a:off x="4407" y="1305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22" name="Line 94"/>
              <p:cNvSpPr>
                <a:spLocks noChangeShapeType="1"/>
              </p:cNvSpPr>
              <p:nvPr/>
            </p:nvSpPr>
            <p:spPr bwMode="auto">
              <a:xfrm rot="16200000" flipV="1">
                <a:off x="4407" y="1689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7423" name="AutoShape 95"/>
            <p:cNvSpPr>
              <a:spLocks noChangeArrowheads="1"/>
            </p:cNvSpPr>
            <p:nvPr/>
          </p:nvSpPr>
          <p:spPr bwMode="auto">
            <a:xfrm rot="-5400000" flipH="1" flipV="1">
              <a:off x="4649" y="614"/>
              <a:ext cx="79" cy="84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424" name="Line 96"/>
            <p:cNvSpPr>
              <a:spLocks noChangeShapeType="1"/>
            </p:cNvSpPr>
            <p:nvPr/>
          </p:nvSpPr>
          <p:spPr bwMode="auto">
            <a:xfrm>
              <a:off x="5104" y="747"/>
              <a:ext cx="14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27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8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22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>
                <a:solidFill>
                  <a:schemeClr val="bg1"/>
                </a:solidFill>
              </a:rPr>
              <a:t>Yêu cầu cụ thể :</a:t>
            </a:r>
          </a:p>
        </p:txBody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56004" name="Rectangle 4"/>
          <p:cNvSpPr>
            <a:spLocks noChangeArrowheads="1"/>
          </p:cNvSpPr>
          <p:nvPr/>
        </p:nvSpPr>
        <p:spPr bwMode="auto">
          <a:xfrm>
            <a:off x="785813" y="1614488"/>
            <a:ext cx="7573962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tabLst>
                <a:tab pos="685800" algn="l"/>
              </a:tabLst>
            </a:pPr>
            <a:endParaRPr lang="en-US" b="0" u="sng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endParaRPr lang="en-US" b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b="0" i="1">
                <a:solidFill>
                  <a:schemeClr val="bg1"/>
                </a:solidFill>
              </a:rPr>
              <a:t>1/   	</a:t>
            </a:r>
            <a:r>
              <a:rPr lang="en-US" b="0" i="1">
                <a:solidFill>
                  <a:srgbClr val="FFFF00"/>
                </a:solidFill>
              </a:rPr>
              <a:t>Vẽ </a:t>
            </a:r>
            <a:r>
              <a:rPr lang="en-US" b="0" i="1">
                <a:solidFill>
                  <a:schemeClr val="bg1"/>
                </a:solidFill>
              </a:rPr>
              <a:t>đúng </a:t>
            </a:r>
            <a:r>
              <a:rPr lang="en-US" b="0" i="1">
                <a:solidFill>
                  <a:srgbClr val="FFFF00"/>
                </a:solidFill>
              </a:rPr>
              <a:t>mạch cài</a:t>
            </a:r>
            <a:r>
              <a:rPr lang="en-US" b="0" i="1">
                <a:solidFill>
                  <a:schemeClr val="bg1"/>
                </a:solidFill>
              </a:rPr>
              <a:t> dùng cổng NOR.</a:t>
            </a:r>
          </a:p>
          <a:p>
            <a:pPr algn="l">
              <a:tabLst>
                <a:tab pos="685800" algn="l"/>
              </a:tabLst>
            </a:pPr>
            <a:endParaRPr lang="en-US" b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b="0" i="1">
                <a:solidFill>
                  <a:schemeClr val="bg1"/>
                </a:solidFill>
              </a:rPr>
              <a:t>2/	</a:t>
            </a:r>
            <a:r>
              <a:rPr lang="en-US" b="0" i="1">
                <a:solidFill>
                  <a:srgbClr val="FFFF00"/>
                </a:solidFill>
              </a:rPr>
              <a:t>Lập</a:t>
            </a:r>
            <a:r>
              <a:rPr lang="en-US" b="0" i="1">
                <a:solidFill>
                  <a:schemeClr val="bg1"/>
                </a:solidFill>
              </a:rPr>
              <a:t> được </a:t>
            </a:r>
            <a:r>
              <a:rPr lang="en-US" b="0" i="1">
                <a:solidFill>
                  <a:srgbClr val="FFFF00"/>
                </a:solidFill>
              </a:rPr>
              <a:t>bảng sự thật</a:t>
            </a:r>
            <a:r>
              <a:rPr lang="en-US" b="0" i="1">
                <a:solidFill>
                  <a:schemeClr val="bg1"/>
                </a:solidFill>
              </a:rPr>
              <a:t> của mạch cài.</a:t>
            </a:r>
          </a:p>
          <a:p>
            <a:pPr algn="l">
              <a:tabLst>
                <a:tab pos="685800" algn="l"/>
              </a:tabLst>
            </a:pPr>
            <a:endParaRPr lang="en-US" b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b="0" i="1">
                <a:solidFill>
                  <a:schemeClr val="bg1"/>
                </a:solidFill>
              </a:rPr>
              <a:t>3/   	</a:t>
            </a:r>
            <a:r>
              <a:rPr lang="en-US" b="0" i="1">
                <a:solidFill>
                  <a:srgbClr val="0066FF"/>
                </a:solidFill>
              </a:rPr>
              <a:t>Nêu</a:t>
            </a:r>
            <a:r>
              <a:rPr lang="en-US" b="0" i="1">
                <a:solidFill>
                  <a:schemeClr val="bg1"/>
                </a:solidFill>
              </a:rPr>
              <a:t> được </a:t>
            </a:r>
            <a:r>
              <a:rPr lang="en-US" b="0" i="1">
                <a:solidFill>
                  <a:srgbClr val="0066FF"/>
                </a:solidFill>
              </a:rPr>
              <a:t>ba tác dụng</a:t>
            </a:r>
            <a:r>
              <a:rPr lang="en-US" b="0" i="1">
                <a:solidFill>
                  <a:schemeClr val="bg1"/>
                </a:solidFill>
              </a:rPr>
              <a:t> </a:t>
            </a:r>
            <a:r>
              <a:rPr lang="en-US" b="0" i="1">
                <a:solidFill>
                  <a:srgbClr val="0066FF"/>
                </a:solidFill>
              </a:rPr>
              <a:t>của</a:t>
            </a:r>
            <a:r>
              <a:rPr lang="en-US" b="0" i="1">
                <a:solidFill>
                  <a:schemeClr val="bg1"/>
                </a:solidFill>
              </a:rPr>
              <a:t> tín hiệu </a:t>
            </a:r>
            <a:r>
              <a:rPr lang="en-US" b="0" i="1">
                <a:solidFill>
                  <a:srgbClr val="0066FF"/>
                </a:solidFill>
              </a:rPr>
              <a:t>nhịp</a:t>
            </a:r>
            <a:r>
              <a:rPr lang="en-US" b="0" i="1">
                <a:solidFill>
                  <a:schemeClr val="bg1"/>
                </a:solidFill>
              </a:rPr>
              <a:t>. </a:t>
            </a:r>
          </a:p>
          <a:p>
            <a:pPr algn="l">
              <a:tabLst>
                <a:tab pos="685800" algn="l"/>
              </a:tabLst>
            </a:pPr>
            <a:endParaRPr lang="en-US" b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b="0" i="1">
                <a:solidFill>
                  <a:schemeClr val="bg1"/>
                </a:solidFill>
              </a:rPr>
              <a:t>4/   	</a:t>
            </a:r>
            <a:r>
              <a:rPr lang="en-US" b="0" i="1">
                <a:solidFill>
                  <a:srgbClr val="FF0000"/>
                </a:solidFill>
              </a:rPr>
              <a:t>Vẽ</a:t>
            </a:r>
            <a:r>
              <a:rPr lang="en-US" b="0" i="1">
                <a:solidFill>
                  <a:schemeClr val="bg1"/>
                </a:solidFill>
              </a:rPr>
              <a:t> được </a:t>
            </a:r>
            <a:r>
              <a:rPr lang="en-US" b="0" i="1">
                <a:solidFill>
                  <a:srgbClr val="FF0000"/>
                </a:solidFill>
              </a:rPr>
              <a:t>ký hiệu RS-FF</a:t>
            </a:r>
            <a:r>
              <a:rPr lang="en-US" b="0" i="1">
                <a:solidFill>
                  <a:schemeClr val="bg1"/>
                </a:solidFill>
              </a:rPr>
              <a:t> tiếp nhận tín hiệu nhịp lên.</a:t>
            </a:r>
          </a:p>
          <a:p>
            <a:pPr algn="l">
              <a:tabLst>
                <a:tab pos="685800" algn="l"/>
              </a:tabLst>
            </a:pPr>
            <a:endParaRPr lang="en-US" b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b="0" i="1">
                <a:solidFill>
                  <a:schemeClr val="bg1"/>
                </a:solidFill>
              </a:rPr>
              <a:t>5/	</a:t>
            </a:r>
            <a:r>
              <a:rPr lang="en-US" b="0" i="1">
                <a:solidFill>
                  <a:srgbClr val="FF0000"/>
                </a:solidFill>
              </a:rPr>
              <a:t>Vẽ</a:t>
            </a:r>
            <a:r>
              <a:rPr lang="en-US" b="0" i="1">
                <a:solidFill>
                  <a:schemeClr val="bg1"/>
                </a:solidFill>
              </a:rPr>
              <a:t> đúng </a:t>
            </a:r>
            <a:r>
              <a:rPr lang="en-US" b="0" i="1">
                <a:solidFill>
                  <a:srgbClr val="FF0000"/>
                </a:solidFill>
              </a:rPr>
              <a:t>thời biểu tín hiệu</a:t>
            </a:r>
            <a:r>
              <a:rPr lang="en-US" b="0" i="1">
                <a:solidFill>
                  <a:schemeClr val="bg1"/>
                </a:solidFill>
              </a:rPr>
              <a:t> đầu ra Q của RS-FF </a:t>
            </a:r>
          </a:p>
          <a:p>
            <a:pPr algn="l">
              <a:tabLst>
                <a:tab pos="685800" algn="l"/>
              </a:tabLst>
            </a:pPr>
            <a:r>
              <a:rPr lang="en-US" b="0" i="1">
                <a:solidFill>
                  <a:schemeClr val="bg1"/>
                </a:solidFill>
              </a:rPr>
              <a:t>	theo đầu vào đã cho.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6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2" grpId="0"/>
      <p:bldP spid="2560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627" name="Text Box 251"/>
          <p:cNvSpPr txBox="1">
            <a:spLocks noChangeArrowheads="1"/>
          </p:cNvSpPr>
          <p:nvPr/>
        </p:nvSpPr>
        <p:spPr bwMode="auto">
          <a:xfrm>
            <a:off x="2286000" y="120650"/>
            <a:ext cx="626903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FontTx/>
              <a:buChar char="•"/>
            </a:pPr>
            <a:r>
              <a:rPr lang="en-US">
                <a:solidFill>
                  <a:schemeClr val="bg1"/>
                </a:solidFill>
              </a:rPr>
              <a:t> Gồm hai cổng NOR2 kết thành </a:t>
            </a:r>
            <a:r>
              <a:rPr lang="en-US" i="1" u="sng">
                <a:solidFill>
                  <a:srgbClr val="FFCC00"/>
                </a:solidFill>
              </a:rPr>
              <a:t>vòng hồi tín song cực </a:t>
            </a:r>
            <a:r>
              <a:rPr lang="en-US">
                <a:solidFill>
                  <a:schemeClr val="bg1"/>
                </a:solidFill>
              </a:rPr>
              <a:t>.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Mỗi cực nối kết đầu ra của cổng này với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                            một đầu vào của cổng kia.</a:t>
            </a:r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1981200" cy="457200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sz="2400" b="1">
                <a:solidFill>
                  <a:schemeClr val="bg1"/>
                </a:solidFill>
              </a:rPr>
              <a:t>MẠCH CÀI  </a:t>
            </a:r>
          </a:p>
        </p:txBody>
      </p:sp>
      <p:sp>
        <p:nvSpPr>
          <p:cNvPr id="229387" name="Line 11"/>
          <p:cNvSpPr>
            <a:spLocks noChangeShapeType="1"/>
          </p:cNvSpPr>
          <p:nvPr/>
        </p:nvSpPr>
        <p:spPr bwMode="auto">
          <a:xfrm rot="16200000" flipV="1">
            <a:off x="2591594" y="2101057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88" name="Line 12"/>
          <p:cNvSpPr>
            <a:spLocks noChangeShapeType="1"/>
          </p:cNvSpPr>
          <p:nvPr/>
        </p:nvSpPr>
        <p:spPr bwMode="auto">
          <a:xfrm rot="16200000" flipV="1">
            <a:off x="1310482" y="1980406"/>
            <a:ext cx="0" cy="63976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89" name="Line 13"/>
          <p:cNvSpPr>
            <a:spLocks noChangeShapeType="1"/>
          </p:cNvSpPr>
          <p:nvPr/>
        </p:nvSpPr>
        <p:spPr bwMode="auto">
          <a:xfrm rot="16200000" flipV="1">
            <a:off x="1501775" y="2414588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90" name="Freeform 14"/>
          <p:cNvSpPr>
            <a:spLocks/>
          </p:cNvSpPr>
          <p:nvPr/>
        </p:nvSpPr>
        <p:spPr bwMode="auto">
          <a:xfrm rot="5400000">
            <a:off x="1577975" y="2109788"/>
            <a:ext cx="533400" cy="609600"/>
          </a:xfrm>
          <a:custGeom>
            <a:avLst/>
            <a:gdLst/>
            <a:ahLst/>
            <a:cxnLst>
              <a:cxn ang="0">
                <a:pos x="40" y="776"/>
              </a:cxn>
              <a:cxn ang="0">
                <a:pos x="88" y="296"/>
              </a:cxn>
              <a:cxn ang="0">
                <a:pos x="328" y="8"/>
              </a:cxn>
              <a:cxn ang="0">
                <a:pos x="568" y="344"/>
              </a:cxn>
              <a:cxn ang="0">
                <a:pos x="616" y="776"/>
              </a:cxn>
              <a:cxn ang="0">
                <a:pos x="328" y="632"/>
              </a:cxn>
              <a:cxn ang="0">
                <a:pos x="40" y="776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91" name="Oval 15"/>
          <p:cNvSpPr>
            <a:spLocks noChangeArrowheads="1"/>
          </p:cNvSpPr>
          <p:nvPr/>
        </p:nvSpPr>
        <p:spPr bwMode="auto">
          <a:xfrm>
            <a:off x="2127250" y="2343150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392" name="Line 16"/>
          <p:cNvSpPr>
            <a:spLocks noChangeShapeType="1"/>
          </p:cNvSpPr>
          <p:nvPr/>
        </p:nvSpPr>
        <p:spPr bwMode="auto">
          <a:xfrm rot="16200000" flipV="1">
            <a:off x="2591594" y="3320257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93" name="Line 17"/>
          <p:cNvSpPr>
            <a:spLocks noChangeShapeType="1"/>
          </p:cNvSpPr>
          <p:nvPr/>
        </p:nvSpPr>
        <p:spPr bwMode="auto">
          <a:xfrm rot="16200000" flipV="1">
            <a:off x="1501775" y="3405188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94" name="Line 18"/>
          <p:cNvSpPr>
            <a:spLocks noChangeShapeType="1"/>
          </p:cNvSpPr>
          <p:nvPr/>
        </p:nvSpPr>
        <p:spPr bwMode="auto">
          <a:xfrm rot="16200000" flipV="1">
            <a:off x="1293019" y="3428207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95" name="Freeform 19"/>
          <p:cNvSpPr>
            <a:spLocks/>
          </p:cNvSpPr>
          <p:nvPr/>
        </p:nvSpPr>
        <p:spPr bwMode="auto">
          <a:xfrm rot="5400000">
            <a:off x="1577975" y="3328988"/>
            <a:ext cx="533400" cy="609600"/>
          </a:xfrm>
          <a:custGeom>
            <a:avLst/>
            <a:gdLst/>
            <a:ahLst/>
            <a:cxnLst>
              <a:cxn ang="0">
                <a:pos x="40" y="776"/>
              </a:cxn>
              <a:cxn ang="0">
                <a:pos x="88" y="296"/>
              </a:cxn>
              <a:cxn ang="0">
                <a:pos x="328" y="8"/>
              </a:cxn>
              <a:cxn ang="0">
                <a:pos x="568" y="344"/>
              </a:cxn>
              <a:cxn ang="0">
                <a:pos x="616" y="776"/>
              </a:cxn>
              <a:cxn ang="0">
                <a:pos x="328" y="632"/>
              </a:cxn>
              <a:cxn ang="0">
                <a:pos x="40" y="776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96" name="Oval 20"/>
          <p:cNvSpPr>
            <a:spLocks noChangeArrowheads="1"/>
          </p:cNvSpPr>
          <p:nvPr/>
        </p:nvSpPr>
        <p:spPr bwMode="auto">
          <a:xfrm>
            <a:off x="2127250" y="3562350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397" name="Freeform 21"/>
          <p:cNvSpPr>
            <a:spLocks/>
          </p:cNvSpPr>
          <p:nvPr/>
        </p:nvSpPr>
        <p:spPr bwMode="auto">
          <a:xfrm>
            <a:off x="1387475" y="2414588"/>
            <a:ext cx="1066800" cy="1096962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0" y="528"/>
              </a:cxn>
              <a:cxn ang="0">
                <a:pos x="672" y="144"/>
              </a:cxn>
              <a:cxn ang="0">
                <a:pos x="672" y="48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98" name="Freeform 22"/>
          <p:cNvSpPr>
            <a:spLocks/>
          </p:cNvSpPr>
          <p:nvPr/>
        </p:nvSpPr>
        <p:spPr bwMode="auto">
          <a:xfrm flipV="1">
            <a:off x="1387475" y="2528888"/>
            <a:ext cx="1066800" cy="1096962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0" y="528"/>
              </a:cxn>
              <a:cxn ang="0">
                <a:pos x="672" y="144"/>
              </a:cxn>
              <a:cxn ang="0">
                <a:pos x="672" y="48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99" name="Text Box 23"/>
          <p:cNvSpPr txBox="1">
            <a:spLocks noChangeArrowheads="1"/>
          </p:cNvSpPr>
          <p:nvPr/>
        </p:nvSpPr>
        <p:spPr bwMode="auto">
          <a:xfrm>
            <a:off x="457200" y="20320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29400" name="Text Box 24"/>
          <p:cNvSpPr txBox="1">
            <a:spLocks noChangeArrowheads="1"/>
          </p:cNvSpPr>
          <p:nvPr/>
        </p:nvSpPr>
        <p:spPr bwMode="auto">
          <a:xfrm>
            <a:off x="473075" y="35956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29401" name="Text Box 25"/>
          <p:cNvSpPr txBox="1">
            <a:spLocks noChangeArrowheads="1"/>
          </p:cNvSpPr>
          <p:nvPr/>
        </p:nvSpPr>
        <p:spPr bwMode="auto">
          <a:xfrm>
            <a:off x="2863850" y="2122488"/>
            <a:ext cx="488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Qs</a:t>
            </a:r>
          </a:p>
        </p:txBody>
      </p:sp>
      <p:sp>
        <p:nvSpPr>
          <p:cNvPr id="229402" name="Text Box 26"/>
          <p:cNvSpPr txBox="1">
            <a:spLocks noChangeArrowheads="1"/>
          </p:cNvSpPr>
          <p:nvPr/>
        </p:nvSpPr>
        <p:spPr bwMode="auto">
          <a:xfrm>
            <a:off x="2955925" y="3443288"/>
            <a:ext cx="450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Qr</a:t>
            </a:r>
          </a:p>
        </p:txBody>
      </p:sp>
      <p:sp>
        <p:nvSpPr>
          <p:cNvPr id="229415" name="Oval 39"/>
          <p:cNvSpPr>
            <a:spLocks noChangeArrowheads="1"/>
          </p:cNvSpPr>
          <p:nvPr/>
        </p:nvSpPr>
        <p:spPr bwMode="auto">
          <a:xfrm>
            <a:off x="2428875" y="2401888"/>
            <a:ext cx="46038" cy="4603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416" name="Oval 40"/>
          <p:cNvSpPr>
            <a:spLocks noChangeArrowheads="1"/>
          </p:cNvSpPr>
          <p:nvPr/>
        </p:nvSpPr>
        <p:spPr bwMode="auto">
          <a:xfrm>
            <a:off x="2428875" y="3613150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424" name="Freeform 48"/>
          <p:cNvSpPr>
            <a:spLocks/>
          </p:cNvSpPr>
          <p:nvPr/>
        </p:nvSpPr>
        <p:spPr bwMode="auto">
          <a:xfrm>
            <a:off x="2803525" y="2376488"/>
            <a:ext cx="92075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48"/>
              </a:cxn>
              <a:cxn ang="0">
                <a:pos x="0" y="144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425" name="Freeform 49"/>
          <p:cNvSpPr>
            <a:spLocks/>
          </p:cNvSpPr>
          <p:nvPr/>
        </p:nvSpPr>
        <p:spPr bwMode="auto">
          <a:xfrm>
            <a:off x="2819400" y="3595688"/>
            <a:ext cx="92075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48"/>
              </a:cxn>
              <a:cxn ang="0">
                <a:pos x="0" y="144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426" name="Text Box 50"/>
          <p:cNvSpPr txBox="1">
            <a:spLocks noChangeArrowheads="1"/>
          </p:cNvSpPr>
          <p:nvPr/>
        </p:nvSpPr>
        <p:spPr bwMode="auto">
          <a:xfrm>
            <a:off x="5013325" y="1941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29599" name="Line 223"/>
          <p:cNvSpPr>
            <a:spLocks noChangeShapeType="1"/>
          </p:cNvSpPr>
          <p:nvPr/>
        </p:nvSpPr>
        <p:spPr bwMode="auto">
          <a:xfrm rot="16200000" flipV="1">
            <a:off x="7315994" y="33059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00" name="Line 224"/>
          <p:cNvSpPr>
            <a:spLocks noChangeShapeType="1"/>
          </p:cNvSpPr>
          <p:nvPr/>
        </p:nvSpPr>
        <p:spPr bwMode="auto">
          <a:xfrm rot="16200000" flipV="1">
            <a:off x="6034882" y="3413918"/>
            <a:ext cx="0" cy="63976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01" name="Line 225"/>
          <p:cNvSpPr>
            <a:spLocks noChangeShapeType="1"/>
          </p:cNvSpPr>
          <p:nvPr/>
        </p:nvSpPr>
        <p:spPr bwMode="auto">
          <a:xfrm rot="16200000" flipV="1">
            <a:off x="6226175" y="33909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02" name="Freeform 226"/>
          <p:cNvSpPr>
            <a:spLocks/>
          </p:cNvSpPr>
          <p:nvPr/>
        </p:nvSpPr>
        <p:spPr bwMode="auto">
          <a:xfrm rot="5400000">
            <a:off x="6302375" y="2109788"/>
            <a:ext cx="533400" cy="609600"/>
          </a:xfrm>
          <a:custGeom>
            <a:avLst/>
            <a:gdLst/>
            <a:ahLst/>
            <a:cxnLst>
              <a:cxn ang="0">
                <a:pos x="40" y="776"/>
              </a:cxn>
              <a:cxn ang="0">
                <a:pos x="88" y="296"/>
              </a:cxn>
              <a:cxn ang="0">
                <a:pos x="328" y="8"/>
              </a:cxn>
              <a:cxn ang="0">
                <a:pos x="568" y="344"/>
              </a:cxn>
              <a:cxn ang="0">
                <a:pos x="616" y="776"/>
              </a:cxn>
              <a:cxn ang="0">
                <a:pos x="328" y="632"/>
              </a:cxn>
              <a:cxn ang="0">
                <a:pos x="40" y="776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03" name="Oval 227"/>
          <p:cNvSpPr>
            <a:spLocks noChangeArrowheads="1"/>
          </p:cNvSpPr>
          <p:nvPr/>
        </p:nvSpPr>
        <p:spPr bwMode="auto">
          <a:xfrm>
            <a:off x="6851650" y="2362200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604" name="Line 228"/>
          <p:cNvSpPr>
            <a:spLocks noChangeShapeType="1"/>
          </p:cNvSpPr>
          <p:nvPr/>
        </p:nvSpPr>
        <p:spPr bwMode="auto">
          <a:xfrm rot="16200000" flipV="1">
            <a:off x="7315994" y="2116932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05" name="Line 229"/>
          <p:cNvSpPr>
            <a:spLocks noChangeShapeType="1"/>
          </p:cNvSpPr>
          <p:nvPr/>
        </p:nvSpPr>
        <p:spPr bwMode="auto">
          <a:xfrm rot="16200000" flipV="1">
            <a:off x="6232525" y="24003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06" name="Line 230"/>
          <p:cNvSpPr>
            <a:spLocks noChangeShapeType="1"/>
          </p:cNvSpPr>
          <p:nvPr/>
        </p:nvSpPr>
        <p:spPr bwMode="auto">
          <a:xfrm rot="16200000" flipV="1">
            <a:off x="6034882" y="1966118"/>
            <a:ext cx="0" cy="63976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07" name="Freeform 231"/>
          <p:cNvSpPr>
            <a:spLocks/>
          </p:cNvSpPr>
          <p:nvPr/>
        </p:nvSpPr>
        <p:spPr bwMode="auto">
          <a:xfrm rot="5400000">
            <a:off x="6302375" y="3328988"/>
            <a:ext cx="533400" cy="609600"/>
          </a:xfrm>
          <a:custGeom>
            <a:avLst/>
            <a:gdLst/>
            <a:ahLst/>
            <a:cxnLst>
              <a:cxn ang="0">
                <a:pos x="40" y="776"/>
              </a:cxn>
              <a:cxn ang="0">
                <a:pos x="88" y="296"/>
              </a:cxn>
              <a:cxn ang="0">
                <a:pos x="328" y="8"/>
              </a:cxn>
              <a:cxn ang="0">
                <a:pos x="568" y="344"/>
              </a:cxn>
              <a:cxn ang="0">
                <a:pos x="616" y="776"/>
              </a:cxn>
              <a:cxn ang="0">
                <a:pos x="328" y="632"/>
              </a:cxn>
              <a:cxn ang="0">
                <a:pos x="40" y="776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08" name="Oval 232"/>
          <p:cNvSpPr>
            <a:spLocks noChangeArrowheads="1"/>
          </p:cNvSpPr>
          <p:nvPr/>
        </p:nvSpPr>
        <p:spPr bwMode="auto">
          <a:xfrm>
            <a:off x="6851650" y="3562350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609" name="Freeform 233"/>
          <p:cNvSpPr>
            <a:spLocks/>
          </p:cNvSpPr>
          <p:nvPr/>
        </p:nvSpPr>
        <p:spPr bwMode="auto">
          <a:xfrm flipV="1">
            <a:off x="6111875" y="2508250"/>
            <a:ext cx="1066800" cy="1096963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0" y="528"/>
              </a:cxn>
              <a:cxn ang="0">
                <a:pos x="672" y="144"/>
              </a:cxn>
              <a:cxn ang="0">
                <a:pos x="672" y="48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10" name="Freeform 234"/>
          <p:cNvSpPr>
            <a:spLocks/>
          </p:cNvSpPr>
          <p:nvPr/>
        </p:nvSpPr>
        <p:spPr bwMode="auto">
          <a:xfrm>
            <a:off x="6111875" y="2419350"/>
            <a:ext cx="1066800" cy="1096963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0" y="528"/>
              </a:cxn>
              <a:cxn ang="0">
                <a:pos x="672" y="144"/>
              </a:cxn>
              <a:cxn ang="0">
                <a:pos x="672" y="48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11" name="Text Box 235"/>
          <p:cNvSpPr txBox="1">
            <a:spLocks noChangeArrowheads="1"/>
          </p:cNvSpPr>
          <p:nvPr/>
        </p:nvSpPr>
        <p:spPr bwMode="auto">
          <a:xfrm>
            <a:off x="5286375" y="20574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29612" name="Text Box 236"/>
          <p:cNvSpPr txBox="1">
            <a:spLocks noChangeArrowheads="1"/>
          </p:cNvSpPr>
          <p:nvPr/>
        </p:nvSpPr>
        <p:spPr bwMode="auto">
          <a:xfrm>
            <a:off x="5302250" y="35956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29613" name="Text Box 237"/>
          <p:cNvSpPr txBox="1">
            <a:spLocks noChangeArrowheads="1"/>
          </p:cNvSpPr>
          <p:nvPr/>
        </p:nvSpPr>
        <p:spPr bwMode="auto">
          <a:xfrm>
            <a:off x="6902450" y="2071688"/>
            <a:ext cx="488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Qs</a:t>
            </a:r>
          </a:p>
        </p:txBody>
      </p:sp>
      <p:sp>
        <p:nvSpPr>
          <p:cNvPr id="229614" name="Text Box 238"/>
          <p:cNvSpPr txBox="1">
            <a:spLocks noChangeArrowheads="1"/>
          </p:cNvSpPr>
          <p:nvPr/>
        </p:nvSpPr>
        <p:spPr bwMode="auto">
          <a:xfrm>
            <a:off x="6946900" y="3595688"/>
            <a:ext cx="450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Qr</a:t>
            </a:r>
          </a:p>
        </p:txBody>
      </p:sp>
      <p:sp>
        <p:nvSpPr>
          <p:cNvPr id="229615" name="Oval 239"/>
          <p:cNvSpPr>
            <a:spLocks noChangeArrowheads="1"/>
          </p:cNvSpPr>
          <p:nvPr/>
        </p:nvSpPr>
        <p:spPr bwMode="auto">
          <a:xfrm>
            <a:off x="7153275" y="3606800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616" name="Oval 240"/>
          <p:cNvSpPr>
            <a:spLocks noChangeArrowheads="1"/>
          </p:cNvSpPr>
          <p:nvPr/>
        </p:nvSpPr>
        <p:spPr bwMode="auto">
          <a:xfrm>
            <a:off x="7153275" y="2409825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617" name="Freeform 241"/>
          <p:cNvSpPr>
            <a:spLocks/>
          </p:cNvSpPr>
          <p:nvPr/>
        </p:nvSpPr>
        <p:spPr bwMode="auto">
          <a:xfrm>
            <a:off x="7527925" y="3581400"/>
            <a:ext cx="92075" cy="1095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48"/>
              </a:cxn>
              <a:cxn ang="0">
                <a:pos x="0" y="144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18" name="Freeform 242"/>
          <p:cNvSpPr>
            <a:spLocks/>
          </p:cNvSpPr>
          <p:nvPr/>
        </p:nvSpPr>
        <p:spPr bwMode="auto">
          <a:xfrm>
            <a:off x="7543800" y="2392363"/>
            <a:ext cx="92075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48"/>
              </a:cxn>
              <a:cxn ang="0">
                <a:pos x="0" y="144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25" name="Text Box 249"/>
          <p:cNvSpPr txBox="1">
            <a:spLocks noChangeArrowheads="1"/>
          </p:cNvSpPr>
          <p:nvPr/>
        </p:nvSpPr>
        <p:spPr bwMode="auto">
          <a:xfrm>
            <a:off x="2330450" y="1004888"/>
            <a:ext cx="635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>
                <a:solidFill>
                  <a:schemeClr val="bg1"/>
                </a:solidFill>
              </a:rPr>
              <a:t> Tên quy ước của hai bit đầu vào là R ( reset) và S (set). </a:t>
            </a:r>
          </a:p>
        </p:txBody>
      </p:sp>
      <p:sp>
        <p:nvSpPr>
          <p:cNvPr id="229629" name="Text Box 253"/>
          <p:cNvSpPr txBox="1">
            <a:spLocks noChangeArrowheads="1"/>
          </p:cNvSpPr>
          <p:nvPr/>
        </p:nvSpPr>
        <p:spPr bwMode="auto">
          <a:xfrm>
            <a:off x="0" y="1385888"/>
            <a:ext cx="9144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i="1" u="sng">
                <a:solidFill>
                  <a:schemeClr val="bg1"/>
                </a:solidFill>
              </a:rPr>
              <a:t>Trị số ra</a:t>
            </a:r>
            <a:r>
              <a:rPr lang="en-US">
                <a:solidFill>
                  <a:schemeClr val="bg1"/>
                </a:solidFill>
              </a:rPr>
              <a:t> trên song cực </a:t>
            </a:r>
            <a:r>
              <a:rPr lang="en-US" i="1" u="sng">
                <a:solidFill>
                  <a:srgbClr val="FFFF00"/>
                </a:solidFill>
              </a:rPr>
              <a:t>không thay đổi</a:t>
            </a:r>
            <a:r>
              <a:rPr lang="en-US">
                <a:solidFill>
                  <a:schemeClr val="bg1"/>
                </a:solidFill>
              </a:rPr>
              <a:t> khi </a:t>
            </a:r>
            <a:r>
              <a:rPr lang="en-US" i="1" u="sng">
                <a:solidFill>
                  <a:schemeClr val="bg1"/>
                </a:solidFill>
              </a:rPr>
              <a:t>trị số vào</a:t>
            </a:r>
            <a:r>
              <a:rPr lang="en-US">
                <a:solidFill>
                  <a:schemeClr val="bg1"/>
                </a:solidFill>
              </a:rPr>
              <a:t> nhảy </a:t>
            </a:r>
            <a:r>
              <a:rPr lang="en-US" i="1" u="sng">
                <a:solidFill>
                  <a:srgbClr val="3399FF"/>
                </a:solidFill>
              </a:rPr>
              <a:t>về Zêrô</a:t>
            </a:r>
            <a:r>
              <a:rPr lang="en-US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29702" name="Text Box 326"/>
          <p:cNvSpPr txBox="1">
            <a:spLocks noChangeArrowheads="1"/>
          </p:cNvSpPr>
          <p:nvPr/>
        </p:nvSpPr>
        <p:spPr bwMode="auto">
          <a:xfrm>
            <a:off x="76200" y="76200"/>
            <a:ext cx="2133600" cy="695325"/>
          </a:xfrm>
          <a:prstGeom prst="rect">
            <a:avLst/>
          </a:prstGeom>
          <a:solidFill>
            <a:srgbClr val="FFFF99"/>
          </a:solidFill>
          <a:ln w="57150" cmpd="thinThick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sz="400" i="1">
              <a:solidFill>
                <a:srgbClr val="33CC33"/>
              </a:solidFill>
              <a:latin typeface="Bookman Old Style" pitchFamily="18" charset="0"/>
            </a:endParaRPr>
          </a:p>
          <a:p>
            <a:r>
              <a:rPr lang="en-US" sz="1400" i="1">
                <a:solidFill>
                  <a:srgbClr val="33CC33"/>
                </a:solidFill>
                <a:latin typeface="Bookman Old Style" pitchFamily="18" charset="0"/>
              </a:rPr>
              <a:t>MẠCH </a:t>
            </a:r>
          </a:p>
          <a:p>
            <a:r>
              <a:rPr lang="en-US" sz="1400" i="1">
                <a:solidFill>
                  <a:srgbClr val="33CC33"/>
                </a:solidFill>
                <a:latin typeface="Bookman Old Style" pitchFamily="18" charset="0"/>
              </a:rPr>
              <a:t>SONG CỰC ĐỐI HỢP</a:t>
            </a:r>
          </a:p>
          <a:p>
            <a:endParaRPr lang="en-US" sz="400" i="1">
              <a:solidFill>
                <a:srgbClr val="33CC33"/>
              </a:solidFill>
              <a:latin typeface="Bookman Old Style" pitchFamily="18" charset="0"/>
            </a:endParaRPr>
          </a:p>
        </p:txBody>
      </p:sp>
      <p:sp>
        <p:nvSpPr>
          <p:cNvPr id="229703" name="Text Box 327"/>
          <p:cNvSpPr txBox="1">
            <a:spLocks noChangeArrowheads="1"/>
          </p:cNvSpPr>
          <p:nvPr/>
        </p:nvSpPr>
        <p:spPr bwMode="auto">
          <a:xfrm>
            <a:off x="381000" y="852488"/>
            <a:ext cx="1428750" cy="3667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>
                <a:solidFill>
                  <a:srgbClr val="33CC33"/>
                </a:solidFill>
                <a:latin typeface="Bookman Old Style" pitchFamily="18" charset="0"/>
              </a:rPr>
              <a:t>LATCHING</a:t>
            </a:r>
          </a:p>
        </p:txBody>
      </p:sp>
      <p:graphicFrame>
        <p:nvGraphicFramePr>
          <p:cNvPr id="230250" name="Group 874"/>
          <p:cNvGraphicFramePr>
            <a:graphicFrameLocks noGrp="1"/>
          </p:cNvGraphicFramePr>
          <p:nvPr/>
        </p:nvGraphicFramePr>
        <p:xfrm>
          <a:off x="838200" y="5029200"/>
          <a:ext cx="7467600" cy="1780032"/>
        </p:xfrm>
        <a:graphic>
          <a:graphicData uri="http://schemas.openxmlformats.org/drawingml/2006/table">
            <a:tbl>
              <a:tblPr/>
              <a:tblGrid>
                <a:gridCol w="3144838"/>
                <a:gridCol w="549275"/>
                <a:gridCol w="550862"/>
                <a:gridCol w="471488"/>
                <a:gridCol w="617537"/>
                <a:gridCol w="2133600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Ý nghĩa giá trị đầu vào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Qr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chú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 là trị số vào  </a:t>
                      </a: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cưỡng chế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cực đẳng trị   : 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Không dùng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032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 hoặc 2  vào để  </a:t>
                      </a: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kích lập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cực lưỡng trị 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Ghi S vào Qs</a:t>
                      </a:r>
                    </a:p>
                  </a:txBody>
                  <a:tcPr marT="2286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032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Zê-rô vào để song cực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tự ổn định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: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Bảo lưu trị số đã ghi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229595" name="Rectangle 219"/>
          <p:cNvSpPr>
            <a:spLocks noChangeArrowheads="1"/>
          </p:cNvSpPr>
          <p:nvPr/>
        </p:nvSpPr>
        <p:spPr bwMode="auto">
          <a:xfrm>
            <a:off x="6191250" y="4953000"/>
            <a:ext cx="2266950" cy="990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663" name="Rectangle 287"/>
          <p:cNvSpPr>
            <a:spLocks noChangeArrowheads="1"/>
          </p:cNvSpPr>
          <p:nvPr/>
        </p:nvSpPr>
        <p:spPr bwMode="auto">
          <a:xfrm>
            <a:off x="762000" y="5029200"/>
            <a:ext cx="3200400" cy="914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704" name="Rectangle 328"/>
          <p:cNvSpPr>
            <a:spLocks noChangeArrowheads="1"/>
          </p:cNvSpPr>
          <p:nvPr/>
        </p:nvSpPr>
        <p:spPr bwMode="auto">
          <a:xfrm>
            <a:off x="685800" y="5943600"/>
            <a:ext cx="3263900" cy="635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9765" name="Group 389"/>
          <p:cNvGrpSpPr>
            <a:grpSpLocks/>
          </p:cNvGrpSpPr>
          <p:nvPr/>
        </p:nvGrpSpPr>
        <p:grpSpPr bwMode="auto">
          <a:xfrm>
            <a:off x="5019675" y="5332413"/>
            <a:ext cx="1196975" cy="1525587"/>
            <a:chOff x="3210" y="3408"/>
            <a:chExt cx="754" cy="961"/>
          </a:xfrm>
        </p:grpSpPr>
        <p:sp>
          <p:nvSpPr>
            <p:cNvPr id="229727" name="Text Box 351"/>
            <p:cNvSpPr txBox="1">
              <a:spLocks noChangeArrowheads="1"/>
            </p:cNvSpPr>
            <p:nvPr/>
          </p:nvSpPr>
          <p:spPr bwMode="auto">
            <a:xfrm>
              <a:off x="3280" y="3408"/>
              <a:ext cx="576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600">
                  <a:solidFill>
                    <a:srgbClr val="3399FF"/>
                  </a:solidFill>
                </a:rPr>
                <a:t>L       L</a:t>
              </a:r>
            </a:p>
          </p:txBody>
        </p:sp>
        <p:sp>
          <p:nvSpPr>
            <p:cNvPr id="229728" name="Text Box 352"/>
            <p:cNvSpPr txBox="1">
              <a:spLocks noChangeArrowheads="1"/>
            </p:cNvSpPr>
            <p:nvPr/>
          </p:nvSpPr>
          <p:spPr bwMode="auto">
            <a:xfrm>
              <a:off x="3294" y="3744"/>
              <a:ext cx="57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3399FF"/>
                  </a:solidFill>
                </a:rPr>
                <a:t> </a:t>
              </a:r>
              <a:r>
                <a:rPr lang="en-US" sz="1600">
                  <a:solidFill>
                    <a:srgbClr val="FF0000"/>
                  </a:solidFill>
                </a:rPr>
                <a:t>H      </a:t>
              </a:r>
              <a:r>
                <a:rPr lang="en-US" sz="1600">
                  <a:solidFill>
                    <a:srgbClr val="0066FF"/>
                  </a:solidFill>
                </a:rPr>
                <a:t> L</a:t>
              </a:r>
            </a:p>
          </p:txBody>
        </p:sp>
        <p:sp>
          <p:nvSpPr>
            <p:cNvPr id="229729" name="Text Box 353"/>
            <p:cNvSpPr txBox="1">
              <a:spLocks noChangeArrowheads="1"/>
            </p:cNvSpPr>
            <p:nvPr/>
          </p:nvSpPr>
          <p:spPr bwMode="auto">
            <a:xfrm>
              <a:off x="3210" y="3936"/>
              <a:ext cx="75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0000"/>
                  </a:solidFill>
                </a:rPr>
                <a:t>  </a:t>
              </a:r>
              <a:r>
                <a:rPr lang="en-US" sz="1600">
                  <a:solidFill>
                    <a:srgbClr val="0066FF"/>
                  </a:solidFill>
                </a:rPr>
                <a:t> L </a:t>
              </a:r>
              <a:r>
                <a:rPr lang="en-US" sz="1600">
                  <a:solidFill>
                    <a:srgbClr val="FF0000"/>
                  </a:solidFill>
                </a:rPr>
                <a:t>      H   </a:t>
              </a:r>
            </a:p>
          </p:txBody>
        </p:sp>
        <p:sp>
          <p:nvSpPr>
            <p:cNvPr id="229730" name="Text Box 354"/>
            <p:cNvSpPr txBox="1">
              <a:spLocks noChangeArrowheads="1"/>
            </p:cNvSpPr>
            <p:nvPr/>
          </p:nvSpPr>
          <p:spPr bwMode="auto">
            <a:xfrm>
              <a:off x="3299" y="4157"/>
              <a:ext cx="64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FF00"/>
                  </a:solidFill>
                </a:rPr>
                <a:t>Qs</a:t>
              </a:r>
              <a:r>
                <a:rPr lang="en-US" sz="1600" baseline="-25000">
                  <a:solidFill>
                    <a:srgbClr val="FFFF00"/>
                  </a:solidFill>
                </a:rPr>
                <a:t>0</a:t>
              </a:r>
              <a:r>
                <a:rPr lang="en-US" sz="1600">
                  <a:solidFill>
                    <a:srgbClr val="FFFF00"/>
                  </a:solidFill>
                </a:rPr>
                <a:t>   Qr</a:t>
              </a:r>
              <a:r>
                <a:rPr lang="en-US" sz="1600" baseline="-25000">
                  <a:solidFill>
                    <a:srgbClr val="FFFF00"/>
                  </a:solidFill>
                </a:rPr>
                <a:t>0</a:t>
              </a:r>
              <a:endParaRPr lang="en-US" sz="1600">
                <a:solidFill>
                  <a:srgbClr val="FFFF00"/>
                </a:solidFill>
              </a:endParaRPr>
            </a:p>
          </p:txBody>
        </p:sp>
      </p:grpSp>
      <p:sp>
        <p:nvSpPr>
          <p:cNvPr id="229732" name="Rectangle 356"/>
          <p:cNvSpPr>
            <a:spLocks noChangeArrowheads="1"/>
          </p:cNvSpPr>
          <p:nvPr/>
        </p:nvSpPr>
        <p:spPr bwMode="auto">
          <a:xfrm>
            <a:off x="6191250" y="5943600"/>
            <a:ext cx="2343150" cy="609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733" name="Rectangle 357"/>
          <p:cNvSpPr>
            <a:spLocks noChangeArrowheads="1"/>
          </p:cNvSpPr>
          <p:nvPr/>
        </p:nvSpPr>
        <p:spPr bwMode="auto">
          <a:xfrm>
            <a:off x="6191250" y="6477000"/>
            <a:ext cx="2343150" cy="457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9540" name="Group 164"/>
          <p:cNvGrpSpPr>
            <a:grpSpLocks/>
          </p:cNvGrpSpPr>
          <p:nvPr/>
        </p:nvGrpSpPr>
        <p:grpSpPr bwMode="auto">
          <a:xfrm>
            <a:off x="425450" y="4089400"/>
            <a:ext cx="3308350" cy="2006600"/>
            <a:chOff x="268" y="2576"/>
            <a:chExt cx="2084" cy="1264"/>
          </a:xfrm>
        </p:grpSpPr>
        <p:sp>
          <p:nvSpPr>
            <p:cNvPr id="229407" name="Text Box 31"/>
            <p:cNvSpPr txBox="1">
              <a:spLocks noChangeArrowheads="1"/>
            </p:cNvSpPr>
            <p:nvPr/>
          </p:nvSpPr>
          <p:spPr bwMode="auto">
            <a:xfrm>
              <a:off x="288" y="2576"/>
              <a:ext cx="2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R</a:t>
              </a:r>
            </a:p>
          </p:txBody>
        </p:sp>
        <p:sp>
          <p:nvSpPr>
            <p:cNvPr id="229408" name="Text Box 32"/>
            <p:cNvSpPr txBox="1">
              <a:spLocks noChangeArrowheads="1"/>
            </p:cNvSpPr>
            <p:nvPr/>
          </p:nvSpPr>
          <p:spPr bwMode="auto">
            <a:xfrm>
              <a:off x="298" y="3024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229411" name="Text Box 35"/>
            <p:cNvSpPr txBox="1">
              <a:spLocks noChangeArrowheads="1"/>
            </p:cNvSpPr>
            <p:nvPr/>
          </p:nvSpPr>
          <p:spPr bwMode="auto">
            <a:xfrm>
              <a:off x="268" y="3312"/>
              <a:ext cx="3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Qs</a:t>
              </a:r>
            </a:p>
          </p:txBody>
        </p:sp>
        <p:sp>
          <p:nvSpPr>
            <p:cNvPr id="229412" name="Text Box 36"/>
            <p:cNvSpPr txBox="1">
              <a:spLocks noChangeArrowheads="1"/>
            </p:cNvSpPr>
            <p:nvPr/>
          </p:nvSpPr>
          <p:spPr bwMode="auto">
            <a:xfrm>
              <a:off x="278" y="3609"/>
              <a:ext cx="2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Qr</a:t>
              </a:r>
            </a:p>
          </p:txBody>
        </p:sp>
        <p:sp>
          <p:nvSpPr>
            <p:cNvPr id="229417" name="Freeform 41"/>
            <p:cNvSpPr>
              <a:spLocks/>
            </p:cNvSpPr>
            <p:nvPr/>
          </p:nvSpPr>
          <p:spPr bwMode="auto">
            <a:xfrm>
              <a:off x="528" y="2592"/>
              <a:ext cx="1776" cy="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0" y="0"/>
                </a:cxn>
                <a:cxn ang="0">
                  <a:pos x="480" y="192"/>
                </a:cxn>
                <a:cxn ang="0">
                  <a:pos x="1344" y="192"/>
                </a:cxn>
                <a:cxn ang="0">
                  <a:pos x="1344" y="0"/>
                </a:cxn>
                <a:cxn ang="0">
                  <a:pos x="1776" y="0"/>
                </a:cxn>
              </a:cxnLst>
              <a:rect l="0" t="0" r="r" b="b"/>
              <a:pathLst>
                <a:path w="1776" h="192">
                  <a:moveTo>
                    <a:pt x="0" y="0"/>
                  </a:moveTo>
                  <a:lnTo>
                    <a:pt x="480" y="0"/>
                  </a:lnTo>
                  <a:lnTo>
                    <a:pt x="480" y="192"/>
                  </a:lnTo>
                  <a:lnTo>
                    <a:pt x="1344" y="192"/>
                  </a:lnTo>
                  <a:lnTo>
                    <a:pt x="1344" y="0"/>
                  </a:lnTo>
                  <a:lnTo>
                    <a:pt x="1776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29419" name="Group 43"/>
            <p:cNvGrpSpPr>
              <a:grpSpLocks/>
            </p:cNvGrpSpPr>
            <p:nvPr/>
          </p:nvGrpSpPr>
          <p:grpSpPr bwMode="auto">
            <a:xfrm>
              <a:off x="528" y="2976"/>
              <a:ext cx="1824" cy="192"/>
              <a:chOff x="528" y="2976"/>
              <a:chExt cx="1824" cy="192"/>
            </a:xfrm>
          </p:grpSpPr>
          <p:sp>
            <p:nvSpPr>
              <p:cNvPr id="229404" name="Freeform 28"/>
              <p:cNvSpPr>
                <a:spLocks/>
              </p:cNvSpPr>
              <p:nvPr/>
            </p:nvSpPr>
            <p:spPr bwMode="auto">
              <a:xfrm>
                <a:off x="528" y="2976"/>
                <a:ext cx="1392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48" y="0"/>
                  </a:cxn>
                  <a:cxn ang="0">
                    <a:pos x="1248" y="240"/>
                  </a:cxn>
                  <a:cxn ang="0">
                    <a:pos x="2112" y="240"/>
                  </a:cxn>
                </a:cxnLst>
                <a:rect l="0" t="0" r="r" b="b"/>
                <a:pathLst>
                  <a:path w="2112" h="240">
                    <a:moveTo>
                      <a:pt x="0" y="0"/>
                    </a:moveTo>
                    <a:lnTo>
                      <a:pt x="1248" y="0"/>
                    </a:lnTo>
                    <a:lnTo>
                      <a:pt x="1248" y="240"/>
                    </a:lnTo>
                    <a:lnTo>
                      <a:pt x="2112" y="2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18" name="Line 42"/>
              <p:cNvSpPr>
                <a:spLocks noChangeShapeType="1"/>
              </p:cNvSpPr>
              <p:nvPr/>
            </p:nvSpPr>
            <p:spPr bwMode="auto">
              <a:xfrm>
                <a:off x="1344" y="3168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29619" name="Line 243"/>
          <p:cNvSpPr>
            <a:spLocks noChangeShapeType="1"/>
          </p:cNvSpPr>
          <p:nvPr/>
        </p:nvSpPr>
        <p:spPr bwMode="auto">
          <a:xfrm>
            <a:off x="1295400" y="4205288"/>
            <a:ext cx="762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20" name="Line 244"/>
          <p:cNvSpPr>
            <a:spLocks noChangeShapeType="1"/>
          </p:cNvSpPr>
          <p:nvPr/>
        </p:nvSpPr>
        <p:spPr bwMode="auto">
          <a:xfrm>
            <a:off x="1295400" y="4814888"/>
            <a:ext cx="762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21" name="Line 245"/>
          <p:cNvSpPr>
            <a:spLocks noChangeShapeType="1"/>
          </p:cNvSpPr>
          <p:nvPr/>
        </p:nvSpPr>
        <p:spPr bwMode="auto">
          <a:xfrm>
            <a:off x="2057400" y="4814888"/>
            <a:ext cx="533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24" name="Line 248"/>
          <p:cNvSpPr>
            <a:spLocks noChangeShapeType="1"/>
          </p:cNvSpPr>
          <p:nvPr/>
        </p:nvSpPr>
        <p:spPr bwMode="auto">
          <a:xfrm>
            <a:off x="2590800" y="4510088"/>
            <a:ext cx="533400" cy="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706" name="Line 330"/>
          <p:cNvSpPr>
            <a:spLocks noChangeShapeType="1"/>
          </p:cNvSpPr>
          <p:nvPr/>
        </p:nvSpPr>
        <p:spPr bwMode="auto">
          <a:xfrm>
            <a:off x="1295400" y="5653088"/>
            <a:ext cx="762000" cy="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29713" name="Group 337"/>
          <p:cNvGrpSpPr>
            <a:grpSpLocks/>
          </p:cNvGrpSpPr>
          <p:nvPr/>
        </p:nvGrpSpPr>
        <p:grpSpPr bwMode="auto">
          <a:xfrm>
            <a:off x="2057400" y="4205288"/>
            <a:ext cx="533400" cy="304800"/>
            <a:chOff x="1008" y="2592"/>
            <a:chExt cx="336" cy="192"/>
          </a:xfrm>
        </p:grpSpPr>
        <p:sp>
          <p:nvSpPr>
            <p:cNvPr id="229622" name="Freeform 246"/>
            <p:cNvSpPr>
              <a:spLocks/>
            </p:cNvSpPr>
            <p:nvPr/>
          </p:nvSpPr>
          <p:spPr bwMode="auto">
            <a:xfrm>
              <a:off x="1008" y="2592"/>
              <a:ext cx="336" cy="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336" y="192"/>
                </a:cxn>
              </a:cxnLst>
              <a:rect l="0" t="0" r="r" b="b"/>
              <a:pathLst>
                <a:path w="336" h="192">
                  <a:moveTo>
                    <a:pt x="0" y="0"/>
                  </a:moveTo>
                  <a:lnTo>
                    <a:pt x="0" y="192"/>
                  </a:lnTo>
                  <a:lnTo>
                    <a:pt x="336" y="192"/>
                  </a:lnTo>
                </a:path>
              </a:pathLst>
            </a:custGeom>
            <a:noFill/>
            <a:ln w="28575" cmpd="sng">
              <a:solidFill>
                <a:srgbClr val="33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709" name="Line 333"/>
            <p:cNvSpPr>
              <a:spLocks noChangeShapeType="1"/>
            </p:cNvSpPr>
            <p:nvPr/>
          </p:nvSpPr>
          <p:spPr bwMode="auto">
            <a:xfrm>
              <a:off x="1008" y="2592"/>
              <a:ext cx="0" cy="192"/>
            </a:xfrm>
            <a:prstGeom prst="line">
              <a:avLst/>
            </a:prstGeom>
            <a:noFill/>
            <a:ln w="28575">
              <a:solidFill>
                <a:srgbClr val="66FF33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9741" name="Group 365"/>
          <p:cNvGrpSpPr>
            <a:grpSpLocks/>
          </p:cNvGrpSpPr>
          <p:nvPr/>
        </p:nvGrpSpPr>
        <p:grpSpPr bwMode="auto">
          <a:xfrm>
            <a:off x="2057400" y="5348288"/>
            <a:ext cx="533400" cy="304800"/>
            <a:chOff x="1008" y="3312"/>
            <a:chExt cx="336" cy="192"/>
          </a:xfrm>
        </p:grpSpPr>
        <p:sp>
          <p:nvSpPr>
            <p:cNvPr id="229707" name="Freeform 331"/>
            <p:cNvSpPr>
              <a:spLocks/>
            </p:cNvSpPr>
            <p:nvPr/>
          </p:nvSpPr>
          <p:spPr bwMode="auto">
            <a:xfrm flipV="1">
              <a:off x="1008" y="3312"/>
              <a:ext cx="336" cy="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336" y="192"/>
                </a:cxn>
              </a:cxnLst>
              <a:rect l="0" t="0" r="r" b="b"/>
              <a:pathLst>
                <a:path w="336" h="192">
                  <a:moveTo>
                    <a:pt x="0" y="0"/>
                  </a:moveTo>
                  <a:lnTo>
                    <a:pt x="0" y="192"/>
                  </a:lnTo>
                  <a:lnTo>
                    <a:pt x="336" y="192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711" name="Line 335"/>
            <p:cNvSpPr>
              <a:spLocks noChangeShapeType="1"/>
            </p:cNvSpPr>
            <p:nvPr/>
          </p:nvSpPr>
          <p:spPr bwMode="auto">
            <a:xfrm>
              <a:off x="1008" y="3312"/>
              <a:ext cx="0" cy="192"/>
            </a:xfrm>
            <a:prstGeom prst="line">
              <a:avLst/>
            </a:prstGeom>
            <a:noFill/>
            <a:ln w="28575">
              <a:solidFill>
                <a:srgbClr val="FF99C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9714" name="Line 338"/>
          <p:cNvSpPr>
            <a:spLocks noChangeShapeType="1"/>
          </p:cNvSpPr>
          <p:nvPr/>
        </p:nvSpPr>
        <p:spPr bwMode="auto">
          <a:xfrm>
            <a:off x="2590800" y="5348288"/>
            <a:ext cx="533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29717" name="Group 341"/>
          <p:cNvGrpSpPr>
            <a:grpSpLocks/>
          </p:cNvGrpSpPr>
          <p:nvPr/>
        </p:nvGrpSpPr>
        <p:grpSpPr bwMode="auto">
          <a:xfrm>
            <a:off x="2590800" y="4814888"/>
            <a:ext cx="533400" cy="304800"/>
            <a:chOff x="1008" y="2592"/>
            <a:chExt cx="336" cy="192"/>
          </a:xfrm>
        </p:grpSpPr>
        <p:sp>
          <p:nvSpPr>
            <p:cNvPr id="229718" name="Freeform 342"/>
            <p:cNvSpPr>
              <a:spLocks/>
            </p:cNvSpPr>
            <p:nvPr/>
          </p:nvSpPr>
          <p:spPr bwMode="auto">
            <a:xfrm>
              <a:off x="1008" y="2592"/>
              <a:ext cx="336" cy="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336" y="192"/>
                </a:cxn>
              </a:cxnLst>
              <a:rect l="0" t="0" r="r" b="b"/>
              <a:pathLst>
                <a:path w="336" h="192">
                  <a:moveTo>
                    <a:pt x="0" y="0"/>
                  </a:moveTo>
                  <a:lnTo>
                    <a:pt x="0" y="192"/>
                  </a:lnTo>
                  <a:lnTo>
                    <a:pt x="336" y="192"/>
                  </a:lnTo>
                </a:path>
              </a:pathLst>
            </a:custGeom>
            <a:noFill/>
            <a:ln w="28575" cmpd="sng">
              <a:solidFill>
                <a:srgbClr val="33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719" name="Line 343"/>
            <p:cNvSpPr>
              <a:spLocks noChangeShapeType="1"/>
            </p:cNvSpPr>
            <p:nvPr/>
          </p:nvSpPr>
          <p:spPr bwMode="auto">
            <a:xfrm>
              <a:off x="1008" y="2592"/>
              <a:ext cx="0" cy="192"/>
            </a:xfrm>
            <a:prstGeom prst="line">
              <a:avLst/>
            </a:prstGeom>
            <a:noFill/>
            <a:ln w="28575">
              <a:solidFill>
                <a:srgbClr val="66FF33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9724" name="Group 348"/>
          <p:cNvGrpSpPr>
            <a:grpSpLocks/>
          </p:cNvGrpSpPr>
          <p:nvPr/>
        </p:nvGrpSpPr>
        <p:grpSpPr bwMode="auto">
          <a:xfrm>
            <a:off x="762000" y="4129088"/>
            <a:ext cx="533400" cy="1585912"/>
            <a:chOff x="192" y="2544"/>
            <a:chExt cx="336" cy="999"/>
          </a:xfrm>
        </p:grpSpPr>
        <p:grpSp>
          <p:nvGrpSpPr>
            <p:cNvPr id="229722" name="Group 346"/>
            <p:cNvGrpSpPr>
              <a:grpSpLocks/>
            </p:cNvGrpSpPr>
            <p:nvPr/>
          </p:nvGrpSpPr>
          <p:grpSpPr bwMode="auto">
            <a:xfrm>
              <a:off x="192" y="2544"/>
              <a:ext cx="222" cy="650"/>
              <a:chOff x="864" y="1328"/>
              <a:chExt cx="222" cy="1529"/>
            </a:xfrm>
          </p:grpSpPr>
          <p:sp>
            <p:nvSpPr>
              <p:cNvPr id="229720" name="Text Box 344"/>
              <p:cNvSpPr txBox="1">
                <a:spLocks noChangeArrowheads="1"/>
              </p:cNvSpPr>
              <p:nvPr/>
            </p:nvSpPr>
            <p:spPr bwMode="auto">
              <a:xfrm>
                <a:off x="864" y="1328"/>
                <a:ext cx="220" cy="5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R</a:t>
                </a:r>
              </a:p>
            </p:txBody>
          </p:sp>
          <p:sp>
            <p:nvSpPr>
              <p:cNvPr id="229721" name="Text Box 345"/>
              <p:cNvSpPr txBox="1">
                <a:spLocks noChangeArrowheads="1"/>
              </p:cNvSpPr>
              <p:nvPr/>
            </p:nvSpPr>
            <p:spPr bwMode="auto">
              <a:xfrm>
                <a:off x="874" y="2314"/>
                <a:ext cx="212" cy="5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S</a:t>
                </a:r>
              </a:p>
            </p:txBody>
          </p:sp>
        </p:grpSp>
        <p:sp>
          <p:nvSpPr>
            <p:cNvPr id="229723" name="Text Box 347"/>
            <p:cNvSpPr txBox="1">
              <a:spLocks noChangeArrowheads="1"/>
            </p:cNvSpPr>
            <p:nvPr/>
          </p:nvSpPr>
          <p:spPr bwMode="auto">
            <a:xfrm>
              <a:off x="220" y="3312"/>
              <a:ext cx="3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Qs</a:t>
              </a:r>
            </a:p>
          </p:txBody>
        </p:sp>
      </p:grpSp>
      <p:sp>
        <p:nvSpPr>
          <p:cNvPr id="229597" name="Rectangle 221"/>
          <p:cNvSpPr>
            <a:spLocks noChangeArrowheads="1"/>
          </p:cNvSpPr>
          <p:nvPr/>
        </p:nvSpPr>
        <p:spPr bwMode="auto">
          <a:xfrm>
            <a:off x="2971800" y="3733800"/>
            <a:ext cx="10668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9541" name="Group 165"/>
          <p:cNvGrpSpPr>
            <a:grpSpLocks/>
          </p:cNvGrpSpPr>
          <p:nvPr/>
        </p:nvGrpSpPr>
        <p:grpSpPr bwMode="auto">
          <a:xfrm>
            <a:off x="5257800" y="4038600"/>
            <a:ext cx="3352800" cy="1981200"/>
            <a:chOff x="3312" y="2544"/>
            <a:chExt cx="2112" cy="1248"/>
          </a:xfrm>
        </p:grpSpPr>
        <p:sp>
          <p:nvSpPr>
            <p:cNvPr id="229409" name="Text Box 33"/>
            <p:cNvSpPr txBox="1">
              <a:spLocks noChangeArrowheads="1"/>
            </p:cNvSpPr>
            <p:nvPr/>
          </p:nvSpPr>
          <p:spPr bwMode="auto">
            <a:xfrm>
              <a:off x="3330" y="2544"/>
              <a:ext cx="2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R</a:t>
              </a:r>
            </a:p>
          </p:txBody>
        </p:sp>
        <p:sp>
          <p:nvSpPr>
            <p:cNvPr id="229410" name="Text Box 34"/>
            <p:cNvSpPr txBox="1">
              <a:spLocks noChangeArrowheads="1"/>
            </p:cNvSpPr>
            <p:nvPr/>
          </p:nvSpPr>
          <p:spPr bwMode="auto">
            <a:xfrm>
              <a:off x="3340" y="2992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229413" name="Text Box 37"/>
            <p:cNvSpPr txBox="1">
              <a:spLocks noChangeArrowheads="1"/>
            </p:cNvSpPr>
            <p:nvPr/>
          </p:nvSpPr>
          <p:spPr bwMode="auto">
            <a:xfrm>
              <a:off x="3312" y="3264"/>
              <a:ext cx="3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Qs</a:t>
              </a:r>
            </a:p>
          </p:txBody>
        </p:sp>
        <p:sp>
          <p:nvSpPr>
            <p:cNvPr id="229414" name="Text Box 38"/>
            <p:cNvSpPr txBox="1">
              <a:spLocks noChangeArrowheads="1"/>
            </p:cNvSpPr>
            <p:nvPr/>
          </p:nvSpPr>
          <p:spPr bwMode="auto">
            <a:xfrm>
              <a:off x="3322" y="3561"/>
              <a:ext cx="2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Qr</a:t>
              </a:r>
            </a:p>
          </p:txBody>
        </p:sp>
        <p:sp>
          <p:nvSpPr>
            <p:cNvPr id="229420" name="Freeform 44"/>
            <p:cNvSpPr>
              <a:spLocks/>
            </p:cNvSpPr>
            <p:nvPr/>
          </p:nvSpPr>
          <p:spPr bwMode="auto">
            <a:xfrm>
              <a:off x="3648" y="3024"/>
              <a:ext cx="1776" cy="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0" y="0"/>
                </a:cxn>
                <a:cxn ang="0">
                  <a:pos x="480" y="192"/>
                </a:cxn>
                <a:cxn ang="0">
                  <a:pos x="1344" y="192"/>
                </a:cxn>
                <a:cxn ang="0">
                  <a:pos x="1344" y="0"/>
                </a:cxn>
                <a:cxn ang="0">
                  <a:pos x="1776" y="0"/>
                </a:cxn>
              </a:cxnLst>
              <a:rect l="0" t="0" r="r" b="b"/>
              <a:pathLst>
                <a:path w="1776" h="192">
                  <a:moveTo>
                    <a:pt x="0" y="0"/>
                  </a:moveTo>
                  <a:lnTo>
                    <a:pt x="480" y="0"/>
                  </a:lnTo>
                  <a:lnTo>
                    <a:pt x="480" y="192"/>
                  </a:lnTo>
                  <a:lnTo>
                    <a:pt x="1344" y="192"/>
                  </a:lnTo>
                  <a:lnTo>
                    <a:pt x="1344" y="0"/>
                  </a:lnTo>
                  <a:lnTo>
                    <a:pt x="1776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29421" name="Group 45"/>
            <p:cNvGrpSpPr>
              <a:grpSpLocks/>
            </p:cNvGrpSpPr>
            <p:nvPr/>
          </p:nvGrpSpPr>
          <p:grpSpPr bwMode="auto">
            <a:xfrm>
              <a:off x="3600" y="2592"/>
              <a:ext cx="1824" cy="192"/>
              <a:chOff x="528" y="2976"/>
              <a:chExt cx="1824" cy="192"/>
            </a:xfrm>
          </p:grpSpPr>
          <p:sp>
            <p:nvSpPr>
              <p:cNvPr id="229422" name="Freeform 46"/>
              <p:cNvSpPr>
                <a:spLocks/>
              </p:cNvSpPr>
              <p:nvPr/>
            </p:nvSpPr>
            <p:spPr bwMode="auto">
              <a:xfrm>
                <a:off x="528" y="2976"/>
                <a:ext cx="1392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48" y="0"/>
                  </a:cxn>
                  <a:cxn ang="0">
                    <a:pos x="1248" y="240"/>
                  </a:cxn>
                  <a:cxn ang="0">
                    <a:pos x="2112" y="240"/>
                  </a:cxn>
                </a:cxnLst>
                <a:rect l="0" t="0" r="r" b="b"/>
                <a:pathLst>
                  <a:path w="2112" h="240">
                    <a:moveTo>
                      <a:pt x="0" y="0"/>
                    </a:moveTo>
                    <a:lnTo>
                      <a:pt x="1248" y="0"/>
                    </a:lnTo>
                    <a:lnTo>
                      <a:pt x="1248" y="240"/>
                    </a:lnTo>
                    <a:lnTo>
                      <a:pt x="2112" y="2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23" name="Line 47"/>
              <p:cNvSpPr>
                <a:spLocks noChangeShapeType="1"/>
              </p:cNvSpPr>
              <p:nvPr/>
            </p:nvSpPr>
            <p:spPr bwMode="auto">
              <a:xfrm>
                <a:off x="1344" y="3168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29598" name="Rectangle 222"/>
          <p:cNvSpPr>
            <a:spLocks noChangeArrowheads="1"/>
          </p:cNvSpPr>
          <p:nvPr/>
        </p:nvSpPr>
        <p:spPr bwMode="auto">
          <a:xfrm>
            <a:off x="7848600" y="3886200"/>
            <a:ext cx="1371600" cy="1828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795" name="Line 419"/>
          <p:cNvSpPr>
            <a:spLocks noChangeShapeType="1"/>
          </p:cNvSpPr>
          <p:nvPr/>
        </p:nvSpPr>
        <p:spPr bwMode="auto">
          <a:xfrm>
            <a:off x="2286000" y="2419350"/>
            <a:ext cx="1524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796" name="Line 420"/>
          <p:cNvSpPr>
            <a:spLocks noChangeShapeType="1"/>
          </p:cNvSpPr>
          <p:nvPr/>
        </p:nvSpPr>
        <p:spPr bwMode="auto">
          <a:xfrm>
            <a:off x="2286000" y="3643313"/>
            <a:ext cx="1524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797" name="Text Box 421"/>
          <p:cNvSpPr txBox="1">
            <a:spLocks noChangeArrowheads="1"/>
          </p:cNvSpPr>
          <p:nvPr/>
        </p:nvSpPr>
        <p:spPr bwMode="auto">
          <a:xfrm>
            <a:off x="803275" y="2703513"/>
            <a:ext cx="2660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CC66"/>
                </a:solidFill>
              </a:rPr>
              <a:t>Vòng hồi tín song cực </a:t>
            </a:r>
          </a:p>
        </p:txBody>
      </p:sp>
      <p:sp>
        <p:nvSpPr>
          <p:cNvPr id="229814" name="Text Box 438"/>
          <p:cNvSpPr txBox="1">
            <a:spLocks noChangeArrowheads="1"/>
          </p:cNvSpPr>
          <p:nvPr/>
        </p:nvSpPr>
        <p:spPr bwMode="auto">
          <a:xfrm>
            <a:off x="2260600" y="1628775"/>
            <a:ext cx="6502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600">
                <a:solidFill>
                  <a:schemeClr val="bg1"/>
                </a:solidFill>
              </a:rPr>
              <a:t>Có một trị số mà vòng song cực Qs_Qr  không thể phát ra được. </a:t>
            </a:r>
          </a:p>
          <a:p>
            <a:pPr algn="l"/>
            <a:r>
              <a:rPr lang="en-US" sz="1600">
                <a:solidFill>
                  <a:schemeClr val="bg1"/>
                </a:solidFill>
              </a:rPr>
              <a:t>Hãy tìm nó. </a:t>
            </a:r>
          </a:p>
        </p:txBody>
      </p:sp>
      <p:grpSp>
        <p:nvGrpSpPr>
          <p:cNvPr id="229816" name="Group 440"/>
          <p:cNvGrpSpPr>
            <a:grpSpLocks/>
          </p:cNvGrpSpPr>
          <p:nvPr/>
        </p:nvGrpSpPr>
        <p:grpSpPr bwMode="auto">
          <a:xfrm>
            <a:off x="3124200" y="2500313"/>
            <a:ext cx="2392363" cy="1004887"/>
            <a:chOff x="1968" y="1575"/>
            <a:chExt cx="1507" cy="633"/>
          </a:xfrm>
        </p:grpSpPr>
        <p:grpSp>
          <p:nvGrpSpPr>
            <p:cNvPr id="229812" name="Group 436"/>
            <p:cNvGrpSpPr>
              <a:grpSpLocks/>
            </p:cNvGrpSpPr>
            <p:nvPr/>
          </p:nvGrpSpPr>
          <p:grpSpPr bwMode="auto">
            <a:xfrm>
              <a:off x="1968" y="1575"/>
              <a:ext cx="1507" cy="633"/>
              <a:chOff x="4637" y="768"/>
              <a:chExt cx="1507" cy="633"/>
            </a:xfrm>
          </p:grpSpPr>
          <p:sp>
            <p:nvSpPr>
              <p:cNvPr id="229800" name="Rectangle 424"/>
              <p:cNvSpPr>
                <a:spLocks noChangeArrowheads="1"/>
              </p:cNvSpPr>
              <p:nvPr/>
            </p:nvSpPr>
            <p:spPr bwMode="auto">
              <a:xfrm>
                <a:off x="5108" y="768"/>
                <a:ext cx="633" cy="633"/>
              </a:xfrm>
              <a:prstGeom prst="rect">
                <a:avLst/>
              </a:prstGeom>
              <a:solidFill>
                <a:srgbClr val="333333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R        Q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 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S        Q</a:t>
                </a:r>
              </a:p>
            </p:txBody>
          </p:sp>
          <p:grpSp>
            <p:nvGrpSpPr>
              <p:cNvPr id="229802" name="Group 426"/>
              <p:cNvGrpSpPr>
                <a:grpSpLocks/>
              </p:cNvGrpSpPr>
              <p:nvPr/>
            </p:nvGrpSpPr>
            <p:grpSpPr bwMode="auto">
              <a:xfrm>
                <a:off x="5741" y="888"/>
                <a:ext cx="403" cy="69"/>
                <a:chOff x="4083" y="1323"/>
                <a:chExt cx="403" cy="69"/>
              </a:xfrm>
            </p:grpSpPr>
            <p:sp>
              <p:nvSpPr>
                <p:cNvPr id="229803" name="Line 427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9804" name="Freeform 428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8" y="48"/>
                    </a:cxn>
                    <a:cxn ang="0">
                      <a:pos x="0" y="144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9805" name="Group 429"/>
              <p:cNvGrpSpPr>
                <a:grpSpLocks/>
              </p:cNvGrpSpPr>
              <p:nvPr/>
            </p:nvGrpSpPr>
            <p:grpSpPr bwMode="auto">
              <a:xfrm>
                <a:off x="5741" y="1251"/>
                <a:ext cx="403" cy="69"/>
                <a:chOff x="4083" y="1323"/>
                <a:chExt cx="403" cy="69"/>
              </a:xfrm>
            </p:grpSpPr>
            <p:sp>
              <p:nvSpPr>
                <p:cNvPr id="229806" name="Line 430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9807" name="Freeform 431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8" y="48"/>
                    </a:cxn>
                    <a:cxn ang="0">
                      <a:pos x="0" y="144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29808" name="Line 432"/>
              <p:cNvSpPr>
                <a:spLocks noChangeShapeType="1"/>
              </p:cNvSpPr>
              <p:nvPr/>
            </p:nvSpPr>
            <p:spPr bwMode="auto">
              <a:xfrm rot="16200000" flipV="1">
                <a:off x="4868" y="657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09" name="Line 433"/>
              <p:cNvSpPr>
                <a:spLocks noChangeShapeType="1"/>
              </p:cNvSpPr>
              <p:nvPr/>
            </p:nvSpPr>
            <p:spPr bwMode="auto">
              <a:xfrm rot="16200000" flipV="1">
                <a:off x="4868" y="1041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9815" name="Line 439"/>
            <p:cNvSpPr>
              <a:spLocks noChangeShapeType="1"/>
            </p:cNvSpPr>
            <p:nvPr/>
          </p:nvSpPr>
          <p:spPr bwMode="auto">
            <a:xfrm>
              <a:off x="2904" y="1968"/>
              <a:ext cx="14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9817" name="Text Box 441"/>
          <p:cNvSpPr txBox="1">
            <a:spLocks noChangeArrowheads="1"/>
          </p:cNvSpPr>
          <p:nvPr/>
        </p:nvSpPr>
        <p:spPr bwMode="auto">
          <a:xfrm>
            <a:off x="1520825" y="44338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29818" name="Text Box 442"/>
          <p:cNvSpPr txBox="1">
            <a:spLocks noChangeArrowheads="1"/>
          </p:cNvSpPr>
          <p:nvPr/>
        </p:nvSpPr>
        <p:spPr bwMode="auto">
          <a:xfrm>
            <a:off x="2203450" y="44338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9819" name="Text Box 443"/>
          <p:cNvSpPr txBox="1">
            <a:spLocks noChangeArrowheads="1"/>
          </p:cNvSpPr>
          <p:nvPr/>
        </p:nvSpPr>
        <p:spPr bwMode="auto">
          <a:xfrm>
            <a:off x="2667000" y="44338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66FF"/>
                </a:solidFill>
              </a:rPr>
              <a:t>0</a:t>
            </a:r>
          </a:p>
        </p:txBody>
      </p:sp>
      <p:sp>
        <p:nvSpPr>
          <p:cNvPr id="229820" name="Text Box 444"/>
          <p:cNvSpPr txBox="1">
            <a:spLocks noChangeArrowheads="1"/>
          </p:cNvSpPr>
          <p:nvPr/>
        </p:nvSpPr>
        <p:spPr bwMode="auto">
          <a:xfrm>
            <a:off x="4718050" y="2819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29821" name="Text Box 445"/>
          <p:cNvSpPr txBox="1">
            <a:spLocks noChangeArrowheads="1"/>
          </p:cNvSpPr>
          <p:nvPr/>
        </p:nvSpPr>
        <p:spPr bwMode="auto">
          <a:xfrm>
            <a:off x="5321300" y="2819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29822" name="Text Box 446"/>
          <p:cNvSpPr txBox="1">
            <a:spLocks noChangeArrowheads="1"/>
          </p:cNvSpPr>
          <p:nvPr/>
        </p:nvSpPr>
        <p:spPr bwMode="auto">
          <a:xfrm>
            <a:off x="5784850" y="2819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66FF"/>
                </a:solidFill>
              </a:rPr>
              <a:t>0</a:t>
            </a:r>
          </a:p>
        </p:txBody>
      </p:sp>
      <p:sp>
        <p:nvSpPr>
          <p:cNvPr id="229824" name="Text Box 448"/>
          <p:cNvSpPr txBox="1">
            <a:spLocks noChangeArrowheads="1"/>
          </p:cNvSpPr>
          <p:nvPr/>
        </p:nvSpPr>
        <p:spPr bwMode="auto">
          <a:xfrm>
            <a:off x="2311400" y="3962400"/>
            <a:ext cx="382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Hãy so sánh hai trường hợp trên.</a:t>
            </a:r>
          </a:p>
        </p:txBody>
      </p:sp>
      <p:grpSp>
        <p:nvGrpSpPr>
          <p:cNvPr id="229839" name="Group 463"/>
          <p:cNvGrpSpPr>
            <a:grpSpLocks/>
          </p:cNvGrpSpPr>
          <p:nvPr/>
        </p:nvGrpSpPr>
        <p:grpSpPr bwMode="auto">
          <a:xfrm>
            <a:off x="3276600" y="2133600"/>
            <a:ext cx="1163638" cy="1752600"/>
            <a:chOff x="6227" y="3024"/>
            <a:chExt cx="733" cy="1104"/>
          </a:xfrm>
        </p:grpSpPr>
        <p:sp>
          <p:nvSpPr>
            <p:cNvPr id="229828" name="Line 452"/>
            <p:cNvSpPr>
              <a:spLocks noChangeShapeType="1"/>
            </p:cNvSpPr>
            <p:nvPr/>
          </p:nvSpPr>
          <p:spPr bwMode="auto">
            <a:xfrm rot="16200000" flipV="1">
              <a:off x="6299" y="3816"/>
              <a:ext cx="0" cy="14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829" name="Freeform 453"/>
            <p:cNvSpPr>
              <a:spLocks/>
            </p:cNvSpPr>
            <p:nvPr/>
          </p:nvSpPr>
          <p:spPr bwMode="auto">
            <a:xfrm rot="5400000">
              <a:off x="6347" y="3768"/>
              <a:ext cx="336" cy="384"/>
            </a:xfrm>
            <a:custGeom>
              <a:avLst/>
              <a:gdLst/>
              <a:ahLst/>
              <a:cxnLst>
                <a:cxn ang="0">
                  <a:pos x="40" y="776"/>
                </a:cxn>
                <a:cxn ang="0">
                  <a:pos x="88" y="296"/>
                </a:cxn>
                <a:cxn ang="0">
                  <a:pos x="328" y="8"/>
                </a:cxn>
                <a:cxn ang="0">
                  <a:pos x="568" y="344"/>
                </a:cxn>
                <a:cxn ang="0">
                  <a:pos x="616" y="776"/>
                </a:cxn>
                <a:cxn ang="0">
                  <a:pos x="328" y="632"/>
                </a:cxn>
                <a:cxn ang="0">
                  <a:pos x="40" y="776"/>
                </a:cxn>
              </a:cxnLst>
              <a:rect l="0" t="0" r="r" b="b"/>
              <a:pathLst>
                <a:path w="656" h="832">
                  <a:moveTo>
                    <a:pt x="40" y="776"/>
                  </a:moveTo>
                  <a:cubicBezTo>
                    <a:pt x="0" y="720"/>
                    <a:pt x="40" y="424"/>
                    <a:pt x="88" y="296"/>
                  </a:cubicBezTo>
                  <a:cubicBezTo>
                    <a:pt x="136" y="168"/>
                    <a:pt x="248" y="0"/>
                    <a:pt x="328" y="8"/>
                  </a:cubicBezTo>
                  <a:cubicBezTo>
                    <a:pt x="408" y="16"/>
                    <a:pt x="520" y="216"/>
                    <a:pt x="568" y="344"/>
                  </a:cubicBezTo>
                  <a:cubicBezTo>
                    <a:pt x="616" y="472"/>
                    <a:pt x="656" y="728"/>
                    <a:pt x="616" y="776"/>
                  </a:cubicBezTo>
                  <a:cubicBezTo>
                    <a:pt x="576" y="824"/>
                    <a:pt x="424" y="632"/>
                    <a:pt x="328" y="632"/>
                  </a:cubicBezTo>
                  <a:cubicBezTo>
                    <a:pt x="232" y="632"/>
                    <a:pt x="80" y="832"/>
                    <a:pt x="40" y="776"/>
                  </a:cubicBezTo>
                  <a:close/>
                </a:path>
              </a:pathLst>
            </a:custGeom>
            <a:solidFill>
              <a:srgbClr val="996600"/>
            </a:solidFill>
            <a:ln w="28575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830" name="Oval 454"/>
            <p:cNvSpPr>
              <a:spLocks noChangeArrowheads="1"/>
            </p:cNvSpPr>
            <p:nvPr/>
          </p:nvSpPr>
          <p:spPr bwMode="auto">
            <a:xfrm>
              <a:off x="6693" y="3915"/>
              <a:ext cx="96" cy="96"/>
            </a:xfrm>
            <a:prstGeom prst="ellipse">
              <a:avLst/>
            </a:prstGeom>
            <a:solidFill>
              <a:srgbClr val="996600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831" name="Freeform 455"/>
            <p:cNvSpPr>
              <a:spLocks/>
            </p:cNvSpPr>
            <p:nvPr/>
          </p:nvSpPr>
          <p:spPr bwMode="auto">
            <a:xfrm>
              <a:off x="6227" y="3192"/>
              <a:ext cx="61" cy="691"/>
            </a:xfrm>
            <a:custGeom>
              <a:avLst/>
              <a:gdLst/>
              <a:ahLst/>
              <a:cxnLst>
                <a:cxn ang="0">
                  <a:pos x="0" y="672"/>
                </a:cxn>
                <a:cxn ang="0">
                  <a:pos x="0" y="528"/>
                </a:cxn>
                <a:cxn ang="0">
                  <a:pos x="672" y="144"/>
                </a:cxn>
                <a:cxn ang="0">
                  <a:pos x="672" y="48"/>
                </a:cxn>
                <a:cxn ang="0">
                  <a:pos x="672" y="0"/>
                </a:cxn>
              </a:cxnLst>
              <a:rect l="0" t="0" r="r" b="b"/>
              <a:pathLst>
                <a:path w="672" h="672">
                  <a:moveTo>
                    <a:pt x="0" y="672"/>
                  </a:moveTo>
                  <a:lnTo>
                    <a:pt x="0" y="528"/>
                  </a:lnTo>
                  <a:lnTo>
                    <a:pt x="672" y="144"/>
                  </a:lnTo>
                  <a:lnTo>
                    <a:pt x="672" y="48"/>
                  </a:lnTo>
                  <a:lnTo>
                    <a:pt x="672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832" name="Freeform 456"/>
            <p:cNvSpPr>
              <a:spLocks/>
            </p:cNvSpPr>
            <p:nvPr/>
          </p:nvSpPr>
          <p:spPr bwMode="auto">
            <a:xfrm flipH="1" flipV="1">
              <a:off x="6899" y="3264"/>
              <a:ext cx="61" cy="691"/>
            </a:xfrm>
            <a:custGeom>
              <a:avLst/>
              <a:gdLst/>
              <a:ahLst/>
              <a:cxnLst>
                <a:cxn ang="0">
                  <a:pos x="0" y="672"/>
                </a:cxn>
                <a:cxn ang="0">
                  <a:pos x="0" y="528"/>
                </a:cxn>
                <a:cxn ang="0">
                  <a:pos x="672" y="144"/>
                </a:cxn>
                <a:cxn ang="0">
                  <a:pos x="672" y="48"/>
                </a:cxn>
                <a:cxn ang="0">
                  <a:pos x="672" y="0"/>
                </a:cxn>
              </a:cxnLst>
              <a:rect l="0" t="0" r="r" b="b"/>
              <a:pathLst>
                <a:path w="672" h="672">
                  <a:moveTo>
                    <a:pt x="0" y="672"/>
                  </a:moveTo>
                  <a:lnTo>
                    <a:pt x="0" y="528"/>
                  </a:lnTo>
                  <a:lnTo>
                    <a:pt x="672" y="144"/>
                  </a:lnTo>
                  <a:lnTo>
                    <a:pt x="672" y="48"/>
                  </a:lnTo>
                  <a:lnTo>
                    <a:pt x="672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834" name="Oval 458"/>
            <p:cNvSpPr>
              <a:spLocks noChangeArrowheads="1"/>
            </p:cNvSpPr>
            <p:nvPr/>
          </p:nvSpPr>
          <p:spPr bwMode="auto">
            <a:xfrm>
              <a:off x="6883" y="3947"/>
              <a:ext cx="29" cy="2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29838" name="Group 462"/>
            <p:cNvGrpSpPr>
              <a:grpSpLocks/>
            </p:cNvGrpSpPr>
            <p:nvPr/>
          </p:nvGrpSpPr>
          <p:grpSpPr bwMode="auto">
            <a:xfrm flipH="1">
              <a:off x="6275" y="3024"/>
              <a:ext cx="685" cy="336"/>
              <a:chOff x="6227" y="3024"/>
              <a:chExt cx="685" cy="336"/>
            </a:xfrm>
          </p:grpSpPr>
          <p:sp>
            <p:nvSpPr>
              <p:cNvPr id="229825" name="Line 449"/>
              <p:cNvSpPr>
                <a:spLocks noChangeShapeType="1"/>
              </p:cNvSpPr>
              <p:nvPr/>
            </p:nvSpPr>
            <p:spPr bwMode="auto">
              <a:xfrm rot="16200000" flipV="1">
                <a:off x="6299" y="3192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26" name="Freeform 450"/>
              <p:cNvSpPr>
                <a:spLocks/>
              </p:cNvSpPr>
              <p:nvPr/>
            </p:nvSpPr>
            <p:spPr bwMode="auto">
              <a:xfrm rot="5400000">
                <a:off x="6347" y="3000"/>
                <a:ext cx="336" cy="384"/>
              </a:xfrm>
              <a:custGeom>
                <a:avLst/>
                <a:gdLst/>
                <a:ahLst/>
                <a:cxnLst>
                  <a:cxn ang="0">
                    <a:pos x="40" y="776"/>
                  </a:cxn>
                  <a:cxn ang="0">
                    <a:pos x="88" y="296"/>
                  </a:cxn>
                  <a:cxn ang="0">
                    <a:pos x="328" y="8"/>
                  </a:cxn>
                  <a:cxn ang="0">
                    <a:pos x="568" y="344"/>
                  </a:cxn>
                  <a:cxn ang="0">
                    <a:pos x="616" y="776"/>
                  </a:cxn>
                  <a:cxn ang="0">
                    <a:pos x="328" y="632"/>
                  </a:cxn>
                  <a:cxn ang="0">
                    <a:pos x="40" y="776"/>
                  </a:cxn>
                </a:cxnLst>
                <a:rect l="0" t="0" r="r" b="b"/>
                <a:pathLst>
                  <a:path w="656" h="832">
                    <a:moveTo>
                      <a:pt x="40" y="776"/>
                    </a:moveTo>
                    <a:cubicBezTo>
                      <a:pt x="0" y="720"/>
                      <a:pt x="40" y="424"/>
                      <a:pt x="88" y="296"/>
                    </a:cubicBezTo>
                    <a:cubicBezTo>
                      <a:pt x="136" y="168"/>
                      <a:pt x="248" y="0"/>
                      <a:pt x="328" y="8"/>
                    </a:cubicBezTo>
                    <a:cubicBezTo>
                      <a:pt x="408" y="16"/>
                      <a:pt x="520" y="216"/>
                      <a:pt x="568" y="344"/>
                    </a:cubicBezTo>
                    <a:cubicBezTo>
                      <a:pt x="616" y="472"/>
                      <a:pt x="656" y="728"/>
                      <a:pt x="616" y="776"/>
                    </a:cubicBezTo>
                    <a:cubicBezTo>
                      <a:pt x="576" y="824"/>
                      <a:pt x="424" y="632"/>
                      <a:pt x="328" y="632"/>
                    </a:cubicBezTo>
                    <a:cubicBezTo>
                      <a:pt x="232" y="632"/>
                      <a:pt x="80" y="832"/>
                      <a:pt x="40" y="776"/>
                    </a:cubicBezTo>
                    <a:close/>
                  </a:path>
                </a:pathLst>
              </a:custGeom>
              <a:solidFill>
                <a:srgbClr val="996600"/>
              </a:solidFill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27" name="Oval 451"/>
              <p:cNvSpPr>
                <a:spLocks noChangeArrowheads="1"/>
              </p:cNvSpPr>
              <p:nvPr/>
            </p:nvSpPr>
            <p:spPr bwMode="auto">
              <a:xfrm>
                <a:off x="6693" y="3147"/>
                <a:ext cx="96" cy="96"/>
              </a:xfrm>
              <a:prstGeom prst="ellipse">
                <a:avLst/>
              </a:prstGeom>
              <a:solidFill>
                <a:srgbClr val="996600"/>
              </a:solidFill>
              <a:ln w="285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833" name="Oval 457"/>
              <p:cNvSpPr>
                <a:spLocks noChangeArrowheads="1"/>
              </p:cNvSpPr>
              <p:nvPr/>
            </p:nvSpPr>
            <p:spPr bwMode="auto">
              <a:xfrm>
                <a:off x="6883" y="3184"/>
                <a:ext cx="29" cy="2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835" name="Line 459"/>
              <p:cNvSpPr>
                <a:spLocks noChangeShapeType="1"/>
              </p:cNvSpPr>
              <p:nvPr/>
            </p:nvSpPr>
            <p:spPr bwMode="auto">
              <a:xfrm>
                <a:off x="6793" y="3195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9836" name="Line 460"/>
            <p:cNvSpPr>
              <a:spLocks noChangeShapeType="1"/>
            </p:cNvSpPr>
            <p:nvPr/>
          </p:nvSpPr>
          <p:spPr bwMode="auto">
            <a:xfrm>
              <a:off x="6793" y="3966"/>
              <a:ext cx="96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9841" name="Group 465"/>
          <p:cNvGrpSpPr>
            <a:grpSpLocks/>
          </p:cNvGrpSpPr>
          <p:nvPr/>
        </p:nvGrpSpPr>
        <p:grpSpPr bwMode="auto">
          <a:xfrm>
            <a:off x="793750" y="3962400"/>
            <a:ext cx="7283450" cy="915988"/>
            <a:chOff x="740" y="4512"/>
            <a:chExt cx="4588" cy="577"/>
          </a:xfrm>
        </p:grpSpPr>
        <p:sp>
          <p:nvSpPr>
            <p:cNvPr id="229779" name="Freeform 403"/>
            <p:cNvSpPr>
              <a:spLocks/>
            </p:cNvSpPr>
            <p:nvPr/>
          </p:nvSpPr>
          <p:spPr bwMode="auto">
            <a:xfrm>
              <a:off x="1008" y="4560"/>
              <a:ext cx="3368" cy="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0"/>
                </a:cxn>
                <a:cxn ang="0">
                  <a:pos x="288" y="192"/>
                </a:cxn>
                <a:cxn ang="0">
                  <a:pos x="1008" y="192"/>
                </a:cxn>
                <a:cxn ang="0">
                  <a:pos x="1008" y="0"/>
                </a:cxn>
                <a:cxn ang="0">
                  <a:pos x="1920" y="0"/>
                </a:cxn>
                <a:cxn ang="0">
                  <a:pos x="1920" y="192"/>
                </a:cxn>
                <a:cxn ang="0">
                  <a:pos x="2208" y="192"/>
                </a:cxn>
              </a:cxnLst>
              <a:rect l="0" t="0" r="r" b="b"/>
              <a:pathLst>
                <a:path w="2208" h="192">
                  <a:moveTo>
                    <a:pt x="0" y="0"/>
                  </a:moveTo>
                  <a:lnTo>
                    <a:pt x="288" y="0"/>
                  </a:lnTo>
                  <a:lnTo>
                    <a:pt x="288" y="192"/>
                  </a:lnTo>
                  <a:lnTo>
                    <a:pt x="1008" y="192"/>
                  </a:lnTo>
                  <a:lnTo>
                    <a:pt x="1008" y="0"/>
                  </a:lnTo>
                  <a:lnTo>
                    <a:pt x="1920" y="0"/>
                  </a:lnTo>
                  <a:lnTo>
                    <a:pt x="1920" y="192"/>
                  </a:lnTo>
                  <a:lnTo>
                    <a:pt x="2208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780" name="Freeform 404"/>
            <p:cNvSpPr>
              <a:spLocks/>
            </p:cNvSpPr>
            <p:nvPr/>
          </p:nvSpPr>
          <p:spPr bwMode="auto">
            <a:xfrm>
              <a:off x="4376" y="4560"/>
              <a:ext cx="424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0" y="0"/>
                </a:cxn>
                <a:cxn ang="0">
                  <a:pos x="144" y="0"/>
                </a:cxn>
                <a:cxn ang="0">
                  <a:pos x="144" y="192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lnTo>
                    <a:pt x="0" y="0"/>
                  </a:lnTo>
                  <a:lnTo>
                    <a:pt x="144" y="0"/>
                  </a:lnTo>
                  <a:lnTo>
                    <a:pt x="144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781" name="Freeform 405"/>
            <p:cNvSpPr>
              <a:spLocks/>
            </p:cNvSpPr>
            <p:nvPr/>
          </p:nvSpPr>
          <p:spPr bwMode="auto">
            <a:xfrm>
              <a:off x="4800" y="4560"/>
              <a:ext cx="528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40" y="192"/>
                </a:cxn>
                <a:cxn ang="0">
                  <a:pos x="240" y="0"/>
                </a:cxn>
                <a:cxn ang="0">
                  <a:pos x="336" y="0"/>
                </a:cxn>
                <a:cxn ang="0">
                  <a:pos x="336" y="192"/>
                </a:cxn>
                <a:cxn ang="0">
                  <a:pos x="480" y="192"/>
                </a:cxn>
              </a:cxnLst>
              <a:rect l="0" t="0" r="r" b="b"/>
              <a:pathLst>
                <a:path w="480" h="192">
                  <a:moveTo>
                    <a:pt x="0" y="192"/>
                  </a:moveTo>
                  <a:lnTo>
                    <a:pt x="240" y="192"/>
                  </a:lnTo>
                  <a:lnTo>
                    <a:pt x="240" y="0"/>
                  </a:lnTo>
                  <a:lnTo>
                    <a:pt x="336" y="0"/>
                  </a:lnTo>
                  <a:lnTo>
                    <a:pt x="336" y="192"/>
                  </a:lnTo>
                  <a:lnTo>
                    <a:pt x="480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782" name="Freeform 406"/>
            <p:cNvSpPr>
              <a:spLocks/>
            </p:cNvSpPr>
            <p:nvPr/>
          </p:nvSpPr>
          <p:spPr bwMode="auto">
            <a:xfrm>
              <a:off x="1081" y="4848"/>
              <a:ext cx="4247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96" y="192"/>
                </a:cxn>
                <a:cxn ang="0">
                  <a:pos x="96" y="0"/>
                </a:cxn>
                <a:cxn ang="0">
                  <a:pos x="192" y="0"/>
                </a:cxn>
                <a:cxn ang="0">
                  <a:pos x="192" y="192"/>
                </a:cxn>
                <a:cxn ang="0">
                  <a:pos x="336" y="192"/>
                </a:cxn>
                <a:cxn ang="0">
                  <a:pos x="336" y="0"/>
                </a:cxn>
                <a:cxn ang="0">
                  <a:pos x="576" y="0"/>
                </a:cxn>
                <a:cxn ang="0">
                  <a:pos x="576" y="192"/>
                </a:cxn>
                <a:cxn ang="0">
                  <a:pos x="912" y="192"/>
                </a:cxn>
                <a:cxn ang="0">
                  <a:pos x="912" y="0"/>
                </a:cxn>
                <a:cxn ang="0">
                  <a:pos x="1248" y="0"/>
                </a:cxn>
                <a:cxn ang="0">
                  <a:pos x="1248" y="192"/>
                </a:cxn>
                <a:cxn ang="0">
                  <a:pos x="1872" y="192"/>
                </a:cxn>
                <a:cxn ang="0">
                  <a:pos x="1872" y="0"/>
                </a:cxn>
                <a:cxn ang="0">
                  <a:pos x="2304" y="0"/>
                </a:cxn>
                <a:cxn ang="0">
                  <a:pos x="2304" y="192"/>
                </a:cxn>
                <a:cxn ang="0">
                  <a:pos x="2592" y="192"/>
                </a:cxn>
              </a:cxnLst>
              <a:rect l="0" t="0" r="r" b="b"/>
              <a:pathLst>
                <a:path w="2592" h="192">
                  <a:moveTo>
                    <a:pt x="0" y="192"/>
                  </a:moveTo>
                  <a:lnTo>
                    <a:pt x="96" y="192"/>
                  </a:lnTo>
                  <a:lnTo>
                    <a:pt x="96" y="0"/>
                  </a:lnTo>
                  <a:lnTo>
                    <a:pt x="192" y="0"/>
                  </a:lnTo>
                  <a:lnTo>
                    <a:pt x="192" y="192"/>
                  </a:lnTo>
                  <a:lnTo>
                    <a:pt x="336" y="192"/>
                  </a:lnTo>
                  <a:lnTo>
                    <a:pt x="336" y="0"/>
                  </a:lnTo>
                  <a:lnTo>
                    <a:pt x="576" y="0"/>
                  </a:lnTo>
                  <a:lnTo>
                    <a:pt x="576" y="192"/>
                  </a:lnTo>
                  <a:lnTo>
                    <a:pt x="912" y="192"/>
                  </a:lnTo>
                  <a:lnTo>
                    <a:pt x="912" y="0"/>
                  </a:lnTo>
                  <a:lnTo>
                    <a:pt x="1248" y="0"/>
                  </a:lnTo>
                  <a:lnTo>
                    <a:pt x="1248" y="192"/>
                  </a:lnTo>
                  <a:lnTo>
                    <a:pt x="1872" y="192"/>
                  </a:lnTo>
                  <a:lnTo>
                    <a:pt x="1872" y="0"/>
                  </a:lnTo>
                  <a:lnTo>
                    <a:pt x="2304" y="0"/>
                  </a:lnTo>
                  <a:lnTo>
                    <a:pt x="2304" y="192"/>
                  </a:lnTo>
                  <a:lnTo>
                    <a:pt x="2592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840" name="Text Box 464"/>
            <p:cNvSpPr txBox="1">
              <a:spLocks noChangeArrowheads="1"/>
            </p:cNvSpPr>
            <p:nvPr/>
          </p:nvSpPr>
          <p:spPr bwMode="auto">
            <a:xfrm>
              <a:off x="740" y="4512"/>
              <a:ext cx="220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R</a:t>
              </a:r>
            </a:p>
            <a:p>
              <a:endParaRPr lang="en-US">
                <a:solidFill>
                  <a:schemeClr val="bg1"/>
                </a:solidFill>
              </a:endParaRPr>
            </a:p>
            <a:p>
              <a:r>
                <a:rPr lang="en-US">
                  <a:solidFill>
                    <a:schemeClr val="bg1"/>
                  </a:solidFill>
                </a:rPr>
                <a:t>S</a:t>
              </a:r>
            </a:p>
          </p:txBody>
        </p:sp>
      </p:grpSp>
      <p:sp>
        <p:nvSpPr>
          <p:cNvPr id="229705" name="Rectangle 329"/>
          <p:cNvSpPr>
            <a:spLocks noChangeArrowheads="1"/>
          </p:cNvSpPr>
          <p:nvPr/>
        </p:nvSpPr>
        <p:spPr bwMode="auto">
          <a:xfrm>
            <a:off x="749300" y="6527800"/>
            <a:ext cx="3200400" cy="482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0146" name="Group 770"/>
          <p:cNvGrpSpPr>
            <a:grpSpLocks/>
          </p:cNvGrpSpPr>
          <p:nvPr/>
        </p:nvGrpSpPr>
        <p:grpSpPr bwMode="auto">
          <a:xfrm>
            <a:off x="0" y="2133600"/>
            <a:ext cx="1219200" cy="1447800"/>
            <a:chOff x="2256" y="1248"/>
            <a:chExt cx="768" cy="912"/>
          </a:xfrm>
        </p:grpSpPr>
        <p:sp>
          <p:nvSpPr>
            <p:cNvPr id="230143" name="Freeform 767"/>
            <p:cNvSpPr>
              <a:spLocks/>
            </p:cNvSpPr>
            <p:nvPr/>
          </p:nvSpPr>
          <p:spPr bwMode="auto">
            <a:xfrm>
              <a:off x="2256" y="1248"/>
              <a:ext cx="768" cy="2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6" y="0"/>
                </a:cxn>
                <a:cxn ang="0">
                  <a:pos x="336" y="240"/>
                </a:cxn>
                <a:cxn ang="0">
                  <a:pos x="768" y="240"/>
                </a:cxn>
              </a:cxnLst>
              <a:rect l="0" t="0" r="r" b="b"/>
              <a:pathLst>
                <a:path w="768" h="240">
                  <a:moveTo>
                    <a:pt x="0" y="0"/>
                  </a:moveTo>
                  <a:lnTo>
                    <a:pt x="336" y="0"/>
                  </a:lnTo>
                  <a:lnTo>
                    <a:pt x="336" y="240"/>
                  </a:lnTo>
                  <a:lnTo>
                    <a:pt x="768" y="240"/>
                  </a:ln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0144" name="Freeform 768"/>
            <p:cNvSpPr>
              <a:spLocks/>
            </p:cNvSpPr>
            <p:nvPr/>
          </p:nvSpPr>
          <p:spPr bwMode="auto">
            <a:xfrm>
              <a:off x="2256" y="1920"/>
              <a:ext cx="768" cy="2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6" y="0"/>
                </a:cxn>
                <a:cxn ang="0">
                  <a:pos x="336" y="240"/>
                </a:cxn>
                <a:cxn ang="0">
                  <a:pos x="768" y="240"/>
                </a:cxn>
              </a:cxnLst>
              <a:rect l="0" t="0" r="r" b="b"/>
              <a:pathLst>
                <a:path w="768" h="240">
                  <a:moveTo>
                    <a:pt x="0" y="0"/>
                  </a:moveTo>
                  <a:lnTo>
                    <a:pt x="336" y="0"/>
                  </a:lnTo>
                  <a:lnTo>
                    <a:pt x="336" y="240"/>
                  </a:lnTo>
                  <a:lnTo>
                    <a:pt x="768" y="240"/>
                  </a:ln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0145" name="Line 769"/>
            <p:cNvSpPr>
              <a:spLocks noChangeShapeType="1"/>
            </p:cNvSpPr>
            <p:nvPr/>
          </p:nvSpPr>
          <p:spPr bwMode="auto">
            <a:xfrm>
              <a:off x="2592" y="1536"/>
              <a:ext cx="0" cy="336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0229" name="Group 853"/>
          <p:cNvGrpSpPr>
            <a:grpSpLocks/>
          </p:cNvGrpSpPr>
          <p:nvPr/>
        </p:nvGrpSpPr>
        <p:grpSpPr bwMode="auto">
          <a:xfrm>
            <a:off x="5156200" y="5080000"/>
            <a:ext cx="914400" cy="228600"/>
            <a:chOff x="3600" y="3216"/>
            <a:chExt cx="576" cy="144"/>
          </a:xfrm>
        </p:grpSpPr>
        <p:sp>
          <p:nvSpPr>
            <p:cNvPr id="230188" name="Rectangle 812"/>
            <p:cNvSpPr>
              <a:spLocks noChangeArrowheads="1"/>
            </p:cNvSpPr>
            <p:nvPr/>
          </p:nvSpPr>
          <p:spPr bwMode="auto">
            <a:xfrm>
              <a:off x="3600" y="3216"/>
              <a:ext cx="576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600">
                  <a:solidFill>
                    <a:schemeClr val="bg1"/>
                  </a:solidFill>
                </a:rPr>
                <a:t>Q        Q</a:t>
              </a:r>
            </a:p>
          </p:txBody>
        </p:sp>
        <p:sp>
          <p:nvSpPr>
            <p:cNvPr id="230228" name="Line 852"/>
            <p:cNvSpPr>
              <a:spLocks noChangeShapeType="1"/>
            </p:cNvSpPr>
            <p:nvPr/>
          </p:nvSpPr>
          <p:spPr bwMode="auto">
            <a:xfrm>
              <a:off x="3984" y="3216"/>
              <a:ext cx="144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0231" name="Rectangle 855"/>
          <p:cNvSpPr>
            <a:spLocks noChangeArrowheads="1"/>
          </p:cNvSpPr>
          <p:nvPr/>
        </p:nvSpPr>
        <p:spPr bwMode="auto">
          <a:xfrm>
            <a:off x="6705600" y="6019800"/>
            <a:ext cx="1219200" cy="381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600">
                <a:solidFill>
                  <a:schemeClr val="bg1"/>
                </a:solidFill>
              </a:rPr>
              <a:t>Ghi S vào Q</a:t>
            </a:r>
          </a:p>
        </p:txBody>
      </p:sp>
      <p:grpSp>
        <p:nvGrpSpPr>
          <p:cNvPr id="230245" name="Group 869"/>
          <p:cNvGrpSpPr>
            <a:grpSpLocks/>
          </p:cNvGrpSpPr>
          <p:nvPr/>
        </p:nvGrpSpPr>
        <p:grpSpPr bwMode="auto">
          <a:xfrm>
            <a:off x="762000" y="5105400"/>
            <a:ext cx="7289800" cy="457200"/>
            <a:chOff x="5040" y="3216"/>
            <a:chExt cx="4592" cy="288"/>
          </a:xfrm>
        </p:grpSpPr>
        <p:grpSp>
          <p:nvGrpSpPr>
            <p:cNvPr id="230242" name="Group 866"/>
            <p:cNvGrpSpPr>
              <a:grpSpLocks/>
            </p:cNvGrpSpPr>
            <p:nvPr/>
          </p:nvGrpSpPr>
          <p:grpSpPr bwMode="auto">
            <a:xfrm>
              <a:off x="5424" y="3216"/>
              <a:ext cx="4208" cy="192"/>
              <a:chOff x="5424" y="2832"/>
              <a:chExt cx="4208" cy="192"/>
            </a:xfrm>
          </p:grpSpPr>
          <p:sp>
            <p:nvSpPr>
              <p:cNvPr id="230234" name="Freeform 858"/>
              <p:cNvSpPr>
                <a:spLocks/>
              </p:cNvSpPr>
              <p:nvPr/>
            </p:nvSpPr>
            <p:spPr bwMode="auto">
              <a:xfrm>
                <a:off x="5424" y="2832"/>
                <a:ext cx="1872" cy="192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144" y="192"/>
                  </a:cxn>
                  <a:cxn ang="0">
                    <a:pos x="288" y="192"/>
                  </a:cxn>
                  <a:cxn ang="0">
                    <a:pos x="528" y="192"/>
                  </a:cxn>
                  <a:cxn ang="0">
                    <a:pos x="528" y="0"/>
                  </a:cxn>
                  <a:cxn ang="0">
                    <a:pos x="1440" y="0"/>
                  </a:cxn>
                  <a:cxn ang="0">
                    <a:pos x="1440" y="192"/>
                  </a:cxn>
                  <a:cxn ang="0">
                    <a:pos x="1872" y="192"/>
                  </a:cxn>
                </a:cxnLst>
                <a:rect l="0" t="0" r="r" b="b"/>
                <a:pathLst>
                  <a:path w="1872" h="192">
                    <a:moveTo>
                      <a:pt x="0" y="192"/>
                    </a:moveTo>
                    <a:lnTo>
                      <a:pt x="144" y="192"/>
                    </a:lnTo>
                    <a:lnTo>
                      <a:pt x="288" y="192"/>
                    </a:lnTo>
                    <a:lnTo>
                      <a:pt x="528" y="192"/>
                    </a:lnTo>
                    <a:lnTo>
                      <a:pt x="528" y="0"/>
                    </a:lnTo>
                    <a:lnTo>
                      <a:pt x="1440" y="0"/>
                    </a:lnTo>
                    <a:lnTo>
                      <a:pt x="1440" y="192"/>
                    </a:lnTo>
                    <a:lnTo>
                      <a:pt x="1872" y="192"/>
                    </a:lnTo>
                  </a:path>
                </a:pathLst>
              </a:custGeom>
              <a:noFill/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36" name="Freeform 860"/>
              <p:cNvSpPr>
                <a:spLocks/>
              </p:cNvSpPr>
              <p:nvPr/>
            </p:nvSpPr>
            <p:spPr bwMode="auto">
              <a:xfrm>
                <a:off x="7220" y="2832"/>
                <a:ext cx="1248" cy="192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1200" y="192"/>
                  </a:cxn>
                  <a:cxn ang="0">
                    <a:pos x="1200" y="0"/>
                  </a:cxn>
                </a:cxnLst>
                <a:rect l="0" t="0" r="r" b="b"/>
                <a:pathLst>
                  <a:path w="1200" h="192">
                    <a:moveTo>
                      <a:pt x="0" y="192"/>
                    </a:moveTo>
                    <a:lnTo>
                      <a:pt x="1200" y="192"/>
                    </a:lnTo>
                    <a:lnTo>
                      <a:pt x="1200" y="0"/>
                    </a:lnTo>
                  </a:path>
                </a:pathLst>
              </a:custGeom>
              <a:noFill/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37" name="Freeform 861"/>
              <p:cNvSpPr>
                <a:spLocks/>
              </p:cNvSpPr>
              <p:nvPr/>
            </p:nvSpPr>
            <p:spPr bwMode="auto">
              <a:xfrm flipV="1">
                <a:off x="8468" y="2832"/>
                <a:ext cx="236" cy="192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1200" y="192"/>
                  </a:cxn>
                  <a:cxn ang="0">
                    <a:pos x="1200" y="0"/>
                  </a:cxn>
                </a:cxnLst>
                <a:rect l="0" t="0" r="r" b="b"/>
                <a:pathLst>
                  <a:path w="1200" h="192">
                    <a:moveTo>
                      <a:pt x="0" y="192"/>
                    </a:moveTo>
                    <a:lnTo>
                      <a:pt x="1200" y="192"/>
                    </a:lnTo>
                    <a:lnTo>
                      <a:pt x="1200" y="0"/>
                    </a:lnTo>
                  </a:path>
                </a:pathLst>
              </a:custGeom>
              <a:noFill/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39" name="Freeform 863"/>
              <p:cNvSpPr>
                <a:spLocks/>
              </p:cNvSpPr>
              <p:nvPr/>
            </p:nvSpPr>
            <p:spPr bwMode="auto">
              <a:xfrm>
                <a:off x="8704" y="2832"/>
                <a:ext cx="416" cy="192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1200" y="192"/>
                  </a:cxn>
                  <a:cxn ang="0">
                    <a:pos x="1200" y="0"/>
                  </a:cxn>
                </a:cxnLst>
                <a:rect l="0" t="0" r="r" b="b"/>
                <a:pathLst>
                  <a:path w="1200" h="192">
                    <a:moveTo>
                      <a:pt x="0" y="192"/>
                    </a:moveTo>
                    <a:lnTo>
                      <a:pt x="1200" y="192"/>
                    </a:lnTo>
                    <a:lnTo>
                      <a:pt x="1200" y="0"/>
                    </a:lnTo>
                  </a:path>
                </a:pathLst>
              </a:custGeom>
              <a:noFill/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40" name="Freeform 864"/>
              <p:cNvSpPr>
                <a:spLocks/>
              </p:cNvSpPr>
              <p:nvPr/>
            </p:nvSpPr>
            <p:spPr bwMode="auto">
              <a:xfrm flipV="1">
                <a:off x="9120" y="2832"/>
                <a:ext cx="271" cy="192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1200" y="192"/>
                  </a:cxn>
                  <a:cxn ang="0">
                    <a:pos x="1200" y="0"/>
                  </a:cxn>
                </a:cxnLst>
                <a:rect l="0" t="0" r="r" b="b"/>
                <a:pathLst>
                  <a:path w="1200" h="192">
                    <a:moveTo>
                      <a:pt x="0" y="192"/>
                    </a:moveTo>
                    <a:lnTo>
                      <a:pt x="1200" y="192"/>
                    </a:lnTo>
                    <a:lnTo>
                      <a:pt x="1200" y="0"/>
                    </a:lnTo>
                  </a:path>
                </a:pathLst>
              </a:custGeom>
              <a:noFill/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41" name="Line 865"/>
              <p:cNvSpPr>
                <a:spLocks noChangeShapeType="1"/>
              </p:cNvSpPr>
              <p:nvPr/>
            </p:nvSpPr>
            <p:spPr bwMode="auto">
              <a:xfrm>
                <a:off x="9392" y="3024"/>
                <a:ext cx="240" cy="0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0244" name="Rectangle 868"/>
            <p:cNvSpPr>
              <a:spLocks noChangeArrowheads="1"/>
            </p:cNvSpPr>
            <p:nvPr/>
          </p:nvSpPr>
          <p:spPr bwMode="auto">
            <a:xfrm>
              <a:off x="5040" y="3264"/>
              <a:ext cx="240" cy="24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>
                  <a:solidFill>
                    <a:schemeClr val="bg1"/>
                  </a:solidFill>
                </a:rPr>
                <a:t>Qs</a:t>
              </a:r>
            </a:p>
          </p:txBody>
        </p:sp>
      </p:grpSp>
      <p:sp>
        <p:nvSpPr>
          <p:cNvPr id="230246" name="Text Box 870"/>
          <p:cNvSpPr txBox="1">
            <a:spLocks noChangeArrowheads="1"/>
          </p:cNvSpPr>
          <p:nvPr/>
        </p:nvSpPr>
        <p:spPr bwMode="auto">
          <a:xfrm>
            <a:off x="-107950" y="2209800"/>
            <a:ext cx="109855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 RS 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LL (0)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LH (1)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HL (2)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 HH (3)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29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229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229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2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2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2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22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22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mph" presetSubtype="2" repeatCount="indefinite" autoRev="1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4" dur="3000" fill="hold"/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3000" fill="hold"/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7" dur="3000" fill="hold"/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8" dur="3000" fill="hold"/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0" dur="3000" fill="hold"/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1" dur="3000" fill="hold"/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3" dur="3000" fill="hold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4" dur="3000" fill="hold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6" dur="3000" fill="hold"/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3000" fill="hold"/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9" dur="3000" fill="hold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3000" fill="hold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52" dur="3000" fill="hold"/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3" dur="3000" fill="hold"/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55" dur="3000" fill="hold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6" dur="3000" fill="hold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58" dur="3000" fill="hold"/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9" dur="3000" fill="hold"/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61" dur="3000" fill="hold"/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2" dur="3000" fill="hold"/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64" dur="3000" fill="hold"/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5" dur="3000" fill="hold"/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67" dur="3000" fill="hold"/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" dur="3000" fill="hold"/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29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29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2298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0"/>
                                        <p:tgtEl>
                                          <p:spTgt spid="23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2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2000"/>
                                        <p:tgtEl>
                                          <p:spTgt spid="229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0"/>
                                        <p:tgtEl>
                                          <p:spTgt spid="229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229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5" dur="500"/>
                                        <p:tgtEl>
                                          <p:spTgt spid="23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2000"/>
                                        <p:tgtEl>
                                          <p:spTgt spid="229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000"/>
                                        <p:tgtEl>
                                          <p:spTgt spid="2295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2000"/>
                                        <p:tgtEl>
                                          <p:spTgt spid="2295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000"/>
                                        <p:tgtEl>
                                          <p:spTgt spid="2295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2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indefinite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8" dur="indefinite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indefinite"/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1" dur="indefinite"/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7" presetClass="emph" presetSubtype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indefinite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5" dur="indefinite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indefinite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8" dur="indefinite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indefinite"/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1" dur="indefinite"/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indefinite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4" dur="indefinite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indefinite"/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7" dur="indefinite"/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indefinite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0" dur="indefinite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indefinite"/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3" dur="indefinite"/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indefinite"/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6" dur="indefinite"/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indefinite"/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9" dur="indefinite"/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indefinite"/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2" dur="indefinite"/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2000"/>
                                        <p:tgtEl>
                                          <p:spTgt spid="229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22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2000"/>
                                        <p:tgtEl>
                                          <p:spTgt spid="22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2000"/>
                                        <p:tgtEl>
                                          <p:spTgt spid="2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indefinite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9" dur="indefinite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2000"/>
                                        <p:tgtEl>
                                          <p:spTgt spid="229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2000"/>
                                        <p:tgtEl>
                                          <p:spTgt spid="229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2000"/>
                                        <p:tgtEl>
                                          <p:spTgt spid="2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2000"/>
                                        <p:tgtEl>
                                          <p:spTgt spid="229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" dur="indefinite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4" dur="indefinite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" dur="indefinite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7" dur="indefinite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9" dur="indefinite"/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0" dur="indefinite"/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2" dur="indefinite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3" dur="indefinite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" dur="indefinite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6" dur="indefinite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indefinite"/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1" dur="indefinite"/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2000"/>
                                        <p:tgtEl>
                                          <p:spTgt spid="2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2000"/>
                                        <p:tgtEl>
                                          <p:spTgt spid="229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2000"/>
                                        <p:tgtEl>
                                          <p:spTgt spid="229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3" dur="2000"/>
                                        <p:tgtEl>
                                          <p:spTgt spid="2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2000"/>
                                        <p:tgtEl>
                                          <p:spTgt spid="229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2000"/>
                                        <p:tgtEl>
                                          <p:spTgt spid="229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2000"/>
                                        <p:tgtEl>
                                          <p:spTgt spid="229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2000"/>
                                        <p:tgtEl>
                                          <p:spTgt spid="229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2000"/>
                                        <p:tgtEl>
                                          <p:spTgt spid="229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000"/>
                                        <p:tgtEl>
                                          <p:spTgt spid="229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000"/>
                                        <p:tgtEl>
                                          <p:spTgt spid="229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2000"/>
                                        <p:tgtEl>
                                          <p:spTgt spid="229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2000"/>
                                        <p:tgtEl>
                                          <p:spTgt spid="229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2000"/>
                                        <p:tgtEl>
                                          <p:spTgt spid="229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2000"/>
                                        <p:tgtEl>
                                          <p:spTgt spid="229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2000"/>
                                        <p:tgtEl>
                                          <p:spTgt spid="229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000"/>
                                        <p:tgtEl>
                                          <p:spTgt spid="229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000"/>
                                        <p:tgtEl>
                                          <p:spTgt spid="229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2000"/>
                                        <p:tgtEl>
                                          <p:spTgt spid="229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2000"/>
                                        <p:tgtEl>
                                          <p:spTgt spid="229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2000"/>
                                        <p:tgtEl>
                                          <p:spTgt spid="229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2000"/>
                                        <p:tgtEl>
                                          <p:spTgt spid="229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2000"/>
                                        <p:tgtEl>
                                          <p:spTgt spid="229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000"/>
                                        <p:tgtEl>
                                          <p:spTgt spid="229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000"/>
                                        <p:tgtEl>
                                          <p:spTgt spid="2296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2000"/>
                                        <p:tgtEl>
                                          <p:spTgt spid="229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2000"/>
                                        <p:tgtEl>
                                          <p:spTgt spid="229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2000"/>
                                        <p:tgtEl>
                                          <p:spTgt spid="229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2000"/>
                                        <p:tgtEl>
                                          <p:spTgt spid="229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2000"/>
                                        <p:tgtEl>
                                          <p:spTgt spid="2297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000"/>
                                        <p:tgtEl>
                                          <p:spTgt spid="229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000"/>
                                        <p:tgtEl>
                                          <p:spTgt spid="2297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2000"/>
                                        <p:tgtEl>
                                          <p:spTgt spid="2297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2000"/>
                                        <p:tgtEl>
                                          <p:spTgt spid="229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2000"/>
                                        <p:tgtEl>
                                          <p:spTgt spid="229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2000"/>
                                        <p:tgtEl>
                                          <p:spTgt spid="229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2000"/>
                                        <p:tgtEl>
                                          <p:spTgt spid="229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1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4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7" presetClass="emph" presetSubtype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9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0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2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3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5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6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8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9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1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2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4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5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7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8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0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1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3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4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6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7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8" fill="hold">
                      <p:stCondLst>
                        <p:cond delay="indefinite"/>
                      </p:stCondLst>
                      <p:childTnLst>
                        <p:par>
                          <p:cTn id="409" fill="hold">
                            <p:stCondLst>
                              <p:cond delay="0"/>
                            </p:stCondLst>
                            <p:childTnLst>
                              <p:par>
                                <p:cTn id="410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2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6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7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9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0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2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3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5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6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8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9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4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7" fill="hold">
                      <p:stCondLst>
                        <p:cond delay="indefinite"/>
                      </p:stCondLst>
                      <p:childTnLst>
                        <p:par>
                          <p:cTn id="438" fill="hold">
                            <p:stCondLst>
                              <p:cond delay="0"/>
                            </p:stCondLst>
                            <p:childTnLst>
                              <p:par>
                                <p:cTn id="43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1" dur="2000"/>
                                        <p:tgtEl>
                                          <p:spTgt spid="229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4" dur="2000"/>
                                        <p:tgtEl>
                                          <p:spTgt spid="229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7" dur="2000"/>
                                        <p:tgtEl>
                                          <p:spTgt spid="229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0" dur="2000"/>
                                        <p:tgtEl>
                                          <p:spTgt spid="229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3" dur="2000"/>
                                        <p:tgtEl>
                                          <p:spTgt spid="229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000"/>
                                        <p:tgtEl>
                                          <p:spTgt spid="229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000"/>
                                        <p:tgtEl>
                                          <p:spTgt spid="22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2" dur="2000"/>
                                        <p:tgtEl>
                                          <p:spTgt spid="22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2000"/>
                                        <p:tgtEl>
                                          <p:spTgt spid="22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8" dur="2000"/>
                                        <p:tgtEl>
                                          <p:spTgt spid="22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1" dur="2000"/>
                                        <p:tgtEl>
                                          <p:spTgt spid="22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4" dur="2000"/>
                                        <p:tgtEl>
                                          <p:spTgt spid="22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7" dur="2000"/>
                                        <p:tgtEl>
                                          <p:spTgt spid="22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2000"/>
                                        <p:tgtEl>
                                          <p:spTgt spid="22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2000"/>
                                        <p:tgtEl>
                                          <p:spTgt spid="22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2000"/>
                                        <p:tgtEl>
                                          <p:spTgt spid="22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2000"/>
                                        <p:tgtEl>
                                          <p:spTgt spid="22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2000"/>
                                        <p:tgtEl>
                                          <p:spTgt spid="22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2000"/>
                                        <p:tgtEl>
                                          <p:spTgt spid="229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8" dur="2000"/>
                                        <p:tgtEl>
                                          <p:spTgt spid="229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1" dur="2000"/>
                                        <p:tgtEl>
                                          <p:spTgt spid="229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4" dur="2000"/>
                                        <p:tgtEl>
                                          <p:spTgt spid="22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7" dur="2000"/>
                                        <p:tgtEl>
                                          <p:spTgt spid="229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0" dur="2000"/>
                                        <p:tgtEl>
                                          <p:spTgt spid="229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3" dur="2000"/>
                                        <p:tgtEl>
                                          <p:spTgt spid="2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6" dur="2000"/>
                                        <p:tgtEl>
                                          <p:spTgt spid="2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9" dur="2000"/>
                                        <p:tgtEl>
                                          <p:spTgt spid="229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2" dur="2000"/>
                                        <p:tgtEl>
                                          <p:spTgt spid="2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5" dur="2000"/>
                                        <p:tgtEl>
                                          <p:spTgt spid="2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8" dur="2000"/>
                                        <p:tgtEl>
                                          <p:spTgt spid="2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1" dur="2000"/>
                                        <p:tgtEl>
                                          <p:spTgt spid="229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4" dur="2000"/>
                                        <p:tgtEl>
                                          <p:spTgt spid="229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5" fill="hold">
                            <p:stCondLst>
                              <p:cond delay="2000"/>
                            </p:stCondLst>
                            <p:childTnLst>
                              <p:par>
                                <p:cTn id="5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8" dur="2000"/>
                                        <p:tgtEl>
                                          <p:spTgt spid="229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9" fill="hold">
                      <p:stCondLst>
                        <p:cond delay="indefinite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2000"/>
                                        <p:tgtEl>
                                          <p:spTgt spid="2298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2000"/>
                                        <p:tgtEl>
                                          <p:spTgt spid="229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8" dur="2000"/>
                                        <p:tgtEl>
                                          <p:spTgt spid="2298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1" dur="2000"/>
                                        <p:tgtEl>
                                          <p:spTgt spid="2298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3" fill="hold">
                      <p:stCondLst>
                        <p:cond delay="indefinite"/>
                      </p:stCondLst>
                      <p:childTnLst>
                        <p:par>
                          <p:cTn id="554" fill="hold">
                            <p:stCondLst>
                              <p:cond delay="0"/>
                            </p:stCondLst>
                            <p:childTnLst>
                              <p:par>
                                <p:cTn id="555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6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57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8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9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0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2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3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4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5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6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7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8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9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1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2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4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5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6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7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8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9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0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81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2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3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84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6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87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8" fill="hold">
                      <p:stCondLst>
                        <p:cond delay="indefinite"/>
                      </p:stCondLst>
                      <p:childTnLst>
                        <p:par>
                          <p:cTn id="589" fill="hold">
                            <p:stCondLst>
                              <p:cond delay="0"/>
                            </p:stCondLst>
                            <p:childTnLst>
                              <p:par>
                                <p:cTn id="590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1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2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3" fill="hold">
                      <p:stCondLst>
                        <p:cond delay="indefinite"/>
                      </p:stCondLst>
                      <p:childTnLst>
                        <p:par>
                          <p:cTn id="594" fill="hold">
                            <p:stCondLst>
                              <p:cond delay="0"/>
                            </p:stCondLst>
                            <p:childTnLst>
                              <p:par>
                                <p:cTn id="595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6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7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9" presetID="7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1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2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3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4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6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7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8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9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0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1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2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3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4" fill="hold">
                            <p:stCondLst>
                              <p:cond delay="2500"/>
                            </p:stCondLst>
                            <p:childTnLst>
                              <p:par>
                                <p:cTn id="615" presetID="7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6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7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9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20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2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23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4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5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26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7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8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29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0" fill="hold">
                      <p:stCondLst>
                        <p:cond delay="indefinite"/>
                      </p:stCondLst>
                      <p:childTnLst>
                        <p:par>
                          <p:cTn id="631" fill="hold">
                            <p:stCondLst>
                              <p:cond delay="0"/>
                            </p:stCondLst>
                            <p:childTnLst>
                              <p:par>
                                <p:cTn id="6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4" dur="3000"/>
                                        <p:tgtEl>
                                          <p:spTgt spid="230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5" fill="hold">
                      <p:stCondLst>
                        <p:cond delay="indefinite"/>
                      </p:stCondLst>
                      <p:childTnLst>
                        <p:par>
                          <p:cTn id="636" fill="hold">
                            <p:stCondLst>
                              <p:cond delay="0"/>
                            </p:stCondLst>
                            <p:childTnLst>
                              <p:par>
                                <p:cTn id="637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8" dur="2000"/>
                                        <p:tgtEl>
                                          <p:spTgt spid="2296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1" dur="2000"/>
                                        <p:tgtEl>
                                          <p:spTgt spid="229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4" dur="2000"/>
                                        <p:tgtEl>
                                          <p:spTgt spid="229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7" dur="2000"/>
                                        <p:tgtEl>
                                          <p:spTgt spid="229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0" dur="2000"/>
                                        <p:tgtEl>
                                          <p:spTgt spid="229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3" dur="2000"/>
                                        <p:tgtEl>
                                          <p:spTgt spid="2297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6" dur="2000"/>
                                        <p:tgtEl>
                                          <p:spTgt spid="229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9" dur="2000"/>
                                        <p:tgtEl>
                                          <p:spTgt spid="2297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2" dur="2000"/>
                                        <p:tgtEl>
                                          <p:spTgt spid="2297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5" dur="2000"/>
                                        <p:tgtEl>
                                          <p:spTgt spid="229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8" dur="2000"/>
                                        <p:tgtEl>
                                          <p:spTgt spid="229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1" dur="2000"/>
                                        <p:tgtEl>
                                          <p:spTgt spid="229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4" dur="2000"/>
                                        <p:tgtEl>
                                          <p:spTgt spid="229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9" dur="5000"/>
                                        <p:tgtEl>
                                          <p:spTgt spid="229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1" dur="2000"/>
                                        <p:tgtEl>
                                          <p:spTgt spid="230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3" fill="hold">
                      <p:stCondLst>
                        <p:cond delay="indefinite"/>
                      </p:stCondLst>
                      <p:childTnLst>
                        <p:par>
                          <p:cTn id="684" fill="hold">
                            <p:stCondLst>
                              <p:cond delay="0"/>
                            </p:stCondLst>
                            <p:childTnLst>
                              <p:par>
                                <p:cTn id="6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7" dur="2000"/>
                                        <p:tgtEl>
                                          <p:spTgt spid="23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8" fill="hold">
                      <p:stCondLst>
                        <p:cond delay="indefinite"/>
                      </p:stCondLst>
                      <p:childTnLst>
                        <p:par>
                          <p:cTn id="689" fill="hold">
                            <p:stCondLst>
                              <p:cond delay="0"/>
                            </p:stCondLst>
                            <p:childTnLst>
                              <p:par>
                                <p:cTn id="69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1" dur="500"/>
                                        <p:tgtEl>
                                          <p:spTgt spid="23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4" dur="2000"/>
                                        <p:tgtEl>
                                          <p:spTgt spid="2298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6" fill="hold">
                      <p:stCondLst>
                        <p:cond delay="indefinite"/>
                      </p:stCondLst>
                      <p:childTnLst>
                        <p:par>
                          <p:cTn id="697" fill="hold">
                            <p:stCondLst>
                              <p:cond delay="0"/>
                            </p:stCondLst>
                            <p:childTnLst>
                              <p:par>
                                <p:cTn id="6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0" dur="2000" fill="hold"/>
                                        <p:tgtEl>
                                          <p:spTgt spid="23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1" dur="2000" fill="hold"/>
                                        <p:tgtEl>
                                          <p:spTgt spid="23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3" dur="2000"/>
                                        <p:tgtEl>
                                          <p:spTgt spid="229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5" fill="hold">
                      <p:stCondLst>
                        <p:cond delay="indefinite"/>
                      </p:stCondLst>
                      <p:childTnLst>
                        <p:par>
                          <p:cTn id="706" fill="hold">
                            <p:stCondLst>
                              <p:cond delay="0"/>
                            </p:stCondLst>
                            <p:childTnLst>
                              <p:par>
                                <p:cTn id="70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9" dur="3000"/>
                                        <p:tgtEl>
                                          <p:spTgt spid="229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0" fill="hold">
                      <p:stCondLst>
                        <p:cond delay="indefinite"/>
                      </p:stCondLst>
                      <p:childTnLst>
                        <p:par>
                          <p:cTn id="711" fill="hold">
                            <p:stCondLst>
                              <p:cond delay="0"/>
                            </p:stCondLst>
                            <p:childTnLst>
                              <p:par>
                                <p:cTn id="7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4" dur="2000"/>
                                        <p:tgtEl>
                                          <p:spTgt spid="229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7" dur="500"/>
                                        <p:tgtEl>
                                          <p:spTgt spid="2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8" fill="hold">
                            <p:stCondLst>
                              <p:cond delay="2000"/>
                            </p:stCondLst>
                            <p:childTnLst>
                              <p:par>
                                <p:cTn id="719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1" dur="3000"/>
                                        <p:tgtEl>
                                          <p:spTgt spid="229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2" fill="hold">
                            <p:stCondLst>
                              <p:cond delay="10000"/>
                            </p:stCondLst>
                            <p:childTnLst>
                              <p:par>
                                <p:cTn id="723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5" dur="3000"/>
                                        <p:tgtEl>
                                          <p:spTgt spid="229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27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9" dur="3000"/>
                                        <p:tgtEl>
                                          <p:spTgt spid="229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0" fill="hold">
                      <p:stCondLst>
                        <p:cond delay="indefinite"/>
                      </p:stCondLst>
                      <p:childTnLst>
                        <p:par>
                          <p:cTn id="731" fill="hold">
                            <p:stCondLst>
                              <p:cond delay="0"/>
                            </p:stCondLst>
                            <p:childTnLst>
                              <p:par>
                                <p:cTn id="732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3" dur="2000" fill="hold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734" dur="2000" fill="hold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5" fill="hold">
                      <p:stCondLst>
                        <p:cond delay="indefinite"/>
                      </p:stCondLst>
                      <p:childTnLst>
                        <p:par>
                          <p:cTn id="736" fill="hold">
                            <p:stCondLst>
                              <p:cond delay="0"/>
                            </p:stCondLst>
                            <p:childTnLst>
                              <p:par>
                                <p:cTn id="7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8" dur="2000"/>
                                        <p:tgtEl>
                                          <p:spTgt spid="2296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0" fill="hold">
                            <p:stCondLst>
                              <p:cond delay="2000"/>
                            </p:stCondLst>
                            <p:childTnLst>
                              <p:par>
                                <p:cTn id="741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2" dur="2000"/>
                                        <p:tgtEl>
                                          <p:spTgt spid="229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4" fill="hold">
                      <p:stCondLst>
                        <p:cond delay="indefinite"/>
                      </p:stCondLst>
                      <p:childTnLst>
                        <p:par>
                          <p:cTn id="745" fill="hold">
                            <p:stCondLst>
                              <p:cond delay="0"/>
                            </p:stCondLst>
                            <p:childTnLst>
                              <p:par>
                                <p:cTn id="74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7" dur="2000"/>
                                        <p:tgtEl>
                                          <p:spTgt spid="229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9" fill="hold">
                            <p:stCondLst>
                              <p:cond delay="2000"/>
                            </p:stCondLst>
                            <p:childTnLst>
                              <p:par>
                                <p:cTn id="75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1" dur="2000"/>
                                        <p:tgtEl>
                                          <p:spTgt spid="229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3" fill="hold">
                      <p:stCondLst>
                        <p:cond delay="indefinite"/>
                      </p:stCondLst>
                      <p:childTnLst>
                        <p:par>
                          <p:cTn id="754" fill="hold">
                            <p:stCondLst>
                              <p:cond delay="0"/>
                            </p:stCondLst>
                            <p:childTnLst>
                              <p:par>
                                <p:cTn id="7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6" dur="2000"/>
                                        <p:tgtEl>
                                          <p:spTgt spid="2297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8" fill="hold">
                            <p:stCondLst>
                              <p:cond delay="2000"/>
                            </p:stCondLst>
                            <p:childTnLst>
                              <p:par>
                                <p:cTn id="75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0" dur="2000"/>
                                        <p:tgtEl>
                                          <p:spTgt spid="2297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2" fill="hold">
                            <p:stCondLst>
                              <p:cond delay="4000"/>
                            </p:stCondLst>
                            <p:childTnLst>
                              <p:par>
                                <p:cTn id="763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5" dur="500"/>
                                        <p:tgtEl>
                                          <p:spTgt spid="2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6" fill="hold">
                      <p:stCondLst>
                        <p:cond delay="indefinite"/>
                      </p:stCondLst>
                      <p:childTnLst>
                        <p:par>
                          <p:cTn id="767" fill="hold">
                            <p:stCondLst>
                              <p:cond delay="0"/>
                            </p:stCondLst>
                            <p:childTnLst>
                              <p:par>
                                <p:cTn id="7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0" dur="2000"/>
                                        <p:tgtEl>
                                          <p:spTgt spid="22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2" dur="2000"/>
                                        <p:tgtEl>
                                          <p:spTgt spid="229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5" dur="2000"/>
                                        <p:tgtEl>
                                          <p:spTgt spid="229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8" dur="2000"/>
                                        <p:tgtEl>
                                          <p:spTgt spid="229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1" dur="2000"/>
                                        <p:tgtEl>
                                          <p:spTgt spid="229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4" dur="2000"/>
                                        <p:tgtEl>
                                          <p:spTgt spid="229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7" dur="2000"/>
                                        <p:tgtEl>
                                          <p:spTgt spid="229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0" dur="2000"/>
                                        <p:tgtEl>
                                          <p:spTgt spid="229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3" dur="2000"/>
                                        <p:tgtEl>
                                          <p:spTgt spid="229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5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6" dur="2000"/>
                                        <p:tgtEl>
                                          <p:spTgt spid="229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9" dur="2000"/>
                                        <p:tgtEl>
                                          <p:spTgt spid="229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2" dur="2000"/>
                                        <p:tgtEl>
                                          <p:spTgt spid="229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5" dur="2000"/>
                                        <p:tgtEl>
                                          <p:spTgt spid="229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8" dur="2000"/>
                                        <p:tgtEl>
                                          <p:spTgt spid="229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1" dur="2000"/>
                                        <p:tgtEl>
                                          <p:spTgt spid="229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4" dur="2000"/>
                                        <p:tgtEl>
                                          <p:spTgt spid="229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7" dur="2000"/>
                                        <p:tgtEl>
                                          <p:spTgt spid="229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0" dur="2000"/>
                                        <p:tgtEl>
                                          <p:spTgt spid="229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3" dur="2000"/>
                                        <p:tgtEl>
                                          <p:spTgt spid="229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6" dur="2000"/>
                                        <p:tgtEl>
                                          <p:spTgt spid="229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9" dur="2000"/>
                                        <p:tgtEl>
                                          <p:spTgt spid="229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1" presetID="10" presetClass="exit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31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32" dur="2000"/>
                                        <p:tgtEl>
                                          <p:spTgt spid="229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5" dur="2000"/>
                                        <p:tgtEl>
                                          <p:spTgt spid="2295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8" dur="2000"/>
                                        <p:tgtEl>
                                          <p:spTgt spid="229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1" dur="2000"/>
                                        <p:tgtEl>
                                          <p:spTgt spid="229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4" dur="2000"/>
                                        <p:tgtEl>
                                          <p:spTgt spid="229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7" dur="2000"/>
                                        <p:tgtEl>
                                          <p:spTgt spid="229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0" dur="2000"/>
                                        <p:tgtEl>
                                          <p:spTgt spid="229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3" dur="2000"/>
                                        <p:tgtEl>
                                          <p:spTgt spid="229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6" dur="2000"/>
                                        <p:tgtEl>
                                          <p:spTgt spid="229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9" dur="2000"/>
                                        <p:tgtEl>
                                          <p:spTgt spid="229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2" dur="2000"/>
                                        <p:tgtEl>
                                          <p:spTgt spid="229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5" dur="2000"/>
                                        <p:tgtEl>
                                          <p:spTgt spid="2296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8" dur="2000"/>
                                        <p:tgtEl>
                                          <p:spTgt spid="229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1" dur="2000"/>
                                        <p:tgtEl>
                                          <p:spTgt spid="229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4" dur="2000"/>
                                        <p:tgtEl>
                                          <p:spTgt spid="229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7" dur="2000"/>
                                        <p:tgtEl>
                                          <p:spTgt spid="2296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0" dur="2000"/>
                                        <p:tgtEl>
                                          <p:spTgt spid="229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3" dur="2000"/>
                                        <p:tgtEl>
                                          <p:spTgt spid="2296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6" dur="2000"/>
                                        <p:tgtEl>
                                          <p:spTgt spid="2296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9" dur="2000"/>
                                        <p:tgtEl>
                                          <p:spTgt spid="229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2" dur="2000"/>
                                        <p:tgtEl>
                                          <p:spTgt spid="2296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5" dur="2000"/>
                                        <p:tgtEl>
                                          <p:spTgt spid="229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8" dur="2000"/>
                                        <p:tgtEl>
                                          <p:spTgt spid="229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0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1" dur="2000"/>
                                        <p:tgtEl>
                                          <p:spTgt spid="229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5" dur="500"/>
                                        <p:tgtEl>
                                          <p:spTgt spid="230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8" dur="500"/>
                                        <p:tgtEl>
                                          <p:spTgt spid="230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627" grpId="0"/>
      <p:bldP spid="229379" grpId="0" animBg="1"/>
      <p:bldP spid="229387" grpId="0" animBg="1"/>
      <p:bldP spid="229387" grpId="1" animBg="1"/>
      <p:bldP spid="229387" grpId="2" animBg="1"/>
      <p:bldP spid="229388" grpId="0" animBg="1"/>
      <p:bldP spid="229388" grpId="1" animBg="1"/>
      <p:bldP spid="229388" grpId="2" animBg="1"/>
      <p:bldP spid="229388" grpId="3" animBg="1"/>
      <p:bldP spid="229389" grpId="0" animBg="1"/>
      <p:bldP spid="229389" grpId="1" animBg="1"/>
      <p:bldP spid="229389" grpId="2" animBg="1"/>
      <p:bldP spid="229390" grpId="0" animBg="1"/>
      <p:bldP spid="229390" grpId="1" animBg="1"/>
      <p:bldP spid="229390" grpId="2" animBg="1"/>
      <p:bldP spid="229390" grpId="3" animBg="1"/>
      <p:bldP spid="229391" grpId="0" animBg="1"/>
      <p:bldP spid="229391" grpId="1" animBg="1"/>
      <p:bldP spid="229391" grpId="2" animBg="1"/>
      <p:bldP spid="229391" grpId="3" animBg="1"/>
      <p:bldP spid="229392" grpId="0" animBg="1"/>
      <p:bldP spid="229392" grpId="1" animBg="1"/>
      <p:bldP spid="229392" grpId="2" animBg="1"/>
      <p:bldP spid="229393" grpId="0" animBg="1"/>
      <p:bldP spid="229393" grpId="1" animBg="1"/>
      <p:bldP spid="229393" grpId="2" animBg="1"/>
      <p:bldP spid="229394" grpId="0" animBg="1"/>
      <p:bldP spid="229394" grpId="1" animBg="1"/>
      <p:bldP spid="229394" grpId="2" animBg="1"/>
      <p:bldP spid="229394" grpId="3" animBg="1"/>
      <p:bldP spid="229395" grpId="0" animBg="1"/>
      <p:bldP spid="229395" grpId="1" animBg="1"/>
      <p:bldP spid="229395" grpId="2" animBg="1"/>
      <p:bldP spid="229395" grpId="3" animBg="1"/>
      <p:bldP spid="229396" grpId="0" animBg="1"/>
      <p:bldP spid="229396" grpId="1" animBg="1"/>
      <p:bldP spid="229396" grpId="2" animBg="1"/>
      <p:bldP spid="229396" grpId="3" animBg="1"/>
      <p:bldP spid="229397" grpId="0" animBg="1"/>
      <p:bldP spid="229397" grpId="1" animBg="1"/>
      <p:bldP spid="229397" grpId="2" animBg="1"/>
      <p:bldP spid="229397" grpId="3" animBg="1"/>
      <p:bldP spid="229398" grpId="0" animBg="1"/>
      <p:bldP spid="229398" grpId="1" animBg="1"/>
      <p:bldP spid="229398" grpId="2" animBg="1"/>
      <p:bldP spid="229398" grpId="3" animBg="1"/>
      <p:bldP spid="229399" grpId="0"/>
      <p:bldP spid="229399" grpId="1"/>
      <p:bldP spid="229399" grpId="2"/>
      <p:bldP spid="229400" grpId="0"/>
      <p:bldP spid="229400" grpId="1"/>
      <p:bldP spid="229400" grpId="2"/>
      <p:bldP spid="229401" grpId="0"/>
      <p:bldP spid="229401" grpId="1"/>
      <p:bldP spid="229401" grpId="2"/>
      <p:bldP spid="229402" grpId="0"/>
      <p:bldP spid="229402" grpId="1"/>
      <p:bldP spid="229402" grpId="2"/>
      <p:bldP spid="229415" grpId="0" animBg="1"/>
      <p:bldP spid="229415" grpId="1" animBg="1"/>
      <p:bldP spid="229415" grpId="2" animBg="1"/>
      <p:bldP spid="229416" grpId="0" animBg="1"/>
      <p:bldP spid="229416" grpId="1" animBg="1"/>
      <p:bldP spid="229416" grpId="2" animBg="1"/>
      <p:bldP spid="229424" grpId="0" animBg="1"/>
      <p:bldP spid="229424" grpId="1" animBg="1"/>
      <p:bldP spid="229424" grpId="2" animBg="1"/>
      <p:bldP spid="229425" grpId="0" animBg="1"/>
      <p:bldP spid="229425" grpId="1" animBg="1"/>
      <p:bldP spid="229425" grpId="2" animBg="1"/>
      <p:bldP spid="229426" grpId="0"/>
      <p:bldP spid="229426" grpId="1"/>
      <p:bldP spid="229599" grpId="0" animBg="1"/>
      <p:bldP spid="229599" grpId="1" animBg="1"/>
      <p:bldP spid="229600" grpId="0" animBg="1"/>
      <p:bldP spid="229600" grpId="1" animBg="1"/>
      <p:bldP spid="229601" grpId="0" animBg="1"/>
      <p:bldP spid="229601" grpId="1" animBg="1"/>
      <p:bldP spid="229602" grpId="0" animBg="1"/>
      <p:bldP spid="229602" grpId="1" animBg="1"/>
      <p:bldP spid="229603" grpId="0" animBg="1"/>
      <p:bldP spid="229603" grpId="1" animBg="1"/>
      <p:bldP spid="229604" grpId="0" animBg="1"/>
      <p:bldP spid="229604" grpId="1" animBg="1"/>
      <p:bldP spid="229605" grpId="0" animBg="1"/>
      <p:bldP spid="229605" grpId="1" animBg="1"/>
      <p:bldP spid="229606" grpId="0" animBg="1"/>
      <p:bldP spid="229606" grpId="1" animBg="1"/>
      <p:bldP spid="229607" grpId="0" animBg="1"/>
      <p:bldP spid="229607" grpId="1" animBg="1"/>
      <p:bldP spid="229608" grpId="0" animBg="1"/>
      <p:bldP spid="229608" grpId="1" animBg="1"/>
      <p:bldP spid="229609" grpId="0" animBg="1"/>
      <p:bldP spid="229609" grpId="1" animBg="1"/>
      <p:bldP spid="229610" grpId="0" animBg="1"/>
      <p:bldP spid="229610" grpId="1" animBg="1"/>
      <p:bldP spid="229611" grpId="0"/>
      <p:bldP spid="229611" grpId="1"/>
      <p:bldP spid="229612" grpId="0"/>
      <p:bldP spid="229612" grpId="1"/>
      <p:bldP spid="229613" grpId="0"/>
      <p:bldP spid="229613" grpId="1"/>
      <p:bldP spid="229614" grpId="0"/>
      <p:bldP spid="229614" grpId="1"/>
      <p:bldP spid="229615" grpId="0" animBg="1"/>
      <p:bldP spid="229615" grpId="1" animBg="1"/>
      <p:bldP spid="229616" grpId="0" animBg="1"/>
      <p:bldP spid="229616" grpId="1" animBg="1"/>
      <p:bldP spid="229617" grpId="0" animBg="1"/>
      <p:bldP spid="229617" grpId="1" animBg="1"/>
      <p:bldP spid="229618" grpId="0" animBg="1"/>
      <p:bldP spid="229618" grpId="1" animBg="1"/>
      <p:bldP spid="229625" grpId="0"/>
      <p:bldP spid="229629" grpId="0"/>
      <p:bldP spid="229702" grpId="0" animBg="1"/>
      <p:bldP spid="229703" grpId="0" animBg="1"/>
      <p:bldP spid="229663" grpId="0" animBg="1"/>
      <p:bldP spid="229704" grpId="0" animBg="1"/>
      <p:bldP spid="229732" grpId="0" animBg="1"/>
      <p:bldP spid="229733" grpId="0" animBg="1"/>
      <p:bldP spid="229619" grpId="0" animBg="1"/>
      <p:bldP spid="229619" grpId="1" animBg="1"/>
      <p:bldP spid="229619" grpId="2" animBg="1"/>
      <p:bldP spid="229619" grpId="3" animBg="1"/>
      <p:bldP spid="229620" grpId="0" animBg="1"/>
      <p:bldP spid="229620" grpId="1" animBg="1"/>
      <p:bldP spid="229620" grpId="2" animBg="1"/>
      <p:bldP spid="229620" grpId="3" animBg="1"/>
      <p:bldP spid="229621" grpId="0" animBg="1"/>
      <p:bldP spid="229621" grpId="1" animBg="1"/>
      <p:bldP spid="229621" grpId="2" animBg="1"/>
      <p:bldP spid="229621" grpId="3" animBg="1"/>
      <p:bldP spid="229624" grpId="0" animBg="1"/>
      <p:bldP spid="229624" grpId="1" animBg="1"/>
      <p:bldP spid="229624" grpId="2" animBg="1"/>
      <p:bldP spid="229624" grpId="3" animBg="1"/>
      <p:bldP spid="229706" grpId="0" animBg="1"/>
      <p:bldP spid="229706" grpId="1" animBg="1"/>
      <p:bldP spid="229706" grpId="2" animBg="1"/>
      <p:bldP spid="229706" grpId="3" animBg="1"/>
      <p:bldP spid="229714" grpId="0" animBg="1"/>
      <p:bldP spid="229714" grpId="1" animBg="1"/>
      <p:bldP spid="229714" grpId="2" animBg="1"/>
      <p:bldP spid="229714" grpId="3" animBg="1"/>
      <p:bldP spid="229597" grpId="0" animBg="1"/>
      <p:bldP spid="229598" grpId="0" animBg="1"/>
      <p:bldP spid="229795" grpId="0" animBg="1"/>
      <p:bldP spid="229795" grpId="1" animBg="1"/>
      <p:bldP spid="229795" grpId="2" animBg="1"/>
      <p:bldP spid="229795" grpId="3" animBg="1"/>
      <p:bldP spid="229796" grpId="0" animBg="1"/>
      <p:bldP spid="229796" grpId="1" animBg="1"/>
      <p:bldP spid="229796" grpId="2" animBg="1"/>
      <p:bldP spid="229796" grpId="3" animBg="1"/>
      <p:bldP spid="229797" grpId="0"/>
      <p:bldP spid="229797" grpId="1"/>
      <p:bldP spid="229797" grpId="2"/>
      <p:bldP spid="229797" grpId="4"/>
      <p:bldP spid="229814" grpId="0"/>
      <p:bldP spid="229814" grpId="1"/>
      <p:bldP spid="229817" grpId="0"/>
      <p:bldP spid="229817" grpId="1"/>
      <p:bldP spid="229818" grpId="0"/>
      <p:bldP spid="229818" grpId="1"/>
      <p:bldP spid="229819" grpId="0"/>
      <p:bldP spid="229819" grpId="1"/>
      <p:bldP spid="229820" grpId="0"/>
      <p:bldP spid="229820" grpId="1"/>
      <p:bldP spid="229821" grpId="0"/>
      <p:bldP spid="229821" grpId="1"/>
      <p:bldP spid="229822" grpId="0"/>
      <p:bldP spid="229822" grpId="1"/>
      <p:bldP spid="229824" grpId="0"/>
      <p:bldP spid="229824" grpId="1"/>
      <p:bldP spid="229705" grpId="0" animBg="1"/>
      <p:bldP spid="230231" grpId="0" animBg="1"/>
      <p:bldP spid="230246" grpId="0"/>
      <p:bldP spid="23024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</p:txBody>
      </p:sp>
      <p:sp>
        <p:nvSpPr>
          <p:cNvPr id="231440" name="Line 16"/>
          <p:cNvSpPr>
            <a:spLocks noChangeShapeType="1"/>
          </p:cNvSpPr>
          <p:nvPr/>
        </p:nvSpPr>
        <p:spPr bwMode="auto">
          <a:xfrm rot="16200000" flipV="1">
            <a:off x="6649244" y="16676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1" name="Line 17"/>
          <p:cNvSpPr>
            <a:spLocks noChangeShapeType="1"/>
          </p:cNvSpPr>
          <p:nvPr/>
        </p:nvSpPr>
        <p:spPr bwMode="auto">
          <a:xfrm rot="16200000" flipV="1">
            <a:off x="5350669" y="154701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2" name="Line 18"/>
          <p:cNvSpPr>
            <a:spLocks noChangeShapeType="1"/>
          </p:cNvSpPr>
          <p:nvPr/>
        </p:nvSpPr>
        <p:spPr bwMode="auto">
          <a:xfrm rot="16200000" flipV="1">
            <a:off x="5559425" y="19812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3" name="Freeform 19"/>
          <p:cNvSpPr>
            <a:spLocks/>
          </p:cNvSpPr>
          <p:nvPr/>
        </p:nvSpPr>
        <p:spPr bwMode="auto">
          <a:xfrm rot="5400000">
            <a:off x="5635625" y="1676400"/>
            <a:ext cx="533400" cy="609600"/>
          </a:xfrm>
          <a:custGeom>
            <a:avLst/>
            <a:gdLst/>
            <a:ahLst/>
            <a:cxnLst>
              <a:cxn ang="0">
                <a:pos x="40" y="776"/>
              </a:cxn>
              <a:cxn ang="0">
                <a:pos x="88" y="296"/>
              </a:cxn>
              <a:cxn ang="0">
                <a:pos x="328" y="8"/>
              </a:cxn>
              <a:cxn ang="0">
                <a:pos x="568" y="344"/>
              </a:cxn>
              <a:cxn ang="0">
                <a:pos x="616" y="776"/>
              </a:cxn>
              <a:cxn ang="0">
                <a:pos x="328" y="632"/>
              </a:cxn>
              <a:cxn ang="0">
                <a:pos x="40" y="776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4" name="Oval 20"/>
          <p:cNvSpPr>
            <a:spLocks noChangeArrowheads="1"/>
          </p:cNvSpPr>
          <p:nvPr/>
        </p:nvSpPr>
        <p:spPr bwMode="auto">
          <a:xfrm>
            <a:off x="6184900" y="1909763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1445" name="Line 21"/>
          <p:cNvSpPr>
            <a:spLocks noChangeShapeType="1"/>
          </p:cNvSpPr>
          <p:nvPr/>
        </p:nvSpPr>
        <p:spPr bwMode="auto">
          <a:xfrm rot="16200000" flipV="1">
            <a:off x="6649244" y="28868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6" name="Line 22"/>
          <p:cNvSpPr>
            <a:spLocks noChangeShapeType="1"/>
          </p:cNvSpPr>
          <p:nvPr/>
        </p:nvSpPr>
        <p:spPr bwMode="auto">
          <a:xfrm rot="16200000" flipV="1">
            <a:off x="5559425" y="29718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7" name="Line 23"/>
          <p:cNvSpPr>
            <a:spLocks noChangeShapeType="1"/>
          </p:cNvSpPr>
          <p:nvPr/>
        </p:nvSpPr>
        <p:spPr bwMode="auto">
          <a:xfrm rot="16200000" flipV="1">
            <a:off x="5350669" y="299481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8" name="Freeform 24"/>
          <p:cNvSpPr>
            <a:spLocks/>
          </p:cNvSpPr>
          <p:nvPr/>
        </p:nvSpPr>
        <p:spPr bwMode="auto">
          <a:xfrm rot="5400000">
            <a:off x="5635625" y="2895600"/>
            <a:ext cx="533400" cy="609600"/>
          </a:xfrm>
          <a:custGeom>
            <a:avLst/>
            <a:gdLst/>
            <a:ahLst/>
            <a:cxnLst>
              <a:cxn ang="0">
                <a:pos x="40" y="776"/>
              </a:cxn>
              <a:cxn ang="0">
                <a:pos x="88" y="296"/>
              </a:cxn>
              <a:cxn ang="0">
                <a:pos x="328" y="8"/>
              </a:cxn>
              <a:cxn ang="0">
                <a:pos x="568" y="344"/>
              </a:cxn>
              <a:cxn ang="0">
                <a:pos x="616" y="776"/>
              </a:cxn>
              <a:cxn ang="0">
                <a:pos x="328" y="632"/>
              </a:cxn>
              <a:cxn ang="0">
                <a:pos x="40" y="776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9" name="Oval 25"/>
          <p:cNvSpPr>
            <a:spLocks noChangeArrowheads="1"/>
          </p:cNvSpPr>
          <p:nvPr/>
        </p:nvSpPr>
        <p:spPr bwMode="auto">
          <a:xfrm>
            <a:off x="6184900" y="3128963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1450" name="Freeform 26"/>
          <p:cNvSpPr>
            <a:spLocks/>
          </p:cNvSpPr>
          <p:nvPr/>
        </p:nvSpPr>
        <p:spPr bwMode="auto">
          <a:xfrm>
            <a:off x="5445125" y="1981200"/>
            <a:ext cx="1066800" cy="1096963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0" y="528"/>
              </a:cxn>
              <a:cxn ang="0">
                <a:pos x="672" y="144"/>
              </a:cxn>
              <a:cxn ang="0">
                <a:pos x="672" y="48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51" name="Freeform 27"/>
          <p:cNvSpPr>
            <a:spLocks/>
          </p:cNvSpPr>
          <p:nvPr/>
        </p:nvSpPr>
        <p:spPr bwMode="auto">
          <a:xfrm flipV="1">
            <a:off x="5445125" y="2095500"/>
            <a:ext cx="1066800" cy="1096963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0" y="528"/>
              </a:cxn>
              <a:cxn ang="0">
                <a:pos x="672" y="144"/>
              </a:cxn>
              <a:cxn ang="0">
                <a:pos x="672" y="48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70" name="Text Box 46"/>
          <p:cNvSpPr txBox="1">
            <a:spLocks noChangeArrowheads="1"/>
          </p:cNvSpPr>
          <p:nvPr/>
        </p:nvSpPr>
        <p:spPr bwMode="auto">
          <a:xfrm>
            <a:off x="7013575" y="1538288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31471" name="Text Box 47"/>
          <p:cNvSpPr txBox="1">
            <a:spLocks noChangeArrowheads="1"/>
          </p:cNvSpPr>
          <p:nvPr/>
        </p:nvSpPr>
        <p:spPr bwMode="auto">
          <a:xfrm>
            <a:off x="7029450" y="2859088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31472" name="Line 48"/>
          <p:cNvSpPr>
            <a:spLocks noChangeShapeType="1"/>
          </p:cNvSpPr>
          <p:nvPr/>
        </p:nvSpPr>
        <p:spPr bwMode="auto">
          <a:xfrm>
            <a:off x="7121525" y="2895600"/>
            <a:ext cx="2286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73" name="Freeform 49"/>
          <p:cNvSpPr>
            <a:spLocks/>
          </p:cNvSpPr>
          <p:nvPr/>
        </p:nvSpPr>
        <p:spPr bwMode="auto">
          <a:xfrm>
            <a:off x="6858000" y="1947863"/>
            <a:ext cx="92075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48"/>
              </a:cxn>
              <a:cxn ang="0">
                <a:pos x="0" y="144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74" name="Freeform 50"/>
          <p:cNvSpPr>
            <a:spLocks/>
          </p:cNvSpPr>
          <p:nvPr/>
        </p:nvSpPr>
        <p:spPr bwMode="auto">
          <a:xfrm>
            <a:off x="6858000" y="3167063"/>
            <a:ext cx="92075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48"/>
              </a:cxn>
              <a:cxn ang="0">
                <a:pos x="0" y="144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501" name="Oval 77"/>
          <p:cNvSpPr>
            <a:spLocks noChangeArrowheads="1"/>
          </p:cNvSpPr>
          <p:nvPr/>
        </p:nvSpPr>
        <p:spPr bwMode="auto">
          <a:xfrm>
            <a:off x="6481763" y="1960563"/>
            <a:ext cx="46037" cy="4603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1502" name="Oval 78"/>
          <p:cNvSpPr>
            <a:spLocks noChangeArrowheads="1"/>
          </p:cNvSpPr>
          <p:nvPr/>
        </p:nvSpPr>
        <p:spPr bwMode="auto">
          <a:xfrm>
            <a:off x="6489700" y="3187700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1505" name="Group 81"/>
          <p:cNvGrpSpPr>
            <a:grpSpLocks/>
          </p:cNvGrpSpPr>
          <p:nvPr/>
        </p:nvGrpSpPr>
        <p:grpSpPr bwMode="auto">
          <a:xfrm>
            <a:off x="1406525" y="1447800"/>
            <a:ext cx="3657600" cy="2133600"/>
            <a:chOff x="886" y="912"/>
            <a:chExt cx="2304" cy="1344"/>
          </a:xfrm>
        </p:grpSpPr>
        <p:grpSp>
          <p:nvGrpSpPr>
            <p:cNvPr id="231500" name="Group 76"/>
            <p:cNvGrpSpPr>
              <a:grpSpLocks/>
            </p:cNvGrpSpPr>
            <p:nvPr/>
          </p:nvGrpSpPr>
          <p:grpSpPr bwMode="auto">
            <a:xfrm>
              <a:off x="886" y="912"/>
              <a:ext cx="2304" cy="1344"/>
              <a:chOff x="886" y="912"/>
              <a:chExt cx="2304" cy="1344"/>
            </a:xfrm>
          </p:grpSpPr>
          <p:grpSp>
            <p:nvGrpSpPr>
              <p:cNvPr id="231477" name="Group 53"/>
              <p:cNvGrpSpPr>
                <a:grpSpLocks/>
              </p:cNvGrpSpPr>
              <p:nvPr/>
            </p:nvGrpSpPr>
            <p:grpSpPr bwMode="auto">
              <a:xfrm>
                <a:off x="886" y="912"/>
                <a:ext cx="2304" cy="1344"/>
                <a:chOff x="886" y="912"/>
                <a:chExt cx="2304" cy="1344"/>
              </a:xfrm>
            </p:grpSpPr>
            <p:sp>
              <p:nvSpPr>
                <p:cNvPr id="231452" name="AutoShape 28"/>
                <p:cNvSpPr>
                  <a:spLocks noChangeArrowheads="1"/>
                </p:cNvSpPr>
                <p:nvPr/>
              </p:nvSpPr>
              <p:spPr bwMode="auto">
                <a:xfrm rot="37800000">
                  <a:off x="2854" y="1921"/>
                  <a:ext cx="335" cy="336"/>
                </a:xfrm>
                <a:custGeom>
                  <a:avLst/>
                  <a:gdLst>
                    <a:gd name="G0" fmla="+- 0 0 0"/>
                    <a:gd name="G1" fmla="+- 0 0 0"/>
                    <a:gd name="G2" fmla="+- 0 0 0"/>
                    <a:gd name="T0" fmla="*/ 0 256 1"/>
                    <a:gd name="T1" fmla="*/ 180 256 1"/>
                    <a:gd name="G3" fmla="+- 0 T0 T1"/>
                    <a:gd name="T2" fmla="*/ 0 256 1"/>
                    <a:gd name="T3" fmla="*/ 90 256 1"/>
                    <a:gd name="G4" fmla="+- 0 T2 T3"/>
                    <a:gd name="G5" fmla="*/ G4 2 1"/>
                    <a:gd name="T4" fmla="*/ 90 256 1"/>
                    <a:gd name="T5" fmla="*/ 0 256 1"/>
                    <a:gd name="G6" fmla="+- 0 T4 T5"/>
                    <a:gd name="G7" fmla="*/ G6 2 1"/>
                    <a:gd name="G8" fmla="abs 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0"/>
                    <a:gd name="G18" fmla="*/ 0 1 2"/>
                    <a:gd name="G19" fmla="+- G18 5400 0"/>
                    <a:gd name="G20" fmla="cos G19 0"/>
                    <a:gd name="G21" fmla="sin G19 0"/>
                    <a:gd name="G22" fmla="+- G20 10800 0"/>
                    <a:gd name="G23" fmla="+- G21 10800 0"/>
                    <a:gd name="G24" fmla="+- 10800 0 G20"/>
                    <a:gd name="G25" fmla="+- 0 10800 0"/>
                    <a:gd name="G26" fmla="?: G9 G17 G25"/>
                    <a:gd name="G27" fmla="?: G9 0 21600"/>
                    <a:gd name="G28" fmla="cos 10800 0"/>
                    <a:gd name="G29" fmla="sin 10800 0"/>
                    <a:gd name="G30" fmla="sin 0 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0 G34 0"/>
                    <a:gd name="G36" fmla="?: G6 G35 G31"/>
                    <a:gd name="G37" fmla="+- 21600 0 G36"/>
                    <a:gd name="G38" fmla="?: G4 0 G33"/>
                    <a:gd name="G39" fmla="?: 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21600 h 21600"/>
                    <a:gd name="T14" fmla="*/ 16200 w 21600"/>
                    <a:gd name="T15" fmla="*/ 10800 h 21600"/>
                    <a:gd name="T16" fmla="*/ 10800 w 21600"/>
                    <a:gd name="T17" fmla="*/ 10800 h 21600"/>
                    <a:gd name="T18" fmla="*/ 54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10800" y="10800"/>
                      </a:moveTo>
                      <a:cubicBezTo>
                        <a:pt x="10800" y="10800"/>
                        <a:pt x="10800" y="10800"/>
                        <a:pt x="10800" y="10800"/>
                      </a:cubicBezTo>
                      <a:cubicBezTo>
                        <a:pt x="10800" y="10800"/>
                        <a:pt x="10800" y="10800"/>
                        <a:pt x="10800" y="10800"/>
                      </a:cubicBezTo>
                      <a:lnTo>
                        <a:pt x="0" y="10800"/>
                      </a:lnTo>
                      <a:cubicBezTo>
                        <a:pt x="0" y="16764"/>
                        <a:pt x="4835" y="21600"/>
                        <a:pt x="10800" y="21600"/>
                      </a:cubicBezTo>
                      <a:cubicBezTo>
                        <a:pt x="16764" y="21600"/>
                        <a:pt x="21600" y="16764"/>
                        <a:pt x="21600" y="10800"/>
                      </a:cubicBezTo>
                      <a:close/>
                    </a:path>
                  </a:pathLst>
                </a:cu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53" name="Rectangle 29"/>
                <p:cNvSpPr>
                  <a:spLocks noChangeArrowheads="1"/>
                </p:cNvSpPr>
                <p:nvPr/>
              </p:nvSpPr>
              <p:spPr bwMode="auto">
                <a:xfrm rot="37800000">
                  <a:off x="2780" y="1994"/>
                  <a:ext cx="335" cy="187"/>
                </a:xfrm>
                <a:prstGeom prst="rect">
                  <a:avLst/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54" name="Rectangle 30"/>
                <p:cNvSpPr>
                  <a:spLocks noChangeArrowheads="1"/>
                </p:cNvSpPr>
                <p:nvPr/>
              </p:nvSpPr>
              <p:spPr bwMode="auto">
                <a:xfrm rot="37800000">
                  <a:off x="2877" y="2069"/>
                  <a:ext cx="316" cy="37"/>
                </a:xfrm>
                <a:prstGeom prst="rect">
                  <a:avLst/>
                </a:prstGeom>
                <a:solidFill>
                  <a:srgbClr val="80000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56" name="Line 32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1986" y="1344"/>
                  <a:ext cx="0" cy="1727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28" name="AutoShape 4"/>
                <p:cNvSpPr>
                  <a:spLocks noChangeArrowheads="1"/>
                </p:cNvSpPr>
                <p:nvPr/>
              </p:nvSpPr>
              <p:spPr bwMode="auto">
                <a:xfrm rot="37800000">
                  <a:off x="2854" y="1009"/>
                  <a:ext cx="335" cy="336"/>
                </a:xfrm>
                <a:custGeom>
                  <a:avLst/>
                  <a:gdLst>
                    <a:gd name="G0" fmla="+- 0 0 0"/>
                    <a:gd name="G1" fmla="+- 0 0 0"/>
                    <a:gd name="G2" fmla="+- 0 0 0"/>
                    <a:gd name="T0" fmla="*/ 0 256 1"/>
                    <a:gd name="T1" fmla="*/ 180 256 1"/>
                    <a:gd name="G3" fmla="+- 0 T0 T1"/>
                    <a:gd name="T2" fmla="*/ 0 256 1"/>
                    <a:gd name="T3" fmla="*/ 90 256 1"/>
                    <a:gd name="G4" fmla="+- 0 T2 T3"/>
                    <a:gd name="G5" fmla="*/ G4 2 1"/>
                    <a:gd name="T4" fmla="*/ 90 256 1"/>
                    <a:gd name="T5" fmla="*/ 0 256 1"/>
                    <a:gd name="G6" fmla="+- 0 T4 T5"/>
                    <a:gd name="G7" fmla="*/ G6 2 1"/>
                    <a:gd name="G8" fmla="abs 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0"/>
                    <a:gd name="G18" fmla="*/ 0 1 2"/>
                    <a:gd name="G19" fmla="+- G18 5400 0"/>
                    <a:gd name="G20" fmla="cos G19 0"/>
                    <a:gd name="G21" fmla="sin G19 0"/>
                    <a:gd name="G22" fmla="+- G20 10800 0"/>
                    <a:gd name="G23" fmla="+- G21 10800 0"/>
                    <a:gd name="G24" fmla="+- 10800 0 G20"/>
                    <a:gd name="G25" fmla="+- 0 10800 0"/>
                    <a:gd name="G26" fmla="?: G9 G17 G25"/>
                    <a:gd name="G27" fmla="?: G9 0 21600"/>
                    <a:gd name="G28" fmla="cos 10800 0"/>
                    <a:gd name="G29" fmla="sin 10800 0"/>
                    <a:gd name="G30" fmla="sin 0 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0 G34 0"/>
                    <a:gd name="G36" fmla="?: G6 G35 G31"/>
                    <a:gd name="G37" fmla="+- 21600 0 G36"/>
                    <a:gd name="G38" fmla="?: G4 0 G33"/>
                    <a:gd name="G39" fmla="?: 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21600 h 21600"/>
                    <a:gd name="T14" fmla="*/ 16200 w 21600"/>
                    <a:gd name="T15" fmla="*/ 10800 h 21600"/>
                    <a:gd name="T16" fmla="*/ 10800 w 21600"/>
                    <a:gd name="T17" fmla="*/ 10800 h 21600"/>
                    <a:gd name="T18" fmla="*/ 54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10800" y="10800"/>
                      </a:moveTo>
                      <a:cubicBezTo>
                        <a:pt x="10800" y="10800"/>
                        <a:pt x="10800" y="10800"/>
                        <a:pt x="10800" y="10800"/>
                      </a:cubicBezTo>
                      <a:cubicBezTo>
                        <a:pt x="10800" y="10800"/>
                        <a:pt x="10800" y="10800"/>
                        <a:pt x="10800" y="10800"/>
                      </a:cubicBezTo>
                      <a:lnTo>
                        <a:pt x="0" y="10800"/>
                      </a:lnTo>
                      <a:cubicBezTo>
                        <a:pt x="0" y="16764"/>
                        <a:pt x="4835" y="21600"/>
                        <a:pt x="10800" y="21600"/>
                      </a:cubicBezTo>
                      <a:cubicBezTo>
                        <a:pt x="16764" y="21600"/>
                        <a:pt x="21600" y="16764"/>
                        <a:pt x="21600" y="10800"/>
                      </a:cubicBezTo>
                      <a:close/>
                    </a:path>
                  </a:pathLst>
                </a:cu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29" name="Rectangle 5"/>
                <p:cNvSpPr>
                  <a:spLocks noChangeArrowheads="1"/>
                </p:cNvSpPr>
                <p:nvPr/>
              </p:nvSpPr>
              <p:spPr bwMode="auto">
                <a:xfrm rot="37800000">
                  <a:off x="2780" y="1082"/>
                  <a:ext cx="335" cy="187"/>
                </a:xfrm>
                <a:prstGeom prst="rect">
                  <a:avLst/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30" name="Rectangle 6"/>
                <p:cNvSpPr>
                  <a:spLocks noChangeArrowheads="1"/>
                </p:cNvSpPr>
                <p:nvPr/>
              </p:nvSpPr>
              <p:spPr bwMode="auto">
                <a:xfrm rot="37800000">
                  <a:off x="2877" y="1157"/>
                  <a:ext cx="316" cy="37"/>
                </a:xfrm>
                <a:prstGeom prst="rect">
                  <a:avLst/>
                </a:prstGeom>
                <a:solidFill>
                  <a:srgbClr val="80000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32" name="Line 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1986" y="192"/>
                  <a:ext cx="0" cy="1727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68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886" y="912"/>
                  <a:ext cx="220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/>
                  <a:r>
                    <a:rPr lang="en-US">
                      <a:solidFill>
                        <a:schemeClr val="bg1"/>
                      </a:solidFill>
                    </a:rPr>
                    <a:t>R</a:t>
                  </a:r>
                </a:p>
              </p:txBody>
            </p:sp>
            <p:sp>
              <p:nvSpPr>
                <p:cNvPr id="231469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896" y="2025"/>
                  <a:ext cx="21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/>
                  <a:r>
                    <a:rPr lang="en-US">
                      <a:solidFill>
                        <a:schemeClr val="bg1"/>
                      </a:solidFill>
                    </a:rPr>
                    <a:t>S</a:t>
                  </a:r>
                </a:p>
              </p:txBody>
            </p:sp>
            <p:sp>
              <p:nvSpPr>
                <p:cNvPr id="231475" name="Line 5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2768" y="1200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76" name="Line 52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2776" y="1920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1486" name="Freeform 62"/>
              <p:cNvSpPr>
                <a:spLocks/>
              </p:cNvSpPr>
              <p:nvPr/>
            </p:nvSpPr>
            <p:spPr bwMode="auto">
              <a:xfrm>
                <a:off x="2664" y="1272"/>
                <a:ext cx="168" cy="936"/>
              </a:xfrm>
              <a:custGeom>
                <a:avLst/>
                <a:gdLst/>
                <a:ahLst/>
                <a:cxnLst>
                  <a:cxn ang="0">
                    <a:pos x="0" y="528"/>
                  </a:cxn>
                  <a:cxn ang="0">
                    <a:pos x="0" y="0"/>
                  </a:cxn>
                  <a:cxn ang="0">
                    <a:pos x="480" y="0"/>
                  </a:cxn>
                </a:cxnLst>
                <a:rect l="0" t="0" r="r" b="b"/>
                <a:pathLst>
                  <a:path w="480" h="528">
                    <a:moveTo>
                      <a:pt x="0" y="528"/>
                    </a:moveTo>
                    <a:lnTo>
                      <a:pt x="0" y="0"/>
                    </a:lnTo>
                    <a:lnTo>
                      <a:pt x="48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94" name="Freeform 70"/>
              <p:cNvSpPr>
                <a:spLocks/>
              </p:cNvSpPr>
              <p:nvPr/>
            </p:nvSpPr>
            <p:spPr bwMode="auto">
              <a:xfrm flipV="1">
                <a:off x="2496" y="1056"/>
                <a:ext cx="288" cy="936"/>
              </a:xfrm>
              <a:custGeom>
                <a:avLst/>
                <a:gdLst/>
                <a:ahLst/>
                <a:cxnLst>
                  <a:cxn ang="0">
                    <a:pos x="0" y="528"/>
                  </a:cxn>
                  <a:cxn ang="0">
                    <a:pos x="0" y="0"/>
                  </a:cxn>
                  <a:cxn ang="0">
                    <a:pos x="480" y="0"/>
                  </a:cxn>
                </a:cxnLst>
                <a:rect l="0" t="0" r="r" b="b"/>
                <a:pathLst>
                  <a:path w="480" h="528">
                    <a:moveTo>
                      <a:pt x="0" y="528"/>
                    </a:moveTo>
                    <a:lnTo>
                      <a:pt x="0" y="0"/>
                    </a:lnTo>
                    <a:lnTo>
                      <a:pt x="48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31489" name="Group 65"/>
              <p:cNvGrpSpPr>
                <a:grpSpLocks/>
              </p:cNvGrpSpPr>
              <p:nvPr/>
            </p:nvGrpSpPr>
            <p:grpSpPr bwMode="auto">
              <a:xfrm rot="5400000" flipV="1">
                <a:off x="2184" y="1488"/>
                <a:ext cx="624" cy="144"/>
                <a:chOff x="1488" y="936"/>
                <a:chExt cx="1248" cy="432"/>
              </a:xfrm>
            </p:grpSpPr>
            <p:sp>
              <p:nvSpPr>
                <p:cNvPr id="231490" name="AutoShape 66"/>
                <p:cNvSpPr>
                  <a:spLocks noChangeArrowheads="1"/>
                </p:cNvSpPr>
                <p:nvPr/>
              </p:nvSpPr>
              <p:spPr bwMode="auto">
                <a:xfrm rot="5400000">
                  <a:off x="1872" y="960"/>
                  <a:ext cx="432" cy="38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91" name="Line 67"/>
                <p:cNvSpPr>
                  <a:spLocks noChangeShapeType="1"/>
                </p:cNvSpPr>
                <p:nvPr/>
              </p:nvSpPr>
              <p:spPr bwMode="auto">
                <a:xfrm>
                  <a:off x="1488" y="1152"/>
                  <a:ext cx="384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92" name="Line 68"/>
                <p:cNvSpPr>
                  <a:spLocks noChangeShapeType="1"/>
                </p:cNvSpPr>
                <p:nvPr/>
              </p:nvSpPr>
              <p:spPr bwMode="auto">
                <a:xfrm>
                  <a:off x="2352" y="1152"/>
                  <a:ext cx="384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93" name="Oval 69"/>
                <p:cNvSpPr>
                  <a:spLocks noChangeArrowheads="1"/>
                </p:cNvSpPr>
                <p:nvPr/>
              </p:nvSpPr>
              <p:spPr bwMode="auto">
                <a:xfrm>
                  <a:off x="2256" y="1104"/>
                  <a:ext cx="96" cy="96"/>
                </a:xfrm>
                <a:prstGeom prst="ellipse">
                  <a:avLst/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1495" name="Group 71"/>
              <p:cNvGrpSpPr>
                <a:grpSpLocks/>
              </p:cNvGrpSpPr>
              <p:nvPr/>
            </p:nvGrpSpPr>
            <p:grpSpPr bwMode="auto">
              <a:xfrm rot="-5400000">
                <a:off x="2352" y="1536"/>
                <a:ext cx="624" cy="144"/>
                <a:chOff x="1488" y="936"/>
                <a:chExt cx="1248" cy="432"/>
              </a:xfrm>
            </p:grpSpPr>
            <p:sp>
              <p:nvSpPr>
                <p:cNvPr id="231496" name="AutoShape 72"/>
                <p:cNvSpPr>
                  <a:spLocks noChangeArrowheads="1"/>
                </p:cNvSpPr>
                <p:nvPr/>
              </p:nvSpPr>
              <p:spPr bwMode="auto">
                <a:xfrm rot="5400000">
                  <a:off x="1872" y="960"/>
                  <a:ext cx="432" cy="38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97" name="Line 73"/>
                <p:cNvSpPr>
                  <a:spLocks noChangeShapeType="1"/>
                </p:cNvSpPr>
                <p:nvPr/>
              </p:nvSpPr>
              <p:spPr bwMode="auto">
                <a:xfrm>
                  <a:off x="1488" y="1152"/>
                  <a:ext cx="384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98" name="Line 74"/>
                <p:cNvSpPr>
                  <a:spLocks noChangeShapeType="1"/>
                </p:cNvSpPr>
                <p:nvPr/>
              </p:nvSpPr>
              <p:spPr bwMode="auto">
                <a:xfrm>
                  <a:off x="2352" y="1152"/>
                  <a:ext cx="384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99" name="Oval 75"/>
                <p:cNvSpPr>
                  <a:spLocks noChangeArrowheads="1"/>
                </p:cNvSpPr>
                <p:nvPr/>
              </p:nvSpPr>
              <p:spPr bwMode="auto">
                <a:xfrm>
                  <a:off x="2256" y="1104"/>
                  <a:ext cx="96" cy="96"/>
                </a:xfrm>
                <a:prstGeom prst="ellipse">
                  <a:avLst/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31503" name="Oval 79"/>
            <p:cNvSpPr>
              <a:spLocks noChangeArrowheads="1"/>
            </p:cNvSpPr>
            <p:nvPr/>
          </p:nvSpPr>
          <p:spPr bwMode="auto">
            <a:xfrm>
              <a:off x="2488" y="1048"/>
              <a:ext cx="29" cy="2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1504" name="Oval 80"/>
            <p:cNvSpPr>
              <a:spLocks noChangeArrowheads="1"/>
            </p:cNvSpPr>
            <p:nvPr/>
          </p:nvSpPr>
          <p:spPr bwMode="auto">
            <a:xfrm>
              <a:off x="2651" y="2197"/>
              <a:ext cx="29" cy="2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aphicFrame>
        <p:nvGraphicFramePr>
          <p:cNvPr id="231779" name="Group 355"/>
          <p:cNvGraphicFramePr>
            <a:graphicFrameLocks noGrp="1"/>
          </p:cNvGraphicFramePr>
          <p:nvPr>
            <p:ph sz="half" idx="2"/>
          </p:nvPr>
        </p:nvGraphicFramePr>
        <p:xfrm>
          <a:off x="3276600" y="1524000"/>
          <a:ext cx="1828800" cy="2239963"/>
        </p:xfrm>
        <a:graphic>
          <a:graphicData uri="http://schemas.openxmlformats.org/drawingml/2006/table">
            <a:tbl>
              <a:tblPr/>
              <a:tblGrid>
                <a:gridCol w="419100"/>
                <a:gridCol w="419100"/>
                <a:gridCol w="533400"/>
                <a:gridCol w="457200"/>
              </a:tblGrid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</a:tbl>
          </a:graphicData>
        </a:graphic>
      </p:graphicFrame>
      <p:sp>
        <p:nvSpPr>
          <p:cNvPr id="231749" name="Text Box 325"/>
          <p:cNvSpPr txBox="1">
            <a:spLocks noChangeArrowheads="1"/>
          </p:cNvSpPr>
          <p:nvPr/>
        </p:nvSpPr>
        <p:spPr bwMode="auto">
          <a:xfrm>
            <a:off x="5264150" y="1538288"/>
            <a:ext cx="273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31750" name="Text Box 326"/>
          <p:cNvSpPr txBox="1">
            <a:spLocks noChangeArrowheads="1"/>
          </p:cNvSpPr>
          <p:nvPr/>
        </p:nvSpPr>
        <p:spPr bwMode="auto">
          <a:xfrm>
            <a:off x="5264150" y="33670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31781" name="Rectangle 357"/>
          <p:cNvSpPr>
            <a:spLocks noGrp="1" noChangeArrowheads="1"/>
          </p:cNvSpPr>
          <p:nvPr>
            <p:ph type="title"/>
          </p:nvPr>
        </p:nvSpPr>
        <p:spPr>
          <a:xfrm>
            <a:off x="1066800" y="274638"/>
            <a:ext cx="7315200" cy="639762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</a:rPr>
              <a:t>Ngăn chặn trị số vào cưỡng chế </a:t>
            </a:r>
          </a:p>
        </p:txBody>
      </p:sp>
      <p:sp>
        <p:nvSpPr>
          <p:cNvPr id="231783" name="Text Box 359"/>
          <p:cNvSpPr txBox="1">
            <a:spLocks noChangeArrowheads="1"/>
          </p:cNvSpPr>
          <p:nvPr/>
        </p:nvSpPr>
        <p:spPr bwMode="auto">
          <a:xfrm>
            <a:off x="152400" y="4143375"/>
            <a:ext cx="9383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>
                <a:solidFill>
                  <a:schemeClr val="bg1"/>
                </a:solidFill>
              </a:rPr>
              <a:t>Hãy viết biểu thức và vẽ mạch tiếp nhận biến số </a:t>
            </a:r>
            <a:r>
              <a:rPr lang="en-US" sz="1600">
                <a:solidFill>
                  <a:srgbClr val="FF0000"/>
                </a:solidFill>
              </a:rPr>
              <a:t>tứ trị</a:t>
            </a:r>
            <a:r>
              <a:rPr lang="en-US" sz="1600">
                <a:solidFill>
                  <a:schemeClr val="bg1"/>
                </a:solidFill>
              </a:rPr>
              <a:t> RS và tạo ra biến số </a:t>
            </a:r>
            <a:r>
              <a:rPr lang="en-US" sz="1600">
                <a:solidFill>
                  <a:srgbClr val="0066FF"/>
                </a:solidFill>
              </a:rPr>
              <a:t>tam trị</a:t>
            </a:r>
            <a:r>
              <a:rPr lang="en-US" sz="1600">
                <a:solidFill>
                  <a:schemeClr val="bg1"/>
                </a:solidFill>
              </a:rPr>
              <a:t> rs</a:t>
            </a:r>
          </a:p>
          <a:p>
            <a:pPr algn="l"/>
            <a:r>
              <a:rPr lang="en-US" sz="1600">
                <a:solidFill>
                  <a:srgbClr val="0066FF"/>
                </a:solidFill>
              </a:rPr>
              <a:t>để bảo đảm</a:t>
            </a:r>
            <a:r>
              <a:rPr lang="en-US" sz="1600">
                <a:solidFill>
                  <a:schemeClr val="bg1"/>
                </a:solidFill>
              </a:rPr>
              <a:t> song cực đầu ra </a:t>
            </a:r>
            <a:r>
              <a:rPr lang="en-US" sz="1600">
                <a:solidFill>
                  <a:srgbClr val="0066FF"/>
                </a:solidFill>
              </a:rPr>
              <a:t> KHÔNG BỊ CƯỠNG CHẾ </a:t>
            </a:r>
            <a:r>
              <a:rPr lang="en-US" sz="1600">
                <a:solidFill>
                  <a:schemeClr val="bg1"/>
                </a:solidFill>
              </a:rPr>
              <a:t>VÀO TRẠNG THÁI ĐẲNG TRỊ.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3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317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7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9" name="Rectangle 3"/>
          <p:cNvSpPr>
            <a:spLocks noGrp="1" noChangeArrowheads="1"/>
          </p:cNvSpPr>
          <p:nvPr>
            <p:ph type="title"/>
          </p:nvPr>
        </p:nvSpPr>
        <p:spPr>
          <a:xfrm>
            <a:off x="4038600" y="228600"/>
            <a:ext cx="1524000" cy="655638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</a:rPr>
              <a:t>RS-FF</a:t>
            </a:r>
          </a:p>
        </p:txBody>
      </p:sp>
      <p:sp>
        <p:nvSpPr>
          <p:cNvPr id="24473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572000"/>
            <a:ext cx="8458200" cy="2057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sz="1600" b="1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b="1">
                <a:solidFill>
                  <a:schemeClr val="bg1"/>
                </a:solidFill>
              </a:rPr>
              <a:t>Tín hiệu nhịp CK :</a:t>
            </a:r>
          </a:p>
          <a:p>
            <a:pPr>
              <a:lnSpc>
                <a:spcPct val="80000"/>
              </a:lnSpc>
            </a:pPr>
            <a:r>
              <a:rPr lang="en-US" sz="1600" b="1">
                <a:solidFill>
                  <a:srgbClr val="66FF33"/>
                </a:solidFill>
              </a:rPr>
              <a:t>Định kỳ hóa</a:t>
            </a:r>
            <a:r>
              <a:rPr lang="en-US" sz="1600" b="1">
                <a:solidFill>
                  <a:schemeClr val="bg1"/>
                </a:solidFill>
              </a:rPr>
              <a:t> việc cập nhật thông tin ra.</a:t>
            </a:r>
          </a:p>
          <a:p>
            <a:pPr>
              <a:lnSpc>
                <a:spcPct val="80000"/>
              </a:lnSpc>
            </a:pPr>
            <a:r>
              <a:rPr lang="en-US" sz="1600" b="1">
                <a:solidFill>
                  <a:srgbClr val="FF66CC"/>
                </a:solidFill>
              </a:rPr>
              <a:t>Tức thời hóa</a:t>
            </a:r>
            <a:r>
              <a:rPr lang="en-US" sz="1600" b="1">
                <a:solidFill>
                  <a:schemeClr val="bg1"/>
                </a:solidFill>
              </a:rPr>
              <a:t> việc đọc các thông tin vào.</a:t>
            </a:r>
          </a:p>
          <a:p>
            <a:pPr>
              <a:lnSpc>
                <a:spcPct val="80000"/>
              </a:lnSpc>
            </a:pPr>
            <a:r>
              <a:rPr lang="en-US" sz="1600" b="1">
                <a:solidFill>
                  <a:srgbClr val="FFFF99"/>
                </a:solidFill>
              </a:rPr>
              <a:t>Đồng thời hóa</a:t>
            </a:r>
            <a:r>
              <a:rPr lang="en-US" sz="1600" b="1">
                <a:solidFill>
                  <a:schemeClr val="bg1"/>
                </a:solidFill>
              </a:rPr>
              <a:t> việc xử lý các thông tin từ nhiều nguồn gần xa nhanh chậm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b="1">
                <a:solidFill>
                  <a:schemeClr val="bg1"/>
                </a:solidFill>
              </a:rPr>
              <a:t>      nhờ đó </a:t>
            </a:r>
            <a:r>
              <a:rPr lang="en-US" sz="1600" b="1">
                <a:solidFill>
                  <a:srgbClr val="FFFF66"/>
                </a:solidFill>
              </a:rPr>
              <a:t>cực tiểu hóa</a:t>
            </a:r>
            <a:r>
              <a:rPr lang="en-US" sz="1600" b="1">
                <a:solidFill>
                  <a:schemeClr val="bg1"/>
                </a:solidFill>
              </a:rPr>
              <a:t> thời gian quá độ của vòng hồi tín.</a:t>
            </a:r>
          </a:p>
          <a:p>
            <a:pPr>
              <a:lnSpc>
                <a:spcPct val="80000"/>
              </a:lnSpc>
            </a:pPr>
            <a:r>
              <a:rPr lang="en-US" sz="1600" b="1">
                <a:solidFill>
                  <a:schemeClr val="bg1"/>
                </a:solidFill>
              </a:rPr>
              <a:t>Phục vụ cho việc </a:t>
            </a:r>
            <a:r>
              <a:rPr lang="en-US" sz="1600" b="1">
                <a:solidFill>
                  <a:srgbClr val="FF9966"/>
                </a:solidFill>
              </a:rPr>
              <a:t>sắp xếp trình tự hoạt động </a:t>
            </a:r>
            <a:r>
              <a:rPr lang="en-US" sz="1600" b="1">
                <a:solidFill>
                  <a:schemeClr val="bg1"/>
                </a:solidFill>
              </a:rPr>
              <a:t> của mạch nhiều flipflop. </a:t>
            </a:r>
          </a:p>
          <a:p>
            <a:pPr>
              <a:lnSpc>
                <a:spcPct val="80000"/>
              </a:lnSpc>
            </a:pPr>
            <a:r>
              <a:rPr lang="en-US" sz="1600" b="1">
                <a:solidFill>
                  <a:srgbClr val="FF0066"/>
                </a:solidFill>
              </a:rPr>
              <a:t>Ngăn chặn nhiễu đầu vào</a:t>
            </a:r>
            <a:r>
              <a:rPr lang="en-US" sz="1600" b="1">
                <a:solidFill>
                  <a:schemeClr val="bg1"/>
                </a:solidFill>
              </a:rPr>
              <a:t> xâm nhập liên tục, bảo đảm tính ổn định của đầu ra.</a:t>
            </a:r>
          </a:p>
        </p:txBody>
      </p:sp>
      <p:sp>
        <p:nvSpPr>
          <p:cNvPr id="244740" name="Line 4"/>
          <p:cNvSpPr>
            <a:spLocks noChangeShapeType="1"/>
          </p:cNvSpPr>
          <p:nvPr/>
        </p:nvSpPr>
        <p:spPr bwMode="auto">
          <a:xfrm rot="16200000" flipV="1">
            <a:off x="6649244" y="16676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41" name="Line 5"/>
          <p:cNvSpPr>
            <a:spLocks noChangeShapeType="1"/>
          </p:cNvSpPr>
          <p:nvPr/>
        </p:nvSpPr>
        <p:spPr bwMode="auto">
          <a:xfrm rot="16200000" flipV="1">
            <a:off x="5350669" y="154701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42" name="Line 6"/>
          <p:cNvSpPr>
            <a:spLocks noChangeShapeType="1"/>
          </p:cNvSpPr>
          <p:nvPr/>
        </p:nvSpPr>
        <p:spPr bwMode="auto">
          <a:xfrm rot="16200000" flipV="1">
            <a:off x="5559425" y="19812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43" name="Freeform 7"/>
          <p:cNvSpPr>
            <a:spLocks/>
          </p:cNvSpPr>
          <p:nvPr/>
        </p:nvSpPr>
        <p:spPr bwMode="auto">
          <a:xfrm rot="5400000">
            <a:off x="5635625" y="1676400"/>
            <a:ext cx="533400" cy="609600"/>
          </a:xfrm>
          <a:custGeom>
            <a:avLst/>
            <a:gdLst/>
            <a:ahLst/>
            <a:cxnLst>
              <a:cxn ang="0">
                <a:pos x="40" y="776"/>
              </a:cxn>
              <a:cxn ang="0">
                <a:pos x="88" y="296"/>
              </a:cxn>
              <a:cxn ang="0">
                <a:pos x="328" y="8"/>
              </a:cxn>
              <a:cxn ang="0">
                <a:pos x="568" y="344"/>
              </a:cxn>
              <a:cxn ang="0">
                <a:pos x="616" y="776"/>
              </a:cxn>
              <a:cxn ang="0">
                <a:pos x="328" y="632"/>
              </a:cxn>
              <a:cxn ang="0">
                <a:pos x="40" y="776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44" name="Oval 8"/>
          <p:cNvSpPr>
            <a:spLocks noChangeArrowheads="1"/>
          </p:cNvSpPr>
          <p:nvPr/>
        </p:nvSpPr>
        <p:spPr bwMode="auto">
          <a:xfrm>
            <a:off x="6184900" y="1909763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45" name="Line 9"/>
          <p:cNvSpPr>
            <a:spLocks noChangeShapeType="1"/>
          </p:cNvSpPr>
          <p:nvPr/>
        </p:nvSpPr>
        <p:spPr bwMode="auto">
          <a:xfrm rot="16200000" flipV="1">
            <a:off x="6649244" y="28868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46" name="Line 10"/>
          <p:cNvSpPr>
            <a:spLocks noChangeShapeType="1"/>
          </p:cNvSpPr>
          <p:nvPr/>
        </p:nvSpPr>
        <p:spPr bwMode="auto">
          <a:xfrm rot="16200000" flipV="1">
            <a:off x="5559425" y="29718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47" name="Line 11"/>
          <p:cNvSpPr>
            <a:spLocks noChangeShapeType="1"/>
          </p:cNvSpPr>
          <p:nvPr/>
        </p:nvSpPr>
        <p:spPr bwMode="auto">
          <a:xfrm rot="16200000" flipV="1">
            <a:off x="5350669" y="299481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48" name="Freeform 12"/>
          <p:cNvSpPr>
            <a:spLocks/>
          </p:cNvSpPr>
          <p:nvPr/>
        </p:nvSpPr>
        <p:spPr bwMode="auto">
          <a:xfrm rot="5400000">
            <a:off x="5635625" y="2895600"/>
            <a:ext cx="533400" cy="609600"/>
          </a:xfrm>
          <a:custGeom>
            <a:avLst/>
            <a:gdLst/>
            <a:ahLst/>
            <a:cxnLst>
              <a:cxn ang="0">
                <a:pos x="40" y="776"/>
              </a:cxn>
              <a:cxn ang="0">
                <a:pos x="88" y="296"/>
              </a:cxn>
              <a:cxn ang="0">
                <a:pos x="328" y="8"/>
              </a:cxn>
              <a:cxn ang="0">
                <a:pos x="568" y="344"/>
              </a:cxn>
              <a:cxn ang="0">
                <a:pos x="616" y="776"/>
              </a:cxn>
              <a:cxn ang="0">
                <a:pos x="328" y="632"/>
              </a:cxn>
              <a:cxn ang="0">
                <a:pos x="40" y="776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49" name="Oval 13"/>
          <p:cNvSpPr>
            <a:spLocks noChangeArrowheads="1"/>
          </p:cNvSpPr>
          <p:nvPr/>
        </p:nvSpPr>
        <p:spPr bwMode="auto">
          <a:xfrm>
            <a:off x="6184900" y="3128963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50" name="Freeform 14"/>
          <p:cNvSpPr>
            <a:spLocks/>
          </p:cNvSpPr>
          <p:nvPr/>
        </p:nvSpPr>
        <p:spPr bwMode="auto">
          <a:xfrm>
            <a:off x="5445125" y="1981200"/>
            <a:ext cx="1066800" cy="1096963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0" y="528"/>
              </a:cxn>
              <a:cxn ang="0">
                <a:pos x="672" y="144"/>
              </a:cxn>
              <a:cxn ang="0">
                <a:pos x="672" y="48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51" name="Freeform 15"/>
          <p:cNvSpPr>
            <a:spLocks/>
          </p:cNvSpPr>
          <p:nvPr/>
        </p:nvSpPr>
        <p:spPr bwMode="auto">
          <a:xfrm flipV="1">
            <a:off x="5445125" y="2095500"/>
            <a:ext cx="1066800" cy="1096963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0" y="528"/>
              </a:cxn>
              <a:cxn ang="0">
                <a:pos x="672" y="144"/>
              </a:cxn>
              <a:cxn ang="0">
                <a:pos x="672" y="48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52" name="Freeform 16"/>
          <p:cNvSpPr>
            <a:spLocks/>
          </p:cNvSpPr>
          <p:nvPr/>
        </p:nvSpPr>
        <p:spPr bwMode="auto">
          <a:xfrm>
            <a:off x="3733800" y="2019300"/>
            <a:ext cx="796925" cy="5715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240" y="288"/>
              </a:cxn>
              <a:cxn ang="0">
                <a:pos x="240" y="0"/>
              </a:cxn>
              <a:cxn ang="0">
                <a:pos x="432" y="0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53" name="Freeform 17"/>
          <p:cNvSpPr>
            <a:spLocks/>
          </p:cNvSpPr>
          <p:nvPr/>
        </p:nvSpPr>
        <p:spPr bwMode="auto">
          <a:xfrm flipV="1">
            <a:off x="3733800" y="2590800"/>
            <a:ext cx="796925" cy="5715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240" y="288"/>
              </a:cxn>
              <a:cxn ang="0">
                <a:pos x="240" y="0"/>
              </a:cxn>
              <a:cxn ang="0">
                <a:pos x="432" y="0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44754" name="Group 18"/>
          <p:cNvGrpSpPr>
            <a:grpSpLocks/>
          </p:cNvGrpSpPr>
          <p:nvPr/>
        </p:nvGrpSpPr>
        <p:grpSpPr bwMode="auto">
          <a:xfrm>
            <a:off x="1981200" y="2095500"/>
            <a:ext cx="1752600" cy="1004888"/>
            <a:chOff x="1318" y="1287"/>
            <a:chExt cx="1104" cy="633"/>
          </a:xfrm>
        </p:grpSpPr>
        <p:grpSp>
          <p:nvGrpSpPr>
            <p:cNvPr id="244755" name="Group 19"/>
            <p:cNvGrpSpPr>
              <a:grpSpLocks/>
            </p:cNvGrpSpPr>
            <p:nvPr/>
          </p:nvGrpSpPr>
          <p:grpSpPr bwMode="auto">
            <a:xfrm>
              <a:off x="1789" y="1287"/>
              <a:ext cx="633" cy="633"/>
              <a:chOff x="1680" y="1368"/>
              <a:chExt cx="720" cy="768"/>
            </a:xfrm>
          </p:grpSpPr>
          <p:sp>
            <p:nvSpPr>
              <p:cNvPr id="244756" name="Rectangle 20"/>
              <p:cNvSpPr>
                <a:spLocks noChangeArrowheads="1"/>
              </p:cNvSpPr>
              <p:nvPr/>
            </p:nvSpPr>
            <p:spPr bwMode="auto">
              <a:xfrm>
                <a:off x="1680" y="1368"/>
                <a:ext cx="720" cy="768"/>
              </a:xfrm>
              <a:prstGeom prst="rect">
                <a:avLst/>
              </a:prstGeom>
              <a:solidFill>
                <a:srgbClr val="CC0066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/>
                  <a:t>     </a:t>
                </a:r>
              </a:p>
              <a:p>
                <a:endParaRPr lang="en-US"/>
              </a:p>
              <a:p>
                <a:r>
                  <a:rPr lang="en-US"/>
                  <a:t>          T</a:t>
                </a:r>
                <a:r>
                  <a:rPr lang="en-US" baseline="-25000"/>
                  <a:t>p</a:t>
                </a:r>
                <a:endParaRPr lang="en-US"/>
              </a:p>
            </p:txBody>
          </p:sp>
          <p:sp>
            <p:nvSpPr>
              <p:cNvPr id="244757" name="AutoShape 21"/>
              <p:cNvSpPr>
                <a:spLocks noChangeArrowheads="1"/>
              </p:cNvSpPr>
              <p:nvPr/>
            </p:nvSpPr>
            <p:spPr bwMode="auto">
              <a:xfrm rot="-5400000" flipH="1" flipV="1">
                <a:off x="1680" y="1704"/>
                <a:ext cx="96" cy="96"/>
              </a:xfrm>
              <a:prstGeom prst="triangle">
                <a:avLst>
                  <a:gd name="adj" fmla="val 50000"/>
                </a:avLst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4758" name="Freeform 22"/>
              <p:cNvSpPr>
                <a:spLocks/>
              </p:cNvSpPr>
              <p:nvPr/>
            </p:nvSpPr>
            <p:spPr bwMode="auto">
              <a:xfrm>
                <a:off x="1776" y="1464"/>
                <a:ext cx="432" cy="144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240" y="288"/>
                  </a:cxn>
                  <a:cxn ang="0">
                    <a:pos x="240" y="0"/>
                  </a:cxn>
                  <a:cxn ang="0">
                    <a:pos x="432" y="0"/>
                  </a:cxn>
                </a:cxnLst>
                <a:rect l="0" t="0" r="r" b="b"/>
                <a:pathLst>
                  <a:path w="432" h="288">
                    <a:moveTo>
                      <a:pt x="0" y="288"/>
                    </a:moveTo>
                    <a:lnTo>
                      <a:pt x="240" y="288"/>
                    </a:lnTo>
                    <a:lnTo>
                      <a:pt x="240" y="0"/>
                    </a:lnTo>
                    <a:lnTo>
                      <a:pt x="432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759" name="Freeform 23"/>
              <p:cNvSpPr>
                <a:spLocks/>
              </p:cNvSpPr>
              <p:nvPr/>
            </p:nvSpPr>
            <p:spPr bwMode="auto">
              <a:xfrm>
                <a:off x="1952" y="1848"/>
                <a:ext cx="240" cy="144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144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240" y="144"/>
                  </a:cxn>
                  <a:cxn ang="0">
                    <a:pos x="480" y="144"/>
                  </a:cxn>
                </a:cxnLst>
                <a:rect l="0" t="0" r="r" b="b"/>
                <a:pathLst>
                  <a:path w="480" h="144">
                    <a:moveTo>
                      <a:pt x="0" y="144"/>
                    </a:moveTo>
                    <a:lnTo>
                      <a:pt x="144" y="144"/>
                    </a:lnTo>
                    <a:lnTo>
                      <a:pt x="144" y="0"/>
                    </a:lnTo>
                    <a:lnTo>
                      <a:pt x="240" y="0"/>
                    </a:lnTo>
                    <a:lnTo>
                      <a:pt x="240" y="144"/>
                    </a:lnTo>
                    <a:lnTo>
                      <a:pt x="480" y="144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760" name="Line 24"/>
              <p:cNvSpPr>
                <a:spLocks noChangeShapeType="1"/>
              </p:cNvSpPr>
              <p:nvPr/>
            </p:nvSpPr>
            <p:spPr bwMode="auto">
              <a:xfrm>
                <a:off x="2016" y="160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4761" name="Line 25"/>
            <p:cNvSpPr>
              <a:spLocks noChangeShapeType="1"/>
            </p:cNvSpPr>
            <p:nvPr/>
          </p:nvSpPr>
          <p:spPr bwMode="auto">
            <a:xfrm rot="16200000" flipV="1">
              <a:off x="1549" y="1377"/>
              <a:ext cx="0" cy="46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4762" name="Text Box 26"/>
          <p:cNvSpPr txBox="1">
            <a:spLocks noChangeArrowheads="1"/>
          </p:cNvSpPr>
          <p:nvPr/>
        </p:nvSpPr>
        <p:spPr bwMode="auto">
          <a:xfrm>
            <a:off x="7013575" y="1538288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44763" name="Text Box 27"/>
          <p:cNvSpPr txBox="1">
            <a:spLocks noChangeArrowheads="1"/>
          </p:cNvSpPr>
          <p:nvPr/>
        </p:nvSpPr>
        <p:spPr bwMode="auto">
          <a:xfrm>
            <a:off x="7029450" y="2859088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44765" name="Freeform 29"/>
          <p:cNvSpPr>
            <a:spLocks/>
          </p:cNvSpPr>
          <p:nvPr/>
        </p:nvSpPr>
        <p:spPr bwMode="auto">
          <a:xfrm>
            <a:off x="6858000" y="1947863"/>
            <a:ext cx="92075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48"/>
              </a:cxn>
              <a:cxn ang="0">
                <a:pos x="0" y="144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66" name="Freeform 30"/>
          <p:cNvSpPr>
            <a:spLocks/>
          </p:cNvSpPr>
          <p:nvPr/>
        </p:nvSpPr>
        <p:spPr bwMode="auto">
          <a:xfrm>
            <a:off x="6858000" y="3167063"/>
            <a:ext cx="92075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48"/>
              </a:cxn>
              <a:cxn ang="0">
                <a:pos x="0" y="144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68" name="AutoShape 32"/>
          <p:cNvSpPr>
            <a:spLocks noChangeArrowheads="1"/>
          </p:cNvSpPr>
          <p:nvPr/>
        </p:nvSpPr>
        <p:spPr bwMode="auto">
          <a:xfrm rot="37800000">
            <a:off x="4531519" y="3048794"/>
            <a:ext cx="531812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69" name="Rectangle 33"/>
          <p:cNvSpPr>
            <a:spLocks noChangeArrowheads="1"/>
          </p:cNvSpPr>
          <p:nvPr/>
        </p:nvSpPr>
        <p:spPr bwMode="auto">
          <a:xfrm rot="37800000">
            <a:off x="4413250" y="3165475"/>
            <a:ext cx="531813" cy="296863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70" name="Rectangle 34"/>
          <p:cNvSpPr>
            <a:spLocks noChangeArrowheads="1"/>
          </p:cNvSpPr>
          <p:nvPr/>
        </p:nvSpPr>
        <p:spPr bwMode="auto">
          <a:xfrm rot="37800000">
            <a:off x="4566444" y="3285331"/>
            <a:ext cx="501650" cy="58738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71" name="Line 35"/>
          <p:cNvSpPr>
            <a:spLocks noChangeShapeType="1"/>
          </p:cNvSpPr>
          <p:nvPr/>
        </p:nvSpPr>
        <p:spPr bwMode="auto">
          <a:xfrm rot="16200000" flipV="1">
            <a:off x="3151982" y="2134393"/>
            <a:ext cx="0" cy="274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72" name="AutoShape 36"/>
          <p:cNvSpPr>
            <a:spLocks noChangeArrowheads="1"/>
          </p:cNvSpPr>
          <p:nvPr/>
        </p:nvSpPr>
        <p:spPr bwMode="auto">
          <a:xfrm rot="37800000">
            <a:off x="4531519" y="1600994"/>
            <a:ext cx="531812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73" name="Rectangle 37"/>
          <p:cNvSpPr>
            <a:spLocks noChangeArrowheads="1"/>
          </p:cNvSpPr>
          <p:nvPr/>
        </p:nvSpPr>
        <p:spPr bwMode="auto">
          <a:xfrm rot="37800000">
            <a:off x="4413250" y="1717675"/>
            <a:ext cx="531813" cy="296863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74" name="Rectangle 38"/>
          <p:cNvSpPr>
            <a:spLocks noChangeArrowheads="1"/>
          </p:cNvSpPr>
          <p:nvPr/>
        </p:nvSpPr>
        <p:spPr bwMode="auto">
          <a:xfrm rot="37800000">
            <a:off x="4566444" y="1837531"/>
            <a:ext cx="501650" cy="58738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75" name="Line 39"/>
          <p:cNvSpPr>
            <a:spLocks noChangeShapeType="1"/>
          </p:cNvSpPr>
          <p:nvPr/>
        </p:nvSpPr>
        <p:spPr bwMode="auto">
          <a:xfrm rot="16200000" flipV="1">
            <a:off x="3151982" y="305593"/>
            <a:ext cx="0" cy="274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78" name="Line 42"/>
          <p:cNvSpPr>
            <a:spLocks noChangeShapeType="1"/>
          </p:cNvSpPr>
          <p:nvPr/>
        </p:nvSpPr>
        <p:spPr bwMode="auto">
          <a:xfrm rot="16200000" flipV="1">
            <a:off x="4394200" y="19050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79" name="Line 43"/>
          <p:cNvSpPr>
            <a:spLocks noChangeShapeType="1"/>
          </p:cNvSpPr>
          <p:nvPr/>
        </p:nvSpPr>
        <p:spPr bwMode="auto">
          <a:xfrm rot="16200000" flipV="1">
            <a:off x="4406900" y="30480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80" name="Text Box 44"/>
          <p:cNvSpPr txBox="1">
            <a:spLocks noChangeArrowheads="1"/>
          </p:cNvSpPr>
          <p:nvPr/>
        </p:nvSpPr>
        <p:spPr bwMode="auto">
          <a:xfrm>
            <a:off x="1009650" y="2414588"/>
            <a:ext cx="514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sp>
        <p:nvSpPr>
          <p:cNvPr id="244793" name="Oval 57"/>
          <p:cNvSpPr>
            <a:spLocks noChangeArrowheads="1"/>
          </p:cNvSpPr>
          <p:nvPr/>
        </p:nvSpPr>
        <p:spPr bwMode="auto">
          <a:xfrm>
            <a:off x="6481763" y="1960563"/>
            <a:ext cx="46037" cy="4603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94" name="Oval 58"/>
          <p:cNvSpPr>
            <a:spLocks noChangeArrowheads="1"/>
          </p:cNvSpPr>
          <p:nvPr/>
        </p:nvSpPr>
        <p:spPr bwMode="auto">
          <a:xfrm>
            <a:off x="6489700" y="3187700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99" name="AutoShape 63"/>
          <p:cNvSpPr>
            <a:spLocks noChangeAspect="1" noChangeArrowheads="1"/>
          </p:cNvSpPr>
          <p:nvPr/>
        </p:nvSpPr>
        <p:spPr bwMode="auto">
          <a:xfrm rot="5400000">
            <a:off x="2874963" y="2643188"/>
            <a:ext cx="223837" cy="179387"/>
          </a:xfrm>
          <a:prstGeom prst="triangle">
            <a:avLst>
              <a:gd name="adj" fmla="val 50000"/>
            </a:avLst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800" name="Line 64"/>
          <p:cNvSpPr>
            <a:spLocks noChangeAspect="1" noChangeShapeType="1"/>
          </p:cNvSpPr>
          <p:nvPr/>
        </p:nvSpPr>
        <p:spPr bwMode="auto">
          <a:xfrm>
            <a:off x="2706688" y="2733675"/>
            <a:ext cx="17938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01" name="Line 65"/>
          <p:cNvSpPr>
            <a:spLocks noChangeAspect="1" noChangeShapeType="1"/>
          </p:cNvSpPr>
          <p:nvPr/>
        </p:nvSpPr>
        <p:spPr bwMode="auto">
          <a:xfrm>
            <a:off x="3109913" y="2728913"/>
            <a:ext cx="17938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02" name="Oval 66"/>
          <p:cNvSpPr>
            <a:spLocks noChangeAspect="1" noChangeArrowheads="1"/>
          </p:cNvSpPr>
          <p:nvPr/>
        </p:nvSpPr>
        <p:spPr bwMode="auto">
          <a:xfrm>
            <a:off x="3065463" y="2708275"/>
            <a:ext cx="44450" cy="49213"/>
          </a:xfrm>
          <a:prstGeom prst="ellipse">
            <a:avLst/>
          </a:prstGeom>
          <a:solidFill>
            <a:srgbClr val="8000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803" name="Line 67"/>
          <p:cNvSpPr>
            <a:spLocks noChangeAspect="1" noChangeShapeType="1"/>
          </p:cNvSpPr>
          <p:nvPr/>
        </p:nvSpPr>
        <p:spPr bwMode="auto">
          <a:xfrm>
            <a:off x="3656013" y="2590800"/>
            <a:ext cx="3587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44831" name="Group 95"/>
          <p:cNvGrpSpPr>
            <a:grpSpLocks/>
          </p:cNvGrpSpPr>
          <p:nvPr/>
        </p:nvGrpSpPr>
        <p:grpSpPr bwMode="auto">
          <a:xfrm>
            <a:off x="3289300" y="2411413"/>
            <a:ext cx="368300" cy="388937"/>
            <a:chOff x="2072" y="1612"/>
            <a:chExt cx="197" cy="169"/>
          </a:xfrm>
        </p:grpSpPr>
        <p:sp>
          <p:nvSpPr>
            <p:cNvPr id="244805" name="AutoShape 69"/>
            <p:cNvSpPr>
              <a:spLocks noChangeAspect="1" noChangeArrowheads="1"/>
            </p:cNvSpPr>
            <p:nvPr/>
          </p:nvSpPr>
          <p:spPr bwMode="auto">
            <a:xfrm rot="37800000">
              <a:off x="2087" y="1598"/>
              <a:ext cx="168" cy="197"/>
            </a:xfrm>
            <a:custGeom>
              <a:avLst/>
              <a:gdLst>
                <a:gd name="G0" fmla="+- 0 0 0"/>
                <a:gd name="G1" fmla="+- 0 0 0"/>
                <a:gd name="G2" fmla="+- 0 0 0"/>
                <a:gd name="T0" fmla="*/ 0 256 1"/>
                <a:gd name="T1" fmla="*/ 180 256 1"/>
                <a:gd name="G3" fmla="+- 0 T0 T1"/>
                <a:gd name="T2" fmla="*/ 0 256 1"/>
                <a:gd name="T3" fmla="*/ 90 256 1"/>
                <a:gd name="G4" fmla="+- 0 T2 T3"/>
                <a:gd name="G5" fmla="*/ G4 2 1"/>
                <a:gd name="T4" fmla="*/ 90 256 1"/>
                <a:gd name="T5" fmla="*/ 0 256 1"/>
                <a:gd name="G6" fmla="+- 0 T4 T5"/>
                <a:gd name="G7" fmla="*/ G6 2 1"/>
                <a:gd name="G8" fmla="abs 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0"/>
                <a:gd name="G18" fmla="*/ 0 1 2"/>
                <a:gd name="G19" fmla="+- G18 5400 0"/>
                <a:gd name="G20" fmla="cos G19 0"/>
                <a:gd name="G21" fmla="sin G19 0"/>
                <a:gd name="G22" fmla="+- G20 10800 0"/>
                <a:gd name="G23" fmla="+- G21 10800 0"/>
                <a:gd name="G24" fmla="+- 10800 0 G20"/>
                <a:gd name="G25" fmla="+- 0 10800 0"/>
                <a:gd name="G26" fmla="?: G9 G17 G25"/>
                <a:gd name="G27" fmla="?: G9 0 21600"/>
                <a:gd name="G28" fmla="cos 10800 0"/>
                <a:gd name="G29" fmla="sin 10800 0"/>
                <a:gd name="G30" fmla="sin 0 0"/>
                <a:gd name="G31" fmla="+- G28 10800 0"/>
                <a:gd name="G32" fmla="+- G29 10800 0"/>
                <a:gd name="G33" fmla="+- G30 10800 0"/>
                <a:gd name="G34" fmla="?: G4 0 G31"/>
                <a:gd name="G35" fmla="?: 0 G34 0"/>
                <a:gd name="G36" fmla="?: G6 G35 G31"/>
                <a:gd name="G37" fmla="+- 21600 0 G36"/>
                <a:gd name="G38" fmla="?: G4 0 G33"/>
                <a:gd name="G39" fmla="?: 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16200 w 21600"/>
                <a:gd name="T15" fmla="*/ 10800 h 21600"/>
                <a:gd name="T16" fmla="*/ 10800 w 21600"/>
                <a:gd name="T17" fmla="*/ 10800 h 21600"/>
                <a:gd name="T18" fmla="*/ 54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800" y="10800"/>
                  </a:moveTo>
                  <a:cubicBezTo>
                    <a:pt x="10800" y="10800"/>
                    <a:pt x="10800" y="10800"/>
                    <a:pt x="10800" y="10800"/>
                  </a:cubicBezTo>
                  <a:cubicBezTo>
                    <a:pt x="10800" y="10800"/>
                    <a:pt x="10800" y="10800"/>
                    <a:pt x="10800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solidFill>
              <a:srgbClr val="800000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4806" name="Rectangle 70"/>
            <p:cNvSpPr>
              <a:spLocks noChangeAspect="1" noChangeArrowheads="1"/>
            </p:cNvSpPr>
            <p:nvPr/>
          </p:nvSpPr>
          <p:spPr bwMode="auto">
            <a:xfrm rot="37800000">
              <a:off x="2043" y="1641"/>
              <a:ext cx="168" cy="110"/>
            </a:xfrm>
            <a:prstGeom prst="rect">
              <a:avLst/>
            </a:prstGeom>
            <a:solidFill>
              <a:srgbClr val="800000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4807" name="Rectangle 71"/>
            <p:cNvSpPr>
              <a:spLocks noChangeAspect="1" noChangeArrowheads="1"/>
            </p:cNvSpPr>
            <p:nvPr/>
          </p:nvSpPr>
          <p:spPr bwMode="auto">
            <a:xfrm rot="37800000">
              <a:off x="2104" y="1686"/>
              <a:ext cx="159" cy="22"/>
            </a:xfrm>
            <a:prstGeom prst="rect">
              <a:avLst/>
            </a:prstGeom>
            <a:solidFill>
              <a:srgbClr val="8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4808" name="Line 72"/>
          <p:cNvSpPr>
            <a:spLocks noChangeAspect="1" noChangeShapeType="1"/>
          </p:cNvSpPr>
          <p:nvPr/>
        </p:nvSpPr>
        <p:spPr bwMode="auto">
          <a:xfrm>
            <a:off x="1409700" y="2487613"/>
            <a:ext cx="18796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11" name="AutoShape 75"/>
          <p:cNvSpPr>
            <a:spLocks noChangeAspect="1" noChangeArrowheads="1"/>
          </p:cNvSpPr>
          <p:nvPr/>
        </p:nvSpPr>
        <p:spPr bwMode="auto">
          <a:xfrm rot="5400000">
            <a:off x="2471738" y="2643188"/>
            <a:ext cx="223837" cy="179387"/>
          </a:xfrm>
          <a:prstGeom prst="triangle">
            <a:avLst>
              <a:gd name="adj" fmla="val 50000"/>
            </a:avLst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814" name="Oval 78"/>
          <p:cNvSpPr>
            <a:spLocks noChangeAspect="1" noChangeArrowheads="1"/>
          </p:cNvSpPr>
          <p:nvPr/>
        </p:nvSpPr>
        <p:spPr bwMode="auto">
          <a:xfrm>
            <a:off x="2662238" y="2708275"/>
            <a:ext cx="44450" cy="49213"/>
          </a:xfrm>
          <a:prstGeom prst="ellipse">
            <a:avLst/>
          </a:prstGeom>
          <a:solidFill>
            <a:srgbClr val="8000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816" name="AutoShape 80"/>
          <p:cNvSpPr>
            <a:spLocks noChangeAspect="1" noChangeArrowheads="1"/>
          </p:cNvSpPr>
          <p:nvPr/>
        </p:nvSpPr>
        <p:spPr bwMode="auto">
          <a:xfrm rot="5400000">
            <a:off x="1979613" y="2643188"/>
            <a:ext cx="223837" cy="179387"/>
          </a:xfrm>
          <a:prstGeom prst="triangle">
            <a:avLst>
              <a:gd name="adj" fmla="val 50000"/>
            </a:avLst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44829" name="Group 93"/>
          <p:cNvGrpSpPr>
            <a:grpSpLocks/>
          </p:cNvGrpSpPr>
          <p:nvPr/>
        </p:nvGrpSpPr>
        <p:grpSpPr bwMode="auto">
          <a:xfrm>
            <a:off x="1811338" y="2487613"/>
            <a:ext cx="179387" cy="246062"/>
            <a:chOff x="1141" y="1642"/>
            <a:chExt cx="113" cy="97"/>
          </a:xfrm>
        </p:grpSpPr>
        <p:sp>
          <p:nvSpPr>
            <p:cNvPr id="244809" name="Line 73"/>
            <p:cNvSpPr>
              <a:spLocks noChangeAspect="1" noChangeShapeType="1"/>
            </p:cNvSpPr>
            <p:nvPr/>
          </p:nvSpPr>
          <p:spPr bwMode="auto">
            <a:xfrm>
              <a:off x="1141" y="1642"/>
              <a:ext cx="0" cy="9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817" name="Line 81"/>
            <p:cNvSpPr>
              <a:spLocks noChangeAspect="1" noChangeShapeType="1"/>
            </p:cNvSpPr>
            <p:nvPr/>
          </p:nvSpPr>
          <p:spPr bwMode="auto">
            <a:xfrm>
              <a:off x="1141" y="1739"/>
              <a:ext cx="11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4819" name="Oval 83"/>
          <p:cNvSpPr>
            <a:spLocks noChangeAspect="1" noChangeArrowheads="1"/>
          </p:cNvSpPr>
          <p:nvPr/>
        </p:nvSpPr>
        <p:spPr bwMode="auto">
          <a:xfrm>
            <a:off x="2170113" y="2708275"/>
            <a:ext cx="44450" cy="49213"/>
          </a:xfrm>
          <a:prstGeom prst="ellipse">
            <a:avLst/>
          </a:prstGeom>
          <a:solidFill>
            <a:srgbClr val="8000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818" name="Line 82"/>
          <p:cNvSpPr>
            <a:spLocks noChangeAspect="1" noChangeShapeType="1"/>
          </p:cNvSpPr>
          <p:nvPr/>
        </p:nvSpPr>
        <p:spPr bwMode="auto">
          <a:xfrm>
            <a:off x="2214563" y="2733675"/>
            <a:ext cx="274637" cy="31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32" name="Line 96"/>
          <p:cNvSpPr>
            <a:spLocks noChangeShapeType="1"/>
          </p:cNvSpPr>
          <p:nvPr/>
        </p:nvSpPr>
        <p:spPr bwMode="auto">
          <a:xfrm>
            <a:off x="1809750" y="2490788"/>
            <a:ext cx="0" cy="2460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33" name="Line 97"/>
          <p:cNvSpPr>
            <a:spLocks noChangeShapeType="1"/>
          </p:cNvSpPr>
          <p:nvPr/>
        </p:nvSpPr>
        <p:spPr bwMode="auto">
          <a:xfrm>
            <a:off x="1804988" y="2738438"/>
            <a:ext cx="20161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44834" name="Group 98"/>
          <p:cNvGrpSpPr>
            <a:grpSpLocks/>
          </p:cNvGrpSpPr>
          <p:nvPr/>
        </p:nvGrpSpPr>
        <p:grpSpPr bwMode="auto">
          <a:xfrm flipV="1">
            <a:off x="2057400" y="3900488"/>
            <a:ext cx="781050" cy="228600"/>
            <a:chOff x="3732" y="1692"/>
            <a:chExt cx="1836" cy="144"/>
          </a:xfrm>
        </p:grpSpPr>
        <p:sp>
          <p:nvSpPr>
            <p:cNvPr id="244835" name="Freeform 99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/>
              <a:ahLst/>
              <a:cxnLst>
                <a:cxn ang="0">
                  <a:pos x="0" y="540"/>
                </a:cxn>
                <a:cxn ang="0">
                  <a:pos x="360" y="0"/>
                </a:cxn>
                <a:cxn ang="0">
                  <a:pos x="11880" y="0"/>
                </a:cxn>
                <a:cxn ang="0">
                  <a:pos x="12060" y="540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4836" name="Line 100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4838" name="Text Box 102"/>
          <p:cNvSpPr txBox="1">
            <a:spLocks noChangeArrowheads="1"/>
          </p:cNvSpPr>
          <p:nvPr/>
        </p:nvSpPr>
        <p:spPr bwMode="auto">
          <a:xfrm>
            <a:off x="1184275" y="3838575"/>
            <a:ext cx="51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sp>
        <p:nvSpPr>
          <p:cNvPr id="244840" name="Line 104"/>
          <p:cNvSpPr>
            <a:spLocks noChangeShapeType="1"/>
          </p:cNvSpPr>
          <p:nvPr/>
        </p:nvSpPr>
        <p:spPr bwMode="auto">
          <a:xfrm flipH="1">
            <a:off x="1676400" y="4129088"/>
            <a:ext cx="381000" cy="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44843" name="Group 107"/>
          <p:cNvGrpSpPr>
            <a:grpSpLocks/>
          </p:cNvGrpSpPr>
          <p:nvPr/>
        </p:nvGrpSpPr>
        <p:grpSpPr bwMode="auto">
          <a:xfrm flipV="1">
            <a:off x="2838450" y="3900488"/>
            <a:ext cx="781050" cy="228600"/>
            <a:chOff x="3732" y="1692"/>
            <a:chExt cx="1836" cy="144"/>
          </a:xfrm>
        </p:grpSpPr>
        <p:sp>
          <p:nvSpPr>
            <p:cNvPr id="244844" name="Freeform 108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/>
              <a:ahLst/>
              <a:cxnLst>
                <a:cxn ang="0">
                  <a:pos x="0" y="540"/>
                </a:cxn>
                <a:cxn ang="0">
                  <a:pos x="360" y="0"/>
                </a:cxn>
                <a:cxn ang="0">
                  <a:pos x="11880" y="0"/>
                </a:cxn>
                <a:cxn ang="0">
                  <a:pos x="12060" y="540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4845" name="Line 109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4846" name="Group 110"/>
          <p:cNvGrpSpPr>
            <a:grpSpLocks/>
          </p:cNvGrpSpPr>
          <p:nvPr/>
        </p:nvGrpSpPr>
        <p:grpSpPr bwMode="auto">
          <a:xfrm flipV="1">
            <a:off x="3638550" y="3900488"/>
            <a:ext cx="781050" cy="228600"/>
            <a:chOff x="3732" y="1692"/>
            <a:chExt cx="1836" cy="144"/>
          </a:xfrm>
        </p:grpSpPr>
        <p:sp>
          <p:nvSpPr>
            <p:cNvPr id="244847" name="Freeform 111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/>
              <a:ahLst/>
              <a:cxnLst>
                <a:cxn ang="0">
                  <a:pos x="0" y="540"/>
                </a:cxn>
                <a:cxn ang="0">
                  <a:pos x="360" y="0"/>
                </a:cxn>
                <a:cxn ang="0">
                  <a:pos x="11880" y="0"/>
                </a:cxn>
                <a:cxn ang="0">
                  <a:pos x="12060" y="540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4848" name="Line 112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4851" name="Group 115"/>
          <p:cNvGrpSpPr>
            <a:grpSpLocks/>
          </p:cNvGrpSpPr>
          <p:nvPr/>
        </p:nvGrpSpPr>
        <p:grpSpPr bwMode="auto">
          <a:xfrm flipV="1">
            <a:off x="4419600" y="3900488"/>
            <a:ext cx="781050" cy="228600"/>
            <a:chOff x="3732" y="1692"/>
            <a:chExt cx="1836" cy="144"/>
          </a:xfrm>
        </p:grpSpPr>
        <p:sp>
          <p:nvSpPr>
            <p:cNvPr id="244852" name="Freeform 116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/>
              <a:ahLst/>
              <a:cxnLst>
                <a:cxn ang="0">
                  <a:pos x="0" y="540"/>
                </a:cxn>
                <a:cxn ang="0">
                  <a:pos x="360" y="0"/>
                </a:cxn>
                <a:cxn ang="0">
                  <a:pos x="11880" y="0"/>
                </a:cxn>
                <a:cxn ang="0">
                  <a:pos x="12060" y="540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4853" name="Line 117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4854" name="Group 118"/>
          <p:cNvGrpSpPr>
            <a:grpSpLocks/>
          </p:cNvGrpSpPr>
          <p:nvPr/>
        </p:nvGrpSpPr>
        <p:grpSpPr bwMode="auto">
          <a:xfrm flipV="1">
            <a:off x="5210175" y="3900488"/>
            <a:ext cx="781050" cy="228600"/>
            <a:chOff x="3732" y="1692"/>
            <a:chExt cx="1836" cy="144"/>
          </a:xfrm>
        </p:grpSpPr>
        <p:sp>
          <p:nvSpPr>
            <p:cNvPr id="244855" name="Freeform 119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/>
              <a:ahLst/>
              <a:cxnLst>
                <a:cxn ang="0">
                  <a:pos x="0" y="540"/>
                </a:cxn>
                <a:cxn ang="0">
                  <a:pos x="360" y="0"/>
                </a:cxn>
                <a:cxn ang="0">
                  <a:pos x="11880" y="0"/>
                </a:cxn>
                <a:cxn ang="0">
                  <a:pos x="12060" y="540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4856" name="Line 120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4859" name="Group 123"/>
          <p:cNvGrpSpPr>
            <a:grpSpLocks/>
          </p:cNvGrpSpPr>
          <p:nvPr/>
        </p:nvGrpSpPr>
        <p:grpSpPr bwMode="auto">
          <a:xfrm flipV="1">
            <a:off x="6000750" y="3900488"/>
            <a:ext cx="781050" cy="228600"/>
            <a:chOff x="3732" y="1692"/>
            <a:chExt cx="1836" cy="144"/>
          </a:xfrm>
        </p:grpSpPr>
        <p:sp>
          <p:nvSpPr>
            <p:cNvPr id="244860" name="Freeform 124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/>
              <a:ahLst/>
              <a:cxnLst>
                <a:cxn ang="0">
                  <a:pos x="0" y="540"/>
                </a:cxn>
                <a:cxn ang="0">
                  <a:pos x="360" y="0"/>
                </a:cxn>
                <a:cxn ang="0">
                  <a:pos x="11880" y="0"/>
                </a:cxn>
                <a:cxn ang="0">
                  <a:pos x="12060" y="540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4861" name="Line 125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4862" name="Freeform 126"/>
          <p:cNvSpPr>
            <a:spLocks/>
          </p:cNvSpPr>
          <p:nvPr/>
        </p:nvSpPr>
        <p:spPr bwMode="auto">
          <a:xfrm>
            <a:off x="2085975" y="4219575"/>
            <a:ext cx="795338" cy="2286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0" y="0"/>
              </a:cxn>
              <a:cxn ang="0">
                <a:pos x="96" y="0"/>
              </a:cxn>
              <a:cxn ang="0">
                <a:pos x="96" y="96"/>
              </a:cxn>
              <a:cxn ang="0">
                <a:pos x="1344" y="96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63" name="Freeform 127"/>
          <p:cNvSpPr>
            <a:spLocks/>
          </p:cNvSpPr>
          <p:nvPr/>
        </p:nvSpPr>
        <p:spPr bwMode="auto">
          <a:xfrm>
            <a:off x="2870200" y="4219575"/>
            <a:ext cx="795338" cy="2286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0" y="0"/>
              </a:cxn>
              <a:cxn ang="0">
                <a:pos x="96" y="0"/>
              </a:cxn>
              <a:cxn ang="0">
                <a:pos x="96" y="96"/>
              </a:cxn>
              <a:cxn ang="0">
                <a:pos x="1344" y="96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64" name="Freeform 128"/>
          <p:cNvSpPr>
            <a:spLocks/>
          </p:cNvSpPr>
          <p:nvPr/>
        </p:nvSpPr>
        <p:spPr bwMode="auto">
          <a:xfrm>
            <a:off x="3675063" y="4219575"/>
            <a:ext cx="795337" cy="2286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0" y="0"/>
              </a:cxn>
              <a:cxn ang="0">
                <a:pos x="96" y="0"/>
              </a:cxn>
              <a:cxn ang="0">
                <a:pos x="96" y="96"/>
              </a:cxn>
              <a:cxn ang="0">
                <a:pos x="1344" y="96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65" name="Freeform 129"/>
          <p:cNvSpPr>
            <a:spLocks/>
          </p:cNvSpPr>
          <p:nvPr/>
        </p:nvSpPr>
        <p:spPr bwMode="auto">
          <a:xfrm>
            <a:off x="4468813" y="4219575"/>
            <a:ext cx="776287" cy="2286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0" y="0"/>
              </a:cxn>
              <a:cxn ang="0">
                <a:pos x="96" y="0"/>
              </a:cxn>
              <a:cxn ang="0">
                <a:pos x="96" y="96"/>
              </a:cxn>
              <a:cxn ang="0">
                <a:pos x="1344" y="96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66" name="Freeform 130"/>
          <p:cNvSpPr>
            <a:spLocks/>
          </p:cNvSpPr>
          <p:nvPr/>
        </p:nvSpPr>
        <p:spPr bwMode="auto">
          <a:xfrm>
            <a:off x="5251450" y="4219575"/>
            <a:ext cx="795338" cy="2286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0" y="0"/>
              </a:cxn>
              <a:cxn ang="0">
                <a:pos x="96" y="0"/>
              </a:cxn>
              <a:cxn ang="0">
                <a:pos x="96" y="96"/>
              </a:cxn>
              <a:cxn ang="0">
                <a:pos x="1344" y="96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67" name="Freeform 131"/>
          <p:cNvSpPr>
            <a:spLocks/>
          </p:cNvSpPr>
          <p:nvPr/>
        </p:nvSpPr>
        <p:spPr bwMode="auto">
          <a:xfrm>
            <a:off x="6043613" y="4219575"/>
            <a:ext cx="795337" cy="2286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0" y="0"/>
              </a:cxn>
              <a:cxn ang="0">
                <a:pos x="96" y="0"/>
              </a:cxn>
              <a:cxn ang="0">
                <a:pos x="96" y="96"/>
              </a:cxn>
              <a:cxn ang="0">
                <a:pos x="1344" y="96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68" name="Line 132"/>
          <p:cNvSpPr>
            <a:spLocks noChangeShapeType="1"/>
          </p:cNvSpPr>
          <p:nvPr/>
        </p:nvSpPr>
        <p:spPr bwMode="auto">
          <a:xfrm flipH="1">
            <a:off x="1663700" y="4433888"/>
            <a:ext cx="4111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69" name="Text Box 133"/>
          <p:cNvSpPr txBox="1">
            <a:spLocks noChangeArrowheads="1"/>
          </p:cNvSpPr>
          <p:nvPr/>
        </p:nvSpPr>
        <p:spPr bwMode="auto">
          <a:xfrm>
            <a:off x="1143000" y="4205288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Tp</a:t>
            </a:r>
          </a:p>
        </p:txBody>
      </p:sp>
      <p:sp>
        <p:nvSpPr>
          <p:cNvPr id="244870" name="Line 134"/>
          <p:cNvSpPr>
            <a:spLocks noChangeShapeType="1"/>
          </p:cNvSpPr>
          <p:nvPr/>
        </p:nvSpPr>
        <p:spPr bwMode="auto">
          <a:xfrm>
            <a:off x="207645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71" name="Line 135"/>
          <p:cNvSpPr>
            <a:spLocks noChangeShapeType="1"/>
          </p:cNvSpPr>
          <p:nvPr/>
        </p:nvSpPr>
        <p:spPr bwMode="auto">
          <a:xfrm>
            <a:off x="285115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72" name="Line 136"/>
          <p:cNvSpPr>
            <a:spLocks noChangeShapeType="1"/>
          </p:cNvSpPr>
          <p:nvPr/>
        </p:nvSpPr>
        <p:spPr bwMode="auto">
          <a:xfrm>
            <a:off x="365760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73" name="Line 137"/>
          <p:cNvSpPr>
            <a:spLocks noChangeShapeType="1"/>
          </p:cNvSpPr>
          <p:nvPr/>
        </p:nvSpPr>
        <p:spPr bwMode="auto">
          <a:xfrm>
            <a:off x="444500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74" name="Line 138"/>
          <p:cNvSpPr>
            <a:spLocks noChangeShapeType="1"/>
          </p:cNvSpPr>
          <p:nvPr/>
        </p:nvSpPr>
        <p:spPr bwMode="auto">
          <a:xfrm>
            <a:off x="523240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75" name="Line 139"/>
          <p:cNvSpPr>
            <a:spLocks noChangeShapeType="1"/>
          </p:cNvSpPr>
          <p:nvPr/>
        </p:nvSpPr>
        <p:spPr bwMode="auto">
          <a:xfrm>
            <a:off x="601980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76" name="Text Box 140"/>
          <p:cNvSpPr txBox="1">
            <a:spLocks noChangeArrowheads="1"/>
          </p:cNvSpPr>
          <p:nvPr/>
        </p:nvSpPr>
        <p:spPr bwMode="auto">
          <a:xfrm>
            <a:off x="4108450" y="2376488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Tp</a:t>
            </a:r>
          </a:p>
        </p:txBody>
      </p:sp>
      <p:sp>
        <p:nvSpPr>
          <p:cNvPr id="244877" name="Text Box 141"/>
          <p:cNvSpPr txBox="1">
            <a:spLocks noChangeArrowheads="1"/>
          </p:cNvSpPr>
          <p:nvPr/>
        </p:nvSpPr>
        <p:spPr bwMode="auto">
          <a:xfrm>
            <a:off x="260350" y="19812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9999"/>
                </a:solidFill>
              </a:rPr>
              <a:t> Tín hiệu nhịp</a:t>
            </a:r>
          </a:p>
        </p:txBody>
      </p:sp>
      <p:sp>
        <p:nvSpPr>
          <p:cNvPr id="244878" name="Text Box 142"/>
          <p:cNvSpPr txBox="1">
            <a:spLocks noChangeArrowheads="1"/>
          </p:cNvSpPr>
          <p:nvPr/>
        </p:nvSpPr>
        <p:spPr bwMode="auto">
          <a:xfrm>
            <a:off x="1371600" y="1538288"/>
            <a:ext cx="273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44879" name="Text Box 143"/>
          <p:cNvSpPr txBox="1">
            <a:spLocks noChangeArrowheads="1"/>
          </p:cNvSpPr>
          <p:nvPr/>
        </p:nvSpPr>
        <p:spPr bwMode="auto">
          <a:xfrm>
            <a:off x="1371600" y="33670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44880" name="Text Box 144"/>
          <p:cNvSpPr txBox="1">
            <a:spLocks noChangeArrowheads="1"/>
          </p:cNvSpPr>
          <p:nvPr/>
        </p:nvSpPr>
        <p:spPr bwMode="auto">
          <a:xfrm>
            <a:off x="5029200" y="1524000"/>
            <a:ext cx="615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r.Tp</a:t>
            </a:r>
          </a:p>
        </p:txBody>
      </p:sp>
      <p:sp>
        <p:nvSpPr>
          <p:cNvPr id="244881" name="Text Box 145"/>
          <p:cNvSpPr txBox="1">
            <a:spLocks noChangeArrowheads="1"/>
          </p:cNvSpPr>
          <p:nvPr/>
        </p:nvSpPr>
        <p:spPr bwMode="auto">
          <a:xfrm>
            <a:off x="4984750" y="3276600"/>
            <a:ext cx="65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s.Tp</a:t>
            </a:r>
          </a:p>
        </p:txBody>
      </p:sp>
      <p:grpSp>
        <p:nvGrpSpPr>
          <p:cNvPr id="244901" name="Group 165"/>
          <p:cNvGrpSpPr>
            <a:grpSpLocks/>
          </p:cNvGrpSpPr>
          <p:nvPr/>
        </p:nvGrpSpPr>
        <p:grpSpPr bwMode="auto">
          <a:xfrm>
            <a:off x="3505200" y="-1066800"/>
            <a:ext cx="2392363" cy="1004887"/>
            <a:chOff x="4176" y="327"/>
            <a:chExt cx="1507" cy="633"/>
          </a:xfrm>
        </p:grpSpPr>
        <p:grpSp>
          <p:nvGrpSpPr>
            <p:cNvPr id="244900" name="Group 164"/>
            <p:cNvGrpSpPr>
              <a:grpSpLocks/>
            </p:cNvGrpSpPr>
            <p:nvPr/>
          </p:nvGrpSpPr>
          <p:grpSpPr bwMode="auto">
            <a:xfrm>
              <a:off x="4176" y="327"/>
              <a:ext cx="1507" cy="633"/>
              <a:chOff x="4176" y="1416"/>
              <a:chExt cx="1507" cy="633"/>
            </a:xfrm>
          </p:grpSpPr>
          <p:sp>
            <p:nvSpPr>
              <p:cNvPr id="244885" name="Rectangle 149"/>
              <p:cNvSpPr>
                <a:spLocks noChangeArrowheads="1"/>
              </p:cNvSpPr>
              <p:nvPr/>
            </p:nvSpPr>
            <p:spPr bwMode="auto">
              <a:xfrm>
                <a:off x="4647" y="1416"/>
                <a:ext cx="633" cy="633"/>
              </a:xfrm>
              <a:prstGeom prst="rect">
                <a:avLst/>
              </a:prstGeom>
              <a:solidFill>
                <a:srgbClr val="333333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R        Q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 CK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S        Q</a:t>
                </a:r>
              </a:p>
            </p:txBody>
          </p:sp>
          <p:sp>
            <p:nvSpPr>
              <p:cNvPr id="244890" name="Line 154"/>
              <p:cNvSpPr>
                <a:spLocks noChangeShapeType="1"/>
              </p:cNvSpPr>
              <p:nvPr/>
            </p:nvSpPr>
            <p:spPr bwMode="auto">
              <a:xfrm rot="16200000" flipV="1">
                <a:off x="4407" y="1506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44893" name="Group 157"/>
              <p:cNvGrpSpPr>
                <a:grpSpLocks/>
              </p:cNvGrpSpPr>
              <p:nvPr/>
            </p:nvGrpSpPr>
            <p:grpSpPr bwMode="auto">
              <a:xfrm>
                <a:off x="5280" y="1536"/>
                <a:ext cx="403" cy="69"/>
                <a:chOff x="4083" y="1323"/>
                <a:chExt cx="403" cy="69"/>
              </a:xfrm>
            </p:grpSpPr>
            <p:sp>
              <p:nvSpPr>
                <p:cNvPr id="244891" name="Line 155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4892" name="Freeform 156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8" y="48"/>
                    </a:cxn>
                    <a:cxn ang="0">
                      <a:pos x="0" y="144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44894" name="Group 158"/>
              <p:cNvGrpSpPr>
                <a:grpSpLocks/>
              </p:cNvGrpSpPr>
              <p:nvPr/>
            </p:nvGrpSpPr>
            <p:grpSpPr bwMode="auto">
              <a:xfrm>
                <a:off x="5280" y="1899"/>
                <a:ext cx="403" cy="69"/>
                <a:chOff x="4083" y="1323"/>
                <a:chExt cx="403" cy="69"/>
              </a:xfrm>
            </p:grpSpPr>
            <p:sp>
              <p:nvSpPr>
                <p:cNvPr id="244895" name="Line 159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4896" name="Freeform 160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8" y="48"/>
                    </a:cxn>
                    <a:cxn ang="0">
                      <a:pos x="0" y="144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44898" name="Line 162"/>
              <p:cNvSpPr>
                <a:spLocks noChangeShapeType="1"/>
              </p:cNvSpPr>
              <p:nvPr/>
            </p:nvSpPr>
            <p:spPr bwMode="auto">
              <a:xfrm rot="16200000" flipV="1">
                <a:off x="4407" y="1305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899" name="Line 163"/>
              <p:cNvSpPr>
                <a:spLocks noChangeShapeType="1"/>
              </p:cNvSpPr>
              <p:nvPr/>
            </p:nvSpPr>
            <p:spPr bwMode="auto">
              <a:xfrm rot="16200000" flipV="1">
                <a:off x="4407" y="1689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4886" name="AutoShape 150"/>
            <p:cNvSpPr>
              <a:spLocks noChangeArrowheads="1"/>
            </p:cNvSpPr>
            <p:nvPr/>
          </p:nvSpPr>
          <p:spPr bwMode="auto">
            <a:xfrm rot="-5400000" flipH="1" flipV="1">
              <a:off x="4649" y="614"/>
              <a:ext cx="79" cy="84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4897" name="Line 161"/>
            <p:cNvSpPr>
              <a:spLocks noChangeShapeType="1"/>
            </p:cNvSpPr>
            <p:nvPr/>
          </p:nvSpPr>
          <p:spPr bwMode="auto">
            <a:xfrm>
              <a:off x="5104" y="747"/>
              <a:ext cx="14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244953" name="Group 217"/>
          <p:cNvGraphicFramePr>
            <a:graphicFrameLocks noGrp="1"/>
          </p:cNvGraphicFramePr>
          <p:nvPr>
            <p:ph sz="half" idx="2"/>
          </p:nvPr>
        </p:nvGraphicFramePr>
        <p:xfrm>
          <a:off x="381000" y="7192963"/>
          <a:ext cx="8534400" cy="2036064"/>
        </p:xfrm>
        <a:graphic>
          <a:graphicData uri="http://schemas.openxmlformats.org/drawingml/2006/table">
            <a:tbl>
              <a:tblPr/>
              <a:tblGrid>
                <a:gridCol w="3351213"/>
                <a:gridCol w="798512"/>
                <a:gridCol w="557213"/>
                <a:gridCol w="555625"/>
                <a:gridCol w="722312"/>
                <a:gridCol w="719138"/>
                <a:gridCol w="1830387"/>
              </a:tblGrid>
              <a:tr h="125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Ý nghĩa giá trị đầu vào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CKn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Sn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Q’n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chú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 là trị số vào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cưỡng chế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cực đơn trị: 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Cấm dùng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 hoặc 2 là trị số vào  </a:t>
                      </a: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kích lập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cực lưỡng trị 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Sn vào Qn</a:t>
                      </a:r>
                    </a:p>
                  </a:txBody>
                  <a:tcPr marT="2286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Zê-rô là trị số vào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tự giữ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song cực lưỡng trị :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sym typeface="Symbol" pitchFamily="18" charset="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Qn-1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Qn-1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Bảo lưu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trị số đã ghi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245161" name="Line 425"/>
          <p:cNvSpPr>
            <a:spLocks noChangeShapeType="1"/>
          </p:cNvSpPr>
          <p:nvPr/>
        </p:nvSpPr>
        <p:spPr bwMode="auto">
          <a:xfrm>
            <a:off x="7086600" y="2895600"/>
            <a:ext cx="2286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45171" name="Group 435"/>
          <p:cNvGrpSpPr>
            <a:grpSpLocks/>
          </p:cNvGrpSpPr>
          <p:nvPr/>
        </p:nvGrpSpPr>
        <p:grpSpPr bwMode="auto">
          <a:xfrm>
            <a:off x="4162425" y="3976688"/>
            <a:ext cx="723900" cy="366712"/>
            <a:chOff x="2622" y="2505"/>
            <a:chExt cx="456" cy="231"/>
          </a:xfrm>
        </p:grpSpPr>
        <p:sp>
          <p:nvSpPr>
            <p:cNvPr id="245168" name="Text Box 432"/>
            <p:cNvSpPr txBox="1">
              <a:spLocks noChangeArrowheads="1"/>
            </p:cNvSpPr>
            <p:nvPr/>
          </p:nvSpPr>
          <p:spPr bwMode="auto">
            <a:xfrm>
              <a:off x="2874" y="2505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66FF33"/>
                  </a:solidFill>
                </a:rPr>
                <a:t>?</a:t>
              </a:r>
            </a:p>
          </p:txBody>
        </p:sp>
        <p:sp>
          <p:nvSpPr>
            <p:cNvPr id="245167" name="Line 431"/>
            <p:cNvSpPr>
              <a:spLocks noChangeShapeType="1"/>
            </p:cNvSpPr>
            <p:nvPr/>
          </p:nvSpPr>
          <p:spPr bwMode="auto">
            <a:xfrm flipH="1">
              <a:off x="2853" y="2685"/>
              <a:ext cx="192" cy="0"/>
            </a:xfrm>
            <a:prstGeom prst="line">
              <a:avLst/>
            </a:prstGeom>
            <a:noFill/>
            <a:ln w="9525">
              <a:solidFill>
                <a:srgbClr val="66FF33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5166" name="Line 430"/>
            <p:cNvSpPr>
              <a:spLocks noChangeShapeType="1"/>
            </p:cNvSpPr>
            <p:nvPr/>
          </p:nvSpPr>
          <p:spPr bwMode="auto">
            <a:xfrm>
              <a:off x="2622" y="2688"/>
              <a:ext cx="192" cy="0"/>
            </a:xfrm>
            <a:prstGeom prst="line">
              <a:avLst/>
            </a:prstGeom>
            <a:noFill/>
            <a:ln w="9525">
              <a:solidFill>
                <a:srgbClr val="66FF33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44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4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44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44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4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4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44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44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44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4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44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44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4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44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4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44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44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44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44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4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4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4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4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4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indefinite"/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7" dur="indefinite"/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indefinite"/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0" dur="indefinite"/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indefinite"/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3" dur="indefinite"/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7" presetClass="emph" presetSubtype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7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indefinite"/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0" dur="indefinite"/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7" presetClass="emph" presetSubtype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indefinite"/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3" dur="indefinite"/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7" presetClass="emph" presetSubtype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indefinite"/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7" dur="indefinite"/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indefinite"/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2" dur="indefinite"/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indefinite"/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5" dur="indefinite"/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indefinite"/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8" dur="indefinite"/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7" presetClass="emph" presetSubtype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2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indefinite"/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5" dur="indefinite"/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7" presetClass="emph" presetSubtype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7" dur="indefinite"/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8" dur="indefinite"/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7" presetClass="emph" presetSubtype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indefinite"/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2" dur="indefinite"/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7" presetClass="emph" presetSubtype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6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4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4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4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4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2000"/>
                                        <p:tgtEl>
                                          <p:spTgt spid="24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000"/>
                                        <p:tgtEl>
                                          <p:spTgt spid="24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800"/>
                            </p:stCondLst>
                            <p:childTnLst>
                              <p:par>
                                <p:cTn id="1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800"/>
                            </p:stCondLst>
                            <p:childTnLst>
                              <p:par>
                                <p:cTn id="1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2000"/>
                                        <p:tgtEl>
                                          <p:spTgt spid="24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2000"/>
                                        <p:tgtEl>
                                          <p:spTgt spid="244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100"/>
                            </p:stCondLst>
                            <p:childTnLst>
                              <p:par>
                                <p:cTn id="1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100"/>
                            </p:stCondLst>
                            <p:childTnLst>
                              <p:par>
                                <p:cTn id="1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2000"/>
                                        <p:tgtEl>
                                          <p:spTgt spid="244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2000"/>
                                        <p:tgtEl>
                                          <p:spTgt spid="244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74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400"/>
                            </p:stCondLst>
                            <p:childTnLst>
                              <p:par>
                                <p:cTn id="1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2000"/>
                                        <p:tgtEl>
                                          <p:spTgt spid="244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2000"/>
                                        <p:tgtEl>
                                          <p:spTgt spid="244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9700"/>
                            </p:stCondLst>
                            <p:childTnLst>
                              <p:par>
                                <p:cTn id="1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700"/>
                            </p:stCondLst>
                            <p:childTnLst>
                              <p:par>
                                <p:cTn id="1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2000"/>
                                        <p:tgtEl>
                                          <p:spTgt spid="244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2000"/>
                                        <p:tgtEl>
                                          <p:spTgt spid="24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2000"/>
                                        <p:tgtEl>
                                          <p:spTgt spid="244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2000"/>
                                        <p:tgtEl>
                                          <p:spTgt spid="244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5" dur="500"/>
                                        <p:tgtEl>
                                          <p:spTgt spid="24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244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244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244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244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2447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2447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2447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2000"/>
                                        <p:tgtEl>
                                          <p:spTgt spid="2447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2000"/>
                                        <p:tgtEl>
                                          <p:spTgt spid="244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2000"/>
                                        <p:tgtEl>
                                          <p:spTgt spid="2447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000"/>
                                        <p:tgtEl>
                                          <p:spTgt spid="2447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000"/>
                                        <p:tgtEl>
                                          <p:spTgt spid="2447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2000"/>
                                        <p:tgtEl>
                                          <p:spTgt spid="2447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2000"/>
                                        <p:tgtEl>
                                          <p:spTgt spid="244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2000"/>
                                        <p:tgtEl>
                                          <p:spTgt spid="244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2000"/>
                                        <p:tgtEl>
                                          <p:spTgt spid="244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2000"/>
                                        <p:tgtEl>
                                          <p:spTgt spid="2447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000"/>
                                        <p:tgtEl>
                                          <p:spTgt spid="244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000"/>
                                        <p:tgtEl>
                                          <p:spTgt spid="2447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2000"/>
                                        <p:tgtEl>
                                          <p:spTgt spid="2447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2000"/>
                                        <p:tgtEl>
                                          <p:spTgt spid="244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2000"/>
                                        <p:tgtEl>
                                          <p:spTgt spid="244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2000"/>
                                        <p:tgtEl>
                                          <p:spTgt spid="2447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2000"/>
                                        <p:tgtEl>
                                          <p:spTgt spid="2447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000"/>
                                        <p:tgtEl>
                                          <p:spTgt spid="2447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000"/>
                                        <p:tgtEl>
                                          <p:spTgt spid="2447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2000"/>
                                        <p:tgtEl>
                                          <p:spTgt spid="2447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2000"/>
                                        <p:tgtEl>
                                          <p:spTgt spid="2447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2000"/>
                                        <p:tgtEl>
                                          <p:spTgt spid="244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2000"/>
                                        <p:tgtEl>
                                          <p:spTgt spid="2447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2000"/>
                                        <p:tgtEl>
                                          <p:spTgt spid="244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000"/>
                                        <p:tgtEl>
                                          <p:spTgt spid="2447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000"/>
                                        <p:tgtEl>
                                          <p:spTgt spid="2447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2000"/>
                                        <p:tgtEl>
                                          <p:spTgt spid="2447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2000"/>
                                        <p:tgtEl>
                                          <p:spTgt spid="2447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2000"/>
                                        <p:tgtEl>
                                          <p:spTgt spid="2447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2000"/>
                                        <p:tgtEl>
                                          <p:spTgt spid="2447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2000"/>
                                        <p:tgtEl>
                                          <p:spTgt spid="2447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000"/>
                                        <p:tgtEl>
                                          <p:spTgt spid="2447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000"/>
                                        <p:tgtEl>
                                          <p:spTgt spid="2447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2000"/>
                                        <p:tgtEl>
                                          <p:spTgt spid="2448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2000"/>
                                        <p:tgtEl>
                                          <p:spTgt spid="2448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2000"/>
                                        <p:tgtEl>
                                          <p:spTgt spid="2448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2000"/>
                                        <p:tgtEl>
                                          <p:spTgt spid="2448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2000"/>
                                        <p:tgtEl>
                                          <p:spTgt spid="2448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000"/>
                                        <p:tgtEl>
                                          <p:spTgt spid="2448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000"/>
                                        <p:tgtEl>
                                          <p:spTgt spid="2448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2000"/>
                                        <p:tgtEl>
                                          <p:spTgt spid="244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2000"/>
                                        <p:tgtEl>
                                          <p:spTgt spid="2448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2000"/>
                                        <p:tgtEl>
                                          <p:spTgt spid="244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2000"/>
                                        <p:tgtEl>
                                          <p:spTgt spid="244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2000"/>
                                        <p:tgtEl>
                                          <p:spTgt spid="244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000"/>
                                        <p:tgtEl>
                                          <p:spTgt spid="2448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000"/>
                                        <p:tgtEl>
                                          <p:spTgt spid="2448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2000"/>
                                        <p:tgtEl>
                                          <p:spTgt spid="2448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2000"/>
                                        <p:tgtEl>
                                          <p:spTgt spid="2448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2000"/>
                                        <p:tgtEl>
                                          <p:spTgt spid="2448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2000"/>
                                        <p:tgtEl>
                                          <p:spTgt spid="244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2000"/>
                                        <p:tgtEl>
                                          <p:spTgt spid="244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000"/>
                                        <p:tgtEl>
                                          <p:spTgt spid="2448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000"/>
                                        <p:tgtEl>
                                          <p:spTgt spid="2448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2000"/>
                                        <p:tgtEl>
                                          <p:spTgt spid="2448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2000"/>
                                        <p:tgtEl>
                                          <p:spTgt spid="244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2000"/>
                                        <p:tgtEl>
                                          <p:spTgt spid="244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2000"/>
                                        <p:tgtEl>
                                          <p:spTgt spid="2448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2000"/>
                                        <p:tgtEl>
                                          <p:spTgt spid="2448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000"/>
                                        <p:tgtEl>
                                          <p:spTgt spid="244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000"/>
                                        <p:tgtEl>
                                          <p:spTgt spid="2448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2000"/>
                                        <p:tgtEl>
                                          <p:spTgt spid="244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2000"/>
                                        <p:tgtEl>
                                          <p:spTgt spid="2448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2000"/>
                                        <p:tgtEl>
                                          <p:spTgt spid="2448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2000"/>
                                        <p:tgtEl>
                                          <p:spTgt spid="2448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2000"/>
                                        <p:tgtEl>
                                          <p:spTgt spid="2448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000"/>
                                        <p:tgtEl>
                                          <p:spTgt spid="2448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000"/>
                                        <p:tgtEl>
                                          <p:spTgt spid="2448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2000"/>
                                        <p:tgtEl>
                                          <p:spTgt spid="2448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2000"/>
                                        <p:tgtEl>
                                          <p:spTgt spid="2448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2000"/>
                                        <p:tgtEl>
                                          <p:spTgt spid="2448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2000"/>
                                        <p:tgtEl>
                                          <p:spTgt spid="2448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2000"/>
                                        <p:tgtEl>
                                          <p:spTgt spid="2448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2000"/>
                                        <p:tgtEl>
                                          <p:spTgt spid="2448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2000"/>
                                        <p:tgtEl>
                                          <p:spTgt spid="2448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9" dur="500"/>
                                        <p:tgtEl>
                                          <p:spTgt spid="245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2000"/>
                            </p:stCondLst>
                            <p:childTnLst>
                              <p:par>
                                <p:cTn id="4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2000"/>
                                        <p:tgtEl>
                                          <p:spTgt spid="244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2000"/>
                                        <p:tgtEl>
                                          <p:spTgt spid="244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2000"/>
                                        <p:tgtEl>
                                          <p:spTgt spid="244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2" dur="2000"/>
                                        <p:tgtEl>
                                          <p:spTgt spid="244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2000"/>
                                        <p:tgtEl>
                                          <p:spTgt spid="244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2000"/>
                                        <p:tgtEl>
                                          <p:spTgt spid="2447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2000"/>
                                        <p:tgtEl>
                                          <p:spTgt spid="2447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2000"/>
                                        <p:tgtEl>
                                          <p:spTgt spid="2447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2000"/>
                                        <p:tgtEl>
                                          <p:spTgt spid="244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8" grpId="0" build="p"/>
      <p:bldP spid="244738" grpId="1" build="p"/>
      <p:bldP spid="244740" grpId="0" animBg="1"/>
      <p:bldP spid="244741" grpId="0" animBg="1"/>
      <p:bldP spid="244742" grpId="0" animBg="1"/>
      <p:bldP spid="244743" grpId="0" animBg="1"/>
      <p:bldP spid="244744" grpId="0" animBg="1"/>
      <p:bldP spid="244745" grpId="0" animBg="1"/>
      <p:bldP spid="244746" grpId="0" animBg="1"/>
      <p:bldP spid="244747" grpId="0" animBg="1"/>
      <p:bldP spid="244748" grpId="0" animBg="1"/>
      <p:bldP spid="244749" grpId="0" animBg="1"/>
      <p:bldP spid="244750" grpId="0" animBg="1"/>
      <p:bldP spid="244751" grpId="0" animBg="1"/>
      <p:bldP spid="244752" grpId="0" animBg="1"/>
      <p:bldP spid="244752" grpId="1" animBg="1"/>
      <p:bldP spid="244753" grpId="0" animBg="1"/>
      <p:bldP spid="244753" grpId="1" animBg="1"/>
      <p:bldP spid="244762" grpId="0"/>
      <p:bldP spid="244763" grpId="0"/>
      <p:bldP spid="244765" grpId="0" animBg="1"/>
      <p:bldP spid="244766" grpId="0" animBg="1"/>
      <p:bldP spid="244768" grpId="0" animBg="1"/>
      <p:bldP spid="244769" grpId="0" animBg="1"/>
      <p:bldP spid="244770" grpId="0" animBg="1"/>
      <p:bldP spid="244771" grpId="0" animBg="1"/>
      <p:bldP spid="244772" grpId="0" animBg="1"/>
      <p:bldP spid="244773" grpId="0" animBg="1"/>
      <p:bldP spid="244774" grpId="0" animBg="1"/>
      <p:bldP spid="244775" grpId="0" animBg="1"/>
      <p:bldP spid="244778" grpId="0" animBg="1"/>
      <p:bldP spid="244779" grpId="0" animBg="1"/>
      <p:bldP spid="244780" grpId="0"/>
      <p:bldP spid="244780" grpId="1"/>
      <p:bldP spid="244793" grpId="0" animBg="1"/>
      <p:bldP spid="244794" grpId="0" animBg="1"/>
      <p:bldP spid="244799" grpId="0" animBg="1"/>
      <p:bldP spid="244799" grpId="1" animBg="1"/>
      <p:bldP spid="244800" grpId="0" animBg="1"/>
      <p:bldP spid="244800" grpId="1" animBg="1"/>
      <p:bldP spid="244801" grpId="0" animBg="1"/>
      <p:bldP spid="244801" grpId="1" animBg="1"/>
      <p:bldP spid="244802" grpId="0" animBg="1"/>
      <p:bldP spid="244802" grpId="1" animBg="1"/>
      <p:bldP spid="244803" grpId="0" animBg="1"/>
      <p:bldP spid="244803" grpId="1" animBg="1"/>
      <p:bldP spid="244808" grpId="0" animBg="1"/>
      <p:bldP spid="244808" grpId="1" animBg="1"/>
      <p:bldP spid="244811" grpId="0" animBg="1"/>
      <p:bldP spid="244811" grpId="1" animBg="1"/>
      <p:bldP spid="244814" grpId="0" animBg="1"/>
      <p:bldP spid="244814" grpId="1" animBg="1"/>
      <p:bldP spid="244816" grpId="0" animBg="1"/>
      <p:bldP spid="244816" grpId="1" animBg="1"/>
      <p:bldP spid="244819" grpId="0" animBg="1"/>
      <p:bldP spid="244819" grpId="1" animBg="1"/>
      <p:bldP spid="244818" grpId="0" animBg="1"/>
      <p:bldP spid="244818" grpId="1" animBg="1"/>
      <p:bldP spid="244832" grpId="0" animBg="1"/>
      <p:bldP spid="244832" grpId="1" animBg="1"/>
      <p:bldP spid="244833" grpId="0" animBg="1"/>
      <p:bldP spid="244833" grpId="1" animBg="1"/>
      <p:bldP spid="244838" grpId="0"/>
      <p:bldP spid="244838" grpId="1"/>
      <p:bldP spid="244840" grpId="0" animBg="1"/>
      <p:bldP spid="244840" grpId="1" animBg="1"/>
      <p:bldP spid="244862" grpId="0" animBg="1"/>
      <p:bldP spid="244862" grpId="1" animBg="1"/>
      <p:bldP spid="244863" grpId="0" animBg="1"/>
      <p:bldP spid="244863" grpId="1" animBg="1"/>
      <p:bldP spid="244864" grpId="0" animBg="1"/>
      <p:bldP spid="244864" grpId="1" animBg="1"/>
      <p:bldP spid="244865" grpId="0" animBg="1"/>
      <p:bldP spid="244865" grpId="1" animBg="1"/>
      <p:bldP spid="244866" grpId="0" animBg="1"/>
      <p:bldP spid="244866" grpId="1" animBg="1"/>
      <p:bldP spid="244867" grpId="0" animBg="1"/>
      <p:bldP spid="244867" grpId="1" animBg="1"/>
      <p:bldP spid="244868" grpId="0" animBg="1"/>
      <p:bldP spid="244868" grpId="1" animBg="1"/>
      <p:bldP spid="244869" grpId="0"/>
      <p:bldP spid="244869" grpId="1"/>
      <p:bldP spid="244870" grpId="0" animBg="1"/>
      <p:bldP spid="244870" grpId="1" animBg="1"/>
      <p:bldP spid="244871" grpId="0" animBg="1"/>
      <p:bldP spid="244871" grpId="1" animBg="1"/>
      <p:bldP spid="244872" grpId="0" animBg="1"/>
      <p:bldP spid="244872" grpId="1" animBg="1"/>
      <p:bldP spid="244873" grpId="0" animBg="1"/>
      <p:bldP spid="244873" grpId="1" animBg="1"/>
      <p:bldP spid="244874" grpId="0" animBg="1"/>
      <p:bldP spid="244874" grpId="1" animBg="1"/>
      <p:bldP spid="244875" grpId="0" animBg="1"/>
      <p:bldP spid="244875" grpId="1" animBg="1"/>
      <p:bldP spid="244876" grpId="0"/>
      <p:bldP spid="244876" grpId="1"/>
      <p:bldP spid="244877" grpId="0"/>
      <p:bldP spid="244877" grpId="1"/>
      <p:bldP spid="244878" grpId="0"/>
      <p:bldP spid="244879" grpId="0"/>
      <p:bldP spid="244880" grpId="0"/>
      <p:bldP spid="244880" grpId="1"/>
      <p:bldP spid="244881" grpId="0"/>
      <p:bldP spid="24488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197" name="Freeform 341"/>
          <p:cNvSpPr>
            <a:spLocks/>
          </p:cNvSpPr>
          <p:nvPr/>
        </p:nvSpPr>
        <p:spPr bwMode="auto">
          <a:xfrm>
            <a:off x="2709863" y="4038600"/>
            <a:ext cx="4681537" cy="30480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1440" y="192"/>
              </a:cxn>
              <a:cxn ang="0">
                <a:pos x="1488" y="192"/>
              </a:cxn>
              <a:cxn ang="0">
                <a:pos x="1488" y="0"/>
              </a:cxn>
              <a:cxn ang="0">
                <a:pos x="1968" y="0"/>
              </a:cxn>
              <a:cxn ang="0">
                <a:pos x="1968" y="192"/>
              </a:cxn>
              <a:cxn ang="0">
                <a:pos x="2928" y="192"/>
              </a:cxn>
            </a:cxnLst>
            <a:rect l="0" t="0" r="r" b="b"/>
            <a:pathLst>
              <a:path w="2928" h="192">
                <a:moveTo>
                  <a:pt x="0" y="192"/>
                </a:moveTo>
                <a:lnTo>
                  <a:pt x="1440" y="192"/>
                </a:lnTo>
                <a:lnTo>
                  <a:pt x="1488" y="192"/>
                </a:lnTo>
                <a:lnTo>
                  <a:pt x="1488" y="0"/>
                </a:lnTo>
                <a:lnTo>
                  <a:pt x="1968" y="0"/>
                </a:lnTo>
                <a:lnTo>
                  <a:pt x="1968" y="192"/>
                </a:lnTo>
                <a:lnTo>
                  <a:pt x="2928" y="192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>
          <a:xfrm>
            <a:off x="4038600" y="228600"/>
            <a:ext cx="1524000" cy="655638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</a:rPr>
              <a:t>RS-FF</a:t>
            </a:r>
          </a:p>
        </p:txBody>
      </p:sp>
      <p:sp>
        <p:nvSpPr>
          <p:cNvPr id="2498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572000"/>
            <a:ext cx="8458200" cy="2057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sz="1400" b="1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b="1">
                <a:solidFill>
                  <a:schemeClr val="bg1"/>
                </a:solidFill>
              </a:rPr>
              <a:t>Tín hiệu nhịp CK :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rgbClr val="66FF33"/>
                </a:solidFill>
              </a:rPr>
              <a:t>Định kỳ hóa</a:t>
            </a:r>
            <a:r>
              <a:rPr lang="en-US" sz="1400" b="1">
                <a:solidFill>
                  <a:schemeClr val="bg1"/>
                </a:solidFill>
              </a:rPr>
              <a:t> việc cập nhật thông tin ra.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rgbClr val="FF66CC"/>
                </a:solidFill>
              </a:rPr>
              <a:t>Tức thời hóa</a:t>
            </a:r>
            <a:r>
              <a:rPr lang="en-US" sz="1400" b="1">
                <a:solidFill>
                  <a:schemeClr val="bg1"/>
                </a:solidFill>
              </a:rPr>
              <a:t> việc đọc các thông tin vào.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rgbClr val="FFFF99"/>
                </a:solidFill>
              </a:rPr>
              <a:t>Đồng thời hóa</a:t>
            </a:r>
            <a:r>
              <a:rPr lang="en-US" sz="1400" b="1">
                <a:solidFill>
                  <a:schemeClr val="bg1"/>
                </a:solidFill>
              </a:rPr>
              <a:t> việc xử lý các thông tin từ nhiều nguồn gần xa nhanh chậm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b="1">
                <a:solidFill>
                  <a:schemeClr val="bg1"/>
                </a:solidFill>
              </a:rPr>
              <a:t>      nhờ đó </a:t>
            </a:r>
            <a:r>
              <a:rPr lang="en-US" sz="1400" b="1">
                <a:solidFill>
                  <a:srgbClr val="FFFF66"/>
                </a:solidFill>
              </a:rPr>
              <a:t>cực tiểu hóa</a:t>
            </a:r>
            <a:r>
              <a:rPr lang="en-US" sz="1400" b="1">
                <a:solidFill>
                  <a:schemeClr val="bg1"/>
                </a:solidFill>
              </a:rPr>
              <a:t> thời gian quá độ của mạch.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chemeClr val="bg1"/>
                </a:solidFill>
              </a:rPr>
              <a:t>Phục vụ cho việc </a:t>
            </a:r>
            <a:r>
              <a:rPr lang="en-US" sz="1400" b="1">
                <a:solidFill>
                  <a:srgbClr val="FF9966"/>
                </a:solidFill>
              </a:rPr>
              <a:t>trình tự hóa hoạt động </a:t>
            </a:r>
            <a:r>
              <a:rPr lang="en-US" sz="1400" b="1">
                <a:solidFill>
                  <a:schemeClr val="bg1"/>
                </a:solidFill>
              </a:rPr>
              <a:t> của mạch nhiều flipflop. 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rgbClr val="FF0066"/>
                </a:solidFill>
              </a:rPr>
              <a:t>Ngăn chặn nhiễu</a:t>
            </a:r>
            <a:r>
              <a:rPr lang="en-US" sz="1400" b="1">
                <a:solidFill>
                  <a:schemeClr val="bg1"/>
                </a:solidFill>
              </a:rPr>
              <a:t>  xâm nhập liên tục, bảo đảm tính ổn định của đầu ra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b="1">
                <a:solidFill>
                  <a:schemeClr val="bg1"/>
                </a:solidFill>
              </a:rPr>
              <a:t>	trong một chu kỳ nhịp, thêm thuận lợi cho việc đọc truyền và xử lý số liệu ra. </a:t>
            </a:r>
          </a:p>
          <a:p>
            <a:pPr>
              <a:lnSpc>
                <a:spcPct val="80000"/>
              </a:lnSpc>
            </a:pPr>
            <a:endParaRPr lang="en-US" sz="1400" b="1">
              <a:solidFill>
                <a:schemeClr val="bg1"/>
              </a:solidFill>
            </a:endParaRPr>
          </a:p>
        </p:txBody>
      </p:sp>
      <p:grpSp>
        <p:nvGrpSpPr>
          <p:cNvPr id="249959" name="Group 103"/>
          <p:cNvGrpSpPr>
            <a:grpSpLocks/>
          </p:cNvGrpSpPr>
          <p:nvPr/>
        </p:nvGrpSpPr>
        <p:grpSpPr bwMode="auto">
          <a:xfrm>
            <a:off x="4084638" y="1052513"/>
            <a:ext cx="2392362" cy="1004887"/>
            <a:chOff x="4176" y="327"/>
            <a:chExt cx="1507" cy="633"/>
          </a:xfrm>
        </p:grpSpPr>
        <p:grpSp>
          <p:nvGrpSpPr>
            <p:cNvPr id="249960" name="Group 104"/>
            <p:cNvGrpSpPr>
              <a:grpSpLocks/>
            </p:cNvGrpSpPr>
            <p:nvPr/>
          </p:nvGrpSpPr>
          <p:grpSpPr bwMode="auto">
            <a:xfrm>
              <a:off x="4176" y="327"/>
              <a:ext cx="1507" cy="633"/>
              <a:chOff x="4176" y="1416"/>
              <a:chExt cx="1507" cy="633"/>
            </a:xfrm>
          </p:grpSpPr>
          <p:sp>
            <p:nvSpPr>
              <p:cNvPr id="249961" name="Rectangle 105"/>
              <p:cNvSpPr>
                <a:spLocks noChangeArrowheads="1"/>
              </p:cNvSpPr>
              <p:nvPr/>
            </p:nvSpPr>
            <p:spPr bwMode="auto">
              <a:xfrm>
                <a:off x="4647" y="1416"/>
                <a:ext cx="633" cy="633"/>
              </a:xfrm>
              <a:prstGeom prst="rect">
                <a:avLst/>
              </a:prstGeom>
              <a:solidFill>
                <a:srgbClr val="333333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R        Q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 CK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S        Q</a:t>
                </a:r>
              </a:p>
            </p:txBody>
          </p:sp>
          <p:sp>
            <p:nvSpPr>
              <p:cNvPr id="249962" name="Line 106"/>
              <p:cNvSpPr>
                <a:spLocks noChangeShapeType="1"/>
              </p:cNvSpPr>
              <p:nvPr/>
            </p:nvSpPr>
            <p:spPr bwMode="auto">
              <a:xfrm rot="16200000" flipV="1">
                <a:off x="4407" y="1506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49963" name="Group 107"/>
              <p:cNvGrpSpPr>
                <a:grpSpLocks/>
              </p:cNvGrpSpPr>
              <p:nvPr/>
            </p:nvGrpSpPr>
            <p:grpSpPr bwMode="auto">
              <a:xfrm>
                <a:off x="5280" y="1536"/>
                <a:ext cx="403" cy="69"/>
                <a:chOff x="4083" y="1323"/>
                <a:chExt cx="403" cy="69"/>
              </a:xfrm>
            </p:grpSpPr>
            <p:sp>
              <p:nvSpPr>
                <p:cNvPr id="249964" name="Line 10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9965" name="Freeform 109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8" y="48"/>
                    </a:cxn>
                    <a:cxn ang="0">
                      <a:pos x="0" y="144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49966" name="Group 110"/>
              <p:cNvGrpSpPr>
                <a:grpSpLocks/>
              </p:cNvGrpSpPr>
              <p:nvPr/>
            </p:nvGrpSpPr>
            <p:grpSpPr bwMode="auto">
              <a:xfrm>
                <a:off x="5280" y="1899"/>
                <a:ext cx="403" cy="69"/>
                <a:chOff x="4083" y="1323"/>
                <a:chExt cx="403" cy="69"/>
              </a:xfrm>
            </p:grpSpPr>
            <p:sp>
              <p:nvSpPr>
                <p:cNvPr id="249967" name="Line 11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9968" name="Freeform 112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8" y="48"/>
                    </a:cxn>
                    <a:cxn ang="0">
                      <a:pos x="0" y="144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49969" name="Line 113"/>
              <p:cNvSpPr>
                <a:spLocks noChangeShapeType="1"/>
              </p:cNvSpPr>
              <p:nvPr/>
            </p:nvSpPr>
            <p:spPr bwMode="auto">
              <a:xfrm rot="16200000" flipV="1">
                <a:off x="4407" y="1305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970" name="Line 114"/>
              <p:cNvSpPr>
                <a:spLocks noChangeShapeType="1"/>
              </p:cNvSpPr>
              <p:nvPr/>
            </p:nvSpPr>
            <p:spPr bwMode="auto">
              <a:xfrm rot="16200000" flipV="1">
                <a:off x="4407" y="1689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9971" name="AutoShape 115"/>
            <p:cNvSpPr>
              <a:spLocks noChangeArrowheads="1"/>
            </p:cNvSpPr>
            <p:nvPr/>
          </p:nvSpPr>
          <p:spPr bwMode="auto">
            <a:xfrm rot="-5400000" flipH="1" flipV="1">
              <a:off x="4649" y="614"/>
              <a:ext cx="79" cy="84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9972" name="Line 116"/>
            <p:cNvSpPr>
              <a:spLocks noChangeShapeType="1"/>
            </p:cNvSpPr>
            <p:nvPr/>
          </p:nvSpPr>
          <p:spPr bwMode="auto">
            <a:xfrm>
              <a:off x="5104" y="747"/>
              <a:ext cx="14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50019" name="Group 163"/>
          <p:cNvGrpSpPr>
            <a:grpSpLocks/>
          </p:cNvGrpSpPr>
          <p:nvPr/>
        </p:nvGrpSpPr>
        <p:grpSpPr bwMode="auto">
          <a:xfrm>
            <a:off x="1828800" y="2590800"/>
            <a:ext cx="5597525" cy="1981200"/>
            <a:chOff x="4970" y="1584"/>
            <a:chExt cx="3526" cy="1248"/>
          </a:xfrm>
        </p:grpSpPr>
        <p:grpSp>
          <p:nvGrpSpPr>
            <p:cNvPr id="250020" name="Group 164"/>
            <p:cNvGrpSpPr>
              <a:grpSpLocks/>
            </p:cNvGrpSpPr>
            <p:nvPr/>
          </p:nvGrpSpPr>
          <p:grpSpPr bwMode="auto">
            <a:xfrm>
              <a:off x="4970" y="1584"/>
              <a:ext cx="3526" cy="912"/>
              <a:chOff x="3552" y="1488"/>
              <a:chExt cx="3526" cy="912"/>
            </a:xfrm>
          </p:grpSpPr>
          <p:sp>
            <p:nvSpPr>
              <p:cNvPr id="250021" name="Freeform 165"/>
              <p:cNvSpPr>
                <a:spLocks/>
              </p:cNvSpPr>
              <p:nvPr/>
            </p:nvSpPr>
            <p:spPr bwMode="auto">
              <a:xfrm>
                <a:off x="3888" y="1776"/>
                <a:ext cx="2448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64" y="0"/>
                  </a:cxn>
                  <a:cxn ang="0">
                    <a:pos x="864" y="192"/>
                  </a:cxn>
                  <a:cxn ang="0">
                    <a:pos x="2016" y="192"/>
                  </a:cxn>
                  <a:cxn ang="0">
                    <a:pos x="2016" y="0"/>
                  </a:cxn>
                  <a:cxn ang="0">
                    <a:pos x="2448" y="0"/>
                  </a:cxn>
                  <a:cxn ang="0">
                    <a:pos x="2448" y="192"/>
                  </a:cxn>
                </a:cxnLst>
                <a:rect l="0" t="0" r="r" b="b"/>
                <a:pathLst>
                  <a:path w="2448" h="192">
                    <a:moveTo>
                      <a:pt x="0" y="0"/>
                    </a:moveTo>
                    <a:lnTo>
                      <a:pt x="864" y="0"/>
                    </a:lnTo>
                    <a:lnTo>
                      <a:pt x="864" y="192"/>
                    </a:lnTo>
                    <a:lnTo>
                      <a:pt x="2016" y="192"/>
                    </a:lnTo>
                    <a:lnTo>
                      <a:pt x="2016" y="0"/>
                    </a:lnTo>
                    <a:lnTo>
                      <a:pt x="2448" y="0"/>
                    </a:lnTo>
                    <a:lnTo>
                      <a:pt x="2448" y="192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50022" name="Group 166"/>
              <p:cNvGrpSpPr>
                <a:grpSpLocks/>
              </p:cNvGrpSpPr>
              <p:nvPr/>
            </p:nvGrpSpPr>
            <p:grpSpPr bwMode="auto">
              <a:xfrm>
                <a:off x="3552" y="1488"/>
                <a:ext cx="3526" cy="912"/>
                <a:chOff x="3552" y="1488"/>
                <a:chExt cx="3526" cy="912"/>
              </a:xfrm>
            </p:grpSpPr>
            <p:sp>
              <p:nvSpPr>
                <p:cNvPr id="250023" name="Text Box 167"/>
                <p:cNvSpPr txBox="1">
                  <a:spLocks noChangeArrowheads="1"/>
                </p:cNvSpPr>
                <p:nvPr/>
              </p:nvSpPr>
              <p:spPr bwMode="auto">
                <a:xfrm>
                  <a:off x="3552" y="1488"/>
                  <a:ext cx="324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>
                      <a:solidFill>
                        <a:schemeClr val="bg1"/>
                      </a:solidFill>
                    </a:rPr>
                    <a:t>CK</a:t>
                  </a:r>
                </a:p>
              </p:txBody>
            </p:sp>
            <p:sp>
              <p:nvSpPr>
                <p:cNvPr id="250024" name="Line 168"/>
                <p:cNvSpPr>
                  <a:spLocks noChangeShapeType="1"/>
                </p:cNvSpPr>
                <p:nvPr/>
              </p:nvSpPr>
              <p:spPr bwMode="auto">
                <a:xfrm flipH="1">
                  <a:off x="3862" y="1671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250025" name="Group 169"/>
                <p:cNvGrpSpPr>
                  <a:grpSpLocks/>
                </p:cNvGrpSpPr>
                <p:nvPr/>
              </p:nvGrpSpPr>
              <p:grpSpPr bwMode="auto">
                <a:xfrm>
                  <a:off x="4102" y="1527"/>
                  <a:ext cx="492" cy="144"/>
                  <a:chOff x="4102" y="1527"/>
                  <a:chExt cx="492" cy="144"/>
                </a:xfrm>
              </p:grpSpPr>
              <p:grpSp>
                <p:nvGrpSpPr>
                  <p:cNvPr id="250026" name="Group 170"/>
                  <p:cNvGrpSpPr>
                    <a:grpSpLocks/>
                  </p:cNvGrpSpPr>
                  <p:nvPr/>
                </p:nvGrpSpPr>
                <p:grpSpPr bwMode="auto">
                  <a:xfrm flipV="1">
                    <a:off x="4102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27" name="Freeform 171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0"/>
                        </a:cxn>
                        <a:cxn ang="0">
                          <a:pos x="360" y="0"/>
                        </a:cxn>
                        <a:cxn ang="0">
                          <a:pos x="11880" y="0"/>
                        </a:cxn>
                        <a:cxn ang="0">
                          <a:pos x="12060" y="540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28" name="Line 17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29" name="Line 1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104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0030" name="Group 174"/>
                <p:cNvGrpSpPr>
                  <a:grpSpLocks/>
                </p:cNvGrpSpPr>
                <p:nvPr/>
              </p:nvGrpSpPr>
              <p:grpSpPr bwMode="auto">
                <a:xfrm>
                  <a:off x="4592" y="1527"/>
                  <a:ext cx="494" cy="144"/>
                  <a:chOff x="4592" y="1527"/>
                  <a:chExt cx="494" cy="144"/>
                </a:xfrm>
              </p:grpSpPr>
              <p:grpSp>
                <p:nvGrpSpPr>
                  <p:cNvPr id="250031" name="Group 175"/>
                  <p:cNvGrpSpPr>
                    <a:grpSpLocks/>
                  </p:cNvGrpSpPr>
                  <p:nvPr/>
                </p:nvGrpSpPr>
                <p:grpSpPr bwMode="auto">
                  <a:xfrm flipV="1">
                    <a:off x="4594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32" name="Freeform 176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0"/>
                        </a:cxn>
                        <a:cxn ang="0">
                          <a:pos x="360" y="0"/>
                        </a:cxn>
                        <a:cxn ang="0">
                          <a:pos x="11880" y="0"/>
                        </a:cxn>
                        <a:cxn ang="0">
                          <a:pos x="12060" y="540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33" name="Line 17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34" name="Line 17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592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0035" name="Group 179"/>
                <p:cNvGrpSpPr>
                  <a:grpSpLocks/>
                </p:cNvGrpSpPr>
                <p:nvPr/>
              </p:nvGrpSpPr>
              <p:grpSpPr bwMode="auto">
                <a:xfrm>
                  <a:off x="5096" y="1527"/>
                  <a:ext cx="494" cy="144"/>
                  <a:chOff x="5096" y="1527"/>
                  <a:chExt cx="494" cy="144"/>
                </a:xfrm>
              </p:grpSpPr>
              <p:grpSp>
                <p:nvGrpSpPr>
                  <p:cNvPr id="250036" name="Group 180"/>
                  <p:cNvGrpSpPr>
                    <a:grpSpLocks/>
                  </p:cNvGrpSpPr>
                  <p:nvPr/>
                </p:nvGrpSpPr>
                <p:grpSpPr bwMode="auto">
                  <a:xfrm flipV="1">
                    <a:off x="5098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37" name="Freeform 181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0"/>
                        </a:cxn>
                        <a:cxn ang="0">
                          <a:pos x="360" y="0"/>
                        </a:cxn>
                        <a:cxn ang="0">
                          <a:pos x="11880" y="0"/>
                        </a:cxn>
                        <a:cxn ang="0">
                          <a:pos x="12060" y="540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38" name="Line 18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39" name="Line 1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096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0040" name="Group 184"/>
                <p:cNvGrpSpPr>
                  <a:grpSpLocks/>
                </p:cNvGrpSpPr>
                <p:nvPr/>
              </p:nvGrpSpPr>
              <p:grpSpPr bwMode="auto">
                <a:xfrm>
                  <a:off x="5590" y="1527"/>
                  <a:ext cx="492" cy="144"/>
                  <a:chOff x="5590" y="1527"/>
                  <a:chExt cx="492" cy="144"/>
                </a:xfrm>
              </p:grpSpPr>
              <p:grpSp>
                <p:nvGrpSpPr>
                  <p:cNvPr id="250041" name="Group 185"/>
                  <p:cNvGrpSpPr>
                    <a:grpSpLocks/>
                  </p:cNvGrpSpPr>
                  <p:nvPr/>
                </p:nvGrpSpPr>
                <p:grpSpPr bwMode="auto">
                  <a:xfrm flipV="1">
                    <a:off x="5590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42" name="Freeform 186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0"/>
                        </a:cxn>
                        <a:cxn ang="0">
                          <a:pos x="360" y="0"/>
                        </a:cxn>
                        <a:cxn ang="0">
                          <a:pos x="11880" y="0"/>
                        </a:cxn>
                        <a:cxn ang="0">
                          <a:pos x="12060" y="540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43" name="Line 18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44" name="Line 18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592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0045" name="Group 189"/>
                <p:cNvGrpSpPr>
                  <a:grpSpLocks/>
                </p:cNvGrpSpPr>
                <p:nvPr/>
              </p:nvGrpSpPr>
              <p:grpSpPr bwMode="auto">
                <a:xfrm>
                  <a:off x="6088" y="1527"/>
                  <a:ext cx="492" cy="144"/>
                  <a:chOff x="6088" y="1527"/>
                  <a:chExt cx="492" cy="144"/>
                </a:xfrm>
              </p:grpSpPr>
              <p:grpSp>
                <p:nvGrpSpPr>
                  <p:cNvPr id="250046" name="Group 190"/>
                  <p:cNvGrpSpPr>
                    <a:grpSpLocks/>
                  </p:cNvGrpSpPr>
                  <p:nvPr/>
                </p:nvGrpSpPr>
                <p:grpSpPr bwMode="auto">
                  <a:xfrm flipV="1">
                    <a:off x="6088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47" name="Freeform 191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0"/>
                        </a:cxn>
                        <a:cxn ang="0">
                          <a:pos x="360" y="0"/>
                        </a:cxn>
                        <a:cxn ang="0">
                          <a:pos x="11880" y="0"/>
                        </a:cxn>
                        <a:cxn ang="0">
                          <a:pos x="12060" y="540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48" name="Line 19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49" name="Line 1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088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0050" name="Group 194"/>
                <p:cNvGrpSpPr>
                  <a:grpSpLocks/>
                </p:cNvGrpSpPr>
                <p:nvPr/>
              </p:nvGrpSpPr>
              <p:grpSpPr bwMode="auto">
                <a:xfrm>
                  <a:off x="6586" y="1527"/>
                  <a:ext cx="492" cy="144"/>
                  <a:chOff x="6586" y="1527"/>
                  <a:chExt cx="492" cy="144"/>
                </a:xfrm>
              </p:grpSpPr>
              <p:grpSp>
                <p:nvGrpSpPr>
                  <p:cNvPr id="250051" name="Group 195"/>
                  <p:cNvGrpSpPr>
                    <a:grpSpLocks/>
                  </p:cNvGrpSpPr>
                  <p:nvPr/>
                </p:nvGrpSpPr>
                <p:grpSpPr bwMode="auto">
                  <a:xfrm flipV="1">
                    <a:off x="6586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52" name="Freeform 196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0"/>
                        </a:cxn>
                        <a:cxn ang="0">
                          <a:pos x="360" y="0"/>
                        </a:cxn>
                        <a:cxn ang="0">
                          <a:pos x="11880" y="0"/>
                        </a:cxn>
                        <a:cxn ang="0">
                          <a:pos x="12060" y="540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53" name="Line 19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54" name="Line 19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592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50055" name="Freeform 199"/>
                <p:cNvSpPr>
                  <a:spLocks/>
                </p:cNvSpPr>
                <p:nvPr/>
              </p:nvSpPr>
              <p:spPr bwMode="auto">
                <a:xfrm>
                  <a:off x="3888" y="2064"/>
                  <a:ext cx="2976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960" y="192"/>
                    </a:cxn>
                    <a:cxn ang="0">
                      <a:pos x="1440" y="192"/>
                    </a:cxn>
                    <a:cxn ang="0">
                      <a:pos x="1440" y="0"/>
                    </a:cxn>
                    <a:cxn ang="0">
                      <a:pos x="1968" y="0"/>
                    </a:cxn>
                    <a:cxn ang="0">
                      <a:pos x="1968" y="192"/>
                    </a:cxn>
                    <a:cxn ang="0">
                      <a:pos x="2976" y="192"/>
                    </a:cxn>
                  </a:cxnLst>
                  <a:rect l="0" t="0" r="r" b="b"/>
                  <a:pathLst>
                    <a:path w="2976" h="192">
                      <a:moveTo>
                        <a:pt x="0" y="192"/>
                      </a:moveTo>
                      <a:lnTo>
                        <a:pt x="960" y="192"/>
                      </a:lnTo>
                      <a:lnTo>
                        <a:pt x="1440" y="192"/>
                      </a:lnTo>
                      <a:lnTo>
                        <a:pt x="1440" y="0"/>
                      </a:lnTo>
                      <a:lnTo>
                        <a:pt x="1968" y="0"/>
                      </a:lnTo>
                      <a:lnTo>
                        <a:pt x="1968" y="192"/>
                      </a:lnTo>
                      <a:lnTo>
                        <a:pt x="2976" y="192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56" name="Line 200"/>
                <p:cNvSpPr>
                  <a:spLocks noChangeShapeType="1"/>
                </p:cNvSpPr>
                <p:nvPr/>
              </p:nvSpPr>
              <p:spPr bwMode="auto">
                <a:xfrm>
                  <a:off x="6336" y="1968"/>
                  <a:ext cx="576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57" name="Line 201"/>
                <p:cNvSpPr>
                  <a:spLocks noChangeShapeType="1"/>
                </p:cNvSpPr>
                <p:nvPr/>
              </p:nvSpPr>
              <p:spPr bwMode="auto">
                <a:xfrm>
                  <a:off x="4104" y="1680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58" name="Line 202"/>
                <p:cNvSpPr>
                  <a:spLocks noChangeShapeType="1"/>
                </p:cNvSpPr>
                <p:nvPr/>
              </p:nvSpPr>
              <p:spPr bwMode="auto">
                <a:xfrm>
                  <a:off x="4592" y="1680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59" name="Line 203"/>
                <p:cNvSpPr>
                  <a:spLocks noChangeShapeType="1"/>
                </p:cNvSpPr>
                <p:nvPr/>
              </p:nvSpPr>
              <p:spPr bwMode="auto">
                <a:xfrm>
                  <a:off x="5096" y="1680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60" name="Line 204"/>
                <p:cNvSpPr>
                  <a:spLocks noChangeShapeType="1"/>
                </p:cNvSpPr>
                <p:nvPr/>
              </p:nvSpPr>
              <p:spPr bwMode="auto">
                <a:xfrm>
                  <a:off x="5592" y="1664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61" name="Line 205"/>
                <p:cNvSpPr>
                  <a:spLocks noChangeShapeType="1"/>
                </p:cNvSpPr>
                <p:nvPr/>
              </p:nvSpPr>
              <p:spPr bwMode="auto">
                <a:xfrm>
                  <a:off x="6088" y="1656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62" name="Line 206"/>
                <p:cNvSpPr>
                  <a:spLocks noChangeShapeType="1"/>
                </p:cNvSpPr>
                <p:nvPr/>
              </p:nvSpPr>
              <p:spPr bwMode="auto">
                <a:xfrm>
                  <a:off x="6592" y="1656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250063" name="Text Box 207"/>
            <p:cNvSpPr txBox="1">
              <a:spLocks noChangeArrowheads="1"/>
            </p:cNvSpPr>
            <p:nvPr/>
          </p:nvSpPr>
          <p:spPr bwMode="auto">
            <a:xfrm>
              <a:off x="5020" y="1909"/>
              <a:ext cx="356" cy="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R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S     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Q </a:t>
              </a:r>
            </a:p>
          </p:txBody>
        </p:sp>
      </p:grpSp>
      <p:sp>
        <p:nvSpPr>
          <p:cNvPr id="250064" name="Text Box 208"/>
          <p:cNvSpPr txBox="1">
            <a:spLocks noChangeArrowheads="1"/>
          </p:cNvSpPr>
          <p:nvPr/>
        </p:nvSpPr>
        <p:spPr bwMode="auto">
          <a:xfrm>
            <a:off x="2209800" y="2286000"/>
            <a:ext cx="4564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rgbClr val="FFFF00"/>
                </a:solidFill>
              </a:rPr>
              <a:t>     </a:t>
            </a:r>
            <a:r>
              <a:rPr lang="en-US" baseline="-25000">
                <a:solidFill>
                  <a:srgbClr val="FFFF00"/>
                </a:solidFill>
              </a:rPr>
              <a:t>1                 2                 3               4                 5                 6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250065" name="Text Box 209"/>
          <p:cNvSpPr txBox="1">
            <a:spLocks noChangeArrowheads="1"/>
          </p:cNvSpPr>
          <p:nvPr/>
        </p:nvSpPr>
        <p:spPr bwMode="auto">
          <a:xfrm>
            <a:off x="2722563" y="3048000"/>
            <a:ext cx="706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R</a:t>
            </a:r>
            <a:r>
              <a:rPr lang="en-US" sz="1400" baseline="-25000">
                <a:solidFill>
                  <a:schemeClr val="bg1"/>
                </a:solidFill>
              </a:rPr>
              <a:t>1</a:t>
            </a:r>
            <a:r>
              <a:rPr lang="en-US" sz="1400">
                <a:solidFill>
                  <a:schemeClr val="bg1"/>
                </a:solidFill>
              </a:rPr>
              <a:t> = </a:t>
            </a:r>
            <a:r>
              <a:rPr lang="en-US" sz="1400">
                <a:solidFill>
                  <a:srgbClr val="FF0000"/>
                </a:solidFill>
              </a:rPr>
              <a:t>H</a:t>
            </a:r>
          </a:p>
        </p:txBody>
      </p:sp>
      <p:sp>
        <p:nvSpPr>
          <p:cNvPr id="250066" name="Text Box 210"/>
          <p:cNvSpPr txBox="1">
            <a:spLocks noChangeArrowheads="1"/>
          </p:cNvSpPr>
          <p:nvPr/>
        </p:nvSpPr>
        <p:spPr bwMode="auto">
          <a:xfrm>
            <a:off x="2757488" y="3505200"/>
            <a:ext cx="6762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S</a:t>
            </a:r>
            <a:r>
              <a:rPr lang="en-US" sz="1400" baseline="-25000">
                <a:solidFill>
                  <a:schemeClr val="bg1"/>
                </a:solidFill>
              </a:rPr>
              <a:t>1</a:t>
            </a:r>
            <a:r>
              <a:rPr lang="en-US" sz="1400">
                <a:solidFill>
                  <a:schemeClr val="bg1"/>
                </a:solidFill>
              </a:rPr>
              <a:t> = </a:t>
            </a:r>
            <a:r>
              <a:rPr lang="en-US" sz="1400">
                <a:solidFill>
                  <a:srgbClr val="0066FF"/>
                </a:solidFill>
              </a:rPr>
              <a:t>L</a:t>
            </a:r>
          </a:p>
        </p:txBody>
      </p:sp>
      <p:sp>
        <p:nvSpPr>
          <p:cNvPr id="250068" name="Oval 212"/>
          <p:cNvSpPr>
            <a:spLocks noChangeArrowheads="1"/>
          </p:cNvSpPr>
          <p:nvPr/>
        </p:nvSpPr>
        <p:spPr bwMode="auto">
          <a:xfrm>
            <a:off x="2676525" y="30099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0069" name="Oval 213"/>
          <p:cNvSpPr>
            <a:spLocks noChangeArrowheads="1"/>
          </p:cNvSpPr>
          <p:nvPr/>
        </p:nvSpPr>
        <p:spPr bwMode="auto">
          <a:xfrm>
            <a:off x="2676525" y="3762375"/>
            <a:ext cx="76200" cy="762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0070" name="Text Box 214"/>
          <p:cNvSpPr txBox="1">
            <a:spLocks noChangeArrowheads="1"/>
          </p:cNvSpPr>
          <p:nvPr/>
        </p:nvSpPr>
        <p:spPr bwMode="auto">
          <a:xfrm>
            <a:off x="596900" y="1905000"/>
            <a:ext cx="2174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Thời biểu tín hiệu:</a:t>
            </a:r>
          </a:p>
        </p:txBody>
      </p:sp>
      <p:sp>
        <p:nvSpPr>
          <p:cNvPr id="250071" name="Text Box 215"/>
          <p:cNvSpPr txBox="1">
            <a:spLocks noChangeArrowheads="1"/>
          </p:cNvSpPr>
          <p:nvPr/>
        </p:nvSpPr>
        <p:spPr bwMode="auto">
          <a:xfrm>
            <a:off x="665163" y="1309688"/>
            <a:ext cx="2101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Hình khối RS-FF:</a:t>
            </a:r>
          </a:p>
        </p:txBody>
      </p:sp>
      <p:sp>
        <p:nvSpPr>
          <p:cNvPr id="250078" name="Rectangle 222" descr="Wide upward diagonal"/>
          <p:cNvSpPr>
            <a:spLocks noChangeArrowheads="1"/>
          </p:cNvSpPr>
          <p:nvPr/>
        </p:nvSpPr>
        <p:spPr bwMode="auto">
          <a:xfrm>
            <a:off x="2243138" y="4038600"/>
            <a:ext cx="457200" cy="304800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0136" name="Text Box 280"/>
          <p:cNvSpPr txBox="1">
            <a:spLocks noChangeArrowheads="1"/>
          </p:cNvSpPr>
          <p:nvPr/>
        </p:nvSpPr>
        <p:spPr bwMode="auto">
          <a:xfrm>
            <a:off x="2733675" y="4038600"/>
            <a:ext cx="695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Q</a:t>
            </a:r>
            <a:r>
              <a:rPr lang="en-US" sz="1400" baseline="-25000">
                <a:solidFill>
                  <a:schemeClr val="bg1"/>
                </a:solidFill>
              </a:rPr>
              <a:t>1</a:t>
            </a:r>
            <a:r>
              <a:rPr lang="en-US" sz="1400">
                <a:solidFill>
                  <a:schemeClr val="bg1"/>
                </a:solidFill>
              </a:rPr>
              <a:t> = ?</a:t>
            </a:r>
          </a:p>
        </p:txBody>
      </p:sp>
      <p:grpSp>
        <p:nvGrpSpPr>
          <p:cNvPr id="250143" name="Group 287"/>
          <p:cNvGrpSpPr>
            <a:grpSpLocks/>
          </p:cNvGrpSpPr>
          <p:nvPr/>
        </p:nvGrpSpPr>
        <p:grpSpPr bwMode="auto">
          <a:xfrm>
            <a:off x="381000" y="2209800"/>
            <a:ext cx="8686800" cy="2438400"/>
            <a:chOff x="144" y="4320"/>
            <a:chExt cx="5472" cy="1536"/>
          </a:xfrm>
        </p:grpSpPr>
        <p:sp>
          <p:nvSpPr>
            <p:cNvPr id="250134" name="Rectangle 278"/>
            <p:cNvSpPr>
              <a:spLocks noChangeArrowheads="1"/>
            </p:cNvSpPr>
            <p:nvPr/>
          </p:nvSpPr>
          <p:spPr bwMode="auto">
            <a:xfrm>
              <a:off x="144" y="4368"/>
              <a:ext cx="5472" cy="1488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0081" name="Freeform 225"/>
            <p:cNvSpPr>
              <a:spLocks/>
            </p:cNvSpPr>
            <p:nvPr/>
          </p:nvSpPr>
          <p:spPr bwMode="auto">
            <a:xfrm>
              <a:off x="720" y="4799"/>
              <a:ext cx="3368" cy="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0"/>
                </a:cxn>
                <a:cxn ang="0">
                  <a:pos x="288" y="192"/>
                </a:cxn>
                <a:cxn ang="0">
                  <a:pos x="1008" y="192"/>
                </a:cxn>
                <a:cxn ang="0">
                  <a:pos x="1008" y="0"/>
                </a:cxn>
                <a:cxn ang="0">
                  <a:pos x="1920" y="0"/>
                </a:cxn>
                <a:cxn ang="0">
                  <a:pos x="1920" y="192"/>
                </a:cxn>
                <a:cxn ang="0">
                  <a:pos x="2208" y="192"/>
                </a:cxn>
              </a:cxnLst>
              <a:rect l="0" t="0" r="r" b="b"/>
              <a:pathLst>
                <a:path w="2208" h="192">
                  <a:moveTo>
                    <a:pt x="0" y="0"/>
                  </a:moveTo>
                  <a:lnTo>
                    <a:pt x="288" y="0"/>
                  </a:lnTo>
                  <a:lnTo>
                    <a:pt x="288" y="192"/>
                  </a:lnTo>
                  <a:lnTo>
                    <a:pt x="1008" y="192"/>
                  </a:lnTo>
                  <a:lnTo>
                    <a:pt x="1008" y="0"/>
                  </a:lnTo>
                  <a:lnTo>
                    <a:pt x="1920" y="0"/>
                  </a:lnTo>
                  <a:lnTo>
                    <a:pt x="1920" y="192"/>
                  </a:lnTo>
                  <a:lnTo>
                    <a:pt x="2208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082" name="Freeform 226"/>
            <p:cNvSpPr>
              <a:spLocks/>
            </p:cNvSpPr>
            <p:nvPr/>
          </p:nvSpPr>
          <p:spPr bwMode="auto">
            <a:xfrm>
              <a:off x="4088" y="4799"/>
              <a:ext cx="424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0" y="0"/>
                </a:cxn>
                <a:cxn ang="0">
                  <a:pos x="144" y="0"/>
                </a:cxn>
                <a:cxn ang="0">
                  <a:pos x="144" y="192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lnTo>
                    <a:pt x="0" y="0"/>
                  </a:lnTo>
                  <a:lnTo>
                    <a:pt x="144" y="0"/>
                  </a:lnTo>
                  <a:lnTo>
                    <a:pt x="144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083" name="Freeform 227"/>
            <p:cNvSpPr>
              <a:spLocks/>
            </p:cNvSpPr>
            <p:nvPr/>
          </p:nvSpPr>
          <p:spPr bwMode="auto">
            <a:xfrm>
              <a:off x="4512" y="4799"/>
              <a:ext cx="528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40" y="192"/>
                </a:cxn>
                <a:cxn ang="0">
                  <a:pos x="240" y="0"/>
                </a:cxn>
                <a:cxn ang="0">
                  <a:pos x="336" y="0"/>
                </a:cxn>
                <a:cxn ang="0">
                  <a:pos x="336" y="192"/>
                </a:cxn>
                <a:cxn ang="0">
                  <a:pos x="480" y="192"/>
                </a:cxn>
              </a:cxnLst>
              <a:rect l="0" t="0" r="r" b="b"/>
              <a:pathLst>
                <a:path w="480" h="192">
                  <a:moveTo>
                    <a:pt x="0" y="192"/>
                  </a:moveTo>
                  <a:lnTo>
                    <a:pt x="240" y="192"/>
                  </a:lnTo>
                  <a:lnTo>
                    <a:pt x="240" y="0"/>
                  </a:lnTo>
                  <a:lnTo>
                    <a:pt x="336" y="0"/>
                  </a:lnTo>
                  <a:lnTo>
                    <a:pt x="336" y="192"/>
                  </a:lnTo>
                  <a:lnTo>
                    <a:pt x="480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084" name="Freeform 228"/>
            <p:cNvSpPr>
              <a:spLocks/>
            </p:cNvSpPr>
            <p:nvPr/>
          </p:nvSpPr>
          <p:spPr bwMode="auto">
            <a:xfrm>
              <a:off x="793" y="5087"/>
              <a:ext cx="4247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96" y="192"/>
                </a:cxn>
                <a:cxn ang="0">
                  <a:pos x="96" y="0"/>
                </a:cxn>
                <a:cxn ang="0">
                  <a:pos x="192" y="0"/>
                </a:cxn>
                <a:cxn ang="0">
                  <a:pos x="192" y="192"/>
                </a:cxn>
                <a:cxn ang="0">
                  <a:pos x="336" y="192"/>
                </a:cxn>
                <a:cxn ang="0">
                  <a:pos x="336" y="0"/>
                </a:cxn>
                <a:cxn ang="0">
                  <a:pos x="576" y="0"/>
                </a:cxn>
                <a:cxn ang="0">
                  <a:pos x="576" y="192"/>
                </a:cxn>
                <a:cxn ang="0">
                  <a:pos x="912" y="192"/>
                </a:cxn>
                <a:cxn ang="0">
                  <a:pos x="912" y="0"/>
                </a:cxn>
                <a:cxn ang="0">
                  <a:pos x="1248" y="0"/>
                </a:cxn>
                <a:cxn ang="0">
                  <a:pos x="1248" y="192"/>
                </a:cxn>
                <a:cxn ang="0">
                  <a:pos x="1872" y="192"/>
                </a:cxn>
                <a:cxn ang="0">
                  <a:pos x="1872" y="0"/>
                </a:cxn>
                <a:cxn ang="0">
                  <a:pos x="2304" y="0"/>
                </a:cxn>
                <a:cxn ang="0">
                  <a:pos x="2304" y="192"/>
                </a:cxn>
                <a:cxn ang="0">
                  <a:pos x="2592" y="192"/>
                </a:cxn>
              </a:cxnLst>
              <a:rect l="0" t="0" r="r" b="b"/>
              <a:pathLst>
                <a:path w="2592" h="192">
                  <a:moveTo>
                    <a:pt x="0" y="192"/>
                  </a:moveTo>
                  <a:lnTo>
                    <a:pt x="96" y="192"/>
                  </a:lnTo>
                  <a:lnTo>
                    <a:pt x="96" y="0"/>
                  </a:lnTo>
                  <a:lnTo>
                    <a:pt x="192" y="0"/>
                  </a:lnTo>
                  <a:lnTo>
                    <a:pt x="192" y="192"/>
                  </a:lnTo>
                  <a:lnTo>
                    <a:pt x="336" y="192"/>
                  </a:lnTo>
                  <a:lnTo>
                    <a:pt x="336" y="0"/>
                  </a:lnTo>
                  <a:lnTo>
                    <a:pt x="576" y="0"/>
                  </a:lnTo>
                  <a:lnTo>
                    <a:pt x="576" y="192"/>
                  </a:lnTo>
                  <a:lnTo>
                    <a:pt x="912" y="192"/>
                  </a:lnTo>
                  <a:lnTo>
                    <a:pt x="912" y="0"/>
                  </a:lnTo>
                  <a:lnTo>
                    <a:pt x="1248" y="0"/>
                  </a:lnTo>
                  <a:lnTo>
                    <a:pt x="1248" y="192"/>
                  </a:lnTo>
                  <a:lnTo>
                    <a:pt x="1872" y="192"/>
                  </a:lnTo>
                  <a:lnTo>
                    <a:pt x="1872" y="0"/>
                  </a:lnTo>
                  <a:lnTo>
                    <a:pt x="2304" y="0"/>
                  </a:lnTo>
                  <a:lnTo>
                    <a:pt x="2304" y="192"/>
                  </a:lnTo>
                  <a:lnTo>
                    <a:pt x="2592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091" name="Line 235"/>
            <p:cNvSpPr>
              <a:spLocks noChangeShapeType="1"/>
            </p:cNvSpPr>
            <p:nvPr/>
          </p:nvSpPr>
          <p:spPr bwMode="auto">
            <a:xfrm flipH="1">
              <a:off x="1270" y="4695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50092" name="Group 236"/>
            <p:cNvGrpSpPr>
              <a:grpSpLocks/>
            </p:cNvGrpSpPr>
            <p:nvPr/>
          </p:nvGrpSpPr>
          <p:grpSpPr bwMode="auto">
            <a:xfrm>
              <a:off x="1510" y="4551"/>
              <a:ext cx="492" cy="144"/>
              <a:chOff x="4102" y="1527"/>
              <a:chExt cx="492" cy="144"/>
            </a:xfrm>
          </p:grpSpPr>
          <p:grpSp>
            <p:nvGrpSpPr>
              <p:cNvPr id="250093" name="Group 237"/>
              <p:cNvGrpSpPr>
                <a:grpSpLocks/>
              </p:cNvGrpSpPr>
              <p:nvPr/>
            </p:nvGrpSpPr>
            <p:grpSpPr bwMode="auto">
              <a:xfrm flipV="1">
                <a:off x="4102" y="1527"/>
                <a:ext cx="492" cy="144"/>
                <a:chOff x="3732" y="1692"/>
                <a:chExt cx="1836" cy="144"/>
              </a:xfrm>
            </p:grpSpPr>
            <p:sp>
              <p:nvSpPr>
                <p:cNvPr id="250094" name="Freeform 238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11880" y="0"/>
                    </a:cxn>
                    <a:cxn ang="0">
                      <a:pos x="12060" y="540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95" name="Line 239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096" name="Line 240"/>
              <p:cNvSpPr>
                <a:spLocks noChangeShapeType="1"/>
              </p:cNvSpPr>
              <p:nvPr/>
            </p:nvSpPr>
            <p:spPr bwMode="auto">
              <a:xfrm flipV="1">
                <a:off x="4104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0097" name="Group 241"/>
            <p:cNvGrpSpPr>
              <a:grpSpLocks/>
            </p:cNvGrpSpPr>
            <p:nvPr/>
          </p:nvGrpSpPr>
          <p:grpSpPr bwMode="auto">
            <a:xfrm>
              <a:off x="2000" y="4551"/>
              <a:ext cx="494" cy="144"/>
              <a:chOff x="4592" y="1527"/>
              <a:chExt cx="494" cy="144"/>
            </a:xfrm>
          </p:grpSpPr>
          <p:grpSp>
            <p:nvGrpSpPr>
              <p:cNvPr id="250098" name="Group 242"/>
              <p:cNvGrpSpPr>
                <a:grpSpLocks/>
              </p:cNvGrpSpPr>
              <p:nvPr/>
            </p:nvGrpSpPr>
            <p:grpSpPr bwMode="auto">
              <a:xfrm flipV="1">
                <a:off x="4594" y="1527"/>
                <a:ext cx="492" cy="144"/>
                <a:chOff x="3732" y="1692"/>
                <a:chExt cx="1836" cy="144"/>
              </a:xfrm>
            </p:grpSpPr>
            <p:sp>
              <p:nvSpPr>
                <p:cNvPr id="250099" name="Freeform 243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11880" y="0"/>
                    </a:cxn>
                    <a:cxn ang="0">
                      <a:pos x="12060" y="540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100" name="Line 244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101" name="Line 245"/>
              <p:cNvSpPr>
                <a:spLocks noChangeShapeType="1"/>
              </p:cNvSpPr>
              <p:nvPr/>
            </p:nvSpPr>
            <p:spPr bwMode="auto">
              <a:xfrm flipV="1">
                <a:off x="4592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0102" name="Group 246"/>
            <p:cNvGrpSpPr>
              <a:grpSpLocks/>
            </p:cNvGrpSpPr>
            <p:nvPr/>
          </p:nvGrpSpPr>
          <p:grpSpPr bwMode="auto">
            <a:xfrm>
              <a:off x="2504" y="4551"/>
              <a:ext cx="494" cy="144"/>
              <a:chOff x="5096" y="1527"/>
              <a:chExt cx="494" cy="144"/>
            </a:xfrm>
          </p:grpSpPr>
          <p:grpSp>
            <p:nvGrpSpPr>
              <p:cNvPr id="250103" name="Group 247"/>
              <p:cNvGrpSpPr>
                <a:grpSpLocks/>
              </p:cNvGrpSpPr>
              <p:nvPr/>
            </p:nvGrpSpPr>
            <p:grpSpPr bwMode="auto">
              <a:xfrm flipV="1">
                <a:off x="5098" y="1527"/>
                <a:ext cx="492" cy="144"/>
                <a:chOff x="3732" y="1692"/>
                <a:chExt cx="1836" cy="144"/>
              </a:xfrm>
            </p:grpSpPr>
            <p:sp>
              <p:nvSpPr>
                <p:cNvPr id="250104" name="Freeform 248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11880" y="0"/>
                    </a:cxn>
                    <a:cxn ang="0">
                      <a:pos x="12060" y="540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105" name="Line 249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106" name="Line 250"/>
              <p:cNvSpPr>
                <a:spLocks noChangeShapeType="1"/>
              </p:cNvSpPr>
              <p:nvPr/>
            </p:nvSpPr>
            <p:spPr bwMode="auto">
              <a:xfrm flipV="1">
                <a:off x="5096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0107" name="Group 251"/>
            <p:cNvGrpSpPr>
              <a:grpSpLocks/>
            </p:cNvGrpSpPr>
            <p:nvPr/>
          </p:nvGrpSpPr>
          <p:grpSpPr bwMode="auto">
            <a:xfrm>
              <a:off x="2998" y="4551"/>
              <a:ext cx="492" cy="144"/>
              <a:chOff x="5590" y="1527"/>
              <a:chExt cx="492" cy="144"/>
            </a:xfrm>
          </p:grpSpPr>
          <p:grpSp>
            <p:nvGrpSpPr>
              <p:cNvPr id="250108" name="Group 252"/>
              <p:cNvGrpSpPr>
                <a:grpSpLocks/>
              </p:cNvGrpSpPr>
              <p:nvPr/>
            </p:nvGrpSpPr>
            <p:grpSpPr bwMode="auto">
              <a:xfrm flipV="1">
                <a:off x="5590" y="1527"/>
                <a:ext cx="492" cy="144"/>
                <a:chOff x="3732" y="1692"/>
                <a:chExt cx="1836" cy="144"/>
              </a:xfrm>
            </p:grpSpPr>
            <p:sp>
              <p:nvSpPr>
                <p:cNvPr id="250109" name="Freeform 253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11880" y="0"/>
                    </a:cxn>
                    <a:cxn ang="0">
                      <a:pos x="12060" y="540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110" name="Line 254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111" name="Line 255"/>
              <p:cNvSpPr>
                <a:spLocks noChangeShapeType="1"/>
              </p:cNvSpPr>
              <p:nvPr/>
            </p:nvSpPr>
            <p:spPr bwMode="auto">
              <a:xfrm flipV="1">
                <a:off x="5592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0112" name="Group 256"/>
            <p:cNvGrpSpPr>
              <a:grpSpLocks/>
            </p:cNvGrpSpPr>
            <p:nvPr/>
          </p:nvGrpSpPr>
          <p:grpSpPr bwMode="auto">
            <a:xfrm>
              <a:off x="3496" y="4551"/>
              <a:ext cx="492" cy="144"/>
              <a:chOff x="6088" y="1527"/>
              <a:chExt cx="492" cy="144"/>
            </a:xfrm>
          </p:grpSpPr>
          <p:grpSp>
            <p:nvGrpSpPr>
              <p:cNvPr id="250113" name="Group 257"/>
              <p:cNvGrpSpPr>
                <a:grpSpLocks/>
              </p:cNvGrpSpPr>
              <p:nvPr/>
            </p:nvGrpSpPr>
            <p:grpSpPr bwMode="auto">
              <a:xfrm flipV="1">
                <a:off x="6088" y="1527"/>
                <a:ext cx="492" cy="144"/>
                <a:chOff x="3732" y="1692"/>
                <a:chExt cx="1836" cy="144"/>
              </a:xfrm>
            </p:grpSpPr>
            <p:sp>
              <p:nvSpPr>
                <p:cNvPr id="250114" name="Freeform 258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11880" y="0"/>
                    </a:cxn>
                    <a:cxn ang="0">
                      <a:pos x="12060" y="540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115" name="Line 259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116" name="Line 260"/>
              <p:cNvSpPr>
                <a:spLocks noChangeShapeType="1"/>
              </p:cNvSpPr>
              <p:nvPr/>
            </p:nvSpPr>
            <p:spPr bwMode="auto">
              <a:xfrm flipV="1">
                <a:off x="6088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0117" name="Group 261"/>
            <p:cNvGrpSpPr>
              <a:grpSpLocks/>
            </p:cNvGrpSpPr>
            <p:nvPr/>
          </p:nvGrpSpPr>
          <p:grpSpPr bwMode="auto">
            <a:xfrm>
              <a:off x="3994" y="4551"/>
              <a:ext cx="492" cy="144"/>
              <a:chOff x="6586" y="1527"/>
              <a:chExt cx="492" cy="144"/>
            </a:xfrm>
          </p:grpSpPr>
          <p:grpSp>
            <p:nvGrpSpPr>
              <p:cNvPr id="250118" name="Group 262"/>
              <p:cNvGrpSpPr>
                <a:grpSpLocks/>
              </p:cNvGrpSpPr>
              <p:nvPr/>
            </p:nvGrpSpPr>
            <p:grpSpPr bwMode="auto">
              <a:xfrm flipV="1">
                <a:off x="6586" y="1527"/>
                <a:ext cx="492" cy="144"/>
                <a:chOff x="3732" y="1692"/>
                <a:chExt cx="1836" cy="144"/>
              </a:xfrm>
            </p:grpSpPr>
            <p:sp>
              <p:nvSpPr>
                <p:cNvPr id="250119" name="Freeform 263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11880" y="0"/>
                    </a:cxn>
                    <a:cxn ang="0">
                      <a:pos x="12060" y="540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120" name="Line 264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121" name="Line 265"/>
              <p:cNvSpPr>
                <a:spLocks noChangeShapeType="1"/>
              </p:cNvSpPr>
              <p:nvPr/>
            </p:nvSpPr>
            <p:spPr bwMode="auto">
              <a:xfrm flipV="1">
                <a:off x="6592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0124" name="Line 268"/>
            <p:cNvSpPr>
              <a:spLocks noChangeShapeType="1"/>
            </p:cNvSpPr>
            <p:nvPr/>
          </p:nvSpPr>
          <p:spPr bwMode="auto">
            <a:xfrm>
              <a:off x="1512" y="4752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125" name="Line 269"/>
            <p:cNvSpPr>
              <a:spLocks noChangeShapeType="1"/>
            </p:cNvSpPr>
            <p:nvPr/>
          </p:nvSpPr>
          <p:spPr bwMode="auto">
            <a:xfrm>
              <a:off x="2000" y="4752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126" name="Line 270"/>
            <p:cNvSpPr>
              <a:spLocks noChangeShapeType="1"/>
            </p:cNvSpPr>
            <p:nvPr/>
          </p:nvSpPr>
          <p:spPr bwMode="auto">
            <a:xfrm>
              <a:off x="2504" y="4752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127" name="Line 271"/>
            <p:cNvSpPr>
              <a:spLocks noChangeShapeType="1"/>
            </p:cNvSpPr>
            <p:nvPr/>
          </p:nvSpPr>
          <p:spPr bwMode="auto">
            <a:xfrm>
              <a:off x="3000" y="4736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128" name="Line 272"/>
            <p:cNvSpPr>
              <a:spLocks noChangeShapeType="1"/>
            </p:cNvSpPr>
            <p:nvPr/>
          </p:nvSpPr>
          <p:spPr bwMode="auto">
            <a:xfrm>
              <a:off x="3496" y="4728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129" name="Line 273"/>
            <p:cNvSpPr>
              <a:spLocks noChangeShapeType="1"/>
            </p:cNvSpPr>
            <p:nvPr/>
          </p:nvSpPr>
          <p:spPr bwMode="auto">
            <a:xfrm>
              <a:off x="4000" y="4728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130" name="Text Box 274"/>
            <p:cNvSpPr txBox="1">
              <a:spLocks noChangeArrowheads="1"/>
            </p:cNvSpPr>
            <p:nvPr/>
          </p:nvSpPr>
          <p:spPr bwMode="auto">
            <a:xfrm>
              <a:off x="604" y="4789"/>
              <a:ext cx="356" cy="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R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S     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Q </a:t>
              </a:r>
            </a:p>
          </p:txBody>
        </p:sp>
        <p:sp>
          <p:nvSpPr>
            <p:cNvPr id="250133" name="Line 277"/>
            <p:cNvSpPr>
              <a:spLocks noChangeShapeType="1"/>
            </p:cNvSpPr>
            <p:nvPr/>
          </p:nvSpPr>
          <p:spPr bwMode="auto">
            <a:xfrm>
              <a:off x="837" y="5664"/>
              <a:ext cx="67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135" name="Text Box 279"/>
            <p:cNvSpPr txBox="1">
              <a:spLocks noChangeArrowheads="1"/>
            </p:cNvSpPr>
            <p:nvPr/>
          </p:nvSpPr>
          <p:spPr bwMode="auto">
            <a:xfrm>
              <a:off x="973" y="5472"/>
              <a:ext cx="45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</a:rPr>
                <a:t>Q</a:t>
              </a:r>
              <a:r>
                <a:rPr lang="en-US" sz="1400" baseline="-25000">
                  <a:solidFill>
                    <a:schemeClr val="bg1"/>
                  </a:solidFill>
                </a:rPr>
                <a:t>O</a:t>
              </a:r>
              <a:r>
                <a:rPr lang="en-US" sz="1400">
                  <a:solidFill>
                    <a:schemeClr val="bg1"/>
                  </a:solidFill>
                </a:rPr>
                <a:t> = L</a:t>
              </a:r>
            </a:p>
          </p:txBody>
        </p:sp>
        <p:sp>
          <p:nvSpPr>
            <p:cNvPr id="250131" name="Text Box 275"/>
            <p:cNvSpPr txBox="1">
              <a:spLocks noChangeArrowheads="1"/>
            </p:cNvSpPr>
            <p:nvPr/>
          </p:nvSpPr>
          <p:spPr bwMode="auto">
            <a:xfrm>
              <a:off x="1200" y="4320"/>
              <a:ext cx="287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    </a:t>
              </a:r>
              <a:r>
                <a:rPr lang="en-US" baseline="-25000">
                  <a:solidFill>
                    <a:srgbClr val="FFFF00"/>
                  </a:solidFill>
                </a:rPr>
                <a:t>1                 2                 3               4                 5                 6</a:t>
              </a:r>
              <a:endParaRPr lang="en-US">
                <a:solidFill>
                  <a:srgbClr val="FFFF00"/>
                </a:solidFill>
              </a:endParaRPr>
            </a:p>
          </p:txBody>
        </p:sp>
      </p:grpSp>
      <p:sp>
        <p:nvSpPr>
          <p:cNvPr id="250137" name="Freeform 281"/>
          <p:cNvSpPr>
            <a:spLocks/>
          </p:cNvSpPr>
          <p:nvPr/>
        </p:nvSpPr>
        <p:spPr bwMode="auto">
          <a:xfrm>
            <a:off x="2547938" y="3962400"/>
            <a:ext cx="776287" cy="381000"/>
          </a:xfrm>
          <a:custGeom>
            <a:avLst/>
            <a:gdLst/>
            <a:ahLst/>
            <a:cxnLst>
              <a:cxn ang="0">
                <a:pos x="0" y="240"/>
              </a:cxn>
              <a:cxn ang="0">
                <a:pos x="0" y="0"/>
              </a:cxn>
              <a:cxn ang="0">
                <a:pos x="528" y="0"/>
              </a:cxn>
            </a:cxnLst>
            <a:rect l="0" t="0" r="r" b="b"/>
            <a:pathLst>
              <a:path w="528" h="240">
                <a:moveTo>
                  <a:pt x="0" y="240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138" name="Line 282"/>
          <p:cNvSpPr>
            <a:spLocks noChangeShapeType="1"/>
          </p:cNvSpPr>
          <p:nvPr/>
        </p:nvSpPr>
        <p:spPr bwMode="auto">
          <a:xfrm>
            <a:off x="3338513" y="3962400"/>
            <a:ext cx="77628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139" name="Freeform 283"/>
          <p:cNvSpPr>
            <a:spLocks/>
          </p:cNvSpPr>
          <p:nvPr/>
        </p:nvSpPr>
        <p:spPr bwMode="auto">
          <a:xfrm flipV="1">
            <a:off x="4921250" y="3962400"/>
            <a:ext cx="776288" cy="381000"/>
          </a:xfrm>
          <a:custGeom>
            <a:avLst/>
            <a:gdLst/>
            <a:ahLst/>
            <a:cxnLst>
              <a:cxn ang="0">
                <a:pos x="0" y="240"/>
              </a:cxn>
              <a:cxn ang="0">
                <a:pos x="0" y="0"/>
              </a:cxn>
              <a:cxn ang="0">
                <a:pos x="528" y="0"/>
              </a:cxn>
            </a:cxnLst>
            <a:rect l="0" t="0" r="r" b="b"/>
            <a:pathLst>
              <a:path w="528" h="240">
                <a:moveTo>
                  <a:pt x="0" y="240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140" name="Freeform 284"/>
          <p:cNvSpPr>
            <a:spLocks/>
          </p:cNvSpPr>
          <p:nvPr/>
        </p:nvSpPr>
        <p:spPr bwMode="auto">
          <a:xfrm>
            <a:off x="6499225" y="3962400"/>
            <a:ext cx="804863" cy="381000"/>
          </a:xfrm>
          <a:custGeom>
            <a:avLst/>
            <a:gdLst/>
            <a:ahLst/>
            <a:cxnLst>
              <a:cxn ang="0">
                <a:pos x="0" y="240"/>
              </a:cxn>
              <a:cxn ang="0">
                <a:pos x="0" y="0"/>
              </a:cxn>
              <a:cxn ang="0">
                <a:pos x="528" y="0"/>
              </a:cxn>
            </a:cxnLst>
            <a:rect l="0" t="0" r="r" b="b"/>
            <a:pathLst>
              <a:path w="528" h="240">
                <a:moveTo>
                  <a:pt x="0" y="240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144" name="Line 288"/>
          <p:cNvSpPr>
            <a:spLocks noChangeShapeType="1"/>
          </p:cNvSpPr>
          <p:nvPr/>
        </p:nvSpPr>
        <p:spPr bwMode="auto">
          <a:xfrm>
            <a:off x="4114800" y="3962400"/>
            <a:ext cx="776288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145" name="Line 289"/>
          <p:cNvSpPr>
            <a:spLocks noChangeShapeType="1"/>
          </p:cNvSpPr>
          <p:nvPr/>
        </p:nvSpPr>
        <p:spPr bwMode="auto">
          <a:xfrm>
            <a:off x="5700713" y="4343400"/>
            <a:ext cx="77628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aphicFrame>
        <p:nvGraphicFramePr>
          <p:cNvPr id="250076" name="Group 220"/>
          <p:cNvGraphicFramePr>
            <a:graphicFrameLocks noGrp="1"/>
          </p:cNvGraphicFramePr>
          <p:nvPr>
            <p:ph sz="half" idx="2"/>
          </p:nvPr>
        </p:nvGraphicFramePr>
        <p:xfrm>
          <a:off x="381000" y="4572000"/>
          <a:ext cx="8534400" cy="2206752"/>
        </p:xfrm>
        <a:graphic>
          <a:graphicData uri="http://schemas.openxmlformats.org/drawingml/2006/table">
            <a:tbl>
              <a:tblPr/>
              <a:tblGrid>
                <a:gridCol w="3351213"/>
                <a:gridCol w="798512"/>
                <a:gridCol w="557213"/>
                <a:gridCol w="555625"/>
                <a:gridCol w="722312"/>
                <a:gridCol w="719138"/>
                <a:gridCol w="1830387"/>
              </a:tblGrid>
              <a:tr h="125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Ý nghĩa giá trị đầu vào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CKn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Sn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 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chú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 là trị số vào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cưỡng chế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nhưng đã bị vô hiệu hóa: 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Bảo lưu trị số đã ghi ở thời kích lập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 hoặc 2 là trị số vào  </a:t>
                      </a:r>
                      <a:r>
                        <a:rPr kumimoji="0" lang="en-US" sz="14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kích lập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cực lưỡng trị 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Sn vào Qn</a:t>
                      </a:r>
                    </a:p>
                  </a:txBody>
                  <a:tcPr marT="2286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Zê-rô là trị số vào để cho song cực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tự duy trì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: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sym typeface="Symbol" pitchFamily="18" charset="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Bảo lưu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trị số đã ghi ở thời kích lập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250274" name="Line 418"/>
          <p:cNvSpPr>
            <a:spLocks noChangeShapeType="1"/>
          </p:cNvSpPr>
          <p:nvPr/>
        </p:nvSpPr>
        <p:spPr bwMode="auto">
          <a:xfrm>
            <a:off x="6616700" y="4622800"/>
            <a:ext cx="152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275" name="Line 419"/>
          <p:cNvSpPr>
            <a:spLocks noChangeShapeType="1"/>
          </p:cNvSpPr>
          <p:nvPr/>
        </p:nvSpPr>
        <p:spPr bwMode="auto">
          <a:xfrm>
            <a:off x="6553200" y="6299200"/>
            <a:ext cx="152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276" name="Line 420"/>
          <p:cNvSpPr>
            <a:spLocks noChangeShapeType="1"/>
          </p:cNvSpPr>
          <p:nvPr/>
        </p:nvSpPr>
        <p:spPr bwMode="auto">
          <a:xfrm>
            <a:off x="6565900" y="4927600"/>
            <a:ext cx="152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090" name="Text Box 234"/>
          <p:cNvSpPr txBox="1">
            <a:spLocks noChangeArrowheads="1"/>
          </p:cNvSpPr>
          <p:nvPr/>
        </p:nvSpPr>
        <p:spPr bwMode="auto">
          <a:xfrm>
            <a:off x="1600200" y="2590800"/>
            <a:ext cx="51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250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4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4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49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49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49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49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249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0"/>
                                        <p:tgtEl>
                                          <p:spTgt spid="250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2000"/>
                                        <p:tgtEl>
                                          <p:spTgt spid="250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0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50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50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50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50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50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8000"/>
                                        <p:tgtEl>
                                          <p:spTgt spid="2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8000"/>
                                        <p:tgtEl>
                                          <p:spTgt spid="250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50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50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0"/>
                                        <p:tgtEl>
                                          <p:spTgt spid="250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250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0"/>
                                        <p:tgtEl>
                                          <p:spTgt spid="250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0"/>
                                        <p:tgtEl>
                                          <p:spTgt spid="250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2000"/>
                                        <p:tgtEl>
                                          <p:spTgt spid="250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000"/>
                                        <p:tgtEl>
                                          <p:spTgt spid="250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197" grpId="0" animBg="1"/>
      <p:bldP spid="249859" grpId="1" build="p"/>
      <p:bldP spid="250064" grpId="0"/>
      <p:bldP spid="250065" grpId="0"/>
      <p:bldP spid="250066" grpId="0"/>
      <p:bldP spid="250068" grpId="0" animBg="1"/>
      <p:bldP spid="250069" grpId="0" animBg="1"/>
      <p:bldP spid="250070" grpId="0"/>
      <p:bldP spid="250071" grpId="0"/>
      <p:bldP spid="250078" grpId="0" animBg="1"/>
      <p:bldP spid="250136" grpId="0"/>
      <p:bldP spid="250137" grpId="0" animBg="1"/>
      <p:bldP spid="250138" grpId="0" animBg="1"/>
      <p:bldP spid="250139" grpId="0" animBg="1"/>
      <p:bldP spid="250140" grpId="0" animBg="1"/>
      <p:bldP spid="250144" grpId="0" animBg="1"/>
      <p:bldP spid="250145" grpId="0" animBg="1"/>
      <p:bldP spid="2500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bg1"/>
                </a:solidFill>
              </a:rPr>
              <a:t>Tổng kết </a:t>
            </a:r>
          </a:p>
        </p:txBody>
      </p:sp>
      <p:sp>
        <p:nvSpPr>
          <p:cNvPr id="257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51038"/>
            <a:ext cx="8229600" cy="193516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b="1">
                <a:solidFill>
                  <a:schemeClr val="bg1"/>
                </a:solidFill>
              </a:rPr>
              <a:t>	* Song cực hồi tín là gì ? Các trạng thái của nó.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>
                <a:solidFill>
                  <a:schemeClr val="bg1"/>
                </a:solidFill>
              </a:rPr>
              <a:t>	* Hãy nêu ba tác dụng đầu tiên của tín hiệu nhịp.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>
                <a:solidFill>
                  <a:schemeClr val="bg1"/>
                </a:solidFill>
              </a:rPr>
              <a:t>    * Nguyên tắc phối hợp tín hiệu nhịp với tín hiệu mức.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>
                <a:solidFill>
                  <a:schemeClr val="bg1"/>
                </a:solidFill>
              </a:rPr>
              <a:t>    * Hình khối biểu diễn RS-FF có nét gì đặc biệt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257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257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7" grpId="0" build="p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28413</TotalTime>
  <Words>774</Words>
  <Application>Microsoft Office PowerPoint</Application>
  <PresentationFormat>On-screen Show (4:3)</PresentationFormat>
  <Paragraphs>287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Bookman Old Style</vt:lpstr>
      <vt:lpstr>Symbol</vt:lpstr>
      <vt:lpstr>Default Design</vt:lpstr>
      <vt:lpstr>                        RS-FLIPFLOP        Các ĐỐI TƯỢNG của bài học:   *1   Vòng hồi tín song cực.   *2   Phân biệt trạng thái tự ổn định / trạng thái kích lập.   *3   Tín hiệu nhịp CK    *4  Khối biểu diễn và bảng sự thật của RS-FF </vt:lpstr>
      <vt:lpstr>Yêu cầu cụ thể :</vt:lpstr>
      <vt:lpstr>MẠCH CÀI  </vt:lpstr>
      <vt:lpstr>Ngăn chặn trị số vào cưỡng chế </vt:lpstr>
      <vt:lpstr>RS-FF</vt:lpstr>
      <vt:lpstr>RS-FF</vt:lpstr>
      <vt:lpstr>Tổng kết 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minhduc</dc:creator>
  <cp:lastModifiedBy>MINH DUC</cp:lastModifiedBy>
  <cp:revision>157</cp:revision>
  <dcterms:created xsi:type="dcterms:W3CDTF">2010-01-18T08:54:47Z</dcterms:created>
  <dcterms:modified xsi:type="dcterms:W3CDTF">2015-06-11T01:35:40Z</dcterms:modified>
</cp:coreProperties>
</file>