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310" r:id="rId3"/>
    <p:sldId id="338" r:id="rId4"/>
    <p:sldId id="343" r:id="rId5"/>
    <p:sldId id="345" r:id="rId6"/>
    <p:sldId id="355" r:id="rId7"/>
    <p:sldId id="346" r:id="rId8"/>
    <p:sldId id="347" r:id="rId9"/>
    <p:sldId id="352" r:id="rId10"/>
    <p:sldId id="353" r:id="rId11"/>
    <p:sldId id="356" r:id="rId12"/>
    <p:sldId id="348" r:id="rId13"/>
    <p:sldId id="351" r:id="rId14"/>
    <p:sldId id="357" r:id="rId15"/>
    <p:sldId id="350" r:id="rId16"/>
    <p:sldId id="349" r:id="rId17"/>
    <p:sldId id="354" r:id="rId18"/>
    <p:sldId id="368" r:id="rId19"/>
    <p:sldId id="358" r:id="rId20"/>
    <p:sldId id="359" r:id="rId21"/>
    <p:sldId id="369" r:id="rId22"/>
    <p:sldId id="360" r:id="rId23"/>
    <p:sldId id="367" r:id="rId24"/>
    <p:sldId id="361" r:id="rId25"/>
    <p:sldId id="362" r:id="rId26"/>
    <p:sldId id="363" r:id="rId27"/>
    <p:sldId id="364" r:id="rId28"/>
    <p:sldId id="365" r:id="rId29"/>
    <p:sldId id="366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99"/>
    <a:srgbClr val="FFCC00"/>
    <a:srgbClr val="333333"/>
    <a:srgbClr val="FFFF00"/>
    <a:srgbClr val="FF0000"/>
    <a:srgbClr val="0066FF"/>
    <a:srgbClr val="292929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42" autoAdjust="0"/>
    <p:restoredTop sz="94196" autoAdjust="0"/>
  </p:normalViewPr>
  <p:slideViewPr>
    <p:cSldViewPr>
      <p:cViewPr>
        <p:scale>
          <a:sx n="75" d="100"/>
          <a:sy n="75" d="100"/>
        </p:scale>
        <p:origin x="-1884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666"/>
    </p:cViewPr>
  </p:sorterViewPr>
  <p:notesViewPr>
    <p:cSldViewPr>
      <p:cViewPr varScale="1">
        <p:scale>
          <a:sx n="59" d="100"/>
          <a:sy n="59" d="100"/>
        </p:scale>
        <p:origin x="-141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90E2FBBD-14A6-4B64-A4EA-E12F37EA5B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2860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86AF18D-E033-4F1C-B98C-4B310273C4CC}" type="slidenum">
              <a:rPr lang="en-US"/>
              <a:pPr/>
              <a:t>1</a:t>
            </a:fld>
            <a:endParaRPr lang="en-US"/>
          </a:p>
        </p:txBody>
      </p:sp>
      <p:sp>
        <p:nvSpPr>
          <p:cNvPr id="40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A0372AA-E6B4-4C44-806D-B33B9A2C7990}" type="slidenum">
              <a:rPr lang="en-US"/>
              <a:pPr/>
              <a:t>12</a:t>
            </a:fld>
            <a:endParaRPr lang="en-US"/>
          </a:p>
        </p:txBody>
      </p:sp>
      <p:sp>
        <p:nvSpPr>
          <p:cNvPr id="234498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C7E628-FA55-48BB-A06D-8A43A8CA6E3D}" type="slidenum">
              <a:rPr lang="en-US"/>
              <a:pPr/>
              <a:t>13</a:t>
            </a:fld>
            <a:endParaRPr lang="en-US"/>
          </a:p>
        </p:txBody>
      </p:sp>
      <p:sp>
        <p:nvSpPr>
          <p:cNvPr id="2437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3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AA01E4C-8437-4EA6-B7E7-FD409834C0FC}" type="slidenum">
              <a:rPr lang="en-US"/>
              <a:pPr/>
              <a:t>14</a:t>
            </a:fld>
            <a:endParaRPr lang="en-US"/>
          </a:p>
        </p:txBody>
      </p:sp>
      <p:sp>
        <p:nvSpPr>
          <p:cNvPr id="25907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DC0507-EE82-4930-B8AE-4C9A05BBA028}" type="slidenum">
              <a:rPr lang="en-US"/>
              <a:pPr/>
              <a:t>15</a:t>
            </a:fld>
            <a:endParaRPr lang="en-US"/>
          </a:p>
        </p:txBody>
      </p:sp>
      <p:sp>
        <p:nvSpPr>
          <p:cNvPr id="23859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360A71-5864-4F05-8F06-3D1785EE56CD}" type="slidenum">
              <a:rPr lang="en-US"/>
              <a:pPr/>
              <a:t>16</a:t>
            </a:fld>
            <a:endParaRPr lang="en-US"/>
          </a:p>
        </p:txBody>
      </p:sp>
      <p:sp>
        <p:nvSpPr>
          <p:cNvPr id="2365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58EC77-3158-47BA-8AFC-1738F6958DB1}" type="slidenum">
              <a:rPr lang="en-US"/>
              <a:pPr/>
              <a:t>2</a:t>
            </a:fld>
            <a:endParaRPr lang="en-US"/>
          </a:p>
        </p:txBody>
      </p:sp>
      <p:sp>
        <p:nvSpPr>
          <p:cNvPr id="14131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0064A5-772F-4AC9-8E4A-749AAFF4CF3D}" type="slidenum">
              <a:rPr lang="en-US"/>
              <a:pPr/>
              <a:t>3</a:t>
            </a:fld>
            <a:endParaRPr lang="en-US"/>
          </a:p>
        </p:txBody>
      </p:sp>
      <p:sp>
        <p:nvSpPr>
          <p:cNvPr id="210946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A034F4-B74F-4E6C-AB62-81666740005B}" type="slidenum">
              <a:rPr lang="en-US"/>
              <a:pPr/>
              <a:t>4</a:t>
            </a:fld>
            <a:endParaRPr lang="en-US"/>
          </a:p>
        </p:txBody>
      </p:sp>
      <p:sp>
        <p:nvSpPr>
          <p:cNvPr id="22323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19E4C2-DBBA-4A9D-85EE-A401C994E777}" type="slidenum">
              <a:rPr lang="en-US"/>
              <a:pPr/>
              <a:t>5</a:t>
            </a:fld>
            <a:endParaRPr lang="en-US"/>
          </a:p>
        </p:txBody>
      </p:sp>
      <p:sp>
        <p:nvSpPr>
          <p:cNvPr id="2283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F45A03-E29C-4727-A626-90D466812665}" type="slidenum">
              <a:rPr lang="en-US"/>
              <a:pPr/>
              <a:t>7</a:t>
            </a:fld>
            <a:endParaRPr lang="en-US"/>
          </a:p>
        </p:txBody>
      </p:sp>
      <p:sp>
        <p:nvSpPr>
          <p:cNvPr id="2304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F9E5EE-0167-4F7A-8D7F-FC796A5F267F}" type="slidenum">
              <a:rPr lang="en-US"/>
              <a:pPr/>
              <a:t>8</a:t>
            </a:fld>
            <a:endParaRPr lang="en-US"/>
          </a:p>
        </p:txBody>
      </p:sp>
      <p:sp>
        <p:nvSpPr>
          <p:cNvPr id="2324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C3CDA2-5546-4076-8CF1-BE560E6E639A}" type="slidenum">
              <a:rPr lang="en-US"/>
              <a:pPr/>
              <a:t>9</a:t>
            </a:fld>
            <a:endParaRPr lang="en-US"/>
          </a:p>
        </p:txBody>
      </p:sp>
      <p:sp>
        <p:nvSpPr>
          <p:cNvPr id="2457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205AF4-0CE3-4EAD-9A60-18E416354273}" type="slidenum">
              <a:rPr lang="en-US"/>
              <a:pPr/>
              <a:t>10</a:t>
            </a:fld>
            <a:endParaRPr lang="en-US"/>
          </a:p>
        </p:txBody>
      </p:sp>
      <p:sp>
        <p:nvSpPr>
          <p:cNvPr id="2508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D7513-6623-4AF1-8E4B-F16B6E13C3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468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DCD32-30C4-42FF-B821-24ECD9C0F5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961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6D5999-8309-46D9-AB7B-C097DC49605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489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85507F-003A-411B-B236-B3DE24A30B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2614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65B9990-0573-4B21-B134-FD5F1CF652E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149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B56E1F-2CE3-4473-A576-CB1157573F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935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575882-2F6E-4BE6-B992-B2EE698120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210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4CBCD0-CA4D-42D2-9993-DBFAC7057F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715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8400E8-D93B-4235-A09F-FED4CCB0B7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530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12C2BC-DAB8-494E-AE82-FA3E04769B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359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E22B2-1A0F-40C0-84BC-6ADBC45C82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965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8C7B6-0BE6-4B96-B428-7E9FB4DAACC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254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A5168-6D6B-4953-9257-C71D8EE7D9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39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16F3B84A-F465-4CA7-A34E-EC4B9744AD2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2" name="Oval 34"/>
          <p:cNvSpPr>
            <a:spLocks noChangeArrowheads="1"/>
          </p:cNvSpPr>
          <p:nvPr/>
        </p:nvSpPr>
        <p:spPr bwMode="auto">
          <a:xfrm>
            <a:off x="2133600" y="1295400"/>
            <a:ext cx="5027613" cy="5027613"/>
          </a:xfrm>
          <a:prstGeom prst="ellipse">
            <a:avLst/>
          </a:prstGeom>
          <a:solidFill>
            <a:schemeClr val="accent1">
              <a:alpha val="5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endParaRPr lang="en-US">
              <a:solidFill>
                <a:schemeClr val="bg1"/>
              </a:solidFill>
            </a:endParaRPr>
          </a:p>
          <a:p>
            <a:r>
              <a:rPr lang="en-US">
                <a:solidFill>
                  <a:schemeClr val="bg1"/>
                </a:solidFill>
              </a:rPr>
              <a:t>VI ĐIỀU KHIỂN </a:t>
            </a:r>
          </a:p>
        </p:txBody>
      </p:sp>
      <p:sp>
        <p:nvSpPr>
          <p:cNvPr id="2081" name="Text Box 33"/>
          <p:cNvSpPr txBox="1">
            <a:spLocks noChangeArrowheads="1"/>
          </p:cNvSpPr>
          <p:nvPr/>
        </p:nvSpPr>
        <p:spPr bwMode="auto">
          <a:xfrm>
            <a:off x="762000" y="212725"/>
            <a:ext cx="78486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6000">
                <a:solidFill>
                  <a:srgbClr val="FF9900"/>
                </a:solidFill>
                <a:latin typeface="Times New Roman" pitchFamily="18" charset="0"/>
              </a:rPr>
              <a:t>  VI MẠCH SỐ</a:t>
            </a:r>
          </a:p>
        </p:txBody>
      </p:sp>
      <p:sp>
        <p:nvSpPr>
          <p:cNvPr id="2083" name="Line 35"/>
          <p:cNvSpPr>
            <a:spLocks noChangeShapeType="1"/>
          </p:cNvSpPr>
          <p:nvPr/>
        </p:nvSpPr>
        <p:spPr bwMode="auto">
          <a:xfrm>
            <a:off x="4646613" y="1292225"/>
            <a:ext cx="0" cy="502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4" name="Line 36"/>
          <p:cNvSpPr>
            <a:spLocks noChangeShapeType="1"/>
          </p:cNvSpPr>
          <p:nvPr/>
        </p:nvSpPr>
        <p:spPr bwMode="auto">
          <a:xfrm flipH="1">
            <a:off x="2132013" y="3806825"/>
            <a:ext cx="502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86" name="Oval 38"/>
          <p:cNvSpPr>
            <a:spLocks noChangeArrowheads="1"/>
          </p:cNvSpPr>
          <p:nvPr/>
        </p:nvSpPr>
        <p:spPr bwMode="auto">
          <a:xfrm>
            <a:off x="2817813" y="1979613"/>
            <a:ext cx="3656012" cy="3656012"/>
          </a:xfrm>
          <a:prstGeom prst="ellipse">
            <a:avLst/>
          </a:prstGeom>
          <a:solidFill>
            <a:schemeClr val="accent1">
              <a:alpha val="5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srgbClr val="FFCC00"/>
              </a:solidFill>
            </a:endParaRPr>
          </a:p>
          <a:p>
            <a:endParaRPr lang="en-US">
              <a:solidFill>
                <a:srgbClr val="FFCC00"/>
              </a:solidFill>
            </a:endParaRPr>
          </a:p>
          <a:p>
            <a:endParaRPr lang="en-US">
              <a:solidFill>
                <a:srgbClr val="FFCC00"/>
              </a:solidFill>
            </a:endParaRPr>
          </a:p>
          <a:p>
            <a:endParaRPr lang="en-US">
              <a:solidFill>
                <a:srgbClr val="FFCC00"/>
              </a:solidFill>
            </a:endParaRPr>
          </a:p>
          <a:p>
            <a:endParaRPr lang="en-US">
              <a:solidFill>
                <a:srgbClr val="FFCC00"/>
              </a:solidFill>
            </a:endParaRPr>
          </a:p>
          <a:p>
            <a:endParaRPr lang="en-US">
              <a:solidFill>
                <a:srgbClr val="FFCC00"/>
              </a:solidFill>
            </a:endParaRPr>
          </a:p>
          <a:p>
            <a:endParaRPr lang="en-US">
              <a:solidFill>
                <a:srgbClr val="FFCC00"/>
              </a:solidFill>
            </a:endParaRPr>
          </a:p>
          <a:p>
            <a:endParaRPr lang="en-US">
              <a:solidFill>
                <a:srgbClr val="FFCC00"/>
              </a:solidFill>
            </a:endParaRPr>
          </a:p>
          <a:p>
            <a:endParaRPr lang="en-US">
              <a:solidFill>
                <a:srgbClr val="FFCC00"/>
              </a:solidFill>
            </a:endParaRPr>
          </a:p>
          <a:p>
            <a:endParaRPr lang="en-US">
              <a:solidFill>
                <a:srgbClr val="FFCC00"/>
              </a:solidFill>
            </a:endParaRPr>
          </a:p>
          <a:p>
            <a:r>
              <a:rPr lang="en-US">
                <a:solidFill>
                  <a:srgbClr val="FFCC00"/>
                </a:solidFill>
              </a:rPr>
              <a:t>VI MẠCH SỐ</a:t>
            </a:r>
          </a:p>
        </p:txBody>
      </p:sp>
      <p:sp>
        <p:nvSpPr>
          <p:cNvPr id="2085" name="Oval 37"/>
          <p:cNvSpPr>
            <a:spLocks noChangeArrowheads="1"/>
          </p:cNvSpPr>
          <p:nvPr/>
        </p:nvSpPr>
        <p:spPr bwMode="auto">
          <a:xfrm>
            <a:off x="3627438" y="2789238"/>
            <a:ext cx="2011362" cy="2011362"/>
          </a:xfrm>
          <a:prstGeom prst="ellipse">
            <a:avLst/>
          </a:prstGeom>
          <a:solidFill>
            <a:schemeClr val="accent1">
              <a:alpha val="55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>
                <a:solidFill>
                  <a:srgbClr val="A50021"/>
                </a:solidFill>
              </a:rPr>
              <a:t>MẠCH </a:t>
            </a:r>
          </a:p>
          <a:p>
            <a:r>
              <a:rPr lang="en-US">
                <a:solidFill>
                  <a:srgbClr val="A50021"/>
                </a:solidFill>
              </a:rPr>
              <a:t>ĐIỆN TỬ CƠ BẢN</a:t>
            </a:r>
          </a:p>
          <a:p>
            <a:r>
              <a:rPr lang="en-US">
                <a:solidFill>
                  <a:srgbClr val="A50021"/>
                </a:solidFill>
              </a:rPr>
              <a:t>VÀ </a:t>
            </a:r>
          </a:p>
          <a:p>
            <a:r>
              <a:rPr lang="en-US">
                <a:solidFill>
                  <a:srgbClr val="A50021"/>
                </a:solidFill>
              </a:rPr>
              <a:t>ANALOG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197" name="Freeform 341"/>
          <p:cNvSpPr>
            <a:spLocks/>
          </p:cNvSpPr>
          <p:nvPr/>
        </p:nvSpPr>
        <p:spPr bwMode="auto">
          <a:xfrm>
            <a:off x="2709863" y="4038600"/>
            <a:ext cx="4681537" cy="304800"/>
          </a:xfrm>
          <a:custGeom>
            <a:avLst/>
            <a:gdLst>
              <a:gd name="T0" fmla="*/ 0 w 2928"/>
              <a:gd name="T1" fmla="*/ 192 h 192"/>
              <a:gd name="T2" fmla="*/ 1440 w 2928"/>
              <a:gd name="T3" fmla="*/ 192 h 192"/>
              <a:gd name="T4" fmla="*/ 1488 w 2928"/>
              <a:gd name="T5" fmla="*/ 192 h 192"/>
              <a:gd name="T6" fmla="*/ 1488 w 2928"/>
              <a:gd name="T7" fmla="*/ 0 h 192"/>
              <a:gd name="T8" fmla="*/ 1968 w 2928"/>
              <a:gd name="T9" fmla="*/ 0 h 192"/>
              <a:gd name="T10" fmla="*/ 1968 w 2928"/>
              <a:gd name="T11" fmla="*/ 192 h 192"/>
              <a:gd name="T12" fmla="*/ 2928 w 2928"/>
              <a:gd name="T13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28" h="192">
                <a:moveTo>
                  <a:pt x="0" y="192"/>
                </a:moveTo>
                <a:lnTo>
                  <a:pt x="1440" y="192"/>
                </a:lnTo>
                <a:lnTo>
                  <a:pt x="1488" y="192"/>
                </a:lnTo>
                <a:lnTo>
                  <a:pt x="1488" y="0"/>
                </a:lnTo>
                <a:lnTo>
                  <a:pt x="1968" y="0"/>
                </a:lnTo>
                <a:lnTo>
                  <a:pt x="1968" y="192"/>
                </a:lnTo>
                <a:lnTo>
                  <a:pt x="2928" y="192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>
          <a:xfrm>
            <a:off x="4038600" y="228600"/>
            <a:ext cx="1524000" cy="655638"/>
          </a:xfrm>
          <a:noFill/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RS-FF</a:t>
            </a:r>
          </a:p>
        </p:txBody>
      </p:sp>
      <p:sp>
        <p:nvSpPr>
          <p:cNvPr id="2498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572000"/>
            <a:ext cx="8458200" cy="2057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sz="1400" b="1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Tín hiệu nhịp CK :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66FF33"/>
                </a:solidFill>
              </a:rPr>
              <a:t>Định kỳ hóa</a:t>
            </a:r>
            <a:r>
              <a:rPr lang="en-US" sz="1400" b="1">
                <a:solidFill>
                  <a:schemeClr val="bg1"/>
                </a:solidFill>
              </a:rPr>
              <a:t> việc cập nhật thông tin ra.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66CC"/>
                </a:solidFill>
              </a:rPr>
              <a:t>Tức thời hóa</a:t>
            </a:r>
            <a:r>
              <a:rPr lang="en-US" sz="1400" b="1">
                <a:solidFill>
                  <a:schemeClr val="bg1"/>
                </a:solidFill>
              </a:rPr>
              <a:t> việc đọc các thông tin vào.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FF99"/>
                </a:solidFill>
              </a:rPr>
              <a:t>Đồng thời hóa</a:t>
            </a:r>
            <a:r>
              <a:rPr lang="en-US" sz="1400" b="1">
                <a:solidFill>
                  <a:schemeClr val="bg1"/>
                </a:solidFill>
              </a:rPr>
              <a:t> việc xử lý các thông tin từ nhiều nguồn gần xa nhanh chậm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      nhờ đó </a:t>
            </a:r>
            <a:r>
              <a:rPr lang="en-US" sz="1400" b="1">
                <a:solidFill>
                  <a:srgbClr val="FFFF66"/>
                </a:solidFill>
              </a:rPr>
              <a:t>cực tiểu hóa</a:t>
            </a:r>
            <a:r>
              <a:rPr lang="en-US" sz="1400" b="1">
                <a:solidFill>
                  <a:schemeClr val="bg1"/>
                </a:solidFill>
              </a:rPr>
              <a:t> thời gian quá độ của mạch.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chemeClr val="bg1"/>
                </a:solidFill>
              </a:rPr>
              <a:t>Phục vụ cho việc </a:t>
            </a:r>
            <a:r>
              <a:rPr lang="en-US" sz="1400" b="1">
                <a:solidFill>
                  <a:srgbClr val="FF9966"/>
                </a:solidFill>
              </a:rPr>
              <a:t>trình tự hóa hoạt động </a:t>
            </a:r>
            <a:r>
              <a:rPr lang="en-US" sz="1400" b="1">
                <a:solidFill>
                  <a:schemeClr val="bg1"/>
                </a:solidFill>
              </a:rPr>
              <a:t> của mạch nhiều flipflop. 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0066"/>
                </a:solidFill>
              </a:rPr>
              <a:t>Ngăn chặn nhiễu</a:t>
            </a:r>
            <a:r>
              <a:rPr lang="en-US" sz="1400" b="1">
                <a:solidFill>
                  <a:schemeClr val="bg1"/>
                </a:solidFill>
              </a:rPr>
              <a:t>  xâm nhập liên tục, bảo đảm tính ổn định của đầu ra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	trong một chu kỳ nhịp, thêm thuận lợi cho việc đọc truyền và xử lý số liệu ra. </a:t>
            </a:r>
          </a:p>
          <a:p>
            <a:pPr>
              <a:lnSpc>
                <a:spcPct val="80000"/>
              </a:lnSpc>
            </a:pPr>
            <a:endParaRPr lang="en-US" sz="1400" b="1">
              <a:solidFill>
                <a:schemeClr val="bg1"/>
              </a:solidFill>
            </a:endParaRPr>
          </a:p>
        </p:txBody>
      </p:sp>
      <p:grpSp>
        <p:nvGrpSpPr>
          <p:cNvPr id="249959" name="Group 103"/>
          <p:cNvGrpSpPr>
            <a:grpSpLocks/>
          </p:cNvGrpSpPr>
          <p:nvPr/>
        </p:nvGrpSpPr>
        <p:grpSpPr bwMode="auto">
          <a:xfrm>
            <a:off x="4084638" y="1052513"/>
            <a:ext cx="2392362" cy="1004887"/>
            <a:chOff x="4176" y="327"/>
            <a:chExt cx="1507" cy="633"/>
          </a:xfrm>
        </p:grpSpPr>
        <p:grpSp>
          <p:nvGrpSpPr>
            <p:cNvPr id="249960" name="Group 104"/>
            <p:cNvGrpSpPr>
              <a:grpSpLocks/>
            </p:cNvGrpSpPr>
            <p:nvPr/>
          </p:nvGrpSpPr>
          <p:grpSpPr bwMode="auto">
            <a:xfrm>
              <a:off x="4176" y="327"/>
              <a:ext cx="1507" cy="633"/>
              <a:chOff x="4176" y="1416"/>
              <a:chExt cx="1507" cy="633"/>
            </a:xfrm>
          </p:grpSpPr>
          <p:sp>
            <p:nvSpPr>
              <p:cNvPr id="249961" name="Rectangle 105"/>
              <p:cNvSpPr>
                <a:spLocks noChangeArrowheads="1"/>
              </p:cNvSpPr>
              <p:nvPr/>
            </p:nvSpPr>
            <p:spPr bwMode="auto">
              <a:xfrm>
                <a:off x="4647" y="1416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CK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        Q</a:t>
                </a:r>
              </a:p>
            </p:txBody>
          </p:sp>
          <p:sp>
            <p:nvSpPr>
              <p:cNvPr id="249962" name="Line 106"/>
              <p:cNvSpPr>
                <a:spLocks noChangeShapeType="1"/>
              </p:cNvSpPr>
              <p:nvPr/>
            </p:nvSpPr>
            <p:spPr bwMode="auto">
              <a:xfrm rot="16200000" flipV="1">
                <a:off x="4407" y="1506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49963" name="Group 107"/>
              <p:cNvGrpSpPr>
                <a:grpSpLocks/>
              </p:cNvGrpSpPr>
              <p:nvPr/>
            </p:nvGrpSpPr>
            <p:grpSpPr bwMode="auto">
              <a:xfrm>
                <a:off x="5280" y="1536"/>
                <a:ext cx="403" cy="69"/>
                <a:chOff x="4083" y="1323"/>
                <a:chExt cx="403" cy="69"/>
              </a:xfrm>
            </p:grpSpPr>
            <p:sp>
              <p:nvSpPr>
                <p:cNvPr id="249964" name="Line 10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9965" name="Freeform 109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>
                    <a:gd name="T0" fmla="*/ 0 w 288"/>
                    <a:gd name="T1" fmla="*/ 0 h 144"/>
                    <a:gd name="T2" fmla="*/ 288 w 288"/>
                    <a:gd name="T3" fmla="*/ 48 h 144"/>
                    <a:gd name="T4" fmla="*/ 0 w 288"/>
                    <a:gd name="T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49966" name="Group 110"/>
              <p:cNvGrpSpPr>
                <a:grpSpLocks/>
              </p:cNvGrpSpPr>
              <p:nvPr/>
            </p:nvGrpSpPr>
            <p:grpSpPr bwMode="auto">
              <a:xfrm>
                <a:off x="5280" y="1899"/>
                <a:ext cx="403" cy="69"/>
                <a:chOff x="4083" y="1323"/>
                <a:chExt cx="403" cy="69"/>
              </a:xfrm>
            </p:grpSpPr>
            <p:sp>
              <p:nvSpPr>
                <p:cNvPr id="249967" name="Line 11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9968" name="Freeform 112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>
                    <a:gd name="T0" fmla="*/ 0 w 288"/>
                    <a:gd name="T1" fmla="*/ 0 h 144"/>
                    <a:gd name="T2" fmla="*/ 288 w 288"/>
                    <a:gd name="T3" fmla="*/ 48 h 144"/>
                    <a:gd name="T4" fmla="*/ 0 w 288"/>
                    <a:gd name="T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49969" name="Line 113"/>
              <p:cNvSpPr>
                <a:spLocks noChangeShapeType="1"/>
              </p:cNvSpPr>
              <p:nvPr/>
            </p:nvSpPr>
            <p:spPr bwMode="auto">
              <a:xfrm rot="16200000" flipV="1">
                <a:off x="4407" y="1305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970" name="Line 114"/>
              <p:cNvSpPr>
                <a:spLocks noChangeShapeType="1"/>
              </p:cNvSpPr>
              <p:nvPr/>
            </p:nvSpPr>
            <p:spPr bwMode="auto">
              <a:xfrm rot="16200000" flipV="1">
                <a:off x="4407" y="1689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9971" name="AutoShape 115"/>
            <p:cNvSpPr>
              <a:spLocks noChangeArrowheads="1"/>
            </p:cNvSpPr>
            <p:nvPr/>
          </p:nvSpPr>
          <p:spPr bwMode="auto">
            <a:xfrm rot="-5400000" flipH="1" flipV="1">
              <a:off x="4649" y="614"/>
              <a:ext cx="79" cy="84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9972" name="Line 116"/>
            <p:cNvSpPr>
              <a:spLocks noChangeShapeType="1"/>
            </p:cNvSpPr>
            <p:nvPr/>
          </p:nvSpPr>
          <p:spPr bwMode="auto">
            <a:xfrm>
              <a:off x="5104" y="747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0019" name="Group 163"/>
          <p:cNvGrpSpPr>
            <a:grpSpLocks/>
          </p:cNvGrpSpPr>
          <p:nvPr/>
        </p:nvGrpSpPr>
        <p:grpSpPr bwMode="auto">
          <a:xfrm>
            <a:off x="1828800" y="2590800"/>
            <a:ext cx="5597525" cy="1981200"/>
            <a:chOff x="4970" y="1584"/>
            <a:chExt cx="3526" cy="1248"/>
          </a:xfrm>
        </p:grpSpPr>
        <p:grpSp>
          <p:nvGrpSpPr>
            <p:cNvPr id="250020" name="Group 164"/>
            <p:cNvGrpSpPr>
              <a:grpSpLocks/>
            </p:cNvGrpSpPr>
            <p:nvPr/>
          </p:nvGrpSpPr>
          <p:grpSpPr bwMode="auto">
            <a:xfrm>
              <a:off x="4970" y="1584"/>
              <a:ext cx="3526" cy="912"/>
              <a:chOff x="3552" y="1488"/>
              <a:chExt cx="3526" cy="912"/>
            </a:xfrm>
          </p:grpSpPr>
          <p:sp>
            <p:nvSpPr>
              <p:cNvPr id="250021" name="Freeform 165"/>
              <p:cNvSpPr>
                <a:spLocks/>
              </p:cNvSpPr>
              <p:nvPr/>
            </p:nvSpPr>
            <p:spPr bwMode="auto">
              <a:xfrm>
                <a:off x="3888" y="1776"/>
                <a:ext cx="2448" cy="192"/>
              </a:xfrm>
              <a:custGeom>
                <a:avLst/>
                <a:gdLst>
                  <a:gd name="T0" fmla="*/ 0 w 2448"/>
                  <a:gd name="T1" fmla="*/ 0 h 192"/>
                  <a:gd name="T2" fmla="*/ 864 w 2448"/>
                  <a:gd name="T3" fmla="*/ 0 h 192"/>
                  <a:gd name="T4" fmla="*/ 864 w 2448"/>
                  <a:gd name="T5" fmla="*/ 192 h 192"/>
                  <a:gd name="T6" fmla="*/ 2016 w 2448"/>
                  <a:gd name="T7" fmla="*/ 192 h 192"/>
                  <a:gd name="T8" fmla="*/ 2016 w 2448"/>
                  <a:gd name="T9" fmla="*/ 0 h 192"/>
                  <a:gd name="T10" fmla="*/ 2448 w 2448"/>
                  <a:gd name="T11" fmla="*/ 0 h 192"/>
                  <a:gd name="T12" fmla="*/ 2448 w 2448"/>
                  <a:gd name="T13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8" h="192">
                    <a:moveTo>
                      <a:pt x="0" y="0"/>
                    </a:moveTo>
                    <a:lnTo>
                      <a:pt x="864" y="0"/>
                    </a:lnTo>
                    <a:lnTo>
                      <a:pt x="864" y="192"/>
                    </a:lnTo>
                    <a:lnTo>
                      <a:pt x="2016" y="192"/>
                    </a:lnTo>
                    <a:lnTo>
                      <a:pt x="2016" y="0"/>
                    </a:lnTo>
                    <a:lnTo>
                      <a:pt x="2448" y="0"/>
                    </a:lnTo>
                    <a:lnTo>
                      <a:pt x="2448" y="192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50022" name="Group 166"/>
              <p:cNvGrpSpPr>
                <a:grpSpLocks/>
              </p:cNvGrpSpPr>
              <p:nvPr/>
            </p:nvGrpSpPr>
            <p:grpSpPr bwMode="auto">
              <a:xfrm>
                <a:off x="3552" y="1488"/>
                <a:ext cx="3526" cy="912"/>
                <a:chOff x="3552" y="1488"/>
                <a:chExt cx="3526" cy="912"/>
              </a:xfrm>
            </p:grpSpPr>
            <p:sp>
              <p:nvSpPr>
                <p:cNvPr id="250023" name="Text Box 167"/>
                <p:cNvSpPr txBox="1">
                  <a:spLocks noChangeArrowheads="1"/>
                </p:cNvSpPr>
                <p:nvPr/>
              </p:nvSpPr>
              <p:spPr bwMode="auto">
                <a:xfrm>
                  <a:off x="3552" y="1488"/>
                  <a:ext cx="324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>
                      <a:solidFill>
                        <a:schemeClr val="bg1"/>
                      </a:solidFill>
                    </a:rPr>
                    <a:t>CK</a:t>
                  </a:r>
                </a:p>
              </p:txBody>
            </p:sp>
            <p:sp>
              <p:nvSpPr>
                <p:cNvPr id="250024" name="Line 168"/>
                <p:cNvSpPr>
                  <a:spLocks noChangeShapeType="1"/>
                </p:cNvSpPr>
                <p:nvPr/>
              </p:nvSpPr>
              <p:spPr bwMode="auto">
                <a:xfrm flipH="1">
                  <a:off x="3862" y="1671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250025" name="Group 169"/>
                <p:cNvGrpSpPr>
                  <a:grpSpLocks/>
                </p:cNvGrpSpPr>
                <p:nvPr/>
              </p:nvGrpSpPr>
              <p:grpSpPr bwMode="auto">
                <a:xfrm>
                  <a:off x="4102" y="1527"/>
                  <a:ext cx="492" cy="144"/>
                  <a:chOff x="4102" y="1527"/>
                  <a:chExt cx="492" cy="144"/>
                </a:xfrm>
              </p:grpSpPr>
              <p:grpSp>
                <p:nvGrpSpPr>
                  <p:cNvPr id="250026" name="Group 170"/>
                  <p:cNvGrpSpPr>
                    <a:grpSpLocks/>
                  </p:cNvGrpSpPr>
                  <p:nvPr/>
                </p:nvGrpSpPr>
                <p:grpSpPr bwMode="auto">
                  <a:xfrm flipV="1">
                    <a:off x="4102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27" name="Freeform 171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28" name="Line 17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29" name="Line 1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04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30" name="Group 174"/>
                <p:cNvGrpSpPr>
                  <a:grpSpLocks/>
                </p:cNvGrpSpPr>
                <p:nvPr/>
              </p:nvGrpSpPr>
              <p:grpSpPr bwMode="auto">
                <a:xfrm>
                  <a:off x="4592" y="1527"/>
                  <a:ext cx="494" cy="144"/>
                  <a:chOff x="4592" y="1527"/>
                  <a:chExt cx="494" cy="144"/>
                </a:xfrm>
              </p:grpSpPr>
              <p:grpSp>
                <p:nvGrpSpPr>
                  <p:cNvPr id="250031" name="Group 175"/>
                  <p:cNvGrpSpPr>
                    <a:grpSpLocks/>
                  </p:cNvGrpSpPr>
                  <p:nvPr/>
                </p:nvGrpSpPr>
                <p:grpSpPr bwMode="auto">
                  <a:xfrm flipV="1">
                    <a:off x="4594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32" name="Freeform 176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33" name="Line 17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34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35" name="Group 179"/>
                <p:cNvGrpSpPr>
                  <a:grpSpLocks/>
                </p:cNvGrpSpPr>
                <p:nvPr/>
              </p:nvGrpSpPr>
              <p:grpSpPr bwMode="auto">
                <a:xfrm>
                  <a:off x="5096" y="1527"/>
                  <a:ext cx="494" cy="144"/>
                  <a:chOff x="5096" y="1527"/>
                  <a:chExt cx="494" cy="144"/>
                </a:xfrm>
              </p:grpSpPr>
              <p:grpSp>
                <p:nvGrpSpPr>
                  <p:cNvPr id="250036" name="Group 180"/>
                  <p:cNvGrpSpPr>
                    <a:grpSpLocks/>
                  </p:cNvGrpSpPr>
                  <p:nvPr/>
                </p:nvGrpSpPr>
                <p:grpSpPr bwMode="auto">
                  <a:xfrm flipV="1">
                    <a:off x="5098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37" name="Freeform 181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38" name="Line 18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39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96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40" name="Group 184"/>
                <p:cNvGrpSpPr>
                  <a:grpSpLocks/>
                </p:cNvGrpSpPr>
                <p:nvPr/>
              </p:nvGrpSpPr>
              <p:grpSpPr bwMode="auto">
                <a:xfrm>
                  <a:off x="5590" y="1527"/>
                  <a:ext cx="492" cy="144"/>
                  <a:chOff x="5590" y="1527"/>
                  <a:chExt cx="492" cy="144"/>
                </a:xfrm>
              </p:grpSpPr>
              <p:grpSp>
                <p:nvGrpSpPr>
                  <p:cNvPr id="250041" name="Group 185"/>
                  <p:cNvGrpSpPr>
                    <a:grpSpLocks/>
                  </p:cNvGrpSpPr>
                  <p:nvPr/>
                </p:nvGrpSpPr>
                <p:grpSpPr bwMode="auto">
                  <a:xfrm flipV="1">
                    <a:off x="5590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42" name="Freeform 186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43" name="Line 18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44" name="Line 1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45" name="Group 189"/>
                <p:cNvGrpSpPr>
                  <a:grpSpLocks/>
                </p:cNvGrpSpPr>
                <p:nvPr/>
              </p:nvGrpSpPr>
              <p:grpSpPr bwMode="auto">
                <a:xfrm>
                  <a:off x="6088" y="1527"/>
                  <a:ext cx="492" cy="144"/>
                  <a:chOff x="6088" y="1527"/>
                  <a:chExt cx="492" cy="144"/>
                </a:xfrm>
              </p:grpSpPr>
              <p:grpSp>
                <p:nvGrpSpPr>
                  <p:cNvPr id="250046" name="Group 190"/>
                  <p:cNvGrpSpPr>
                    <a:grpSpLocks/>
                  </p:cNvGrpSpPr>
                  <p:nvPr/>
                </p:nvGrpSpPr>
                <p:grpSpPr bwMode="auto">
                  <a:xfrm flipV="1">
                    <a:off x="6088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47" name="Freeform 191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48" name="Line 19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49" name="Line 1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088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50" name="Group 194"/>
                <p:cNvGrpSpPr>
                  <a:grpSpLocks/>
                </p:cNvGrpSpPr>
                <p:nvPr/>
              </p:nvGrpSpPr>
              <p:grpSpPr bwMode="auto">
                <a:xfrm>
                  <a:off x="6586" y="1527"/>
                  <a:ext cx="492" cy="144"/>
                  <a:chOff x="6586" y="1527"/>
                  <a:chExt cx="492" cy="144"/>
                </a:xfrm>
              </p:grpSpPr>
              <p:grpSp>
                <p:nvGrpSpPr>
                  <p:cNvPr id="250051" name="Group 195"/>
                  <p:cNvGrpSpPr>
                    <a:grpSpLocks/>
                  </p:cNvGrpSpPr>
                  <p:nvPr/>
                </p:nvGrpSpPr>
                <p:grpSpPr bwMode="auto">
                  <a:xfrm flipV="1">
                    <a:off x="6586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52" name="Freeform 196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53" name="Line 19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54" name="Line 19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0055" name="Freeform 199"/>
                <p:cNvSpPr>
                  <a:spLocks/>
                </p:cNvSpPr>
                <p:nvPr/>
              </p:nvSpPr>
              <p:spPr bwMode="auto">
                <a:xfrm>
                  <a:off x="3888" y="2064"/>
                  <a:ext cx="2976" cy="192"/>
                </a:xfrm>
                <a:custGeom>
                  <a:avLst/>
                  <a:gdLst>
                    <a:gd name="T0" fmla="*/ 0 w 2976"/>
                    <a:gd name="T1" fmla="*/ 192 h 192"/>
                    <a:gd name="T2" fmla="*/ 960 w 2976"/>
                    <a:gd name="T3" fmla="*/ 192 h 192"/>
                    <a:gd name="T4" fmla="*/ 1440 w 2976"/>
                    <a:gd name="T5" fmla="*/ 192 h 192"/>
                    <a:gd name="T6" fmla="*/ 1440 w 2976"/>
                    <a:gd name="T7" fmla="*/ 0 h 192"/>
                    <a:gd name="T8" fmla="*/ 1968 w 2976"/>
                    <a:gd name="T9" fmla="*/ 0 h 192"/>
                    <a:gd name="T10" fmla="*/ 1968 w 2976"/>
                    <a:gd name="T11" fmla="*/ 192 h 192"/>
                    <a:gd name="T12" fmla="*/ 2976 w 2976"/>
                    <a:gd name="T13" fmla="*/ 192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76" h="192">
                      <a:moveTo>
                        <a:pt x="0" y="192"/>
                      </a:moveTo>
                      <a:lnTo>
                        <a:pt x="960" y="192"/>
                      </a:lnTo>
                      <a:lnTo>
                        <a:pt x="1440" y="192"/>
                      </a:lnTo>
                      <a:lnTo>
                        <a:pt x="1440" y="0"/>
                      </a:lnTo>
                      <a:lnTo>
                        <a:pt x="1968" y="0"/>
                      </a:lnTo>
                      <a:lnTo>
                        <a:pt x="1968" y="192"/>
                      </a:lnTo>
                      <a:lnTo>
                        <a:pt x="2976" y="192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6" name="Line 200"/>
                <p:cNvSpPr>
                  <a:spLocks noChangeShapeType="1"/>
                </p:cNvSpPr>
                <p:nvPr/>
              </p:nvSpPr>
              <p:spPr bwMode="auto">
                <a:xfrm>
                  <a:off x="6336" y="1968"/>
                  <a:ext cx="576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7" name="Line 201"/>
                <p:cNvSpPr>
                  <a:spLocks noChangeShapeType="1"/>
                </p:cNvSpPr>
                <p:nvPr/>
              </p:nvSpPr>
              <p:spPr bwMode="auto">
                <a:xfrm>
                  <a:off x="4104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8" name="Line 202"/>
                <p:cNvSpPr>
                  <a:spLocks noChangeShapeType="1"/>
                </p:cNvSpPr>
                <p:nvPr/>
              </p:nvSpPr>
              <p:spPr bwMode="auto">
                <a:xfrm>
                  <a:off x="4592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9" name="Line 203"/>
                <p:cNvSpPr>
                  <a:spLocks noChangeShapeType="1"/>
                </p:cNvSpPr>
                <p:nvPr/>
              </p:nvSpPr>
              <p:spPr bwMode="auto">
                <a:xfrm>
                  <a:off x="5096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60" name="Line 204"/>
                <p:cNvSpPr>
                  <a:spLocks noChangeShapeType="1"/>
                </p:cNvSpPr>
                <p:nvPr/>
              </p:nvSpPr>
              <p:spPr bwMode="auto">
                <a:xfrm>
                  <a:off x="5592" y="1664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61" name="Line 205"/>
                <p:cNvSpPr>
                  <a:spLocks noChangeShapeType="1"/>
                </p:cNvSpPr>
                <p:nvPr/>
              </p:nvSpPr>
              <p:spPr bwMode="auto">
                <a:xfrm>
                  <a:off x="6088" y="1656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62" name="Line 206"/>
                <p:cNvSpPr>
                  <a:spLocks noChangeShapeType="1"/>
                </p:cNvSpPr>
                <p:nvPr/>
              </p:nvSpPr>
              <p:spPr bwMode="auto">
                <a:xfrm>
                  <a:off x="6592" y="1656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250063" name="Text Box 207"/>
            <p:cNvSpPr txBox="1">
              <a:spLocks noChangeArrowheads="1"/>
            </p:cNvSpPr>
            <p:nvPr/>
          </p:nvSpPr>
          <p:spPr bwMode="auto">
            <a:xfrm>
              <a:off x="5020" y="1909"/>
              <a:ext cx="356" cy="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R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S     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Q </a:t>
              </a:r>
            </a:p>
          </p:txBody>
        </p:sp>
      </p:grpSp>
      <p:sp>
        <p:nvSpPr>
          <p:cNvPr id="250064" name="Text Box 208"/>
          <p:cNvSpPr txBox="1">
            <a:spLocks noChangeArrowheads="1"/>
          </p:cNvSpPr>
          <p:nvPr/>
        </p:nvSpPr>
        <p:spPr bwMode="auto">
          <a:xfrm>
            <a:off x="2209800" y="2286000"/>
            <a:ext cx="45640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rgbClr val="FFFF00"/>
                </a:solidFill>
              </a:rPr>
              <a:t>     </a:t>
            </a:r>
            <a:r>
              <a:rPr lang="en-US" baseline="-25000">
                <a:solidFill>
                  <a:srgbClr val="FFFF00"/>
                </a:solidFill>
              </a:rPr>
              <a:t>1                 2                 3               4                 5                 6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250065" name="Text Box 209"/>
          <p:cNvSpPr txBox="1">
            <a:spLocks noChangeArrowheads="1"/>
          </p:cNvSpPr>
          <p:nvPr/>
        </p:nvSpPr>
        <p:spPr bwMode="auto">
          <a:xfrm>
            <a:off x="2722563" y="3048000"/>
            <a:ext cx="7064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R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</a:t>
            </a:r>
            <a:r>
              <a:rPr lang="en-US" sz="140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250066" name="Text Box 210"/>
          <p:cNvSpPr txBox="1">
            <a:spLocks noChangeArrowheads="1"/>
          </p:cNvSpPr>
          <p:nvPr/>
        </p:nvSpPr>
        <p:spPr bwMode="auto">
          <a:xfrm>
            <a:off x="2757488" y="3505200"/>
            <a:ext cx="676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S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</a:t>
            </a:r>
            <a:r>
              <a:rPr lang="en-US" sz="1400">
                <a:solidFill>
                  <a:srgbClr val="0066FF"/>
                </a:solidFill>
              </a:rPr>
              <a:t>L</a:t>
            </a:r>
          </a:p>
        </p:txBody>
      </p:sp>
      <p:sp>
        <p:nvSpPr>
          <p:cNvPr id="250068" name="Oval 212"/>
          <p:cNvSpPr>
            <a:spLocks noChangeArrowheads="1"/>
          </p:cNvSpPr>
          <p:nvPr/>
        </p:nvSpPr>
        <p:spPr bwMode="auto">
          <a:xfrm>
            <a:off x="2676525" y="30099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0069" name="Oval 213"/>
          <p:cNvSpPr>
            <a:spLocks noChangeArrowheads="1"/>
          </p:cNvSpPr>
          <p:nvPr/>
        </p:nvSpPr>
        <p:spPr bwMode="auto">
          <a:xfrm>
            <a:off x="2676525" y="3762375"/>
            <a:ext cx="76200" cy="762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0070" name="Text Box 214"/>
          <p:cNvSpPr txBox="1">
            <a:spLocks noChangeArrowheads="1"/>
          </p:cNvSpPr>
          <p:nvPr/>
        </p:nvSpPr>
        <p:spPr bwMode="auto">
          <a:xfrm>
            <a:off x="596900" y="1905000"/>
            <a:ext cx="21748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Thời biểu tín hiệu:</a:t>
            </a:r>
          </a:p>
        </p:txBody>
      </p:sp>
      <p:sp>
        <p:nvSpPr>
          <p:cNvPr id="250071" name="Text Box 215"/>
          <p:cNvSpPr txBox="1">
            <a:spLocks noChangeArrowheads="1"/>
          </p:cNvSpPr>
          <p:nvPr/>
        </p:nvSpPr>
        <p:spPr bwMode="auto">
          <a:xfrm>
            <a:off x="665163" y="1309688"/>
            <a:ext cx="2101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Hình khối RS-FF:</a:t>
            </a:r>
          </a:p>
        </p:txBody>
      </p:sp>
      <p:sp>
        <p:nvSpPr>
          <p:cNvPr id="250078" name="Rectangle 222" descr="Wide upward diagonal"/>
          <p:cNvSpPr>
            <a:spLocks noChangeArrowheads="1"/>
          </p:cNvSpPr>
          <p:nvPr/>
        </p:nvSpPr>
        <p:spPr bwMode="auto">
          <a:xfrm>
            <a:off x="2243138" y="4038600"/>
            <a:ext cx="457200" cy="304800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0136" name="Text Box 280"/>
          <p:cNvSpPr txBox="1">
            <a:spLocks noChangeArrowheads="1"/>
          </p:cNvSpPr>
          <p:nvPr/>
        </p:nvSpPr>
        <p:spPr bwMode="auto">
          <a:xfrm>
            <a:off x="2733675" y="4038600"/>
            <a:ext cx="695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Q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?</a:t>
            </a:r>
          </a:p>
        </p:txBody>
      </p:sp>
      <p:grpSp>
        <p:nvGrpSpPr>
          <p:cNvPr id="250143" name="Group 287"/>
          <p:cNvGrpSpPr>
            <a:grpSpLocks/>
          </p:cNvGrpSpPr>
          <p:nvPr/>
        </p:nvGrpSpPr>
        <p:grpSpPr bwMode="auto">
          <a:xfrm>
            <a:off x="381000" y="2209800"/>
            <a:ext cx="8686800" cy="2438400"/>
            <a:chOff x="144" y="4320"/>
            <a:chExt cx="5472" cy="1536"/>
          </a:xfrm>
        </p:grpSpPr>
        <p:sp>
          <p:nvSpPr>
            <p:cNvPr id="250134" name="Rectangle 278"/>
            <p:cNvSpPr>
              <a:spLocks noChangeArrowheads="1"/>
            </p:cNvSpPr>
            <p:nvPr/>
          </p:nvSpPr>
          <p:spPr bwMode="auto">
            <a:xfrm>
              <a:off x="144" y="4368"/>
              <a:ext cx="5472" cy="148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0081" name="Freeform 225"/>
            <p:cNvSpPr>
              <a:spLocks/>
            </p:cNvSpPr>
            <p:nvPr/>
          </p:nvSpPr>
          <p:spPr bwMode="auto">
            <a:xfrm>
              <a:off x="720" y="4799"/>
              <a:ext cx="3368" cy="192"/>
            </a:xfrm>
            <a:custGeom>
              <a:avLst/>
              <a:gdLst>
                <a:gd name="T0" fmla="*/ 0 w 2208"/>
                <a:gd name="T1" fmla="*/ 0 h 192"/>
                <a:gd name="T2" fmla="*/ 288 w 2208"/>
                <a:gd name="T3" fmla="*/ 0 h 192"/>
                <a:gd name="T4" fmla="*/ 288 w 2208"/>
                <a:gd name="T5" fmla="*/ 192 h 192"/>
                <a:gd name="T6" fmla="*/ 1008 w 2208"/>
                <a:gd name="T7" fmla="*/ 192 h 192"/>
                <a:gd name="T8" fmla="*/ 1008 w 2208"/>
                <a:gd name="T9" fmla="*/ 0 h 192"/>
                <a:gd name="T10" fmla="*/ 1920 w 2208"/>
                <a:gd name="T11" fmla="*/ 0 h 192"/>
                <a:gd name="T12" fmla="*/ 1920 w 2208"/>
                <a:gd name="T13" fmla="*/ 192 h 192"/>
                <a:gd name="T14" fmla="*/ 2208 w 2208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8" h="192">
                  <a:moveTo>
                    <a:pt x="0" y="0"/>
                  </a:moveTo>
                  <a:lnTo>
                    <a:pt x="288" y="0"/>
                  </a:lnTo>
                  <a:lnTo>
                    <a:pt x="288" y="192"/>
                  </a:lnTo>
                  <a:lnTo>
                    <a:pt x="1008" y="192"/>
                  </a:lnTo>
                  <a:lnTo>
                    <a:pt x="1008" y="0"/>
                  </a:lnTo>
                  <a:lnTo>
                    <a:pt x="1920" y="0"/>
                  </a:lnTo>
                  <a:lnTo>
                    <a:pt x="1920" y="192"/>
                  </a:lnTo>
                  <a:lnTo>
                    <a:pt x="2208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082" name="Freeform 226"/>
            <p:cNvSpPr>
              <a:spLocks/>
            </p:cNvSpPr>
            <p:nvPr/>
          </p:nvSpPr>
          <p:spPr bwMode="auto">
            <a:xfrm>
              <a:off x="4088" y="4799"/>
              <a:ext cx="424" cy="192"/>
            </a:xfrm>
            <a:custGeom>
              <a:avLst/>
              <a:gdLst>
                <a:gd name="T0" fmla="*/ 0 w 144"/>
                <a:gd name="T1" fmla="*/ 192 h 192"/>
                <a:gd name="T2" fmla="*/ 0 w 144"/>
                <a:gd name="T3" fmla="*/ 0 h 192"/>
                <a:gd name="T4" fmla="*/ 144 w 144"/>
                <a:gd name="T5" fmla="*/ 0 h 192"/>
                <a:gd name="T6" fmla="*/ 144 w 144"/>
                <a:gd name="T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lnTo>
                    <a:pt x="0" y="0"/>
                  </a:lnTo>
                  <a:lnTo>
                    <a:pt x="144" y="0"/>
                  </a:lnTo>
                  <a:lnTo>
                    <a:pt x="144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083" name="Freeform 227"/>
            <p:cNvSpPr>
              <a:spLocks/>
            </p:cNvSpPr>
            <p:nvPr/>
          </p:nvSpPr>
          <p:spPr bwMode="auto">
            <a:xfrm>
              <a:off x="4512" y="4799"/>
              <a:ext cx="528" cy="192"/>
            </a:xfrm>
            <a:custGeom>
              <a:avLst/>
              <a:gdLst>
                <a:gd name="T0" fmla="*/ 0 w 480"/>
                <a:gd name="T1" fmla="*/ 192 h 192"/>
                <a:gd name="T2" fmla="*/ 240 w 480"/>
                <a:gd name="T3" fmla="*/ 192 h 192"/>
                <a:gd name="T4" fmla="*/ 240 w 480"/>
                <a:gd name="T5" fmla="*/ 0 h 192"/>
                <a:gd name="T6" fmla="*/ 336 w 480"/>
                <a:gd name="T7" fmla="*/ 0 h 192"/>
                <a:gd name="T8" fmla="*/ 336 w 480"/>
                <a:gd name="T9" fmla="*/ 192 h 192"/>
                <a:gd name="T10" fmla="*/ 480 w 480"/>
                <a:gd name="T11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192">
                  <a:moveTo>
                    <a:pt x="0" y="192"/>
                  </a:moveTo>
                  <a:lnTo>
                    <a:pt x="240" y="192"/>
                  </a:lnTo>
                  <a:lnTo>
                    <a:pt x="240" y="0"/>
                  </a:lnTo>
                  <a:lnTo>
                    <a:pt x="336" y="0"/>
                  </a:lnTo>
                  <a:lnTo>
                    <a:pt x="336" y="192"/>
                  </a:lnTo>
                  <a:lnTo>
                    <a:pt x="480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084" name="Freeform 228"/>
            <p:cNvSpPr>
              <a:spLocks/>
            </p:cNvSpPr>
            <p:nvPr/>
          </p:nvSpPr>
          <p:spPr bwMode="auto">
            <a:xfrm>
              <a:off x="793" y="5087"/>
              <a:ext cx="4247" cy="192"/>
            </a:xfrm>
            <a:custGeom>
              <a:avLst/>
              <a:gdLst>
                <a:gd name="T0" fmla="*/ 0 w 2592"/>
                <a:gd name="T1" fmla="*/ 192 h 192"/>
                <a:gd name="T2" fmla="*/ 96 w 2592"/>
                <a:gd name="T3" fmla="*/ 192 h 192"/>
                <a:gd name="T4" fmla="*/ 96 w 2592"/>
                <a:gd name="T5" fmla="*/ 0 h 192"/>
                <a:gd name="T6" fmla="*/ 192 w 2592"/>
                <a:gd name="T7" fmla="*/ 0 h 192"/>
                <a:gd name="T8" fmla="*/ 192 w 2592"/>
                <a:gd name="T9" fmla="*/ 192 h 192"/>
                <a:gd name="T10" fmla="*/ 336 w 2592"/>
                <a:gd name="T11" fmla="*/ 192 h 192"/>
                <a:gd name="T12" fmla="*/ 336 w 2592"/>
                <a:gd name="T13" fmla="*/ 0 h 192"/>
                <a:gd name="T14" fmla="*/ 576 w 2592"/>
                <a:gd name="T15" fmla="*/ 0 h 192"/>
                <a:gd name="T16" fmla="*/ 576 w 2592"/>
                <a:gd name="T17" fmla="*/ 192 h 192"/>
                <a:gd name="T18" fmla="*/ 912 w 2592"/>
                <a:gd name="T19" fmla="*/ 192 h 192"/>
                <a:gd name="T20" fmla="*/ 912 w 2592"/>
                <a:gd name="T21" fmla="*/ 0 h 192"/>
                <a:gd name="T22" fmla="*/ 1248 w 2592"/>
                <a:gd name="T23" fmla="*/ 0 h 192"/>
                <a:gd name="T24" fmla="*/ 1248 w 2592"/>
                <a:gd name="T25" fmla="*/ 192 h 192"/>
                <a:gd name="T26" fmla="*/ 1872 w 2592"/>
                <a:gd name="T27" fmla="*/ 192 h 192"/>
                <a:gd name="T28" fmla="*/ 1872 w 2592"/>
                <a:gd name="T29" fmla="*/ 0 h 192"/>
                <a:gd name="T30" fmla="*/ 2304 w 2592"/>
                <a:gd name="T31" fmla="*/ 0 h 192"/>
                <a:gd name="T32" fmla="*/ 2304 w 2592"/>
                <a:gd name="T33" fmla="*/ 192 h 192"/>
                <a:gd name="T34" fmla="*/ 2592 w 2592"/>
                <a:gd name="T3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92" h="192">
                  <a:moveTo>
                    <a:pt x="0" y="192"/>
                  </a:moveTo>
                  <a:lnTo>
                    <a:pt x="96" y="192"/>
                  </a:lnTo>
                  <a:lnTo>
                    <a:pt x="96" y="0"/>
                  </a:lnTo>
                  <a:lnTo>
                    <a:pt x="192" y="0"/>
                  </a:lnTo>
                  <a:lnTo>
                    <a:pt x="192" y="192"/>
                  </a:lnTo>
                  <a:lnTo>
                    <a:pt x="336" y="192"/>
                  </a:lnTo>
                  <a:lnTo>
                    <a:pt x="336" y="0"/>
                  </a:lnTo>
                  <a:lnTo>
                    <a:pt x="576" y="0"/>
                  </a:lnTo>
                  <a:lnTo>
                    <a:pt x="576" y="192"/>
                  </a:lnTo>
                  <a:lnTo>
                    <a:pt x="912" y="192"/>
                  </a:lnTo>
                  <a:lnTo>
                    <a:pt x="912" y="0"/>
                  </a:lnTo>
                  <a:lnTo>
                    <a:pt x="1248" y="0"/>
                  </a:lnTo>
                  <a:lnTo>
                    <a:pt x="1248" y="192"/>
                  </a:lnTo>
                  <a:lnTo>
                    <a:pt x="1872" y="192"/>
                  </a:lnTo>
                  <a:lnTo>
                    <a:pt x="1872" y="0"/>
                  </a:lnTo>
                  <a:lnTo>
                    <a:pt x="2304" y="0"/>
                  </a:lnTo>
                  <a:lnTo>
                    <a:pt x="2304" y="192"/>
                  </a:lnTo>
                  <a:lnTo>
                    <a:pt x="2592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091" name="Line 235"/>
            <p:cNvSpPr>
              <a:spLocks noChangeShapeType="1"/>
            </p:cNvSpPr>
            <p:nvPr/>
          </p:nvSpPr>
          <p:spPr bwMode="auto">
            <a:xfrm flipH="1">
              <a:off x="1270" y="4695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50092" name="Group 236"/>
            <p:cNvGrpSpPr>
              <a:grpSpLocks/>
            </p:cNvGrpSpPr>
            <p:nvPr/>
          </p:nvGrpSpPr>
          <p:grpSpPr bwMode="auto">
            <a:xfrm>
              <a:off x="1510" y="4551"/>
              <a:ext cx="492" cy="144"/>
              <a:chOff x="4102" y="1527"/>
              <a:chExt cx="492" cy="144"/>
            </a:xfrm>
          </p:grpSpPr>
          <p:grpSp>
            <p:nvGrpSpPr>
              <p:cNvPr id="250093" name="Group 237"/>
              <p:cNvGrpSpPr>
                <a:grpSpLocks/>
              </p:cNvGrpSpPr>
              <p:nvPr/>
            </p:nvGrpSpPr>
            <p:grpSpPr bwMode="auto">
              <a:xfrm flipV="1">
                <a:off x="4102" y="1527"/>
                <a:ext cx="492" cy="144"/>
                <a:chOff x="3732" y="1692"/>
                <a:chExt cx="1836" cy="144"/>
              </a:xfrm>
            </p:grpSpPr>
            <p:sp>
              <p:nvSpPr>
                <p:cNvPr id="250094" name="Freeform 238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95" name="Line 239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096" name="Line 240"/>
              <p:cNvSpPr>
                <a:spLocks noChangeShapeType="1"/>
              </p:cNvSpPr>
              <p:nvPr/>
            </p:nvSpPr>
            <p:spPr bwMode="auto">
              <a:xfrm flipV="1">
                <a:off x="4104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097" name="Group 241"/>
            <p:cNvGrpSpPr>
              <a:grpSpLocks/>
            </p:cNvGrpSpPr>
            <p:nvPr/>
          </p:nvGrpSpPr>
          <p:grpSpPr bwMode="auto">
            <a:xfrm>
              <a:off x="2000" y="4551"/>
              <a:ext cx="494" cy="144"/>
              <a:chOff x="4592" y="1527"/>
              <a:chExt cx="494" cy="144"/>
            </a:xfrm>
          </p:grpSpPr>
          <p:grpSp>
            <p:nvGrpSpPr>
              <p:cNvPr id="250098" name="Group 242"/>
              <p:cNvGrpSpPr>
                <a:grpSpLocks/>
              </p:cNvGrpSpPr>
              <p:nvPr/>
            </p:nvGrpSpPr>
            <p:grpSpPr bwMode="auto">
              <a:xfrm flipV="1">
                <a:off x="4594" y="1527"/>
                <a:ext cx="492" cy="144"/>
                <a:chOff x="3732" y="1692"/>
                <a:chExt cx="1836" cy="144"/>
              </a:xfrm>
            </p:grpSpPr>
            <p:sp>
              <p:nvSpPr>
                <p:cNvPr id="250099" name="Freeform 243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00" name="Line 244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01" name="Line 245"/>
              <p:cNvSpPr>
                <a:spLocks noChangeShapeType="1"/>
              </p:cNvSpPr>
              <p:nvPr/>
            </p:nvSpPr>
            <p:spPr bwMode="auto">
              <a:xfrm flipV="1">
                <a:off x="4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02" name="Group 246"/>
            <p:cNvGrpSpPr>
              <a:grpSpLocks/>
            </p:cNvGrpSpPr>
            <p:nvPr/>
          </p:nvGrpSpPr>
          <p:grpSpPr bwMode="auto">
            <a:xfrm>
              <a:off x="2504" y="4551"/>
              <a:ext cx="494" cy="144"/>
              <a:chOff x="5096" y="1527"/>
              <a:chExt cx="494" cy="144"/>
            </a:xfrm>
          </p:grpSpPr>
          <p:grpSp>
            <p:nvGrpSpPr>
              <p:cNvPr id="250103" name="Group 247"/>
              <p:cNvGrpSpPr>
                <a:grpSpLocks/>
              </p:cNvGrpSpPr>
              <p:nvPr/>
            </p:nvGrpSpPr>
            <p:grpSpPr bwMode="auto">
              <a:xfrm flipV="1">
                <a:off x="5098" y="1527"/>
                <a:ext cx="492" cy="144"/>
                <a:chOff x="3732" y="1692"/>
                <a:chExt cx="1836" cy="144"/>
              </a:xfrm>
            </p:grpSpPr>
            <p:sp>
              <p:nvSpPr>
                <p:cNvPr id="250104" name="Freeform 248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05" name="Line 249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06" name="Line 250"/>
              <p:cNvSpPr>
                <a:spLocks noChangeShapeType="1"/>
              </p:cNvSpPr>
              <p:nvPr/>
            </p:nvSpPr>
            <p:spPr bwMode="auto">
              <a:xfrm flipV="1">
                <a:off x="5096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07" name="Group 251"/>
            <p:cNvGrpSpPr>
              <a:grpSpLocks/>
            </p:cNvGrpSpPr>
            <p:nvPr/>
          </p:nvGrpSpPr>
          <p:grpSpPr bwMode="auto">
            <a:xfrm>
              <a:off x="2998" y="4551"/>
              <a:ext cx="492" cy="144"/>
              <a:chOff x="5590" y="1527"/>
              <a:chExt cx="492" cy="144"/>
            </a:xfrm>
          </p:grpSpPr>
          <p:grpSp>
            <p:nvGrpSpPr>
              <p:cNvPr id="250108" name="Group 252"/>
              <p:cNvGrpSpPr>
                <a:grpSpLocks/>
              </p:cNvGrpSpPr>
              <p:nvPr/>
            </p:nvGrpSpPr>
            <p:grpSpPr bwMode="auto">
              <a:xfrm flipV="1">
                <a:off x="5590" y="1527"/>
                <a:ext cx="492" cy="144"/>
                <a:chOff x="3732" y="1692"/>
                <a:chExt cx="1836" cy="144"/>
              </a:xfrm>
            </p:grpSpPr>
            <p:sp>
              <p:nvSpPr>
                <p:cNvPr id="250109" name="Freeform 253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10" name="Line 254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11" name="Line 255"/>
              <p:cNvSpPr>
                <a:spLocks noChangeShapeType="1"/>
              </p:cNvSpPr>
              <p:nvPr/>
            </p:nvSpPr>
            <p:spPr bwMode="auto">
              <a:xfrm flipV="1">
                <a:off x="5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12" name="Group 256"/>
            <p:cNvGrpSpPr>
              <a:grpSpLocks/>
            </p:cNvGrpSpPr>
            <p:nvPr/>
          </p:nvGrpSpPr>
          <p:grpSpPr bwMode="auto">
            <a:xfrm>
              <a:off x="3496" y="4551"/>
              <a:ext cx="492" cy="144"/>
              <a:chOff x="6088" y="1527"/>
              <a:chExt cx="492" cy="144"/>
            </a:xfrm>
          </p:grpSpPr>
          <p:grpSp>
            <p:nvGrpSpPr>
              <p:cNvPr id="250113" name="Group 257"/>
              <p:cNvGrpSpPr>
                <a:grpSpLocks/>
              </p:cNvGrpSpPr>
              <p:nvPr/>
            </p:nvGrpSpPr>
            <p:grpSpPr bwMode="auto">
              <a:xfrm flipV="1">
                <a:off x="6088" y="1527"/>
                <a:ext cx="492" cy="144"/>
                <a:chOff x="3732" y="1692"/>
                <a:chExt cx="1836" cy="144"/>
              </a:xfrm>
            </p:grpSpPr>
            <p:sp>
              <p:nvSpPr>
                <p:cNvPr id="250114" name="Freeform 258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15" name="Line 259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16" name="Line 260"/>
              <p:cNvSpPr>
                <a:spLocks noChangeShapeType="1"/>
              </p:cNvSpPr>
              <p:nvPr/>
            </p:nvSpPr>
            <p:spPr bwMode="auto">
              <a:xfrm flipV="1">
                <a:off x="6088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17" name="Group 261"/>
            <p:cNvGrpSpPr>
              <a:grpSpLocks/>
            </p:cNvGrpSpPr>
            <p:nvPr/>
          </p:nvGrpSpPr>
          <p:grpSpPr bwMode="auto">
            <a:xfrm>
              <a:off x="3994" y="4551"/>
              <a:ext cx="492" cy="144"/>
              <a:chOff x="6586" y="1527"/>
              <a:chExt cx="492" cy="144"/>
            </a:xfrm>
          </p:grpSpPr>
          <p:grpSp>
            <p:nvGrpSpPr>
              <p:cNvPr id="250118" name="Group 262"/>
              <p:cNvGrpSpPr>
                <a:grpSpLocks/>
              </p:cNvGrpSpPr>
              <p:nvPr/>
            </p:nvGrpSpPr>
            <p:grpSpPr bwMode="auto">
              <a:xfrm flipV="1">
                <a:off x="6586" y="1527"/>
                <a:ext cx="492" cy="144"/>
                <a:chOff x="3732" y="1692"/>
                <a:chExt cx="1836" cy="144"/>
              </a:xfrm>
            </p:grpSpPr>
            <p:sp>
              <p:nvSpPr>
                <p:cNvPr id="250119" name="Freeform 263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20" name="Line 264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21" name="Line 265"/>
              <p:cNvSpPr>
                <a:spLocks noChangeShapeType="1"/>
              </p:cNvSpPr>
              <p:nvPr/>
            </p:nvSpPr>
            <p:spPr bwMode="auto">
              <a:xfrm flipV="1">
                <a:off x="6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0124" name="Line 268"/>
            <p:cNvSpPr>
              <a:spLocks noChangeShapeType="1"/>
            </p:cNvSpPr>
            <p:nvPr/>
          </p:nvSpPr>
          <p:spPr bwMode="auto">
            <a:xfrm>
              <a:off x="1512" y="475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125" name="Line 269"/>
            <p:cNvSpPr>
              <a:spLocks noChangeShapeType="1"/>
            </p:cNvSpPr>
            <p:nvPr/>
          </p:nvSpPr>
          <p:spPr bwMode="auto">
            <a:xfrm>
              <a:off x="2000" y="475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126" name="Line 270"/>
            <p:cNvSpPr>
              <a:spLocks noChangeShapeType="1"/>
            </p:cNvSpPr>
            <p:nvPr/>
          </p:nvSpPr>
          <p:spPr bwMode="auto">
            <a:xfrm>
              <a:off x="2504" y="475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127" name="Line 271"/>
            <p:cNvSpPr>
              <a:spLocks noChangeShapeType="1"/>
            </p:cNvSpPr>
            <p:nvPr/>
          </p:nvSpPr>
          <p:spPr bwMode="auto">
            <a:xfrm>
              <a:off x="3000" y="4736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128" name="Line 272"/>
            <p:cNvSpPr>
              <a:spLocks noChangeShapeType="1"/>
            </p:cNvSpPr>
            <p:nvPr/>
          </p:nvSpPr>
          <p:spPr bwMode="auto">
            <a:xfrm>
              <a:off x="3496" y="4728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129" name="Line 273"/>
            <p:cNvSpPr>
              <a:spLocks noChangeShapeType="1"/>
            </p:cNvSpPr>
            <p:nvPr/>
          </p:nvSpPr>
          <p:spPr bwMode="auto">
            <a:xfrm>
              <a:off x="4000" y="4728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130" name="Text Box 274"/>
            <p:cNvSpPr txBox="1">
              <a:spLocks noChangeArrowheads="1"/>
            </p:cNvSpPr>
            <p:nvPr/>
          </p:nvSpPr>
          <p:spPr bwMode="auto">
            <a:xfrm>
              <a:off x="604" y="4789"/>
              <a:ext cx="356" cy="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R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S     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Q </a:t>
              </a:r>
            </a:p>
          </p:txBody>
        </p:sp>
        <p:sp>
          <p:nvSpPr>
            <p:cNvPr id="250133" name="Line 277"/>
            <p:cNvSpPr>
              <a:spLocks noChangeShapeType="1"/>
            </p:cNvSpPr>
            <p:nvPr/>
          </p:nvSpPr>
          <p:spPr bwMode="auto">
            <a:xfrm>
              <a:off x="837" y="5664"/>
              <a:ext cx="67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0135" name="Text Box 279"/>
            <p:cNvSpPr txBox="1">
              <a:spLocks noChangeArrowheads="1"/>
            </p:cNvSpPr>
            <p:nvPr/>
          </p:nvSpPr>
          <p:spPr bwMode="auto">
            <a:xfrm>
              <a:off x="973" y="5472"/>
              <a:ext cx="45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Q</a:t>
              </a:r>
              <a:r>
                <a:rPr lang="en-US" sz="1400" baseline="-25000">
                  <a:solidFill>
                    <a:schemeClr val="bg1"/>
                  </a:solidFill>
                </a:rPr>
                <a:t>O</a:t>
              </a:r>
              <a:r>
                <a:rPr lang="en-US" sz="1400">
                  <a:solidFill>
                    <a:schemeClr val="bg1"/>
                  </a:solidFill>
                </a:rPr>
                <a:t> = L</a:t>
              </a:r>
            </a:p>
          </p:txBody>
        </p:sp>
        <p:sp>
          <p:nvSpPr>
            <p:cNvPr id="250131" name="Text Box 275"/>
            <p:cNvSpPr txBox="1">
              <a:spLocks noChangeArrowheads="1"/>
            </p:cNvSpPr>
            <p:nvPr/>
          </p:nvSpPr>
          <p:spPr bwMode="auto">
            <a:xfrm>
              <a:off x="1200" y="4320"/>
              <a:ext cx="287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    </a:t>
              </a:r>
              <a:r>
                <a:rPr lang="en-US" baseline="-25000">
                  <a:solidFill>
                    <a:srgbClr val="FFFF00"/>
                  </a:solidFill>
                </a:rPr>
                <a:t>1                 2                 3               4                 5                 6</a:t>
              </a:r>
              <a:endParaRPr lang="en-US">
                <a:solidFill>
                  <a:srgbClr val="FFFF00"/>
                </a:solidFill>
              </a:endParaRPr>
            </a:p>
          </p:txBody>
        </p:sp>
      </p:grpSp>
      <p:sp>
        <p:nvSpPr>
          <p:cNvPr id="250137" name="Freeform 281"/>
          <p:cNvSpPr>
            <a:spLocks/>
          </p:cNvSpPr>
          <p:nvPr/>
        </p:nvSpPr>
        <p:spPr bwMode="auto">
          <a:xfrm>
            <a:off x="2547938" y="3962400"/>
            <a:ext cx="776287" cy="381000"/>
          </a:xfrm>
          <a:custGeom>
            <a:avLst/>
            <a:gdLst>
              <a:gd name="T0" fmla="*/ 0 w 528"/>
              <a:gd name="T1" fmla="*/ 240 h 240"/>
              <a:gd name="T2" fmla="*/ 0 w 528"/>
              <a:gd name="T3" fmla="*/ 0 h 240"/>
              <a:gd name="T4" fmla="*/ 528 w 528"/>
              <a:gd name="T5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240">
                <a:moveTo>
                  <a:pt x="0" y="240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138" name="Line 282"/>
          <p:cNvSpPr>
            <a:spLocks noChangeShapeType="1"/>
          </p:cNvSpPr>
          <p:nvPr/>
        </p:nvSpPr>
        <p:spPr bwMode="auto">
          <a:xfrm>
            <a:off x="3338513" y="3962400"/>
            <a:ext cx="7762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139" name="Freeform 283"/>
          <p:cNvSpPr>
            <a:spLocks/>
          </p:cNvSpPr>
          <p:nvPr/>
        </p:nvSpPr>
        <p:spPr bwMode="auto">
          <a:xfrm flipV="1">
            <a:off x="4921250" y="3962400"/>
            <a:ext cx="776288" cy="381000"/>
          </a:xfrm>
          <a:custGeom>
            <a:avLst/>
            <a:gdLst>
              <a:gd name="T0" fmla="*/ 0 w 528"/>
              <a:gd name="T1" fmla="*/ 240 h 240"/>
              <a:gd name="T2" fmla="*/ 0 w 528"/>
              <a:gd name="T3" fmla="*/ 0 h 240"/>
              <a:gd name="T4" fmla="*/ 528 w 528"/>
              <a:gd name="T5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240">
                <a:moveTo>
                  <a:pt x="0" y="240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140" name="Freeform 284"/>
          <p:cNvSpPr>
            <a:spLocks/>
          </p:cNvSpPr>
          <p:nvPr/>
        </p:nvSpPr>
        <p:spPr bwMode="auto">
          <a:xfrm>
            <a:off x="6499225" y="3962400"/>
            <a:ext cx="804863" cy="381000"/>
          </a:xfrm>
          <a:custGeom>
            <a:avLst/>
            <a:gdLst>
              <a:gd name="T0" fmla="*/ 0 w 528"/>
              <a:gd name="T1" fmla="*/ 240 h 240"/>
              <a:gd name="T2" fmla="*/ 0 w 528"/>
              <a:gd name="T3" fmla="*/ 0 h 240"/>
              <a:gd name="T4" fmla="*/ 528 w 528"/>
              <a:gd name="T5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240">
                <a:moveTo>
                  <a:pt x="0" y="240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144" name="Line 288"/>
          <p:cNvSpPr>
            <a:spLocks noChangeShapeType="1"/>
          </p:cNvSpPr>
          <p:nvPr/>
        </p:nvSpPr>
        <p:spPr bwMode="auto">
          <a:xfrm>
            <a:off x="4114800" y="3962400"/>
            <a:ext cx="776288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145" name="Line 289"/>
          <p:cNvSpPr>
            <a:spLocks noChangeShapeType="1"/>
          </p:cNvSpPr>
          <p:nvPr/>
        </p:nvSpPr>
        <p:spPr bwMode="auto">
          <a:xfrm>
            <a:off x="5700713" y="4343400"/>
            <a:ext cx="7762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250076" name="Group 220"/>
          <p:cNvGraphicFramePr>
            <a:graphicFrameLocks noGrp="1"/>
          </p:cNvGraphicFramePr>
          <p:nvPr>
            <p:ph sz="half" idx="2"/>
          </p:nvPr>
        </p:nvGraphicFramePr>
        <p:xfrm>
          <a:off x="381000" y="4572000"/>
          <a:ext cx="8534400" cy="2206752"/>
        </p:xfrm>
        <a:graphic>
          <a:graphicData uri="http://schemas.openxmlformats.org/drawingml/2006/table">
            <a:tbl>
              <a:tblPr/>
              <a:tblGrid>
                <a:gridCol w="3351213"/>
                <a:gridCol w="798512"/>
                <a:gridCol w="557213"/>
                <a:gridCol w="555625"/>
                <a:gridCol w="722312"/>
                <a:gridCol w="719138"/>
                <a:gridCol w="1830387"/>
              </a:tblGrid>
              <a:tr h="125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Ý nghĩa giá trị đầu vào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CKn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Sn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chú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là trị số vào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cưỡng chế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nhưng đã bị vô hiệu hóa: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Bảo lưu trị số đã ghi ở thời kích lập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hoặc 2 là trị số vào  </a:t>
                      </a: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kích lập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lưỡng trị 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Sn vào Qn</a:t>
                      </a:r>
                    </a:p>
                  </a:txBody>
                  <a:tcPr marT="2286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Zê-rô là trị số vào để cho song cực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tự duy trì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: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Bảo lưu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trị số đã ghi ở thời kích lập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50274" name="Line 418"/>
          <p:cNvSpPr>
            <a:spLocks noChangeShapeType="1"/>
          </p:cNvSpPr>
          <p:nvPr/>
        </p:nvSpPr>
        <p:spPr bwMode="auto">
          <a:xfrm>
            <a:off x="6616700" y="4622800"/>
            <a:ext cx="152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275" name="Line 419"/>
          <p:cNvSpPr>
            <a:spLocks noChangeShapeType="1"/>
          </p:cNvSpPr>
          <p:nvPr/>
        </p:nvSpPr>
        <p:spPr bwMode="auto">
          <a:xfrm>
            <a:off x="6553200" y="6299200"/>
            <a:ext cx="152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276" name="Line 420"/>
          <p:cNvSpPr>
            <a:spLocks noChangeShapeType="1"/>
          </p:cNvSpPr>
          <p:nvPr/>
        </p:nvSpPr>
        <p:spPr bwMode="auto">
          <a:xfrm>
            <a:off x="6565900" y="4927600"/>
            <a:ext cx="152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0090" name="Text Box 234"/>
          <p:cNvSpPr txBox="1">
            <a:spLocks noChangeArrowheads="1"/>
          </p:cNvSpPr>
          <p:nvPr/>
        </p:nvSpPr>
        <p:spPr bwMode="auto">
          <a:xfrm>
            <a:off x="1600200" y="2590800"/>
            <a:ext cx="51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49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49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49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49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0"/>
                                        <p:tgtEl>
                                          <p:spTgt spid="250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50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50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50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50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50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50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8000"/>
                                        <p:tgtEl>
                                          <p:spTgt spid="2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8000"/>
                                        <p:tgtEl>
                                          <p:spTgt spid="250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50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50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0"/>
                                        <p:tgtEl>
                                          <p:spTgt spid="250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0"/>
                                        <p:tgtEl>
                                          <p:spTgt spid="250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2000"/>
                                        <p:tgtEl>
                                          <p:spTgt spid="250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000"/>
                                        <p:tgtEl>
                                          <p:spTgt spid="250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000"/>
                                        <p:tgtEl>
                                          <p:spTgt spid="250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000"/>
                                        <p:tgtEl>
                                          <p:spTgt spid="250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197" grpId="0" animBg="1"/>
      <p:bldP spid="249859" grpId="1" build="p"/>
      <p:bldP spid="250064" grpId="0"/>
      <p:bldP spid="250065" grpId="0"/>
      <p:bldP spid="250066" grpId="0"/>
      <p:bldP spid="250068" grpId="0" animBg="1"/>
      <p:bldP spid="250069" grpId="0" animBg="1"/>
      <p:bldP spid="250078" grpId="0" animBg="1"/>
      <p:bldP spid="250136" grpId="0"/>
      <p:bldP spid="250137" grpId="0" animBg="1"/>
      <p:bldP spid="250138" grpId="0" animBg="1"/>
      <p:bldP spid="250139" grpId="0" animBg="1"/>
      <p:bldP spid="250140" grpId="0" animBg="1"/>
      <p:bldP spid="250144" grpId="0" animBg="1"/>
      <p:bldP spid="250145" grpId="0" animBg="1"/>
      <p:bldP spid="2500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Tổng kết </a:t>
            </a:r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51038"/>
            <a:ext cx="8229600" cy="193516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	* Song cực hồi tín là gì ? Các trạng thái của nó.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	* Hãy nêu ba tác dụng đầu tiên của tín hiệu nhịp.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    * Nguyên tắc phối hợp tín hiệu nhịp với tín hiệu mức.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    * Hình khối biểu diễn RS-FF có nét gì đặc biệt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22238"/>
            <a:ext cx="8763000" cy="6430962"/>
          </a:xfrm>
        </p:spPr>
        <p:txBody>
          <a:bodyPr/>
          <a:lstStyle/>
          <a:p>
            <a:endParaRPr lang="en-US"/>
          </a:p>
        </p:txBody>
      </p:sp>
      <p:sp>
        <p:nvSpPr>
          <p:cNvPr id="233535" name="Rectangle 63"/>
          <p:cNvSpPr>
            <a:spLocks noChangeArrowheads="1"/>
          </p:cNvSpPr>
          <p:nvPr/>
        </p:nvSpPr>
        <p:spPr bwMode="auto">
          <a:xfrm>
            <a:off x="6781800" y="196850"/>
            <a:ext cx="1828800" cy="6397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chemeClr val="bg1"/>
                </a:solidFill>
              </a:rPr>
              <a:t>RS-FF</a:t>
            </a:r>
          </a:p>
        </p:txBody>
      </p:sp>
      <p:grpSp>
        <p:nvGrpSpPr>
          <p:cNvPr id="233523" name="Group 51"/>
          <p:cNvGrpSpPr>
            <a:grpSpLocks/>
          </p:cNvGrpSpPr>
          <p:nvPr/>
        </p:nvGrpSpPr>
        <p:grpSpPr bwMode="auto">
          <a:xfrm rot="16200000" flipV="1">
            <a:off x="1387476" y="3502025"/>
            <a:ext cx="4570412" cy="1587"/>
            <a:chOff x="912" y="1776"/>
            <a:chExt cx="3455" cy="0"/>
          </a:xfrm>
        </p:grpSpPr>
        <p:sp>
          <p:nvSpPr>
            <p:cNvPr id="233524" name="Line 52"/>
            <p:cNvSpPr>
              <a:spLocks noChangeShapeType="1"/>
            </p:cNvSpPr>
            <p:nvPr/>
          </p:nvSpPr>
          <p:spPr bwMode="auto">
            <a:xfrm rot="16200000" flipV="1">
              <a:off x="1776" y="912"/>
              <a:ext cx="0" cy="172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25" name="Line 53"/>
            <p:cNvSpPr>
              <a:spLocks noChangeShapeType="1"/>
            </p:cNvSpPr>
            <p:nvPr/>
          </p:nvSpPr>
          <p:spPr bwMode="auto">
            <a:xfrm rot="16200000" flipV="1">
              <a:off x="3504" y="912"/>
              <a:ext cx="0" cy="17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3526" name="Group 54"/>
          <p:cNvGrpSpPr>
            <a:grpSpLocks/>
          </p:cNvGrpSpPr>
          <p:nvPr/>
        </p:nvGrpSpPr>
        <p:grpSpPr bwMode="auto">
          <a:xfrm flipV="1">
            <a:off x="931863" y="3046413"/>
            <a:ext cx="5484812" cy="0"/>
            <a:chOff x="912" y="1776"/>
            <a:chExt cx="3455" cy="0"/>
          </a:xfrm>
        </p:grpSpPr>
        <p:sp>
          <p:nvSpPr>
            <p:cNvPr id="233527" name="Line 55"/>
            <p:cNvSpPr>
              <a:spLocks noChangeShapeType="1"/>
            </p:cNvSpPr>
            <p:nvPr/>
          </p:nvSpPr>
          <p:spPr bwMode="auto">
            <a:xfrm rot="16200000" flipV="1">
              <a:off x="1776" y="912"/>
              <a:ext cx="0" cy="172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28" name="Line 56"/>
            <p:cNvSpPr>
              <a:spLocks noChangeShapeType="1"/>
            </p:cNvSpPr>
            <p:nvPr/>
          </p:nvSpPr>
          <p:spPr bwMode="auto">
            <a:xfrm rot="16200000" flipV="1">
              <a:off x="3504" y="912"/>
              <a:ext cx="0" cy="17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3514" name="Group 42"/>
          <p:cNvGrpSpPr>
            <a:grpSpLocks/>
          </p:cNvGrpSpPr>
          <p:nvPr/>
        </p:nvGrpSpPr>
        <p:grpSpPr bwMode="auto">
          <a:xfrm rot="5400000">
            <a:off x="1389062" y="912813"/>
            <a:ext cx="4570413" cy="1588"/>
            <a:chOff x="912" y="1776"/>
            <a:chExt cx="3455" cy="0"/>
          </a:xfrm>
        </p:grpSpPr>
        <p:sp>
          <p:nvSpPr>
            <p:cNvPr id="233515" name="Line 43"/>
            <p:cNvSpPr>
              <a:spLocks noChangeShapeType="1"/>
            </p:cNvSpPr>
            <p:nvPr/>
          </p:nvSpPr>
          <p:spPr bwMode="auto">
            <a:xfrm rot="16200000" flipV="1">
              <a:off x="1776" y="912"/>
              <a:ext cx="0" cy="172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16" name="Line 44"/>
            <p:cNvSpPr>
              <a:spLocks noChangeShapeType="1"/>
            </p:cNvSpPr>
            <p:nvPr/>
          </p:nvSpPr>
          <p:spPr bwMode="auto">
            <a:xfrm rot="16200000" flipV="1">
              <a:off x="3504" y="912"/>
              <a:ext cx="0" cy="17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3511" name="Group 39"/>
          <p:cNvGrpSpPr>
            <a:grpSpLocks/>
          </p:cNvGrpSpPr>
          <p:nvPr/>
        </p:nvGrpSpPr>
        <p:grpSpPr bwMode="auto">
          <a:xfrm>
            <a:off x="930275" y="1370013"/>
            <a:ext cx="5484813" cy="0"/>
            <a:chOff x="912" y="1776"/>
            <a:chExt cx="3455" cy="0"/>
          </a:xfrm>
        </p:grpSpPr>
        <p:sp>
          <p:nvSpPr>
            <p:cNvPr id="233509" name="Line 37"/>
            <p:cNvSpPr>
              <a:spLocks noChangeShapeType="1"/>
            </p:cNvSpPr>
            <p:nvPr/>
          </p:nvSpPr>
          <p:spPr bwMode="auto">
            <a:xfrm rot="16200000" flipV="1">
              <a:off x="1776" y="912"/>
              <a:ext cx="0" cy="172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10" name="Line 38"/>
            <p:cNvSpPr>
              <a:spLocks noChangeShapeType="1"/>
            </p:cNvSpPr>
            <p:nvPr/>
          </p:nvSpPr>
          <p:spPr bwMode="auto">
            <a:xfrm rot="16200000" flipV="1">
              <a:off x="3504" y="912"/>
              <a:ext cx="0" cy="172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3475" name="Rectangle 3"/>
          <p:cNvSpPr>
            <a:spLocks noGrp="1" noChangeArrowheads="1"/>
          </p:cNvSpPr>
          <p:nvPr>
            <p:ph type="title"/>
          </p:nvPr>
        </p:nvSpPr>
        <p:spPr>
          <a:xfrm>
            <a:off x="6324600" y="227013"/>
            <a:ext cx="2667000" cy="1144587"/>
          </a:xfrm>
          <a:noFill/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ĐA HÀI LƯỠNG ỔN</a:t>
            </a:r>
          </a:p>
        </p:txBody>
      </p:sp>
      <p:sp>
        <p:nvSpPr>
          <p:cNvPr id="233476" name="Line 4"/>
          <p:cNvSpPr>
            <a:spLocks noChangeShapeType="1"/>
          </p:cNvSpPr>
          <p:nvPr/>
        </p:nvSpPr>
        <p:spPr bwMode="auto">
          <a:xfrm rot="16200000" flipV="1">
            <a:off x="6096794" y="1285082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477" name="Line 5"/>
          <p:cNvSpPr>
            <a:spLocks noChangeShapeType="1"/>
          </p:cNvSpPr>
          <p:nvPr/>
        </p:nvSpPr>
        <p:spPr bwMode="auto">
          <a:xfrm rot="16200000" flipV="1">
            <a:off x="4798219" y="1164432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478" name="Line 6"/>
          <p:cNvSpPr>
            <a:spLocks noChangeShapeType="1"/>
          </p:cNvSpPr>
          <p:nvPr/>
        </p:nvSpPr>
        <p:spPr bwMode="auto">
          <a:xfrm rot="16200000" flipV="1">
            <a:off x="5006975" y="1598613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479" name="Freeform 7"/>
          <p:cNvSpPr>
            <a:spLocks/>
          </p:cNvSpPr>
          <p:nvPr/>
        </p:nvSpPr>
        <p:spPr bwMode="auto">
          <a:xfrm rot="5400000">
            <a:off x="5083175" y="1293813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480" name="Oval 8"/>
          <p:cNvSpPr>
            <a:spLocks noChangeArrowheads="1"/>
          </p:cNvSpPr>
          <p:nvPr/>
        </p:nvSpPr>
        <p:spPr bwMode="auto">
          <a:xfrm>
            <a:off x="5632450" y="1527175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481" name="Line 9"/>
          <p:cNvSpPr>
            <a:spLocks noChangeShapeType="1"/>
          </p:cNvSpPr>
          <p:nvPr/>
        </p:nvSpPr>
        <p:spPr bwMode="auto">
          <a:xfrm rot="16200000" flipV="1">
            <a:off x="6096794" y="2504282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482" name="Line 10"/>
          <p:cNvSpPr>
            <a:spLocks noChangeShapeType="1"/>
          </p:cNvSpPr>
          <p:nvPr/>
        </p:nvSpPr>
        <p:spPr bwMode="auto">
          <a:xfrm rot="16200000" flipV="1">
            <a:off x="5006975" y="2589213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483" name="Line 11"/>
          <p:cNvSpPr>
            <a:spLocks noChangeShapeType="1"/>
          </p:cNvSpPr>
          <p:nvPr/>
        </p:nvSpPr>
        <p:spPr bwMode="auto">
          <a:xfrm rot="16200000" flipV="1">
            <a:off x="4798219" y="2612232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484" name="Freeform 12"/>
          <p:cNvSpPr>
            <a:spLocks/>
          </p:cNvSpPr>
          <p:nvPr/>
        </p:nvSpPr>
        <p:spPr bwMode="auto">
          <a:xfrm rot="5400000">
            <a:off x="5083175" y="2513013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485" name="Oval 13"/>
          <p:cNvSpPr>
            <a:spLocks noChangeArrowheads="1"/>
          </p:cNvSpPr>
          <p:nvPr/>
        </p:nvSpPr>
        <p:spPr bwMode="auto">
          <a:xfrm>
            <a:off x="5632450" y="2746375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486" name="Freeform 14"/>
          <p:cNvSpPr>
            <a:spLocks/>
          </p:cNvSpPr>
          <p:nvPr/>
        </p:nvSpPr>
        <p:spPr bwMode="auto">
          <a:xfrm>
            <a:off x="4892675" y="1598613"/>
            <a:ext cx="1066800" cy="1096962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487" name="Freeform 15"/>
          <p:cNvSpPr>
            <a:spLocks/>
          </p:cNvSpPr>
          <p:nvPr/>
        </p:nvSpPr>
        <p:spPr bwMode="auto">
          <a:xfrm flipV="1">
            <a:off x="4892675" y="1712913"/>
            <a:ext cx="1066800" cy="1096962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496" name="Freeform 24"/>
          <p:cNvSpPr>
            <a:spLocks/>
          </p:cNvSpPr>
          <p:nvPr/>
        </p:nvSpPr>
        <p:spPr bwMode="auto">
          <a:xfrm>
            <a:off x="1676400" y="1600200"/>
            <a:ext cx="2301875" cy="569913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497" name="Freeform 25"/>
          <p:cNvSpPr>
            <a:spLocks/>
          </p:cNvSpPr>
          <p:nvPr/>
        </p:nvSpPr>
        <p:spPr bwMode="auto">
          <a:xfrm flipV="1">
            <a:off x="1676400" y="2170113"/>
            <a:ext cx="2301875" cy="649287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3508" name="Group 36"/>
          <p:cNvGrpSpPr>
            <a:grpSpLocks/>
          </p:cNvGrpSpPr>
          <p:nvPr/>
        </p:nvGrpSpPr>
        <p:grpSpPr bwMode="auto">
          <a:xfrm>
            <a:off x="1560513" y="1660525"/>
            <a:ext cx="1004887" cy="1004888"/>
            <a:chOff x="1680" y="1896"/>
            <a:chExt cx="720" cy="768"/>
          </a:xfrm>
        </p:grpSpPr>
        <p:sp>
          <p:nvSpPr>
            <p:cNvPr id="233498" name="Rectangle 26"/>
            <p:cNvSpPr>
              <a:spLocks noChangeArrowheads="1"/>
            </p:cNvSpPr>
            <p:nvPr/>
          </p:nvSpPr>
          <p:spPr bwMode="auto">
            <a:xfrm>
              <a:off x="1680" y="1896"/>
              <a:ext cx="720" cy="768"/>
            </a:xfrm>
            <a:prstGeom prst="rect">
              <a:avLst/>
            </a:prstGeom>
            <a:solidFill>
              <a:srgbClr val="CC0066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/>
                <a:t>     </a:t>
              </a:r>
            </a:p>
            <a:p>
              <a:endParaRPr lang="en-US"/>
            </a:p>
            <a:p>
              <a:r>
                <a:rPr lang="en-US"/>
                <a:t>          T</a:t>
              </a:r>
              <a:r>
                <a:rPr lang="en-US" baseline="-25000"/>
                <a:t>p</a:t>
              </a:r>
              <a:endParaRPr lang="en-US"/>
            </a:p>
          </p:txBody>
        </p:sp>
        <p:sp>
          <p:nvSpPr>
            <p:cNvPr id="233499" name="AutoShape 27"/>
            <p:cNvSpPr>
              <a:spLocks noChangeArrowheads="1"/>
            </p:cNvSpPr>
            <p:nvPr/>
          </p:nvSpPr>
          <p:spPr bwMode="auto">
            <a:xfrm rot="-5400000" flipH="1" flipV="1">
              <a:off x="1680" y="2232"/>
              <a:ext cx="96" cy="96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3500" name="Freeform 28"/>
            <p:cNvSpPr>
              <a:spLocks/>
            </p:cNvSpPr>
            <p:nvPr/>
          </p:nvSpPr>
          <p:spPr bwMode="auto">
            <a:xfrm>
              <a:off x="1776" y="1992"/>
              <a:ext cx="432" cy="144"/>
            </a:xfrm>
            <a:custGeom>
              <a:avLst/>
              <a:gdLst>
                <a:gd name="T0" fmla="*/ 0 w 432"/>
                <a:gd name="T1" fmla="*/ 288 h 288"/>
                <a:gd name="T2" fmla="*/ 240 w 432"/>
                <a:gd name="T3" fmla="*/ 288 h 288"/>
                <a:gd name="T4" fmla="*/ 240 w 432"/>
                <a:gd name="T5" fmla="*/ 0 h 288"/>
                <a:gd name="T6" fmla="*/ 432 w 432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288">
                  <a:moveTo>
                    <a:pt x="0" y="288"/>
                  </a:moveTo>
                  <a:lnTo>
                    <a:pt x="240" y="288"/>
                  </a:lnTo>
                  <a:lnTo>
                    <a:pt x="240" y="0"/>
                  </a:lnTo>
                  <a:lnTo>
                    <a:pt x="432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01" name="Freeform 29"/>
            <p:cNvSpPr>
              <a:spLocks/>
            </p:cNvSpPr>
            <p:nvPr/>
          </p:nvSpPr>
          <p:spPr bwMode="auto">
            <a:xfrm>
              <a:off x="1952" y="2376"/>
              <a:ext cx="240" cy="144"/>
            </a:xfrm>
            <a:custGeom>
              <a:avLst/>
              <a:gdLst>
                <a:gd name="T0" fmla="*/ 0 w 480"/>
                <a:gd name="T1" fmla="*/ 144 h 144"/>
                <a:gd name="T2" fmla="*/ 144 w 480"/>
                <a:gd name="T3" fmla="*/ 144 h 144"/>
                <a:gd name="T4" fmla="*/ 144 w 480"/>
                <a:gd name="T5" fmla="*/ 0 h 144"/>
                <a:gd name="T6" fmla="*/ 240 w 480"/>
                <a:gd name="T7" fmla="*/ 0 h 144"/>
                <a:gd name="T8" fmla="*/ 240 w 480"/>
                <a:gd name="T9" fmla="*/ 144 h 144"/>
                <a:gd name="T10" fmla="*/ 480 w 480"/>
                <a:gd name="T11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144">
                  <a:moveTo>
                    <a:pt x="0" y="144"/>
                  </a:moveTo>
                  <a:lnTo>
                    <a:pt x="144" y="144"/>
                  </a:lnTo>
                  <a:lnTo>
                    <a:pt x="144" y="0"/>
                  </a:lnTo>
                  <a:lnTo>
                    <a:pt x="240" y="0"/>
                  </a:lnTo>
                  <a:lnTo>
                    <a:pt x="240" y="144"/>
                  </a:lnTo>
                  <a:lnTo>
                    <a:pt x="480" y="144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02" name="Line 30"/>
            <p:cNvSpPr>
              <a:spLocks noChangeShapeType="1"/>
            </p:cNvSpPr>
            <p:nvPr/>
          </p:nvSpPr>
          <p:spPr bwMode="auto">
            <a:xfrm>
              <a:off x="2016" y="2136"/>
              <a:ext cx="0" cy="19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3503" name="Line 31"/>
          <p:cNvSpPr>
            <a:spLocks noChangeShapeType="1"/>
          </p:cNvSpPr>
          <p:nvPr/>
        </p:nvSpPr>
        <p:spPr bwMode="auto">
          <a:xfrm rot="16200000" flipV="1">
            <a:off x="1178719" y="1804194"/>
            <a:ext cx="0" cy="7318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06" name="Oval 34"/>
          <p:cNvSpPr>
            <a:spLocks noChangeArrowheads="1"/>
          </p:cNvSpPr>
          <p:nvPr/>
        </p:nvSpPr>
        <p:spPr bwMode="auto">
          <a:xfrm>
            <a:off x="5934075" y="1585913"/>
            <a:ext cx="46038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507" name="Oval 35"/>
          <p:cNvSpPr>
            <a:spLocks noChangeArrowheads="1"/>
          </p:cNvSpPr>
          <p:nvPr/>
        </p:nvSpPr>
        <p:spPr bwMode="auto">
          <a:xfrm>
            <a:off x="5938838" y="2805113"/>
            <a:ext cx="46037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512" name="Line 40"/>
          <p:cNvSpPr>
            <a:spLocks noChangeShapeType="1"/>
          </p:cNvSpPr>
          <p:nvPr/>
        </p:nvSpPr>
        <p:spPr bwMode="auto">
          <a:xfrm rot="16200000" flipV="1">
            <a:off x="3817938" y="1209675"/>
            <a:ext cx="0" cy="3206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13" name="Line 41"/>
          <p:cNvSpPr>
            <a:spLocks noChangeShapeType="1"/>
          </p:cNvSpPr>
          <p:nvPr/>
        </p:nvSpPr>
        <p:spPr bwMode="auto">
          <a:xfrm rot="-16200000">
            <a:off x="3444875" y="1141413"/>
            <a:ext cx="4572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17" name="Line 45"/>
          <p:cNvSpPr>
            <a:spLocks noChangeShapeType="1"/>
          </p:cNvSpPr>
          <p:nvPr/>
        </p:nvSpPr>
        <p:spPr bwMode="auto">
          <a:xfrm rot="-16200000">
            <a:off x="5616575" y="1255713"/>
            <a:ext cx="685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18" name="Line 46"/>
          <p:cNvSpPr>
            <a:spLocks noChangeShapeType="1"/>
          </p:cNvSpPr>
          <p:nvPr/>
        </p:nvSpPr>
        <p:spPr bwMode="auto">
          <a:xfrm rot="16200000" flipV="1">
            <a:off x="4816475" y="-230187"/>
            <a:ext cx="0" cy="2286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29" name="Line 57"/>
          <p:cNvSpPr>
            <a:spLocks noChangeShapeType="1"/>
          </p:cNvSpPr>
          <p:nvPr/>
        </p:nvSpPr>
        <p:spPr bwMode="auto">
          <a:xfrm rot="-16200000">
            <a:off x="3817938" y="2886075"/>
            <a:ext cx="0" cy="3206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30" name="Line 58"/>
          <p:cNvSpPr>
            <a:spLocks noChangeShapeType="1"/>
          </p:cNvSpPr>
          <p:nvPr/>
        </p:nvSpPr>
        <p:spPr bwMode="auto">
          <a:xfrm rot="16200000" flipV="1">
            <a:off x="3443288" y="3273425"/>
            <a:ext cx="4572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31" name="Line 59"/>
          <p:cNvSpPr>
            <a:spLocks noChangeShapeType="1"/>
          </p:cNvSpPr>
          <p:nvPr/>
        </p:nvSpPr>
        <p:spPr bwMode="auto">
          <a:xfrm rot="16200000" flipV="1">
            <a:off x="5616575" y="3160713"/>
            <a:ext cx="685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32" name="Line 60"/>
          <p:cNvSpPr>
            <a:spLocks noChangeShapeType="1"/>
          </p:cNvSpPr>
          <p:nvPr/>
        </p:nvSpPr>
        <p:spPr bwMode="auto">
          <a:xfrm rot="-16200000">
            <a:off x="4816475" y="2360613"/>
            <a:ext cx="0" cy="2286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04" name="Freeform 32"/>
          <p:cNvSpPr>
            <a:spLocks/>
          </p:cNvSpPr>
          <p:nvPr/>
        </p:nvSpPr>
        <p:spPr bwMode="auto">
          <a:xfrm>
            <a:off x="3673475" y="912813"/>
            <a:ext cx="2286000" cy="685800"/>
          </a:xfrm>
          <a:custGeom>
            <a:avLst/>
            <a:gdLst>
              <a:gd name="T0" fmla="*/ 192 w 1440"/>
              <a:gd name="T1" fmla="*/ 288 h 432"/>
              <a:gd name="T2" fmla="*/ 0 w 1440"/>
              <a:gd name="T3" fmla="*/ 288 h 432"/>
              <a:gd name="T4" fmla="*/ 0 w 1440"/>
              <a:gd name="T5" fmla="*/ 0 h 432"/>
              <a:gd name="T6" fmla="*/ 1440 w 1440"/>
              <a:gd name="T7" fmla="*/ 0 h 432"/>
              <a:gd name="T8" fmla="*/ 1440 w 1440"/>
              <a:gd name="T9" fmla="*/ 4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0" h="432">
                <a:moveTo>
                  <a:pt x="192" y="288"/>
                </a:moveTo>
                <a:lnTo>
                  <a:pt x="0" y="288"/>
                </a:lnTo>
                <a:lnTo>
                  <a:pt x="0" y="0"/>
                </a:lnTo>
                <a:lnTo>
                  <a:pt x="1440" y="0"/>
                </a:lnTo>
                <a:lnTo>
                  <a:pt x="1440" y="432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05" name="Freeform 33"/>
          <p:cNvSpPr>
            <a:spLocks/>
          </p:cNvSpPr>
          <p:nvPr/>
        </p:nvSpPr>
        <p:spPr bwMode="auto">
          <a:xfrm flipV="1">
            <a:off x="3673475" y="2817813"/>
            <a:ext cx="2286000" cy="685800"/>
          </a:xfrm>
          <a:custGeom>
            <a:avLst/>
            <a:gdLst>
              <a:gd name="T0" fmla="*/ 192 w 1440"/>
              <a:gd name="T1" fmla="*/ 288 h 432"/>
              <a:gd name="T2" fmla="*/ 0 w 1440"/>
              <a:gd name="T3" fmla="*/ 288 h 432"/>
              <a:gd name="T4" fmla="*/ 0 w 1440"/>
              <a:gd name="T5" fmla="*/ 0 h 432"/>
              <a:gd name="T6" fmla="*/ 1440 w 1440"/>
              <a:gd name="T7" fmla="*/ 0 h 432"/>
              <a:gd name="T8" fmla="*/ 1440 w 1440"/>
              <a:gd name="T9" fmla="*/ 4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0" h="432">
                <a:moveTo>
                  <a:pt x="192" y="288"/>
                </a:moveTo>
                <a:lnTo>
                  <a:pt x="0" y="288"/>
                </a:lnTo>
                <a:lnTo>
                  <a:pt x="0" y="0"/>
                </a:lnTo>
                <a:lnTo>
                  <a:pt x="1440" y="0"/>
                </a:lnTo>
                <a:lnTo>
                  <a:pt x="1440" y="432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33" name="Freeform 61"/>
          <p:cNvSpPr>
            <a:spLocks/>
          </p:cNvSpPr>
          <p:nvPr/>
        </p:nvSpPr>
        <p:spPr bwMode="auto">
          <a:xfrm>
            <a:off x="6324600" y="1565275"/>
            <a:ext cx="92075" cy="109538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34" name="Freeform 62"/>
          <p:cNvSpPr>
            <a:spLocks/>
          </p:cNvSpPr>
          <p:nvPr/>
        </p:nvSpPr>
        <p:spPr bwMode="auto">
          <a:xfrm>
            <a:off x="6340475" y="2784475"/>
            <a:ext cx="92075" cy="109538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36" name="Text Box 64"/>
          <p:cNvSpPr txBox="1">
            <a:spLocks noChangeArrowheads="1"/>
          </p:cNvSpPr>
          <p:nvPr/>
        </p:nvSpPr>
        <p:spPr bwMode="auto">
          <a:xfrm>
            <a:off x="587375" y="1025525"/>
            <a:ext cx="273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33538" name="Text Box 66"/>
          <p:cNvSpPr txBox="1">
            <a:spLocks noChangeArrowheads="1"/>
          </p:cNvSpPr>
          <p:nvPr/>
        </p:nvSpPr>
        <p:spPr bwMode="auto">
          <a:xfrm>
            <a:off x="546100" y="27559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33539" name="Text Box 67"/>
          <p:cNvSpPr txBox="1">
            <a:spLocks noChangeArrowheads="1"/>
          </p:cNvSpPr>
          <p:nvPr/>
        </p:nvSpPr>
        <p:spPr bwMode="auto">
          <a:xfrm>
            <a:off x="152400" y="1979613"/>
            <a:ext cx="514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33540" name="Text Box 68"/>
          <p:cNvSpPr txBox="1">
            <a:spLocks noChangeArrowheads="1"/>
          </p:cNvSpPr>
          <p:nvPr/>
        </p:nvSpPr>
        <p:spPr bwMode="auto">
          <a:xfrm>
            <a:off x="6496050" y="1370013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33541" name="Text Box 69"/>
          <p:cNvSpPr txBox="1">
            <a:spLocks noChangeArrowheads="1"/>
          </p:cNvSpPr>
          <p:nvPr/>
        </p:nvSpPr>
        <p:spPr bwMode="auto">
          <a:xfrm>
            <a:off x="6511925" y="2690813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33542" name="Line 70"/>
          <p:cNvSpPr>
            <a:spLocks noChangeShapeType="1"/>
          </p:cNvSpPr>
          <p:nvPr/>
        </p:nvSpPr>
        <p:spPr bwMode="auto">
          <a:xfrm>
            <a:off x="6604000" y="2727325"/>
            <a:ext cx="228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3543" name="Group 71"/>
          <p:cNvGrpSpPr>
            <a:grpSpLocks/>
          </p:cNvGrpSpPr>
          <p:nvPr/>
        </p:nvGrpSpPr>
        <p:grpSpPr bwMode="auto">
          <a:xfrm flipV="1">
            <a:off x="2854325" y="4557713"/>
            <a:ext cx="781050" cy="228600"/>
            <a:chOff x="3732" y="1692"/>
            <a:chExt cx="1836" cy="144"/>
          </a:xfrm>
        </p:grpSpPr>
        <p:sp>
          <p:nvSpPr>
            <p:cNvPr id="233544" name="Freeform 72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45" name="Line 73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3546" name="Freeform 74"/>
          <p:cNvSpPr>
            <a:spLocks/>
          </p:cNvSpPr>
          <p:nvPr/>
        </p:nvSpPr>
        <p:spPr bwMode="auto">
          <a:xfrm>
            <a:off x="2897188" y="5014913"/>
            <a:ext cx="776287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47" name="Text Box 75"/>
          <p:cNvSpPr txBox="1">
            <a:spLocks noChangeArrowheads="1"/>
          </p:cNvSpPr>
          <p:nvPr/>
        </p:nvSpPr>
        <p:spPr bwMode="auto">
          <a:xfrm>
            <a:off x="1981200" y="4495800"/>
            <a:ext cx="51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33548" name="Text Box 76"/>
          <p:cNvSpPr txBox="1">
            <a:spLocks noChangeArrowheads="1"/>
          </p:cNvSpPr>
          <p:nvPr/>
        </p:nvSpPr>
        <p:spPr bwMode="auto">
          <a:xfrm>
            <a:off x="2035175" y="5029200"/>
            <a:ext cx="361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33549" name="Line 77"/>
          <p:cNvSpPr>
            <a:spLocks noChangeShapeType="1"/>
          </p:cNvSpPr>
          <p:nvPr/>
        </p:nvSpPr>
        <p:spPr bwMode="auto">
          <a:xfrm flipH="1">
            <a:off x="2473325" y="4786313"/>
            <a:ext cx="381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50" name="Line 78"/>
          <p:cNvSpPr>
            <a:spLocks noChangeShapeType="1"/>
          </p:cNvSpPr>
          <p:nvPr/>
        </p:nvSpPr>
        <p:spPr bwMode="auto">
          <a:xfrm flipH="1">
            <a:off x="2473325" y="5243513"/>
            <a:ext cx="4111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51" name="Freeform 79"/>
          <p:cNvSpPr>
            <a:spLocks/>
          </p:cNvSpPr>
          <p:nvPr/>
        </p:nvSpPr>
        <p:spPr bwMode="auto">
          <a:xfrm flipV="1">
            <a:off x="3673475" y="5014913"/>
            <a:ext cx="776288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3552" name="Group 80"/>
          <p:cNvGrpSpPr>
            <a:grpSpLocks/>
          </p:cNvGrpSpPr>
          <p:nvPr/>
        </p:nvGrpSpPr>
        <p:grpSpPr bwMode="auto">
          <a:xfrm flipV="1">
            <a:off x="3635375" y="4557713"/>
            <a:ext cx="781050" cy="228600"/>
            <a:chOff x="3732" y="1692"/>
            <a:chExt cx="1836" cy="144"/>
          </a:xfrm>
        </p:grpSpPr>
        <p:sp>
          <p:nvSpPr>
            <p:cNvPr id="233553" name="Freeform 81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54" name="Line 82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3555" name="Group 83"/>
          <p:cNvGrpSpPr>
            <a:grpSpLocks/>
          </p:cNvGrpSpPr>
          <p:nvPr/>
        </p:nvGrpSpPr>
        <p:grpSpPr bwMode="auto">
          <a:xfrm flipV="1">
            <a:off x="4435475" y="4557713"/>
            <a:ext cx="781050" cy="228600"/>
            <a:chOff x="3732" y="1692"/>
            <a:chExt cx="1836" cy="144"/>
          </a:xfrm>
        </p:grpSpPr>
        <p:sp>
          <p:nvSpPr>
            <p:cNvPr id="233556" name="Freeform 84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57" name="Line 85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3558" name="Freeform 86"/>
          <p:cNvSpPr>
            <a:spLocks/>
          </p:cNvSpPr>
          <p:nvPr/>
        </p:nvSpPr>
        <p:spPr bwMode="auto">
          <a:xfrm>
            <a:off x="4454525" y="5014913"/>
            <a:ext cx="776288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59" name="Freeform 87"/>
          <p:cNvSpPr>
            <a:spLocks/>
          </p:cNvSpPr>
          <p:nvPr/>
        </p:nvSpPr>
        <p:spPr bwMode="auto">
          <a:xfrm flipV="1">
            <a:off x="5259388" y="5014913"/>
            <a:ext cx="776287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3560" name="Group 88"/>
          <p:cNvGrpSpPr>
            <a:grpSpLocks/>
          </p:cNvGrpSpPr>
          <p:nvPr/>
        </p:nvGrpSpPr>
        <p:grpSpPr bwMode="auto">
          <a:xfrm flipV="1">
            <a:off x="5216525" y="4557713"/>
            <a:ext cx="781050" cy="228600"/>
            <a:chOff x="3732" y="1692"/>
            <a:chExt cx="1836" cy="144"/>
          </a:xfrm>
        </p:grpSpPr>
        <p:sp>
          <p:nvSpPr>
            <p:cNvPr id="233561" name="Freeform 89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62" name="Line 90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3563" name="Group 91"/>
          <p:cNvGrpSpPr>
            <a:grpSpLocks/>
          </p:cNvGrpSpPr>
          <p:nvPr/>
        </p:nvGrpSpPr>
        <p:grpSpPr bwMode="auto">
          <a:xfrm flipV="1">
            <a:off x="6007100" y="4557713"/>
            <a:ext cx="781050" cy="228600"/>
            <a:chOff x="3732" y="1692"/>
            <a:chExt cx="1836" cy="144"/>
          </a:xfrm>
        </p:grpSpPr>
        <p:sp>
          <p:nvSpPr>
            <p:cNvPr id="233564" name="Freeform 92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65" name="Line 93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3566" name="Freeform 94"/>
          <p:cNvSpPr>
            <a:spLocks/>
          </p:cNvSpPr>
          <p:nvPr/>
        </p:nvSpPr>
        <p:spPr bwMode="auto">
          <a:xfrm>
            <a:off x="6035675" y="5014913"/>
            <a:ext cx="762000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3567" name="Freeform 95"/>
          <p:cNvSpPr>
            <a:spLocks/>
          </p:cNvSpPr>
          <p:nvPr/>
        </p:nvSpPr>
        <p:spPr bwMode="auto">
          <a:xfrm flipV="1">
            <a:off x="6816725" y="5014913"/>
            <a:ext cx="762000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3568" name="Group 96"/>
          <p:cNvGrpSpPr>
            <a:grpSpLocks/>
          </p:cNvGrpSpPr>
          <p:nvPr/>
        </p:nvGrpSpPr>
        <p:grpSpPr bwMode="auto">
          <a:xfrm flipV="1">
            <a:off x="6797675" y="4557713"/>
            <a:ext cx="781050" cy="228600"/>
            <a:chOff x="3732" y="1692"/>
            <a:chExt cx="1836" cy="144"/>
          </a:xfrm>
        </p:grpSpPr>
        <p:sp>
          <p:nvSpPr>
            <p:cNvPr id="233569" name="Freeform 97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570" name="Line 98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3488" name="AutoShape 16"/>
          <p:cNvSpPr>
            <a:spLocks noChangeArrowheads="1"/>
          </p:cNvSpPr>
          <p:nvPr/>
        </p:nvSpPr>
        <p:spPr bwMode="auto">
          <a:xfrm rot="37800000">
            <a:off x="3979068" y="2666207"/>
            <a:ext cx="531813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489" name="Rectangle 17"/>
          <p:cNvSpPr>
            <a:spLocks noChangeArrowheads="1"/>
          </p:cNvSpPr>
          <p:nvPr/>
        </p:nvSpPr>
        <p:spPr bwMode="auto">
          <a:xfrm rot="37800000">
            <a:off x="3860801" y="2782887"/>
            <a:ext cx="531812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490" name="Rectangle 18"/>
          <p:cNvSpPr>
            <a:spLocks noChangeArrowheads="1"/>
          </p:cNvSpPr>
          <p:nvPr/>
        </p:nvSpPr>
        <p:spPr bwMode="auto">
          <a:xfrm rot="37800000">
            <a:off x="4013994" y="2902744"/>
            <a:ext cx="501650" cy="58738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492" name="AutoShape 20"/>
          <p:cNvSpPr>
            <a:spLocks noChangeArrowheads="1"/>
          </p:cNvSpPr>
          <p:nvPr/>
        </p:nvSpPr>
        <p:spPr bwMode="auto">
          <a:xfrm rot="37800000">
            <a:off x="3979068" y="1218407"/>
            <a:ext cx="531813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493" name="Rectangle 21"/>
          <p:cNvSpPr>
            <a:spLocks noChangeArrowheads="1"/>
          </p:cNvSpPr>
          <p:nvPr/>
        </p:nvSpPr>
        <p:spPr bwMode="auto">
          <a:xfrm rot="37800000">
            <a:off x="3860801" y="1335087"/>
            <a:ext cx="531812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494" name="Rectangle 22"/>
          <p:cNvSpPr>
            <a:spLocks noChangeArrowheads="1"/>
          </p:cNvSpPr>
          <p:nvPr/>
        </p:nvSpPr>
        <p:spPr bwMode="auto">
          <a:xfrm rot="37800000">
            <a:off x="4013994" y="1454944"/>
            <a:ext cx="501650" cy="58738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3589" name="Text Box 117"/>
          <p:cNvSpPr txBox="1">
            <a:spLocks noChangeArrowheads="1"/>
          </p:cNvSpPr>
          <p:nvPr/>
        </p:nvSpPr>
        <p:spPr bwMode="auto">
          <a:xfrm>
            <a:off x="3487738" y="549275"/>
            <a:ext cx="26844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en-US" sz="1400" i="1" u="sng">
                <a:solidFill>
                  <a:srgbClr val="FFCC00"/>
                </a:solidFill>
              </a:rPr>
              <a:t>vòng hồi tín đơn cực</a:t>
            </a:r>
            <a:r>
              <a:rPr lang="en-US" sz="1400">
                <a:solidFill>
                  <a:schemeClr val="bg1"/>
                </a:solidFill>
              </a:rPr>
              <a:t> quá độ</a:t>
            </a:r>
          </a:p>
          <a:p>
            <a:pPr algn="l"/>
            <a:r>
              <a:rPr lang="en-US" sz="1400">
                <a:solidFill>
                  <a:schemeClr val="bg1"/>
                </a:solidFill>
              </a:rPr>
              <a:t>  </a:t>
            </a:r>
          </a:p>
        </p:txBody>
      </p:sp>
      <p:sp>
        <p:nvSpPr>
          <p:cNvPr id="233590" name="Text Box 118"/>
          <p:cNvSpPr txBox="1">
            <a:spLocks noChangeArrowheads="1"/>
          </p:cNvSpPr>
          <p:nvPr/>
        </p:nvSpPr>
        <p:spPr bwMode="auto">
          <a:xfrm>
            <a:off x="5697538" y="1981200"/>
            <a:ext cx="2989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sz="1400">
                <a:solidFill>
                  <a:schemeClr val="bg1"/>
                </a:solidFill>
              </a:rPr>
              <a:t> </a:t>
            </a:r>
            <a:r>
              <a:rPr lang="en-US" sz="1400" i="1" u="sng">
                <a:solidFill>
                  <a:srgbClr val="FFCC00"/>
                </a:solidFill>
              </a:rPr>
              <a:t>vòng hồi tín song cực</a:t>
            </a:r>
            <a:r>
              <a:rPr lang="en-US" sz="1400">
                <a:solidFill>
                  <a:schemeClr val="bg1"/>
                </a:solidFill>
              </a:rPr>
              <a:t> xác lập </a:t>
            </a:r>
          </a:p>
        </p:txBody>
      </p:sp>
      <p:sp>
        <p:nvSpPr>
          <p:cNvPr id="233591" name="Text Box 119"/>
          <p:cNvSpPr txBox="1">
            <a:spLocks noChangeArrowheads="1"/>
          </p:cNvSpPr>
          <p:nvPr/>
        </p:nvSpPr>
        <p:spPr bwMode="auto">
          <a:xfrm>
            <a:off x="3810000" y="3505200"/>
            <a:ext cx="36337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400">
                <a:solidFill>
                  <a:schemeClr val="bg1"/>
                </a:solidFill>
              </a:rPr>
              <a:t>Trong thời gian Tp ở mức Cao (H) , </a:t>
            </a:r>
          </a:p>
          <a:p>
            <a:pPr algn="l"/>
            <a:r>
              <a:rPr lang="en-US" sz="1400">
                <a:solidFill>
                  <a:schemeClr val="bg1"/>
                </a:solidFill>
              </a:rPr>
              <a:t> hai vòng hồi tín đơn cực được khép kín.</a:t>
            </a:r>
          </a:p>
        </p:txBody>
      </p:sp>
      <p:sp>
        <p:nvSpPr>
          <p:cNvPr id="233592" name="Text Box 120"/>
          <p:cNvSpPr txBox="1">
            <a:spLocks noChangeArrowheads="1"/>
          </p:cNvSpPr>
          <p:nvPr/>
        </p:nvSpPr>
        <p:spPr bwMode="auto">
          <a:xfrm>
            <a:off x="457200" y="5715000"/>
            <a:ext cx="6942138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400">
                <a:solidFill>
                  <a:schemeClr val="bg1"/>
                </a:solidFill>
              </a:rPr>
              <a:t>Cạnh lên của tín hiệu nhịp CK kích khởi quá trình  tự lật song cực.</a:t>
            </a:r>
          </a:p>
          <a:p>
            <a:pPr algn="l"/>
            <a:r>
              <a:rPr lang="en-US" sz="1400">
                <a:solidFill>
                  <a:schemeClr val="bg1"/>
                </a:solidFill>
              </a:rPr>
              <a:t>Tp không quá ngắn để đẩy mạch tới trạng thái ổn định mới , </a:t>
            </a:r>
          </a:p>
          <a:p>
            <a:pPr algn="l"/>
            <a:r>
              <a:rPr lang="en-US" sz="1400">
                <a:solidFill>
                  <a:schemeClr val="bg1"/>
                </a:solidFill>
              </a:rPr>
              <a:t>đồng thời Tp không quá dài để hồi tín chạy KHÔNG QUÁ MỘT VÒNG ĐƠN CỰC.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33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3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33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3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8" dur="2000" fill="hold"/>
                                        <p:tgtEl>
                                          <p:spTgt spid="2335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20" dur="2000" fill="hold"/>
                                        <p:tgtEl>
                                          <p:spTgt spid="2335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7" dur="2000" fill="hold"/>
                                        <p:tgtEl>
                                          <p:spTgt spid="2335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9" dur="2000" fill="hold"/>
                                        <p:tgtEl>
                                          <p:spTgt spid="2335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33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3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4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233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3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233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3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2000"/>
                                        <p:tgtEl>
                                          <p:spTgt spid="23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indefinite"/>
                                        <p:tgtEl>
                                          <p:spTgt spid="2335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2" dur="indefinite"/>
                                        <p:tgtEl>
                                          <p:spTgt spid="2335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indefinite"/>
                                        <p:tgtEl>
                                          <p:spTgt spid="2334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indefinite"/>
                                        <p:tgtEl>
                                          <p:spTgt spid="2334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indefinite"/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8" dur="indefinite"/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3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-1.50289E-6 L 8.33333E-7 -0.09942 L -0.24931 -0.09942 L -0.24931 -0.03399 L -0.21597 -0.03399 L -0.15556 -0.01688 L -0.08733 -0.01688 L -0.0191 -1.50289E-6 L 8.33333E-7 -1.50289E-6 Z " pathEditMode="relative" ptsTypes="AAAAAAAAA">
                                      <p:cBhvr>
                                        <p:cTn id="90" dur="2000" fill="hold"/>
                                        <p:tgtEl>
                                          <p:spTgt spid="233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3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2222E-6 -3.7037E-7 L 4.72222E-6 0.09583 L -0.25209 0.09583 L -0.25209 0.03055 L -0.2198 0.03055 L -0.1573 0.01389 L -0.09063 0.01389 L -0.0198 -0.00278 L 4.72222E-6 -3.7037E-7 Z " pathEditMode="relative" ptsTypes="AAAAAAAAA">
                                      <p:cBhvr>
                                        <p:cTn id="92" dur="2000" fill="hold"/>
                                        <p:tgtEl>
                                          <p:spTgt spid="233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7" presetClass="emph" presetSubtype="1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4" dur="indefinite"/>
                                        <p:tgtEl>
                                          <p:spTgt spid="2335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5" dur="indefinite"/>
                                        <p:tgtEl>
                                          <p:spTgt spid="2335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7" presetClass="emph" presetSubtype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7" dur="indefinite"/>
                                        <p:tgtEl>
                                          <p:spTgt spid="2334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8" dur="indefinite"/>
                                        <p:tgtEl>
                                          <p:spTgt spid="2334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7" presetClass="emph" presetSubtype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0" dur="indefinite"/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1" dur="indefinite"/>
                                        <p:tgtEl>
                                          <p:spTgt spid="2334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indefinite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5" dur="indefinite"/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indefinite"/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8" dur="indefinite"/>
                                        <p:tgtEl>
                                          <p:spTgt spid="23348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3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33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33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33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000"/>
                                        <p:tgtEl>
                                          <p:spTgt spid="233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2000"/>
                                        <p:tgtEl>
                                          <p:spTgt spid="233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2000"/>
                                        <p:tgtEl>
                                          <p:spTgt spid="233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2000"/>
                                        <p:tgtEl>
                                          <p:spTgt spid="233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58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000"/>
                                        <p:tgtEl>
                                          <p:spTgt spid="23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2000"/>
                                        <p:tgtEl>
                                          <p:spTgt spid="23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2000"/>
                                        <p:tgtEl>
                                          <p:spTgt spid="23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2000"/>
                                        <p:tgtEl>
                                          <p:spTgt spid="23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106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2000"/>
                                        <p:tgtEl>
                                          <p:spTgt spid="23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2000"/>
                                        <p:tgtEl>
                                          <p:spTgt spid="23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2000"/>
                                        <p:tgtEl>
                                          <p:spTgt spid="23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2000"/>
                                        <p:tgtEl>
                                          <p:spTgt spid="23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indefinite"/>
                                        <p:tgtEl>
                                          <p:spTgt spid="2335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0" dur="indefinite"/>
                                        <p:tgtEl>
                                          <p:spTgt spid="2335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2000"/>
                                        <p:tgtEl>
                                          <p:spTgt spid="233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2000"/>
                                        <p:tgtEl>
                                          <p:spTgt spid="233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 nodeType="clickPar">
                      <p:stCondLst>
                        <p:cond delay="indefinite"/>
                      </p:stCondLst>
                      <p:childTnLst>
                        <p:par>
                          <p:cTn id="1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5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4" dur="2000"/>
                                        <p:tgtEl>
                                          <p:spTgt spid="2335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535" grpId="0" animBg="1"/>
      <p:bldP spid="233475" grpId="0" animBg="1"/>
      <p:bldP spid="233506" grpId="0" animBg="1"/>
      <p:bldP spid="233507" grpId="0" animBg="1"/>
      <p:bldP spid="233513" grpId="0" animBg="1"/>
      <p:bldP spid="233517" grpId="0" animBg="1"/>
      <p:bldP spid="233518" grpId="0" animBg="1"/>
      <p:bldP spid="233530" grpId="0" animBg="1"/>
      <p:bldP spid="233531" grpId="0" animBg="1"/>
      <p:bldP spid="233532" grpId="0" animBg="1"/>
      <p:bldP spid="233504" grpId="0" animBg="1"/>
      <p:bldP spid="233505" grpId="0" animBg="1"/>
      <p:bldP spid="233536" grpId="0"/>
      <p:bldP spid="233538" grpId="0"/>
      <p:bldP spid="233546" grpId="0" animBg="1"/>
      <p:bldP spid="233547" grpId="0"/>
      <p:bldP spid="233548" grpId="0"/>
      <p:bldP spid="233549" grpId="0" animBg="1"/>
      <p:bldP spid="233550" grpId="0" animBg="1"/>
      <p:bldP spid="233551" grpId="0" animBg="1"/>
      <p:bldP spid="233558" grpId="0" animBg="1"/>
      <p:bldP spid="233559" grpId="0" animBg="1"/>
      <p:bldP spid="233566" grpId="0" animBg="1"/>
      <p:bldP spid="233567" grpId="0" animBg="1"/>
      <p:bldP spid="233589" grpId="0"/>
      <p:bldP spid="233590" grpId="0"/>
      <p:bldP spid="233591" grpId="0"/>
      <p:bldP spid="23359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28600" y="152400"/>
            <a:ext cx="8763000" cy="6430963"/>
          </a:xfrm>
        </p:spPr>
        <p:txBody>
          <a:bodyPr/>
          <a:lstStyle/>
          <a:p>
            <a:endParaRPr lang="en-US"/>
          </a:p>
        </p:txBody>
      </p:sp>
      <p:sp>
        <p:nvSpPr>
          <p:cNvPr id="242703" name="Rectangle 15"/>
          <p:cNvSpPr>
            <a:spLocks noGrp="1" noChangeArrowheads="1"/>
          </p:cNvSpPr>
          <p:nvPr>
            <p:ph type="title"/>
          </p:nvPr>
        </p:nvSpPr>
        <p:spPr>
          <a:xfrm>
            <a:off x="2514600" y="76200"/>
            <a:ext cx="5867400" cy="762000"/>
          </a:xfrm>
          <a:noFill/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ĐA HÀI LƯỠNG ỔN</a:t>
            </a:r>
          </a:p>
        </p:txBody>
      </p:sp>
      <p:sp>
        <p:nvSpPr>
          <p:cNvPr id="242704" name="Line 16"/>
          <p:cNvSpPr>
            <a:spLocks noChangeShapeType="1"/>
          </p:cNvSpPr>
          <p:nvPr/>
        </p:nvSpPr>
        <p:spPr bwMode="auto">
          <a:xfrm rot="16200000" flipV="1">
            <a:off x="6096794" y="1285082"/>
            <a:ext cx="0" cy="639762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05" name="Line 17"/>
          <p:cNvSpPr>
            <a:spLocks noChangeShapeType="1"/>
          </p:cNvSpPr>
          <p:nvPr/>
        </p:nvSpPr>
        <p:spPr bwMode="auto">
          <a:xfrm rot="16200000" flipV="1">
            <a:off x="4798219" y="1164432"/>
            <a:ext cx="0" cy="639762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06" name="Line 18"/>
          <p:cNvSpPr>
            <a:spLocks noChangeShapeType="1"/>
          </p:cNvSpPr>
          <p:nvPr/>
        </p:nvSpPr>
        <p:spPr bwMode="auto">
          <a:xfrm rot="16200000" flipV="1">
            <a:off x="5006975" y="1598613"/>
            <a:ext cx="0" cy="2286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09" name="Line 21"/>
          <p:cNvSpPr>
            <a:spLocks noChangeShapeType="1"/>
          </p:cNvSpPr>
          <p:nvPr/>
        </p:nvSpPr>
        <p:spPr bwMode="auto">
          <a:xfrm rot="16200000" flipV="1">
            <a:off x="6096794" y="2499519"/>
            <a:ext cx="0" cy="639762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10" name="Line 22"/>
          <p:cNvSpPr>
            <a:spLocks noChangeShapeType="1"/>
          </p:cNvSpPr>
          <p:nvPr/>
        </p:nvSpPr>
        <p:spPr bwMode="auto">
          <a:xfrm rot="16200000" flipV="1">
            <a:off x="5006975" y="2589213"/>
            <a:ext cx="0" cy="228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11" name="Line 23"/>
          <p:cNvSpPr>
            <a:spLocks noChangeShapeType="1"/>
          </p:cNvSpPr>
          <p:nvPr/>
        </p:nvSpPr>
        <p:spPr bwMode="auto">
          <a:xfrm rot="16200000" flipV="1">
            <a:off x="4798219" y="2612232"/>
            <a:ext cx="0" cy="639762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14" name="Freeform 26"/>
          <p:cNvSpPr>
            <a:spLocks/>
          </p:cNvSpPr>
          <p:nvPr/>
        </p:nvSpPr>
        <p:spPr bwMode="auto">
          <a:xfrm>
            <a:off x="4892675" y="1598613"/>
            <a:ext cx="1066800" cy="1096962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15" name="Freeform 27"/>
          <p:cNvSpPr>
            <a:spLocks/>
          </p:cNvSpPr>
          <p:nvPr/>
        </p:nvSpPr>
        <p:spPr bwMode="auto">
          <a:xfrm flipV="1">
            <a:off x="4892675" y="1712913"/>
            <a:ext cx="1066800" cy="1096962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28575" cmpd="sng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22" name="Freeform 34"/>
          <p:cNvSpPr>
            <a:spLocks/>
          </p:cNvSpPr>
          <p:nvPr/>
        </p:nvSpPr>
        <p:spPr bwMode="auto">
          <a:xfrm>
            <a:off x="3292475" y="1636713"/>
            <a:ext cx="685800" cy="533400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28575" cmpd="sng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23" name="Freeform 35"/>
          <p:cNvSpPr>
            <a:spLocks/>
          </p:cNvSpPr>
          <p:nvPr/>
        </p:nvSpPr>
        <p:spPr bwMode="auto">
          <a:xfrm flipV="1">
            <a:off x="3292475" y="2170113"/>
            <a:ext cx="685800" cy="609600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28575" cmpd="sng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25" name="Rectangle 37"/>
          <p:cNvSpPr>
            <a:spLocks noChangeArrowheads="1"/>
          </p:cNvSpPr>
          <p:nvPr/>
        </p:nvSpPr>
        <p:spPr bwMode="auto">
          <a:xfrm>
            <a:off x="2287588" y="1660525"/>
            <a:ext cx="1004887" cy="1004888"/>
          </a:xfrm>
          <a:prstGeom prst="rect">
            <a:avLst/>
          </a:prstGeom>
          <a:solidFill>
            <a:srgbClr val="CC0066"/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     </a:t>
            </a:r>
          </a:p>
          <a:p>
            <a:endParaRPr lang="en-US"/>
          </a:p>
          <a:p>
            <a:r>
              <a:rPr lang="en-US"/>
              <a:t>          T</a:t>
            </a:r>
            <a:r>
              <a:rPr lang="en-US" baseline="-25000"/>
              <a:t>p</a:t>
            </a:r>
            <a:endParaRPr lang="en-US"/>
          </a:p>
        </p:txBody>
      </p:sp>
      <p:sp>
        <p:nvSpPr>
          <p:cNvPr id="242726" name="AutoShape 38"/>
          <p:cNvSpPr>
            <a:spLocks noChangeArrowheads="1"/>
          </p:cNvSpPr>
          <p:nvPr/>
        </p:nvSpPr>
        <p:spPr bwMode="auto">
          <a:xfrm rot="-5400000" flipH="1" flipV="1">
            <a:off x="2291557" y="2096294"/>
            <a:ext cx="125412" cy="133350"/>
          </a:xfrm>
          <a:prstGeom prst="triangle">
            <a:avLst>
              <a:gd name="adj" fmla="val 50000"/>
            </a:avLst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27" name="Freeform 39"/>
          <p:cNvSpPr>
            <a:spLocks/>
          </p:cNvSpPr>
          <p:nvPr/>
        </p:nvSpPr>
        <p:spPr bwMode="auto">
          <a:xfrm>
            <a:off x="2420938" y="1785938"/>
            <a:ext cx="603250" cy="188912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28" name="Freeform 40"/>
          <p:cNvSpPr>
            <a:spLocks/>
          </p:cNvSpPr>
          <p:nvPr/>
        </p:nvSpPr>
        <p:spPr bwMode="auto">
          <a:xfrm>
            <a:off x="2667000" y="2289175"/>
            <a:ext cx="334963" cy="187325"/>
          </a:xfrm>
          <a:custGeom>
            <a:avLst/>
            <a:gdLst>
              <a:gd name="T0" fmla="*/ 0 w 480"/>
              <a:gd name="T1" fmla="*/ 144 h 144"/>
              <a:gd name="T2" fmla="*/ 144 w 480"/>
              <a:gd name="T3" fmla="*/ 144 h 144"/>
              <a:gd name="T4" fmla="*/ 144 w 480"/>
              <a:gd name="T5" fmla="*/ 0 h 144"/>
              <a:gd name="T6" fmla="*/ 240 w 480"/>
              <a:gd name="T7" fmla="*/ 0 h 144"/>
              <a:gd name="T8" fmla="*/ 240 w 480"/>
              <a:gd name="T9" fmla="*/ 144 h 144"/>
              <a:gd name="T10" fmla="*/ 480 w 480"/>
              <a:gd name="T11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0" h="144">
                <a:moveTo>
                  <a:pt x="0" y="144"/>
                </a:moveTo>
                <a:lnTo>
                  <a:pt x="144" y="144"/>
                </a:lnTo>
                <a:lnTo>
                  <a:pt x="144" y="0"/>
                </a:lnTo>
                <a:lnTo>
                  <a:pt x="240" y="0"/>
                </a:lnTo>
                <a:lnTo>
                  <a:pt x="240" y="144"/>
                </a:lnTo>
                <a:lnTo>
                  <a:pt x="480" y="144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29" name="Line 41"/>
          <p:cNvSpPr>
            <a:spLocks noChangeShapeType="1"/>
          </p:cNvSpPr>
          <p:nvPr/>
        </p:nvSpPr>
        <p:spPr bwMode="auto">
          <a:xfrm>
            <a:off x="2755900" y="1974850"/>
            <a:ext cx="0" cy="250825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30" name="Line 42"/>
          <p:cNvSpPr>
            <a:spLocks noChangeShapeType="1"/>
          </p:cNvSpPr>
          <p:nvPr/>
        </p:nvSpPr>
        <p:spPr bwMode="auto">
          <a:xfrm rot="16200000" flipV="1">
            <a:off x="1905794" y="1804194"/>
            <a:ext cx="0" cy="731838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31" name="Oval 43"/>
          <p:cNvSpPr>
            <a:spLocks noChangeArrowheads="1"/>
          </p:cNvSpPr>
          <p:nvPr/>
        </p:nvSpPr>
        <p:spPr bwMode="auto">
          <a:xfrm>
            <a:off x="5934075" y="1585913"/>
            <a:ext cx="46038" cy="46037"/>
          </a:xfrm>
          <a:prstGeom prst="ellipse">
            <a:avLst/>
          </a:prstGeom>
          <a:solidFill>
            <a:srgbClr val="FF0000"/>
          </a:solidFill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32" name="Oval 44"/>
          <p:cNvSpPr>
            <a:spLocks noChangeArrowheads="1"/>
          </p:cNvSpPr>
          <p:nvPr/>
        </p:nvSpPr>
        <p:spPr bwMode="auto">
          <a:xfrm>
            <a:off x="5938838" y="2805113"/>
            <a:ext cx="46037" cy="46037"/>
          </a:xfrm>
          <a:prstGeom prst="ellipse">
            <a:avLst/>
          </a:prstGeom>
          <a:solidFill>
            <a:schemeClr val="bg1"/>
          </a:solidFill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33" name="Line 45"/>
          <p:cNvSpPr>
            <a:spLocks noChangeShapeType="1"/>
          </p:cNvSpPr>
          <p:nvPr/>
        </p:nvSpPr>
        <p:spPr bwMode="auto">
          <a:xfrm rot="16200000" flipV="1">
            <a:off x="3830638" y="1209675"/>
            <a:ext cx="0" cy="3206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34" name="Line 46"/>
          <p:cNvSpPr>
            <a:spLocks noChangeShapeType="1"/>
          </p:cNvSpPr>
          <p:nvPr/>
        </p:nvSpPr>
        <p:spPr bwMode="auto">
          <a:xfrm rot="-16200000">
            <a:off x="3444875" y="1141413"/>
            <a:ext cx="4572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35" name="Line 47"/>
          <p:cNvSpPr>
            <a:spLocks noChangeShapeType="1"/>
          </p:cNvSpPr>
          <p:nvPr/>
        </p:nvSpPr>
        <p:spPr bwMode="auto">
          <a:xfrm rot="-16200000">
            <a:off x="5616575" y="1255713"/>
            <a:ext cx="6858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36" name="Line 48"/>
          <p:cNvSpPr>
            <a:spLocks noChangeShapeType="1"/>
          </p:cNvSpPr>
          <p:nvPr/>
        </p:nvSpPr>
        <p:spPr bwMode="auto">
          <a:xfrm rot="16200000" flipV="1">
            <a:off x="4816475" y="-230187"/>
            <a:ext cx="0" cy="22860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37" name="Line 49"/>
          <p:cNvSpPr>
            <a:spLocks noChangeShapeType="1"/>
          </p:cNvSpPr>
          <p:nvPr/>
        </p:nvSpPr>
        <p:spPr bwMode="auto">
          <a:xfrm rot="-16200000">
            <a:off x="3830638" y="2886075"/>
            <a:ext cx="0" cy="320675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38" name="Line 50"/>
          <p:cNvSpPr>
            <a:spLocks noChangeShapeType="1"/>
          </p:cNvSpPr>
          <p:nvPr/>
        </p:nvSpPr>
        <p:spPr bwMode="auto">
          <a:xfrm rot="16200000" flipV="1">
            <a:off x="3443288" y="3273425"/>
            <a:ext cx="4572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39" name="Line 51"/>
          <p:cNvSpPr>
            <a:spLocks noChangeShapeType="1"/>
          </p:cNvSpPr>
          <p:nvPr/>
        </p:nvSpPr>
        <p:spPr bwMode="auto">
          <a:xfrm rot="16200000" flipV="1">
            <a:off x="5616575" y="3160713"/>
            <a:ext cx="685800" cy="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40" name="Line 52"/>
          <p:cNvSpPr>
            <a:spLocks noChangeShapeType="1"/>
          </p:cNvSpPr>
          <p:nvPr/>
        </p:nvSpPr>
        <p:spPr bwMode="auto">
          <a:xfrm rot="-16200000">
            <a:off x="4816475" y="2360613"/>
            <a:ext cx="0" cy="2286000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43" name="Freeform 55"/>
          <p:cNvSpPr>
            <a:spLocks/>
          </p:cNvSpPr>
          <p:nvPr/>
        </p:nvSpPr>
        <p:spPr bwMode="auto">
          <a:xfrm>
            <a:off x="6324600" y="1565275"/>
            <a:ext cx="92075" cy="109538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44" name="Freeform 56"/>
          <p:cNvSpPr>
            <a:spLocks/>
          </p:cNvSpPr>
          <p:nvPr/>
        </p:nvSpPr>
        <p:spPr bwMode="auto">
          <a:xfrm>
            <a:off x="6340475" y="2784475"/>
            <a:ext cx="92075" cy="109538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48" name="Text Box 60"/>
          <p:cNvSpPr txBox="1">
            <a:spLocks noChangeArrowheads="1"/>
          </p:cNvSpPr>
          <p:nvPr/>
        </p:nvSpPr>
        <p:spPr bwMode="auto">
          <a:xfrm>
            <a:off x="879475" y="1979613"/>
            <a:ext cx="514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42749" name="Text Box 61"/>
          <p:cNvSpPr txBox="1">
            <a:spLocks noChangeArrowheads="1"/>
          </p:cNvSpPr>
          <p:nvPr/>
        </p:nvSpPr>
        <p:spPr bwMode="auto">
          <a:xfrm>
            <a:off x="6496050" y="1370013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42750" name="Text Box 62"/>
          <p:cNvSpPr txBox="1">
            <a:spLocks noChangeArrowheads="1"/>
          </p:cNvSpPr>
          <p:nvPr/>
        </p:nvSpPr>
        <p:spPr bwMode="auto">
          <a:xfrm>
            <a:off x="6511925" y="2690813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42751" name="Line 63"/>
          <p:cNvSpPr>
            <a:spLocks noChangeShapeType="1"/>
          </p:cNvSpPr>
          <p:nvPr/>
        </p:nvSpPr>
        <p:spPr bwMode="auto">
          <a:xfrm>
            <a:off x="6604000" y="2727325"/>
            <a:ext cx="228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16" name="AutoShape 28"/>
          <p:cNvSpPr>
            <a:spLocks noChangeArrowheads="1"/>
          </p:cNvSpPr>
          <p:nvPr/>
        </p:nvSpPr>
        <p:spPr bwMode="auto">
          <a:xfrm rot="37800000">
            <a:off x="3963193" y="2666207"/>
            <a:ext cx="531813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17" name="Rectangle 29"/>
          <p:cNvSpPr>
            <a:spLocks noChangeArrowheads="1"/>
          </p:cNvSpPr>
          <p:nvPr/>
        </p:nvSpPr>
        <p:spPr bwMode="auto">
          <a:xfrm rot="37800000">
            <a:off x="3860801" y="2782887"/>
            <a:ext cx="531812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18" name="Rectangle 30"/>
          <p:cNvSpPr>
            <a:spLocks noChangeArrowheads="1"/>
          </p:cNvSpPr>
          <p:nvPr/>
        </p:nvSpPr>
        <p:spPr bwMode="auto">
          <a:xfrm rot="37800000">
            <a:off x="4013994" y="2902744"/>
            <a:ext cx="501650" cy="58738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12" name="Freeform 24"/>
          <p:cNvSpPr>
            <a:spLocks/>
          </p:cNvSpPr>
          <p:nvPr/>
        </p:nvSpPr>
        <p:spPr bwMode="auto">
          <a:xfrm rot="5400000">
            <a:off x="5083175" y="2513013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13" name="Oval 25"/>
          <p:cNvSpPr>
            <a:spLocks noChangeArrowheads="1"/>
          </p:cNvSpPr>
          <p:nvPr/>
        </p:nvSpPr>
        <p:spPr bwMode="auto">
          <a:xfrm>
            <a:off x="5632450" y="2746375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81" name="Line 93"/>
          <p:cNvSpPr>
            <a:spLocks noChangeShapeType="1"/>
          </p:cNvSpPr>
          <p:nvPr/>
        </p:nvSpPr>
        <p:spPr bwMode="auto">
          <a:xfrm rot="16200000" flipV="1">
            <a:off x="5882482" y="2728118"/>
            <a:ext cx="0" cy="182563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82" name="Line 94"/>
          <p:cNvSpPr>
            <a:spLocks noChangeShapeType="1"/>
          </p:cNvSpPr>
          <p:nvPr/>
        </p:nvSpPr>
        <p:spPr bwMode="auto">
          <a:xfrm rot="16200000" flipV="1">
            <a:off x="4815682" y="1166018"/>
            <a:ext cx="0" cy="639763"/>
          </a:xfrm>
          <a:prstGeom prst="line">
            <a:avLst/>
          </a:prstGeom>
          <a:noFill/>
          <a:ln w="28575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19" name="AutoShape 31"/>
          <p:cNvSpPr>
            <a:spLocks noChangeArrowheads="1"/>
          </p:cNvSpPr>
          <p:nvPr/>
        </p:nvSpPr>
        <p:spPr bwMode="auto">
          <a:xfrm rot="37800000">
            <a:off x="3979068" y="1218407"/>
            <a:ext cx="531813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20" name="Rectangle 32"/>
          <p:cNvSpPr>
            <a:spLocks noChangeArrowheads="1"/>
          </p:cNvSpPr>
          <p:nvPr/>
        </p:nvSpPr>
        <p:spPr bwMode="auto">
          <a:xfrm rot="37800000">
            <a:off x="3860801" y="1335087"/>
            <a:ext cx="531812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21" name="Rectangle 33"/>
          <p:cNvSpPr>
            <a:spLocks noChangeArrowheads="1"/>
          </p:cNvSpPr>
          <p:nvPr/>
        </p:nvSpPr>
        <p:spPr bwMode="auto">
          <a:xfrm rot="37800000">
            <a:off x="4013994" y="1454944"/>
            <a:ext cx="501650" cy="58738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707" name="Freeform 19"/>
          <p:cNvSpPr>
            <a:spLocks/>
          </p:cNvSpPr>
          <p:nvPr/>
        </p:nvSpPr>
        <p:spPr bwMode="auto">
          <a:xfrm rot="5400000">
            <a:off x="5083175" y="1293813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08" name="Oval 20"/>
          <p:cNvSpPr>
            <a:spLocks noChangeArrowheads="1"/>
          </p:cNvSpPr>
          <p:nvPr/>
        </p:nvSpPr>
        <p:spPr bwMode="auto">
          <a:xfrm>
            <a:off x="5632450" y="1527175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42783" name="Group 95"/>
          <p:cNvGrpSpPr>
            <a:grpSpLocks/>
          </p:cNvGrpSpPr>
          <p:nvPr/>
        </p:nvGrpSpPr>
        <p:grpSpPr bwMode="auto">
          <a:xfrm flipV="1">
            <a:off x="1905000" y="4343400"/>
            <a:ext cx="781050" cy="228600"/>
            <a:chOff x="3732" y="1692"/>
            <a:chExt cx="1836" cy="144"/>
          </a:xfrm>
        </p:grpSpPr>
        <p:sp>
          <p:nvSpPr>
            <p:cNvPr id="242784" name="Freeform 96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785" name="Line 97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2786" name="Freeform 98"/>
          <p:cNvSpPr>
            <a:spLocks/>
          </p:cNvSpPr>
          <p:nvPr/>
        </p:nvSpPr>
        <p:spPr bwMode="auto">
          <a:xfrm>
            <a:off x="1947863" y="5181600"/>
            <a:ext cx="776287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87" name="Text Box 99"/>
          <p:cNvSpPr txBox="1">
            <a:spLocks noChangeArrowheads="1"/>
          </p:cNvSpPr>
          <p:nvPr/>
        </p:nvSpPr>
        <p:spPr bwMode="auto">
          <a:xfrm>
            <a:off x="1031875" y="4281488"/>
            <a:ext cx="514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42788" name="Text Box 100"/>
          <p:cNvSpPr txBox="1">
            <a:spLocks noChangeArrowheads="1"/>
          </p:cNvSpPr>
          <p:nvPr/>
        </p:nvSpPr>
        <p:spPr bwMode="auto">
          <a:xfrm>
            <a:off x="1085850" y="5195888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42789" name="Line 101"/>
          <p:cNvSpPr>
            <a:spLocks noChangeShapeType="1"/>
          </p:cNvSpPr>
          <p:nvPr/>
        </p:nvSpPr>
        <p:spPr bwMode="auto">
          <a:xfrm flipH="1">
            <a:off x="1524000" y="4572000"/>
            <a:ext cx="381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90" name="Line 102"/>
          <p:cNvSpPr>
            <a:spLocks noChangeShapeType="1"/>
          </p:cNvSpPr>
          <p:nvPr/>
        </p:nvSpPr>
        <p:spPr bwMode="auto">
          <a:xfrm flipH="1">
            <a:off x="1524000" y="5410200"/>
            <a:ext cx="4111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91" name="Freeform 103"/>
          <p:cNvSpPr>
            <a:spLocks/>
          </p:cNvSpPr>
          <p:nvPr/>
        </p:nvSpPr>
        <p:spPr bwMode="auto">
          <a:xfrm flipV="1">
            <a:off x="2724150" y="5181600"/>
            <a:ext cx="804863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2792" name="Group 104"/>
          <p:cNvGrpSpPr>
            <a:grpSpLocks/>
          </p:cNvGrpSpPr>
          <p:nvPr/>
        </p:nvGrpSpPr>
        <p:grpSpPr bwMode="auto">
          <a:xfrm flipV="1">
            <a:off x="2686050" y="4343400"/>
            <a:ext cx="781050" cy="228600"/>
            <a:chOff x="3732" y="1692"/>
            <a:chExt cx="1836" cy="144"/>
          </a:xfrm>
        </p:grpSpPr>
        <p:sp>
          <p:nvSpPr>
            <p:cNvPr id="242793" name="Freeform 105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794" name="Line 106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2795" name="Group 107"/>
          <p:cNvGrpSpPr>
            <a:grpSpLocks/>
          </p:cNvGrpSpPr>
          <p:nvPr/>
        </p:nvGrpSpPr>
        <p:grpSpPr bwMode="auto">
          <a:xfrm flipV="1">
            <a:off x="3486150" y="4343400"/>
            <a:ext cx="781050" cy="228600"/>
            <a:chOff x="3732" y="1692"/>
            <a:chExt cx="1836" cy="144"/>
          </a:xfrm>
        </p:grpSpPr>
        <p:sp>
          <p:nvSpPr>
            <p:cNvPr id="242796" name="Freeform 108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797" name="Line 109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2798" name="Freeform 110"/>
          <p:cNvSpPr>
            <a:spLocks/>
          </p:cNvSpPr>
          <p:nvPr/>
        </p:nvSpPr>
        <p:spPr bwMode="auto">
          <a:xfrm>
            <a:off x="3536950" y="5181600"/>
            <a:ext cx="804863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799" name="Freeform 111"/>
          <p:cNvSpPr>
            <a:spLocks/>
          </p:cNvSpPr>
          <p:nvPr/>
        </p:nvSpPr>
        <p:spPr bwMode="auto">
          <a:xfrm flipV="1">
            <a:off x="4341813" y="5181600"/>
            <a:ext cx="776287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2800" name="Group 112"/>
          <p:cNvGrpSpPr>
            <a:grpSpLocks/>
          </p:cNvGrpSpPr>
          <p:nvPr/>
        </p:nvGrpSpPr>
        <p:grpSpPr bwMode="auto">
          <a:xfrm flipV="1">
            <a:off x="4267200" y="4343400"/>
            <a:ext cx="781050" cy="228600"/>
            <a:chOff x="3732" y="1692"/>
            <a:chExt cx="1836" cy="144"/>
          </a:xfrm>
        </p:grpSpPr>
        <p:sp>
          <p:nvSpPr>
            <p:cNvPr id="242801" name="Freeform 113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802" name="Line 114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2803" name="Group 115"/>
          <p:cNvGrpSpPr>
            <a:grpSpLocks/>
          </p:cNvGrpSpPr>
          <p:nvPr/>
        </p:nvGrpSpPr>
        <p:grpSpPr bwMode="auto">
          <a:xfrm flipV="1">
            <a:off x="5057775" y="4343400"/>
            <a:ext cx="781050" cy="228600"/>
            <a:chOff x="3732" y="1692"/>
            <a:chExt cx="1836" cy="144"/>
          </a:xfrm>
        </p:grpSpPr>
        <p:sp>
          <p:nvSpPr>
            <p:cNvPr id="242804" name="Freeform 116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805" name="Line 117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2806" name="Freeform 118"/>
          <p:cNvSpPr>
            <a:spLocks/>
          </p:cNvSpPr>
          <p:nvPr/>
        </p:nvSpPr>
        <p:spPr bwMode="auto">
          <a:xfrm>
            <a:off x="5118100" y="5181600"/>
            <a:ext cx="785813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07" name="Freeform 119"/>
          <p:cNvSpPr>
            <a:spLocks/>
          </p:cNvSpPr>
          <p:nvPr/>
        </p:nvSpPr>
        <p:spPr bwMode="auto">
          <a:xfrm flipV="1">
            <a:off x="5911850" y="5181600"/>
            <a:ext cx="762000" cy="228600"/>
          </a:xfrm>
          <a:custGeom>
            <a:avLst/>
            <a:gdLst>
              <a:gd name="T0" fmla="*/ 0 w 1776"/>
              <a:gd name="T1" fmla="*/ 192 h 192"/>
              <a:gd name="T2" fmla="*/ 96 w 1776"/>
              <a:gd name="T3" fmla="*/ 0 h 192"/>
              <a:gd name="T4" fmla="*/ 1776 w 1776"/>
              <a:gd name="T5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6" h="192">
                <a:moveTo>
                  <a:pt x="0" y="192"/>
                </a:moveTo>
                <a:lnTo>
                  <a:pt x="96" y="0"/>
                </a:lnTo>
                <a:lnTo>
                  <a:pt x="1776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2808" name="Group 120"/>
          <p:cNvGrpSpPr>
            <a:grpSpLocks/>
          </p:cNvGrpSpPr>
          <p:nvPr/>
        </p:nvGrpSpPr>
        <p:grpSpPr bwMode="auto">
          <a:xfrm flipV="1">
            <a:off x="5848350" y="4343400"/>
            <a:ext cx="781050" cy="228600"/>
            <a:chOff x="3732" y="1692"/>
            <a:chExt cx="1836" cy="144"/>
          </a:xfrm>
        </p:grpSpPr>
        <p:sp>
          <p:nvSpPr>
            <p:cNvPr id="242809" name="Freeform 121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2810" name="Line 122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2811" name="Freeform 123"/>
          <p:cNvSpPr>
            <a:spLocks/>
          </p:cNvSpPr>
          <p:nvPr/>
        </p:nvSpPr>
        <p:spPr bwMode="auto">
          <a:xfrm>
            <a:off x="1943100" y="4648200"/>
            <a:ext cx="776288" cy="20955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12" name="Freeform 124"/>
          <p:cNvSpPr>
            <a:spLocks/>
          </p:cNvSpPr>
          <p:nvPr/>
        </p:nvSpPr>
        <p:spPr bwMode="auto">
          <a:xfrm>
            <a:off x="2730500" y="4648200"/>
            <a:ext cx="795338" cy="20955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13" name="Freeform 125"/>
          <p:cNvSpPr>
            <a:spLocks/>
          </p:cNvSpPr>
          <p:nvPr/>
        </p:nvSpPr>
        <p:spPr bwMode="auto">
          <a:xfrm>
            <a:off x="3535363" y="4648200"/>
            <a:ext cx="795337" cy="20955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14" name="Freeform 126"/>
          <p:cNvSpPr>
            <a:spLocks/>
          </p:cNvSpPr>
          <p:nvPr/>
        </p:nvSpPr>
        <p:spPr bwMode="auto">
          <a:xfrm>
            <a:off x="4329113" y="4648200"/>
            <a:ext cx="776287" cy="20955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15" name="Freeform 127"/>
          <p:cNvSpPr>
            <a:spLocks/>
          </p:cNvSpPr>
          <p:nvPr/>
        </p:nvSpPr>
        <p:spPr bwMode="auto">
          <a:xfrm>
            <a:off x="5105400" y="4648200"/>
            <a:ext cx="795338" cy="20955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16" name="Freeform 128"/>
          <p:cNvSpPr>
            <a:spLocks/>
          </p:cNvSpPr>
          <p:nvPr/>
        </p:nvSpPr>
        <p:spPr bwMode="auto">
          <a:xfrm>
            <a:off x="5910263" y="4648200"/>
            <a:ext cx="795337" cy="20955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17" name="Line 129"/>
          <p:cNvSpPr>
            <a:spLocks noChangeShapeType="1"/>
          </p:cNvSpPr>
          <p:nvPr/>
        </p:nvSpPr>
        <p:spPr bwMode="auto">
          <a:xfrm flipH="1">
            <a:off x="1524000" y="4857750"/>
            <a:ext cx="411163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18" name="Text Box 130"/>
          <p:cNvSpPr txBox="1">
            <a:spLocks noChangeArrowheads="1"/>
          </p:cNvSpPr>
          <p:nvPr/>
        </p:nvSpPr>
        <p:spPr bwMode="auto">
          <a:xfrm>
            <a:off x="990600" y="4572000"/>
            <a:ext cx="463550" cy="20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l"/>
            <a:r>
              <a:rPr lang="en-US">
                <a:solidFill>
                  <a:schemeClr val="bg1"/>
                </a:solidFill>
              </a:rPr>
              <a:t>Tp</a:t>
            </a:r>
          </a:p>
        </p:txBody>
      </p:sp>
      <p:sp>
        <p:nvSpPr>
          <p:cNvPr id="242819" name="Line 131"/>
          <p:cNvSpPr>
            <a:spLocks noChangeShapeType="1"/>
          </p:cNvSpPr>
          <p:nvPr/>
        </p:nvSpPr>
        <p:spPr bwMode="auto">
          <a:xfrm>
            <a:off x="1924050" y="4343400"/>
            <a:ext cx="0" cy="8382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20" name="Line 132"/>
          <p:cNvSpPr>
            <a:spLocks noChangeShapeType="1"/>
          </p:cNvSpPr>
          <p:nvPr/>
        </p:nvSpPr>
        <p:spPr bwMode="auto">
          <a:xfrm>
            <a:off x="2698750" y="4343400"/>
            <a:ext cx="0" cy="8382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21" name="Line 133"/>
          <p:cNvSpPr>
            <a:spLocks noChangeShapeType="1"/>
          </p:cNvSpPr>
          <p:nvPr/>
        </p:nvSpPr>
        <p:spPr bwMode="auto">
          <a:xfrm>
            <a:off x="3505200" y="4343400"/>
            <a:ext cx="0" cy="8382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22" name="Line 134"/>
          <p:cNvSpPr>
            <a:spLocks noChangeShapeType="1"/>
          </p:cNvSpPr>
          <p:nvPr/>
        </p:nvSpPr>
        <p:spPr bwMode="auto">
          <a:xfrm>
            <a:off x="4292600" y="4343400"/>
            <a:ext cx="0" cy="8382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23" name="Line 135"/>
          <p:cNvSpPr>
            <a:spLocks noChangeShapeType="1"/>
          </p:cNvSpPr>
          <p:nvPr/>
        </p:nvSpPr>
        <p:spPr bwMode="auto">
          <a:xfrm>
            <a:off x="5080000" y="4343400"/>
            <a:ext cx="0" cy="8382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24" name="Line 136"/>
          <p:cNvSpPr>
            <a:spLocks noChangeShapeType="1"/>
          </p:cNvSpPr>
          <p:nvPr/>
        </p:nvSpPr>
        <p:spPr bwMode="auto">
          <a:xfrm>
            <a:off x="5867400" y="4343400"/>
            <a:ext cx="0" cy="8382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26" name="Line 138"/>
          <p:cNvSpPr>
            <a:spLocks noChangeShapeType="1"/>
          </p:cNvSpPr>
          <p:nvPr/>
        </p:nvSpPr>
        <p:spPr bwMode="auto">
          <a:xfrm rot="16200000" flipV="1">
            <a:off x="5003800" y="1600200"/>
            <a:ext cx="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27" name="Line 139"/>
          <p:cNvSpPr>
            <a:spLocks noChangeShapeType="1"/>
          </p:cNvSpPr>
          <p:nvPr/>
        </p:nvSpPr>
        <p:spPr bwMode="auto">
          <a:xfrm rot="16200000" flipV="1">
            <a:off x="6093619" y="2501107"/>
            <a:ext cx="0" cy="63976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28" name="Freeform 140"/>
          <p:cNvSpPr>
            <a:spLocks/>
          </p:cNvSpPr>
          <p:nvPr/>
        </p:nvSpPr>
        <p:spPr bwMode="auto">
          <a:xfrm flipV="1">
            <a:off x="4889500" y="1714500"/>
            <a:ext cx="1066800" cy="1096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29" name="Oval 141"/>
          <p:cNvSpPr>
            <a:spLocks noChangeArrowheads="1"/>
          </p:cNvSpPr>
          <p:nvPr/>
        </p:nvSpPr>
        <p:spPr bwMode="auto">
          <a:xfrm>
            <a:off x="5935663" y="2806700"/>
            <a:ext cx="46037" cy="46038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830" name="Line 142"/>
          <p:cNvSpPr>
            <a:spLocks noChangeShapeType="1"/>
          </p:cNvSpPr>
          <p:nvPr/>
        </p:nvSpPr>
        <p:spPr bwMode="auto">
          <a:xfrm rot="-16200000">
            <a:off x="3827463" y="2887662"/>
            <a:ext cx="0" cy="3206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31" name="Line 143"/>
          <p:cNvSpPr>
            <a:spLocks noChangeShapeType="1"/>
          </p:cNvSpPr>
          <p:nvPr/>
        </p:nvSpPr>
        <p:spPr bwMode="auto">
          <a:xfrm rot="16200000" flipV="1">
            <a:off x="3440113" y="3275013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32" name="Line 144"/>
          <p:cNvSpPr>
            <a:spLocks noChangeShapeType="1"/>
          </p:cNvSpPr>
          <p:nvPr/>
        </p:nvSpPr>
        <p:spPr bwMode="auto">
          <a:xfrm rot="16200000" flipV="1">
            <a:off x="5613400" y="3162300"/>
            <a:ext cx="685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33" name="Line 145"/>
          <p:cNvSpPr>
            <a:spLocks noChangeShapeType="1"/>
          </p:cNvSpPr>
          <p:nvPr/>
        </p:nvSpPr>
        <p:spPr bwMode="auto">
          <a:xfrm rot="-16200000">
            <a:off x="4813300" y="2362200"/>
            <a:ext cx="0" cy="2286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34" name="Freeform 146"/>
          <p:cNvSpPr>
            <a:spLocks/>
          </p:cNvSpPr>
          <p:nvPr/>
        </p:nvSpPr>
        <p:spPr bwMode="auto">
          <a:xfrm>
            <a:off x="6337300" y="2786063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43" name="Line 155"/>
          <p:cNvSpPr>
            <a:spLocks noChangeShapeType="1"/>
          </p:cNvSpPr>
          <p:nvPr/>
        </p:nvSpPr>
        <p:spPr bwMode="auto">
          <a:xfrm rot="-16200000">
            <a:off x="5613400" y="1257300"/>
            <a:ext cx="685800" cy="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37" name="Line 149"/>
          <p:cNvSpPr>
            <a:spLocks noChangeShapeType="1"/>
          </p:cNvSpPr>
          <p:nvPr/>
        </p:nvSpPr>
        <p:spPr bwMode="auto">
          <a:xfrm rot="-16200000">
            <a:off x="5003800" y="2590800"/>
            <a:ext cx="0" cy="22860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38" name="Line 150"/>
          <p:cNvSpPr>
            <a:spLocks noChangeShapeType="1"/>
          </p:cNvSpPr>
          <p:nvPr/>
        </p:nvSpPr>
        <p:spPr bwMode="auto">
          <a:xfrm rot="-16200000">
            <a:off x="6093619" y="1291432"/>
            <a:ext cx="0" cy="639762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39" name="Freeform 151"/>
          <p:cNvSpPr>
            <a:spLocks/>
          </p:cNvSpPr>
          <p:nvPr/>
        </p:nvSpPr>
        <p:spPr bwMode="auto">
          <a:xfrm>
            <a:off x="4889500" y="1608138"/>
            <a:ext cx="1066800" cy="1096962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28575" cmpd="sng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40" name="Oval 152"/>
          <p:cNvSpPr>
            <a:spLocks noChangeArrowheads="1"/>
          </p:cNvSpPr>
          <p:nvPr/>
        </p:nvSpPr>
        <p:spPr bwMode="auto">
          <a:xfrm flipV="1">
            <a:off x="5935663" y="1579563"/>
            <a:ext cx="46037" cy="46037"/>
          </a:xfrm>
          <a:prstGeom prst="ellipse">
            <a:avLst/>
          </a:prstGeom>
          <a:solidFill>
            <a:schemeClr val="bg1"/>
          </a:solidFill>
          <a:ln w="28575">
            <a:solidFill>
              <a:srgbClr val="3399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2841" name="Line 153"/>
          <p:cNvSpPr>
            <a:spLocks noChangeShapeType="1"/>
          </p:cNvSpPr>
          <p:nvPr/>
        </p:nvSpPr>
        <p:spPr bwMode="auto">
          <a:xfrm rot="16200000" flipV="1">
            <a:off x="3827463" y="1211262"/>
            <a:ext cx="0" cy="320675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42" name="Line 154"/>
          <p:cNvSpPr>
            <a:spLocks noChangeShapeType="1"/>
          </p:cNvSpPr>
          <p:nvPr/>
        </p:nvSpPr>
        <p:spPr bwMode="auto">
          <a:xfrm rot="-16200000">
            <a:off x="3440113" y="1144588"/>
            <a:ext cx="457200" cy="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44" name="Line 156"/>
          <p:cNvSpPr>
            <a:spLocks noChangeShapeType="1"/>
          </p:cNvSpPr>
          <p:nvPr/>
        </p:nvSpPr>
        <p:spPr bwMode="auto">
          <a:xfrm rot="16200000" flipV="1">
            <a:off x="4813300" y="-228600"/>
            <a:ext cx="0" cy="228600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845" name="Freeform 157"/>
          <p:cNvSpPr>
            <a:spLocks/>
          </p:cNvSpPr>
          <p:nvPr/>
        </p:nvSpPr>
        <p:spPr bwMode="auto">
          <a:xfrm>
            <a:off x="6337300" y="1566863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1" autoRev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500"/>
                                        <p:tgtEl>
                                          <p:spTgt spid="2427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500"/>
                                        <p:tgtEl>
                                          <p:spTgt spid="2427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2427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indefinite"/>
                                        <p:tgtEl>
                                          <p:spTgt spid="24272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7" presetClass="emph" presetSubtype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2427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indefinite"/>
                                        <p:tgtEl>
                                          <p:spTgt spid="2427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7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2427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427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2427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2427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2427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4274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2427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24273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2427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24273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24271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24271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2427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24273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2427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4273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2427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2427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7" presetClass="emph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2427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3399FF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427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7" presetClass="emph" presetSubtype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2427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indefinite"/>
                                        <p:tgtEl>
                                          <p:spTgt spid="2427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7" presetClass="emph" presetSubtype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indefinite"/>
                                        <p:tgtEl>
                                          <p:spTgt spid="2427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9" dur="indefinite"/>
                                        <p:tgtEl>
                                          <p:spTgt spid="2427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7" presetClass="emph" presetSubtype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indefinite"/>
                                        <p:tgtEl>
                                          <p:spTgt spid="2427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indefinite"/>
                                        <p:tgtEl>
                                          <p:spTgt spid="2427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7" presetClass="emph" presetSubtype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indefinite"/>
                                        <p:tgtEl>
                                          <p:spTgt spid="2427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indefinite"/>
                                        <p:tgtEl>
                                          <p:spTgt spid="24274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7" presetClass="emph" presetSubtype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7" dur="indefinite"/>
                                        <p:tgtEl>
                                          <p:spTgt spid="2427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" dur="indefinite"/>
                                        <p:tgtEl>
                                          <p:spTgt spid="24273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7" presetClass="emph" presetSubtype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0" dur="indefinite"/>
                                        <p:tgtEl>
                                          <p:spTgt spid="2427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" dur="indefinite"/>
                                        <p:tgtEl>
                                          <p:spTgt spid="24274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7" presetClass="emph" presetSubtype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indefinite"/>
                                        <p:tgtEl>
                                          <p:spTgt spid="2427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" dur="indefinite"/>
                                        <p:tgtEl>
                                          <p:spTgt spid="24273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7" presetClass="emph" presetSubtype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6" dur="indefinite"/>
                                        <p:tgtEl>
                                          <p:spTgt spid="2427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7" dur="indefinite"/>
                                        <p:tgtEl>
                                          <p:spTgt spid="24273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7" presetClass="emph" presetSubtype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indefinite"/>
                                        <p:tgtEl>
                                          <p:spTgt spid="2427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0" dur="indefinite"/>
                                        <p:tgtEl>
                                          <p:spTgt spid="2427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7" presetClass="emph" presetSubtype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indefinite"/>
                                        <p:tgtEl>
                                          <p:spTgt spid="24278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indefinite"/>
                                        <p:tgtEl>
                                          <p:spTgt spid="24278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7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2427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24272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7" presetClass="emph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2427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427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4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4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4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42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4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2000"/>
                                        <p:tgtEl>
                                          <p:spTgt spid="24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2000"/>
                                        <p:tgtEl>
                                          <p:spTgt spid="242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2000"/>
                                        <p:tgtEl>
                                          <p:spTgt spid="24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2000"/>
                                        <p:tgtEl>
                                          <p:spTgt spid="24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2000"/>
                                        <p:tgtEl>
                                          <p:spTgt spid="242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2000"/>
                                        <p:tgtEl>
                                          <p:spTgt spid="24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2000"/>
                                        <p:tgtEl>
                                          <p:spTgt spid="24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2000"/>
                                        <p:tgtEl>
                                          <p:spTgt spid="242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8" dur="2000"/>
                                        <p:tgtEl>
                                          <p:spTgt spid="24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2000"/>
                                        <p:tgtEl>
                                          <p:spTgt spid="24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2000"/>
                                        <p:tgtEl>
                                          <p:spTgt spid="242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2000"/>
                                        <p:tgtEl>
                                          <p:spTgt spid="24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1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2000"/>
                                        <p:tgtEl>
                                          <p:spTgt spid="24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2000"/>
                                        <p:tgtEl>
                                          <p:spTgt spid="242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2000"/>
                                        <p:tgtEl>
                                          <p:spTgt spid="24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2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2000"/>
                                        <p:tgtEl>
                                          <p:spTgt spid="24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2000"/>
                                        <p:tgtEl>
                                          <p:spTgt spid="242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2000"/>
                                        <p:tgtEl>
                                          <p:spTgt spid="24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782" grpId="0" animBg="1"/>
      <p:bldP spid="242786" grpId="0" animBg="1"/>
      <p:bldP spid="242787" grpId="0"/>
      <p:bldP spid="242788" grpId="0"/>
      <p:bldP spid="242789" grpId="0" animBg="1"/>
      <p:bldP spid="242790" grpId="0" animBg="1"/>
      <p:bldP spid="242791" grpId="0" animBg="1"/>
      <p:bldP spid="242798" grpId="0" animBg="1"/>
      <p:bldP spid="242799" grpId="0" animBg="1"/>
      <p:bldP spid="242806" grpId="0" animBg="1"/>
      <p:bldP spid="242807" grpId="0" animBg="1"/>
      <p:bldP spid="242811" grpId="0" animBg="1"/>
      <p:bldP spid="242812" grpId="0" animBg="1"/>
      <p:bldP spid="242813" grpId="0" animBg="1"/>
      <p:bldP spid="242814" grpId="0" animBg="1"/>
      <p:bldP spid="242815" grpId="0" animBg="1"/>
      <p:bldP spid="242816" grpId="0" animBg="1"/>
      <p:bldP spid="242817" grpId="0" animBg="1"/>
      <p:bldP spid="242818" grpId="0"/>
      <p:bldP spid="242819" grpId="0" animBg="1"/>
      <p:bldP spid="242820" grpId="0" animBg="1"/>
      <p:bldP spid="242821" grpId="0" animBg="1"/>
      <p:bldP spid="242822" grpId="0" animBg="1"/>
      <p:bldP spid="242823" grpId="0" animBg="1"/>
      <p:bldP spid="242824" grpId="0" animBg="1"/>
      <p:bldP spid="242826" grpId="0" animBg="1"/>
      <p:bldP spid="242826" grpId="1" animBg="1"/>
      <p:bldP spid="242827" grpId="0" animBg="1"/>
      <p:bldP spid="242827" grpId="1" animBg="1"/>
      <p:bldP spid="242828" grpId="0" animBg="1"/>
      <p:bldP spid="242828" grpId="1" animBg="1"/>
      <p:bldP spid="242829" grpId="0" animBg="1"/>
      <p:bldP spid="242829" grpId="1" animBg="1"/>
      <p:bldP spid="242830" grpId="0" animBg="1"/>
      <p:bldP spid="242830" grpId="1" animBg="1"/>
      <p:bldP spid="242831" grpId="0" animBg="1"/>
      <p:bldP spid="242831" grpId="1" animBg="1"/>
      <p:bldP spid="242832" grpId="0" animBg="1"/>
      <p:bldP spid="242832" grpId="1" animBg="1"/>
      <p:bldP spid="242833" grpId="0" animBg="1"/>
      <p:bldP spid="242833" grpId="1" animBg="1"/>
      <p:bldP spid="242834" grpId="0" animBg="1"/>
      <p:bldP spid="242834" grpId="1" animBg="1"/>
      <p:bldP spid="242843" grpId="0" animBg="1"/>
      <p:bldP spid="242843" grpId="1" animBg="1"/>
      <p:bldP spid="242837" grpId="0" animBg="1"/>
      <p:bldP spid="242837" grpId="1" animBg="1"/>
      <p:bldP spid="242838" grpId="0" animBg="1"/>
      <p:bldP spid="242838" grpId="1" animBg="1"/>
      <p:bldP spid="242839" grpId="0" animBg="1"/>
      <p:bldP spid="242839" grpId="1" animBg="1"/>
      <p:bldP spid="242840" grpId="0" animBg="1"/>
      <p:bldP spid="242840" grpId="1" animBg="1"/>
      <p:bldP spid="242841" grpId="0" animBg="1"/>
      <p:bldP spid="242841" grpId="1" animBg="1"/>
      <p:bldP spid="242842" grpId="0" animBg="1"/>
      <p:bldP spid="242842" grpId="1" animBg="1"/>
      <p:bldP spid="242844" grpId="0" animBg="1"/>
      <p:bldP spid="242844" grpId="1" animBg="1"/>
      <p:bldP spid="242845" grpId="0" animBg="1"/>
      <p:bldP spid="24284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226" name="Rectangle 178"/>
          <p:cNvSpPr>
            <a:spLocks noChangeArrowheads="1"/>
          </p:cNvSpPr>
          <p:nvPr/>
        </p:nvSpPr>
        <p:spPr bwMode="auto">
          <a:xfrm>
            <a:off x="5181600" y="1905000"/>
            <a:ext cx="2971800" cy="2286000"/>
          </a:xfrm>
          <a:prstGeom prst="rect">
            <a:avLst/>
          </a:prstGeom>
          <a:solidFill>
            <a:srgbClr val="292929"/>
          </a:solidFill>
          <a:ln w="9525">
            <a:solidFill>
              <a:schemeClr val="bg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227" name="Rectangle 179"/>
          <p:cNvSpPr>
            <a:spLocks noChangeArrowheads="1"/>
          </p:cNvSpPr>
          <p:nvPr/>
        </p:nvSpPr>
        <p:spPr bwMode="auto">
          <a:xfrm>
            <a:off x="2209800" y="1752600"/>
            <a:ext cx="2759075" cy="2667000"/>
          </a:xfrm>
          <a:prstGeom prst="rect">
            <a:avLst/>
          </a:prstGeom>
          <a:solidFill>
            <a:srgbClr val="4D4D4D"/>
          </a:solidFill>
          <a:ln w="9525">
            <a:solidFill>
              <a:schemeClr val="bg1"/>
            </a:solidFill>
            <a:prstDash val="dash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063" name="Rectangle 15"/>
          <p:cNvSpPr>
            <a:spLocks noGrp="1" noChangeArrowheads="1"/>
          </p:cNvSpPr>
          <p:nvPr>
            <p:ph type="title"/>
          </p:nvPr>
        </p:nvSpPr>
        <p:spPr>
          <a:xfrm>
            <a:off x="3733800" y="227013"/>
            <a:ext cx="4648200" cy="563562"/>
          </a:xfrm>
          <a:noFill/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LƯỠNG SONG CỰC</a:t>
            </a:r>
          </a:p>
        </p:txBody>
      </p:sp>
      <p:sp>
        <p:nvSpPr>
          <p:cNvPr id="258144" name="Line 96"/>
          <p:cNvSpPr>
            <a:spLocks noChangeShapeType="1"/>
          </p:cNvSpPr>
          <p:nvPr/>
        </p:nvSpPr>
        <p:spPr bwMode="auto">
          <a:xfrm rot="16200000" flipV="1">
            <a:off x="8122444" y="2286794"/>
            <a:ext cx="0" cy="54451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45" name="Line 97"/>
          <p:cNvSpPr>
            <a:spLocks noChangeShapeType="1"/>
          </p:cNvSpPr>
          <p:nvPr/>
        </p:nvSpPr>
        <p:spPr bwMode="auto">
          <a:xfrm rot="16200000" flipV="1">
            <a:off x="7015163" y="2179638"/>
            <a:ext cx="0" cy="5461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46" name="Line 98"/>
          <p:cNvSpPr>
            <a:spLocks noChangeShapeType="1"/>
          </p:cNvSpPr>
          <p:nvPr/>
        </p:nvSpPr>
        <p:spPr bwMode="auto">
          <a:xfrm rot="16200000" flipV="1">
            <a:off x="7192963" y="2557462"/>
            <a:ext cx="0" cy="1936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47" name="Freeform 99"/>
          <p:cNvSpPr>
            <a:spLocks/>
          </p:cNvSpPr>
          <p:nvPr/>
        </p:nvSpPr>
        <p:spPr bwMode="auto">
          <a:xfrm rot="5400000">
            <a:off x="7249319" y="2293144"/>
            <a:ext cx="471488" cy="5207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48" name="Oval 100"/>
          <p:cNvSpPr>
            <a:spLocks noChangeArrowheads="1"/>
          </p:cNvSpPr>
          <p:nvPr/>
        </p:nvSpPr>
        <p:spPr bwMode="auto">
          <a:xfrm>
            <a:off x="7726363" y="2490788"/>
            <a:ext cx="130175" cy="13335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49" name="Line 101"/>
          <p:cNvSpPr>
            <a:spLocks noChangeShapeType="1"/>
          </p:cNvSpPr>
          <p:nvPr/>
        </p:nvSpPr>
        <p:spPr bwMode="auto">
          <a:xfrm rot="16200000" flipV="1">
            <a:off x="8122444" y="3364707"/>
            <a:ext cx="0" cy="54451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50" name="Line 102"/>
          <p:cNvSpPr>
            <a:spLocks noChangeShapeType="1"/>
          </p:cNvSpPr>
          <p:nvPr/>
        </p:nvSpPr>
        <p:spPr bwMode="auto">
          <a:xfrm rot="16200000" flipV="1">
            <a:off x="7192963" y="3433762"/>
            <a:ext cx="0" cy="1936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51" name="Line 103"/>
          <p:cNvSpPr>
            <a:spLocks noChangeShapeType="1"/>
          </p:cNvSpPr>
          <p:nvPr/>
        </p:nvSpPr>
        <p:spPr bwMode="auto">
          <a:xfrm rot="16200000" flipV="1">
            <a:off x="7015163" y="3459163"/>
            <a:ext cx="0" cy="5461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52" name="Freeform 104"/>
          <p:cNvSpPr>
            <a:spLocks/>
          </p:cNvSpPr>
          <p:nvPr/>
        </p:nvSpPr>
        <p:spPr bwMode="auto">
          <a:xfrm rot="5400000">
            <a:off x="7249319" y="3371057"/>
            <a:ext cx="471487" cy="5207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53" name="Oval 105"/>
          <p:cNvSpPr>
            <a:spLocks noChangeArrowheads="1"/>
          </p:cNvSpPr>
          <p:nvPr/>
        </p:nvSpPr>
        <p:spPr bwMode="auto">
          <a:xfrm>
            <a:off x="7726363" y="3568700"/>
            <a:ext cx="130175" cy="134938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54" name="Freeform 106"/>
          <p:cNvSpPr>
            <a:spLocks/>
          </p:cNvSpPr>
          <p:nvPr/>
        </p:nvSpPr>
        <p:spPr bwMode="auto">
          <a:xfrm>
            <a:off x="7096125" y="2552700"/>
            <a:ext cx="909638" cy="971550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55" name="Freeform 107"/>
          <p:cNvSpPr>
            <a:spLocks/>
          </p:cNvSpPr>
          <p:nvPr/>
        </p:nvSpPr>
        <p:spPr bwMode="auto">
          <a:xfrm flipV="1">
            <a:off x="7096125" y="2654300"/>
            <a:ext cx="909638" cy="969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56" name="Oval 108"/>
          <p:cNvSpPr>
            <a:spLocks noChangeArrowheads="1"/>
          </p:cNvSpPr>
          <p:nvPr/>
        </p:nvSpPr>
        <p:spPr bwMode="auto">
          <a:xfrm>
            <a:off x="7983538" y="2541588"/>
            <a:ext cx="39687" cy="41275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57" name="Oval 109"/>
          <p:cNvSpPr>
            <a:spLocks noChangeArrowheads="1"/>
          </p:cNvSpPr>
          <p:nvPr/>
        </p:nvSpPr>
        <p:spPr bwMode="auto">
          <a:xfrm>
            <a:off x="7988300" y="3621088"/>
            <a:ext cx="38100" cy="3968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60" name="Freeform 112"/>
          <p:cNvSpPr>
            <a:spLocks/>
          </p:cNvSpPr>
          <p:nvPr/>
        </p:nvSpPr>
        <p:spPr bwMode="auto">
          <a:xfrm>
            <a:off x="8316913" y="2524125"/>
            <a:ext cx="77787" cy="96838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61" name="Freeform 113"/>
          <p:cNvSpPr>
            <a:spLocks/>
          </p:cNvSpPr>
          <p:nvPr/>
        </p:nvSpPr>
        <p:spPr bwMode="auto">
          <a:xfrm>
            <a:off x="8329613" y="3602038"/>
            <a:ext cx="79375" cy="968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62" name="Text Box 114"/>
          <p:cNvSpPr txBox="1">
            <a:spLocks noChangeArrowheads="1"/>
          </p:cNvSpPr>
          <p:nvPr/>
        </p:nvSpPr>
        <p:spPr bwMode="auto">
          <a:xfrm>
            <a:off x="8462963" y="2351088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58163" name="Text Box 115"/>
          <p:cNvSpPr txBox="1">
            <a:spLocks noChangeArrowheads="1"/>
          </p:cNvSpPr>
          <p:nvPr/>
        </p:nvSpPr>
        <p:spPr bwMode="auto">
          <a:xfrm>
            <a:off x="8477250" y="3519488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58164" name="Line 116"/>
          <p:cNvSpPr>
            <a:spLocks noChangeShapeType="1"/>
          </p:cNvSpPr>
          <p:nvPr/>
        </p:nvSpPr>
        <p:spPr bwMode="auto">
          <a:xfrm>
            <a:off x="8555038" y="3551238"/>
            <a:ext cx="1952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65" name="AutoShape 117"/>
          <p:cNvSpPr>
            <a:spLocks noChangeArrowheads="1"/>
          </p:cNvSpPr>
          <p:nvPr/>
        </p:nvSpPr>
        <p:spPr bwMode="auto">
          <a:xfrm rot="37800000">
            <a:off x="6307932" y="3505993"/>
            <a:ext cx="469900" cy="455613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66" name="Rectangle 118"/>
          <p:cNvSpPr>
            <a:spLocks noChangeArrowheads="1"/>
          </p:cNvSpPr>
          <p:nvPr/>
        </p:nvSpPr>
        <p:spPr bwMode="auto">
          <a:xfrm rot="37800000">
            <a:off x="6207125" y="3605213"/>
            <a:ext cx="469900" cy="254000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67" name="Rectangle 119"/>
          <p:cNvSpPr>
            <a:spLocks noChangeArrowheads="1"/>
          </p:cNvSpPr>
          <p:nvPr/>
        </p:nvSpPr>
        <p:spPr bwMode="auto">
          <a:xfrm rot="37800000">
            <a:off x="6338093" y="3707607"/>
            <a:ext cx="442913" cy="50800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68" name="AutoShape 120"/>
          <p:cNvSpPr>
            <a:spLocks noChangeArrowheads="1"/>
          </p:cNvSpPr>
          <p:nvPr/>
        </p:nvSpPr>
        <p:spPr bwMode="auto">
          <a:xfrm rot="37800000">
            <a:off x="6307932" y="2224881"/>
            <a:ext cx="469900" cy="455613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69" name="Rectangle 121"/>
          <p:cNvSpPr>
            <a:spLocks noChangeArrowheads="1"/>
          </p:cNvSpPr>
          <p:nvPr/>
        </p:nvSpPr>
        <p:spPr bwMode="auto">
          <a:xfrm rot="37800000">
            <a:off x="6207125" y="2324100"/>
            <a:ext cx="469900" cy="254000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70" name="Rectangle 122"/>
          <p:cNvSpPr>
            <a:spLocks noChangeArrowheads="1"/>
          </p:cNvSpPr>
          <p:nvPr/>
        </p:nvSpPr>
        <p:spPr bwMode="auto">
          <a:xfrm rot="37800000">
            <a:off x="6338094" y="2426494"/>
            <a:ext cx="442912" cy="50800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200" name="Freeform 152"/>
          <p:cNvSpPr>
            <a:spLocks/>
          </p:cNvSpPr>
          <p:nvPr/>
        </p:nvSpPr>
        <p:spPr bwMode="auto">
          <a:xfrm>
            <a:off x="1866900" y="2303463"/>
            <a:ext cx="990600" cy="712787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201" name="Freeform 153"/>
          <p:cNvSpPr>
            <a:spLocks/>
          </p:cNvSpPr>
          <p:nvPr/>
        </p:nvSpPr>
        <p:spPr bwMode="auto">
          <a:xfrm flipV="1">
            <a:off x="1866900" y="3016250"/>
            <a:ext cx="990600" cy="811213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208" name="Line 160"/>
          <p:cNvSpPr>
            <a:spLocks noChangeShapeType="1"/>
          </p:cNvSpPr>
          <p:nvPr/>
        </p:nvSpPr>
        <p:spPr bwMode="auto">
          <a:xfrm rot="16200000" flipV="1">
            <a:off x="3597275" y="1279525"/>
            <a:ext cx="0" cy="34734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72" name="Line 124"/>
          <p:cNvSpPr>
            <a:spLocks noChangeShapeType="1"/>
          </p:cNvSpPr>
          <p:nvPr/>
        </p:nvSpPr>
        <p:spPr bwMode="auto">
          <a:xfrm rot="16200000" flipV="1">
            <a:off x="5410200" y="1431925"/>
            <a:ext cx="0" cy="18288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73" name="Line 125"/>
          <p:cNvSpPr>
            <a:spLocks noChangeShapeType="1"/>
          </p:cNvSpPr>
          <p:nvPr/>
        </p:nvSpPr>
        <p:spPr bwMode="auto">
          <a:xfrm rot="16200000" flipV="1">
            <a:off x="3661569" y="1878807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74" name="Line 126"/>
          <p:cNvSpPr>
            <a:spLocks noChangeShapeType="1"/>
          </p:cNvSpPr>
          <p:nvPr/>
        </p:nvSpPr>
        <p:spPr bwMode="auto">
          <a:xfrm rot="16200000" flipV="1">
            <a:off x="3870325" y="2365375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75" name="Freeform 127"/>
          <p:cNvSpPr>
            <a:spLocks/>
          </p:cNvSpPr>
          <p:nvPr/>
        </p:nvSpPr>
        <p:spPr bwMode="auto">
          <a:xfrm rot="5400000">
            <a:off x="3886993" y="2034382"/>
            <a:ext cx="652463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76" name="Oval 128"/>
          <p:cNvSpPr>
            <a:spLocks noChangeArrowheads="1"/>
          </p:cNvSpPr>
          <p:nvPr/>
        </p:nvSpPr>
        <p:spPr bwMode="auto">
          <a:xfrm>
            <a:off x="4495800" y="2251075"/>
            <a:ext cx="152400" cy="187325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77" name="Line 129"/>
          <p:cNvSpPr>
            <a:spLocks noChangeShapeType="1"/>
          </p:cNvSpPr>
          <p:nvPr/>
        </p:nvSpPr>
        <p:spPr bwMode="auto">
          <a:xfrm rot="16200000" flipV="1">
            <a:off x="5407025" y="2922588"/>
            <a:ext cx="0" cy="18288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78" name="Line 130"/>
          <p:cNvSpPr>
            <a:spLocks noChangeShapeType="1"/>
          </p:cNvSpPr>
          <p:nvPr/>
        </p:nvSpPr>
        <p:spPr bwMode="auto">
          <a:xfrm rot="16200000" flipV="1">
            <a:off x="3870325" y="3576638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79" name="Line 131"/>
          <p:cNvSpPr>
            <a:spLocks noChangeShapeType="1"/>
          </p:cNvSpPr>
          <p:nvPr/>
        </p:nvSpPr>
        <p:spPr bwMode="auto">
          <a:xfrm rot="16200000" flipV="1">
            <a:off x="3661569" y="3650457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80" name="Freeform 132"/>
          <p:cNvSpPr>
            <a:spLocks/>
          </p:cNvSpPr>
          <p:nvPr/>
        </p:nvSpPr>
        <p:spPr bwMode="auto">
          <a:xfrm rot="5400000">
            <a:off x="3886994" y="3525044"/>
            <a:ext cx="652462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81" name="Oval 133"/>
          <p:cNvSpPr>
            <a:spLocks noChangeArrowheads="1"/>
          </p:cNvSpPr>
          <p:nvPr/>
        </p:nvSpPr>
        <p:spPr bwMode="auto">
          <a:xfrm>
            <a:off x="4495800" y="3743325"/>
            <a:ext cx="152400" cy="185738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82" name="Freeform 134"/>
          <p:cNvSpPr>
            <a:spLocks/>
          </p:cNvSpPr>
          <p:nvPr/>
        </p:nvSpPr>
        <p:spPr bwMode="auto">
          <a:xfrm>
            <a:off x="3756025" y="2338388"/>
            <a:ext cx="1066800" cy="1341437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83" name="Freeform 135"/>
          <p:cNvSpPr>
            <a:spLocks/>
          </p:cNvSpPr>
          <p:nvPr/>
        </p:nvSpPr>
        <p:spPr bwMode="auto">
          <a:xfrm flipV="1">
            <a:off x="3756025" y="2479675"/>
            <a:ext cx="1066800" cy="1339850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84" name="Oval 136"/>
          <p:cNvSpPr>
            <a:spLocks noChangeArrowheads="1"/>
          </p:cNvSpPr>
          <p:nvPr/>
        </p:nvSpPr>
        <p:spPr bwMode="auto">
          <a:xfrm>
            <a:off x="4797425" y="2324100"/>
            <a:ext cx="46038" cy="555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85" name="Oval 137"/>
          <p:cNvSpPr>
            <a:spLocks noChangeArrowheads="1"/>
          </p:cNvSpPr>
          <p:nvPr/>
        </p:nvSpPr>
        <p:spPr bwMode="auto">
          <a:xfrm>
            <a:off x="4802188" y="3814763"/>
            <a:ext cx="46037" cy="55562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86" name="Line 138"/>
          <p:cNvSpPr>
            <a:spLocks noChangeShapeType="1"/>
          </p:cNvSpPr>
          <p:nvPr/>
        </p:nvSpPr>
        <p:spPr bwMode="auto">
          <a:xfrm rot="16200000" flipV="1">
            <a:off x="2681288" y="1898650"/>
            <a:ext cx="0" cy="3206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87" name="Line 139"/>
          <p:cNvSpPr>
            <a:spLocks noChangeShapeType="1"/>
          </p:cNvSpPr>
          <p:nvPr/>
        </p:nvSpPr>
        <p:spPr bwMode="auto">
          <a:xfrm rot="-16200000">
            <a:off x="2681288" y="3949700"/>
            <a:ext cx="0" cy="3206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193" name="AutoShape 145"/>
          <p:cNvSpPr>
            <a:spLocks noChangeArrowheads="1"/>
          </p:cNvSpPr>
          <p:nvPr/>
        </p:nvSpPr>
        <p:spPr bwMode="auto">
          <a:xfrm rot="37800000">
            <a:off x="2782887" y="3703638"/>
            <a:ext cx="650875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94" name="Rectangle 146"/>
          <p:cNvSpPr>
            <a:spLocks noChangeArrowheads="1"/>
          </p:cNvSpPr>
          <p:nvPr/>
        </p:nvSpPr>
        <p:spPr bwMode="auto">
          <a:xfrm rot="37800000">
            <a:off x="2664619" y="3820319"/>
            <a:ext cx="650875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95" name="Rectangle 147"/>
          <p:cNvSpPr>
            <a:spLocks noChangeArrowheads="1"/>
          </p:cNvSpPr>
          <p:nvPr/>
        </p:nvSpPr>
        <p:spPr bwMode="auto">
          <a:xfrm rot="37800000">
            <a:off x="2820988" y="3940175"/>
            <a:ext cx="614362" cy="58738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96" name="AutoShape 148"/>
          <p:cNvSpPr>
            <a:spLocks noChangeArrowheads="1"/>
          </p:cNvSpPr>
          <p:nvPr/>
        </p:nvSpPr>
        <p:spPr bwMode="auto">
          <a:xfrm rot="37800000">
            <a:off x="2782887" y="1933576"/>
            <a:ext cx="650875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97" name="Rectangle 149"/>
          <p:cNvSpPr>
            <a:spLocks noChangeArrowheads="1"/>
          </p:cNvSpPr>
          <p:nvPr/>
        </p:nvSpPr>
        <p:spPr bwMode="auto">
          <a:xfrm rot="37800000">
            <a:off x="2664619" y="2050256"/>
            <a:ext cx="650875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198" name="Rectangle 150"/>
          <p:cNvSpPr>
            <a:spLocks noChangeArrowheads="1"/>
          </p:cNvSpPr>
          <p:nvPr/>
        </p:nvSpPr>
        <p:spPr bwMode="auto">
          <a:xfrm rot="37800000">
            <a:off x="2820987" y="2170113"/>
            <a:ext cx="614363" cy="58738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216" name="Freeform 168"/>
          <p:cNvSpPr>
            <a:spLocks/>
          </p:cNvSpPr>
          <p:nvPr/>
        </p:nvSpPr>
        <p:spPr bwMode="auto">
          <a:xfrm>
            <a:off x="5803900" y="2559050"/>
            <a:ext cx="492125" cy="457200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217" name="Freeform 169"/>
          <p:cNvSpPr>
            <a:spLocks/>
          </p:cNvSpPr>
          <p:nvPr/>
        </p:nvSpPr>
        <p:spPr bwMode="auto">
          <a:xfrm flipV="1">
            <a:off x="5791200" y="3016250"/>
            <a:ext cx="506413" cy="609600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211" name="Text Box 163"/>
          <p:cNvSpPr txBox="1">
            <a:spLocks noChangeArrowheads="1"/>
          </p:cNvSpPr>
          <p:nvPr/>
        </p:nvSpPr>
        <p:spPr bwMode="auto">
          <a:xfrm>
            <a:off x="152400" y="2681288"/>
            <a:ext cx="514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grpSp>
        <p:nvGrpSpPr>
          <p:cNvPr id="258202" name="Group 154"/>
          <p:cNvGrpSpPr>
            <a:grpSpLocks/>
          </p:cNvGrpSpPr>
          <p:nvPr/>
        </p:nvGrpSpPr>
        <p:grpSpPr bwMode="auto">
          <a:xfrm>
            <a:off x="914400" y="2393950"/>
            <a:ext cx="1066800" cy="1255713"/>
            <a:chOff x="1680" y="1896"/>
            <a:chExt cx="720" cy="768"/>
          </a:xfrm>
        </p:grpSpPr>
        <p:sp>
          <p:nvSpPr>
            <p:cNvPr id="258203" name="Rectangle 155"/>
            <p:cNvSpPr>
              <a:spLocks noChangeArrowheads="1"/>
            </p:cNvSpPr>
            <p:nvPr/>
          </p:nvSpPr>
          <p:spPr bwMode="auto">
            <a:xfrm>
              <a:off x="1680" y="1896"/>
              <a:ext cx="720" cy="768"/>
            </a:xfrm>
            <a:prstGeom prst="rect">
              <a:avLst/>
            </a:prstGeom>
            <a:solidFill>
              <a:srgbClr val="CC0066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/>
                <a:t>     </a:t>
              </a:r>
            </a:p>
            <a:p>
              <a:endParaRPr lang="en-US"/>
            </a:p>
            <a:p>
              <a:r>
                <a:rPr lang="en-US"/>
                <a:t>        T</a:t>
              </a:r>
              <a:r>
                <a:rPr lang="en-US" baseline="-25000"/>
                <a:t>p</a:t>
              </a:r>
              <a:endParaRPr lang="en-US"/>
            </a:p>
          </p:txBody>
        </p:sp>
        <p:sp>
          <p:nvSpPr>
            <p:cNvPr id="258204" name="AutoShape 156"/>
            <p:cNvSpPr>
              <a:spLocks noChangeArrowheads="1"/>
            </p:cNvSpPr>
            <p:nvPr/>
          </p:nvSpPr>
          <p:spPr bwMode="auto">
            <a:xfrm rot="-5400000" flipH="1" flipV="1">
              <a:off x="1680" y="2232"/>
              <a:ext cx="96" cy="96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8205" name="Freeform 157"/>
            <p:cNvSpPr>
              <a:spLocks/>
            </p:cNvSpPr>
            <p:nvPr/>
          </p:nvSpPr>
          <p:spPr bwMode="auto">
            <a:xfrm>
              <a:off x="1776" y="1992"/>
              <a:ext cx="432" cy="144"/>
            </a:xfrm>
            <a:custGeom>
              <a:avLst/>
              <a:gdLst>
                <a:gd name="T0" fmla="*/ 0 w 432"/>
                <a:gd name="T1" fmla="*/ 288 h 288"/>
                <a:gd name="T2" fmla="*/ 240 w 432"/>
                <a:gd name="T3" fmla="*/ 288 h 288"/>
                <a:gd name="T4" fmla="*/ 240 w 432"/>
                <a:gd name="T5" fmla="*/ 0 h 288"/>
                <a:gd name="T6" fmla="*/ 432 w 432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288">
                  <a:moveTo>
                    <a:pt x="0" y="288"/>
                  </a:moveTo>
                  <a:lnTo>
                    <a:pt x="240" y="288"/>
                  </a:lnTo>
                  <a:lnTo>
                    <a:pt x="240" y="0"/>
                  </a:lnTo>
                  <a:lnTo>
                    <a:pt x="432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8206" name="Freeform 158"/>
            <p:cNvSpPr>
              <a:spLocks/>
            </p:cNvSpPr>
            <p:nvPr/>
          </p:nvSpPr>
          <p:spPr bwMode="auto">
            <a:xfrm>
              <a:off x="1952" y="2376"/>
              <a:ext cx="240" cy="144"/>
            </a:xfrm>
            <a:custGeom>
              <a:avLst/>
              <a:gdLst>
                <a:gd name="T0" fmla="*/ 0 w 480"/>
                <a:gd name="T1" fmla="*/ 144 h 144"/>
                <a:gd name="T2" fmla="*/ 144 w 480"/>
                <a:gd name="T3" fmla="*/ 144 h 144"/>
                <a:gd name="T4" fmla="*/ 144 w 480"/>
                <a:gd name="T5" fmla="*/ 0 h 144"/>
                <a:gd name="T6" fmla="*/ 240 w 480"/>
                <a:gd name="T7" fmla="*/ 0 h 144"/>
                <a:gd name="T8" fmla="*/ 240 w 480"/>
                <a:gd name="T9" fmla="*/ 144 h 144"/>
                <a:gd name="T10" fmla="*/ 480 w 480"/>
                <a:gd name="T11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144">
                  <a:moveTo>
                    <a:pt x="0" y="144"/>
                  </a:moveTo>
                  <a:lnTo>
                    <a:pt x="144" y="144"/>
                  </a:lnTo>
                  <a:lnTo>
                    <a:pt x="144" y="0"/>
                  </a:lnTo>
                  <a:lnTo>
                    <a:pt x="240" y="0"/>
                  </a:lnTo>
                  <a:lnTo>
                    <a:pt x="240" y="144"/>
                  </a:lnTo>
                  <a:lnTo>
                    <a:pt x="480" y="144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8207" name="Line 159"/>
            <p:cNvSpPr>
              <a:spLocks noChangeShapeType="1"/>
            </p:cNvSpPr>
            <p:nvPr/>
          </p:nvSpPr>
          <p:spPr bwMode="auto">
            <a:xfrm>
              <a:off x="2016" y="2136"/>
              <a:ext cx="0" cy="19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8219" name="Oval 171"/>
          <p:cNvSpPr>
            <a:spLocks noChangeArrowheads="1"/>
          </p:cNvSpPr>
          <p:nvPr/>
        </p:nvSpPr>
        <p:spPr bwMode="auto">
          <a:xfrm>
            <a:off x="2400300" y="2995613"/>
            <a:ext cx="46038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221" name="Freeform 173"/>
          <p:cNvSpPr>
            <a:spLocks/>
          </p:cNvSpPr>
          <p:nvPr/>
        </p:nvSpPr>
        <p:spPr bwMode="auto">
          <a:xfrm>
            <a:off x="2514600" y="1627188"/>
            <a:ext cx="4575175" cy="1219200"/>
          </a:xfrm>
          <a:custGeom>
            <a:avLst/>
            <a:gdLst>
              <a:gd name="T0" fmla="*/ 0 w 2352"/>
              <a:gd name="T1" fmla="*/ 240 h 672"/>
              <a:gd name="T2" fmla="*/ 0 w 2352"/>
              <a:gd name="T3" fmla="*/ 0 h 672"/>
              <a:gd name="T4" fmla="*/ 2352 w 2352"/>
              <a:gd name="T5" fmla="*/ 0 h 672"/>
              <a:gd name="T6" fmla="*/ 2352 w 2352"/>
              <a:gd name="T7" fmla="*/ 672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52" h="672">
                <a:moveTo>
                  <a:pt x="0" y="240"/>
                </a:moveTo>
                <a:lnTo>
                  <a:pt x="0" y="0"/>
                </a:lnTo>
                <a:lnTo>
                  <a:pt x="2352" y="0"/>
                </a:lnTo>
                <a:lnTo>
                  <a:pt x="2352" y="672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222" name="Oval 174"/>
          <p:cNvSpPr>
            <a:spLocks noChangeArrowheads="1"/>
          </p:cNvSpPr>
          <p:nvPr/>
        </p:nvSpPr>
        <p:spPr bwMode="auto">
          <a:xfrm>
            <a:off x="7077075" y="26289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8223" name="Freeform 175"/>
          <p:cNvSpPr>
            <a:spLocks/>
          </p:cNvSpPr>
          <p:nvPr/>
        </p:nvSpPr>
        <p:spPr bwMode="auto">
          <a:xfrm flipV="1">
            <a:off x="2514600" y="3344863"/>
            <a:ext cx="4594225" cy="1189037"/>
          </a:xfrm>
          <a:custGeom>
            <a:avLst/>
            <a:gdLst>
              <a:gd name="T0" fmla="*/ 0 w 2352"/>
              <a:gd name="T1" fmla="*/ 240 h 672"/>
              <a:gd name="T2" fmla="*/ 0 w 2352"/>
              <a:gd name="T3" fmla="*/ 0 h 672"/>
              <a:gd name="T4" fmla="*/ 2352 w 2352"/>
              <a:gd name="T5" fmla="*/ 0 h 672"/>
              <a:gd name="T6" fmla="*/ 2352 w 2352"/>
              <a:gd name="T7" fmla="*/ 672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52" h="672">
                <a:moveTo>
                  <a:pt x="0" y="240"/>
                </a:moveTo>
                <a:lnTo>
                  <a:pt x="0" y="0"/>
                </a:lnTo>
                <a:lnTo>
                  <a:pt x="2352" y="0"/>
                </a:lnTo>
                <a:lnTo>
                  <a:pt x="2352" y="672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224" name="Oval 176"/>
          <p:cNvSpPr>
            <a:spLocks noChangeArrowheads="1"/>
          </p:cNvSpPr>
          <p:nvPr/>
        </p:nvSpPr>
        <p:spPr bwMode="auto">
          <a:xfrm flipV="1">
            <a:off x="7075488" y="3505200"/>
            <a:ext cx="46037" cy="5715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58213" name="Group 165"/>
          <p:cNvGrpSpPr>
            <a:grpSpLocks/>
          </p:cNvGrpSpPr>
          <p:nvPr/>
        </p:nvGrpSpPr>
        <p:grpSpPr bwMode="auto">
          <a:xfrm rot="-5400000">
            <a:off x="5383213" y="2759075"/>
            <a:ext cx="457200" cy="511175"/>
            <a:chOff x="3240" y="1245"/>
            <a:chExt cx="144" cy="158"/>
          </a:xfrm>
        </p:grpSpPr>
        <p:sp>
          <p:nvSpPr>
            <p:cNvPr id="258214" name="AutoShape 166"/>
            <p:cNvSpPr>
              <a:spLocks noChangeArrowheads="1"/>
            </p:cNvSpPr>
            <p:nvPr/>
          </p:nvSpPr>
          <p:spPr bwMode="auto">
            <a:xfrm rot="10800000">
              <a:off x="3240" y="1245"/>
              <a:ext cx="144" cy="133"/>
            </a:xfrm>
            <a:prstGeom prst="triangle">
              <a:avLst>
                <a:gd name="adj" fmla="val 50000"/>
              </a:avLst>
            </a:prstGeom>
            <a:solidFill>
              <a:srgbClr val="6633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8215" name="Oval 167"/>
            <p:cNvSpPr>
              <a:spLocks noChangeArrowheads="1"/>
            </p:cNvSpPr>
            <p:nvPr/>
          </p:nvSpPr>
          <p:spPr bwMode="auto">
            <a:xfrm rot="5400000">
              <a:off x="3295" y="1371"/>
              <a:ext cx="33" cy="32"/>
            </a:xfrm>
            <a:prstGeom prst="ellipse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58229" name="Line 181"/>
          <p:cNvSpPr>
            <a:spLocks noChangeShapeType="1"/>
          </p:cNvSpPr>
          <p:nvPr/>
        </p:nvSpPr>
        <p:spPr bwMode="auto">
          <a:xfrm rot="16200000" flipV="1">
            <a:off x="591344" y="26900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230" name="Text Box 182"/>
          <p:cNvSpPr txBox="1">
            <a:spLocks noChangeArrowheads="1"/>
          </p:cNvSpPr>
          <p:nvPr/>
        </p:nvSpPr>
        <p:spPr bwMode="auto">
          <a:xfrm>
            <a:off x="323850" y="4684713"/>
            <a:ext cx="8134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Tp có thể kéo dài bao lâu cũng vẫn chỉ làm cho mỗi song cực lật một lần.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2" name="Line 4"/>
          <p:cNvSpPr>
            <a:spLocks noChangeShapeType="1"/>
          </p:cNvSpPr>
          <p:nvPr/>
        </p:nvSpPr>
        <p:spPr bwMode="auto">
          <a:xfrm rot="16200000" flipV="1">
            <a:off x="7208044" y="39536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73" name="Line 5"/>
          <p:cNvSpPr>
            <a:spLocks noChangeShapeType="1"/>
          </p:cNvSpPr>
          <p:nvPr/>
        </p:nvSpPr>
        <p:spPr bwMode="auto">
          <a:xfrm rot="16200000" flipV="1">
            <a:off x="5909469" y="38330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74" name="Line 6"/>
          <p:cNvSpPr>
            <a:spLocks noChangeShapeType="1"/>
          </p:cNvSpPr>
          <p:nvPr/>
        </p:nvSpPr>
        <p:spPr bwMode="auto">
          <a:xfrm rot="16200000" flipV="1">
            <a:off x="6118225" y="42672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75" name="Freeform 7"/>
          <p:cNvSpPr>
            <a:spLocks/>
          </p:cNvSpPr>
          <p:nvPr/>
        </p:nvSpPr>
        <p:spPr bwMode="auto">
          <a:xfrm rot="5400000">
            <a:off x="6194425" y="39624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76" name="Oval 8"/>
          <p:cNvSpPr>
            <a:spLocks noChangeArrowheads="1"/>
          </p:cNvSpPr>
          <p:nvPr/>
        </p:nvSpPr>
        <p:spPr bwMode="auto">
          <a:xfrm>
            <a:off x="6743700" y="41957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77" name="Line 9"/>
          <p:cNvSpPr>
            <a:spLocks noChangeShapeType="1"/>
          </p:cNvSpPr>
          <p:nvPr/>
        </p:nvSpPr>
        <p:spPr bwMode="auto">
          <a:xfrm rot="16200000" flipV="1">
            <a:off x="7208044" y="51728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78" name="Line 10"/>
          <p:cNvSpPr>
            <a:spLocks noChangeShapeType="1"/>
          </p:cNvSpPr>
          <p:nvPr/>
        </p:nvSpPr>
        <p:spPr bwMode="auto">
          <a:xfrm rot="16200000" flipV="1">
            <a:off x="6118225" y="52578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79" name="Line 11"/>
          <p:cNvSpPr>
            <a:spLocks noChangeShapeType="1"/>
          </p:cNvSpPr>
          <p:nvPr/>
        </p:nvSpPr>
        <p:spPr bwMode="auto">
          <a:xfrm rot="16200000" flipV="1">
            <a:off x="5909469" y="52808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80" name="Freeform 12"/>
          <p:cNvSpPr>
            <a:spLocks/>
          </p:cNvSpPr>
          <p:nvPr/>
        </p:nvSpPr>
        <p:spPr bwMode="auto">
          <a:xfrm rot="5400000">
            <a:off x="6194425" y="51816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81" name="Oval 13"/>
          <p:cNvSpPr>
            <a:spLocks noChangeArrowheads="1"/>
          </p:cNvSpPr>
          <p:nvPr/>
        </p:nvSpPr>
        <p:spPr bwMode="auto">
          <a:xfrm>
            <a:off x="6743700" y="54149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82" name="Freeform 14"/>
          <p:cNvSpPr>
            <a:spLocks/>
          </p:cNvSpPr>
          <p:nvPr/>
        </p:nvSpPr>
        <p:spPr bwMode="auto">
          <a:xfrm>
            <a:off x="6003925" y="4267200"/>
            <a:ext cx="1066800" cy="1096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83" name="Freeform 15"/>
          <p:cNvSpPr>
            <a:spLocks/>
          </p:cNvSpPr>
          <p:nvPr/>
        </p:nvSpPr>
        <p:spPr bwMode="auto">
          <a:xfrm flipV="1">
            <a:off x="6003925" y="4381500"/>
            <a:ext cx="1066800" cy="1096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87" name="AutoShape 19"/>
          <p:cNvSpPr>
            <a:spLocks noChangeArrowheads="1"/>
          </p:cNvSpPr>
          <p:nvPr/>
        </p:nvSpPr>
        <p:spPr bwMode="auto">
          <a:xfrm rot="37800000">
            <a:off x="5090319" y="38869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88" name="Rectangle 20"/>
          <p:cNvSpPr>
            <a:spLocks noChangeArrowheads="1"/>
          </p:cNvSpPr>
          <p:nvPr/>
        </p:nvSpPr>
        <p:spPr bwMode="auto">
          <a:xfrm rot="37800000">
            <a:off x="4972050" y="4003675"/>
            <a:ext cx="531813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89" name="Rectangle 21"/>
          <p:cNvSpPr>
            <a:spLocks noChangeArrowheads="1"/>
          </p:cNvSpPr>
          <p:nvPr/>
        </p:nvSpPr>
        <p:spPr bwMode="auto">
          <a:xfrm rot="37800000">
            <a:off x="5125244" y="4123531"/>
            <a:ext cx="501650" cy="58738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90" name="Freeform 22"/>
          <p:cNvSpPr>
            <a:spLocks/>
          </p:cNvSpPr>
          <p:nvPr/>
        </p:nvSpPr>
        <p:spPr bwMode="auto">
          <a:xfrm>
            <a:off x="4403725" y="4305300"/>
            <a:ext cx="685800" cy="533400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91" name="Freeform 23"/>
          <p:cNvSpPr>
            <a:spLocks/>
          </p:cNvSpPr>
          <p:nvPr/>
        </p:nvSpPr>
        <p:spPr bwMode="auto">
          <a:xfrm flipV="1">
            <a:off x="4403725" y="4838700"/>
            <a:ext cx="685800" cy="609600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7592" name="Group 24"/>
          <p:cNvGrpSpPr>
            <a:grpSpLocks/>
          </p:cNvGrpSpPr>
          <p:nvPr/>
        </p:nvGrpSpPr>
        <p:grpSpPr bwMode="auto">
          <a:xfrm>
            <a:off x="3398838" y="4343400"/>
            <a:ext cx="1004887" cy="1004888"/>
            <a:chOff x="1680" y="1896"/>
            <a:chExt cx="720" cy="768"/>
          </a:xfrm>
        </p:grpSpPr>
        <p:sp>
          <p:nvSpPr>
            <p:cNvPr id="237593" name="Rectangle 25"/>
            <p:cNvSpPr>
              <a:spLocks noChangeArrowheads="1"/>
            </p:cNvSpPr>
            <p:nvPr/>
          </p:nvSpPr>
          <p:spPr bwMode="auto">
            <a:xfrm>
              <a:off x="1680" y="1896"/>
              <a:ext cx="720" cy="768"/>
            </a:xfrm>
            <a:prstGeom prst="rect">
              <a:avLst/>
            </a:prstGeom>
            <a:solidFill>
              <a:srgbClr val="CC0066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/>
                <a:t>     </a:t>
              </a:r>
            </a:p>
            <a:p>
              <a:endParaRPr lang="en-US"/>
            </a:p>
            <a:p>
              <a:r>
                <a:rPr lang="en-US"/>
                <a:t>          T</a:t>
              </a:r>
              <a:r>
                <a:rPr lang="en-US" baseline="-25000"/>
                <a:t>p</a:t>
              </a:r>
              <a:endParaRPr lang="en-US"/>
            </a:p>
          </p:txBody>
        </p:sp>
        <p:sp>
          <p:nvSpPr>
            <p:cNvPr id="237594" name="AutoShape 26"/>
            <p:cNvSpPr>
              <a:spLocks noChangeArrowheads="1"/>
            </p:cNvSpPr>
            <p:nvPr/>
          </p:nvSpPr>
          <p:spPr bwMode="auto">
            <a:xfrm rot="-5400000" flipH="1" flipV="1">
              <a:off x="1680" y="2232"/>
              <a:ext cx="96" cy="96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7595" name="Freeform 27"/>
            <p:cNvSpPr>
              <a:spLocks/>
            </p:cNvSpPr>
            <p:nvPr/>
          </p:nvSpPr>
          <p:spPr bwMode="auto">
            <a:xfrm>
              <a:off x="1776" y="1992"/>
              <a:ext cx="432" cy="144"/>
            </a:xfrm>
            <a:custGeom>
              <a:avLst/>
              <a:gdLst>
                <a:gd name="T0" fmla="*/ 0 w 432"/>
                <a:gd name="T1" fmla="*/ 288 h 288"/>
                <a:gd name="T2" fmla="*/ 240 w 432"/>
                <a:gd name="T3" fmla="*/ 288 h 288"/>
                <a:gd name="T4" fmla="*/ 240 w 432"/>
                <a:gd name="T5" fmla="*/ 0 h 288"/>
                <a:gd name="T6" fmla="*/ 432 w 432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288">
                  <a:moveTo>
                    <a:pt x="0" y="288"/>
                  </a:moveTo>
                  <a:lnTo>
                    <a:pt x="240" y="288"/>
                  </a:lnTo>
                  <a:lnTo>
                    <a:pt x="240" y="0"/>
                  </a:lnTo>
                  <a:lnTo>
                    <a:pt x="432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596" name="Freeform 28"/>
            <p:cNvSpPr>
              <a:spLocks/>
            </p:cNvSpPr>
            <p:nvPr/>
          </p:nvSpPr>
          <p:spPr bwMode="auto">
            <a:xfrm>
              <a:off x="1952" y="2376"/>
              <a:ext cx="240" cy="144"/>
            </a:xfrm>
            <a:custGeom>
              <a:avLst/>
              <a:gdLst>
                <a:gd name="T0" fmla="*/ 0 w 480"/>
                <a:gd name="T1" fmla="*/ 144 h 144"/>
                <a:gd name="T2" fmla="*/ 144 w 480"/>
                <a:gd name="T3" fmla="*/ 144 h 144"/>
                <a:gd name="T4" fmla="*/ 144 w 480"/>
                <a:gd name="T5" fmla="*/ 0 h 144"/>
                <a:gd name="T6" fmla="*/ 240 w 480"/>
                <a:gd name="T7" fmla="*/ 0 h 144"/>
                <a:gd name="T8" fmla="*/ 240 w 480"/>
                <a:gd name="T9" fmla="*/ 144 h 144"/>
                <a:gd name="T10" fmla="*/ 480 w 480"/>
                <a:gd name="T11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144">
                  <a:moveTo>
                    <a:pt x="0" y="144"/>
                  </a:moveTo>
                  <a:lnTo>
                    <a:pt x="144" y="144"/>
                  </a:lnTo>
                  <a:lnTo>
                    <a:pt x="144" y="0"/>
                  </a:lnTo>
                  <a:lnTo>
                    <a:pt x="240" y="0"/>
                  </a:lnTo>
                  <a:lnTo>
                    <a:pt x="240" y="144"/>
                  </a:lnTo>
                  <a:lnTo>
                    <a:pt x="480" y="144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597" name="Line 29"/>
            <p:cNvSpPr>
              <a:spLocks noChangeShapeType="1"/>
            </p:cNvSpPr>
            <p:nvPr/>
          </p:nvSpPr>
          <p:spPr bwMode="auto">
            <a:xfrm>
              <a:off x="2016" y="2136"/>
              <a:ext cx="0" cy="19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7598" name="Line 30"/>
          <p:cNvSpPr>
            <a:spLocks noChangeShapeType="1"/>
          </p:cNvSpPr>
          <p:nvPr/>
        </p:nvSpPr>
        <p:spPr bwMode="auto">
          <a:xfrm rot="16200000" flipV="1">
            <a:off x="3017044" y="4472781"/>
            <a:ext cx="0" cy="7318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99" name="Freeform 31"/>
          <p:cNvSpPr>
            <a:spLocks/>
          </p:cNvSpPr>
          <p:nvPr/>
        </p:nvSpPr>
        <p:spPr bwMode="auto">
          <a:xfrm>
            <a:off x="4784725" y="3581400"/>
            <a:ext cx="2286000" cy="685800"/>
          </a:xfrm>
          <a:custGeom>
            <a:avLst/>
            <a:gdLst>
              <a:gd name="T0" fmla="*/ 192 w 1440"/>
              <a:gd name="T1" fmla="*/ 288 h 432"/>
              <a:gd name="T2" fmla="*/ 0 w 1440"/>
              <a:gd name="T3" fmla="*/ 288 h 432"/>
              <a:gd name="T4" fmla="*/ 0 w 1440"/>
              <a:gd name="T5" fmla="*/ 0 h 432"/>
              <a:gd name="T6" fmla="*/ 1440 w 1440"/>
              <a:gd name="T7" fmla="*/ 0 h 432"/>
              <a:gd name="T8" fmla="*/ 1440 w 1440"/>
              <a:gd name="T9" fmla="*/ 4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0" h="432">
                <a:moveTo>
                  <a:pt x="192" y="288"/>
                </a:moveTo>
                <a:lnTo>
                  <a:pt x="0" y="288"/>
                </a:lnTo>
                <a:lnTo>
                  <a:pt x="0" y="0"/>
                </a:lnTo>
                <a:lnTo>
                  <a:pt x="1440" y="0"/>
                </a:lnTo>
                <a:lnTo>
                  <a:pt x="1440" y="432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600" name="Freeform 32"/>
          <p:cNvSpPr>
            <a:spLocks/>
          </p:cNvSpPr>
          <p:nvPr/>
        </p:nvSpPr>
        <p:spPr bwMode="auto">
          <a:xfrm flipV="1">
            <a:off x="4784725" y="5486400"/>
            <a:ext cx="2286000" cy="685800"/>
          </a:xfrm>
          <a:custGeom>
            <a:avLst/>
            <a:gdLst>
              <a:gd name="T0" fmla="*/ 192 w 1440"/>
              <a:gd name="T1" fmla="*/ 288 h 432"/>
              <a:gd name="T2" fmla="*/ 0 w 1440"/>
              <a:gd name="T3" fmla="*/ 288 h 432"/>
              <a:gd name="T4" fmla="*/ 0 w 1440"/>
              <a:gd name="T5" fmla="*/ 0 h 432"/>
              <a:gd name="T6" fmla="*/ 1440 w 1440"/>
              <a:gd name="T7" fmla="*/ 0 h 432"/>
              <a:gd name="T8" fmla="*/ 1440 w 1440"/>
              <a:gd name="T9" fmla="*/ 4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0" h="432">
                <a:moveTo>
                  <a:pt x="192" y="288"/>
                </a:moveTo>
                <a:lnTo>
                  <a:pt x="0" y="288"/>
                </a:lnTo>
                <a:lnTo>
                  <a:pt x="0" y="0"/>
                </a:lnTo>
                <a:lnTo>
                  <a:pt x="1440" y="0"/>
                </a:lnTo>
                <a:lnTo>
                  <a:pt x="1440" y="432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601" name="Oval 33"/>
          <p:cNvSpPr>
            <a:spLocks noChangeArrowheads="1"/>
          </p:cNvSpPr>
          <p:nvPr/>
        </p:nvSpPr>
        <p:spPr bwMode="auto">
          <a:xfrm>
            <a:off x="7045325" y="42545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602" name="Oval 34"/>
          <p:cNvSpPr>
            <a:spLocks noChangeArrowheads="1"/>
          </p:cNvSpPr>
          <p:nvPr/>
        </p:nvSpPr>
        <p:spPr bwMode="auto">
          <a:xfrm>
            <a:off x="7050088" y="5473700"/>
            <a:ext cx="46037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603" name="Line 35"/>
          <p:cNvSpPr>
            <a:spLocks noChangeShapeType="1"/>
          </p:cNvSpPr>
          <p:nvPr/>
        </p:nvSpPr>
        <p:spPr bwMode="auto">
          <a:xfrm rot="16200000" flipV="1">
            <a:off x="1599407" y="-519907"/>
            <a:ext cx="0" cy="274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604" name="Line 36"/>
          <p:cNvSpPr>
            <a:spLocks noChangeShapeType="1"/>
          </p:cNvSpPr>
          <p:nvPr/>
        </p:nvSpPr>
        <p:spPr bwMode="auto">
          <a:xfrm rot="16200000" flipV="1">
            <a:off x="1485900" y="1333500"/>
            <a:ext cx="0" cy="26670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607" name="Freeform 39"/>
          <p:cNvSpPr>
            <a:spLocks/>
          </p:cNvSpPr>
          <p:nvPr/>
        </p:nvSpPr>
        <p:spPr bwMode="auto">
          <a:xfrm>
            <a:off x="7435850" y="4233863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608" name="Freeform 40"/>
          <p:cNvSpPr>
            <a:spLocks/>
          </p:cNvSpPr>
          <p:nvPr/>
        </p:nvSpPr>
        <p:spPr bwMode="auto">
          <a:xfrm>
            <a:off x="7451725" y="5453063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609" name="Rectangle 41"/>
          <p:cNvSpPr>
            <a:spLocks noChangeArrowheads="1"/>
          </p:cNvSpPr>
          <p:nvPr/>
        </p:nvSpPr>
        <p:spPr bwMode="auto">
          <a:xfrm>
            <a:off x="6705600" y="2895600"/>
            <a:ext cx="1600200" cy="5635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3200">
                <a:solidFill>
                  <a:schemeClr val="bg1"/>
                </a:solidFill>
              </a:rPr>
              <a:t>JK-FF</a:t>
            </a:r>
          </a:p>
        </p:txBody>
      </p:sp>
      <p:sp>
        <p:nvSpPr>
          <p:cNvPr id="237610" name="Text Box 42"/>
          <p:cNvSpPr txBox="1">
            <a:spLocks noChangeArrowheads="1"/>
          </p:cNvSpPr>
          <p:nvPr/>
        </p:nvSpPr>
        <p:spPr bwMode="auto">
          <a:xfrm>
            <a:off x="1981200" y="3922713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37611" name="Text Box 43"/>
          <p:cNvSpPr txBox="1">
            <a:spLocks noChangeArrowheads="1"/>
          </p:cNvSpPr>
          <p:nvPr/>
        </p:nvSpPr>
        <p:spPr bwMode="auto">
          <a:xfrm>
            <a:off x="2057400" y="56530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J</a:t>
            </a:r>
          </a:p>
        </p:txBody>
      </p:sp>
      <p:sp>
        <p:nvSpPr>
          <p:cNvPr id="237612" name="Text Box 44"/>
          <p:cNvSpPr txBox="1">
            <a:spLocks noChangeArrowheads="1"/>
          </p:cNvSpPr>
          <p:nvPr/>
        </p:nvSpPr>
        <p:spPr bwMode="auto">
          <a:xfrm>
            <a:off x="1990725" y="4648200"/>
            <a:ext cx="51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grpSp>
        <p:nvGrpSpPr>
          <p:cNvPr id="237654" name="Group 86"/>
          <p:cNvGrpSpPr>
            <a:grpSpLocks/>
          </p:cNvGrpSpPr>
          <p:nvPr/>
        </p:nvGrpSpPr>
        <p:grpSpPr bwMode="auto">
          <a:xfrm>
            <a:off x="133350" y="609600"/>
            <a:ext cx="5048250" cy="2133600"/>
            <a:chOff x="842" y="912"/>
            <a:chExt cx="3866" cy="1344"/>
          </a:xfrm>
        </p:grpSpPr>
        <p:sp>
          <p:nvSpPr>
            <p:cNvPr id="237613" name="Line 45"/>
            <p:cNvSpPr>
              <a:spLocks noChangeShapeType="1"/>
            </p:cNvSpPr>
            <p:nvPr/>
          </p:nvSpPr>
          <p:spPr bwMode="auto">
            <a:xfrm rot="16200000" flipV="1">
              <a:off x="4189" y="1050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14" name="Line 46"/>
            <p:cNvSpPr>
              <a:spLocks noChangeShapeType="1"/>
            </p:cNvSpPr>
            <p:nvPr/>
          </p:nvSpPr>
          <p:spPr bwMode="auto">
            <a:xfrm rot="16200000" flipV="1">
              <a:off x="3371" y="974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15" name="Line 47"/>
            <p:cNvSpPr>
              <a:spLocks noChangeShapeType="1"/>
            </p:cNvSpPr>
            <p:nvPr/>
          </p:nvSpPr>
          <p:spPr bwMode="auto">
            <a:xfrm rot="16200000" flipV="1">
              <a:off x="3502" y="1248"/>
              <a:ext cx="0" cy="14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16" name="Freeform 48"/>
            <p:cNvSpPr>
              <a:spLocks/>
            </p:cNvSpPr>
            <p:nvPr/>
          </p:nvSpPr>
          <p:spPr bwMode="auto">
            <a:xfrm rot="5400000">
              <a:off x="3550" y="1056"/>
              <a:ext cx="336" cy="384"/>
            </a:xfrm>
            <a:custGeom>
              <a:avLst/>
              <a:gdLst>
                <a:gd name="T0" fmla="*/ 40 w 656"/>
                <a:gd name="T1" fmla="*/ 776 h 832"/>
                <a:gd name="T2" fmla="*/ 88 w 656"/>
                <a:gd name="T3" fmla="*/ 296 h 832"/>
                <a:gd name="T4" fmla="*/ 328 w 656"/>
                <a:gd name="T5" fmla="*/ 8 h 832"/>
                <a:gd name="T6" fmla="*/ 568 w 656"/>
                <a:gd name="T7" fmla="*/ 344 h 832"/>
                <a:gd name="T8" fmla="*/ 616 w 656"/>
                <a:gd name="T9" fmla="*/ 776 h 832"/>
                <a:gd name="T10" fmla="*/ 328 w 656"/>
                <a:gd name="T11" fmla="*/ 632 h 832"/>
                <a:gd name="T12" fmla="*/ 40 w 656"/>
                <a:gd name="T13" fmla="*/ 776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6" h="832">
                  <a:moveTo>
                    <a:pt x="40" y="776"/>
                  </a:moveTo>
                  <a:cubicBezTo>
                    <a:pt x="0" y="720"/>
                    <a:pt x="40" y="424"/>
                    <a:pt x="88" y="296"/>
                  </a:cubicBezTo>
                  <a:cubicBezTo>
                    <a:pt x="136" y="168"/>
                    <a:pt x="248" y="0"/>
                    <a:pt x="328" y="8"/>
                  </a:cubicBezTo>
                  <a:cubicBezTo>
                    <a:pt x="408" y="16"/>
                    <a:pt x="520" y="216"/>
                    <a:pt x="568" y="344"/>
                  </a:cubicBezTo>
                  <a:cubicBezTo>
                    <a:pt x="616" y="472"/>
                    <a:pt x="656" y="728"/>
                    <a:pt x="616" y="776"/>
                  </a:cubicBezTo>
                  <a:cubicBezTo>
                    <a:pt x="576" y="824"/>
                    <a:pt x="424" y="632"/>
                    <a:pt x="328" y="632"/>
                  </a:cubicBezTo>
                  <a:cubicBezTo>
                    <a:pt x="232" y="632"/>
                    <a:pt x="80" y="832"/>
                    <a:pt x="40" y="776"/>
                  </a:cubicBezTo>
                  <a:close/>
                </a:path>
              </a:pathLst>
            </a:custGeom>
            <a:solidFill>
              <a:srgbClr val="800000"/>
            </a:solidFill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17" name="Oval 49"/>
            <p:cNvSpPr>
              <a:spLocks noChangeArrowheads="1"/>
            </p:cNvSpPr>
            <p:nvPr/>
          </p:nvSpPr>
          <p:spPr bwMode="auto">
            <a:xfrm>
              <a:off x="3896" y="1203"/>
              <a:ext cx="96" cy="96"/>
            </a:xfrm>
            <a:prstGeom prst="ellipse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7618" name="Line 50"/>
            <p:cNvSpPr>
              <a:spLocks noChangeShapeType="1"/>
            </p:cNvSpPr>
            <p:nvPr/>
          </p:nvSpPr>
          <p:spPr bwMode="auto">
            <a:xfrm rot="16200000" flipV="1">
              <a:off x="4189" y="1818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19" name="Line 51"/>
            <p:cNvSpPr>
              <a:spLocks noChangeShapeType="1"/>
            </p:cNvSpPr>
            <p:nvPr/>
          </p:nvSpPr>
          <p:spPr bwMode="auto">
            <a:xfrm rot="16200000" flipV="1">
              <a:off x="3502" y="1872"/>
              <a:ext cx="0" cy="14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20" name="Line 52"/>
            <p:cNvSpPr>
              <a:spLocks noChangeShapeType="1"/>
            </p:cNvSpPr>
            <p:nvPr/>
          </p:nvSpPr>
          <p:spPr bwMode="auto">
            <a:xfrm rot="16200000" flipV="1">
              <a:off x="3371" y="188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21" name="Freeform 53"/>
            <p:cNvSpPr>
              <a:spLocks/>
            </p:cNvSpPr>
            <p:nvPr/>
          </p:nvSpPr>
          <p:spPr bwMode="auto">
            <a:xfrm rot="5400000">
              <a:off x="3550" y="1824"/>
              <a:ext cx="336" cy="384"/>
            </a:xfrm>
            <a:custGeom>
              <a:avLst/>
              <a:gdLst>
                <a:gd name="T0" fmla="*/ 40 w 656"/>
                <a:gd name="T1" fmla="*/ 776 h 832"/>
                <a:gd name="T2" fmla="*/ 88 w 656"/>
                <a:gd name="T3" fmla="*/ 296 h 832"/>
                <a:gd name="T4" fmla="*/ 328 w 656"/>
                <a:gd name="T5" fmla="*/ 8 h 832"/>
                <a:gd name="T6" fmla="*/ 568 w 656"/>
                <a:gd name="T7" fmla="*/ 344 h 832"/>
                <a:gd name="T8" fmla="*/ 616 w 656"/>
                <a:gd name="T9" fmla="*/ 776 h 832"/>
                <a:gd name="T10" fmla="*/ 328 w 656"/>
                <a:gd name="T11" fmla="*/ 632 h 832"/>
                <a:gd name="T12" fmla="*/ 40 w 656"/>
                <a:gd name="T13" fmla="*/ 776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6" h="832">
                  <a:moveTo>
                    <a:pt x="40" y="776"/>
                  </a:moveTo>
                  <a:cubicBezTo>
                    <a:pt x="0" y="720"/>
                    <a:pt x="40" y="424"/>
                    <a:pt x="88" y="296"/>
                  </a:cubicBezTo>
                  <a:cubicBezTo>
                    <a:pt x="136" y="168"/>
                    <a:pt x="248" y="0"/>
                    <a:pt x="328" y="8"/>
                  </a:cubicBezTo>
                  <a:cubicBezTo>
                    <a:pt x="408" y="16"/>
                    <a:pt x="520" y="216"/>
                    <a:pt x="568" y="344"/>
                  </a:cubicBezTo>
                  <a:cubicBezTo>
                    <a:pt x="616" y="472"/>
                    <a:pt x="656" y="728"/>
                    <a:pt x="616" y="776"/>
                  </a:cubicBezTo>
                  <a:cubicBezTo>
                    <a:pt x="576" y="824"/>
                    <a:pt x="424" y="632"/>
                    <a:pt x="328" y="632"/>
                  </a:cubicBezTo>
                  <a:cubicBezTo>
                    <a:pt x="232" y="632"/>
                    <a:pt x="80" y="832"/>
                    <a:pt x="40" y="776"/>
                  </a:cubicBezTo>
                  <a:close/>
                </a:path>
              </a:pathLst>
            </a:custGeom>
            <a:solidFill>
              <a:srgbClr val="800000"/>
            </a:solidFill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22" name="Oval 54"/>
            <p:cNvSpPr>
              <a:spLocks noChangeArrowheads="1"/>
            </p:cNvSpPr>
            <p:nvPr/>
          </p:nvSpPr>
          <p:spPr bwMode="auto">
            <a:xfrm>
              <a:off x="3896" y="1971"/>
              <a:ext cx="96" cy="96"/>
            </a:xfrm>
            <a:prstGeom prst="ellipse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7623" name="Freeform 55"/>
            <p:cNvSpPr>
              <a:spLocks/>
            </p:cNvSpPr>
            <p:nvPr/>
          </p:nvSpPr>
          <p:spPr bwMode="auto">
            <a:xfrm>
              <a:off x="3430" y="1248"/>
              <a:ext cx="672" cy="691"/>
            </a:xfrm>
            <a:custGeom>
              <a:avLst/>
              <a:gdLst>
                <a:gd name="T0" fmla="*/ 0 w 672"/>
                <a:gd name="T1" fmla="*/ 672 h 672"/>
                <a:gd name="T2" fmla="*/ 0 w 672"/>
                <a:gd name="T3" fmla="*/ 528 h 672"/>
                <a:gd name="T4" fmla="*/ 672 w 672"/>
                <a:gd name="T5" fmla="*/ 144 h 672"/>
                <a:gd name="T6" fmla="*/ 672 w 672"/>
                <a:gd name="T7" fmla="*/ 48 h 672"/>
                <a:gd name="T8" fmla="*/ 672 w 672"/>
                <a:gd name="T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72">
                  <a:moveTo>
                    <a:pt x="0" y="672"/>
                  </a:moveTo>
                  <a:lnTo>
                    <a:pt x="0" y="528"/>
                  </a:lnTo>
                  <a:lnTo>
                    <a:pt x="672" y="144"/>
                  </a:lnTo>
                  <a:lnTo>
                    <a:pt x="672" y="48"/>
                  </a:lnTo>
                  <a:lnTo>
                    <a:pt x="672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24" name="Freeform 56"/>
            <p:cNvSpPr>
              <a:spLocks/>
            </p:cNvSpPr>
            <p:nvPr/>
          </p:nvSpPr>
          <p:spPr bwMode="auto">
            <a:xfrm flipV="1">
              <a:off x="3430" y="1320"/>
              <a:ext cx="672" cy="691"/>
            </a:xfrm>
            <a:custGeom>
              <a:avLst/>
              <a:gdLst>
                <a:gd name="T0" fmla="*/ 0 w 672"/>
                <a:gd name="T1" fmla="*/ 672 h 672"/>
                <a:gd name="T2" fmla="*/ 0 w 672"/>
                <a:gd name="T3" fmla="*/ 528 h 672"/>
                <a:gd name="T4" fmla="*/ 672 w 672"/>
                <a:gd name="T5" fmla="*/ 144 h 672"/>
                <a:gd name="T6" fmla="*/ 672 w 672"/>
                <a:gd name="T7" fmla="*/ 48 h 672"/>
                <a:gd name="T8" fmla="*/ 672 w 672"/>
                <a:gd name="T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72">
                  <a:moveTo>
                    <a:pt x="0" y="672"/>
                  </a:moveTo>
                  <a:lnTo>
                    <a:pt x="0" y="528"/>
                  </a:lnTo>
                  <a:lnTo>
                    <a:pt x="672" y="144"/>
                  </a:lnTo>
                  <a:lnTo>
                    <a:pt x="672" y="48"/>
                  </a:lnTo>
                  <a:lnTo>
                    <a:pt x="672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25" name="Freeform 57"/>
            <p:cNvSpPr>
              <a:spLocks/>
            </p:cNvSpPr>
            <p:nvPr/>
          </p:nvSpPr>
          <p:spPr bwMode="auto">
            <a:xfrm>
              <a:off x="2422" y="1272"/>
              <a:ext cx="432" cy="336"/>
            </a:xfrm>
            <a:custGeom>
              <a:avLst/>
              <a:gdLst>
                <a:gd name="T0" fmla="*/ 0 w 432"/>
                <a:gd name="T1" fmla="*/ 288 h 288"/>
                <a:gd name="T2" fmla="*/ 240 w 432"/>
                <a:gd name="T3" fmla="*/ 288 h 288"/>
                <a:gd name="T4" fmla="*/ 240 w 432"/>
                <a:gd name="T5" fmla="*/ 0 h 288"/>
                <a:gd name="T6" fmla="*/ 432 w 432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288">
                  <a:moveTo>
                    <a:pt x="0" y="288"/>
                  </a:moveTo>
                  <a:lnTo>
                    <a:pt x="240" y="288"/>
                  </a:lnTo>
                  <a:lnTo>
                    <a:pt x="240" y="0"/>
                  </a:lnTo>
                  <a:lnTo>
                    <a:pt x="432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26" name="Freeform 58"/>
            <p:cNvSpPr>
              <a:spLocks/>
            </p:cNvSpPr>
            <p:nvPr/>
          </p:nvSpPr>
          <p:spPr bwMode="auto">
            <a:xfrm flipV="1">
              <a:off x="2422" y="1608"/>
              <a:ext cx="432" cy="384"/>
            </a:xfrm>
            <a:custGeom>
              <a:avLst/>
              <a:gdLst>
                <a:gd name="T0" fmla="*/ 0 w 432"/>
                <a:gd name="T1" fmla="*/ 288 h 288"/>
                <a:gd name="T2" fmla="*/ 240 w 432"/>
                <a:gd name="T3" fmla="*/ 288 h 288"/>
                <a:gd name="T4" fmla="*/ 240 w 432"/>
                <a:gd name="T5" fmla="*/ 0 h 288"/>
                <a:gd name="T6" fmla="*/ 432 w 432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288">
                  <a:moveTo>
                    <a:pt x="0" y="288"/>
                  </a:moveTo>
                  <a:lnTo>
                    <a:pt x="240" y="288"/>
                  </a:lnTo>
                  <a:lnTo>
                    <a:pt x="240" y="0"/>
                  </a:lnTo>
                  <a:lnTo>
                    <a:pt x="432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7627" name="Group 59"/>
            <p:cNvGrpSpPr>
              <a:grpSpLocks/>
            </p:cNvGrpSpPr>
            <p:nvPr/>
          </p:nvGrpSpPr>
          <p:grpSpPr bwMode="auto">
            <a:xfrm>
              <a:off x="1318" y="1287"/>
              <a:ext cx="1104" cy="633"/>
              <a:chOff x="1318" y="1287"/>
              <a:chExt cx="1104" cy="633"/>
            </a:xfrm>
          </p:grpSpPr>
          <p:grpSp>
            <p:nvGrpSpPr>
              <p:cNvPr id="237628" name="Group 60"/>
              <p:cNvGrpSpPr>
                <a:grpSpLocks/>
              </p:cNvGrpSpPr>
              <p:nvPr/>
            </p:nvGrpSpPr>
            <p:grpSpPr bwMode="auto">
              <a:xfrm>
                <a:off x="1789" y="1287"/>
                <a:ext cx="633" cy="633"/>
                <a:chOff x="1680" y="1368"/>
                <a:chExt cx="720" cy="768"/>
              </a:xfrm>
            </p:grpSpPr>
            <p:sp>
              <p:nvSpPr>
                <p:cNvPr id="237629" name="Rectangle 61"/>
                <p:cNvSpPr>
                  <a:spLocks noChangeArrowheads="1"/>
                </p:cNvSpPr>
                <p:nvPr/>
              </p:nvSpPr>
              <p:spPr bwMode="auto">
                <a:xfrm>
                  <a:off x="1680" y="1368"/>
                  <a:ext cx="720" cy="768"/>
                </a:xfrm>
                <a:prstGeom prst="rect">
                  <a:avLst/>
                </a:prstGeom>
                <a:solidFill>
                  <a:srgbClr val="CC0066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r>
                    <a:rPr lang="en-US"/>
                    <a:t>     </a:t>
                  </a:r>
                </a:p>
                <a:p>
                  <a:endParaRPr lang="en-US"/>
                </a:p>
                <a:p>
                  <a:r>
                    <a:rPr lang="en-US"/>
                    <a:t>          </a:t>
                  </a:r>
                </a:p>
              </p:txBody>
            </p:sp>
            <p:sp>
              <p:nvSpPr>
                <p:cNvPr id="237630" name="AutoShape 62"/>
                <p:cNvSpPr>
                  <a:spLocks noChangeArrowheads="1"/>
                </p:cNvSpPr>
                <p:nvPr/>
              </p:nvSpPr>
              <p:spPr bwMode="auto">
                <a:xfrm rot="-5400000" flipH="1" flipV="1">
                  <a:off x="1680" y="1704"/>
                  <a:ext cx="96" cy="96"/>
                </a:xfrm>
                <a:prstGeom prst="triangle">
                  <a:avLst>
                    <a:gd name="adj" fmla="val 50000"/>
                  </a:avLst>
                </a:prstGeom>
                <a:noFill/>
                <a:ln w="952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7631" name="Freeform 63"/>
                <p:cNvSpPr>
                  <a:spLocks/>
                </p:cNvSpPr>
                <p:nvPr/>
              </p:nvSpPr>
              <p:spPr bwMode="auto">
                <a:xfrm>
                  <a:off x="1776" y="1464"/>
                  <a:ext cx="432" cy="144"/>
                </a:xfrm>
                <a:custGeom>
                  <a:avLst/>
                  <a:gdLst>
                    <a:gd name="T0" fmla="*/ 0 w 432"/>
                    <a:gd name="T1" fmla="*/ 288 h 288"/>
                    <a:gd name="T2" fmla="*/ 240 w 432"/>
                    <a:gd name="T3" fmla="*/ 288 h 288"/>
                    <a:gd name="T4" fmla="*/ 240 w 432"/>
                    <a:gd name="T5" fmla="*/ 0 h 288"/>
                    <a:gd name="T6" fmla="*/ 432 w 432"/>
                    <a:gd name="T7" fmla="*/ 0 h 2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2" h="288">
                      <a:moveTo>
                        <a:pt x="0" y="288"/>
                      </a:moveTo>
                      <a:lnTo>
                        <a:pt x="240" y="288"/>
                      </a:lnTo>
                      <a:lnTo>
                        <a:pt x="240" y="0"/>
                      </a:lnTo>
                      <a:lnTo>
                        <a:pt x="432" y="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632" name="Freeform 64"/>
                <p:cNvSpPr>
                  <a:spLocks/>
                </p:cNvSpPr>
                <p:nvPr/>
              </p:nvSpPr>
              <p:spPr bwMode="auto">
                <a:xfrm>
                  <a:off x="1952" y="1848"/>
                  <a:ext cx="240" cy="144"/>
                </a:xfrm>
                <a:custGeom>
                  <a:avLst/>
                  <a:gdLst>
                    <a:gd name="T0" fmla="*/ 0 w 480"/>
                    <a:gd name="T1" fmla="*/ 144 h 144"/>
                    <a:gd name="T2" fmla="*/ 144 w 480"/>
                    <a:gd name="T3" fmla="*/ 144 h 144"/>
                    <a:gd name="T4" fmla="*/ 144 w 480"/>
                    <a:gd name="T5" fmla="*/ 0 h 144"/>
                    <a:gd name="T6" fmla="*/ 240 w 480"/>
                    <a:gd name="T7" fmla="*/ 0 h 144"/>
                    <a:gd name="T8" fmla="*/ 240 w 480"/>
                    <a:gd name="T9" fmla="*/ 144 h 144"/>
                    <a:gd name="T10" fmla="*/ 480 w 480"/>
                    <a:gd name="T11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80" h="144">
                      <a:moveTo>
                        <a:pt x="0" y="144"/>
                      </a:moveTo>
                      <a:lnTo>
                        <a:pt x="144" y="144"/>
                      </a:lnTo>
                      <a:lnTo>
                        <a:pt x="144" y="0"/>
                      </a:lnTo>
                      <a:lnTo>
                        <a:pt x="240" y="0"/>
                      </a:lnTo>
                      <a:lnTo>
                        <a:pt x="240" y="144"/>
                      </a:lnTo>
                      <a:lnTo>
                        <a:pt x="480" y="144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633" name="Line 65"/>
                <p:cNvSpPr>
                  <a:spLocks noChangeShapeType="1"/>
                </p:cNvSpPr>
                <p:nvPr/>
              </p:nvSpPr>
              <p:spPr bwMode="auto">
                <a:xfrm>
                  <a:off x="2016" y="1608"/>
                  <a:ext cx="0" cy="192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prstDash val="dash"/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7634" name="Line 66"/>
              <p:cNvSpPr>
                <a:spLocks noChangeShapeType="1"/>
              </p:cNvSpPr>
              <p:nvPr/>
            </p:nvSpPr>
            <p:spPr bwMode="auto">
              <a:xfrm rot="16200000" flipV="1">
                <a:off x="1549" y="1377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7635" name="Text Box 67"/>
            <p:cNvSpPr txBox="1">
              <a:spLocks noChangeArrowheads="1"/>
            </p:cNvSpPr>
            <p:nvPr/>
          </p:nvSpPr>
          <p:spPr bwMode="auto">
            <a:xfrm>
              <a:off x="4420" y="969"/>
              <a:ext cx="27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</a:t>
              </a:r>
            </a:p>
          </p:txBody>
        </p:sp>
        <p:sp>
          <p:nvSpPr>
            <p:cNvPr id="237636" name="Text Box 68"/>
            <p:cNvSpPr txBox="1">
              <a:spLocks noChangeArrowheads="1"/>
            </p:cNvSpPr>
            <p:nvPr/>
          </p:nvSpPr>
          <p:spPr bwMode="auto">
            <a:xfrm>
              <a:off x="4431" y="1803"/>
              <a:ext cx="27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</a:t>
              </a:r>
            </a:p>
          </p:txBody>
        </p:sp>
        <p:sp>
          <p:nvSpPr>
            <p:cNvPr id="237637" name="Line 69"/>
            <p:cNvSpPr>
              <a:spLocks noChangeShapeType="1"/>
            </p:cNvSpPr>
            <p:nvPr/>
          </p:nvSpPr>
          <p:spPr bwMode="auto">
            <a:xfrm>
              <a:off x="4486" y="1824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38" name="Freeform 70"/>
            <p:cNvSpPr>
              <a:spLocks/>
            </p:cNvSpPr>
            <p:nvPr/>
          </p:nvSpPr>
          <p:spPr bwMode="auto">
            <a:xfrm>
              <a:off x="4320" y="1227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639" name="Freeform 71"/>
            <p:cNvSpPr>
              <a:spLocks/>
            </p:cNvSpPr>
            <p:nvPr/>
          </p:nvSpPr>
          <p:spPr bwMode="auto">
            <a:xfrm>
              <a:off x="4320" y="1995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7640" name="Group 72"/>
            <p:cNvGrpSpPr>
              <a:grpSpLocks/>
            </p:cNvGrpSpPr>
            <p:nvPr/>
          </p:nvGrpSpPr>
          <p:grpSpPr bwMode="auto">
            <a:xfrm>
              <a:off x="886" y="912"/>
              <a:ext cx="2304" cy="1344"/>
              <a:chOff x="886" y="912"/>
              <a:chExt cx="2304" cy="1344"/>
            </a:xfrm>
          </p:grpSpPr>
          <p:sp>
            <p:nvSpPr>
              <p:cNvPr id="237641" name="AutoShape 73"/>
              <p:cNvSpPr>
                <a:spLocks noChangeArrowheads="1"/>
              </p:cNvSpPr>
              <p:nvPr/>
            </p:nvSpPr>
            <p:spPr bwMode="auto">
              <a:xfrm rot="37800000">
                <a:off x="2854" y="1921"/>
                <a:ext cx="335" cy="336"/>
              </a:xfrm>
              <a:custGeom>
                <a:avLst/>
                <a:gdLst>
                  <a:gd name="G0" fmla="+- 0 0 0"/>
                  <a:gd name="G1" fmla="+- 0 0 0"/>
                  <a:gd name="G2" fmla="+- 0 0 0"/>
                  <a:gd name="T0" fmla="*/ 0 256 1"/>
                  <a:gd name="T1" fmla="*/ 180 256 1"/>
                  <a:gd name="G3" fmla="+- 0 T0 T1"/>
                  <a:gd name="T2" fmla="*/ 0 256 1"/>
                  <a:gd name="T3" fmla="*/ 90 256 1"/>
                  <a:gd name="G4" fmla="+- 0 T2 T3"/>
                  <a:gd name="G5" fmla="*/ G4 2 1"/>
                  <a:gd name="T4" fmla="*/ 90 256 1"/>
                  <a:gd name="T5" fmla="*/ 0 256 1"/>
                  <a:gd name="G6" fmla="+- 0 T4 T5"/>
                  <a:gd name="G7" fmla="*/ G6 2 1"/>
                  <a:gd name="G8" fmla="abs 0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0"/>
                  <a:gd name="G18" fmla="*/ 0 1 2"/>
                  <a:gd name="G19" fmla="+- G18 5400 0"/>
                  <a:gd name="G20" fmla="cos G19 0"/>
                  <a:gd name="G21" fmla="sin G19 0"/>
                  <a:gd name="G22" fmla="+- G20 10800 0"/>
                  <a:gd name="G23" fmla="+- G21 10800 0"/>
                  <a:gd name="G24" fmla="+- 10800 0 G20"/>
                  <a:gd name="G25" fmla="+- 0 10800 0"/>
                  <a:gd name="G26" fmla="?: G9 G17 G25"/>
                  <a:gd name="G27" fmla="?: G9 0 21600"/>
                  <a:gd name="G28" fmla="cos 10800 0"/>
                  <a:gd name="G29" fmla="sin 10800 0"/>
                  <a:gd name="G30" fmla="sin 0 0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0 G34 0"/>
                  <a:gd name="G36" fmla="?: G6 G35 G31"/>
                  <a:gd name="G37" fmla="+- 21600 0 G36"/>
                  <a:gd name="G38" fmla="?: G4 0 G33"/>
                  <a:gd name="G39" fmla="?: 0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21600 h 21600"/>
                  <a:gd name="T14" fmla="*/ 16200 w 21600"/>
                  <a:gd name="T15" fmla="*/ 10800 h 21600"/>
                  <a:gd name="T16" fmla="*/ 10800 w 21600"/>
                  <a:gd name="T17" fmla="*/ 10800 h 21600"/>
                  <a:gd name="T18" fmla="*/ 5400 w 21600"/>
                  <a:gd name="T19" fmla="*/ 10800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10800" y="10800"/>
                    </a:moveTo>
                    <a:cubicBezTo>
                      <a:pt x="10800" y="10800"/>
                      <a:pt x="10800" y="10800"/>
                      <a:pt x="10800" y="10800"/>
                    </a:cubicBezTo>
                    <a:cubicBezTo>
                      <a:pt x="10800" y="10800"/>
                      <a:pt x="10800" y="10800"/>
                      <a:pt x="10800" y="10800"/>
                    </a:cubicBezTo>
                    <a:lnTo>
                      <a:pt x="0" y="10800"/>
                    </a:ln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lose/>
                  </a:path>
                </a:pathLst>
              </a:custGeom>
              <a:solidFill>
                <a:srgbClr val="800000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642" name="Rectangle 74"/>
              <p:cNvSpPr>
                <a:spLocks noChangeArrowheads="1"/>
              </p:cNvSpPr>
              <p:nvPr/>
            </p:nvSpPr>
            <p:spPr bwMode="auto">
              <a:xfrm rot="37800000">
                <a:off x="2780" y="1994"/>
                <a:ext cx="335" cy="187"/>
              </a:xfrm>
              <a:prstGeom prst="rect">
                <a:avLst/>
              </a:prstGeom>
              <a:solidFill>
                <a:srgbClr val="800000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643" name="Rectangle 75"/>
              <p:cNvSpPr>
                <a:spLocks noChangeArrowheads="1"/>
              </p:cNvSpPr>
              <p:nvPr/>
            </p:nvSpPr>
            <p:spPr bwMode="auto">
              <a:xfrm rot="37800000">
                <a:off x="2877" y="2069"/>
                <a:ext cx="316" cy="37"/>
              </a:xfrm>
              <a:prstGeom prst="rect">
                <a:avLst/>
              </a:prstGeom>
              <a:solidFill>
                <a:srgbClr val="8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644" name="Line 76"/>
              <p:cNvSpPr>
                <a:spLocks noChangeShapeType="1"/>
              </p:cNvSpPr>
              <p:nvPr/>
            </p:nvSpPr>
            <p:spPr bwMode="auto">
              <a:xfrm rot="16200000" flipV="1">
                <a:off x="1986" y="1344"/>
                <a:ext cx="0" cy="1727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45" name="AutoShape 77"/>
              <p:cNvSpPr>
                <a:spLocks noChangeArrowheads="1"/>
              </p:cNvSpPr>
              <p:nvPr/>
            </p:nvSpPr>
            <p:spPr bwMode="auto">
              <a:xfrm rot="37800000">
                <a:off x="2854" y="1009"/>
                <a:ext cx="335" cy="336"/>
              </a:xfrm>
              <a:custGeom>
                <a:avLst/>
                <a:gdLst>
                  <a:gd name="G0" fmla="+- 0 0 0"/>
                  <a:gd name="G1" fmla="+- 0 0 0"/>
                  <a:gd name="G2" fmla="+- 0 0 0"/>
                  <a:gd name="T0" fmla="*/ 0 256 1"/>
                  <a:gd name="T1" fmla="*/ 180 256 1"/>
                  <a:gd name="G3" fmla="+- 0 T0 T1"/>
                  <a:gd name="T2" fmla="*/ 0 256 1"/>
                  <a:gd name="T3" fmla="*/ 90 256 1"/>
                  <a:gd name="G4" fmla="+- 0 T2 T3"/>
                  <a:gd name="G5" fmla="*/ G4 2 1"/>
                  <a:gd name="T4" fmla="*/ 90 256 1"/>
                  <a:gd name="T5" fmla="*/ 0 256 1"/>
                  <a:gd name="G6" fmla="+- 0 T4 T5"/>
                  <a:gd name="G7" fmla="*/ G6 2 1"/>
                  <a:gd name="G8" fmla="abs 0"/>
                  <a:gd name="T6" fmla="*/ 0 256 1"/>
                  <a:gd name="T7" fmla="*/ 90 256 1"/>
                  <a:gd name="G9" fmla="+- G8 T6 T7"/>
                  <a:gd name="G10" fmla="?: G9 G7 G5"/>
                  <a:gd name="T8" fmla="*/ 0 256 1"/>
                  <a:gd name="T9" fmla="*/ 360 256 1"/>
                  <a:gd name="G11" fmla="+- G10 T8 T9"/>
                  <a:gd name="G12" fmla="?: G10 G11 G10"/>
                  <a:gd name="T10" fmla="*/ 0 256 1"/>
                  <a:gd name="T11" fmla="*/ 360 256 1"/>
                  <a:gd name="G13" fmla="+- G12 T10 T11"/>
                  <a:gd name="G14" fmla="?: G12 G13 G12"/>
                  <a:gd name="G15" fmla="+- 0 0 G14"/>
                  <a:gd name="G16" fmla="+- 10800 0 0"/>
                  <a:gd name="G17" fmla="+- 10800 0 0"/>
                  <a:gd name="G18" fmla="*/ 0 1 2"/>
                  <a:gd name="G19" fmla="+- G18 5400 0"/>
                  <a:gd name="G20" fmla="cos G19 0"/>
                  <a:gd name="G21" fmla="sin G19 0"/>
                  <a:gd name="G22" fmla="+- G20 10800 0"/>
                  <a:gd name="G23" fmla="+- G21 10800 0"/>
                  <a:gd name="G24" fmla="+- 10800 0 G20"/>
                  <a:gd name="G25" fmla="+- 0 10800 0"/>
                  <a:gd name="G26" fmla="?: G9 G17 G25"/>
                  <a:gd name="G27" fmla="?: G9 0 21600"/>
                  <a:gd name="G28" fmla="cos 10800 0"/>
                  <a:gd name="G29" fmla="sin 10800 0"/>
                  <a:gd name="G30" fmla="sin 0 0"/>
                  <a:gd name="G31" fmla="+- G28 10800 0"/>
                  <a:gd name="G32" fmla="+- G29 10800 0"/>
                  <a:gd name="G33" fmla="+- G30 10800 0"/>
                  <a:gd name="G34" fmla="?: G4 0 G31"/>
                  <a:gd name="G35" fmla="?: 0 G34 0"/>
                  <a:gd name="G36" fmla="?: G6 G35 G31"/>
                  <a:gd name="G37" fmla="+- 21600 0 G36"/>
                  <a:gd name="G38" fmla="?: G4 0 G33"/>
                  <a:gd name="G39" fmla="?: 0 G38 G32"/>
                  <a:gd name="G40" fmla="?: G6 G39 0"/>
                  <a:gd name="G41" fmla="?: G4 G32 21600"/>
                  <a:gd name="G42" fmla="?: G6 G41 G33"/>
                  <a:gd name="T12" fmla="*/ 10800 w 21600"/>
                  <a:gd name="T13" fmla="*/ 21600 h 21600"/>
                  <a:gd name="T14" fmla="*/ 16200 w 21600"/>
                  <a:gd name="T15" fmla="*/ 10800 h 21600"/>
                  <a:gd name="T16" fmla="*/ 10800 w 21600"/>
                  <a:gd name="T17" fmla="*/ 10800 h 21600"/>
                  <a:gd name="T18" fmla="*/ 5400 w 21600"/>
                  <a:gd name="T19" fmla="*/ 10800 h 21600"/>
                  <a:gd name="T20" fmla="*/ G36 w 21600"/>
                  <a:gd name="T21" fmla="*/ G40 h 21600"/>
                  <a:gd name="T22" fmla="*/ G37 w 21600"/>
                  <a:gd name="T23" fmla="*/ G42 h 21600"/>
                </a:gdLst>
                <a:ahLst/>
                <a:cxnLst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21600" h="21600">
                    <a:moveTo>
                      <a:pt x="10800" y="10800"/>
                    </a:moveTo>
                    <a:cubicBezTo>
                      <a:pt x="10800" y="10800"/>
                      <a:pt x="10800" y="10800"/>
                      <a:pt x="10800" y="10800"/>
                    </a:cubicBezTo>
                    <a:cubicBezTo>
                      <a:pt x="10800" y="10800"/>
                      <a:pt x="10800" y="10800"/>
                      <a:pt x="10800" y="10800"/>
                    </a:cubicBezTo>
                    <a:lnTo>
                      <a:pt x="0" y="10800"/>
                    </a:lnTo>
                    <a:cubicBezTo>
                      <a:pt x="0" y="16764"/>
                      <a:pt x="4835" y="21600"/>
                      <a:pt x="10800" y="21600"/>
                    </a:cubicBezTo>
                    <a:cubicBezTo>
                      <a:pt x="16764" y="21600"/>
                      <a:pt x="21600" y="16764"/>
                      <a:pt x="21600" y="10800"/>
                    </a:cubicBezTo>
                    <a:close/>
                  </a:path>
                </a:pathLst>
              </a:custGeom>
              <a:solidFill>
                <a:srgbClr val="800000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646" name="Rectangle 78"/>
              <p:cNvSpPr>
                <a:spLocks noChangeArrowheads="1"/>
              </p:cNvSpPr>
              <p:nvPr/>
            </p:nvSpPr>
            <p:spPr bwMode="auto">
              <a:xfrm rot="37800000">
                <a:off x="2780" y="1082"/>
                <a:ext cx="335" cy="187"/>
              </a:xfrm>
              <a:prstGeom prst="rect">
                <a:avLst/>
              </a:prstGeom>
              <a:solidFill>
                <a:srgbClr val="800000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647" name="Rectangle 79"/>
              <p:cNvSpPr>
                <a:spLocks noChangeArrowheads="1"/>
              </p:cNvSpPr>
              <p:nvPr/>
            </p:nvSpPr>
            <p:spPr bwMode="auto">
              <a:xfrm rot="37800000">
                <a:off x="2877" y="1157"/>
                <a:ext cx="316" cy="37"/>
              </a:xfrm>
              <a:prstGeom prst="rect">
                <a:avLst/>
              </a:prstGeom>
              <a:solidFill>
                <a:srgbClr val="8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7648" name="Line 80"/>
              <p:cNvSpPr>
                <a:spLocks noChangeShapeType="1"/>
              </p:cNvSpPr>
              <p:nvPr/>
            </p:nvSpPr>
            <p:spPr bwMode="auto">
              <a:xfrm rot="16200000" flipV="1">
                <a:off x="1986" y="192"/>
                <a:ext cx="0" cy="1727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49" name="Text Box 81"/>
              <p:cNvSpPr txBox="1">
                <a:spLocks noChangeArrowheads="1"/>
              </p:cNvSpPr>
              <p:nvPr/>
            </p:nvSpPr>
            <p:spPr bwMode="auto">
              <a:xfrm>
                <a:off x="886" y="912"/>
                <a:ext cx="267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</a:t>
                </a:r>
              </a:p>
            </p:txBody>
          </p:sp>
          <p:sp>
            <p:nvSpPr>
              <p:cNvPr id="237650" name="Text Box 82"/>
              <p:cNvSpPr txBox="1">
                <a:spLocks noChangeArrowheads="1"/>
              </p:cNvSpPr>
              <p:nvPr/>
            </p:nvSpPr>
            <p:spPr bwMode="auto">
              <a:xfrm>
                <a:off x="899" y="2025"/>
                <a:ext cx="25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</a:t>
                </a:r>
              </a:p>
            </p:txBody>
          </p:sp>
          <p:sp>
            <p:nvSpPr>
              <p:cNvPr id="237651" name="Line 83"/>
              <p:cNvSpPr>
                <a:spLocks noChangeShapeType="1"/>
              </p:cNvSpPr>
              <p:nvPr/>
            </p:nvSpPr>
            <p:spPr bwMode="auto">
              <a:xfrm rot="16200000" flipV="1">
                <a:off x="2768" y="1200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652" name="Line 84"/>
              <p:cNvSpPr>
                <a:spLocks noChangeShapeType="1"/>
              </p:cNvSpPr>
              <p:nvPr/>
            </p:nvSpPr>
            <p:spPr bwMode="auto">
              <a:xfrm rot="16200000" flipV="1">
                <a:off x="2776" y="1920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7653" name="Text Box 85"/>
            <p:cNvSpPr txBox="1">
              <a:spLocks noChangeArrowheads="1"/>
            </p:cNvSpPr>
            <p:nvPr/>
          </p:nvSpPr>
          <p:spPr bwMode="auto">
            <a:xfrm>
              <a:off x="842" y="1497"/>
              <a:ext cx="39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CK</a:t>
              </a:r>
            </a:p>
          </p:txBody>
        </p:sp>
      </p:grpSp>
      <p:sp>
        <p:nvSpPr>
          <p:cNvPr id="237655" name="Rectangle 87"/>
          <p:cNvSpPr>
            <a:spLocks noChangeArrowheads="1"/>
          </p:cNvSpPr>
          <p:nvPr/>
        </p:nvSpPr>
        <p:spPr bwMode="auto">
          <a:xfrm>
            <a:off x="1193800" y="76200"/>
            <a:ext cx="1411288" cy="334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en-US" sz="2400">
                <a:solidFill>
                  <a:schemeClr val="bg1"/>
                </a:solidFill>
              </a:rPr>
              <a:t>RS-FF</a:t>
            </a:r>
          </a:p>
        </p:txBody>
      </p:sp>
      <p:graphicFrame>
        <p:nvGraphicFramePr>
          <p:cNvPr id="237860" name="Group 292"/>
          <p:cNvGraphicFramePr>
            <a:graphicFrameLocks noGrp="1"/>
          </p:cNvGraphicFramePr>
          <p:nvPr>
            <p:ph idx="1"/>
          </p:nvPr>
        </p:nvGraphicFramePr>
        <p:xfrm>
          <a:off x="381000" y="609600"/>
          <a:ext cx="8532813" cy="2097024"/>
        </p:xfrm>
        <a:graphic>
          <a:graphicData uri="http://schemas.openxmlformats.org/drawingml/2006/table">
            <a:tbl>
              <a:tblPr/>
              <a:tblGrid>
                <a:gridCol w="3349625"/>
                <a:gridCol w="798513"/>
                <a:gridCol w="555625"/>
                <a:gridCol w="558800"/>
                <a:gridCol w="719137"/>
                <a:gridCol w="717550"/>
                <a:gridCol w="1833563"/>
              </a:tblGrid>
              <a:tr h="125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Ý nghĩa giá trị đầu vào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CKn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J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Q’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chú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là trị số vào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kích lật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song cực: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Q’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song cực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đảo ngược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hoặc 2 là trị số vào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kích lập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song cực: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J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vào 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2286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476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Zê-rô là trị số vào để cho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tự lập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  :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Q’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Bảo lưu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trị số đã lập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grpSp>
        <p:nvGrpSpPr>
          <p:cNvPr id="237737" name="Group 169"/>
          <p:cNvGrpSpPr>
            <a:grpSpLocks/>
          </p:cNvGrpSpPr>
          <p:nvPr/>
        </p:nvGrpSpPr>
        <p:grpSpPr bwMode="auto">
          <a:xfrm>
            <a:off x="2060575" y="838200"/>
            <a:ext cx="5597525" cy="1981200"/>
            <a:chOff x="4970" y="1584"/>
            <a:chExt cx="3526" cy="1248"/>
          </a:xfrm>
        </p:grpSpPr>
        <p:grpSp>
          <p:nvGrpSpPr>
            <p:cNvPr id="237738" name="Group 170"/>
            <p:cNvGrpSpPr>
              <a:grpSpLocks/>
            </p:cNvGrpSpPr>
            <p:nvPr/>
          </p:nvGrpSpPr>
          <p:grpSpPr bwMode="auto">
            <a:xfrm>
              <a:off x="4970" y="1584"/>
              <a:ext cx="3526" cy="912"/>
              <a:chOff x="3552" y="1488"/>
              <a:chExt cx="3526" cy="912"/>
            </a:xfrm>
          </p:grpSpPr>
          <p:sp>
            <p:nvSpPr>
              <p:cNvPr id="237739" name="Freeform 171"/>
              <p:cNvSpPr>
                <a:spLocks/>
              </p:cNvSpPr>
              <p:nvPr/>
            </p:nvSpPr>
            <p:spPr bwMode="auto">
              <a:xfrm>
                <a:off x="3888" y="1776"/>
                <a:ext cx="2448" cy="192"/>
              </a:xfrm>
              <a:custGeom>
                <a:avLst/>
                <a:gdLst>
                  <a:gd name="T0" fmla="*/ 0 w 2448"/>
                  <a:gd name="T1" fmla="*/ 0 h 192"/>
                  <a:gd name="T2" fmla="*/ 864 w 2448"/>
                  <a:gd name="T3" fmla="*/ 0 h 192"/>
                  <a:gd name="T4" fmla="*/ 864 w 2448"/>
                  <a:gd name="T5" fmla="*/ 192 h 192"/>
                  <a:gd name="T6" fmla="*/ 2016 w 2448"/>
                  <a:gd name="T7" fmla="*/ 192 h 192"/>
                  <a:gd name="T8" fmla="*/ 2016 w 2448"/>
                  <a:gd name="T9" fmla="*/ 0 h 192"/>
                  <a:gd name="T10" fmla="*/ 2448 w 2448"/>
                  <a:gd name="T11" fmla="*/ 0 h 192"/>
                  <a:gd name="T12" fmla="*/ 2448 w 2448"/>
                  <a:gd name="T13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8" h="192">
                    <a:moveTo>
                      <a:pt x="0" y="0"/>
                    </a:moveTo>
                    <a:lnTo>
                      <a:pt x="864" y="0"/>
                    </a:lnTo>
                    <a:lnTo>
                      <a:pt x="864" y="192"/>
                    </a:lnTo>
                    <a:lnTo>
                      <a:pt x="2016" y="192"/>
                    </a:lnTo>
                    <a:lnTo>
                      <a:pt x="2016" y="0"/>
                    </a:lnTo>
                    <a:lnTo>
                      <a:pt x="2448" y="0"/>
                    </a:lnTo>
                    <a:lnTo>
                      <a:pt x="2448" y="192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7740" name="Group 172"/>
              <p:cNvGrpSpPr>
                <a:grpSpLocks/>
              </p:cNvGrpSpPr>
              <p:nvPr/>
            </p:nvGrpSpPr>
            <p:grpSpPr bwMode="auto">
              <a:xfrm>
                <a:off x="3552" y="1488"/>
                <a:ext cx="3526" cy="912"/>
                <a:chOff x="3552" y="1488"/>
                <a:chExt cx="3526" cy="912"/>
              </a:xfrm>
            </p:grpSpPr>
            <p:sp>
              <p:nvSpPr>
                <p:cNvPr id="237741" name="Text Box 173"/>
                <p:cNvSpPr txBox="1">
                  <a:spLocks noChangeArrowheads="1"/>
                </p:cNvSpPr>
                <p:nvPr/>
              </p:nvSpPr>
              <p:spPr bwMode="auto">
                <a:xfrm>
                  <a:off x="3552" y="1488"/>
                  <a:ext cx="324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>
                      <a:solidFill>
                        <a:schemeClr val="bg1"/>
                      </a:solidFill>
                    </a:rPr>
                    <a:t>CK</a:t>
                  </a:r>
                </a:p>
              </p:txBody>
            </p:sp>
            <p:sp>
              <p:nvSpPr>
                <p:cNvPr id="237742" name="Line 174"/>
                <p:cNvSpPr>
                  <a:spLocks noChangeShapeType="1"/>
                </p:cNvSpPr>
                <p:nvPr/>
              </p:nvSpPr>
              <p:spPr bwMode="auto">
                <a:xfrm flipH="1">
                  <a:off x="3862" y="1671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237743" name="Group 175"/>
                <p:cNvGrpSpPr>
                  <a:grpSpLocks/>
                </p:cNvGrpSpPr>
                <p:nvPr/>
              </p:nvGrpSpPr>
              <p:grpSpPr bwMode="auto">
                <a:xfrm>
                  <a:off x="4102" y="1527"/>
                  <a:ext cx="492" cy="144"/>
                  <a:chOff x="4102" y="1527"/>
                  <a:chExt cx="492" cy="144"/>
                </a:xfrm>
              </p:grpSpPr>
              <p:grpSp>
                <p:nvGrpSpPr>
                  <p:cNvPr id="237744" name="Group 176"/>
                  <p:cNvGrpSpPr>
                    <a:grpSpLocks/>
                  </p:cNvGrpSpPr>
                  <p:nvPr/>
                </p:nvGrpSpPr>
                <p:grpSpPr bwMode="auto">
                  <a:xfrm flipV="1">
                    <a:off x="4102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37745" name="Freeform 177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7746" name="Line 17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37747" name="Line 1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04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37748" name="Group 180"/>
                <p:cNvGrpSpPr>
                  <a:grpSpLocks/>
                </p:cNvGrpSpPr>
                <p:nvPr/>
              </p:nvGrpSpPr>
              <p:grpSpPr bwMode="auto">
                <a:xfrm>
                  <a:off x="4592" y="1527"/>
                  <a:ext cx="494" cy="144"/>
                  <a:chOff x="4592" y="1527"/>
                  <a:chExt cx="494" cy="144"/>
                </a:xfrm>
              </p:grpSpPr>
              <p:grpSp>
                <p:nvGrpSpPr>
                  <p:cNvPr id="237749" name="Group 181"/>
                  <p:cNvGrpSpPr>
                    <a:grpSpLocks/>
                  </p:cNvGrpSpPr>
                  <p:nvPr/>
                </p:nvGrpSpPr>
                <p:grpSpPr bwMode="auto">
                  <a:xfrm flipV="1">
                    <a:off x="4594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37750" name="Freeform 182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7751" name="Line 18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37752" name="Line 1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37753" name="Group 185"/>
                <p:cNvGrpSpPr>
                  <a:grpSpLocks/>
                </p:cNvGrpSpPr>
                <p:nvPr/>
              </p:nvGrpSpPr>
              <p:grpSpPr bwMode="auto">
                <a:xfrm>
                  <a:off x="5096" y="1527"/>
                  <a:ext cx="494" cy="144"/>
                  <a:chOff x="5096" y="1527"/>
                  <a:chExt cx="494" cy="144"/>
                </a:xfrm>
              </p:grpSpPr>
              <p:grpSp>
                <p:nvGrpSpPr>
                  <p:cNvPr id="237754" name="Group 186"/>
                  <p:cNvGrpSpPr>
                    <a:grpSpLocks/>
                  </p:cNvGrpSpPr>
                  <p:nvPr/>
                </p:nvGrpSpPr>
                <p:grpSpPr bwMode="auto">
                  <a:xfrm flipV="1">
                    <a:off x="5098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37755" name="Freeform 187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7756" name="Line 18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37757" name="Line 18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96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37758" name="Group 190"/>
                <p:cNvGrpSpPr>
                  <a:grpSpLocks/>
                </p:cNvGrpSpPr>
                <p:nvPr/>
              </p:nvGrpSpPr>
              <p:grpSpPr bwMode="auto">
                <a:xfrm>
                  <a:off x="5590" y="1527"/>
                  <a:ext cx="492" cy="144"/>
                  <a:chOff x="5590" y="1527"/>
                  <a:chExt cx="492" cy="144"/>
                </a:xfrm>
              </p:grpSpPr>
              <p:grpSp>
                <p:nvGrpSpPr>
                  <p:cNvPr id="237759" name="Group 191"/>
                  <p:cNvGrpSpPr>
                    <a:grpSpLocks/>
                  </p:cNvGrpSpPr>
                  <p:nvPr/>
                </p:nvGrpSpPr>
                <p:grpSpPr bwMode="auto">
                  <a:xfrm flipV="1">
                    <a:off x="5590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37760" name="Freeform 192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7761" name="Line 19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37762" name="Line 19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37763" name="Group 195"/>
                <p:cNvGrpSpPr>
                  <a:grpSpLocks/>
                </p:cNvGrpSpPr>
                <p:nvPr/>
              </p:nvGrpSpPr>
              <p:grpSpPr bwMode="auto">
                <a:xfrm>
                  <a:off x="6088" y="1527"/>
                  <a:ext cx="492" cy="144"/>
                  <a:chOff x="6088" y="1527"/>
                  <a:chExt cx="492" cy="144"/>
                </a:xfrm>
              </p:grpSpPr>
              <p:grpSp>
                <p:nvGrpSpPr>
                  <p:cNvPr id="237764" name="Group 196"/>
                  <p:cNvGrpSpPr>
                    <a:grpSpLocks/>
                  </p:cNvGrpSpPr>
                  <p:nvPr/>
                </p:nvGrpSpPr>
                <p:grpSpPr bwMode="auto">
                  <a:xfrm flipV="1">
                    <a:off x="6088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37765" name="Freeform 197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7766" name="Line 19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37767" name="Line 1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088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37768" name="Group 200"/>
                <p:cNvGrpSpPr>
                  <a:grpSpLocks/>
                </p:cNvGrpSpPr>
                <p:nvPr/>
              </p:nvGrpSpPr>
              <p:grpSpPr bwMode="auto">
                <a:xfrm>
                  <a:off x="6586" y="1527"/>
                  <a:ext cx="492" cy="144"/>
                  <a:chOff x="6586" y="1527"/>
                  <a:chExt cx="492" cy="144"/>
                </a:xfrm>
              </p:grpSpPr>
              <p:grpSp>
                <p:nvGrpSpPr>
                  <p:cNvPr id="237769" name="Group 201"/>
                  <p:cNvGrpSpPr>
                    <a:grpSpLocks/>
                  </p:cNvGrpSpPr>
                  <p:nvPr/>
                </p:nvGrpSpPr>
                <p:grpSpPr bwMode="auto">
                  <a:xfrm flipV="1">
                    <a:off x="6586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37770" name="Freeform 202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>
                        <a:gd name="T0" fmla="*/ 0 w 12060"/>
                        <a:gd name="T1" fmla="*/ 540 h 540"/>
                        <a:gd name="T2" fmla="*/ 360 w 12060"/>
                        <a:gd name="T3" fmla="*/ 0 h 540"/>
                        <a:gd name="T4" fmla="*/ 11880 w 12060"/>
                        <a:gd name="T5" fmla="*/ 0 h 540"/>
                        <a:gd name="T6" fmla="*/ 12060 w 12060"/>
                        <a:gd name="T7" fmla="*/ 540 h 54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37771" name="Line 20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37772" name="Line 20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37773" name="Freeform 205"/>
                <p:cNvSpPr>
                  <a:spLocks/>
                </p:cNvSpPr>
                <p:nvPr/>
              </p:nvSpPr>
              <p:spPr bwMode="auto">
                <a:xfrm>
                  <a:off x="3888" y="2064"/>
                  <a:ext cx="2976" cy="192"/>
                </a:xfrm>
                <a:custGeom>
                  <a:avLst/>
                  <a:gdLst>
                    <a:gd name="T0" fmla="*/ 0 w 2976"/>
                    <a:gd name="T1" fmla="*/ 192 h 192"/>
                    <a:gd name="T2" fmla="*/ 960 w 2976"/>
                    <a:gd name="T3" fmla="*/ 192 h 192"/>
                    <a:gd name="T4" fmla="*/ 1440 w 2976"/>
                    <a:gd name="T5" fmla="*/ 192 h 192"/>
                    <a:gd name="T6" fmla="*/ 1440 w 2976"/>
                    <a:gd name="T7" fmla="*/ 0 h 192"/>
                    <a:gd name="T8" fmla="*/ 1968 w 2976"/>
                    <a:gd name="T9" fmla="*/ 0 h 192"/>
                    <a:gd name="T10" fmla="*/ 1968 w 2976"/>
                    <a:gd name="T11" fmla="*/ 192 h 192"/>
                    <a:gd name="T12" fmla="*/ 2976 w 2976"/>
                    <a:gd name="T13" fmla="*/ 192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76" h="192">
                      <a:moveTo>
                        <a:pt x="0" y="192"/>
                      </a:moveTo>
                      <a:lnTo>
                        <a:pt x="960" y="192"/>
                      </a:lnTo>
                      <a:lnTo>
                        <a:pt x="1440" y="192"/>
                      </a:lnTo>
                      <a:lnTo>
                        <a:pt x="1440" y="0"/>
                      </a:lnTo>
                      <a:lnTo>
                        <a:pt x="1968" y="0"/>
                      </a:lnTo>
                      <a:lnTo>
                        <a:pt x="1968" y="192"/>
                      </a:lnTo>
                      <a:lnTo>
                        <a:pt x="2976" y="192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774" name="Line 206"/>
                <p:cNvSpPr>
                  <a:spLocks noChangeShapeType="1"/>
                </p:cNvSpPr>
                <p:nvPr/>
              </p:nvSpPr>
              <p:spPr bwMode="auto">
                <a:xfrm>
                  <a:off x="6336" y="1968"/>
                  <a:ext cx="576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775" name="Line 207"/>
                <p:cNvSpPr>
                  <a:spLocks noChangeShapeType="1"/>
                </p:cNvSpPr>
                <p:nvPr/>
              </p:nvSpPr>
              <p:spPr bwMode="auto">
                <a:xfrm>
                  <a:off x="4104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776" name="Line 208"/>
                <p:cNvSpPr>
                  <a:spLocks noChangeShapeType="1"/>
                </p:cNvSpPr>
                <p:nvPr/>
              </p:nvSpPr>
              <p:spPr bwMode="auto">
                <a:xfrm>
                  <a:off x="4592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777" name="Line 209"/>
                <p:cNvSpPr>
                  <a:spLocks noChangeShapeType="1"/>
                </p:cNvSpPr>
                <p:nvPr/>
              </p:nvSpPr>
              <p:spPr bwMode="auto">
                <a:xfrm>
                  <a:off x="5096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778" name="Line 210"/>
                <p:cNvSpPr>
                  <a:spLocks noChangeShapeType="1"/>
                </p:cNvSpPr>
                <p:nvPr/>
              </p:nvSpPr>
              <p:spPr bwMode="auto">
                <a:xfrm>
                  <a:off x="5592" y="1664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779" name="Line 211"/>
                <p:cNvSpPr>
                  <a:spLocks noChangeShapeType="1"/>
                </p:cNvSpPr>
                <p:nvPr/>
              </p:nvSpPr>
              <p:spPr bwMode="auto">
                <a:xfrm>
                  <a:off x="6088" y="1656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780" name="Line 212"/>
                <p:cNvSpPr>
                  <a:spLocks noChangeShapeType="1"/>
                </p:cNvSpPr>
                <p:nvPr/>
              </p:nvSpPr>
              <p:spPr bwMode="auto">
                <a:xfrm>
                  <a:off x="6592" y="1656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237781" name="Text Box 213"/>
            <p:cNvSpPr txBox="1">
              <a:spLocks noChangeArrowheads="1"/>
            </p:cNvSpPr>
            <p:nvPr/>
          </p:nvSpPr>
          <p:spPr bwMode="auto">
            <a:xfrm>
              <a:off x="5020" y="1909"/>
              <a:ext cx="356" cy="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J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K     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Q </a:t>
              </a:r>
            </a:p>
          </p:txBody>
        </p:sp>
      </p:grpSp>
      <p:sp>
        <p:nvSpPr>
          <p:cNvPr id="237782" name="Text Box 214"/>
          <p:cNvSpPr txBox="1">
            <a:spLocks noChangeArrowheads="1"/>
          </p:cNvSpPr>
          <p:nvPr/>
        </p:nvSpPr>
        <p:spPr bwMode="auto">
          <a:xfrm>
            <a:off x="2441575" y="533400"/>
            <a:ext cx="45640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rgbClr val="FFFF00"/>
                </a:solidFill>
              </a:rPr>
              <a:t>     </a:t>
            </a:r>
            <a:r>
              <a:rPr lang="en-US" baseline="-25000">
                <a:solidFill>
                  <a:srgbClr val="FFFF00"/>
                </a:solidFill>
              </a:rPr>
              <a:t>1                 2                 3               4                 5                 6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237783" name="Text Box 215"/>
          <p:cNvSpPr txBox="1">
            <a:spLocks noChangeArrowheads="1"/>
          </p:cNvSpPr>
          <p:nvPr/>
        </p:nvSpPr>
        <p:spPr bwMode="auto">
          <a:xfrm>
            <a:off x="2968625" y="1295400"/>
            <a:ext cx="6762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J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</a:t>
            </a:r>
            <a:r>
              <a:rPr lang="en-US" sz="140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237784" name="Text Box 216"/>
          <p:cNvSpPr txBox="1">
            <a:spLocks noChangeArrowheads="1"/>
          </p:cNvSpPr>
          <p:nvPr/>
        </p:nvSpPr>
        <p:spPr bwMode="auto">
          <a:xfrm>
            <a:off x="2984500" y="1752600"/>
            <a:ext cx="685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K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</a:t>
            </a:r>
            <a:r>
              <a:rPr lang="en-US" sz="1400">
                <a:solidFill>
                  <a:srgbClr val="0066FF"/>
                </a:solidFill>
              </a:rPr>
              <a:t>L</a:t>
            </a:r>
          </a:p>
        </p:txBody>
      </p:sp>
      <p:sp>
        <p:nvSpPr>
          <p:cNvPr id="237785" name="Oval 217"/>
          <p:cNvSpPr>
            <a:spLocks noChangeArrowheads="1"/>
          </p:cNvSpPr>
          <p:nvPr/>
        </p:nvSpPr>
        <p:spPr bwMode="auto">
          <a:xfrm>
            <a:off x="2908300" y="12573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786" name="Oval 218"/>
          <p:cNvSpPr>
            <a:spLocks noChangeArrowheads="1"/>
          </p:cNvSpPr>
          <p:nvPr/>
        </p:nvSpPr>
        <p:spPr bwMode="auto">
          <a:xfrm>
            <a:off x="2908300" y="2009775"/>
            <a:ext cx="76200" cy="762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787" name="Rectangle 219" descr="Wide upward diagonal"/>
          <p:cNvSpPr>
            <a:spLocks noChangeArrowheads="1"/>
          </p:cNvSpPr>
          <p:nvPr/>
        </p:nvSpPr>
        <p:spPr bwMode="auto">
          <a:xfrm>
            <a:off x="2474913" y="2286000"/>
            <a:ext cx="457200" cy="304800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788" name="Text Box 220"/>
          <p:cNvSpPr txBox="1">
            <a:spLocks noChangeArrowheads="1"/>
          </p:cNvSpPr>
          <p:nvPr/>
        </p:nvSpPr>
        <p:spPr bwMode="auto">
          <a:xfrm>
            <a:off x="2965450" y="2286000"/>
            <a:ext cx="6953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Q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?</a:t>
            </a:r>
          </a:p>
        </p:txBody>
      </p:sp>
      <p:grpSp>
        <p:nvGrpSpPr>
          <p:cNvPr id="237843" name="Group 275"/>
          <p:cNvGrpSpPr>
            <a:grpSpLocks/>
          </p:cNvGrpSpPr>
          <p:nvPr/>
        </p:nvGrpSpPr>
        <p:grpSpPr bwMode="auto">
          <a:xfrm>
            <a:off x="6523038" y="5624513"/>
            <a:ext cx="2392362" cy="1004887"/>
            <a:chOff x="4176" y="327"/>
            <a:chExt cx="1507" cy="633"/>
          </a:xfrm>
        </p:grpSpPr>
        <p:grpSp>
          <p:nvGrpSpPr>
            <p:cNvPr id="237844" name="Group 276"/>
            <p:cNvGrpSpPr>
              <a:grpSpLocks/>
            </p:cNvGrpSpPr>
            <p:nvPr/>
          </p:nvGrpSpPr>
          <p:grpSpPr bwMode="auto">
            <a:xfrm>
              <a:off x="4176" y="327"/>
              <a:ext cx="1507" cy="633"/>
              <a:chOff x="4176" y="1416"/>
              <a:chExt cx="1507" cy="633"/>
            </a:xfrm>
          </p:grpSpPr>
          <p:sp>
            <p:nvSpPr>
              <p:cNvPr id="237845" name="Rectangle 277"/>
              <p:cNvSpPr>
                <a:spLocks noChangeArrowheads="1"/>
              </p:cNvSpPr>
              <p:nvPr/>
            </p:nvSpPr>
            <p:spPr bwMode="auto">
              <a:xfrm>
                <a:off x="4647" y="1416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J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CK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K        Q</a:t>
                </a:r>
              </a:p>
            </p:txBody>
          </p:sp>
          <p:sp>
            <p:nvSpPr>
              <p:cNvPr id="237846" name="Line 278"/>
              <p:cNvSpPr>
                <a:spLocks noChangeShapeType="1"/>
              </p:cNvSpPr>
              <p:nvPr/>
            </p:nvSpPr>
            <p:spPr bwMode="auto">
              <a:xfrm rot="16200000" flipV="1">
                <a:off x="4407" y="1506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7847" name="Group 279"/>
              <p:cNvGrpSpPr>
                <a:grpSpLocks/>
              </p:cNvGrpSpPr>
              <p:nvPr/>
            </p:nvGrpSpPr>
            <p:grpSpPr bwMode="auto">
              <a:xfrm>
                <a:off x="5280" y="1536"/>
                <a:ext cx="403" cy="69"/>
                <a:chOff x="4083" y="1323"/>
                <a:chExt cx="403" cy="69"/>
              </a:xfrm>
            </p:grpSpPr>
            <p:sp>
              <p:nvSpPr>
                <p:cNvPr id="237848" name="Line 280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849" name="Freeform 281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>
                    <a:gd name="T0" fmla="*/ 0 w 288"/>
                    <a:gd name="T1" fmla="*/ 0 h 144"/>
                    <a:gd name="T2" fmla="*/ 288 w 288"/>
                    <a:gd name="T3" fmla="*/ 48 h 144"/>
                    <a:gd name="T4" fmla="*/ 0 w 288"/>
                    <a:gd name="T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37850" name="Group 282"/>
              <p:cNvGrpSpPr>
                <a:grpSpLocks/>
              </p:cNvGrpSpPr>
              <p:nvPr/>
            </p:nvGrpSpPr>
            <p:grpSpPr bwMode="auto">
              <a:xfrm>
                <a:off x="5280" y="1899"/>
                <a:ext cx="403" cy="69"/>
                <a:chOff x="4083" y="1323"/>
                <a:chExt cx="403" cy="69"/>
              </a:xfrm>
            </p:grpSpPr>
            <p:sp>
              <p:nvSpPr>
                <p:cNvPr id="237851" name="Line 283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852" name="Freeform 284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>
                    <a:gd name="T0" fmla="*/ 0 w 288"/>
                    <a:gd name="T1" fmla="*/ 0 h 144"/>
                    <a:gd name="T2" fmla="*/ 288 w 288"/>
                    <a:gd name="T3" fmla="*/ 48 h 144"/>
                    <a:gd name="T4" fmla="*/ 0 w 288"/>
                    <a:gd name="T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7853" name="Line 285"/>
              <p:cNvSpPr>
                <a:spLocks noChangeShapeType="1"/>
              </p:cNvSpPr>
              <p:nvPr/>
            </p:nvSpPr>
            <p:spPr bwMode="auto">
              <a:xfrm rot="16200000" flipV="1">
                <a:off x="4407" y="1305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7854" name="Line 286"/>
              <p:cNvSpPr>
                <a:spLocks noChangeShapeType="1"/>
              </p:cNvSpPr>
              <p:nvPr/>
            </p:nvSpPr>
            <p:spPr bwMode="auto">
              <a:xfrm rot="16200000" flipV="1">
                <a:off x="4407" y="1689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7855" name="AutoShape 287"/>
            <p:cNvSpPr>
              <a:spLocks noChangeArrowheads="1"/>
            </p:cNvSpPr>
            <p:nvPr/>
          </p:nvSpPr>
          <p:spPr bwMode="auto">
            <a:xfrm rot="-5400000" flipH="1" flipV="1">
              <a:off x="4649" y="614"/>
              <a:ext cx="79" cy="84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7856" name="Line 288"/>
            <p:cNvSpPr>
              <a:spLocks noChangeShapeType="1"/>
            </p:cNvSpPr>
            <p:nvPr/>
          </p:nvSpPr>
          <p:spPr bwMode="auto">
            <a:xfrm>
              <a:off x="5104" y="747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7857" name="Text Box 289"/>
          <p:cNvSpPr txBox="1">
            <a:spLocks noChangeArrowheads="1"/>
          </p:cNvSpPr>
          <p:nvPr/>
        </p:nvSpPr>
        <p:spPr bwMode="auto">
          <a:xfrm>
            <a:off x="3594100" y="6019800"/>
            <a:ext cx="2444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(*5) Hình khối JK-FF:</a:t>
            </a:r>
          </a:p>
        </p:txBody>
      </p:sp>
      <p:sp>
        <p:nvSpPr>
          <p:cNvPr id="237584" name="AutoShape 16"/>
          <p:cNvSpPr>
            <a:spLocks noChangeArrowheads="1"/>
          </p:cNvSpPr>
          <p:nvPr/>
        </p:nvSpPr>
        <p:spPr bwMode="auto">
          <a:xfrm rot="37800000">
            <a:off x="5090319" y="53347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85" name="Rectangle 17"/>
          <p:cNvSpPr>
            <a:spLocks noChangeArrowheads="1"/>
          </p:cNvSpPr>
          <p:nvPr/>
        </p:nvSpPr>
        <p:spPr bwMode="auto">
          <a:xfrm rot="37800000">
            <a:off x="4972050" y="5451475"/>
            <a:ext cx="531813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586" name="Rectangle 18"/>
          <p:cNvSpPr>
            <a:spLocks noChangeArrowheads="1"/>
          </p:cNvSpPr>
          <p:nvPr/>
        </p:nvSpPr>
        <p:spPr bwMode="auto">
          <a:xfrm rot="37800000">
            <a:off x="5125244" y="5571331"/>
            <a:ext cx="501650" cy="58738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7861" name="Freeform 293"/>
          <p:cNvSpPr>
            <a:spLocks/>
          </p:cNvSpPr>
          <p:nvPr/>
        </p:nvSpPr>
        <p:spPr bwMode="auto">
          <a:xfrm>
            <a:off x="2933700" y="2286000"/>
            <a:ext cx="4762500" cy="304800"/>
          </a:xfrm>
          <a:custGeom>
            <a:avLst/>
            <a:gdLst>
              <a:gd name="T0" fmla="*/ 0 w 2976"/>
              <a:gd name="T1" fmla="*/ 0 h 192"/>
              <a:gd name="T2" fmla="*/ 1488 w 2976"/>
              <a:gd name="T3" fmla="*/ 0 h 192"/>
              <a:gd name="T4" fmla="*/ 1488 w 2976"/>
              <a:gd name="T5" fmla="*/ 192 h 192"/>
              <a:gd name="T6" fmla="*/ 1968 w 2976"/>
              <a:gd name="T7" fmla="*/ 192 h 192"/>
              <a:gd name="T8" fmla="*/ 1968 w 2976"/>
              <a:gd name="T9" fmla="*/ 0 h 192"/>
              <a:gd name="T10" fmla="*/ 2976 w 2976"/>
              <a:gd name="T11" fmla="*/ 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76" h="192">
                <a:moveTo>
                  <a:pt x="0" y="0"/>
                </a:moveTo>
                <a:lnTo>
                  <a:pt x="1488" y="0"/>
                </a:lnTo>
                <a:lnTo>
                  <a:pt x="1488" y="192"/>
                </a:lnTo>
                <a:lnTo>
                  <a:pt x="1968" y="192"/>
                </a:lnTo>
                <a:lnTo>
                  <a:pt x="1968" y="0"/>
                </a:lnTo>
                <a:lnTo>
                  <a:pt x="2976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7864" name="Group 296"/>
          <p:cNvGrpSpPr>
            <a:grpSpLocks/>
          </p:cNvGrpSpPr>
          <p:nvPr/>
        </p:nvGrpSpPr>
        <p:grpSpPr bwMode="auto">
          <a:xfrm>
            <a:off x="76200" y="381000"/>
            <a:ext cx="8686800" cy="2438400"/>
            <a:chOff x="6000" y="240"/>
            <a:chExt cx="5472" cy="1536"/>
          </a:xfrm>
        </p:grpSpPr>
        <p:sp>
          <p:nvSpPr>
            <p:cNvPr id="237791" name="Rectangle 223"/>
            <p:cNvSpPr>
              <a:spLocks noChangeArrowheads="1"/>
            </p:cNvSpPr>
            <p:nvPr/>
          </p:nvSpPr>
          <p:spPr bwMode="auto">
            <a:xfrm>
              <a:off x="6000" y="288"/>
              <a:ext cx="5472" cy="148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7792" name="Freeform 224"/>
            <p:cNvSpPr>
              <a:spLocks/>
            </p:cNvSpPr>
            <p:nvPr/>
          </p:nvSpPr>
          <p:spPr bwMode="auto">
            <a:xfrm>
              <a:off x="6672" y="719"/>
              <a:ext cx="2928" cy="192"/>
            </a:xfrm>
            <a:custGeom>
              <a:avLst/>
              <a:gdLst>
                <a:gd name="T0" fmla="*/ 0 w 2208"/>
                <a:gd name="T1" fmla="*/ 0 h 192"/>
                <a:gd name="T2" fmla="*/ 288 w 2208"/>
                <a:gd name="T3" fmla="*/ 0 h 192"/>
                <a:gd name="T4" fmla="*/ 288 w 2208"/>
                <a:gd name="T5" fmla="*/ 192 h 192"/>
                <a:gd name="T6" fmla="*/ 1008 w 2208"/>
                <a:gd name="T7" fmla="*/ 192 h 192"/>
                <a:gd name="T8" fmla="*/ 1008 w 2208"/>
                <a:gd name="T9" fmla="*/ 0 h 192"/>
                <a:gd name="T10" fmla="*/ 1920 w 2208"/>
                <a:gd name="T11" fmla="*/ 0 h 192"/>
                <a:gd name="T12" fmla="*/ 1920 w 2208"/>
                <a:gd name="T13" fmla="*/ 192 h 192"/>
                <a:gd name="T14" fmla="*/ 2208 w 2208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8" h="192">
                  <a:moveTo>
                    <a:pt x="0" y="0"/>
                  </a:moveTo>
                  <a:lnTo>
                    <a:pt x="288" y="0"/>
                  </a:lnTo>
                  <a:lnTo>
                    <a:pt x="288" y="192"/>
                  </a:lnTo>
                  <a:lnTo>
                    <a:pt x="1008" y="192"/>
                  </a:lnTo>
                  <a:lnTo>
                    <a:pt x="1008" y="0"/>
                  </a:lnTo>
                  <a:lnTo>
                    <a:pt x="1920" y="0"/>
                  </a:lnTo>
                  <a:lnTo>
                    <a:pt x="1920" y="192"/>
                  </a:lnTo>
                  <a:lnTo>
                    <a:pt x="2208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793" name="Freeform 225"/>
            <p:cNvSpPr>
              <a:spLocks/>
            </p:cNvSpPr>
            <p:nvPr/>
          </p:nvSpPr>
          <p:spPr bwMode="auto">
            <a:xfrm>
              <a:off x="9600" y="719"/>
              <a:ext cx="768" cy="192"/>
            </a:xfrm>
            <a:custGeom>
              <a:avLst/>
              <a:gdLst>
                <a:gd name="T0" fmla="*/ 0 w 144"/>
                <a:gd name="T1" fmla="*/ 192 h 192"/>
                <a:gd name="T2" fmla="*/ 0 w 144"/>
                <a:gd name="T3" fmla="*/ 0 h 192"/>
                <a:gd name="T4" fmla="*/ 144 w 144"/>
                <a:gd name="T5" fmla="*/ 0 h 192"/>
                <a:gd name="T6" fmla="*/ 144 w 144"/>
                <a:gd name="T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lnTo>
                    <a:pt x="0" y="0"/>
                  </a:lnTo>
                  <a:lnTo>
                    <a:pt x="144" y="0"/>
                  </a:lnTo>
                  <a:lnTo>
                    <a:pt x="144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794" name="Freeform 226"/>
            <p:cNvSpPr>
              <a:spLocks/>
            </p:cNvSpPr>
            <p:nvPr/>
          </p:nvSpPr>
          <p:spPr bwMode="auto">
            <a:xfrm>
              <a:off x="10368" y="719"/>
              <a:ext cx="528" cy="192"/>
            </a:xfrm>
            <a:custGeom>
              <a:avLst/>
              <a:gdLst>
                <a:gd name="T0" fmla="*/ 0 w 480"/>
                <a:gd name="T1" fmla="*/ 192 h 192"/>
                <a:gd name="T2" fmla="*/ 240 w 480"/>
                <a:gd name="T3" fmla="*/ 192 h 192"/>
                <a:gd name="T4" fmla="*/ 240 w 480"/>
                <a:gd name="T5" fmla="*/ 0 h 192"/>
                <a:gd name="T6" fmla="*/ 336 w 480"/>
                <a:gd name="T7" fmla="*/ 0 h 192"/>
                <a:gd name="T8" fmla="*/ 336 w 480"/>
                <a:gd name="T9" fmla="*/ 192 h 192"/>
                <a:gd name="T10" fmla="*/ 480 w 480"/>
                <a:gd name="T11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192">
                  <a:moveTo>
                    <a:pt x="0" y="192"/>
                  </a:moveTo>
                  <a:lnTo>
                    <a:pt x="240" y="192"/>
                  </a:lnTo>
                  <a:lnTo>
                    <a:pt x="240" y="0"/>
                  </a:lnTo>
                  <a:lnTo>
                    <a:pt x="336" y="0"/>
                  </a:lnTo>
                  <a:lnTo>
                    <a:pt x="336" y="192"/>
                  </a:lnTo>
                  <a:lnTo>
                    <a:pt x="480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795" name="Freeform 227"/>
            <p:cNvSpPr>
              <a:spLocks/>
            </p:cNvSpPr>
            <p:nvPr/>
          </p:nvSpPr>
          <p:spPr bwMode="auto">
            <a:xfrm>
              <a:off x="6649" y="1007"/>
              <a:ext cx="4247" cy="192"/>
            </a:xfrm>
            <a:custGeom>
              <a:avLst/>
              <a:gdLst>
                <a:gd name="T0" fmla="*/ 0 w 2592"/>
                <a:gd name="T1" fmla="*/ 192 h 192"/>
                <a:gd name="T2" fmla="*/ 96 w 2592"/>
                <a:gd name="T3" fmla="*/ 192 h 192"/>
                <a:gd name="T4" fmla="*/ 96 w 2592"/>
                <a:gd name="T5" fmla="*/ 0 h 192"/>
                <a:gd name="T6" fmla="*/ 192 w 2592"/>
                <a:gd name="T7" fmla="*/ 0 h 192"/>
                <a:gd name="T8" fmla="*/ 192 w 2592"/>
                <a:gd name="T9" fmla="*/ 192 h 192"/>
                <a:gd name="T10" fmla="*/ 336 w 2592"/>
                <a:gd name="T11" fmla="*/ 192 h 192"/>
                <a:gd name="T12" fmla="*/ 336 w 2592"/>
                <a:gd name="T13" fmla="*/ 0 h 192"/>
                <a:gd name="T14" fmla="*/ 576 w 2592"/>
                <a:gd name="T15" fmla="*/ 0 h 192"/>
                <a:gd name="T16" fmla="*/ 576 w 2592"/>
                <a:gd name="T17" fmla="*/ 192 h 192"/>
                <a:gd name="T18" fmla="*/ 912 w 2592"/>
                <a:gd name="T19" fmla="*/ 192 h 192"/>
                <a:gd name="T20" fmla="*/ 912 w 2592"/>
                <a:gd name="T21" fmla="*/ 0 h 192"/>
                <a:gd name="T22" fmla="*/ 1248 w 2592"/>
                <a:gd name="T23" fmla="*/ 0 h 192"/>
                <a:gd name="T24" fmla="*/ 1248 w 2592"/>
                <a:gd name="T25" fmla="*/ 192 h 192"/>
                <a:gd name="T26" fmla="*/ 1872 w 2592"/>
                <a:gd name="T27" fmla="*/ 192 h 192"/>
                <a:gd name="T28" fmla="*/ 1872 w 2592"/>
                <a:gd name="T29" fmla="*/ 0 h 192"/>
                <a:gd name="T30" fmla="*/ 2304 w 2592"/>
                <a:gd name="T31" fmla="*/ 0 h 192"/>
                <a:gd name="T32" fmla="*/ 2304 w 2592"/>
                <a:gd name="T33" fmla="*/ 192 h 192"/>
                <a:gd name="T34" fmla="*/ 2592 w 2592"/>
                <a:gd name="T3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92" h="192">
                  <a:moveTo>
                    <a:pt x="0" y="192"/>
                  </a:moveTo>
                  <a:lnTo>
                    <a:pt x="96" y="192"/>
                  </a:lnTo>
                  <a:lnTo>
                    <a:pt x="96" y="0"/>
                  </a:lnTo>
                  <a:lnTo>
                    <a:pt x="192" y="0"/>
                  </a:lnTo>
                  <a:lnTo>
                    <a:pt x="192" y="192"/>
                  </a:lnTo>
                  <a:lnTo>
                    <a:pt x="336" y="192"/>
                  </a:lnTo>
                  <a:lnTo>
                    <a:pt x="336" y="0"/>
                  </a:lnTo>
                  <a:lnTo>
                    <a:pt x="576" y="0"/>
                  </a:lnTo>
                  <a:lnTo>
                    <a:pt x="576" y="192"/>
                  </a:lnTo>
                  <a:lnTo>
                    <a:pt x="912" y="192"/>
                  </a:lnTo>
                  <a:lnTo>
                    <a:pt x="912" y="0"/>
                  </a:lnTo>
                  <a:lnTo>
                    <a:pt x="1248" y="0"/>
                  </a:lnTo>
                  <a:lnTo>
                    <a:pt x="1248" y="192"/>
                  </a:lnTo>
                  <a:lnTo>
                    <a:pt x="1872" y="192"/>
                  </a:lnTo>
                  <a:lnTo>
                    <a:pt x="1872" y="0"/>
                  </a:lnTo>
                  <a:lnTo>
                    <a:pt x="2304" y="0"/>
                  </a:lnTo>
                  <a:lnTo>
                    <a:pt x="2304" y="192"/>
                  </a:lnTo>
                  <a:lnTo>
                    <a:pt x="2592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796" name="Line 228"/>
            <p:cNvSpPr>
              <a:spLocks noChangeShapeType="1"/>
            </p:cNvSpPr>
            <p:nvPr/>
          </p:nvSpPr>
          <p:spPr bwMode="auto">
            <a:xfrm flipH="1">
              <a:off x="7126" y="615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7797" name="Group 229"/>
            <p:cNvGrpSpPr>
              <a:grpSpLocks/>
            </p:cNvGrpSpPr>
            <p:nvPr/>
          </p:nvGrpSpPr>
          <p:grpSpPr bwMode="auto">
            <a:xfrm>
              <a:off x="7366" y="471"/>
              <a:ext cx="492" cy="144"/>
              <a:chOff x="4102" y="1527"/>
              <a:chExt cx="492" cy="144"/>
            </a:xfrm>
          </p:grpSpPr>
          <p:grpSp>
            <p:nvGrpSpPr>
              <p:cNvPr id="237798" name="Group 230"/>
              <p:cNvGrpSpPr>
                <a:grpSpLocks/>
              </p:cNvGrpSpPr>
              <p:nvPr/>
            </p:nvGrpSpPr>
            <p:grpSpPr bwMode="auto">
              <a:xfrm flipV="1">
                <a:off x="4102" y="1527"/>
                <a:ext cx="492" cy="144"/>
                <a:chOff x="3732" y="1692"/>
                <a:chExt cx="1836" cy="144"/>
              </a:xfrm>
            </p:grpSpPr>
            <p:sp>
              <p:nvSpPr>
                <p:cNvPr id="237799" name="Freeform 231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800" name="Line 232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7801" name="Line 233"/>
              <p:cNvSpPr>
                <a:spLocks noChangeShapeType="1"/>
              </p:cNvSpPr>
              <p:nvPr/>
            </p:nvSpPr>
            <p:spPr bwMode="auto">
              <a:xfrm flipV="1">
                <a:off x="4104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7802" name="Group 234"/>
            <p:cNvGrpSpPr>
              <a:grpSpLocks/>
            </p:cNvGrpSpPr>
            <p:nvPr/>
          </p:nvGrpSpPr>
          <p:grpSpPr bwMode="auto">
            <a:xfrm>
              <a:off x="7856" y="471"/>
              <a:ext cx="494" cy="144"/>
              <a:chOff x="4592" y="1527"/>
              <a:chExt cx="494" cy="144"/>
            </a:xfrm>
          </p:grpSpPr>
          <p:grpSp>
            <p:nvGrpSpPr>
              <p:cNvPr id="237803" name="Group 235"/>
              <p:cNvGrpSpPr>
                <a:grpSpLocks/>
              </p:cNvGrpSpPr>
              <p:nvPr/>
            </p:nvGrpSpPr>
            <p:grpSpPr bwMode="auto">
              <a:xfrm flipV="1">
                <a:off x="4594" y="1527"/>
                <a:ext cx="492" cy="144"/>
                <a:chOff x="3732" y="1692"/>
                <a:chExt cx="1836" cy="144"/>
              </a:xfrm>
            </p:grpSpPr>
            <p:sp>
              <p:nvSpPr>
                <p:cNvPr id="237804" name="Freeform 236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805" name="Line 237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7806" name="Line 238"/>
              <p:cNvSpPr>
                <a:spLocks noChangeShapeType="1"/>
              </p:cNvSpPr>
              <p:nvPr/>
            </p:nvSpPr>
            <p:spPr bwMode="auto">
              <a:xfrm flipV="1">
                <a:off x="4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7807" name="Group 239"/>
            <p:cNvGrpSpPr>
              <a:grpSpLocks/>
            </p:cNvGrpSpPr>
            <p:nvPr/>
          </p:nvGrpSpPr>
          <p:grpSpPr bwMode="auto">
            <a:xfrm>
              <a:off x="8360" y="471"/>
              <a:ext cx="494" cy="144"/>
              <a:chOff x="5096" y="1527"/>
              <a:chExt cx="494" cy="144"/>
            </a:xfrm>
          </p:grpSpPr>
          <p:grpSp>
            <p:nvGrpSpPr>
              <p:cNvPr id="237808" name="Group 240"/>
              <p:cNvGrpSpPr>
                <a:grpSpLocks/>
              </p:cNvGrpSpPr>
              <p:nvPr/>
            </p:nvGrpSpPr>
            <p:grpSpPr bwMode="auto">
              <a:xfrm flipV="1">
                <a:off x="5098" y="1527"/>
                <a:ext cx="492" cy="144"/>
                <a:chOff x="3732" y="1692"/>
                <a:chExt cx="1836" cy="144"/>
              </a:xfrm>
            </p:grpSpPr>
            <p:sp>
              <p:nvSpPr>
                <p:cNvPr id="237809" name="Freeform 241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810" name="Line 242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7811" name="Line 243"/>
              <p:cNvSpPr>
                <a:spLocks noChangeShapeType="1"/>
              </p:cNvSpPr>
              <p:nvPr/>
            </p:nvSpPr>
            <p:spPr bwMode="auto">
              <a:xfrm flipV="1">
                <a:off x="5096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7812" name="Group 244"/>
            <p:cNvGrpSpPr>
              <a:grpSpLocks/>
            </p:cNvGrpSpPr>
            <p:nvPr/>
          </p:nvGrpSpPr>
          <p:grpSpPr bwMode="auto">
            <a:xfrm>
              <a:off x="8854" y="471"/>
              <a:ext cx="492" cy="144"/>
              <a:chOff x="5590" y="1527"/>
              <a:chExt cx="492" cy="144"/>
            </a:xfrm>
          </p:grpSpPr>
          <p:grpSp>
            <p:nvGrpSpPr>
              <p:cNvPr id="237813" name="Group 245"/>
              <p:cNvGrpSpPr>
                <a:grpSpLocks/>
              </p:cNvGrpSpPr>
              <p:nvPr/>
            </p:nvGrpSpPr>
            <p:grpSpPr bwMode="auto">
              <a:xfrm flipV="1">
                <a:off x="5590" y="1527"/>
                <a:ext cx="492" cy="144"/>
                <a:chOff x="3732" y="1692"/>
                <a:chExt cx="1836" cy="144"/>
              </a:xfrm>
            </p:grpSpPr>
            <p:sp>
              <p:nvSpPr>
                <p:cNvPr id="237814" name="Freeform 246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815" name="Line 247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7816" name="Line 248"/>
              <p:cNvSpPr>
                <a:spLocks noChangeShapeType="1"/>
              </p:cNvSpPr>
              <p:nvPr/>
            </p:nvSpPr>
            <p:spPr bwMode="auto">
              <a:xfrm flipV="1">
                <a:off x="5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7817" name="Group 249"/>
            <p:cNvGrpSpPr>
              <a:grpSpLocks/>
            </p:cNvGrpSpPr>
            <p:nvPr/>
          </p:nvGrpSpPr>
          <p:grpSpPr bwMode="auto">
            <a:xfrm>
              <a:off x="9352" y="471"/>
              <a:ext cx="492" cy="144"/>
              <a:chOff x="6088" y="1527"/>
              <a:chExt cx="492" cy="144"/>
            </a:xfrm>
          </p:grpSpPr>
          <p:grpSp>
            <p:nvGrpSpPr>
              <p:cNvPr id="237818" name="Group 250"/>
              <p:cNvGrpSpPr>
                <a:grpSpLocks/>
              </p:cNvGrpSpPr>
              <p:nvPr/>
            </p:nvGrpSpPr>
            <p:grpSpPr bwMode="auto">
              <a:xfrm flipV="1">
                <a:off x="6088" y="1527"/>
                <a:ext cx="492" cy="144"/>
                <a:chOff x="3732" y="1692"/>
                <a:chExt cx="1836" cy="144"/>
              </a:xfrm>
            </p:grpSpPr>
            <p:sp>
              <p:nvSpPr>
                <p:cNvPr id="237819" name="Freeform 251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820" name="Line 252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7821" name="Line 253"/>
              <p:cNvSpPr>
                <a:spLocks noChangeShapeType="1"/>
              </p:cNvSpPr>
              <p:nvPr/>
            </p:nvSpPr>
            <p:spPr bwMode="auto">
              <a:xfrm flipV="1">
                <a:off x="6088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7822" name="Group 254"/>
            <p:cNvGrpSpPr>
              <a:grpSpLocks/>
            </p:cNvGrpSpPr>
            <p:nvPr/>
          </p:nvGrpSpPr>
          <p:grpSpPr bwMode="auto">
            <a:xfrm>
              <a:off x="9850" y="471"/>
              <a:ext cx="492" cy="144"/>
              <a:chOff x="6586" y="1527"/>
              <a:chExt cx="492" cy="144"/>
            </a:xfrm>
          </p:grpSpPr>
          <p:grpSp>
            <p:nvGrpSpPr>
              <p:cNvPr id="237823" name="Group 255"/>
              <p:cNvGrpSpPr>
                <a:grpSpLocks/>
              </p:cNvGrpSpPr>
              <p:nvPr/>
            </p:nvGrpSpPr>
            <p:grpSpPr bwMode="auto">
              <a:xfrm flipV="1">
                <a:off x="6586" y="1527"/>
                <a:ext cx="492" cy="144"/>
                <a:chOff x="3732" y="1692"/>
                <a:chExt cx="1836" cy="144"/>
              </a:xfrm>
            </p:grpSpPr>
            <p:sp>
              <p:nvSpPr>
                <p:cNvPr id="237824" name="Freeform 256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7825" name="Line 257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7826" name="Line 258"/>
              <p:cNvSpPr>
                <a:spLocks noChangeShapeType="1"/>
              </p:cNvSpPr>
              <p:nvPr/>
            </p:nvSpPr>
            <p:spPr bwMode="auto">
              <a:xfrm flipV="1">
                <a:off x="6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7827" name="Line 259"/>
            <p:cNvSpPr>
              <a:spLocks noChangeShapeType="1"/>
            </p:cNvSpPr>
            <p:nvPr/>
          </p:nvSpPr>
          <p:spPr bwMode="auto">
            <a:xfrm>
              <a:off x="7368" y="67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828" name="Line 260"/>
            <p:cNvSpPr>
              <a:spLocks noChangeShapeType="1"/>
            </p:cNvSpPr>
            <p:nvPr/>
          </p:nvSpPr>
          <p:spPr bwMode="auto">
            <a:xfrm>
              <a:off x="7856" y="67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829" name="Line 261"/>
            <p:cNvSpPr>
              <a:spLocks noChangeShapeType="1"/>
            </p:cNvSpPr>
            <p:nvPr/>
          </p:nvSpPr>
          <p:spPr bwMode="auto">
            <a:xfrm>
              <a:off x="8360" y="67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830" name="Line 262"/>
            <p:cNvSpPr>
              <a:spLocks noChangeShapeType="1"/>
            </p:cNvSpPr>
            <p:nvPr/>
          </p:nvSpPr>
          <p:spPr bwMode="auto">
            <a:xfrm>
              <a:off x="8856" y="656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831" name="Line 263"/>
            <p:cNvSpPr>
              <a:spLocks noChangeShapeType="1"/>
            </p:cNvSpPr>
            <p:nvPr/>
          </p:nvSpPr>
          <p:spPr bwMode="auto">
            <a:xfrm>
              <a:off x="9352" y="648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832" name="Line 264"/>
            <p:cNvSpPr>
              <a:spLocks noChangeShapeType="1"/>
            </p:cNvSpPr>
            <p:nvPr/>
          </p:nvSpPr>
          <p:spPr bwMode="auto">
            <a:xfrm>
              <a:off x="9856" y="648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833" name="Text Box 265"/>
            <p:cNvSpPr txBox="1">
              <a:spLocks noChangeArrowheads="1"/>
            </p:cNvSpPr>
            <p:nvPr/>
          </p:nvSpPr>
          <p:spPr bwMode="auto">
            <a:xfrm>
              <a:off x="6460" y="709"/>
              <a:ext cx="356" cy="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J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K     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Q </a:t>
              </a:r>
            </a:p>
          </p:txBody>
        </p:sp>
        <p:sp>
          <p:nvSpPr>
            <p:cNvPr id="237834" name="Line 266"/>
            <p:cNvSpPr>
              <a:spLocks noChangeShapeType="1"/>
            </p:cNvSpPr>
            <p:nvPr/>
          </p:nvSpPr>
          <p:spPr bwMode="auto">
            <a:xfrm>
              <a:off x="6693" y="1584"/>
              <a:ext cx="67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7835" name="Text Box 267"/>
            <p:cNvSpPr txBox="1">
              <a:spLocks noChangeArrowheads="1"/>
            </p:cNvSpPr>
            <p:nvPr/>
          </p:nvSpPr>
          <p:spPr bwMode="auto">
            <a:xfrm>
              <a:off x="6829" y="1392"/>
              <a:ext cx="454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Q</a:t>
              </a:r>
              <a:r>
                <a:rPr lang="en-US" sz="1400" baseline="-25000">
                  <a:solidFill>
                    <a:schemeClr val="bg1"/>
                  </a:solidFill>
                </a:rPr>
                <a:t>O</a:t>
              </a:r>
              <a:r>
                <a:rPr lang="en-US" sz="1400">
                  <a:solidFill>
                    <a:schemeClr val="bg1"/>
                  </a:solidFill>
                </a:rPr>
                <a:t> = L</a:t>
              </a:r>
            </a:p>
          </p:txBody>
        </p:sp>
        <p:sp>
          <p:nvSpPr>
            <p:cNvPr id="237836" name="Text Box 268"/>
            <p:cNvSpPr txBox="1">
              <a:spLocks noChangeArrowheads="1"/>
            </p:cNvSpPr>
            <p:nvPr/>
          </p:nvSpPr>
          <p:spPr bwMode="auto">
            <a:xfrm>
              <a:off x="7056" y="240"/>
              <a:ext cx="287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    </a:t>
              </a:r>
              <a:r>
                <a:rPr lang="en-US" baseline="-25000">
                  <a:solidFill>
                    <a:srgbClr val="FFFF00"/>
                  </a:solidFill>
                </a:rPr>
                <a:t>1                 2                 3               4                 5                 6</a:t>
              </a:r>
              <a:endParaRPr lang="en-US">
                <a:solidFill>
                  <a:srgbClr val="FFFF00"/>
                </a:solidFill>
              </a:endParaRPr>
            </a:p>
          </p:txBody>
        </p:sp>
      </p:grpSp>
      <p:sp>
        <p:nvSpPr>
          <p:cNvPr id="237837" name="Freeform 269"/>
          <p:cNvSpPr>
            <a:spLocks/>
          </p:cNvSpPr>
          <p:nvPr/>
        </p:nvSpPr>
        <p:spPr bwMode="auto">
          <a:xfrm>
            <a:off x="3822700" y="2133600"/>
            <a:ext cx="776288" cy="381000"/>
          </a:xfrm>
          <a:custGeom>
            <a:avLst/>
            <a:gdLst>
              <a:gd name="T0" fmla="*/ 0 w 528"/>
              <a:gd name="T1" fmla="*/ 240 h 240"/>
              <a:gd name="T2" fmla="*/ 0 w 528"/>
              <a:gd name="T3" fmla="*/ 0 h 240"/>
              <a:gd name="T4" fmla="*/ 528 w 528"/>
              <a:gd name="T5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240">
                <a:moveTo>
                  <a:pt x="0" y="240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838" name="Line 270"/>
          <p:cNvSpPr>
            <a:spLocks noChangeShapeType="1"/>
          </p:cNvSpPr>
          <p:nvPr/>
        </p:nvSpPr>
        <p:spPr bwMode="auto">
          <a:xfrm>
            <a:off x="2246313" y="2514600"/>
            <a:ext cx="77628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839" name="Freeform 271"/>
          <p:cNvSpPr>
            <a:spLocks/>
          </p:cNvSpPr>
          <p:nvPr/>
        </p:nvSpPr>
        <p:spPr bwMode="auto">
          <a:xfrm flipV="1">
            <a:off x="6208713" y="2133600"/>
            <a:ext cx="776287" cy="381000"/>
          </a:xfrm>
          <a:custGeom>
            <a:avLst/>
            <a:gdLst>
              <a:gd name="T0" fmla="*/ 0 w 528"/>
              <a:gd name="T1" fmla="*/ 240 h 240"/>
              <a:gd name="T2" fmla="*/ 0 w 528"/>
              <a:gd name="T3" fmla="*/ 0 h 240"/>
              <a:gd name="T4" fmla="*/ 528 w 528"/>
              <a:gd name="T5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240">
                <a:moveTo>
                  <a:pt x="0" y="240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841" name="Line 273"/>
          <p:cNvSpPr>
            <a:spLocks noChangeShapeType="1"/>
          </p:cNvSpPr>
          <p:nvPr/>
        </p:nvSpPr>
        <p:spPr bwMode="auto">
          <a:xfrm>
            <a:off x="3033713" y="2514600"/>
            <a:ext cx="77628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842" name="Line 274"/>
          <p:cNvSpPr>
            <a:spLocks noChangeShapeType="1"/>
          </p:cNvSpPr>
          <p:nvPr/>
        </p:nvSpPr>
        <p:spPr bwMode="auto">
          <a:xfrm>
            <a:off x="4621213" y="2133600"/>
            <a:ext cx="77628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789" name="Text Box 221"/>
          <p:cNvSpPr txBox="1">
            <a:spLocks noChangeArrowheads="1"/>
          </p:cNvSpPr>
          <p:nvPr/>
        </p:nvSpPr>
        <p:spPr bwMode="auto">
          <a:xfrm>
            <a:off x="1219200" y="609600"/>
            <a:ext cx="51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37862" name="Line 294"/>
          <p:cNvSpPr>
            <a:spLocks noChangeShapeType="1"/>
          </p:cNvSpPr>
          <p:nvPr/>
        </p:nvSpPr>
        <p:spPr bwMode="auto">
          <a:xfrm>
            <a:off x="5408613" y="2133600"/>
            <a:ext cx="77628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863" name="Rectangle 29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4.81481E-6 L 0.25417 0.4259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76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08" y="2129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0.2335 0.4870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376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67" y="24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37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7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3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3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37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37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0"/>
                                        <p:tgtEl>
                                          <p:spTgt spid="237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37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1436 L 0.00017 0.34908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378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3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2000"/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/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2000"/>
                                        <p:tgtEl>
                                          <p:spTgt spid="237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/>
                                        <p:tgtEl>
                                          <p:spTgt spid="237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2000"/>
                                        <p:tgtEl>
                                          <p:spTgt spid="237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/>
                                        <p:tgtEl>
                                          <p:spTgt spid="237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2000"/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/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2000"/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/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2000"/>
                                        <p:tgtEl>
                                          <p:spTgt spid="237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237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2000"/>
                                        <p:tgtEl>
                                          <p:spTgt spid="237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/>
                                        <p:tgtEl>
                                          <p:spTgt spid="237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2000"/>
                                        <p:tgtEl>
                                          <p:spTgt spid="237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000"/>
                                        <p:tgtEl>
                                          <p:spTgt spid="237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2000"/>
                                        <p:tgtEl>
                                          <p:spTgt spid="237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2000"/>
                                        <p:tgtEl>
                                          <p:spTgt spid="237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2000"/>
                                        <p:tgtEl>
                                          <p:spTgt spid="237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/>
                                        <p:tgtEl>
                                          <p:spTgt spid="237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2000"/>
                                        <p:tgtEl>
                                          <p:spTgt spid="237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000"/>
                                        <p:tgtEl>
                                          <p:spTgt spid="237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2000"/>
                                        <p:tgtEl>
                                          <p:spTgt spid="237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000"/>
                                        <p:tgtEl>
                                          <p:spTgt spid="237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2000"/>
                                        <p:tgtEl>
                                          <p:spTgt spid="237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237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2000"/>
                                        <p:tgtEl>
                                          <p:spTgt spid="237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000"/>
                                        <p:tgtEl>
                                          <p:spTgt spid="237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2000"/>
                                        <p:tgtEl>
                                          <p:spTgt spid="23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000"/>
                                        <p:tgtEl>
                                          <p:spTgt spid="23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2000"/>
                                        <p:tgtEl>
                                          <p:spTgt spid="23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/>
                                        <p:tgtEl>
                                          <p:spTgt spid="23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2000"/>
                                        <p:tgtEl>
                                          <p:spTgt spid="23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2000"/>
                                        <p:tgtEl>
                                          <p:spTgt spid="23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2000"/>
                                        <p:tgtEl>
                                          <p:spTgt spid="23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2000"/>
                                        <p:tgtEl>
                                          <p:spTgt spid="23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2000"/>
                                        <p:tgtEl>
                                          <p:spTgt spid="23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2000"/>
                                        <p:tgtEl>
                                          <p:spTgt spid="23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2000"/>
                                        <p:tgtEl>
                                          <p:spTgt spid="23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/>
                                        <p:tgtEl>
                                          <p:spTgt spid="23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2000"/>
                                        <p:tgtEl>
                                          <p:spTgt spid="23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/>
                                        <p:tgtEl>
                                          <p:spTgt spid="23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2000"/>
                                        <p:tgtEl>
                                          <p:spTgt spid="23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/>
                                        <p:tgtEl>
                                          <p:spTgt spid="23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2000"/>
                                        <p:tgtEl>
                                          <p:spTgt spid="237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000"/>
                                        <p:tgtEl>
                                          <p:spTgt spid="237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2000"/>
                                        <p:tgtEl>
                                          <p:spTgt spid="237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2000"/>
                                        <p:tgtEl>
                                          <p:spTgt spid="237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7" dur="2000"/>
                                        <p:tgtEl>
                                          <p:spTgt spid="23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2000"/>
                                        <p:tgtEl>
                                          <p:spTgt spid="23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1" dur="2000"/>
                                        <p:tgtEl>
                                          <p:spTgt spid="237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2000"/>
                                        <p:tgtEl>
                                          <p:spTgt spid="237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5" dur="2000"/>
                                        <p:tgtEl>
                                          <p:spTgt spid="237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2000"/>
                                        <p:tgtEl>
                                          <p:spTgt spid="237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9" dur="2000"/>
                                        <p:tgtEl>
                                          <p:spTgt spid="237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2000"/>
                                        <p:tgtEl>
                                          <p:spTgt spid="237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2000"/>
                                        <p:tgtEl>
                                          <p:spTgt spid="237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2000"/>
                                        <p:tgtEl>
                                          <p:spTgt spid="237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7" dur="2000"/>
                                        <p:tgtEl>
                                          <p:spTgt spid="237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2000"/>
                                        <p:tgtEl>
                                          <p:spTgt spid="237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1" dur="2000"/>
                                        <p:tgtEl>
                                          <p:spTgt spid="237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2000"/>
                                        <p:tgtEl>
                                          <p:spTgt spid="237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2000"/>
                                        <p:tgtEl>
                                          <p:spTgt spid="237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2000"/>
                                        <p:tgtEl>
                                          <p:spTgt spid="237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2" presetClass="exit" presetSubtype="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9" dur="2000"/>
                                        <p:tgtEl>
                                          <p:spTgt spid="237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2000"/>
                                        <p:tgtEl>
                                          <p:spTgt spid="237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" presetClass="exit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2000"/>
                                        <p:tgtEl>
                                          <p:spTgt spid="237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2000"/>
                                        <p:tgtEl>
                                          <p:spTgt spid="237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7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237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2000"/>
                                        <p:tgtEl>
                                          <p:spTgt spid="237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 nodeType="clickPar">
                      <p:stCondLst>
                        <p:cond delay="indefinite"/>
                      </p:stCondLst>
                      <p:childTnLst>
                        <p:par>
                          <p:cTn id="1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237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23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237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237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000"/>
                                        <p:tgtEl>
                                          <p:spTgt spid="237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 nodeType="clickPar">
                      <p:stCondLst>
                        <p:cond delay="indefinite"/>
                      </p:stCondLst>
                      <p:childTnLst>
                        <p:par>
                          <p:cTn id="2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8000"/>
                                        <p:tgtEl>
                                          <p:spTgt spid="237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8000"/>
                                        <p:tgtEl>
                                          <p:spTgt spid="23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 nodeType="clickPar">
                      <p:stCondLst>
                        <p:cond delay="indefinite"/>
                      </p:stCondLst>
                      <p:childTnLst>
                        <p:par>
                          <p:cTn id="2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2" dur="5000"/>
                                        <p:tgtEl>
                                          <p:spTgt spid="237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2000"/>
                                        <p:tgtEl>
                                          <p:spTgt spid="237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0" dur="2000"/>
                                        <p:tgtEl>
                                          <p:spTgt spid="237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2" presetID="2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4" dur="2000"/>
                                        <p:tgtEl>
                                          <p:spTgt spid="237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26" presetID="2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2000"/>
                                        <p:tgtEl>
                                          <p:spTgt spid="237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230" presetID="2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2" dur="2000"/>
                                        <p:tgtEl>
                                          <p:spTgt spid="237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234" presetID="2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6" dur="2000"/>
                                        <p:tgtEl>
                                          <p:spTgt spid="237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 nodeType="afterGroup">
                            <p:stCondLst>
                              <p:cond delay="30000"/>
                            </p:stCondLst>
                            <p:childTnLst>
                              <p:par>
                                <p:cTn id="238" presetID="2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0" dur="2000"/>
                                        <p:tgtEl>
                                          <p:spTgt spid="237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2" grpId="0" animBg="1"/>
      <p:bldP spid="237573" grpId="0" animBg="1"/>
      <p:bldP spid="237574" grpId="0" animBg="1"/>
      <p:bldP spid="237575" grpId="0" animBg="1"/>
      <p:bldP spid="237576" grpId="0" animBg="1"/>
      <p:bldP spid="237577" grpId="0" animBg="1"/>
      <p:bldP spid="237578" grpId="0" animBg="1"/>
      <p:bldP spid="237579" grpId="0" animBg="1"/>
      <p:bldP spid="237580" grpId="0" animBg="1"/>
      <p:bldP spid="237581" grpId="0" animBg="1"/>
      <p:bldP spid="237582" grpId="0" animBg="1"/>
      <p:bldP spid="237583" grpId="0" animBg="1"/>
      <p:bldP spid="237587" grpId="0" animBg="1"/>
      <p:bldP spid="237588" grpId="0" animBg="1"/>
      <p:bldP spid="237589" grpId="0" animBg="1"/>
      <p:bldP spid="237590" grpId="0" animBg="1"/>
      <p:bldP spid="237591" grpId="0" animBg="1"/>
      <p:bldP spid="237598" grpId="0" animBg="1"/>
      <p:bldP spid="237599" grpId="0" animBg="1"/>
      <p:bldP spid="237600" grpId="0" animBg="1"/>
      <p:bldP spid="237601" grpId="0" animBg="1"/>
      <p:bldP spid="237602" grpId="0" animBg="1"/>
      <p:bldP spid="237603" grpId="0" animBg="1"/>
      <p:bldP spid="237603" grpId="1" animBg="1"/>
      <p:bldP spid="237604" grpId="0" animBg="1"/>
      <p:bldP spid="237604" grpId="1" animBg="1"/>
      <p:bldP spid="237607" grpId="0" animBg="1"/>
      <p:bldP spid="237608" grpId="0" animBg="1"/>
      <p:bldP spid="237609" grpId="0" animBg="1"/>
      <p:bldP spid="237609" grpId="1" animBg="1"/>
      <p:bldP spid="237610" grpId="0"/>
      <p:bldP spid="237610" grpId="1"/>
      <p:bldP spid="237611" grpId="0"/>
      <p:bldP spid="237611" grpId="1"/>
      <p:bldP spid="237612" grpId="0"/>
      <p:bldP spid="237655" grpId="0" animBg="1"/>
      <p:bldP spid="237782" grpId="0"/>
      <p:bldP spid="237783" grpId="0"/>
      <p:bldP spid="237784" grpId="0"/>
      <p:bldP spid="237785" grpId="0" animBg="1"/>
      <p:bldP spid="237786" grpId="0" animBg="1"/>
      <p:bldP spid="237787" grpId="0" animBg="1"/>
      <p:bldP spid="237788" grpId="0"/>
      <p:bldP spid="237857" grpId="0"/>
      <p:bldP spid="237584" grpId="0" animBg="1"/>
      <p:bldP spid="237585" grpId="0" animBg="1"/>
      <p:bldP spid="237586" grpId="0" animBg="1"/>
      <p:bldP spid="237861" grpId="0" animBg="1"/>
      <p:bldP spid="237837" grpId="0" animBg="1"/>
      <p:bldP spid="237838" grpId="0" animBg="1"/>
      <p:bldP spid="237839" grpId="0" animBg="1"/>
      <p:bldP spid="237841" grpId="0" animBg="1"/>
      <p:bldP spid="237842" grpId="0" animBg="1"/>
      <p:bldP spid="237789" grpId="0"/>
      <p:bldP spid="23786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>
              <a:buFontTx/>
              <a:buNone/>
            </a:pPr>
            <a:endParaRPr lang="en-US" dirty="0"/>
          </a:p>
        </p:txBody>
      </p:sp>
      <p:sp>
        <p:nvSpPr>
          <p:cNvPr id="235524" name="Line 4"/>
          <p:cNvSpPr>
            <a:spLocks noChangeShapeType="1"/>
          </p:cNvSpPr>
          <p:nvPr/>
        </p:nvSpPr>
        <p:spPr bwMode="auto">
          <a:xfrm rot="16200000" flipV="1">
            <a:off x="6614319" y="27344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25" name="Line 5"/>
          <p:cNvSpPr>
            <a:spLocks noChangeShapeType="1"/>
          </p:cNvSpPr>
          <p:nvPr/>
        </p:nvSpPr>
        <p:spPr bwMode="auto">
          <a:xfrm rot="16200000" flipV="1">
            <a:off x="5269707" y="2567781"/>
            <a:ext cx="0" cy="7318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26" name="Line 6"/>
          <p:cNvSpPr>
            <a:spLocks noChangeShapeType="1"/>
          </p:cNvSpPr>
          <p:nvPr/>
        </p:nvSpPr>
        <p:spPr bwMode="auto">
          <a:xfrm rot="16200000" flipV="1">
            <a:off x="5524500" y="30480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27" name="Freeform 7"/>
          <p:cNvSpPr>
            <a:spLocks/>
          </p:cNvSpPr>
          <p:nvPr/>
        </p:nvSpPr>
        <p:spPr bwMode="auto">
          <a:xfrm rot="5400000">
            <a:off x="5600700" y="27432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6633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28" name="Oval 8"/>
          <p:cNvSpPr>
            <a:spLocks noChangeArrowheads="1"/>
          </p:cNvSpPr>
          <p:nvPr/>
        </p:nvSpPr>
        <p:spPr bwMode="auto">
          <a:xfrm>
            <a:off x="6149975" y="2976563"/>
            <a:ext cx="152400" cy="152400"/>
          </a:xfrm>
          <a:prstGeom prst="ellipse">
            <a:avLst/>
          </a:prstGeom>
          <a:solidFill>
            <a:srgbClr val="6633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29" name="Line 9"/>
          <p:cNvSpPr>
            <a:spLocks noChangeShapeType="1"/>
          </p:cNvSpPr>
          <p:nvPr/>
        </p:nvSpPr>
        <p:spPr bwMode="auto">
          <a:xfrm rot="16200000" flipV="1">
            <a:off x="6614319" y="39536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30" name="Line 10"/>
          <p:cNvSpPr>
            <a:spLocks noChangeShapeType="1"/>
          </p:cNvSpPr>
          <p:nvPr/>
        </p:nvSpPr>
        <p:spPr bwMode="auto">
          <a:xfrm rot="16200000" flipV="1">
            <a:off x="5524500" y="40386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31" name="Line 11"/>
          <p:cNvSpPr>
            <a:spLocks noChangeShapeType="1"/>
          </p:cNvSpPr>
          <p:nvPr/>
        </p:nvSpPr>
        <p:spPr bwMode="auto">
          <a:xfrm rot="16200000" flipV="1">
            <a:off x="5268119" y="4015581"/>
            <a:ext cx="0" cy="7318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32" name="Freeform 12"/>
          <p:cNvSpPr>
            <a:spLocks/>
          </p:cNvSpPr>
          <p:nvPr/>
        </p:nvSpPr>
        <p:spPr bwMode="auto">
          <a:xfrm rot="5400000">
            <a:off x="5600700" y="39624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6633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33" name="Oval 13"/>
          <p:cNvSpPr>
            <a:spLocks noChangeArrowheads="1"/>
          </p:cNvSpPr>
          <p:nvPr/>
        </p:nvSpPr>
        <p:spPr bwMode="auto">
          <a:xfrm>
            <a:off x="6149975" y="4195763"/>
            <a:ext cx="152400" cy="152400"/>
          </a:xfrm>
          <a:prstGeom prst="ellipse">
            <a:avLst/>
          </a:prstGeom>
          <a:solidFill>
            <a:srgbClr val="6633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34" name="Freeform 14"/>
          <p:cNvSpPr>
            <a:spLocks/>
          </p:cNvSpPr>
          <p:nvPr/>
        </p:nvSpPr>
        <p:spPr bwMode="auto">
          <a:xfrm>
            <a:off x="5410200" y="3048000"/>
            <a:ext cx="1066800" cy="1096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35" name="Freeform 15"/>
          <p:cNvSpPr>
            <a:spLocks/>
          </p:cNvSpPr>
          <p:nvPr/>
        </p:nvSpPr>
        <p:spPr bwMode="auto">
          <a:xfrm flipV="1">
            <a:off x="5410200" y="3162300"/>
            <a:ext cx="1066800" cy="1096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36" name="AutoShape 16"/>
          <p:cNvSpPr>
            <a:spLocks noChangeArrowheads="1"/>
          </p:cNvSpPr>
          <p:nvPr/>
        </p:nvSpPr>
        <p:spPr bwMode="auto">
          <a:xfrm rot="37800000">
            <a:off x="4352132" y="41155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37" name="Rectangle 17"/>
          <p:cNvSpPr>
            <a:spLocks noChangeArrowheads="1"/>
          </p:cNvSpPr>
          <p:nvPr/>
        </p:nvSpPr>
        <p:spPr bwMode="auto">
          <a:xfrm rot="37800000">
            <a:off x="4233862" y="4232276"/>
            <a:ext cx="531813" cy="296862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38" name="Rectangle 18"/>
          <p:cNvSpPr>
            <a:spLocks noChangeArrowheads="1"/>
          </p:cNvSpPr>
          <p:nvPr/>
        </p:nvSpPr>
        <p:spPr bwMode="auto">
          <a:xfrm rot="37800000">
            <a:off x="4387057" y="4352131"/>
            <a:ext cx="501650" cy="58737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42" name="Freeform 22"/>
          <p:cNvSpPr>
            <a:spLocks/>
          </p:cNvSpPr>
          <p:nvPr/>
        </p:nvSpPr>
        <p:spPr bwMode="auto">
          <a:xfrm>
            <a:off x="3665538" y="3086100"/>
            <a:ext cx="685800" cy="533400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43" name="Freeform 23"/>
          <p:cNvSpPr>
            <a:spLocks/>
          </p:cNvSpPr>
          <p:nvPr/>
        </p:nvSpPr>
        <p:spPr bwMode="auto">
          <a:xfrm flipV="1">
            <a:off x="3665538" y="3619500"/>
            <a:ext cx="685800" cy="609600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5556" name="Group 36"/>
          <p:cNvGrpSpPr>
            <a:grpSpLocks/>
          </p:cNvGrpSpPr>
          <p:nvPr/>
        </p:nvGrpSpPr>
        <p:grpSpPr bwMode="auto">
          <a:xfrm>
            <a:off x="2660650" y="3124200"/>
            <a:ext cx="1004888" cy="1004888"/>
            <a:chOff x="1680" y="1896"/>
            <a:chExt cx="720" cy="768"/>
          </a:xfrm>
        </p:grpSpPr>
        <p:sp>
          <p:nvSpPr>
            <p:cNvPr id="235544" name="Rectangle 24"/>
            <p:cNvSpPr>
              <a:spLocks noChangeArrowheads="1"/>
            </p:cNvSpPr>
            <p:nvPr/>
          </p:nvSpPr>
          <p:spPr bwMode="auto">
            <a:xfrm>
              <a:off x="1680" y="1896"/>
              <a:ext cx="720" cy="768"/>
            </a:xfrm>
            <a:prstGeom prst="rect">
              <a:avLst/>
            </a:prstGeom>
            <a:solidFill>
              <a:srgbClr val="CC0066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/>
                <a:t>     </a:t>
              </a:r>
            </a:p>
            <a:p>
              <a:endParaRPr lang="en-US"/>
            </a:p>
            <a:p>
              <a:r>
                <a:rPr lang="en-US"/>
                <a:t>          T</a:t>
              </a:r>
              <a:r>
                <a:rPr lang="en-US" baseline="-25000"/>
                <a:t>p</a:t>
              </a:r>
              <a:endParaRPr lang="en-US"/>
            </a:p>
          </p:txBody>
        </p:sp>
        <p:sp>
          <p:nvSpPr>
            <p:cNvPr id="235545" name="AutoShape 25"/>
            <p:cNvSpPr>
              <a:spLocks noChangeArrowheads="1"/>
            </p:cNvSpPr>
            <p:nvPr/>
          </p:nvSpPr>
          <p:spPr bwMode="auto">
            <a:xfrm rot="-5400000" flipH="1" flipV="1">
              <a:off x="1680" y="2232"/>
              <a:ext cx="96" cy="96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46" name="Freeform 26"/>
            <p:cNvSpPr>
              <a:spLocks/>
            </p:cNvSpPr>
            <p:nvPr/>
          </p:nvSpPr>
          <p:spPr bwMode="auto">
            <a:xfrm>
              <a:off x="1776" y="1992"/>
              <a:ext cx="432" cy="144"/>
            </a:xfrm>
            <a:custGeom>
              <a:avLst/>
              <a:gdLst>
                <a:gd name="T0" fmla="*/ 0 w 432"/>
                <a:gd name="T1" fmla="*/ 288 h 288"/>
                <a:gd name="T2" fmla="*/ 240 w 432"/>
                <a:gd name="T3" fmla="*/ 288 h 288"/>
                <a:gd name="T4" fmla="*/ 240 w 432"/>
                <a:gd name="T5" fmla="*/ 0 h 288"/>
                <a:gd name="T6" fmla="*/ 432 w 432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288">
                  <a:moveTo>
                    <a:pt x="0" y="288"/>
                  </a:moveTo>
                  <a:lnTo>
                    <a:pt x="240" y="288"/>
                  </a:lnTo>
                  <a:lnTo>
                    <a:pt x="240" y="0"/>
                  </a:lnTo>
                  <a:lnTo>
                    <a:pt x="432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547" name="Freeform 27"/>
            <p:cNvSpPr>
              <a:spLocks/>
            </p:cNvSpPr>
            <p:nvPr/>
          </p:nvSpPr>
          <p:spPr bwMode="auto">
            <a:xfrm>
              <a:off x="1952" y="2376"/>
              <a:ext cx="240" cy="144"/>
            </a:xfrm>
            <a:custGeom>
              <a:avLst/>
              <a:gdLst>
                <a:gd name="T0" fmla="*/ 0 w 480"/>
                <a:gd name="T1" fmla="*/ 144 h 144"/>
                <a:gd name="T2" fmla="*/ 144 w 480"/>
                <a:gd name="T3" fmla="*/ 144 h 144"/>
                <a:gd name="T4" fmla="*/ 144 w 480"/>
                <a:gd name="T5" fmla="*/ 0 h 144"/>
                <a:gd name="T6" fmla="*/ 240 w 480"/>
                <a:gd name="T7" fmla="*/ 0 h 144"/>
                <a:gd name="T8" fmla="*/ 240 w 480"/>
                <a:gd name="T9" fmla="*/ 144 h 144"/>
                <a:gd name="T10" fmla="*/ 480 w 480"/>
                <a:gd name="T11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144">
                  <a:moveTo>
                    <a:pt x="0" y="144"/>
                  </a:moveTo>
                  <a:lnTo>
                    <a:pt x="144" y="144"/>
                  </a:lnTo>
                  <a:lnTo>
                    <a:pt x="144" y="0"/>
                  </a:lnTo>
                  <a:lnTo>
                    <a:pt x="240" y="0"/>
                  </a:lnTo>
                  <a:lnTo>
                    <a:pt x="240" y="144"/>
                  </a:lnTo>
                  <a:lnTo>
                    <a:pt x="480" y="144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548" name="Line 28"/>
            <p:cNvSpPr>
              <a:spLocks noChangeShapeType="1"/>
            </p:cNvSpPr>
            <p:nvPr/>
          </p:nvSpPr>
          <p:spPr bwMode="auto">
            <a:xfrm>
              <a:off x="2016" y="2136"/>
              <a:ext cx="0" cy="192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549" name="Line 29"/>
          <p:cNvSpPr>
            <a:spLocks noChangeShapeType="1"/>
          </p:cNvSpPr>
          <p:nvPr/>
        </p:nvSpPr>
        <p:spPr bwMode="auto">
          <a:xfrm rot="16200000" flipV="1">
            <a:off x="2278857" y="3253581"/>
            <a:ext cx="0" cy="7318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50" name="Freeform 30"/>
          <p:cNvSpPr>
            <a:spLocks/>
          </p:cNvSpPr>
          <p:nvPr/>
        </p:nvSpPr>
        <p:spPr bwMode="auto">
          <a:xfrm>
            <a:off x="4038600" y="2362200"/>
            <a:ext cx="2438400" cy="685800"/>
          </a:xfrm>
          <a:custGeom>
            <a:avLst/>
            <a:gdLst>
              <a:gd name="T0" fmla="*/ 192 w 1440"/>
              <a:gd name="T1" fmla="*/ 288 h 432"/>
              <a:gd name="T2" fmla="*/ 0 w 1440"/>
              <a:gd name="T3" fmla="*/ 288 h 432"/>
              <a:gd name="T4" fmla="*/ 0 w 1440"/>
              <a:gd name="T5" fmla="*/ 0 h 432"/>
              <a:gd name="T6" fmla="*/ 1440 w 1440"/>
              <a:gd name="T7" fmla="*/ 0 h 432"/>
              <a:gd name="T8" fmla="*/ 1440 w 1440"/>
              <a:gd name="T9" fmla="*/ 4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0" h="432">
                <a:moveTo>
                  <a:pt x="192" y="288"/>
                </a:moveTo>
                <a:lnTo>
                  <a:pt x="0" y="288"/>
                </a:lnTo>
                <a:lnTo>
                  <a:pt x="0" y="0"/>
                </a:lnTo>
                <a:lnTo>
                  <a:pt x="1440" y="0"/>
                </a:lnTo>
                <a:lnTo>
                  <a:pt x="1440" y="432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51" name="Freeform 31"/>
          <p:cNvSpPr>
            <a:spLocks/>
          </p:cNvSpPr>
          <p:nvPr/>
        </p:nvSpPr>
        <p:spPr bwMode="auto">
          <a:xfrm flipV="1">
            <a:off x="4038600" y="4267200"/>
            <a:ext cx="2438400" cy="685800"/>
          </a:xfrm>
          <a:custGeom>
            <a:avLst/>
            <a:gdLst>
              <a:gd name="T0" fmla="*/ 192 w 1440"/>
              <a:gd name="T1" fmla="*/ 288 h 432"/>
              <a:gd name="T2" fmla="*/ 0 w 1440"/>
              <a:gd name="T3" fmla="*/ 288 h 432"/>
              <a:gd name="T4" fmla="*/ 0 w 1440"/>
              <a:gd name="T5" fmla="*/ 0 h 432"/>
              <a:gd name="T6" fmla="*/ 1440 w 1440"/>
              <a:gd name="T7" fmla="*/ 0 h 432"/>
              <a:gd name="T8" fmla="*/ 1440 w 1440"/>
              <a:gd name="T9" fmla="*/ 4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0" h="432">
                <a:moveTo>
                  <a:pt x="192" y="288"/>
                </a:moveTo>
                <a:lnTo>
                  <a:pt x="0" y="288"/>
                </a:lnTo>
                <a:lnTo>
                  <a:pt x="0" y="0"/>
                </a:lnTo>
                <a:lnTo>
                  <a:pt x="1440" y="0"/>
                </a:lnTo>
                <a:lnTo>
                  <a:pt x="1440" y="432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52" name="Oval 32"/>
          <p:cNvSpPr>
            <a:spLocks noChangeArrowheads="1"/>
          </p:cNvSpPr>
          <p:nvPr/>
        </p:nvSpPr>
        <p:spPr bwMode="auto">
          <a:xfrm>
            <a:off x="6451600" y="30353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53" name="Oval 33"/>
          <p:cNvSpPr>
            <a:spLocks noChangeArrowheads="1"/>
          </p:cNvSpPr>
          <p:nvPr/>
        </p:nvSpPr>
        <p:spPr bwMode="auto">
          <a:xfrm>
            <a:off x="6456363" y="4254500"/>
            <a:ext cx="46037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54" name="Line 34"/>
          <p:cNvSpPr>
            <a:spLocks noChangeShapeType="1"/>
          </p:cNvSpPr>
          <p:nvPr/>
        </p:nvSpPr>
        <p:spPr bwMode="auto">
          <a:xfrm rot="16200000" flipV="1">
            <a:off x="2971007" y="1629568"/>
            <a:ext cx="0" cy="274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55" name="Line 35"/>
          <p:cNvSpPr>
            <a:spLocks noChangeShapeType="1"/>
          </p:cNvSpPr>
          <p:nvPr/>
        </p:nvSpPr>
        <p:spPr bwMode="auto">
          <a:xfrm rot="16200000" flipV="1">
            <a:off x="2971007" y="2955131"/>
            <a:ext cx="0" cy="274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0" name="Line 40"/>
          <p:cNvSpPr>
            <a:spLocks noChangeShapeType="1"/>
          </p:cNvSpPr>
          <p:nvPr/>
        </p:nvSpPr>
        <p:spPr bwMode="auto">
          <a:xfrm rot="5400000">
            <a:off x="5152231" y="1858169"/>
            <a:ext cx="211138" cy="0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5591" name="Group 71"/>
          <p:cNvGrpSpPr>
            <a:grpSpLocks/>
          </p:cNvGrpSpPr>
          <p:nvPr/>
        </p:nvGrpSpPr>
        <p:grpSpPr bwMode="auto">
          <a:xfrm>
            <a:off x="5143500" y="1976438"/>
            <a:ext cx="228600" cy="250825"/>
            <a:chOff x="3240" y="1245"/>
            <a:chExt cx="144" cy="158"/>
          </a:xfrm>
        </p:grpSpPr>
        <p:sp>
          <p:nvSpPr>
            <p:cNvPr id="235559" name="AutoShape 39"/>
            <p:cNvSpPr>
              <a:spLocks noChangeArrowheads="1"/>
            </p:cNvSpPr>
            <p:nvPr/>
          </p:nvSpPr>
          <p:spPr bwMode="auto">
            <a:xfrm rot="10800000">
              <a:off x="3240" y="1245"/>
              <a:ext cx="144" cy="133"/>
            </a:xfrm>
            <a:prstGeom prst="triangle">
              <a:avLst>
                <a:gd name="adj" fmla="val 50000"/>
              </a:avLst>
            </a:prstGeom>
            <a:solidFill>
              <a:srgbClr val="6633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62" name="Oval 42"/>
            <p:cNvSpPr>
              <a:spLocks noChangeArrowheads="1"/>
            </p:cNvSpPr>
            <p:nvPr/>
          </p:nvSpPr>
          <p:spPr bwMode="auto">
            <a:xfrm rot="5400000">
              <a:off x="3295" y="1371"/>
              <a:ext cx="33" cy="32"/>
            </a:xfrm>
            <a:prstGeom prst="ellipse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5563" name="Freeform 43"/>
          <p:cNvSpPr>
            <a:spLocks/>
          </p:cNvSpPr>
          <p:nvPr/>
        </p:nvSpPr>
        <p:spPr bwMode="auto">
          <a:xfrm>
            <a:off x="5257800" y="2209800"/>
            <a:ext cx="457200" cy="2057400"/>
          </a:xfrm>
          <a:custGeom>
            <a:avLst/>
            <a:gdLst>
              <a:gd name="T0" fmla="*/ 0 w 288"/>
              <a:gd name="T1" fmla="*/ 0 h 1296"/>
              <a:gd name="T2" fmla="*/ 0 w 288"/>
              <a:gd name="T3" fmla="*/ 1296 h 1296"/>
              <a:gd name="T4" fmla="*/ 288 w 288"/>
              <a:gd name="T5" fmla="*/ 1296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296">
                <a:moveTo>
                  <a:pt x="0" y="0"/>
                </a:moveTo>
                <a:lnTo>
                  <a:pt x="0" y="1296"/>
                </a:lnTo>
                <a:lnTo>
                  <a:pt x="288" y="1296"/>
                </a:lnTo>
              </a:path>
            </a:pathLst>
          </a:custGeom>
          <a:noFill/>
          <a:ln w="190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6" name="Line 46"/>
          <p:cNvSpPr>
            <a:spLocks noChangeShapeType="1"/>
          </p:cNvSpPr>
          <p:nvPr/>
        </p:nvSpPr>
        <p:spPr bwMode="auto">
          <a:xfrm rot="16200000" flipV="1">
            <a:off x="5012531" y="5455444"/>
            <a:ext cx="211138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5615" name="Group 95"/>
          <p:cNvGrpSpPr>
            <a:grpSpLocks/>
          </p:cNvGrpSpPr>
          <p:nvPr/>
        </p:nvGrpSpPr>
        <p:grpSpPr bwMode="auto">
          <a:xfrm>
            <a:off x="5003800" y="5086350"/>
            <a:ext cx="228600" cy="250825"/>
            <a:chOff x="3152" y="3204"/>
            <a:chExt cx="144" cy="158"/>
          </a:xfrm>
        </p:grpSpPr>
        <p:sp>
          <p:nvSpPr>
            <p:cNvPr id="235565" name="AutoShape 45"/>
            <p:cNvSpPr>
              <a:spLocks noChangeArrowheads="1"/>
            </p:cNvSpPr>
            <p:nvPr/>
          </p:nvSpPr>
          <p:spPr bwMode="auto">
            <a:xfrm rot="10800000" flipV="1">
              <a:off x="3152" y="3229"/>
              <a:ext cx="144" cy="133"/>
            </a:xfrm>
            <a:prstGeom prst="triangle">
              <a:avLst>
                <a:gd name="adj" fmla="val 50000"/>
              </a:avLst>
            </a:pr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568" name="Oval 48"/>
            <p:cNvSpPr>
              <a:spLocks noChangeArrowheads="1"/>
            </p:cNvSpPr>
            <p:nvPr/>
          </p:nvSpPr>
          <p:spPr bwMode="auto">
            <a:xfrm rot="16200000" flipV="1">
              <a:off x="3207" y="3205"/>
              <a:ext cx="33" cy="32"/>
            </a:xfrm>
            <a:prstGeom prst="ellipse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5569" name="Freeform 49"/>
          <p:cNvSpPr>
            <a:spLocks/>
          </p:cNvSpPr>
          <p:nvPr/>
        </p:nvSpPr>
        <p:spPr bwMode="auto">
          <a:xfrm flipV="1">
            <a:off x="5105400" y="3048000"/>
            <a:ext cx="596900" cy="2057400"/>
          </a:xfrm>
          <a:custGeom>
            <a:avLst/>
            <a:gdLst>
              <a:gd name="T0" fmla="*/ 0 w 288"/>
              <a:gd name="T1" fmla="*/ 0 h 1296"/>
              <a:gd name="T2" fmla="*/ 0 w 288"/>
              <a:gd name="T3" fmla="*/ 1296 h 1296"/>
              <a:gd name="T4" fmla="*/ 288 w 288"/>
              <a:gd name="T5" fmla="*/ 1296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296">
                <a:moveTo>
                  <a:pt x="0" y="0"/>
                </a:moveTo>
                <a:lnTo>
                  <a:pt x="0" y="1296"/>
                </a:lnTo>
                <a:lnTo>
                  <a:pt x="288" y="1296"/>
                </a:lnTo>
              </a:path>
            </a:pathLst>
          </a:custGeom>
          <a:noFill/>
          <a:ln w="19050" cmpd="sng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72" name="Rectangle 52"/>
          <p:cNvSpPr>
            <a:spLocks noGrp="1" noChangeArrowheads="1"/>
          </p:cNvSpPr>
          <p:nvPr>
            <p:ph type="title"/>
          </p:nvPr>
        </p:nvSpPr>
        <p:spPr>
          <a:xfrm>
            <a:off x="762000" y="274638"/>
            <a:ext cx="7848600" cy="715962"/>
          </a:xfrm>
          <a:noFill/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JK-FF có lập và xóa  PRESET , CLEAR</a:t>
            </a:r>
          </a:p>
        </p:txBody>
      </p:sp>
      <p:sp>
        <p:nvSpPr>
          <p:cNvPr id="235575" name="Freeform 55"/>
          <p:cNvSpPr>
            <a:spLocks/>
          </p:cNvSpPr>
          <p:nvPr/>
        </p:nvSpPr>
        <p:spPr bwMode="auto">
          <a:xfrm>
            <a:off x="6842125" y="3014663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76" name="Freeform 56"/>
          <p:cNvSpPr>
            <a:spLocks/>
          </p:cNvSpPr>
          <p:nvPr/>
        </p:nvSpPr>
        <p:spPr bwMode="auto">
          <a:xfrm>
            <a:off x="6858000" y="4233863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77" name="Text Box 57"/>
          <p:cNvSpPr txBox="1">
            <a:spLocks noChangeArrowheads="1"/>
          </p:cNvSpPr>
          <p:nvPr/>
        </p:nvSpPr>
        <p:spPr bwMode="auto">
          <a:xfrm>
            <a:off x="1327150" y="26812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K</a:t>
            </a:r>
          </a:p>
        </p:txBody>
      </p:sp>
      <p:sp>
        <p:nvSpPr>
          <p:cNvPr id="235578" name="Text Box 58"/>
          <p:cNvSpPr txBox="1">
            <a:spLocks noChangeArrowheads="1"/>
          </p:cNvSpPr>
          <p:nvPr/>
        </p:nvSpPr>
        <p:spPr bwMode="auto">
          <a:xfrm>
            <a:off x="1323975" y="4314825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J</a:t>
            </a:r>
          </a:p>
        </p:txBody>
      </p:sp>
      <p:sp>
        <p:nvSpPr>
          <p:cNvPr id="235579" name="Text Box 59"/>
          <p:cNvSpPr txBox="1">
            <a:spLocks noChangeArrowheads="1"/>
          </p:cNvSpPr>
          <p:nvPr/>
        </p:nvSpPr>
        <p:spPr bwMode="auto">
          <a:xfrm>
            <a:off x="2819400" y="1524000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PR</a:t>
            </a:r>
          </a:p>
        </p:txBody>
      </p:sp>
      <p:sp>
        <p:nvSpPr>
          <p:cNvPr id="235580" name="Text Box 60"/>
          <p:cNvSpPr txBox="1">
            <a:spLocks noChangeArrowheads="1"/>
          </p:cNvSpPr>
          <p:nvPr/>
        </p:nvSpPr>
        <p:spPr bwMode="auto">
          <a:xfrm>
            <a:off x="2863850" y="5500688"/>
            <a:ext cx="488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CL</a:t>
            </a:r>
          </a:p>
        </p:txBody>
      </p:sp>
      <p:sp>
        <p:nvSpPr>
          <p:cNvPr id="235581" name="Text Box 61"/>
          <p:cNvSpPr txBox="1">
            <a:spLocks noChangeArrowheads="1"/>
          </p:cNvSpPr>
          <p:nvPr/>
        </p:nvSpPr>
        <p:spPr bwMode="auto">
          <a:xfrm>
            <a:off x="1397000" y="3429000"/>
            <a:ext cx="51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35582" name="Freeform 62"/>
          <p:cNvSpPr>
            <a:spLocks/>
          </p:cNvSpPr>
          <p:nvPr/>
        </p:nvSpPr>
        <p:spPr bwMode="auto">
          <a:xfrm>
            <a:off x="3276600" y="4419600"/>
            <a:ext cx="1066800" cy="1143000"/>
          </a:xfrm>
          <a:custGeom>
            <a:avLst/>
            <a:gdLst>
              <a:gd name="T0" fmla="*/ 0 w 672"/>
              <a:gd name="T1" fmla="*/ 720 h 720"/>
              <a:gd name="T2" fmla="*/ 240 w 672"/>
              <a:gd name="T3" fmla="*/ 720 h 720"/>
              <a:gd name="T4" fmla="*/ 240 w 672"/>
              <a:gd name="T5" fmla="*/ 48 h 720"/>
              <a:gd name="T6" fmla="*/ 240 w 672"/>
              <a:gd name="T7" fmla="*/ 0 h 720"/>
              <a:gd name="T8" fmla="*/ 672 w 672"/>
              <a:gd name="T9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720">
                <a:moveTo>
                  <a:pt x="0" y="720"/>
                </a:moveTo>
                <a:lnTo>
                  <a:pt x="240" y="720"/>
                </a:lnTo>
                <a:lnTo>
                  <a:pt x="240" y="48"/>
                </a:lnTo>
                <a:lnTo>
                  <a:pt x="240" y="0"/>
                </a:lnTo>
                <a:lnTo>
                  <a:pt x="672" y="0"/>
                </a:ln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83" name="Line 63"/>
          <p:cNvSpPr>
            <a:spLocks noChangeShapeType="1"/>
          </p:cNvSpPr>
          <p:nvPr/>
        </p:nvSpPr>
        <p:spPr bwMode="auto">
          <a:xfrm flipV="1">
            <a:off x="3590925" y="5562600"/>
            <a:ext cx="15240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84" name="Freeform 64"/>
          <p:cNvSpPr>
            <a:spLocks/>
          </p:cNvSpPr>
          <p:nvPr/>
        </p:nvSpPr>
        <p:spPr bwMode="auto">
          <a:xfrm flipV="1">
            <a:off x="3276600" y="1752600"/>
            <a:ext cx="1066800" cy="1143000"/>
          </a:xfrm>
          <a:custGeom>
            <a:avLst/>
            <a:gdLst>
              <a:gd name="T0" fmla="*/ 0 w 672"/>
              <a:gd name="T1" fmla="*/ 720 h 720"/>
              <a:gd name="T2" fmla="*/ 240 w 672"/>
              <a:gd name="T3" fmla="*/ 720 h 720"/>
              <a:gd name="T4" fmla="*/ 240 w 672"/>
              <a:gd name="T5" fmla="*/ 48 h 720"/>
              <a:gd name="T6" fmla="*/ 240 w 672"/>
              <a:gd name="T7" fmla="*/ 0 h 720"/>
              <a:gd name="T8" fmla="*/ 672 w 672"/>
              <a:gd name="T9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720">
                <a:moveTo>
                  <a:pt x="0" y="720"/>
                </a:moveTo>
                <a:lnTo>
                  <a:pt x="240" y="720"/>
                </a:lnTo>
                <a:lnTo>
                  <a:pt x="240" y="48"/>
                </a:lnTo>
                <a:lnTo>
                  <a:pt x="240" y="0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85" name="Line 65"/>
          <p:cNvSpPr>
            <a:spLocks noChangeShapeType="1"/>
          </p:cNvSpPr>
          <p:nvPr/>
        </p:nvSpPr>
        <p:spPr bwMode="auto">
          <a:xfrm>
            <a:off x="3609975" y="1752600"/>
            <a:ext cx="1644650" cy="0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87" name="Line 67"/>
          <p:cNvSpPr>
            <a:spLocks noChangeShapeType="1"/>
          </p:cNvSpPr>
          <p:nvPr/>
        </p:nvSpPr>
        <p:spPr bwMode="auto">
          <a:xfrm rot="16200000" flipV="1">
            <a:off x="5272882" y="2567781"/>
            <a:ext cx="0" cy="731837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88" name="Line 68"/>
          <p:cNvSpPr>
            <a:spLocks noChangeShapeType="1"/>
          </p:cNvSpPr>
          <p:nvPr/>
        </p:nvSpPr>
        <p:spPr bwMode="auto">
          <a:xfrm rot="16200000" flipV="1">
            <a:off x="6399213" y="4198937"/>
            <a:ext cx="0" cy="155575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89" name="Freeform 69"/>
          <p:cNvSpPr>
            <a:spLocks/>
          </p:cNvSpPr>
          <p:nvPr/>
        </p:nvSpPr>
        <p:spPr bwMode="auto">
          <a:xfrm flipV="1">
            <a:off x="5410200" y="3151188"/>
            <a:ext cx="1066800" cy="1123950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28575" cmpd="sng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90" name="Line 70"/>
          <p:cNvSpPr>
            <a:spLocks noChangeShapeType="1"/>
          </p:cNvSpPr>
          <p:nvPr/>
        </p:nvSpPr>
        <p:spPr bwMode="auto">
          <a:xfrm rot="16200000" flipV="1">
            <a:off x="5524500" y="3048000"/>
            <a:ext cx="0" cy="228600"/>
          </a:xfrm>
          <a:prstGeom prst="line">
            <a:avLst/>
          </a:prstGeom>
          <a:noFill/>
          <a:ln w="19050">
            <a:solidFill>
              <a:srgbClr val="000099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95" name="Freeform 75"/>
          <p:cNvSpPr>
            <a:spLocks/>
          </p:cNvSpPr>
          <p:nvPr/>
        </p:nvSpPr>
        <p:spPr bwMode="auto">
          <a:xfrm>
            <a:off x="4038600" y="2362200"/>
            <a:ext cx="2438400" cy="685800"/>
          </a:xfrm>
          <a:custGeom>
            <a:avLst/>
            <a:gdLst>
              <a:gd name="T0" fmla="*/ 192 w 1440"/>
              <a:gd name="T1" fmla="*/ 288 h 432"/>
              <a:gd name="T2" fmla="*/ 0 w 1440"/>
              <a:gd name="T3" fmla="*/ 288 h 432"/>
              <a:gd name="T4" fmla="*/ 0 w 1440"/>
              <a:gd name="T5" fmla="*/ 0 h 432"/>
              <a:gd name="T6" fmla="*/ 1440 w 1440"/>
              <a:gd name="T7" fmla="*/ 0 h 432"/>
              <a:gd name="T8" fmla="*/ 1440 w 1440"/>
              <a:gd name="T9" fmla="*/ 432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0" h="432">
                <a:moveTo>
                  <a:pt x="192" y="288"/>
                </a:moveTo>
                <a:lnTo>
                  <a:pt x="0" y="288"/>
                </a:lnTo>
                <a:lnTo>
                  <a:pt x="0" y="0"/>
                </a:lnTo>
                <a:lnTo>
                  <a:pt x="1440" y="0"/>
                </a:lnTo>
                <a:lnTo>
                  <a:pt x="1440" y="432"/>
                </a:ln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35598" name="Group 78"/>
          <p:cNvGrpSpPr>
            <a:grpSpLocks/>
          </p:cNvGrpSpPr>
          <p:nvPr/>
        </p:nvGrpSpPr>
        <p:grpSpPr bwMode="auto">
          <a:xfrm>
            <a:off x="5410200" y="3048000"/>
            <a:ext cx="1066800" cy="1104900"/>
            <a:chOff x="3408" y="1920"/>
            <a:chExt cx="672" cy="696"/>
          </a:xfrm>
        </p:grpSpPr>
        <p:sp>
          <p:nvSpPr>
            <p:cNvPr id="235596" name="Freeform 76"/>
            <p:cNvSpPr>
              <a:spLocks/>
            </p:cNvSpPr>
            <p:nvPr/>
          </p:nvSpPr>
          <p:spPr bwMode="auto">
            <a:xfrm>
              <a:off x="3408" y="1920"/>
              <a:ext cx="672" cy="691"/>
            </a:xfrm>
            <a:custGeom>
              <a:avLst/>
              <a:gdLst>
                <a:gd name="T0" fmla="*/ 0 w 672"/>
                <a:gd name="T1" fmla="*/ 672 h 672"/>
                <a:gd name="T2" fmla="*/ 0 w 672"/>
                <a:gd name="T3" fmla="*/ 528 h 672"/>
                <a:gd name="T4" fmla="*/ 672 w 672"/>
                <a:gd name="T5" fmla="*/ 144 h 672"/>
                <a:gd name="T6" fmla="*/ 672 w 672"/>
                <a:gd name="T7" fmla="*/ 48 h 672"/>
                <a:gd name="T8" fmla="*/ 672 w 672"/>
                <a:gd name="T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72">
                  <a:moveTo>
                    <a:pt x="0" y="672"/>
                  </a:moveTo>
                  <a:lnTo>
                    <a:pt x="0" y="528"/>
                  </a:lnTo>
                  <a:lnTo>
                    <a:pt x="672" y="144"/>
                  </a:lnTo>
                  <a:lnTo>
                    <a:pt x="672" y="48"/>
                  </a:lnTo>
                  <a:lnTo>
                    <a:pt x="672" y="0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597" name="Line 77"/>
            <p:cNvSpPr>
              <a:spLocks noChangeShapeType="1"/>
            </p:cNvSpPr>
            <p:nvPr/>
          </p:nvSpPr>
          <p:spPr bwMode="auto">
            <a:xfrm rot="16200000" flipV="1">
              <a:off x="3480" y="2544"/>
              <a:ext cx="0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5600" name="Group 80"/>
          <p:cNvGrpSpPr>
            <a:grpSpLocks/>
          </p:cNvGrpSpPr>
          <p:nvPr/>
        </p:nvGrpSpPr>
        <p:grpSpPr bwMode="auto">
          <a:xfrm>
            <a:off x="6315075" y="3022600"/>
            <a:ext cx="639763" cy="109538"/>
            <a:chOff x="3978" y="1905"/>
            <a:chExt cx="403" cy="69"/>
          </a:xfrm>
        </p:grpSpPr>
        <p:grpSp>
          <p:nvGrpSpPr>
            <p:cNvPr id="235594" name="Group 74"/>
            <p:cNvGrpSpPr>
              <a:grpSpLocks/>
            </p:cNvGrpSpPr>
            <p:nvPr/>
          </p:nvGrpSpPr>
          <p:grpSpPr bwMode="auto">
            <a:xfrm>
              <a:off x="3978" y="1905"/>
              <a:ext cx="403" cy="69"/>
              <a:chOff x="3984" y="1899"/>
              <a:chExt cx="403" cy="69"/>
            </a:xfrm>
          </p:grpSpPr>
          <p:sp>
            <p:nvSpPr>
              <p:cNvPr id="235592" name="Line 72"/>
              <p:cNvSpPr>
                <a:spLocks noChangeShapeType="1"/>
              </p:cNvSpPr>
              <p:nvPr/>
            </p:nvSpPr>
            <p:spPr bwMode="auto">
              <a:xfrm rot="16200000" flipV="1">
                <a:off x="4186" y="1718"/>
                <a:ext cx="0" cy="403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593" name="Freeform 73"/>
              <p:cNvSpPr>
                <a:spLocks/>
              </p:cNvSpPr>
              <p:nvPr/>
            </p:nvSpPr>
            <p:spPr bwMode="auto">
              <a:xfrm>
                <a:off x="4320" y="1899"/>
                <a:ext cx="58" cy="69"/>
              </a:xfrm>
              <a:custGeom>
                <a:avLst/>
                <a:gdLst>
                  <a:gd name="T0" fmla="*/ 0 w 288"/>
                  <a:gd name="T1" fmla="*/ 0 h 144"/>
                  <a:gd name="T2" fmla="*/ 288 w 288"/>
                  <a:gd name="T3" fmla="*/ 48 h 144"/>
                  <a:gd name="T4" fmla="*/ 0 w 288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144">
                    <a:moveTo>
                      <a:pt x="0" y="0"/>
                    </a:moveTo>
                    <a:lnTo>
                      <a:pt x="288" y="48"/>
                    </a:lnTo>
                    <a:lnTo>
                      <a:pt x="0" y="144"/>
                    </a:lnTo>
                  </a:path>
                </a:pathLst>
              </a:custGeom>
              <a:noFill/>
              <a:ln w="28575" cmpd="sng">
                <a:solidFill>
                  <a:srgbClr val="FF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5599" name="Oval 79"/>
            <p:cNvSpPr>
              <a:spLocks noChangeArrowheads="1"/>
            </p:cNvSpPr>
            <p:nvPr/>
          </p:nvSpPr>
          <p:spPr bwMode="auto">
            <a:xfrm>
              <a:off x="4062" y="1914"/>
              <a:ext cx="29" cy="29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5539" name="AutoShape 19"/>
          <p:cNvSpPr>
            <a:spLocks noChangeArrowheads="1"/>
          </p:cNvSpPr>
          <p:nvPr/>
        </p:nvSpPr>
        <p:spPr bwMode="auto">
          <a:xfrm rot="37800000">
            <a:off x="4352132" y="26677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40" name="Rectangle 20"/>
          <p:cNvSpPr>
            <a:spLocks noChangeArrowheads="1"/>
          </p:cNvSpPr>
          <p:nvPr/>
        </p:nvSpPr>
        <p:spPr bwMode="auto">
          <a:xfrm rot="37800000">
            <a:off x="4233862" y="2784476"/>
            <a:ext cx="531813" cy="296862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541" name="Rectangle 21"/>
          <p:cNvSpPr>
            <a:spLocks noChangeArrowheads="1"/>
          </p:cNvSpPr>
          <p:nvPr/>
        </p:nvSpPr>
        <p:spPr bwMode="auto">
          <a:xfrm rot="37800000">
            <a:off x="4387057" y="2904331"/>
            <a:ext cx="501650" cy="58737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5606" name="Group 86"/>
          <p:cNvGrpSpPr>
            <a:grpSpLocks/>
          </p:cNvGrpSpPr>
          <p:nvPr/>
        </p:nvGrpSpPr>
        <p:grpSpPr bwMode="auto">
          <a:xfrm>
            <a:off x="5943600" y="1447800"/>
            <a:ext cx="2425700" cy="730250"/>
            <a:chOff x="3560" y="967"/>
            <a:chExt cx="1528" cy="460"/>
          </a:xfrm>
        </p:grpSpPr>
        <p:sp>
          <p:nvSpPr>
            <p:cNvPr id="235601" name="Freeform 81"/>
            <p:cNvSpPr>
              <a:spLocks/>
            </p:cNvSpPr>
            <p:nvPr/>
          </p:nvSpPr>
          <p:spPr bwMode="auto">
            <a:xfrm>
              <a:off x="3888" y="1008"/>
              <a:ext cx="1200" cy="144"/>
            </a:xfrm>
            <a:custGeom>
              <a:avLst/>
              <a:gdLst>
                <a:gd name="T0" fmla="*/ 0 w 1200"/>
                <a:gd name="T1" fmla="*/ 0 h 144"/>
                <a:gd name="T2" fmla="*/ 432 w 1200"/>
                <a:gd name="T3" fmla="*/ 0 h 144"/>
                <a:gd name="T4" fmla="*/ 432 w 1200"/>
                <a:gd name="T5" fmla="*/ 144 h 144"/>
                <a:gd name="T6" fmla="*/ 480 w 1200"/>
                <a:gd name="T7" fmla="*/ 144 h 144"/>
                <a:gd name="T8" fmla="*/ 480 w 1200"/>
                <a:gd name="T9" fmla="*/ 0 h 144"/>
                <a:gd name="T10" fmla="*/ 1200 w 1200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0" h="144">
                  <a:moveTo>
                    <a:pt x="0" y="0"/>
                  </a:moveTo>
                  <a:lnTo>
                    <a:pt x="432" y="0"/>
                  </a:lnTo>
                  <a:lnTo>
                    <a:pt x="432" y="144"/>
                  </a:lnTo>
                  <a:lnTo>
                    <a:pt x="480" y="144"/>
                  </a:lnTo>
                  <a:lnTo>
                    <a:pt x="480" y="0"/>
                  </a:lnTo>
                  <a:lnTo>
                    <a:pt x="1200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602" name="Freeform 82"/>
            <p:cNvSpPr>
              <a:spLocks/>
            </p:cNvSpPr>
            <p:nvPr/>
          </p:nvSpPr>
          <p:spPr bwMode="auto">
            <a:xfrm>
              <a:off x="4192" y="1248"/>
              <a:ext cx="720" cy="144"/>
            </a:xfrm>
            <a:custGeom>
              <a:avLst/>
              <a:gdLst>
                <a:gd name="T0" fmla="*/ 0 w 1392"/>
                <a:gd name="T1" fmla="*/ 144 h 144"/>
                <a:gd name="T2" fmla="*/ 288 w 1392"/>
                <a:gd name="T3" fmla="*/ 144 h 144"/>
                <a:gd name="T4" fmla="*/ 384 w 1392"/>
                <a:gd name="T5" fmla="*/ 0 h 144"/>
                <a:gd name="T6" fmla="*/ 1392 w 1392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2" h="144">
                  <a:moveTo>
                    <a:pt x="0" y="144"/>
                  </a:moveTo>
                  <a:lnTo>
                    <a:pt x="288" y="144"/>
                  </a:lnTo>
                  <a:lnTo>
                    <a:pt x="384" y="0"/>
                  </a:lnTo>
                  <a:lnTo>
                    <a:pt x="1392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603" name="Line 83"/>
            <p:cNvSpPr>
              <a:spLocks noChangeShapeType="1"/>
            </p:cNvSpPr>
            <p:nvPr/>
          </p:nvSpPr>
          <p:spPr bwMode="auto">
            <a:xfrm flipH="1">
              <a:off x="3840" y="1392"/>
              <a:ext cx="38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604" name="Line 84"/>
            <p:cNvSpPr>
              <a:spLocks noChangeShapeType="1"/>
            </p:cNvSpPr>
            <p:nvPr/>
          </p:nvSpPr>
          <p:spPr bwMode="auto">
            <a:xfrm>
              <a:off x="4656" y="1240"/>
              <a:ext cx="432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605" name="Text Box 85"/>
            <p:cNvSpPr txBox="1">
              <a:spLocks noChangeArrowheads="1"/>
            </p:cNvSpPr>
            <p:nvPr/>
          </p:nvSpPr>
          <p:spPr bwMode="auto">
            <a:xfrm>
              <a:off x="3560" y="967"/>
              <a:ext cx="272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PR</a:t>
              </a:r>
            </a:p>
            <a:p>
              <a:endParaRPr lang="en-US" sz="1400">
                <a:solidFill>
                  <a:schemeClr val="bg1"/>
                </a:solidFill>
              </a:endParaRPr>
            </a:p>
            <a:p>
              <a:r>
                <a:rPr lang="en-US" sz="1400">
                  <a:solidFill>
                    <a:schemeClr val="bg1"/>
                  </a:solidFill>
                </a:rPr>
                <a:t>Q</a:t>
              </a:r>
            </a:p>
          </p:txBody>
        </p:sp>
      </p:grpSp>
      <p:grpSp>
        <p:nvGrpSpPr>
          <p:cNvPr id="235614" name="Group 94"/>
          <p:cNvGrpSpPr>
            <a:grpSpLocks/>
          </p:cNvGrpSpPr>
          <p:nvPr/>
        </p:nvGrpSpPr>
        <p:grpSpPr bwMode="auto">
          <a:xfrm>
            <a:off x="6100763" y="5137150"/>
            <a:ext cx="2420937" cy="730250"/>
            <a:chOff x="3843" y="3236"/>
            <a:chExt cx="1525" cy="460"/>
          </a:xfrm>
        </p:grpSpPr>
        <p:sp>
          <p:nvSpPr>
            <p:cNvPr id="235608" name="Freeform 88"/>
            <p:cNvSpPr>
              <a:spLocks/>
            </p:cNvSpPr>
            <p:nvPr/>
          </p:nvSpPr>
          <p:spPr bwMode="auto">
            <a:xfrm>
              <a:off x="4168" y="3277"/>
              <a:ext cx="1200" cy="144"/>
            </a:xfrm>
            <a:custGeom>
              <a:avLst/>
              <a:gdLst>
                <a:gd name="T0" fmla="*/ 0 w 1200"/>
                <a:gd name="T1" fmla="*/ 0 h 144"/>
                <a:gd name="T2" fmla="*/ 432 w 1200"/>
                <a:gd name="T3" fmla="*/ 0 h 144"/>
                <a:gd name="T4" fmla="*/ 432 w 1200"/>
                <a:gd name="T5" fmla="*/ 144 h 144"/>
                <a:gd name="T6" fmla="*/ 480 w 1200"/>
                <a:gd name="T7" fmla="*/ 144 h 144"/>
                <a:gd name="T8" fmla="*/ 480 w 1200"/>
                <a:gd name="T9" fmla="*/ 0 h 144"/>
                <a:gd name="T10" fmla="*/ 1200 w 1200"/>
                <a:gd name="T1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0" h="144">
                  <a:moveTo>
                    <a:pt x="0" y="0"/>
                  </a:moveTo>
                  <a:lnTo>
                    <a:pt x="432" y="0"/>
                  </a:lnTo>
                  <a:lnTo>
                    <a:pt x="432" y="144"/>
                  </a:lnTo>
                  <a:lnTo>
                    <a:pt x="480" y="144"/>
                  </a:lnTo>
                  <a:lnTo>
                    <a:pt x="480" y="0"/>
                  </a:lnTo>
                  <a:lnTo>
                    <a:pt x="1200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5613" name="Group 93"/>
            <p:cNvGrpSpPr>
              <a:grpSpLocks/>
            </p:cNvGrpSpPr>
            <p:nvPr/>
          </p:nvGrpSpPr>
          <p:grpSpPr bwMode="auto">
            <a:xfrm flipV="1">
              <a:off x="4120" y="3517"/>
              <a:ext cx="1248" cy="144"/>
              <a:chOff x="4120" y="3517"/>
              <a:chExt cx="1248" cy="144"/>
            </a:xfrm>
          </p:grpSpPr>
          <p:sp>
            <p:nvSpPr>
              <p:cNvPr id="235609" name="Freeform 89"/>
              <p:cNvSpPr>
                <a:spLocks/>
              </p:cNvSpPr>
              <p:nvPr/>
            </p:nvSpPr>
            <p:spPr bwMode="auto">
              <a:xfrm>
                <a:off x="4472" y="3517"/>
                <a:ext cx="720" cy="144"/>
              </a:xfrm>
              <a:custGeom>
                <a:avLst/>
                <a:gdLst>
                  <a:gd name="T0" fmla="*/ 0 w 1392"/>
                  <a:gd name="T1" fmla="*/ 144 h 144"/>
                  <a:gd name="T2" fmla="*/ 288 w 1392"/>
                  <a:gd name="T3" fmla="*/ 144 h 144"/>
                  <a:gd name="T4" fmla="*/ 384 w 1392"/>
                  <a:gd name="T5" fmla="*/ 0 h 144"/>
                  <a:gd name="T6" fmla="*/ 1392 w 1392"/>
                  <a:gd name="T7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2" h="144">
                    <a:moveTo>
                      <a:pt x="0" y="144"/>
                    </a:moveTo>
                    <a:lnTo>
                      <a:pt x="288" y="144"/>
                    </a:lnTo>
                    <a:lnTo>
                      <a:pt x="384" y="0"/>
                    </a:lnTo>
                    <a:lnTo>
                      <a:pt x="1392" y="0"/>
                    </a:lnTo>
                  </a:path>
                </a:pathLst>
              </a:custGeom>
              <a:noFill/>
              <a:ln w="19050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10" name="Line 90"/>
              <p:cNvSpPr>
                <a:spLocks noChangeShapeType="1"/>
              </p:cNvSpPr>
              <p:nvPr/>
            </p:nvSpPr>
            <p:spPr bwMode="auto">
              <a:xfrm flipH="1">
                <a:off x="4120" y="3661"/>
                <a:ext cx="384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611" name="Line 91"/>
              <p:cNvSpPr>
                <a:spLocks noChangeShapeType="1"/>
              </p:cNvSpPr>
              <p:nvPr/>
            </p:nvSpPr>
            <p:spPr bwMode="auto">
              <a:xfrm>
                <a:off x="4936" y="3517"/>
                <a:ext cx="432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5612" name="Text Box 92"/>
            <p:cNvSpPr txBox="1">
              <a:spLocks noChangeArrowheads="1"/>
            </p:cNvSpPr>
            <p:nvPr/>
          </p:nvSpPr>
          <p:spPr bwMode="auto">
            <a:xfrm>
              <a:off x="3843" y="3236"/>
              <a:ext cx="265" cy="4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CL</a:t>
              </a:r>
            </a:p>
            <a:p>
              <a:endParaRPr lang="en-US" sz="1400">
                <a:solidFill>
                  <a:schemeClr val="bg1"/>
                </a:solidFill>
              </a:endParaRPr>
            </a:p>
            <a:p>
              <a:r>
                <a:rPr lang="en-US" sz="1400">
                  <a:solidFill>
                    <a:schemeClr val="bg1"/>
                  </a:solidFill>
                </a:rPr>
                <a:t>Q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35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5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5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000"/>
                                        <p:tgtEl>
                                          <p:spTgt spid="235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23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4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/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indefinite"/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/>
                                        <p:tgtEl>
                                          <p:spTgt spid="2355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indefinite"/>
                                        <p:tgtEl>
                                          <p:spTgt spid="23555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/>
                                        <p:tgtEl>
                                          <p:spTgt spid="2355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indefinite"/>
                                        <p:tgtEl>
                                          <p:spTgt spid="23557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2355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indefinite"/>
                                        <p:tgtEl>
                                          <p:spTgt spid="2355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/>
                                        <p:tgtEl>
                                          <p:spTgt spid="2355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indefinite"/>
                                        <p:tgtEl>
                                          <p:spTgt spid="2355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0" presetID="7" presetClass="emph" presetSubtype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indefinite"/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2" dur="indefinite"/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35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23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5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000"/>
                                        <p:tgtEl>
                                          <p:spTgt spid="235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2000"/>
                                        <p:tgtEl>
                                          <p:spTgt spid="235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72" presetID="7" presetClass="emph" presetSubtype="1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indefinite"/>
                                        <p:tgtEl>
                                          <p:spTgt spid="23558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4" dur="indefinite"/>
                                        <p:tgtEl>
                                          <p:spTgt spid="23558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76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indefinite"/>
                                        <p:tgtEl>
                                          <p:spTgt spid="23558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8" dur="indefinite"/>
                                        <p:tgtEl>
                                          <p:spTgt spid="23558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80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indefinite"/>
                                        <p:tgtEl>
                                          <p:spTgt spid="2355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2" dur="indefinite"/>
                                        <p:tgtEl>
                                          <p:spTgt spid="23556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84" presetID="7" presetClass="emph" presetSubtype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indefinite"/>
                                        <p:tgtEl>
                                          <p:spTgt spid="23556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6" dur="indefinite"/>
                                        <p:tgtEl>
                                          <p:spTgt spid="23556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88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/>
                                        <p:tgtEl>
                                          <p:spTgt spid="2355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0" dur="indefinite"/>
                                        <p:tgtEl>
                                          <p:spTgt spid="2355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0"/>
                                        <p:tgtEl>
                                          <p:spTgt spid="23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2000"/>
                                        <p:tgtEl>
                                          <p:spTgt spid="235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2000"/>
                                        <p:tgtEl>
                                          <p:spTgt spid="235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235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35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0"/>
                                        <p:tgtEl>
                                          <p:spTgt spid="23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indefinite"/>
                                        <p:tgtEl>
                                          <p:spTgt spid="2355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5" dur="indefinite"/>
                                        <p:tgtEl>
                                          <p:spTgt spid="23558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indefinite"/>
                                        <p:tgtEl>
                                          <p:spTgt spid="2355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8" dur="indefinite"/>
                                        <p:tgtEl>
                                          <p:spTgt spid="23558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indefinite"/>
                                        <p:tgtEl>
                                          <p:spTgt spid="2355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1" dur="indefinite"/>
                                        <p:tgtEl>
                                          <p:spTgt spid="23556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7" presetClass="emph" presetSubtype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indefinite"/>
                                        <p:tgtEl>
                                          <p:spTgt spid="2355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5" dur="indefinite"/>
                                        <p:tgtEl>
                                          <p:spTgt spid="23556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7" presetClass="emph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>
                                        <p:cTn id="140" dur="2000" fill="hold"/>
                                        <p:tgtEl>
                                          <p:spTgt spid="2355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66FF"/>
                                      </p:to>
                                    </p:animClr>
                                    <p:set>
                                      <p:cBhvr>
                                        <p:cTn id="141" dur="2000" fill="hold"/>
                                        <p:tgtEl>
                                          <p:spTgt spid="23553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indefinite"/>
                                        <p:tgtEl>
                                          <p:spTgt spid="2355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4" dur="indefinite"/>
                                        <p:tgtEl>
                                          <p:spTgt spid="23559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indefinite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7" dur="indefinite"/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indefinite"/>
                                        <p:tgtEl>
                                          <p:spTgt spid="2355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0" dur="indefinite"/>
                                        <p:tgtEl>
                                          <p:spTgt spid="23555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indefinite"/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5" dur="indefinite"/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indefinite"/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8" dur="indefinite"/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indefinite"/>
                                        <p:tgtEl>
                                          <p:spTgt spid="2355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1" dur="indefinite"/>
                                        <p:tgtEl>
                                          <p:spTgt spid="23555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indefinite"/>
                                        <p:tgtEl>
                                          <p:spTgt spid="2355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4" dur="indefinite"/>
                                        <p:tgtEl>
                                          <p:spTgt spid="23555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indefinite"/>
                                        <p:tgtEl>
                                          <p:spTgt spid="23557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7" dur="indefinite"/>
                                        <p:tgtEl>
                                          <p:spTgt spid="23557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9" dur="indefinite"/>
                                        <p:tgtEl>
                                          <p:spTgt spid="2355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0" dur="indefinite"/>
                                        <p:tgtEl>
                                          <p:spTgt spid="23558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" dur="indefinite"/>
                                        <p:tgtEl>
                                          <p:spTgt spid="2355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3" dur="indefinite"/>
                                        <p:tgtEl>
                                          <p:spTgt spid="23559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5" dur="indefinite"/>
                                        <p:tgtEl>
                                          <p:spTgt spid="2355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6" dur="indefinite"/>
                                        <p:tgtEl>
                                          <p:spTgt spid="2355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7" presetClass="emph" presetSubtype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8" dur="indefinite"/>
                                        <p:tgtEl>
                                          <p:spTgt spid="23558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9" dur="indefinite"/>
                                        <p:tgtEl>
                                          <p:spTgt spid="23558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7" presetClass="emph" presetSubtype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1" dur="indefinite"/>
                                        <p:tgtEl>
                                          <p:spTgt spid="23556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2" dur="indefinite"/>
                                        <p:tgtEl>
                                          <p:spTgt spid="23556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7" presetClass="emph" presetSubtype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4" dur="indefinite"/>
                                        <p:tgtEl>
                                          <p:spTgt spid="23558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5" dur="indefinite"/>
                                        <p:tgtEl>
                                          <p:spTgt spid="23558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7" presetClass="emph" presetSubtype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7" dur="indefinite"/>
                                        <p:tgtEl>
                                          <p:spTgt spid="23556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8" dur="indefinite"/>
                                        <p:tgtEl>
                                          <p:spTgt spid="23556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90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indefinite"/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2" dur="indefinite"/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0" grpId="0" animBg="1"/>
      <p:bldP spid="235563" grpId="0" animBg="1"/>
      <p:bldP spid="235566" grpId="0" animBg="1"/>
      <p:bldP spid="235569" grpId="0" animBg="1"/>
      <p:bldP spid="235579" grpId="0"/>
      <p:bldP spid="235580" grpId="0"/>
      <p:bldP spid="235582" grpId="0" animBg="1"/>
      <p:bldP spid="235583" grpId="0" animBg="1"/>
      <p:bldP spid="235584" grpId="0" animBg="1"/>
      <p:bldP spid="235585" grpId="0" animBg="1"/>
      <p:bldP spid="235587" grpId="0" animBg="1"/>
      <p:bldP spid="235588" grpId="0" animBg="1"/>
      <p:bldP spid="235589" grpId="0" animBg="1"/>
      <p:bldP spid="235590" grpId="0" animBg="1"/>
      <p:bldP spid="23559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77" name="Rectangle 49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HÌNH KHỐI JK-FF CÓ PR VÀ CL</a:t>
            </a:r>
          </a:p>
        </p:txBody>
      </p:sp>
      <p:sp>
        <p:nvSpPr>
          <p:cNvPr id="253045" name="Oval 117"/>
          <p:cNvSpPr>
            <a:spLocks noChangeArrowheads="1"/>
          </p:cNvSpPr>
          <p:nvPr/>
        </p:nvSpPr>
        <p:spPr bwMode="auto">
          <a:xfrm>
            <a:off x="6691313" y="1323975"/>
            <a:ext cx="92075" cy="92075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3046" name="Freeform 118"/>
          <p:cNvSpPr>
            <a:spLocks/>
          </p:cNvSpPr>
          <p:nvPr/>
        </p:nvSpPr>
        <p:spPr bwMode="auto">
          <a:xfrm>
            <a:off x="5634038" y="622300"/>
            <a:ext cx="1223962" cy="730250"/>
          </a:xfrm>
          <a:custGeom>
            <a:avLst/>
            <a:gdLst>
              <a:gd name="T0" fmla="*/ 0 w 771"/>
              <a:gd name="T1" fmla="*/ 211 h 460"/>
              <a:gd name="T2" fmla="*/ 695 w 771"/>
              <a:gd name="T3" fmla="*/ 460 h 4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71" h="460">
                <a:moveTo>
                  <a:pt x="0" y="211"/>
                </a:moveTo>
                <a:cubicBezTo>
                  <a:pt x="771" y="234"/>
                  <a:pt x="695" y="0"/>
                  <a:pt x="695" y="460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53032" name="Group 104"/>
          <p:cNvGrpSpPr>
            <a:grpSpLocks/>
          </p:cNvGrpSpPr>
          <p:nvPr/>
        </p:nvGrpSpPr>
        <p:grpSpPr bwMode="auto">
          <a:xfrm>
            <a:off x="5181600" y="1416050"/>
            <a:ext cx="2971800" cy="1371600"/>
            <a:chOff x="4176" y="1416"/>
            <a:chExt cx="1507" cy="633"/>
          </a:xfrm>
        </p:grpSpPr>
        <p:sp>
          <p:nvSpPr>
            <p:cNvPr id="253033" name="Rectangle 105"/>
            <p:cNvSpPr>
              <a:spLocks noChangeArrowheads="1"/>
            </p:cNvSpPr>
            <p:nvPr/>
          </p:nvSpPr>
          <p:spPr bwMode="auto">
            <a:xfrm>
              <a:off x="4647" y="1416"/>
              <a:ext cx="633" cy="633"/>
            </a:xfrm>
            <a:prstGeom prst="rect">
              <a:avLst/>
            </a:prstGeom>
            <a:solidFill>
              <a:srgbClr val="3333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      PR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J             Q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  CK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K            Q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       CL</a:t>
              </a:r>
            </a:p>
          </p:txBody>
        </p:sp>
        <p:sp>
          <p:nvSpPr>
            <p:cNvPr id="253034" name="Line 106"/>
            <p:cNvSpPr>
              <a:spLocks noChangeShapeType="1"/>
            </p:cNvSpPr>
            <p:nvPr/>
          </p:nvSpPr>
          <p:spPr bwMode="auto">
            <a:xfrm rot="16200000" flipV="1">
              <a:off x="4407" y="1506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53035" name="Group 107"/>
            <p:cNvGrpSpPr>
              <a:grpSpLocks/>
            </p:cNvGrpSpPr>
            <p:nvPr/>
          </p:nvGrpSpPr>
          <p:grpSpPr bwMode="auto">
            <a:xfrm>
              <a:off x="5280" y="1536"/>
              <a:ext cx="403" cy="69"/>
              <a:chOff x="4083" y="1323"/>
              <a:chExt cx="403" cy="69"/>
            </a:xfrm>
          </p:grpSpPr>
          <p:sp>
            <p:nvSpPr>
              <p:cNvPr id="253036" name="Line 108"/>
              <p:cNvSpPr>
                <a:spLocks noChangeShapeType="1"/>
              </p:cNvSpPr>
              <p:nvPr/>
            </p:nvSpPr>
            <p:spPr bwMode="auto">
              <a:xfrm rot="16200000" flipV="1">
                <a:off x="4285" y="1146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037" name="Freeform 109"/>
              <p:cNvSpPr>
                <a:spLocks/>
              </p:cNvSpPr>
              <p:nvPr/>
            </p:nvSpPr>
            <p:spPr bwMode="auto">
              <a:xfrm>
                <a:off x="4416" y="1323"/>
                <a:ext cx="58" cy="69"/>
              </a:xfrm>
              <a:custGeom>
                <a:avLst/>
                <a:gdLst>
                  <a:gd name="T0" fmla="*/ 0 w 288"/>
                  <a:gd name="T1" fmla="*/ 0 h 144"/>
                  <a:gd name="T2" fmla="*/ 288 w 288"/>
                  <a:gd name="T3" fmla="*/ 48 h 144"/>
                  <a:gd name="T4" fmla="*/ 0 w 288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144">
                    <a:moveTo>
                      <a:pt x="0" y="0"/>
                    </a:moveTo>
                    <a:lnTo>
                      <a:pt x="288" y="48"/>
                    </a:lnTo>
                    <a:lnTo>
                      <a:pt x="0" y="144"/>
                    </a:lnTo>
                  </a:path>
                </a:pathLst>
              </a:custGeom>
              <a:noFill/>
              <a:ln w="19050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3038" name="Group 110"/>
            <p:cNvGrpSpPr>
              <a:grpSpLocks/>
            </p:cNvGrpSpPr>
            <p:nvPr/>
          </p:nvGrpSpPr>
          <p:grpSpPr bwMode="auto">
            <a:xfrm>
              <a:off x="5280" y="1899"/>
              <a:ext cx="403" cy="69"/>
              <a:chOff x="4083" y="1323"/>
              <a:chExt cx="403" cy="69"/>
            </a:xfrm>
          </p:grpSpPr>
          <p:sp>
            <p:nvSpPr>
              <p:cNvPr id="253039" name="Line 111"/>
              <p:cNvSpPr>
                <a:spLocks noChangeShapeType="1"/>
              </p:cNvSpPr>
              <p:nvPr/>
            </p:nvSpPr>
            <p:spPr bwMode="auto">
              <a:xfrm rot="16200000" flipV="1">
                <a:off x="4285" y="1146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040" name="Freeform 112"/>
              <p:cNvSpPr>
                <a:spLocks/>
              </p:cNvSpPr>
              <p:nvPr/>
            </p:nvSpPr>
            <p:spPr bwMode="auto">
              <a:xfrm>
                <a:off x="4416" y="1323"/>
                <a:ext cx="58" cy="69"/>
              </a:xfrm>
              <a:custGeom>
                <a:avLst/>
                <a:gdLst>
                  <a:gd name="T0" fmla="*/ 0 w 288"/>
                  <a:gd name="T1" fmla="*/ 0 h 144"/>
                  <a:gd name="T2" fmla="*/ 288 w 288"/>
                  <a:gd name="T3" fmla="*/ 48 h 144"/>
                  <a:gd name="T4" fmla="*/ 0 w 288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144">
                    <a:moveTo>
                      <a:pt x="0" y="0"/>
                    </a:moveTo>
                    <a:lnTo>
                      <a:pt x="288" y="48"/>
                    </a:lnTo>
                    <a:lnTo>
                      <a:pt x="0" y="144"/>
                    </a:lnTo>
                  </a:path>
                </a:pathLst>
              </a:custGeom>
              <a:noFill/>
              <a:ln w="19050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3041" name="Line 113"/>
            <p:cNvSpPr>
              <a:spLocks noChangeShapeType="1"/>
            </p:cNvSpPr>
            <p:nvPr/>
          </p:nvSpPr>
          <p:spPr bwMode="auto">
            <a:xfrm rot="16200000" flipV="1">
              <a:off x="4407" y="1305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3042" name="Line 114"/>
            <p:cNvSpPr>
              <a:spLocks noChangeShapeType="1"/>
            </p:cNvSpPr>
            <p:nvPr/>
          </p:nvSpPr>
          <p:spPr bwMode="auto">
            <a:xfrm rot="16200000" flipV="1">
              <a:off x="4407" y="1689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3043" name="AutoShape 115"/>
          <p:cNvSpPr>
            <a:spLocks noChangeArrowheads="1"/>
          </p:cNvSpPr>
          <p:nvPr/>
        </p:nvSpPr>
        <p:spPr bwMode="auto">
          <a:xfrm rot="-5400000" flipH="1" flipV="1">
            <a:off x="6107113" y="2044700"/>
            <a:ext cx="171450" cy="165100"/>
          </a:xfrm>
          <a:prstGeom prst="triangle">
            <a:avLst>
              <a:gd name="adj" fmla="val 50000"/>
            </a:avLst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3044" name="Line 116"/>
          <p:cNvSpPr>
            <a:spLocks noChangeShapeType="1"/>
          </p:cNvSpPr>
          <p:nvPr/>
        </p:nvSpPr>
        <p:spPr bwMode="auto">
          <a:xfrm>
            <a:off x="7011988" y="2254250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53048" name="Group 120"/>
          <p:cNvGrpSpPr>
            <a:grpSpLocks/>
          </p:cNvGrpSpPr>
          <p:nvPr/>
        </p:nvGrpSpPr>
        <p:grpSpPr bwMode="auto">
          <a:xfrm flipV="1">
            <a:off x="5638800" y="2787650"/>
            <a:ext cx="1223963" cy="793750"/>
            <a:chOff x="2358" y="1277"/>
            <a:chExt cx="771" cy="500"/>
          </a:xfrm>
        </p:grpSpPr>
        <p:sp>
          <p:nvSpPr>
            <p:cNvPr id="253049" name="Oval 121"/>
            <p:cNvSpPr>
              <a:spLocks noChangeArrowheads="1"/>
            </p:cNvSpPr>
            <p:nvPr/>
          </p:nvSpPr>
          <p:spPr bwMode="auto">
            <a:xfrm>
              <a:off x="3024" y="1719"/>
              <a:ext cx="58" cy="5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3050" name="Freeform 122"/>
            <p:cNvSpPr>
              <a:spLocks/>
            </p:cNvSpPr>
            <p:nvPr/>
          </p:nvSpPr>
          <p:spPr bwMode="auto">
            <a:xfrm>
              <a:off x="2358" y="1277"/>
              <a:ext cx="771" cy="460"/>
            </a:xfrm>
            <a:custGeom>
              <a:avLst/>
              <a:gdLst>
                <a:gd name="T0" fmla="*/ 0 w 771"/>
                <a:gd name="T1" fmla="*/ 211 h 460"/>
                <a:gd name="T2" fmla="*/ 695 w 771"/>
                <a:gd name="T3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1" h="460">
                  <a:moveTo>
                    <a:pt x="0" y="211"/>
                  </a:moveTo>
                  <a:cubicBezTo>
                    <a:pt x="771" y="234"/>
                    <a:pt x="695" y="0"/>
                    <a:pt x="695" y="460"/>
                  </a:cubicBez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3054" name="Oval 126"/>
          <p:cNvSpPr>
            <a:spLocks noChangeArrowheads="1"/>
          </p:cNvSpPr>
          <p:nvPr/>
        </p:nvSpPr>
        <p:spPr bwMode="auto">
          <a:xfrm>
            <a:off x="2652713" y="1187450"/>
            <a:ext cx="92075" cy="92075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53055" name="Group 127"/>
          <p:cNvGrpSpPr>
            <a:grpSpLocks/>
          </p:cNvGrpSpPr>
          <p:nvPr/>
        </p:nvGrpSpPr>
        <p:grpSpPr bwMode="auto">
          <a:xfrm>
            <a:off x="1143000" y="1279525"/>
            <a:ext cx="2971800" cy="1371600"/>
            <a:chOff x="4176" y="1416"/>
            <a:chExt cx="1507" cy="633"/>
          </a:xfrm>
        </p:grpSpPr>
        <p:sp>
          <p:nvSpPr>
            <p:cNvPr id="253056" name="Rectangle 128"/>
            <p:cNvSpPr>
              <a:spLocks noChangeArrowheads="1"/>
            </p:cNvSpPr>
            <p:nvPr/>
          </p:nvSpPr>
          <p:spPr bwMode="auto">
            <a:xfrm>
              <a:off x="4647" y="1416"/>
              <a:ext cx="633" cy="633"/>
            </a:xfrm>
            <a:prstGeom prst="rect">
              <a:avLst/>
            </a:prstGeom>
            <a:solidFill>
              <a:srgbClr val="3333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      PR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J             Q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  CK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K            Q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       CL</a:t>
              </a:r>
            </a:p>
          </p:txBody>
        </p:sp>
        <p:sp>
          <p:nvSpPr>
            <p:cNvPr id="253057" name="Line 129"/>
            <p:cNvSpPr>
              <a:spLocks noChangeShapeType="1"/>
            </p:cNvSpPr>
            <p:nvPr/>
          </p:nvSpPr>
          <p:spPr bwMode="auto">
            <a:xfrm rot="16200000" flipV="1">
              <a:off x="4407" y="1506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53058" name="Group 130"/>
            <p:cNvGrpSpPr>
              <a:grpSpLocks/>
            </p:cNvGrpSpPr>
            <p:nvPr/>
          </p:nvGrpSpPr>
          <p:grpSpPr bwMode="auto">
            <a:xfrm>
              <a:off x="5280" y="1536"/>
              <a:ext cx="403" cy="69"/>
              <a:chOff x="4083" y="1323"/>
              <a:chExt cx="403" cy="69"/>
            </a:xfrm>
          </p:grpSpPr>
          <p:sp>
            <p:nvSpPr>
              <p:cNvPr id="253059" name="Line 131"/>
              <p:cNvSpPr>
                <a:spLocks noChangeShapeType="1"/>
              </p:cNvSpPr>
              <p:nvPr/>
            </p:nvSpPr>
            <p:spPr bwMode="auto">
              <a:xfrm rot="16200000" flipV="1">
                <a:off x="4285" y="1146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060" name="Freeform 132"/>
              <p:cNvSpPr>
                <a:spLocks/>
              </p:cNvSpPr>
              <p:nvPr/>
            </p:nvSpPr>
            <p:spPr bwMode="auto">
              <a:xfrm>
                <a:off x="4416" y="1323"/>
                <a:ext cx="58" cy="69"/>
              </a:xfrm>
              <a:custGeom>
                <a:avLst/>
                <a:gdLst>
                  <a:gd name="T0" fmla="*/ 0 w 288"/>
                  <a:gd name="T1" fmla="*/ 0 h 144"/>
                  <a:gd name="T2" fmla="*/ 288 w 288"/>
                  <a:gd name="T3" fmla="*/ 48 h 144"/>
                  <a:gd name="T4" fmla="*/ 0 w 288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144">
                    <a:moveTo>
                      <a:pt x="0" y="0"/>
                    </a:moveTo>
                    <a:lnTo>
                      <a:pt x="288" y="48"/>
                    </a:lnTo>
                    <a:lnTo>
                      <a:pt x="0" y="144"/>
                    </a:lnTo>
                  </a:path>
                </a:pathLst>
              </a:custGeom>
              <a:noFill/>
              <a:ln w="19050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3061" name="Group 133"/>
            <p:cNvGrpSpPr>
              <a:grpSpLocks/>
            </p:cNvGrpSpPr>
            <p:nvPr/>
          </p:nvGrpSpPr>
          <p:grpSpPr bwMode="auto">
            <a:xfrm>
              <a:off x="5280" y="1899"/>
              <a:ext cx="403" cy="69"/>
              <a:chOff x="4083" y="1323"/>
              <a:chExt cx="403" cy="69"/>
            </a:xfrm>
          </p:grpSpPr>
          <p:sp>
            <p:nvSpPr>
              <p:cNvPr id="253062" name="Line 134"/>
              <p:cNvSpPr>
                <a:spLocks noChangeShapeType="1"/>
              </p:cNvSpPr>
              <p:nvPr/>
            </p:nvSpPr>
            <p:spPr bwMode="auto">
              <a:xfrm rot="16200000" flipV="1">
                <a:off x="4285" y="1146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3063" name="Freeform 135"/>
              <p:cNvSpPr>
                <a:spLocks/>
              </p:cNvSpPr>
              <p:nvPr/>
            </p:nvSpPr>
            <p:spPr bwMode="auto">
              <a:xfrm>
                <a:off x="4416" y="1323"/>
                <a:ext cx="58" cy="69"/>
              </a:xfrm>
              <a:custGeom>
                <a:avLst/>
                <a:gdLst>
                  <a:gd name="T0" fmla="*/ 0 w 288"/>
                  <a:gd name="T1" fmla="*/ 0 h 144"/>
                  <a:gd name="T2" fmla="*/ 288 w 288"/>
                  <a:gd name="T3" fmla="*/ 48 h 144"/>
                  <a:gd name="T4" fmla="*/ 0 w 288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144">
                    <a:moveTo>
                      <a:pt x="0" y="0"/>
                    </a:moveTo>
                    <a:lnTo>
                      <a:pt x="288" y="48"/>
                    </a:lnTo>
                    <a:lnTo>
                      <a:pt x="0" y="144"/>
                    </a:lnTo>
                  </a:path>
                </a:pathLst>
              </a:custGeom>
              <a:noFill/>
              <a:ln w="19050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3064" name="Line 136"/>
            <p:cNvSpPr>
              <a:spLocks noChangeShapeType="1"/>
            </p:cNvSpPr>
            <p:nvPr/>
          </p:nvSpPr>
          <p:spPr bwMode="auto">
            <a:xfrm rot="16200000" flipV="1">
              <a:off x="4407" y="1305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3065" name="Line 137"/>
            <p:cNvSpPr>
              <a:spLocks noChangeShapeType="1"/>
            </p:cNvSpPr>
            <p:nvPr/>
          </p:nvSpPr>
          <p:spPr bwMode="auto">
            <a:xfrm rot="16200000" flipV="1">
              <a:off x="4407" y="1689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3066" name="AutoShape 138"/>
          <p:cNvSpPr>
            <a:spLocks noChangeArrowheads="1"/>
          </p:cNvSpPr>
          <p:nvPr/>
        </p:nvSpPr>
        <p:spPr bwMode="auto">
          <a:xfrm rot="-5400000" flipH="1" flipV="1">
            <a:off x="2068513" y="1908175"/>
            <a:ext cx="171450" cy="165100"/>
          </a:xfrm>
          <a:prstGeom prst="triangle">
            <a:avLst>
              <a:gd name="adj" fmla="val 50000"/>
            </a:avLst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3067" name="Line 139"/>
          <p:cNvSpPr>
            <a:spLocks noChangeShapeType="1"/>
          </p:cNvSpPr>
          <p:nvPr/>
        </p:nvSpPr>
        <p:spPr bwMode="auto">
          <a:xfrm>
            <a:off x="2973388" y="2117725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53068" name="Group 140"/>
          <p:cNvGrpSpPr>
            <a:grpSpLocks/>
          </p:cNvGrpSpPr>
          <p:nvPr/>
        </p:nvGrpSpPr>
        <p:grpSpPr bwMode="auto">
          <a:xfrm flipV="1">
            <a:off x="1600200" y="2651125"/>
            <a:ext cx="1223963" cy="793750"/>
            <a:chOff x="2358" y="1277"/>
            <a:chExt cx="771" cy="500"/>
          </a:xfrm>
        </p:grpSpPr>
        <p:sp>
          <p:nvSpPr>
            <p:cNvPr id="253069" name="Oval 141"/>
            <p:cNvSpPr>
              <a:spLocks noChangeArrowheads="1"/>
            </p:cNvSpPr>
            <p:nvPr/>
          </p:nvSpPr>
          <p:spPr bwMode="auto">
            <a:xfrm>
              <a:off x="3024" y="1719"/>
              <a:ext cx="58" cy="58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3070" name="Freeform 142"/>
            <p:cNvSpPr>
              <a:spLocks/>
            </p:cNvSpPr>
            <p:nvPr/>
          </p:nvSpPr>
          <p:spPr bwMode="auto">
            <a:xfrm>
              <a:off x="2358" y="1277"/>
              <a:ext cx="771" cy="460"/>
            </a:xfrm>
            <a:custGeom>
              <a:avLst/>
              <a:gdLst>
                <a:gd name="T0" fmla="*/ 0 w 771"/>
                <a:gd name="T1" fmla="*/ 211 h 460"/>
                <a:gd name="T2" fmla="*/ 695 w 771"/>
                <a:gd name="T3" fmla="*/ 46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1" h="460">
                  <a:moveTo>
                    <a:pt x="0" y="211"/>
                  </a:moveTo>
                  <a:cubicBezTo>
                    <a:pt x="771" y="234"/>
                    <a:pt x="695" y="0"/>
                    <a:pt x="695" y="460"/>
                  </a:cubicBez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53071" name="Freeform 143"/>
          <p:cNvSpPr>
            <a:spLocks/>
          </p:cNvSpPr>
          <p:nvPr/>
        </p:nvSpPr>
        <p:spPr bwMode="auto">
          <a:xfrm>
            <a:off x="1600200" y="457200"/>
            <a:ext cx="1223963" cy="730250"/>
          </a:xfrm>
          <a:custGeom>
            <a:avLst/>
            <a:gdLst>
              <a:gd name="T0" fmla="*/ 0 w 771"/>
              <a:gd name="T1" fmla="*/ 211 h 460"/>
              <a:gd name="T2" fmla="*/ 695 w 771"/>
              <a:gd name="T3" fmla="*/ 460 h 460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71" h="460">
                <a:moveTo>
                  <a:pt x="0" y="211"/>
                </a:moveTo>
                <a:cubicBezTo>
                  <a:pt x="771" y="234"/>
                  <a:pt x="695" y="0"/>
                  <a:pt x="695" y="460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3053" name="Oval 125"/>
          <p:cNvSpPr>
            <a:spLocks noChangeArrowheads="1"/>
          </p:cNvSpPr>
          <p:nvPr/>
        </p:nvSpPr>
        <p:spPr bwMode="auto">
          <a:xfrm>
            <a:off x="1968500" y="1936750"/>
            <a:ext cx="92075" cy="92075"/>
          </a:xfrm>
          <a:prstGeom prst="ellipse">
            <a:avLst/>
          </a:prstGeom>
          <a:solidFill>
            <a:schemeClr val="accent1"/>
          </a:solidFill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3074" name="Text Box 146"/>
          <p:cNvSpPr txBox="1">
            <a:spLocks noChangeArrowheads="1"/>
          </p:cNvSpPr>
          <p:nvPr/>
        </p:nvSpPr>
        <p:spPr bwMode="auto">
          <a:xfrm>
            <a:off x="781050" y="3465513"/>
            <a:ext cx="272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JK-FF nhịp cạnh xuống</a:t>
            </a:r>
          </a:p>
        </p:txBody>
      </p:sp>
      <p:sp>
        <p:nvSpPr>
          <p:cNvPr id="253075" name="Line 147"/>
          <p:cNvSpPr>
            <a:spLocks noChangeShapeType="1"/>
          </p:cNvSpPr>
          <p:nvPr/>
        </p:nvSpPr>
        <p:spPr bwMode="auto">
          <a:xfrm flipH="1" flipV="1">
            <a:off x="1981200" y="2101850"/>
            <a:ext cx="533400" cy="1524000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3076" name="Text Box 148"/>
          <p:cNvSpPr txBox="1">
            <a:spLocks noChangeArrowheads="1"/>
          </p:cNvSpPr>
          <p:nvPr/>
        </p:nvSpPr>
        <p:spPr bwMode="auto">
          <a:xfrm>
            <a:off x="5378450" y="3352800"/>
            <a:ext cx="2368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JK-FF nhịp cạnh lên</a:t>
            </a:r>
          </a:p>
        </p:txBody>
      </p:sp>
      <p:graphicFrame>
        <p:nvGraphicFramePr>
          <p:cNvPr id="253189" name="Group 261"/>
          <p:cNvGraphicFramePr>
            <a:graphicFrameLocks noGrp="1"/>
          </p:cNvGraphicFramePr>
          <p:nvPr>
            <p:ph idx="1"/>
          </p:nvPr>
        </p:nvGraphicFramePr>
        <p:xfrm>
          <a:off x="152400" y="3886200"/>
          <a:ext cx="8839200" cy="2913000"/>
        </p:xfrm>
        <a:graphic>
          <a:graphicData uri="http://schemas.openxmlformats.org/drawingml/2006/table">
            <a:tbl>
              <a:tblPr/>
              <a:tblGrid>
                <a:gridCol w="2395538"/>
                <a:gridCol w="742950"/>
                <a:gridCol w="496887"/>
                <a:gridCol w="708025"/>
                <a:gridCol w="695325"/>
                <a:gridCol w="827088"/>
                <a:gridCol w="660400"/>
                <a:gridCol w="330200"/>
                <a:gridCol w="1982787"/>
              </a:tblGrid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Ý nghĩa giá trị đầu vào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CK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J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chú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là trị số vào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charset="0"/>
                        </a:rPr>
                        <a:t>kích lật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song cực: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Q’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charset="0"/>
                        </a:rPr>
                        <a:t>song cực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" charset="0"/>
                        </a:rPr>
                        <a:t>đảo ngược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hoặc 2 là trị số vào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kích lập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ĐỒNG BỘ: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J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vào 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marT="2286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25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2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Zê-rô là trị số vào để cho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tự lập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  :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8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Bảo lưu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trị số đã lập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Kích lập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KHÔNG đồng bộ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X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Lập Q = 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Kích xóa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KHÔNG đồng bộ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X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Xóa Q về 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3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T-FF  VÀ D-FF</a:t>
            </a:r>
          </a:p>
        </p:txBody>
      </p:sp>
      <p:grpSp>
        <p:nvGrpSpPr>
          <p:cNvPr id="270341" name="Group 5"/>
          <p:cNvGrpSpPr>
            <a:grpSpLocks/>
          </p:cNvGrpSpPr>
          <p:nvPr/>
        </p:nvGrpSpPr>
        <p:grpSpPr bwMode="auto">
          <a:xfrm>
            <a:off x="1524000" y="1447800"/>
            <a:ext cx="2971800" cy="1371600"/>
            <a:chOff x="4176" y="1416"/>
            <a:chExt cx="1507" cy="633"/>
          </a:xfrm>
        </p:grpSpPr>
        <p:sp>
          <p:nvSpPr>
            <p:cNvPr id="270342" name="Rectangle 6"/>
            <p:cNvSpPr>
              <a:spLocks noChangeArrowheads="1"/>
            </p:cNvSpPr>
            <p:nvPr/>
          </p:nvSpPr>
          <p:spPr bwMode="auto">
            <a:xfrm>
              <a:off x="4647" y="1416"/>
              <a:ext cx="633" cy="633"/>
            </a:xfrm>
            <a:prstGeom prst="rect">
              <a:avLst/>
            </a:prstGeom>
            <a:solidFill>
              <a:srgbClr val="3333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      PR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J             Q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  CK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K            Q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       CL</a:t>
              </a:r>
            </a:p>
          </p:txBody>
        </p:sp>
        <p:sp>
          <p:nvSpPr>
            <p:cNvPr id="270343" name="Line 7"/>
            <p:cNvSpPr>
              <a:spLocks noChangeShapeType="1"/>
            </p:cNvSpPr>
            <p:nvPr/>
          </p:nvSpPr>
          <p:spPr bwMode="auto">
            <a:xfrm rot="16200000" flipV="1">
              <a:off x="4407" y="1506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0344" name="Group 8"/>
            <p:cNvGrpSpPr>
              <a:grpSpLocks/>
            </p:cNvGrpSpPr>
            <p:nvPr/>
          </p:nvGrpSpPr>
          <p:grpSpPr bwMode="auto">
            <a:xfrm>
              <a:off x="5280" y="1536"/>
              <a:ext cx="403" cy="69"/>
              <a:chOff x="4083" y="1323"/>
              <a:chExt cx="403" cy="69"/>
            </a:xfrm>
          </p:grpSpPr>
          <p:sp>
            <p:nvSpPr>
              <p:cNvPr id="270345" name="Line 9"/>
              <p:cNvSpPr>
                <a:spLocks noChangeShapeType="1"/>
              </p:cNvSpPr>
              <p:nvPr/>
            </p:nvSpPr>
            <p:spPr bwMode="auto">
              <a:xfrm rot="16200000" flipV="1">
                <a:off x="4285" y="1146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346" name="Freeform 10"/>
              <p:cNvSpPr>
                <a:spLocks/>
              </p:cNvSpPr>
              <p:nvPr/>
            </p:nvSpPr>
            <p:spPr bwMode="auto">
              <a:xfrm>
                <a:off x="4416" y="1323"/>
                <a:ext cx="58" cy="69"/>
              </a:xfrm>
              <a:custGeom>
                <a:avLst/>
                <a:gdLst>
                  <a:gd name="T0" fmla="*/ 0 w 288"/>
                  <a:gd name="T1" fmla="*/ 0 h 144"/>
                  <a:gd name="T2" fmla="*/ 288 w 288"/>
                  <a:gd name="T3" fmla="*/ 48 h 144"/>
                  <a:gd name="T4" fmla="*/ 0 w 288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144">
                    <a:moveTo>
                      <a:pt x="0" y="0"/>
                    </a:moveTo>
                    <a:lnTo>
                      <a:pt x="288" y="48"/>
                    </a:lnTo>
                    <a:lnTo>
                      <a:pt x="0" y="144"/>
                    </a:lnTo>
                  </a:path>
                </a:pathLst>
              </a:custGeom>
              <a:noFill/>
              <a:ln w="19050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70347" name="Group 11"/>
            <p:cNvGrpSpPr>
              <a:grpSpLocks/>
            </p:cNvGrpSpPr>
            <p:nvPr/>
          </p:nvGrpSpPr>
          <p:grpSpPr bwMode="auto">
            <a:xfrm>
              <a:off x="5280" y="1899"/>
              <a:ext cx="403" cy="69"/>
              <a:chOff x="4083" y="1323"/>
              <a:chExt cx="403" cy="69"/>
            </a:xfrm>
          </p:grpSpPr>
          <p:sp>
            <p:nvSpPr>
              <p:cNvPr id="270348" name="Line 12"/>
              <p:cNvSpPr>
                <a:spLocks noChangeShapeType="1"/>
              </p:cNvSpPr>
              <p:nvPr/>
            </p:nvSpPr>
            <p:spPr bwMode="auto">
              <a:xfrm rot="16200000" flipV="1">
                <a:off x="4285" y="1146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349" name="Freeform 13"/>
              <p:cNvSpPr>
                <a:spLocks/>
              </p:cNvSpPr>
              <p:nvPr/>
            </p:nvSpPr>
            <p:spPr bwMode="auto">
              <a:xfrm>
                <a:off x="4416" y="1323"/>
                <a:ext cx="58" cy="69"/>
              </a:xfrm>
              <a:custGeom>
                <a:avLst/>
                <a:gdLst>
                  <a:gd name="T0" fmla="*/ 0 w 288"/>
                  <a:gd name="T1" fmla="*/ 0 h 144"/>
                  <a:gd name="T2" fmla="*/ 288 w 288"/>
                  <a:gd name="T3" fmla="*/ 48 h 144"/>
                  <a:gd name="T4" fmla="*/ 0 w 288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144">
                    <a:moveTo>
                      <a:pt x="0" y="0"/>
                    </a:moveTo>
                    <a:lnTo>
                      <a:pt x="288" y="48"/>
                    </a:lnTo>
                    <a:lnTo>
                      <a:pt x="0" y="144"/>
                    </a:lnTo>
                  </a:path>
                </a:pathLst>
              </a:custGeom>
              <a:noFill/>
              <a:ln w="19050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0350" name="Line 14"/>
            <p:cNvSpPr>
              <a:spLocks noChangeShapeType="1"/>
            </p:cNvSpPr>
            <p:nvPr/>
          </p:nvSpPr>
          <p:spPr bwMode="auto">
            <a:xfrm rot="16200000" flipV="1">
              <a:off x="4407" y="1305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351" name="Line 15"/>
            <p:cNvSpPr>
              <a:spLocks noChangeShapeType="1"/>
            </p:cNvSpPr>
            <p:nvPr/>
          </p:nvSpPr>
          <p:spPr bwMode="auto">
            <a:xfrm rot="16200000" flipV="1">
              <a:off x="4407" y="1689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0352" name="AutoShape 16"/>
          <p:cNvSpPr>
            <a:spLocks noChangeArrowheads="1"/>
          </p:cNvSpPr>
          <p:nvPr/>
        </p:nvSpPr>
        <p:spPr bwMode="auto">
          <a:xfrm rot="-5400000" flipH="1" flipV="1">
            <a:off x="2449513" y="2076450"/>
            <a:ext cx="171450" cy="165100"/>
          </a:xfrm>
          <a:prstGeom prst="triangle">
            <a:avLst>
              <a:gd name="adj" fmla="val 50000"/>
            </a:avLst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0353" name="Line 17"/>
          <p:cNvSpPr>
            <a:spLocks noChangeShapeType="1"/>
          </p:cNvSpPr>
          <p:nvPr/>
        </p:nvSpPr>
        <p:spPr bwMode="auto">
          <a:xfrm>
            <a:off x="3354388" y="2286000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58" name="Line 122"/>
          <p:cNvSpPr>
            <a:spLocks noChangeShapeType="1"/>
          </p:cNvSpPr>
          <p:nvPr/>
        </p:nvSpPr>
        <p:spPr bwMode="auto">
          <a:xfrm>
            <a:off x="609600" y="1701800"/>
            <a:ext cx="1066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59" name="Line 123"/>
          <p:cNvSpPr>
            <a:spLocks noChangeShapeType="1"/>
          </p:cNvSpPr>
          <p:nvPr/>
        </p:nvSpPr>
        <p:spPr bwMode="auto">
          <a:xfrm flipV="1">
            <a:off x="1524000" y="1701800"/>
            <a:ext cx="0" cy="8128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60" name="Line 124"/>
          <p:cNvSpPr>
            <a:spLocks noChangeShapeType="1"/>
          </p:cNvSpPr>
          <p:nvPr/>
        </p:nvSpPr>
        <p:spPr bwMode="auto">
          <a:xfrm>
            <a:off x="609600" y="2133600"/>
            <a:ext cx="1066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61" name="Oval 125"/>
          <p:cNvSpPr>
            <a:spLocks noChangeArrowheads="1"/>
          </p:cNvSpPr>
          <p:nvPr/>
        </p:nvSpPr>
        <p:spPr bwMode="auto">
          <a:xfrm>
            <a:off x="1503363" y="1681163"/>
            <a:ext cx="63500" cy="635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0462" name="Oval 126"/>
          <p:cNvSpPr>
            <a:spLocks noChangeArrowheads="1"/>
          </p:cNvSpPr>
          <p:nvPr/>
        </p:nvSpPr>
        <p:spPr bwMode="auto">
          <a:xfrm>
            <a:off x="1498600" y="2501900"/>
            <a:ext cx="63500" cy="635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0463" name="Text Box 127"/>
          <p:cNvSpPr txBox="1">
            <a:spLocks noChangeArrowheads="1"/>
          </p:cNvSpPr>
          <p:nvPr/>
        </p:nvSpPr>
        <p:spPr bwMode="auto">
          <a:xfrm>
            <a:off x="0" y="1524000"/>
            <a:ext cx="685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</a:t>
            </a:r>
          </a:p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70464" name="Text Box 128"/>
          <p:cNvSpPr txBox="1">
            <a:spLocks noChangeArrowheads="1"/>
          </p:cNvSpPr>
          <p:nvPr/>
        </p:nvSpPr>
        <p:spPr bwMode="auto">
          <a:xfrm>
            <a:off x="1185863" y="3389313"/>
            <a:ext cx="1908175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CK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  <a:r>
              <a:rPr lang="en-US">
                <a:solidFill>
                  <a:schemeClr val="bg1"/>
                </a:solidFill>
              </a:rPr>
              <a:t>    T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  <a:r>
              <a:rPr lang="en-US">
                <a:solidFill>
                  <a:schemeClr val="bg1"/>
                </a:solidFill>
              </a:rPr>
              <a:t>      Q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  </a:t>
            </a: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         L      Q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n-1</a:t>
            </a:r>
          </a:p>
          <a:p>
            <a:pPr algn="l"/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   </a:t>
            </a:r>
            <a:endParaRPr lang="en-US" baseline="-25000">
              <a:solidFill>
                <a:schemeClr val="bg1"/>
              </a:solidFill>
              <a:cs typeface="Arial" charset="0"/>
              <a:sym typeface="Symbol" pitchFamily="18" charset="2"/>
            </a:endParaRPr>
          </a:p>
          <a:p>
            <a:pPr algn="l"/>
            <a:r>
              <a:rPr lang="en-US" baseline="-25000">
                <a:solidFill>
                  <a:schemeClr val="bg1"/>
                </a:solidFill>
                <a:cs typeface="Arial" charset="0"/>
                <a:sym typeface="Symbol" pitchFamily="18" charset="2"/>
              </a:rPr>
              <a:t>   </a:t>
            </a:r>
            <a:r>
              <a:rPr lang="en-US">
                <a:solidFill>
                  <a:schemeClr val="bg1"/>
                </a:solidFill>
                <a:cs typeface="Arial" charset="0"/>
                <a:sym typeface="Symbol" pitchFamily="18" charset="2"/>
              </a:rPr>
              <a:t>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       H      Q’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n-1</a:t>
            </a:r>
          </a:p>
          <a:p>
            <a:pPr algn="l"/>
            <a:endParaRPr lang="en-US" baseline="-25000">
              <a:solidFill>
                <a:schemeClr val="bg1"/>
              </a:solidFill>
              <a:sym typeface="Symbol" pitchFamily="18" charset="2"/>
            </a:endParaRPr>
          </a:p>
          <a:p>
            <a:pPr algn="l"/>
            <a:endParaRPr lang="en-US" baseline="-25000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T = toggle = Lật</a:t>
            </a:r>
          </a:p>
        </p:txBody>
      </p:sp>
      <p:sp>
        <p:nvSpPr>
          <p:cNvPr id="270465" name="Line 129"/>
          <p:cNvSpPr>
            <a:spLocks noChangeShapeType="1"/>
          </p:cNvSpPr>
          <p:nvPr/>
        </p:nvSpPr>
        <p:spPr bwMode="auto">
          <a:xfrm>
            <a:off x="1066800" y="3810000"/>
            <a:ext cx="2209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66" name="Line 130"/>
          <p:cNvSpPr>
            <a:spLocks noChangeShapeType="1"/>
          </p:cNvSpPr>
          <p:nvPr/>
        </p:nvSpPr>
        <p:spPr bwMode="auto">
          <a:xfrm>
            <a:off x="2362200" y="3352800"/>
            <a:ext cx="0" cy="1447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67" name="Rectangle 131"/>
          <p:cNvSpPr>
            <a:spLocks noChangeArrowheads="1"/>
          </p:cNvSpPr>
          <p:nvPr/>
        </p:nvSpPr>
        <p:spPr bwMode="auto">
          <a:xfrm>
            <a:off x="914400" y="3886200"/>
            <a:ext cx="1371600" cy="990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0468" name="Rectangle 132"/>
          <p:cNvSpPr>
            <a:spLocks noChangeArrowheads="1"/>
          </p:cNvSpPr>
          <p:nvPr/>
        </p:nvSpPr>
        <p:spPr bwMode="auto">
          <a:xfrm>
            <a:off x="2438400" y="3886200"/>
            <a:ext cx="914400" cy="990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70469" name="Group 133"/>
          <p:cNvGrpSpPr>
            <a:grpSpLocks/>
          </p:cNvGrpSpPr>
          <p:nvPr/>
        </p:nvGrpSpPr>
        <p:grpSpPr bwMode="auto">
          <a:xfrm>
            <a:off x="5867400" y="2743200"/>
            <a:ext cx="2971800" cy="1371600"/>
            <a:chOff x="4176" y="1416"/>
            <a:chExt cx="1507" cy="633"/>
          </a:xfrm>
        </p:grpSpPr>
        <p:sp>
          <p:nvSpPr>
            <p:cNvPr id="270470" name="Rectangle 134"/>
            <p:cNvSpPr>
              <a:spLocks noChangeArrowheads="1"/>
            </p:cNvSpPr>
            <p:nvPr/>
          </p:nvSpPr>
          <p:spPr bwMode="auto">
            <a:xfrm>
              <a:off x="4647" y="1416"/>
              <a:ext cx="633" cy="633"/>
            </a:xfrm>
            <a:prstGeom prst="rect">
              <a:avLst/>
            </a:prstGeom>
            <a:solidFill>
              <a:srgbClr val="333333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      PR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J             Q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  CK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K            Q</a:t>
              </a: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       CL</a:t>
              </a:r>
            </a:p>
          </p:txBody>
        </p:sp>
        <p:sp>
          <p:nvSpPr>
            <p:cNvPr id="270471" name="Line 135"/>
            <p:cNvSpPr>
              <a:spLocks noChangeShapeType="1"/>
            </p:cNvSpPr>
            <p:nvPr/>
          </p:nvSpPr>
          <p:spPr bwMode="auto">
            <a:xfrm rot="16200000" flipV="1">
              <a:off x="4407" y="1506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70472" name="Group 136"/>
            <p:cNvGrpSpPr>
              <a:grpSpLocks/>
            </p:cNvGrpSpPr>
            <p:nvPr/>
          </p:nvGrpSpPr>
          <p:grpSpPr bwMode="auto">
            <a:xfrm>
              <a:off x="5280" y="1536"/>
              <a:ext cx="403" cy="69"/>
              <a:chOff x="4083" y="1323"/>
              <a:chExt cx="403" cy="69"/>
            </a:xfrm>
          </p:grpSpPr>
          <p:sp>
            <p:nvSpPr>
              <p:cNvPr id="270473" name="Line 137"/>
              <p:cNvSpPr>
                <a:spLocks noChangeShapeType="1"/>
              </p:cNvSpPr>
              <p:nvPr/>
            </p:nvSpPr>
            <p:spPr bwMode="auto">
              <a:xfrm rot="16200000" flipV="1">
                <a:off x="4285" y="1146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474" name="Freeform 138"/>
              <p:cNvSpPr>
                <a:spLocks/>
              </p:cNvSpPr>
              <p:nvPr/>
            </p:nvSpPr>
            <p:spPr bwMode="auto">
              <a:xfrm>
                <a:off x="4416" y="1323"/>
                <a:ext cx="58" cy="69"/>
              </a:xfrm>
              <a:custGeom>
                <a:avLst/>
                <a:gdLst>
                  <a:gd name="T0" fmla="*/ 0 w 288"/>
                  <a:gd name="T1" fmla="*/ 0 h 144"/>
                  <a:gd name="T2" fmla="*/ 288 w 288"/>
                  <a:gd name="T3" fmla="*/ 48 h 144"/>
                  <a:gd name="T4" fmla="*/ 0 w 288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144">
                    <a:moveTo>
                      <a:pt x="0" y="0"/>
                    </a:moveTo>
                    <a:lnTo>
                      <a:pt x="288" y="48"/>
                    </a:lnTo>
                    <a:lnTo>
                      <a:pt x="0" y="144"/>
                    </a:lnTo>
                  </a:path>
                </a:pathLst>
              </a:custGeom>
              <a:noFill/>
              <a:ln w="19050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70475" name="Group 139"/>
            <p:cNvGrpSpPr>
              <a:grpSpLocks/>
            </p:cNvGrpSpPr>
            <p:nvPr/>
          </p:nvGrpSpPr>
          <p:grpSpPr bwMode="auto">
            <a:xfrm>
              <a:off x="5280" y="1899"/>
              <a:ext cx="403" cy="69"/>
              <a:chOff x="4083" y="1323"/>
              <a:chExt cx="403" cy="69"/>
            </a:xfrm>
          </p:grpSpPr>
          <p:sp>
            <p:nvSpPr>
              <p:cNvPr id="270476" name="Line 140"/>
              <p:cNvSpPr>
                <a:spLocks noChangeShapeType="1"/>
              </p:cNvSpPr>
              <p:nvPr/>
            </p:nvSpPr>
            <p:spPr bwMode="auto">
              <a:xfrm rot="16200000" flipV="1">
                <a:off x="4285" y="1146"/>
                <a:ext cx="0" cy="403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0477" name="Freeform 141"/>
              <p:cNvSpPr>
                <a:spLocks/>
              </p:cNvSpPr>
              <p:nvPr/>
            </p:nvSpPr>
            <p:spPr bwMode="auto">
              <a:xfrm>
                <a:off x="4416" y="1323"/>
                <a:ext cx="58" cy="69"/>
              </a:xfrm>
              <a:custGeom>
                <a:avLst/>
                <a:gdLst>
                  <a:gd name="T0" fmla="*/ 0 w 288"/>
                  <a:gd name="T1" fmla="*/ 0 h 144"/>
                  <a:gd name="T2" fmla="*/ 288 w 288"/>
                  <a:gd name="T3" fmla="*/ 48 h 144"/>
                  <a:gd name="T4" fmla="*/ 0 w 288"/>
                  <a:gd name="T5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144">
                    <a:moveTo>
                      <a:pt x="0" y="0"/>
                    </a:moveTo>
                    <a:lnTo>
                      <a:pt x="288" y="48"/>
                    </a:lnTo>
                    <a:lnTo>
                      <a:pt x="0" y="144"/>
                    </a:lnTo>
                  </a:path>
                </a:pathLst>
              </a:custGeom>
              <a:noFill/>
              <a:ln w="19050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0478" name="Line 142"/>
            <p:cNvSpPr>
              <a:spLocks noChangeShapeType="1"/>
            </p:cNvSpPr>
            <p:nvPr/>
          </p:nvSpPr>
          <p:spPr bwMode="auto">
            <a:xfrm rot="16200000" flipV="1">
              <a:off x="4407" y="1305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479" name="Line 143"/>
            <p:cNvSpPr>
              <a:spLocks noChangeShapeType="1"/>
            </p:cNvSpPr>
            <p:nvPr/>
          </p:nvSpPr>
          <p:spPr bwMode="auto">
            <a:xfrm rot="16200000" flipV="1">
              <a:off x="4407" y="1689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0480" name="AutoShape 144"/>
          <p:cNvSpPr>
            <a:spLocks noChangeArrowheads="1"/>
          </p:cNvSpPr>
          <p:nvPr/>
        </p:nvSpPr>
        <p:spPr bwMode="auto">
          <a:xfrm rot="-5400000" flipH="1" flipV="1">
            <a:off x="6792913" y="3371850"/>
            <a:ext cx="171450" cy="165100"/>
          </a:xfrm>
          <a:prstGeom prst="triangle">
            <a:avLst>
              <a:gd name="adj" fmla="val 50000"/>
            </a:avLst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0481" name="Line 145"/>
          <p:cNvSpPr>
            <a:spLocks noChangeShapeType="1"/>
          </p:cNvSpPr>
          <p:nvPr/>
        </p:nvSpPr>
        <p:spPr bwMode="auto">
          <a:xfrm>
            <a:off x="7697788" y="3581400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82" name="Line 146"/>
          <p:cNvSpPr>
            <a:spLocks noChangeShapeType="1"/>
          </p:cNvSpPr>
          <p:nvPr/>
        </p:nvSpPr>
        <p:spPr bwMode="auto">
          <a:xfrm>
            <a:off x="4953000" y="2997200"/>
            <a:ext cx="1066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83" name="Line 147"/>
          <p:cNvSpPr>
            <a:spLocks noChangeShapeType="1"/>
          </p:cNvSpPr>
          <p:nvPr/>
        </p:nvSpPr>
        <p:spPr bwMode="auto">
          <a:xfrm flipV="1">
            <a:off x="5867400" y="2997200"/>
            <a:ext cx="0" cy="8128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84" name="Line 148"/>
          <p:cNvSpPr>
            <a:spLocks noChangeShapeType="1"/>
          </p:cNvSpPr>
          <p:nvPr/>
        </p:nvSpPr>
        <p:spPr bwMode="auto">
          <a:xfrm>
            <a:off x="4953000" y="3429000"/>
            <a:ext cx="1066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85" name="Oval 149"/>
          <p:cNvSpPr>
            <a:spLocks noChangeArrowheads="1"/>
          </p:cNvSpPr>
          <p:nvPr/>
        </p:nvSpPr>
        <p:spPr bwMode="auto">
          <a:xfrm>
            <a:off x="5846763" y="2976563"/>
            <a:ext cx="63500" cy="635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0486" name="Oval 150"/>
          <p:cNvSpPr>
            <a:spLocks noChangeArrowheads="1"/>
          </p:cNvSpPr>
          <p:nvPr/>
        </p:nvSpPr>
        <p:spPr bwMode="auto">
          <a:xfrm>
            <a:off x="5842000" y="3797300"/>
            <a:ext cx="63500" cy="635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0487" name="Text Box 151"/>
          <p:cNvSpPr txBox="1">
            <a:spLocks noChangeArrowheads="1"/>
          </p:cNvSpPr>
          <p:nvPr/>
        </p:nvSpPr>
        <p:spPr bwMode="auto">
          <a:xfrm>
            <a:off x="4343400" y="2819400"/>
            <a:ext cx="685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D</a:t>
            </a:r>
          </a:p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grpSp>
        <p:nvGrpSpPr>
          <p:cNvPr id="270455" name="Group 119"/>
          <p:cNvGrpSpPr>
            <a:grpSpLocks/>
          </p:cNvGrpSpPr>
          <p:nvPr/>
        </p:nvGrpSpPr>
        <p:grpSpPr bwMode="auto">
          <a:xfrm rot="5400000">
            <a:off x="6134894" y="3682206"/>
            <a:ext cx="274638" cy="301625"/>
            <a:chOff x="3152" y="3204"/>
            <a:chExt cx="144" cy="158"/>
          </a:xfrm>
        </p:grpSpPr>
        <p:sp>
          <p:nvSpPr>
            <p:cNvPr id="270456" name="AutoShape 120"/>
            <p:cNvSpPr>
              <a:spLocks noChangeArrowheads="1"/>
            </p:cNvSpPr>
            <p:nvPr/>
          </p:nvSpPr>
          <p:spPr bwMode="auto">
            <a:xfrm rot="10800000" flipV="1">
              <a:off x="3152" y="3229"/>
              <a:ext cx="144" cy="133"/>
            </a:xfrm>
            <a:prstGeom prst="triangle">
              <a:avLst>
                <a:gd name="adj" fmla="val 50000"/>
              </a:avLst>
            </a:pr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0457" name="Oval 121"/>
            <p:cNvSpPr>
              <a:spLocks noChangeArrowheads="1"/>
            </p:cNvSpPr>
            <p:nvPr/>
          </p:nvSpPr>
          <p:spPr bwMode="auto">
            <a:xfrm rot="16200000" flipV="1">
              <a:off x="3207" y="3205"/>
              <a:ext cx="33" cy="32"/>
            </a:xfrm>
            <a:prstGeom prst="ellipse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70488" name="Text Box 152"/>
          <p:cNvSpPr txBox="1">
            <a:spLocks noChangeArrowheads="1"/>
          </p:cNvSpPr>
          <p:nvPr/>
        </p:nvSpPr>
        <p:spPr bwMode="auto">
          <a:xfrm>
            <a:off x="5605463" y="4235450"/>
            <a:ext cx="2152650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CK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  <a:r>
              <a:rPr lang="en-US">
                <a:solidFill>
                  <a:schemeClr val="bg1"/>
                </a:solidFill>
              </a:rPr>
              <a:t>    D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  <a:r>
              <a:rPr lang="en-US">
                <a:solidFill>
                  <a:schemeClr val="bg1"/>
                </a:solidFill>
              </a:rPr>
              <a:t>      Q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  </a:t>
            </a: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         L        L</a:t>
            </a:r>
            <a:endParaRPr lang="en-US" baseline="-25000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   </a:t>
            </a:r>
            <a:endParaRPr lang="en-US" baseline="-25000">
              <a:solidFill>
                <a:schemeClr val="bg1"/>
              </a:solidFill>
              <a:cs typeface="Arial" charset="0"/>
              <a:sym typeface="Symbol" pitchFamily="18" charset="2"/>
            </a:endParaRPr>
          </a:p>
          <a:p>
            <a:pPr algn="l"/>
            <a:r>
              <a:rPr lang="en-US" baseline="-25000">
                <a:solidFill>
                  <a:schemeClr val="bg1"/>
                </a:solidFill>
                <a:cs typeface="Arial" charset="0"/>
                <a:sym typeface="Symbol" pitchFamily="18" charset="2"/>
              </a:rPr>
              <a:t>   </a:t>
            </a:r>
            <a:r>
              <a:rPr lang="en-US">
                <a:solidFill>
                  <a:schemeClr val="bg1"/>
                </a:solidFill>
                <a:cs typeface="Arial" charset="0"/>
                <a:sym typeface="Symbol" pitchFamily="18" charset="2"/>
              </a:rPr>
              <a:t>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       H        H</a:t>
            </a:r>
            <a:endParaRPr lang="en-US" baseline="-25000">
              <a:solidFill>
                <a:schemeClr val="bg1"/>
              </a:solidFill>
              <a:sym typeface="Symbol" pitchFamily="18" charset="2"/>
            </a:endParaRPr>
          </a:p>
          <a:p>
            <a:pPr algn="l"/>
            <a:endParaRPr lang="en-US" baseline="-25000">
              <a:solidFill>
                <a:schemeClr val="bg1"/>
              </a:solidFill>
              <a:sym typeface="Symbol" pitchFamily="18" charset="2"/>
            </a:endParaRPr>
          </a:p>
          <a:p>
            <a:pPr algn="l"/>
            <a:endParaRPr lang="en-US" baseline="-25000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D = Data = Dữ liệu</a:t>
            </a:r>
          </a:p>
        </p:txBody>
      </p:sp>
      <p:sp>
        <p:nvSpPr>
          <p:cNvPr id="270489" name="Line 153"/>
          <p:cNvSpPr>
            <a:spLocks noChangeShapeType="1"/>
          </p:cNvSpPr>
          <p:nvPr/>
        </p:nvSpPr>
        <p:spPr bwMode="auto">
          <a:xfrm>
            <a:off x="5486400" y="4656138"/>
            <a:ext cx="2209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90" name="Line 154"/>
          <p:cNvSpPr>
            <a:spLocks noChangeShapeType="1"/>
          </p:cNvSpPr>
          <p:nvPr/>
        </p:nvSpPr>
        <p:spPr bwMode="auto">
          <a:xfrm>
            <a:off x="6781800" y="4198938"/>
            <a:ext cx="0" cy="1447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0491" name="Rectangle 155"/>
          <p:cNvSpPr>
            <a:spLocks noChangeArrowheads="1"/>
          </p:cNvSpPr>
          <p:nvPr/>
        </p:nvSpPr>
        <p:spPr bwMode="auto">
          <a:xfrm>
            <a:off x="5257800" y="4724400"/>
            <a:ext cx="1371600" cy="990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0492" name="Rectangle 156"/>
          <p:cNvSpPr>
            <a:spLocks noChangeArrowheads="1"/>
          </p:cNvSpPr>
          <p:nvPr/>
        </p:nvSpPr>
        <p:spPr bwMode="auto">
          <a:xfrm>
            <a:off x="6934200" y="4732338"/>
            <a:ext cx="914400" cy="990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0493" name="Oval 157"/>
          <p:cNvSpPr>
            <a:spLocks noChangeArrowheads="1"/>
          </p:cNvSpPr>
          <p:nvPr/>
        </p:nvSpPr>
        <p:spPr bwMode="auto">
          <a:xfrm>
            <a:off x="2346325" y="2105025"/>
            <a:ext cx="92075" cy="92075"/>
          </a:xfrm>
          <a:prstGeom prst="ellipse">
            <a:avLst/>
          </a:prstGeom>
          <a:solidFill>
            <a:schemeClr val="accent1"/>
          </a:solidFill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0494" name="Oval 158"/>
          <p:cNvSpPr>
            <a:spLocks noChangeArrowheads="1"/>
          </p:cNvSpPr>
          <p:nvPr/>
        </p:nvSpPr>
        <p:spPr bwMode="auto">
          <a:xfrm>
            <a:off x="6689725" y="3387725"/>
            <a:ext cx="92075" cy="92075"/>
          </a:xfrm>
          <a:prstGeom prst="ellipse">
            <a:avLst/>
          </a:prstGeom>
          <a:solidFill>
            <a:schemeClr val="accent1"/>
          </a:solidFill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2704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3" dur="500"/>
                                        <p:tgtEl>
                                          <p:spTgt spid="2704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2704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2704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0467" grpId="0" animBg="1"/>
      <p:bldP spid="270468" grpId="0" animBg="1"/>
      <p:bldP spid="270491" grpId="0" animBg="1"/>
      <p:bldP spid="27049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HÌNH KHỐI T-FF</a:t>
            </a:r>
          </a:p>
        </p:txBody>
      </p:sp>
      <p:sp>
        <p:nvSpPr>
          <p:cNvPr id="260119" name="Rectangle 23"/>
          <p:cNvSpPr>
            <a:spLocks noChangeArrowheads="1"/>
          </p:cNvSpPr>
          <p:nvPr/>
        </p:nvSpPr>
        <p:spPr bwMode="auto">
          <a:xfrm>
            <a:off x="2071688" y="2301875"/>
            <a:ext cx="1247775" cy="1371600"/>
          </a:xfrm>
          <a:prstGeom prst="rect">
            <a:avLst/>
          </a:prstGeom>
          <a:solidFill>
            <a:srgbClr val="333333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 Q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 Q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60120" name="Line 24"/>
          <p:cNvSpPr>
            <a:spLocks noChangeShapeType="1"/>
          </p:cNvSpPr>
          <p:nvPr/>
        </p:nvSpPr>
        <p:spPr bwMode="auto">
          <a:xfrm rot="16200000" flipV="1">
            <a:off x="1597819" y="2542381"/>
            <a:ext cx="0" cy="9096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0121" name="Group 25"/>
          <p:cNvGrpSpPr>
            <a:grpSpLocks/>
          </p:cNvGrpSpPr>
          <p:nvPr/>
        </p:nvGrpSpPr>
        <p:grpSpPr bwMode="auto">
          <a:xfrm>
            <a:off x="3319463" y="2562225"/>
            <a:ext cx="795337" cy="149225"/>
            <a:chOff x="4083" y="1323"/>
            <a:chExt cx="403" cy="69"/>
          </a:xfrm>
        </p:grpSpPr>
        <p:sp>
          <p:nvSpPr>
            <p:cNvPr id="260122" name="Line 26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0123" name="Freeform 27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0124" name="Group 28"/>
          <p:cNvGrpSpPr>
            <a:grpSpLocks/>
          </p:cNvGrpSpPr>
          <p:nvPr/>
        </p:nvGrpSpPr>
        <p:grpSpPr bwMode="auto">
          <a:xfrm>
            <a:off x="3319463" y="3348038"/>
            <a:ext cx="795337" cy="149225"/>
            <a:chOff x="4083" y="1323"/>
            <a:chExt cx="403" cy="69"/>
          </a:xfrm>
        </p:grpSpPr>
        <p:sp>
          <p:nvSpPr>
            <p:cNvPr id="260125" name="Line 29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0126" name="Freeform 30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0129" name="AutoShape 33"/>
          <p:cNvSpPr>
            <a:spLocks noChangeArrowheads="1"/>
          </p:cNvSpPr>
          <p:nvPr/>
        </p:nvSpPr>
        <p:spPr bwMode="auto">
          <a:xfrm rot="-5400000" flipH="1" flipV="1">
            <a:off x="2068513" y="2930525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00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0130" name="Line 34"/>
          <p:cNvSpPr>
            <a:spLocks noChangeShapeType="1"/>
          </p:cNvSpPr>
          <p:nvPr/>
        </p:nvSpPr>
        <p:spPr bwMode="auto">
          <a:xfrm>
            <a:off x="2973388" y="3140075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135" name="Oval 39"/>
          <p:cNvSpPr>
            <a:spLocks noChangeArrowheads="1"/>
          </p:cNvSpPr>
          <p:nvPr/>
        </p:nvSpPr>
        <p:spPr bwMode="auto">
          <a:xfrm>
            <a:off x="1968500" y="2959100"/>
            <a:ext cx="92075" cy="92075"/>
          </a:xfrm>
          <a:prstGeom prst="ellipse">
            <a:avLst/>
          </a:prstGeom>
          <a:solidFill>
            <a:schemeClr val="accent1"/>
          </a:solidFill>
          <a:ln w="28575">
            <a:solidFill>
              <a:srgbClr val="0066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0136" name="Text Box 40"/>
          <p:cNvSpPr txBox="1">
            <a:spLocks noChangeArrowheads="1"/>
          </p:cNvSpPr>
          <p:nvPr/>
        </p:nvSpPr>
        <p:spPr bwMode="auto">
          <a:xfrm>
            <a:off x="857250" y="3886200"/>
            <a:ext cx="2571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T-FF nhịp </a:t>
            </a:r>
            <a:r>
              <a:rPr lang="en-US">
                <a:solidFill>
                  <a:srgbClr val="0066FF"/>
                </a:solidFill>
              </a:rPr>
              <a:t>cạnh xuống</a:t>
            </a:r>
          </a:p>
        </p:txBody>
      </p:sp>
      <p:sp>
        <p:nvSpPr>
          <p:cNvPr id="260138" name="Text Box 42"/>
          <p:cNvSpPr txBox="1">
            <a:spLocks noChangeArrowheads="1"/>
          </p:cNvSpPr>
          <p:nvPr/>
        </p:nvSpPr>
        <p:spPr bwMode="auto">
          <a:xfrm>
            <a:off x="5454650" y="3900488"/>
            <a:ext cx="2216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T-FF nhịp </a:t>
            </a:r>
            <a:r>
              <a:rPr lang="en-US">
                <a:solidFill>
                  <a:srgbClr val="FF0000"/>
                </a:solidFill>
              </a:rPr>
              <a:t>cạnh lên</a:t>
            </a:r>
          </a:p>
        </p:txBody>
      </p:sp>
      <p:sp>
        <p:nvSpPr>
          <p:cNvPr id="260139" name="Rectangle 43"/>
          <p:cNvSpPr>
            <a:spLocks noChangeArrowheads="1"/>
          </p:cNvSpPr>
          <p:nvPr/>
        </p:nvSpPr>
        <p:spPr bwMode="auto">
          <a:xfrm>
            <a:off x="6034088" y="2454275"/>
            <a:ext cx="1247775" cy="1371600"/>
          </a:xfrm>
          <a:prstGeom prst="rect">
            <a:avLst/>
          </a:prstGeom>
          <a:solidFill>
            <a:srgbClr val="333333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 Q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 Q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60140" name="Line 44"/>
          <p:cNvSpPr>
            <a:spLocks noChangeShapeType="1"/>
          </p:cNvSpPr>
          <p:nvPr/>
        </p:nvSpPr>
        <p:spPr bwMode="auto">
          <a:xfrm rot="16200000" flipV="1">
            <a:off x="5560219" y="2694781"/>
            <a:ext cx="0" cy="9096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0141" name="Group 45"/>
          <p:cNvGrpSpPr>
            <a:grpSpLocks/>
          </p:cNvGrpSpPr>
          <p:nvPr/>
        </p:nvGrpSpPr>
        <p:grpSpPr bwMode="auto">
          <a:xfrm>
            <a:off x="7281863" y="2714625"/>
            <a:ext cx="795337" cy="149225"/>
            <a:chOff x="4083" y="1323"/>
            <a:chExt cx="403" cy="69"/>
          </a:xfrm>
        </p:grpSpPr>
        <p:sp>
          <p:nvSpPr>
            <p:cNvPr id="260142" name="Line 46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0143" name="Freeform 47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0144" name="Group 48"/>
          <p:cNvGrpSpPr>
            <a:grpSpLocks/>
          </p:cNvGrpSpPr>
          <p:nvPr/>
        </p:nvGrpSpPr>
        <p:grpSpPr bwMode="auto">
          <a:xfrm>
            <a:off x="7281863" y="3500438"/>
            <a:ext cx="795337" cy="149225"/>
            <a:chOff x="4083" y="1323"/>
            <a:chExt cx="403" cy="69"/>
          </a:xfrm>
        </p:grpSpPr>
        <p:sp>
          <p:nvSpPr>
            <p:cNvPr id="260145" name="Line 49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0146" name="Freeform 50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0147" name="AutoShape 51"/>
          <p:cNvSpPr>
            <a:spLocks noChangeArrowheads="1"/>
          </p:cNvSpPr>
          <p:nvPr/>
        </p:nvSpPr>
        <p:spPr bwMode="auto">
          <a:xfrm rot="-5400000" flipH="1" flipV="1">
            <a:off x="6030913" y="3082925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0148" name="Line 52"/>
          <p:cNvSpPr>
            <a:spLocks noChangeShapeType="1"/>
          </p:cNvSpPr>
          <p:nvPr/>
        </p:nvSpPr>
        <p:spPr bwMode="auto">
          <a:xfrm>
            <a:off x="6935788" y="3292475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150" name="Line 54"/>
          <p:cNvSpPr>
            <a:spLocks noChangeShapeType="1"/>
          </p:cNvSpPr>
          <p:nvPr/>
        </p:nvSpPr>
        <p:spPr bwMode="auto">
          <a:xfrm rot="16200000" flipV="1">
            <a:off x="1597819" y="2059781"/>
            <a:ext cx="0" cy="9096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151" name="Line 55"/>
          <p:cNvSpPr>
            <a:spLocks noChangeShapeType="1"/>
          </p:cNvSpPr>
          <p:nvPr/>
        </p:nvSpPr>
        <p:spPr bwMode="auto">
          <a:xfrm rot="16200000" flipV="1">
            <a:off x="5564982" y="2212181"/>
            <a:ext cx="0" cy="9096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152" name="Text Box 56"/>
          <p:cNvSpPr txBox="1">
            <a:spLocks noChangeArrowheads="1"/>
          </p:cNvSpPr>
          <p:nvPr/>
        </p:nvSpPr>
        <p:spPr bwMode="auto">
          <a:xfrm>
            <a:off x="804863" y="4379913"/>
            <a:ext cx="1911350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CK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  <a:r>
              <a:rPr lang="en-US">
                <a:solidFill>
                  <a:schemeClr val="bg1"/>
                </a:solidFill>
              </a:rPr>
              <a:t>    T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  <a:r>
              <a:rPr lang="en-US">
                <a:solidFill>
                  <a:schemeClr val="bg1"/>
                </a:solidFill>
              </a:rPr>
              <a:t>      Q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  </a:t>
            </a: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         L      Q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n-1</a:t>
            </a:r>
          </a:p>
          <a:p>
            <a:pPr algn="l"/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   </a:t>
            </a:r>
            <a:endParaRPr lang="en-US" baseline="-25000">
              <a:solidFill>
                <a:schemeClr val="bg1"/>
              </a:solidFill>
              <a:cs typeface="Arial" charset="0"/>
              <a:sym typeface="Symbol" pitchFamily="18" charset="2"/>
            </a:endParaRPr>
          </a:p>
          <a:p>
            <a:pPr algn="l"/>
            <a:r>
              <a:rPr lang="en-US" baseline="-25000">
                <a:solidFill>
                  <a:schemeClr val="bg1"/>
                </a:solidFill>
                <a:cs typeface="Arial" charset="0"/>
                <a:sym typeface="Symbol" pitchFamily="18" charset="2"/>
              </a:rPr>
              <a:t>   </a:t>
            </a:r>
            <a:r>
              <a:rPr lang="en-US">
                <a:solidFill>
                  <a:schemeClr val="bg1"/>
                </a:solidFill>
                <a:cs typeface="Arial" charset="0"/>
                <a:sym typeface="Symbol" pitchFamily="18" charset="2"/>
              </a:rPr>
              <a:t>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       H      Q’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n-1</a:t>
            </a:r>
          </a:p>
          <a:p>
            <a:pPr algn="l"/>
            <a:endParaRPr lang="en-US" baseline="-25000">
              <a:solidFill>
                <a:schemeClr val="bg1"/>
              </a:solidFill>
              <a:sym typeface="Symbol" pitchFamily="18" charset="2"/>
            </a:endParaRPr>
          </a:p>
          <a:p>
            <a:pPr algn="l"/>
            <a:endParaRPr lang="en-US" baseline="-25000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T = toggle </a:t>
            </a:r>
          </a:p>
        </p:txBody>
      </p:sp>
      <p:sp>
        <p:nvSpPr>
          <p:cNvPr id="260153" name="Line 57"/>
          <p:cNvSpPr>
            <a:spLocks noChangeShapeType="1"/>
          </p:cNvSpPr>
          <p:nvPr/>
        </p:nvSpPr>
        <p:spPr bwMode="auto">
          <a:xfrm>
            <a:off x="685800" y="4800600"/>
            <a:ext cx="2209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154" name="Line 58"/>
          <p:cNvSpPr>
            <a:spLocks noChangeShapeType="1"/>
          </p:cNvSpPr>
          <p:nvPr/>
        </p:nvSpPr>
        <p:spPr bwMode="auto">
          <a:xfrm>
            <a:off x="1981200" y="4343400"/>
            <a:ext cx="0" cy="1447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AutoShape 2"/>
          <p:cNvSpPr>
            <a:spLocks noChangeArrowheads="1"/>
          </p:cNvSpPr>
          <p:nvPr/>
        </p:nvSpPr>
        <p:spPr bwMode="auto">
          <a:xfrm rot="-1254154">
            <a:off x="906463" y="201613"/>
            <a:ext cx="6865937" cy="6580187"/>
          </a:xfrm>
          <a:custGeom>
            <a:avLst/>
            <a:gdLst>
              <a:gd name="G0" fmla="+- 3326 0 0"/>
              <a:gd name="G1" fmla="+- 3406064 0 0"/>
              <a:gd name="G2" fmla="+- 0 0 3406064"/>
              <a:gd name="T0" fmla="*/ 0 256 1"/>
              <a:gd name="T1" fmla="*/ 180 256 1"/>
              <a:gd name="G3" fmla="+- 3406064 T0 T1"/>
              <a:gd name="T2" fmla="*/ 0 256 1"/>
              <a:gd name="T3" fmla="*/ 90 256 1"/>
              <a:gd name="G4" fmla="+- 3406064 T2 T3"/>
              <a:gd name="G5" fmla="*/ G4 2 1"/>
              <a:gd name="T4" fmla="*/ 90 256 1"/>
              <a:gd name="T5" fmla="*/ 0 256 1"/>
              <a:gd name="G6" fmla="+- 3406064 T4 T5"/>
              <a:gd name="G7" fmla="*/ G6 2 1"/>
              <a:gd name="G8" fmla="abs 3406064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3326"/>
              <a:gd name="G18" fmla="*/ 3326 1 2"/>
              <a:gd name="G19" fmla="+- G18 5400 0"/>
              <a:gd name="G20" fmla="cos G19 3406064"/>
              <a:gd name="G21" fmla="sin G19 3406064"/>
              <a:gd name="G22" fmla="+- G20 10800 0"/>
              <a:gd name="G23" fmla="+- G21 10800 0"/>
              <a:gd name="G24" fmla="+- 10800 0 G20"/>
              <a:gd name="G25" fmla="+- 3326 10800 0"/>
              <a:gd name="G26" fmla="?: G9 G17 G25"/>
              <a:gd name="G27" fmla="?: G9 0 21600"/>
              <a:gd name="G28" fmla="cos 10800 3406064"/>
              <a:gd name="G29" fmla="sin 10800 3406064"/>
              <a:gd name="G30" fmla="sin 3326 3406064"/>
              <a:gd name="G31" fmla="+- G28 10800 0"/>
              <a:gd name="G32" fmla="+- G29 10800 0"/>
              <a:gd name="G33" fmla="+- G30 10800 0"/>
              <a:gd name="G34" fmla="?: G4 0 G31"/>
              <a:gd name="G35" fmla="?: 3406064 G34 0"/>
              <a:gd name="G36" fmla="?: G6 G35 G31"/>
              <a:gd name="G37" fmla="+- 21600 0 G36"/>
              <a:gd name="G38" fmla="?: G4 0 G33"/>
              <a:gd name="G39" fmla="?: 3406064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5151 w 21600"/>
              <a:gd name="T15" fmla="*/ 16363 h 21600"/>
              <a:gd name="T16" fmla="*/ 10800 w 21600"/>
              <a:gd name="T17" fmla="*/ 14126 h 21600"/>
              <a:gd name="T18" fmla="*/ 6449 w 21600"/>
              <a:gd name="T19" fmla="*/ 16363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2848" y="13419"/>
                </a:moveTo>
                <a:cubicBezTo>
                  <a:pt x="12263" y="13877"/>
                  <a:pt x="11542" y="14125"/>
                  <a:pt x="10800" y="14126"/>
                </a:cubicBezTo>
                <a:cubicBezTo>
                  <a:pt x="10057" y="14126"/>
                  <a:pt x="9336" y="13877"/>
                  <a:pt x="8751" y="13419"/>
                </a:cubicBezTo>
                <a:lnTo>
                  <a:pt x="4146" y="19307"/>
                </a:lnTo>
                <a:cubicBezTo>
                  <a:pt x="6046" y="20792"/>
                  <a:pt x="8388" y="21600"/>
                  <a:pt x="10800" y="21600"/>
                </a:cubicBezTo>
                <a:cubicBezTo>
                  <a:pt x="13211" y="21599"/>
                  <a:pt x="15553" y="20792"/>
                  <a:pt x="17453" y="19307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2400">
              <a:solidFill>
                <a:schemeClr val="tx2"/>
              </a:solidFill>
            </a:endParaRPr>
          </a:p>
          <a:p>
            <a:endParaRPr lang="en-US" sz="2400">
              <a:solidFill>
                <a:schemeClr val="tx2"/>
              </a:solidFill>
            </a:endParaRPr>
          </a:p>
          <a:p>
            <a:endParaRPr lang="en-US" sz="2400">
              <a:solidFill>
                <a:schemeClr val="tx2"/>
              </a:solidFill>
            </a:endParaRPr>
          </a:p>
          <a:p>
            <a:endParaRPr lang="en-US" sz="2400">
              <a:solidFill>
                <a:schemeClr val="tx2"/>
              </a:solidFill>
            </a:endParaRPr>
          </a:p>
          <a:p>
            <a:endParaRPr lang="en-US" sz="2400">
              <a:solidFill>
                <a:schemeClr val="tx2"/>
              </a:solidFill>
            </a:endParaRPr>
          </a:p>
          <a:p>
            <a:endParaRPr lang="en-US" sz="2400">
              <a:solidFill>
                <a:schemeClr val="tx2"/>
              </a:solidFill>
            </a:endParaRPr>
          </a:p>
          <a:p>
            <a:endParaRPr lang="en-US" sz="2400">
              <a:solidFill>
                <a:schemeClr val="tx2"/>
              </a:solidFill>
            </a:endParaRPr>
          </a:p>
          <a:p>
            <a:r>
              <a:rPr lang="en-US" sz="2400">
                <a:solidFill>
                  <a:schemeClr val="tx2"/>
                </a:solidFill>
              </a:rPr>
              <a:t>       ALU</a:t>
            </a:r>
          </a:p>
          <a:p>
            <a:endParaRPr lang="en-US" sz="2400">
              <a:solidFill>
                <a:schemeClr val="tx2"/>
              </a:solidFill>
            </a:endParaRPr>
          </a:p>
          <a:p>
            <a:endParaRPr lang="en-US" sz="2400">
              <a:solidFill>
                <a:schemeClr val="tx2"/>
              </a:solidFill>
            </a:endParaRPr>
          </a:p>
          <a:p>
            <a:endParaRPr lang="en-US" sz="2400">
              <a:solidFill>
                <a:schemeClr val="tx2"/>
              </a:solidFill>
            </a:endParaRPr>
          </a:p>
          <a:p>
            <a:endParaRPr lang="en-US" sz="2400">
              <a:solidFill>
                <a:schemeClr val="tx2"/>
              </a:solidFill>
            </a:endParaRPr>
          </a:p>
        </p:txBody>
      </p:sp>
      <p:sp>
        <p:nvSpPr>
          <p:cNvPr id="140291" name="AutoShape 3"/>
          <p:cNvSpPr>
            <a:spLocks noChangeArrowheads="1"/>
          </p:cNvSpPr>
          <p:nvPr/>
        </p:nvSpPr>
        <p:spPr bwMode="auto">
          <a:xfrm rot="57808198">
            <a:off x="879475" y="71438"/>
            <a:ext cx="6669087" cy="6751638"/>
          </a:xfrm>
          <a:custGeom>
            <a:avLst/>
            <a:gdLst>
              <a:gd name="G0" fmla="+- 1347 0 0"/>
              <a:gd name="G1" fmla="+- -8790203 0 0"/>
              <a:gd name="G2" fmla="+- 0 0 -8790203"/>
              <a:gd name="T0" fmla="*/ 0 256 1"/>
              <a:gd name="T1" fmla="*/ 180 256 1"/>
              <a:gd name="G3" fmla="+- -8790203 T0 T1"/>
              <a:gd name="T2" fmla="*/ 0 256 1"/>
              <a:gd name="T3" fmla="*/ 90 256 1"/>
              <a:gd name="G4" fmla="+- -8790203 T2 T3"/>
              <a:gd name="G5" fmla="*/ G4 2 1"/>
              <a:gd name="T4" fmla="*/ 90 256 1"/>
              <a:gd name="T5" fmla="*/ 0 256 1"/>
              <a:gd name="G6" fmla="+- -8790203 T4 T5"/>
              <a:gd name="G7" fmla="*/ G6 2 1"/>
              <a:gd name="G8" fmla="abs -8790203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347"/>
              <a:gd name="G18" fmla="*/ 1347 1 2"/>
              <a:gd name="G19" fmla="+- G18 5400 0"/>
              <a:gd name="G20" fmla="cos G19 -8790203"/>
              <a:gd name="G21" fmla="sin G19 -8790203"/>
              <a:gd name="G22" fmla="+- G20 10800 0"/>
              <a:gd name="G23" fmla="+- G21 10800 0"/>
              <a:gd name="G24" fmla="+- 10800 0 G20"/>
              <a:gd name="G25" fmla="+- 1347 10800 0"/>
              <a:gd name="G26" fmla="?: G9 G17 G25"/>
              <a:gd name="G27" fmla="?: G9 0 21600"/>
              <a:gd name="G28" fmla="cos 10800 -8790203"/>
              <a:gd name="G29" fmla="sin 10800 -8790203"/>
              <a:gd name="G30" fmla="sin 1347 -8790203"/>
              <a:gd name="G31" fmla="+- G28 10800 0"/>
              <a:gd name="G32" fmla="+- G29 10800 0"/>
              <a:gd name="G33" fmla="+- G30 10800 0"/>
              <a:gd name="G34" fmla="?: G4 0 G31"/>
              <a:gd name="G35" fmla="?: -8790203 G34 0"/>
              <a:gd name="G36" fmla="?: G6 G35 G31"/>
              <a:gd name="G37" fmla="+- 21600 0 G36"/>
              <a:gd name="G38" fmla="?: G4 0 G33"/>
              <a:gd name="G39" fmla="?: -8790203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570 w 21600"/>
              <a:gd name="T15" fmla="*/ 6440 h 21600"/>
              <a:gd name="T16" fmla="*/ 10800 w 21600"/>
              <a:gd name="T17" fmla="*/ 9453 h 21600"/>
              <a:gd name="T18" fmla="*/ 15030 w 21600"/>
              <a:gd name="T19" fmla="*/ 644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9862" y="9833"/>
                </a:moveTo>
                <a:cubicBezTo>
                  <a:pt x="10113" y="9589"/>
                  <a:pt x="10449" y="9452"/>
                  <a:pt x="10800" y="9453"/>
                </a:cubicBezTo>
                <a:cubicBezTo>
                  <a:pt x="11150" y="9453"/>
                  <a:pt x="11486" y="9589"/>
                  <a:pt x="11737" y="9833"/>
                </a:cubicBezTo>
                <a:lnTo>
                  <a:pt x="18319" y="3047"/>
                </a:lnTo>
                <a:cubicBezTo>
                  <a:pt x="16304" y="1093"/>
                  <a:pt x="13607" y="-1"/>
                  <a:pt x="10799" y="0"/>
                </a:cubicBezTo>
                <a:cubicBezTo>
                  <a:pt x="7992" y="0"/>
                  <a:pt x="5295" y="1093"/>
                  <a:pt x="3280" y="3047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r>
              <a:rPr lang="en-US" sz="2400">
                <a:solidFill>
                  <a:schemeClr val="bg1"/>
                </a:solidFill>
              </a:rPr>
              <a:t>BUS                       </a:t>
            </a:r>
          </a:p>
        </p:txBody>
      </p:sp>
      <p:sp>
        <p:nvSpPr>
          <p:cNvPr id="140292" name="AutoShape 4"/>
          <p:cNvSpPr>
            <a:spLocks noChangeArrowheads="1"/>
          </p:cNvSpPr>
          <p:nvPr/>
        </p:nvSpPr>
        <p:spPr bwMode="auto">
          <a:xfrm rot="41844163">
            <a:off x="685800" y="128588"/>
            <a:ext cx="7162800" cy="6272212"/>
          </a:xfrm>
          <a:custGeom>
            <a:avLst/>
            <a:gdLst>
              <a:gd name="G0" fmla="+- 906 0 0"/>
              <a:gd name="G1" fmla="+- -8949929 0 0"/>
              <a:gd name="G2" fmla="+- 0 0 -8949929"/>
              <a:gd name="T0" fmla="*/ 0 256 1"/>
              <a:gd name="T1" fmla="*/ 180 256 1"/>
              <a:gd name="G3" fmla="+- -8949929 T0 T1"/>
              <a:gd name="T2" fmla="*/ 0 256 1"/>
              <a:gd name="T3" fmla="*/ 90 256 1"/>
              <a:gd name="G4" fmla="+- -8949929 T2 T3"/>
              <a:gd name="G5" fmla="*/ G4 2 1"/>
              <a:gd name="T4" fmla="*/ 90 256 1"/>
              <a:gd name="T5" fmla="*/ 0 256 1"/>
              <a:gd name="G6" fmla="+- -8949929 T4 T5"/>
              <a:gd name="G7" fmla="*/ G6 2 1"/>
              <a:gd name="G8" fmla="abs -894992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06"/>
              <a:gd name="G18" fmla="*/ 906 1 2"/>
              <a:gd name="G19" fmla="+- G18 5400 0"/>
              <a:gd name="G20" fmla="cos G19 -8949929"/>
              <a:gd name="G21" fmla="sin G19 -8949929"/>
              <a:gd name="G22" fmla="+- G20 10800 0"/>
              <a:gd name="G23" fmla="+- G21 10800 0"/>
              <a:gd name="G24" fmla="+- 10800 0 G20"/>
              <a:gd name="G25" fmla="+- 906 10800 0"/>
              <a:gd name="G26" fmla="?: G9 G17 G25"/>
              <a:gd name="G27" fmla="?: G9 0 21600"/>
              <a:gd name="G28" fmla="cos 10800 -8949929"/>
              <a:gd name="G29" fmla="sin 10800 -8949929"/>
              <a:gd name="G30" fmla="sin 906 -8949929"/>
              <a:gd name="G31" fmla="+- G28 10800 0"/>
              <a:gd name="G32" fmla="+- G29 10800 0"/>
              <a:gd name="G33" fmla="+- G30 10800 0"/>
              <a:gd name="G34" fmla="?: G4 0 G31"/>
              <a:gd name="G35" fmla="?: -8949929 G34 0"/>
              <a:gd name="G36" fmla="?: G6 G35 G31"/>
              <a:gd name="G37" fmla="+- 21600 0 G36"/>
              <a:gd name="G38" fmla="?: G4 0 G33"/>
              <a:gd name="G39" fmla="?: -894992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549 w 21600"/>
              <a:gd name="T15" fmla="*/ 6775 h 21600"/>
              <a:gd name="T16" fmla="*/ 10800 w 21600"/>
              <a:gd name="T17" fmla="*/ 9894 h 21600"/>
              <a:gd name="T18" fmla="*/ 15051 w 21600"/>
              <a:gd name="T19" fmla="*/ 677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142" y="10177"/>
                </a:moveTo>
                <a:cubicBezTo>
                  <a:pt x="10313" y="9996"/>
                  <a:pt x="10551" y="9893"/>
                  <a:pt x="10800" y="9894"/>
                </a:cubicBezTo>
                <a:cubicBezTo>
                  <a:pt x="11048" y="9894"/>
                  <a:pt x="11286" y="9996"/>
                  <a:pt x="11457" y="10177"/>
                </a:cubicBezTo>
                <a:lnTo>
                  <a:pt x="18642" y="3374"/>
                </a:lnTo>
                <a:cubicBezTo>
                  <a:pt x="16602" y="1220"/>
                  <a:pt x="13766" y="-1"/>
                  <a:pt x="10799" y="0"/>
                </a:cubicBezTo>
                <a:cubicBezTo>
                  <a:pt x="7833" y="0"/>
                  <a:pt x="4997" y="1220"/>
                  <a:pt x="2957" y="3374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200">
                <a:solidFill>
                  <a:srgbClr val="660066"/>
                </a:solidFill>
              </a:rPr>
              <a:t>ROM</a:t>
            </a:r>
          </a:p>
          <a:p>
            <a:endParaRPr lang="en-US" sz="2200">
              <a:solidFill>
                <a:srgbClr val="660066"/>
              </a:solidFill>
            </a:endParaRPr>
          </a:p>
          <a:p>
            <a:endParaRPr lang="en-US" sz="2200">
              <a:solidFill>
                <a:srgbClr val="660066"/>
              </a:solidFill>
            </a:endParaRPr>
          </a:p>
          <a:p>
            <a:endParaRPr lang="en-US" sz="2200">
              <a:solidFill>
                <a:srgbClr val="660066"/>
              </a:solidFill>
            </a:endParaRPr>
          </a:p>
          <a:p>
            <a:endParaRPr lang="en-US" sz="2200">
              <a:solidFill>
                <a:srgbClr val="660066"/>
              </a:solidFill>
            </a:endParaRPr>
          </a:p>
          <a:p>
            <a:endParaRPr lang="en-US" sz="2200">
              <a:solidFill>
                <a:srgbClr val="660066"/>
              </a:solidFill>
            </a:endParaRPr>
          </a:p>
        </p:txBody>
      </p:sp>
      <p:sp>
        <p:nvSpPr>
          <p:cNvPr id="140293" name="AutoShape 5"/>
          <p:cNvSpPr>
            <a:spLocks noChangeArrowheads="1"/>
          </p:cNvSpPr>
          <p:nvPr/>
        </p:nvSpPr>
        <p:spPr bwMode="auto">
          <a:xfrm rot="4452650">
            <a:off x="1131887" y="-114299"/>
            <a:ext cx="6602413" cy="6831012"/>
          </a:xfrm>
          <a:custGeom>
            <a:avLst/>
            <a:gdLst>
              <a:gd name="G0" fmla="+- 1966 0 0"/>
              <a:gd name="G1" fmla="+- -8994564 0 0"/>
              <a:gd name="G2" fmla="+- 0 0 -8994564"/>
              <a:gd name="T0" fmla="*/ 0 256 1"/>
              <a:gd name="T1" fmla="*/ 180 256 1"/>
              <a:gd name="G3" fmla="+- -8994564 T0 T1"/>
              <a:gd name="T2" fmla="*/ 0 256 1"/>
              <a:gd name="T3" fmla="*/ 90 256 1"/>
              <a:gd name="G4" fmla="+- -8994564 T2 T3"/>
              <a:gd name="G5" fmla="*/ G4 2 1"/>
              <a:gd name="T4" fmla="*/ 90 256 1"/>
              <a:gd name="T5" fmla="*/ 0 256 1"/>
              <a:gd name="G6" fmla="+- -8994564 T4 T5"/>
              <a:gd name="G7" fmla="*/ G6 2 1"/>
              <a:gd name="G8" fmla="abs -8994564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966"/>
              <a:gd name="G18" fmla="*/ 1966 1 2"/>
              <a:gd name="G19" fmla="+- G18 5400 0"/>
              <a:gd name="G20" fmla="cos G19 -8994564"/>
              <a:gd name="G21" fmla="sin G19 -8994564"/>
              <a:gd name="G22" fmla="+- G20 10800 0"/>
              <a:gd name="G23" fmla="+- G21 10800 0"/>
              <a:gd name="G24" fmla="+- 10800 0 G20"/>
              <a:gd name="G25" fmla="+- 1966 10800 0"/>
              <a:gd name="G26" fmla="?: G9 G17 G25"/>
              <a:gd name="G27" fmla="?: G9 0 21600"/>
              <a:gd name="G28" fmla="cos 10800 -8994564"/>
              <a:gd name="G29" fmla="sin 10800 -8994564"/>
              <a:gd name="G30" fmla="sin 1966 -8994564"/>
              <a:gd name="G31" fmla="+- G28 10800 0"/>
              <a:gd name="G32" fmla="+- G29 10800 0"/>
              <a:gd name="G33" fmla="+- G30 10800 0"/>
              <a:gd name="G34" fmla="?: G4 0 G31"/>
              <a:gd name="G35" fmla="?: -8994564 G34 0"/>
              <a:gd name="G36" fmla="?: G6 G35 G31"/>
              <a:gd name="G37" fmla="+- 21600 0 G36"/>
              <a:gd name="G38" fmla="?: G4 0 G33"/>
              <a:gd name="G39" fmla="?: -8994564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113 w 21600"/>
              <a:gd name="T15" fmla="*/ 6466 h 21600"/>
              <a:gd name="T16" fmla="*/ 10800 w 21600"/>
              <a:gd name="T17" fmla="*/ 8834 h 21600"/>
              <a:gd name="T18" fmla="*/ 15487 w 21600"/>
              <a:gd name="T19" fmla="*/ 646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9356" y="9465"/>
                </a:moveTo>
                <a:cubicBezTo>
                  <a:pt x="9728" y="9062"/>
                  <a:pt x="10251" y="8833"/>
                  <a:pt x="10800" y="8834"/>
                </a:cubicBezTo>
                <a:cubicBezTo>
                  <a:pt x="11348" y="8834"/>
                  <a:pt x="11871" y="9062"/>
                  <a:pt x="12243" y="9465"/>
                </a:cubicBezTo>
                <a:lnTo>
                  <a:pt x="18730" y="3468"/>
                </a:lnTo>
                <a:cubicBezTo>
                  <a:pt x="16685" y="1257"/>
                  <a:pt x="13811" y="-1"/>
                  <a:pt x="10799" y="0"/>
                </a:cubicBezTo>
                <a:cubicBezTo>
                  <a:pt x="7788" y="0"/>
                  <a:pt x="4914" y="1257"/>
                  <a:pt x="2869" y="3468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2400">
                <a:solidFill>
                  <a:srgbClr val="990000"/>
                </a:solidFill>
              </a:rPr>
              <a:t>RAM</a:t>
            </a:r>
          </a:p>
          <a:p>
            <a:endParaRPr lang="en-US" sz="2400">
              <a:solidFill>
                <a:srgbClr val="990000"/>
              </a:solidFill>
            </a:endParaRPr>
          </a:p>
          <a:p>
            <a:endParaRPr lang="en-US" sz="2400">
              <a:solidFill>
                <a:srgbClr val="990000"/>
              </a:solidFill>
            </a:endParaRPr>
          </a:p>
          <a:p>
            <a:endParaRPr lang="en-US" sz="2400">
              <a:solidFill>
                <a:srgbClr val="990000"/>
              </a:solidFill>
            </a:endParaRPr>
          </a:p>
          <a:p>
            <a:endParaRPr lang="en-US" sz="2400">
              <a:solidFill>
                <a:srgbClr val="990000"/>
              </a:solidFill>
            </a:endParaRPr>
          </a:p>
        </p:txBody>
      </p:sp>
      <p:sp>
        <p:nvSpPr>
          <p:cNvPr id="140294" name="AutoShape 6"/>
          <p:cNvSpPr>
            <a:spLocks noChangeArrowheads="1"/>
          </p:cNvSpPr>
          <p:nvPr/>
        </p:nvSpPr>
        <p:spPr bwMode="auto">
          <a:xfrm rot="39219430">
            <a:off x="2444750" y="1317625"/>
            <a:ext cx="3171825" cy="3641725"/>
          </a:xfrm>
          <a:custGeom>
            <a:avLst/>
            <a:gdLst>
              <a:gd name="G0" fmla="+- 908 0 0"/>
              <a:gd name="G1" fmla="+- -9213178 0 0"/>
              <a:gd name="G2" fmla="+- 0 0 -9213178"/>
              <a:gd name="T0" fmla="*/ 0 256 1"/>
              <a:gd name="T1" fmla="*/ 180 256 1"/>
              <a:gd name="G3" fmla="+- -9213178 T0 T1"/>
              <a:gd name="T2" fmla="*/ 0 256 1"/>
              <a:gd name="T3" fmla="*/ 90 256 1"/>
              <a:gd name="G4" fmla="+- -9213178 T2 T3"/>
              <a:gd name="G5" fmla="*/ G4 2 1"/>
              <a:gd name="T4" fmla="*/ 90 256 1"/>
              <a:gd name="T5" fmla="*/ 0 256 1"/>
              <a:gd name="G6" fmla="+- -9213178 T4 T5"/>
              <a:gd name="G7" fmla="*/ G6 2 1"/>
              <a:gd name="G8" fmla="abs -92131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08"/>
              <a:gd name="G18" fmla="*/ 908 1 2"/>
              <a:gd name="G19" fmla="+- G18 5400 0"/>
              <a:gd name="G20" fmla="cos G19 -9213178"/>
              <a:gd name="G21" fmla="sin G19 -9213178"/>
              <a:gd name="G22" fmla="+- G20 10800 0"/>
              <a:gd name="G23" fmla="+- G21 10800 0"/>
              <a:gd name="G24" fmla="+- 10800 0 G20"/>
              <a:gd name="G25" fmla="+- 908 10800 0"/>
              <a:gd name="G26" fmla="?: G9 G17 G25"/>
              <a:gd name="G27" fmla="?: G9 0 21600"/>
              <a:gd name="G28" fmla="cos 10800 -9213178"/>
              <a:gd name="G29" fmla="sin 10800 -9213178"/>
              <a:gd name="G30" fmla="sin 908 -9213178"/>
              <a:gd name="G31" fmla="+- G28 10800 0"/>
              <a:gd name="G32" fmla="+- G29 10800 0"/>
              <a:gd name="G33" fmla="+- G30 10800 0"/>
              <a:gd name="G34" fmla="?: G4 0 G31"/>
              <a:gd name="G35" fmla="?: -9213178 G34 0"/>
              <a:gd name="G36" fmla="?: G6 G35 G31"/>
              <a:gd name="G37" fmla="+- 21600 0 G36"/>
              <a:gd name="G38" fmla="?: G4 0 G33"/>
              <a:gd name="G39" fmla="?: -92131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277 w 21600"/>
              <a:gd name="T15" fmla="*/ 7082 h 21600"/>
              <a:gd name="T16" fmla="*/ 10800 w 21600"/>
              <a:gd name="T17" fmla="*/ 9892 h 21600"/>
              <a:gd name="T18" fmla="*/ 15323 w 21600"/>
              <a:gd name="T19" fmla="*/ 708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098" y="10223"/>
                </a:moveTo>
                <a:cubicBezTo>
                  <a:pt x="10271" y="10013"/>
                  <a:pt x="10528" y="9891"/>
                  <a:pt x="10800" y="9892"/>
                </a:cubicBezTo>
                <a:cubicBezTo>
                  <a:pt x="11071" y="9892"/>
                  <a:pt x="11328" y="10013"/>
                  <a:pt x="11501" y="10223"/>
                </a:cubicBezTo>
                <a:lnTo>
                  <a:pt x="19143" y="3942"/>
                </a:lnTo>
                <a:cubicBezTo>
                  <a:pt x="17091" y="1446"/>
                  <a:pt x="14030" y="-1"/>
                  <a:pt x="10799" y="0"/>
                </a:cubicBezTo>
                <a:cubicBezTo>
                  <a:pt x="7569" y="0"/>
                  <a:pt x="4508" y="1446"/>
                  <a:pt x="2456" y="3942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00">
              <a:solidFill>
                <a:srgbClr val="FFFF00"/>
              </a:solidFill>
            </a:endParaRPr>
          </a:p>
          <a:p>
            <a:r>
              <a:rPr lang="en-US" sz="1600">
                <a:solidFill>
                  <a:srgbClr val="FFFF00"/>
                </a:solidFill>
              </a:rPr>
              <a:t>REGISTER</a:t>
            </a:r>
          </a:p>
          <a:p>
            <a:r>
              <a:rPr lang="en-US" sz="1600">
                <a:solidFill>
                  <a:srgbClr val="FFFF00"/>
                </a:solidFill>
              </a:rPr>
              <a:t>COUNTER</a:t>
            </a:r>
          </a:p>
          <a:p>
            <a:endParaRPr lang="en-US" sz="1600">
              <a:solidFill>
                <a:srgbClr val="FFFF00"/>
              </a:solidFill>
            </a:endParaRPr>
          </a:p>
          <a:p>
            <a:endParaRPr lang="en-US" sz="1600">
              <a:solidFill>
                <a:srgbClr val="FFFF00"/>
              </a:solidFill>
            </a:endParaRPr>
          </a:p>
          <a:p>
            <a:endParaRPr lang="en-US" sz="1600">
              <a:solidFill>
                <a:srgbClr val="FFFF00"/>
              </a:solidFill>
            </a:endParaRPr>
          </a:p>
          <a:p>
            <a:endParaRPr lang="en-US" sz="1600">
              <a:solidFill>
                <a:srgbClr val="FFFF00"/>
              </a:solidFill>
            </a:endParaRPr>
          </a:p>
          <a:p>
            <a:endParaRPr lang="en-US" sz="1600">
              <a:solidFill>
                <a:srgbClr val="FFFF00"/>
              </a:solidFill>
            </a:endParaRPr>
          </a:p>
        </p:txBody>
      </p:sp>
      <p:sp>
        <p:nvSpPr>
          <p:cNvPr id="140295" name="AutoShape 7"/>
          <p:cNvSpPr>
            <a:spLocks noChangeArrowheads="1"/>
          </p:cNvSpPr>
          <p:nvPr/>
        </p:nvSpPr>
        <p:spPr bwMode="auto">
          <a:xfrm rot="33787892">
            <a:off x="2514600" y="2035175"/>
            <a:ext cx="3205163" cy="3603625"/>
          </a:xfrm>
          <a:custGeom>
            <a:avLst/>
            <a:gdLst>
              <a:gd name="G0" fmla="+- 906 0 0"/>
              <a:gd name="G1" fmla="+- -8949929 0 0"/>
              <a:gd name="G2" fmla="+- 0 0 -8949929"/>
              <a:gd name="T0" fmla="*/ 0 256 1"/>
              <a:gd name="T1" fmla="*/ 180 256 1"/>
              <a:gd name="G3" fmla="+- -8949929 T0 T1"/>
              <a:gd name="T2" fmla="*/ 0 256 1"/>
              <a:gd name="T3" fmla="*/ 90 256 1"/>
              <a:gd name="G4" fmla="+- -8949929 T2 T3"/>
              <a:gd name="G5" fmla="*/ G4 2 1"/>
              <a:gd name="T4" fmla="*/ 90 256 1"/>
              <a:gd name="T5" fmla="*/ 0 256 1"/>
              <a:gd name="G6" fmla="+- -8949929 T4 T5"/>
              <a:gd name="G7" fmla="*/ G6 2 1"/>
              <a:gd name="G8" fmla="abs -894992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906"/>
              <a:gd name="G18" fmla="*/ 906 1 2"/>
              <a:gd name="G19" fmla="+- G18 5400 0"/>
              <a:gd name="G20" fmla="cos G19 -8949929"/>
              <a:gd name="G21" fmla="sin G19 -8949929"/>
              <a:gd name="G22" fmla="+- G20 10800 0"/>
              <a:gd name="G23" fmla="+- G21 10800 0"/>
              <a:gd name="G24" fmla="+- 10800 0 G20"/>
              <a:gd name="G25" fmla="+- 906 10800 0"/>
              <a:gd name="G26" fmla="?: G9 G17 G25"/>
              <a:gd name="G27" fmla="?: G9 0 21600"/>
              <a:gd name="G28" fmla="cos 10800 -8949929"/>
              <a:gd name="G29" fmla="sin 10800 -8949929"/>
              <a:gd name="G30" fmla="sin 906 -8949929"/>
              <a:gd name="G31" fmla="+- G28 10800 0"/>
              <a:gd name="G32" fmla="+- G29 10800 0"/>
              <a:gd name="G33" fmla="+- G30 10800 0"/>
              <a:gd name="G34" fmla="?: G4 0 G31"/>
              <a:gd name="G35" fmla="?: -8949929 G34 0"/>
              <a:gd name="G36" fmla="?: G6 G35 G31"/>
              <a:gd name="G37" fmla="+- 21600 0 G36"/>
              <a:gd name="G38" fmla="?: G4 0 G33"/>
              <a:gd name="G39" fmla="?: -894992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549 w 21600"/>
              <a:gd name="T15" fmla="*/ 6775 h 21600"/>
              <a:gd name="T16" fmla="*/ 10800 w 21600"/>
              <a:gd name="T17" fmla="*/ 9894 h 21600"/>
              <a:gd name="T18" fmla="*/ 15051 w 21600"/>
              <a:gd name="T19" fmla="*/ 6775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142" y="10177"/>
                </a:moveTo>
                <a:cubicBezTo>
                  <a:pt x="10313" y="9996"/>
                  <a:pt x="10551" y="9893"/>
                  <a:pt x="10800" y="9894"/>
                </a:cubicBezTo>
                <a:cubicBezTo>
                  <a:pt x="11048" y="9894"/>
                  <a:pt x="11286" y="9996"/>
                  <a:pt x="11457" y="10177"/>
                </a:cubicBezTo>
                <a:lnTo>
                  <a:pt x="18642" y="3374"/>
                </a:lnTo>
                <a:cubicBezTo>
                  <a:pt x="16602" y="1220"/>
                  <a:pt x="13766" y="-1"/>
                  <a:pt x="10799" y="0"/>
                </a:cubicBezTo>
                <a:cubicBezTo>
                  <a:pt x="7833" y="0"/>
                  <a:pt x="4997" y="1220"/>
                  <a:pt x="2957" y="3374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endParaRPr lang="en-US" sz="1600">
              <a:solidFill>
                <a:schemeClr val="bg1"/>
              </a:solidFill>
            </a:endParaRPr>
          </a:p>
          <a:p>
            <a:endParaRPr lang="en-US" sz="1600">
              <a:solidFill>
                <a:schemeClr val="bg1"/>
              </a:solidFill>
            </a:endParaRPr>
          </a:p>
          <a:p>
            <a:endParaRPr lang="en-US" sz="1600">
              <a:solidFill>
                <a:schemeClr val="bg1"/>
              </a:solidFill>
            </a:endParaRPr>
          </a:p>
          <a:p>
            <a:endParaRPr lang="en-US" sz="1600">
              <a:solidFill>
                <a:schemeClr val="bg1"/>
              </a:solidFill>
            </a:endParaRPr>
          </a:p>
          <a:p>
            <a:r>
              <a:rPr lang="en-US" sz="1600">
                <a:solidFill>
                  <a:schemeClr val="bg1"/>
                </a:solidFill>
              </a:rPr>
              <a:t>ADDER</a:t>
            </a:r>
          </a:p>
          <a:p>
            <a:r>
              <a:rPr lang="en-US" sz="1600">
                <a:solidFill>
                  <a:schemeClr val="bg1"/>
                </a:solidFill>
              </a:rPr>
              <a:t>MULTIPLIER</a:t>
            </a:r>
          </a:p>
        </p:txBody>
      </p:sp>
      <p:sp>
        <p:nvSpPr>
          <p:cNvPr id="140296" name="AutoShape 8"/>
          <p:cNvSpPr>
            <a:spLocks noChangeArrowheads="1"/>
          </p:cNvSpPr>
          <p:nvPr/>
        </p:nvSpPr>
        <p:spPr bwMode="auto">
          <a:xfrm rot="39515006">
            <a:off x="3359150" y="1746250"/>
            <a:ext cx="3171825" cy="3641725"/>
          </a:xfrm>
          <a:custGeom>
            <a:avLst/>
            <a:gdLst>
              <a:gd name="G0" fmla="+- 557 0 0"/>
              <a:gd name="G1" fmla="+- 2768184 0 0"/>
              <a:gd name="G2" fmla="+- 0 0 2768184"/>
              <a:gd name="T0" fmla="*/ 0 256 1"/>
              <a:gd name="T1" fmla="*/ 180 256 1"/>
              <a:gd name="G3" fmla="+- 2768184 T0 T1"/>
              <a:gd name="T2" fmla="*/ 0 256 1"/>
              <a:gd name="T3" fmla="*/ 90 256 1"/>
              <a:gd name="G4" fmla="+- 2768184 T2 T3"/>
              <a:gd name="G5" fmla="*/ G4 2 1"/>
              <a:gd name="T4" fmla="*/ 90 256 1"/>
              <a:gd name="T5" fmla="*/ 0 256 1"/>
              <a:gd name="G6" fmla="+- 2768184 T4 T5"/>
              <a:gd name="G7" fmla="*/ G6 2 1"/>
              <a:gd name="G8" fmla="abs 2768184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57"/>
              <a:gd name="G18" fmla="*/ 557 1 2"/>
              <a:gd name="G19" fmla="+- G18 5400 0"/>
              <a:gd name="G20" fmla="cos G19 2768184"/>
              <a:gd name="G21" fmla="sin G19 2768184"/>
              <a:gd name="G22" fmla="+- G20 10800 0"/>
              <a:gd name="G23" fmla="+- G21 10800 0"/>
              <a:gd name="G24" fmla="+- 10800 0 G20"/>
              <a:gd name="G25" fmla="+- 557 10800 0"/>
              <a:gd name="G26" fmla="?: G9 G17 G25"/>
              <a:gd name="G27" fmla="?: G9 0 21600"/>
              <a:gd name="G28" fmla="cos 10800 2768184"/>
              <a:gd name="G29" fmla="sin 10800 2768184"/>
              <a:gd name="G30" fmla="sin 557 2768184"/>
              <a:gd name="G31" fmla="+- G28 10800 0"/>
              <a:gd name="G32" fmla="+- G29 10800 0"/>
              <a:gd name="G33" fmla="+- G30 10800 0"/>
              <a:gd name="G34" fmla="?: G4 0 G31"/>
              <a:gd name="G35" fmla="?: 2768184 G34 0"/>
              <a:gd name="G36" fmla="?: G6 G35 G31"/>
              <a:gd name="G37" fmla="+- 21600 0 G36"/>
              <a:gd name="G38" fmla="?: G4 0 G33"/>
              <a:gd name="G39" fmla="?: 2768184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5004 w 21600"/>
              <a:gd name="T15" fmla="*/ 14617 h 21600"/>
              <a:gd name="T16" fmla="*/ 10800 w 21600"/>
              <a:gd name="T17" fmla="*/ 11357 h 21600"/>
              <a:gd name="T18" fmla="*/ 6596 w 21600"/>
              <a:gd name="T19" fmla="*/ 1461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1212" y="11174"/>
                </a:moveTo>
                <a:cubicBezTo>
                  <a:pt x="11106" y="11290"/>
                  <a:pt x="10957" y="11356"/>
                  <a:pt x="10800" y="11357"/>
                </a:cubicBezTo>
                <a:cubicBezTo>
                  <a:pt x="10642" y="11357"/>
                  <a:pt x="10493" y="11290"/>
                  <a:pt x="10387" y="11174"/>
                </a:cubicBezTo>
                <a:lnTo>
                  <a:pt x="2804" y="18060"/>
                </a:lnTo>
                <a:cubicBezTo>
                  <a:pt x="4851" y="20314"/>
                  <a:pt x="7754" y="21600"/>
                  <a:pt x="10800" y="21600"/>
                </a:cubicBezTo>
                <a:cubicBezTo>
                  <a:pt x="13845" y="21599"/>
                  <a:pt x="16748" y="20314"/>
                  <a:pt x="18795" y="18060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600">
              <a:solidFill>
                <a:schemeClr val="bg1"/>
              </a:solidFill>
            </a:endParaRPr>
          </a:p>
          <a:p>
            <a:endParaRPr lang="en-US" sz="1600">
              <a:solidFill>
                <a:schemeClr val="bg1"/>
              </a:solidFill>
            </a:endParaRPr>
          </a:p>
          <a:p>
            <a:endParaRPr lang="en-US" sz="1600">
              <a:solidFill>
                <a:schemeClr val="bg1"/>
              </a:solidFill>
            </a:endParaRPr>
          </a:p>
          <a:p>
            <a:r>
              <a:rPr lang="en-US" sz="1600">
                <a:solidFill>
                  <a:schemeClr val="bg1"/>
                </a:solidFill>
              </a:rPr>
              <a:t>MULTIPLEX</a:t>
            </a:r>
          </a:p>
          <a:p>
            <a:r>
              <a:rPr lang="en-US" sz="1600">
                <a:solidFill>
                  <a:schemeClr val="bg1"/>
                </a:solidFill>
              </a:rPr>
              <a:t>DEMULTIPLEX</a:t>
            </a:r>
          </a:p>
        </p:txBody>
      </p:sp>
      <p:sp>
        <p:nvSpPr>
          <p:cNvPr id="140297" name="AutoShape 9"/>
          <p:cNvSpPr>
            <a:spLocks noChangeArrowheads="1"/>
          </p:cNvSpPr>
          <p:nvPr/>
        </p:nvSpPr>
        <p:spPr bwMode="auto">
          <a:xfrm rot="44741093">
            <a:off x="3194050" y="1143000"/>
            <a:ext cx="3206750" cy="3602038"/>
          </a:xfrm>
          <a:custGeom>
            <a:avLst/>
            <a:gdLst>
              <a:gd name="G0" fmla="+- 1195 0 0"/>
              <a:gd name="G1" fmla="+- -9123028 0 0"/>
              <a:gd name="G2" fmla="+- 0 0 -9123028"/>
              <a:gd name="T0" fmla="*/ 0 256 1"/>
              <a:gd name="T1" fmla="*/ 180 256 1"/>
              <a:gd name="G3" fmla="+- -9123028 T0 T1"/>
              <a:gd name="T2" fmla="*/ 0 256 1"/>
              <a:gd name="T3" fmla="*/ 90 256 1"/>
              <a:gd name="G4" fmla="+- -9123028 T2 T3"/>
              <a:gd name="G5" fmla="*/ G4 2 1"/>
              <a:gd name="T4" fmla="*/ 90 256 1"/>
              <a:gd name="T5" fmla="*/ 0 256 1"/>
              <a:gd name="G6" fmla="+- -9123028 T4 T5"/>
              <a:gd name="G7" fmla="*/ G6 2 1"/>
              <a:gd name="G8" fmla="abs -912302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195"/>
              <a:gd name="G18" fmla="*/ 1195 1 2"/>
              <a:gd name="G19" fmla="+- G18 5400 0"/>
              <a:gd name="G20" fmla="cos G19 -9123028"/>
              <a:gd name="G21" fmla="sin G19 -9123028"/>
              <a:gd name="G22" fmla="+- G20 10800 0"/>
              <a:gd name="G23" fmla="+- G21 10800 0"/>
              <a:gd name="G24" fmla="+- 10800 0 G20"/>
              <a:gd name="G25" fmla="+- 1195 10800 0"/>
              <a:gd name="G26" fmla="?: G9 G17 G25"/>
              <a:gd name="G27" fmla="?: G9 0 21600"/>
              <a:gd name="G28" fmla="cos 10800 -9123028"/>
              <a:gd name="G29" fmla="sin 10800 -9123028"/>
              <a:gd name="G30" fmla="sin 1195 -9123028"/>
              <a:gd name="G31" fmla="+- G28 10800 0"/>
              <a:gd name="G32" fmla="+- G29 10800 0"/>
              <a:gd name="G33" fmla="+- G30 10800 0"/>
              <a:gd name="G34" fmla="?: G4 0 G31"/>
              <a:gd name="G35" fmla="?: -9123028 G34 0"/>
              <a:gd name="G36" fmla="?: G6 G35 G31"/>
              <a:gd name="G37" fmla="+- 21600 0 G36"/>
              <a:gd name="G38" fmla="?: G4 0 G33"/>
              <a:gd name="G39" fmla="?: -912302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259 w 21600"/>
              <a:gd name="T15" fmla="*/ 6881 h 21600"/>
              <a:gd name="T16" fmla="*/ 10800 w 21600"/>
              <a:gd name="T17" fmla="*/ 9605 h 21600"/>
              <a:gd name="T18" fmla="*/ 15341 w 21600"/>
              <a:gd name="T19" fmla="*/ 6881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9895" y="10019"/>
                </a:moveTo>
                <a:cubicBezTo>
                  <a:pt x="10122" y="9756"/>
                  <a:pt x="10452" y="9604"/>
                  <a:pt x="10800" y="9605"/>
                </a:cubicBezTo>
                <a:cubicBezTo>
                  <a:pt x="11147" y="9605"/>
                  <a:pt x="11477" y="9756"/>
                  <a:pt x="11704" y="10019"/>
                </a:cubicBezTo>
                <a:lnTo>
                  <a:pt x="18976" y="3743"/>
                </a:lnTo>
                <a:cubicBezTo>
                  <a:pt x="16924" y="1366"/>
                  <a:pt x="13940" y="-1"/>
                  <a:pt x="10799" y="0"/>
                </a:cubicBezTo>
                <a:cubicBezTo>
                  <a:pt x="7659" y="0"/>
                  <a:pt x="4675" y="1366"/>
                  <a:pt x="2623" y="3743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600">
                <a:solidFill>
                  <a:schemeClr val="bg1"/>
                </a:solidFill>
              </a:rPr>
              <a:t>ENCODER</a:t>
            </a:r>
          </a:p>
          <a:p>
            <a:r>
              <a:rPr lang="en-US" sz="1600">
                <a:solidFill>
                  <a:schemeClr val="bg1"/>
                </a:solidFill>
              </a:rPr>
              <a:t>DECODER</a:t>
            </a:r>
          </a:p>
          <a:p>
            <a:endParaRPr lang="en-US" sz="1600">
              <a:solidFill>
                <a:schemeClr val="bg1"/>
              </a:solidFill>
            </a:endParaRPr>
          </a:p>
          <a:p>
            <a:endParaRPr lang="en-US" sz="1600">
              <a:solidFill>
                <a:schemeClr val="bg1"/>
              </a:solidFill>
            </a:endParaRPr>
          </a:p>
          <a:p>
            <a:endParaRPr lang="en-US" sz="1600">
              <a:solidFill>
                <a:schemeClr val="bg1"/>
              </a:solidFill>
            </a:endParaRPr>
          </a:p>
          <a:p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40298" name="AutoShape 10"/>
          <p:cNvSpPr>
            <a:spLocks noChangeArrowheads="1"/>
          </p:cNvSpPr>
          <p:nvPr/>
        </p:nvSpPr>
        <p:spPr bwMode="auto">
          <a:xfrm rot="16200000">
            <a:off x="3030537" y="1889126"/>
            <a:ext cx="2925763" cy="2925762"/>
          </a:xfrm>
          <a:custGeom>
            <a:avLst/>
            <a:gdLst>
              <a:gd name="G0" fmla="+- 1559 0 0"/>
              <a:gd name="G1" fmla="+- 3389452 0 0"/>
              <a:gd name="G2" fmla="+- 0 0 3389452"/>
              <a:gd name="T0" fmla="*/ 0 256 1"/>
              <a:gd name="T1" fmla="*/ 180 256 1"/>
              <a:gd name="G3" fmla="+- 3389452 T0 T1"/>
              <a:gd name="T2" fmla="*/ 0 256 1"/>
              <a:gd name="T3" fmla="*/ 90 256 1"/>
              <a:gd name="G4" fmla="+- 3389452 T2 T3"/>
              <a:gd name="G5" fmla="*/ G4 2 1"/>
              <a:gd name="T4" fmla="*/ 90 256 1"/>
              <a:gd name="T5" fmla="*/ 0 256 1"/>
              <a:gd name="G6" fmla="+- 3389452 T4 T5"/>
              <a:gd name="G7" fmla="*/ G6 2 1"/>
              <a:gd name="G8" fmla="abs 3389452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559"/>
              <a:gd name="G18" fmla="*/ 1559 1 2"/>
              <a:gd name="G19" fmla="+- G18 5400 0"/>
              <a:gd name="G20" fmla="cos G19 3389452"/>
              <a:gd name="G21" fmla="sin G19 3389452"/>
              <a:gd name="G22" fmla="+- G20 10800 0"/>
              <a:gd name="G23" fmla="+- G21 10800 0"/>
              <a:gd name="G24" fmla="+- 10800 0 G20"/>
              <a:gd name="G25" fmla="+- 1559 10800 0"/>
              <a:gd name="G26" fmla="?: G9 G17 G25"/>
              <a:gd name="G27" fmla="?: G9 0 21600"/>
              <a:gd name="G28" fmla="cos 10800 3389452"/>
              <a:gd name="G29" fmla="sin 10800 3389452"/>
              <a:gd name="G30" fmla="sin 1559 3389452"/>
              <a:gd name="G31" fmla="+- G28 10800 0"/>
              <a:gd name="G32" fmla="+- G29 10800 0"/>
              <a:gd name="G33" fmla="+- G30 10800 0"/>
              <a:gd name="G34" fmla="?: G4 0 G31"/>
              <a:gd name="G35" fmla="?: 3389452 G34 0"/>
              <a:gd name="G36" fmla="?: G6 G35 G31"/>
              <a:gd name="G37" fmla="+- 21600 0 G36"/>
              <a:gd name="G38" fmla="?: G4 0 G33"/>
              <a:gd name="G39" fmla="?: 3389452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4628 w 21600"/>
              <a:gd name="T15" fmla="*/ 15651 h 21600"/>
              <a:gd name="T16" fmla="*/ 10800 w 21600"/>
              <a:gd name="T17" fmla="*/ 12359 h 21600"/>
              <a:gd name="T18" fmla="*/ 6972 w 21600"/>
              <a:gd name="T19" fmla="*/ 15651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1765" y="12023"/>
                </a:moveTo>
                <a:cubicBezTo>
                  <a:pt x="11490" y="12240"/>
                  <a:pt x="11150" y="12358"/>
                  <a:pt x="10800" y="12359"/>
                </a:cubicBezTo>
                <a:cubicBezTo>
                  <a:pt x="10449" y="12359"/>
                  <a:pt x="10109" y="12240"/>
                  <a:pt x="9834" y="12023"/>
                </a:cubicBezTo>
                <a:lnTo>
                  <a:pt x="4109" y="19277"/>
                </a:lnTo>
                <a:cubicBezTo>
                  <a:pt x="6015" y="20781"/>
                  <a:pt x="8372" y="21600"/>
                  <a:pt x="10800" y="21600"/>
                </a:cubicBezTo>
                <a:cubicBezTo>
                  <a:pt x="13227" y="21599"/>
                  <a:pt x="15584" y="20781"/>
                  <a:pt x="17490" y="19277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99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r>
              <a:rPr lang="en-US" sz="1400">
                <a:solidFill>
                  <a:srgbClr val="FFFF00"/>
                </a:solidFill>
              </a:rPr>
              <a:t>            </a:t>
            </a:r>
          </a:p>
          <a:p>
            <a:r>
              <a:rPr lang="en-US" sz="1400">
                <a:solidFill>
                  <a:srgbClr val="FFFF00"/>
                </a:solidFill>
              </a:rPr>
              <a:t>           </a:t>
            </a:r>
          </a:p>
          <a:p>
            <a:endParaRPr lang="en-US" sz="1400">
              <a:solidFill>
                <a:srgbClr val="FFFF00"/>
              </a:solidFill>
            </a:endParaRPr>
          </a:p>
          <a:p>
            <a:r>
              <a:rPr lang="en-US" sz="1400">
                <a:solidFill>
                  <a:srgbClr val="FFFF00"/>
                </a:solidFill>
              </a:rPr>
              <a:t>             </a:t>
            </a:r>
          </a:p>
          <a:p>
            <a:r>
              <a:rPr lang="en-US" sz="1400">
                <a:solidFill>
                  <a:srgbClr val="FFFF00"/>
                </a:solidFill>
              </a:rPr>
              <a:t>         T-FF</a:t>
            </a:r>
          </a:p>
          <a:p>
            <a:r>
              <a:rPr lang="en-US" sz="1400">
                <a:solidFill>
                  <a:srgbClr val="FFFF00"/>
                </a:solidFill>
              </a:rPr>
              <a:t> </a:t>
            </a: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</p:txBody>
      </p:sp>
      <p:sp>
        <p:nvSpPr>
          <p:cNvPr id="140299" name="AutoShape 11"/>
          <p:cNvSpPr>
            <a:spLocks noChangeArrowheads="1"/>
          </p:cNvSpPr>
          <p:nvPr/>
        </p:nvSpPr>
        <p:spPr bwMode="auto">
          <a:xfrm rot="309767">
            <a:off x="2984500" y="1812925"/>
            <a:ext cx="2925763" cy="2925763"/>
          </a:xfrm>
          <a:custGeom>
            <a:avLst/>
            <a:gdLst>
              <a:gd name="G0" fmla="+- 1966 0 0"/>
              <a:gd name="G1" fmla="+- -8994564 0 0"/>
              <a:gd name="G2" fmla="+- 0 0 -8994564"/>
              <a:gd name="T0" fmla="*/ 0 256 1"/>
              <a:gd name="T1" fmla="*/ 180 256 1"/>
              <a:gd name="G3" fmla="+- -8994564 T0 T1"/>
              <a:gd name="T2" fmla="*/ 0 256 1"/>
              <a:gd name="T3" fmla="*/ 90 256 1"/>
              <a:gd name="G4" fmla="+- -8994564 T2 T3"/>
              <a:gd name="G5" fmla="*/ G4 2 1"/>
              <a:gd name="T4" fmla="*/ 90 256 1"/>
              <a:gd name="T5" fmla="*/ 0 256 1"/>
              <a:gd name="G6" fmla="+- -8994564 T4 T5"/>
              <a:gd name="G7" fmla="*/ G6 2 1"/>
              <a:gd name="G8" fmla="abs -8994564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966"/>
              <a:gd name="G18" fmla="*/ 1966 1 2"/>
              <a:gd name="G19" fmla="+- G18 5400 0"/>
              <a:gd name="G20" fmla="cos G19 -8994564"/>
              <a:gd name="G21" fmla="sin G19 -8994564"/>
              <a:gd name="G22" fmla="+- G20 10800 0"/>
              <a:gd name="G23" fmla="+- G21 10800 0"/>
              <a:gd name="G24" fmla="+- 10800 0 G20"/>
              <a:gd name="G25" fmla="+- 1966 10800 0"/>
              <a:gd name="G26" fmla="?: G9 G17 G25"/>
              <a:gd name="G27" fmla="?: G9 0 21600"/>
              <a:gd name="G28" fmla="cos 10800 -8994564"/>
              <a:gd name="G29" fmla="sin 10800 -8994564"/>
              <a:gd name="G30" fmla="sin 1966 -8994564"/>
              <a:gd name="G31" fmla="+- G28 10800 0"/>
              <a:gd name="G32" fmla="+- G29 10800 0"/>
              <a:gd name="G33" fmla="+- G30 10800 0"/>
              <a:gd name="G34" fmla="?: G4 0 G31"/>
              <a:gd name="G35" fmla="?: -8994564 G34 0"/>
              <a:gd name="G36" fmla="?: G6 G35 G31"/>
              <a:gd name="G37" fmla="+- 21600 0 G36"/>
              <a:gd name="G38" fmla="?: G4 0 G33"/>
              <a:gd name="G39" fmla="?: -8994564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113 w 21600"/>
              <a:gd name="T15" fmla="*/ 6466 h 21600"/>
              <a:gd name="T16" fmla="*/ 10800 w 21600"/>
              <a:gd name="T17" fmla="*/ 8834 h 21600"/>
              <a:gd name="T18" fmla="*/ 15487 w 21600"/>
              <a:gd name="T19" fmla="*/ 646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9356" y="9465"/>
                </a:moveTo>
                <a:cubicBezTo>
                  <a:pt x="9728" y="9062"/>
                  <a:pt x="10251" y="8833"/>
                  <a:pt x="10800" y="8834"/>
                </a:cubicBezTo>
                <a:cubicBezTo>
                  <a:pt x="11348" y="8834"/>
                  <a:pt x="11871" y="9062"/>
                  <a:pt x="12243" y="9465"/>
                </a:cubicBezTo>
                <a:lnTo>
                  <a:pt x="18730" y="3468"/>
                </a:lnTo>
                <a:cubicBezTo>
                  <a:pt x="16685" y="1257"/>
                  <a:pt x="13811" y="-1"/>
                  <a:pt x="10799" y="0"/>
                </a:cubicBezTo>
                <a:cubicBezTo>
                  <a:pt x="7788" y="0"/>
                  <a:pt x="4914" y="1257"/>
                  <a:pt x="2869" y="3468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99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400">
                <a:solidFill>
                  <a:srgbClr val="FFFF00"/>
                </a:solidFill>
              </a:rPr>
              <a:t>MẠCH CÀI </a:t>
            </a:r>
          </a:p>
          <a:p>
            <a:r>
              <a:rPr lang="en-US" sz="1400">
                <a:solidFill>
                  <a:srgbClr val="FFFF00"/>
                </a:solidFill>
              </a:rPr>
              <a:t>RS-FF </a:t>
            </a: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</p:txBody>
      </p:sp>
      <p:sp>
        <p:nvSpPr>
          <p:cNvPr id="140300" name="AutoShape 12"/>
          <p:cNvSpPr>
            <a:spLocks noChangeArrowheads="1"/>
          </p:cNvSpPr>
          <p:nvPr/>
        </p:nvSpPr>
        <p:spPr bwMode="auto">
          <a:xfrm rot="-849737">
            <a:off x="2954338" y="1965325"/>
            <a:ext cx="2925762" cy="2925763"/>
          </a:xfrm>
          <a:custGeom>
            <a:avLst/>
            <a:gdLst>
              <a:gd name="G0" fmla="+- 411 0 0"/>
              <a:gd name="G1" fmla="+- 3279014 0 0"/>
              <a:gd name="G2" fmla="+- 0 0 3279014"/>
              <a:gd name="T0" fmla="*/ 0 256 1"/>
              <a:gd name="T1" fmla="*/ 180 256 1"/>
              <a:gd name="G3" fmla="+- 3279014 T0 T1"/>
              <a:gd name="T2" fmla="*/ 0 256 1"/>
              <a:gd name="T3" fmla="*/ 90 256 1"/>
              <a:gd name="G4" fmla="+- 3279014 T2 T3"/>
              <a:gd name="G5" fmla="*/ G4 2 1"/>
              <a:gd name="T4" fmla="*/ 90 256 1"/>
              <a:gd name="T5" fmla="*/ 0 256 1"/>
              <a:gd name="G6" fmla="+- 3279014 T4 T5"/>
              <a:gd name="G7" fmla="*/ G6 2 1"/>
              <a:gd name="G8" fmla="abs 3279014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411"/>
              <a:gd name="G18" fmla="*/ 411 1 2"/>
              <a:gd name="G19" fmla="+- G18 5400 0"/>
              <a:gd name="G20" fmla="cos G19 3279014"/>
              <a:gd name="G21" fmla="sin G19 3279014"/>
              <a:gd name="G22" fmla="+- G20 10800 0"/>
              <a:gd name="G23" fmla="+- G21 10800 0"/>
              <a:gd name="G24" fmla="+- 10800 0 G20"/>
              <a:gd name="G25" fmla="+- 411 10800 0"/>
              <a:gd name="G26" fmla="?: G9 G17 G25"/>
              <a:gd name="G27" fmla="?: G9 0 21600"/>
              <a:gd name="G28" fmla="cos 10800 3279014"/>
              <a:gd name="G29" fmla="sin 10800 3279014"/>
              <a:gd name="G30" fmla="sin 411 3279014"/>
              <a:gd name="G31" fmla="+- G28 10800 0"/>
              <a:gd name="G32" fmla="+- G29 10800 0"/>
              <a:gd name="G33" fmla="+- G30 10800 0"/>
              <a:gd name="G34" fmla="?: G4 0 G31"/>
              <a:gd name="G35" fmla="?: 3279014 G34 0"/>
              <a:gd name="G36" fmla="?: G6 G35 G31"/>
              <a:gd name="G37" fmla="+- 21600 0 G36"/>
              <a:gd name="G38" fmla="?: G4 0 G33"/>
              <a:gd name="G39" fmla="?: 3279014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4400 w 21600"/>
              <a:gd name="T15" fmla="*/ 15096 h 21600"/>
              <a:gd name="T16" fmla="*/ 10800 w 21600"/>
              <a:gd name="T17" fmla="*/ 11211 h 21600"/>
              <a:gd name="T18" fmla="*/ 7200 w 21600"/>
              <a:gd name="T19" fmla="*/ 15096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1064" y="11114"/>
                </a:moveTo>
                <a:cubicBezTo>
                  <a:pt x="10990" y="11177"/>
                  <a:pt x="10896" y="11210"/>
                  <a:pt x="10800" y="11211"/>
                </a:cubicBezTo>
                <a:cubicBezTo>
                  <a:pt x="10703" y="11211"/>
                  <a:pt x="10609" y="11177"/>
                  <a:pt x="10535" y="11114"/>
                </a:cubicBezTo>
                <a:lnTo>
                  <a:pt x="3862" y="19077"/>
                </a:lnTo>
                <a:cubicBezTo>
                  <a:pt x="5807" y="20706"/>
                  <a:pt x="8263" y="21600"/>
                  <a:pt x="10800" y="21600"/>
                </a:cubicBezTo>
                <a:cubicBezTo>
                  <a:pt x="13336" y="21599"/>
                  <a:pt x="15792" y="20706"/>
                  <a:pt x="17737" y="19077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99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  <a:p>
            <a:r>
              <a:rPr lang="en-US" sz="1400">
                <a:solidFill>
                  <a:srgbClr val="FFFF00"/>
                </a:solidFill>
              </a:rPr>
              <a:t>JK-FF</a:t>
            </a: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</p:txBody>
      </p:sp>
      <p:sp>
        <p:nvSpPr>
          <p:cNvPr id="140301" name="AutoShape 13"/>
          <p:cNvSpPr>
            <a:spLocks noChangeArrowheads="1"/>
          </p:cNvSpPr>
          <p:nvPr/>
        </p:nvSpPr>
        <p:spPr bwMode="auto">
          <a:xfrm rot="58941357">
            <a:off x="2878137" y="1889126"/>
            <a:ext cx="2925763" cy="2925762"/>
          </a:xfrm>
          <a:custGeom>
            <a:avLst/>
            <a:gdLst>
              <a:gd name="G0" fmla="+- 2205 0 0"/>
              <a:gd name="G1" fmla="+- -9658000 0 0"/>
              <a:gd name="G2" fmla="+- 0 0 -9658000"/>
              <a:gd name="T0" fmla="*/ 0 256 1"/>
              <a:gd name="T1" fmla="*/ 180 256 1"/>
              <a:gd name="G3" fmla="+- -9658000 T0 T1"/>
              <a:gd name="T2" fmla="*/ 0 256 1"/>
              <a:gd name="T3" fmla="*/ 90 256 1"/>
              <a:gd name="G4" fmla="+- -9658000 T2 T3"/>
              <a:gd name="G5" fmla="*/ G4 2 1"/>
              <a:gd name="T4" fmla="*/ 90 256 1"/>
              <a:gd name="T5" fmla="*/ 0 256 1"/>
              <a:gd name="G6" fmla="+- -9658000 T4 T5"/>
              <a:gd name="G7" fmla="*/ G6 2 1"/>
              <a:gd name="G8" fmla="abs -96580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2205"/>
              <a:gd name="G18" fmla="*/ 2205 1 2"/>
              <a:gd name="G19" fmla="+- G18 5400 0"/>
              <a:gd name="G20" fmla="cos G19 -9658000"/>
              <a:gd name="G21" fmla="sin G19 -9658000"/>
              <a:gd name="G22" fmla="+- G20 10800 0"/>
              <a:gd name="G23" fmla="+- G21 10800 0"/>
              <a:gd name="G24" fmla="+- 10800 0 G20"/>
              <a:gd name="G25" fmla="+- 2205 10800 0"/>
              <a:gd name="G26" fmla="?: G9 G17 G25"/>
              <a:gd name="G27" fmla="?: G9 0 21600"/>
              <a:gd name="G28" fmla="cos 10800 -9658000"/>
              <a:gd name="G29" fmla="sin 10800 -9658000"/>
              <a:gd name="G30" fmla="sin 2205 -9658000"/>
              <a:gd name="G31" fmla="+- G28 10800 0"/>
              <a:gd name="G32" fmla="+- G29 10800 0"/>
              <a:gd name="G33" fmla="+- G30 10800 0"/>
              <a:gd name="G34" fmla="?: G4 0 G31"/>
              <a:gd name="G35" fmla="?: -9658000 G34 0"/>
              <a:gd name="G36" fmla="?: G6 G35 G31"/>
              <a:gd name="G37" fmla="+- 21600 0 G36"/>
              <a:gd name="G38" fmla="?: G4 0 G33"/>
              <a:gd name="G39" fmla="?: -96580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23 w 21600"/>
              <a:gd name="T15" fmla="*/ 7293 h 21600"/>
              <a:gd name="T16" fmla="*/ 10800 w 21600"/>
              <a:gd name="T17" fmla="*/ 8595 h 21600"/>
              <a:gd name="T18" fmla="*/ 16277 w 21600"/>
              <a:gd name="T19" fmla="*/ 7293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8943" y="9611"/>
                </a:moveTo>
                <a:cubicBezTo>
                  <a:pt x="9348" y="8977"/>
                  <a:pt x="10048" y="8594"/>
                  <a:pt x="10800" y="8595"/>
                </a:cubicBezTo>
                <a:cubicBezTo>
                  <a:pt x="11551" y="8595"/>
                  <a:pt x="12251" y="8977"/>
                  <a:pt x="12656" y="9611"/>
                </a:cubicBezTo>
                <a:lnTo>
                  <a:pt x="19895" y="4976"/>
                </a:lnTo>
                <a:cubicBezTo>
                  <a:pt x="17910" y="1875"/>
                  <a:pt x="14481" y="-1"/>
                  <a:pt x="10799" y="0"/>
                </a:cubicBezTo>
                <a:cubicBezTo>
                  <a:pt x="7118" y="0"/>
                  <a:pt x="3689" y="1875"/>
                  <a:pt x="1704" y="4976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99FF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  <a:p>
            <a:r>
              <a:rPr lang="en-US" sz="1400">
                <a:solidFill>
                  <a:srgbClr val="FFFF00"/>
                </a:solidFill>
              </a:rPr>
              <a:t>D-FF            </a:t>
            </a: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  <a:p>
            <a:endParaRPr lang="en-US" sz="1400">
              <a:solidFill>
                <a:srgbClr val="FFFF00"/>
              </a:solidFill>
            </a:endParaRPr>
          </a:p>
        </p:txBody>
      </p:sp>
      <p:sp>
        <p:nvSpPr>
          <p:cNvPr id="140302" name="AutoShape 14"/>
          <p:cNvSpPr>
            <a:spLocks noChangeArrowheads="1"/>
          </p:cNvSpPr>
          <p:nvPr/>
        </p:nvSpPr>
        <p:spPr bwMode="auto">
          <a:xfrm rot="-3100753">
            <a:off x="3664744" y="2480469"/>
            <a:ext cx="1700212" cy="1930400"/>
          </a:xfrm>
          <a:custGeom>
            <a:avLst/>
            <a:gdLst>
              <a:gd name="G0" fmla="+- 4556 0 0"/>
              <a:gd name="G1" fmla="+- -8185469 0 0"/>
              <a:gd name="G2" fmla="+- 0 0 -8185469"/>
              <a:gd name="T0" fmla="*/ 0 256 1"/>
              <a:gd name="T1" fmla="*/ 180 256 1"/>
              <a:gd name="G3" fmla="+- -8185469 T0 T1"/>
              <a:gd name="T2" fmla="*/ 0 256 1"/>
              <a:gd name="T3" fmla="*/ 90 256 1"/>
              <a:gd name="G4" fmla="+- -8185469 T2 T3"/>
              <a:gd name="G5" fmla="*/ G4 2 1"/>
              <a:gd name="T4" fmla="*/ 90 256 1"/>
              <a:gd name="T5" fmla="*/ 0 256 1"/>
              <a:gd name="G6" fmla="+- -8185469 T4 T5"/>
              <a:gd name="G7" fmla="*/ G6 2 1"/>
              <a:gd name="G8" fmla="abs -8185469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4556"/>
              <a:gd name="G18" fmla="*/ 4556 1 2"/>
              <a:gd name="G19" fmla="+- G18 5400 0"/>
              <a:gd name="G20" fmla="cos G19 -8185469"/>
              <a:gd name="G21" fmla="sin G19 -8185469"/>
              <a:gd name="G22" fmla="+- G20 10800 0"/>
              <a:gd name="G23" fmla="+- G21 10800 0"/>
              <a:gd name="G24" fmla="+- 10800 0 G20"/>
              <a:gd name="G25" fmla="+- 4556 10800 0"/>
              <a:gd name="G26" fmla="?: G9 G17 G25"/>
              <a:gd name="G27" fmla="?: G9 0 21600"/>
              <a:gd name="G28" fmla="cos 10800 -8185469"/>
              <a:gd name="G29" fmla="sin 10800 -8185469"/>
              <a:gd name="G30" fmla="sin 4556 -8185469"/>
              <a:gd name="G31" fmla="+- G28 10800 0"/>
              <a:gd name="G32" fmla="+- G29 10800 0"/>
              <a:gd name="G33" fmla="+- G30 10800 0"/>
              <a:gd name="G34" fmla="?: G4 0 G31"/>
              <a:gd name="G35" fmla="?: -8185469 G34 0"/>
              <a:gd name="G36" fmla="?: G6 G35 G31"/>
              <a:gd name="G37" fmla="+- 21600 0 G36"/>
              <a:gd name="G38" fmla="?: G4 0 G33"/>
              <a:gd name="G39" fmla="?: -8185469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407 w 21600"/>
              <a:gd name="T15" fmla="*/ 4502 h 21600"/>
              <a:gd name="T16" fmla="*/ 10800 w 21600"/>
              <a:gd name="T17" fmla="*/ 6244 h 21600"/>
              <a:gd name="T18" fmla="*/ 15193 w 21600"/>
              <a:gd name="T19" fmla="*/ 450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8193" y="7063"/>
                </a:moveTo>
                <a:cubicBezTo>
                  <a:pt x="8957" y="6530"/>
                  <a:pt x="9867" y="6243"/>
                  <a:pt x="10800" y="6244"/>
                </a:cubicBezTo>
                <a:cubicBezTo>
                  <a:pt x="11732" y="6244"/>
                  <a:pt x="12642" y="6530"/>
                  <a:pt x="13406" y="7063"/>
                </a:cubicBezTo>
                <a:lnTo>
                  <a:pt x="16979" y="1942"/>
                </a:lnTo>
                <a:cubicBezTo>
                  <a:pt x="15166" y="677"/>
                  <a:pt x="13009" y="-1"/>
                  <a:pt x="10799" y="0"/>
                </a:cubicBezTo>
                <a:cubicBezTo>
                  <a:pt x="8590" y="0"/>
                  <a:pt x="6433" y="677"/>
                  <a:pt x="4620" y="1942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66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400">
                <a:solidFill>
                  <a:schemeClr val="bg1"/>
                </a:solidFill>
              </a:rPr>
              <a:t>NOT</a:t>
            </a:r>
          </a:p>
          <a:p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40304" name="AutoShape 16"/>
          <p:cNvSpPr>
            <a:spLocks noChangeArrowheads="1"/>
          </p:cNvSpPr>
          <p:nvPr/>
        </p:nvSpPr>
        <p:spPr bwMode="auto">
          <a:xfrm rot="2486782">
            <a:off x="3454400" y="2519363"/>
            <a:ext cx="1719263" cy="1909762"/>
          </a:xfrm>
          <a:custGeom>
            <a:avLst/>
            <a:gdLst>
              <a:gd name="G0" fmla="+- 4845 0 0"/>
              <a:gd name="G1" fmla="+- -8037150 0 0"/>
              <a:gd name="G2" fmla="+- 0 0 -8037150"/>
              <a:gd name="T0" fmla="*/ 0 256 1"/>
              <a:gd name="T1" fmla="*/ 180 256 1"/>
              <a:gd name="G3" fmla="+- -8037150 T0 T1"/>
              <a:gd name="T2" fmla="*/ 0 256 1"/>
              <a:gd name="T3" fmla="*/ 90 256 1"/>
              <a:gd name="G4" fmla="+- -8037150 T2 T3"/>
              <a:gd name="G5" fmla="*/ G4 2 1"/>
              <a:gd name="T4" fmla="*/ 90 256 1"/>
              <a:gd name="T5" fmla="*/ 0 256 1"/>
              <a:gd name="G6" fmla="+- -8037150 T4 T5"/>
              <a:gd name="G7" fmla="*/ G6 2 1"/>
              <a:gd name="G8" fmla="abs -803715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4845"/>
              <a:gd name="G18" fmla="*/ 4845 1 2"/>
              <a:gd name="G19" fmla="+- G18 5400 0"/>
              <a:gd name="G20" fmla="cos G19 -8037150"/>
              <a:gd name="G21" fmla="sin G19 -8037150"/>
              <a:gd name="G22" fmla="+- G20 10800 0"/>
              <a:gd name="G23" fmla="+- G21 10800 0"/>
              <a:gd name="G24" fmla="+- 10800 0 G20"/>
              <a:gd name="G25" fmla="+- 4845 10800 0"/>
              <a:gd name="G26" fmla="?: G9 G17 G25"/>
              <a:gd name="G27" fmla="?: G9 0 21600"/>
              <a:gd name="G28" fmla="cos 10800 -8037150"/>
              <a:gd name="G29" fmla="sin 10800 -8037150"/>
              <a:gd name="G30" fmla="sin 4845 -8037150"/>
              <a:gd name="G31" fmla="+- G28 10800 0"/>
              <a:gd name="G32" fmla="+- G29 10800 0"/>
              <a:gd name="G33" fmla="+- G30 10800 0"/>
              <a:gd name="G34" fmla="?: G4 0 G31"/>
              <a:gd name="G35" fmla="?: -8037150 G34 0"/>
              <a:gd name="G36" fmla="?: G6 G35 G31"/>
              <a:gd name="G37" fmla="+- 21600 0 G36"/>
              <a:gd name="G38" fmla="?: G4 0 G33"/>
              <a:gd name="G39" fmla="?: -803715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6580 w 21600"/>
              <a:gd name="T15" fmla="*/ 4212 h 21600"/>
              <a:gd name="T16" fmla="*/ 10800 w 21600"/>
              <a:gd name="T17" fmla="*/ 5955 h 21600"/>
              <a:gd name="T18" fmla="*/ 15020 w 21600"/>
              <a:gd name="T19" fmla="*/ 4212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8187" y="6720"/>
                </a:moveTo>
                <a:cubicBezTo>
                  <a:pt x="8966" y="6220"/>
                  <a:pt x="9873" y="5954"/>
                  <a:pt x="10800" y="5955"/>
                </a:cubicBezTo>
                <a:cubicBezTo>
                  <a:pt x="11726" y="5955"/>
                  <a:pt x="12633" y="6220"/>
                  <a:pt x="13412" y="6720"/>
                </a:cubicBezTo>
                <a:lnTo>
                  <a:pt x="16624" y="1705"/>
                </a:lnTo>
                <a:cubicBezTo>
                  <a:pt x="14885" y="591"/>
                  <a:pt x="12864" y="-1"/>
                  <a:pt x="10799" y="0"/>
                </a:cubicBezTo>
                <a:cubicBezTo>
                  <a:pt x="8735" y="0"/>
                  <a:pt x="6714" y="591"/>
                  <a:pt x="4975" y="1705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66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400">
                <a:solidFill>
                  <a:schemeClr val="bg1"/>
                </a:solidFill>
              </a:rPr>
              <a:t>AND</a:t>
            </a:r>
          </a:p>
          <a:p>
            <a:r>
              <a:rPr lang="en-US" sz="1400">
                <a:solidFill>
                  <a:schemeClr val="bg1"/>
                </a:solidFill>
              </a:rPr>
              <a:t>OR </a:t>
            </a:r>
          </a:p>
          <a:p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40305" name="AutoShape 17"/>
          <p:cNvSpPr>
            <a:spLocks noChangeArrowheads="1"/>
          </p:cNvSpPr>
          <p:nvPr/>
        </p:nvSpPr>
        <p:spPr bwMode="auto">
          <a:xfrm rot="-24762838">
            <a:off x="3442494" y="2299494"/>
            <a:ext cx="1698625" cy="1931987"/>
          </a:xfrm>
          <a:custGeom>
            <a:avLst/>
            <a:gdLst>
              <a:gd name="G0" fmla="+- 4808 0 0"/>
              <a:gd name="G1" fmla="+- 4045848 0 0"/>
              <a:gd name="G2" fmla="+- 0 0 4045848"/>
              <a:gd name="T0" fmla="*/ 0 256 1"/>
              <a:gd name="T1" fmla="*/ 180 256 1"/>
              <a:gd name="G3" fmla="+- 4045848 T0 T1"/>
              <a:gd name="T2" fmla="*/ 0 256 1"/>
              <a:gd name="T3" fmla="*/ 90 256 1"/>
              <a:gd name="G4" fmla="+- 4045848 T2 T3"/>
              <a:gd name="G5" fmla="*/ G4 2 1"/>
              <a:gd name="T4" fmla="*/ 90 256 1"/>
              <a:gd name="T5" fmla="*/ 0 256 1"/>
              <a:gd name="G6" fmla="+- 4045848 T4 T5"/>
              <a:gd name="G7" fmla="*/ G6 2 1"/>
              <a:gd name="G8" fmla="abs 404584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4808"/>
              <a:gd name="G18" fmla="*/ 4808 1 2"/>
              <a:gd name="G19" fmla="+- G18 5400 0"/>
              <a:gd name="G20" fmla="cos G19 4045848"/>
              <a:gd name="G21" fmla="sin G19 4045848"/>
              <a:gd name="G22" fmla="+- G20 10800 0"/>
              <a:gd name="G23" fmla="+- G21 10800 0"/>
              <a:gd name="G24" fmla="+- 10800 0 G20"/>
              <a:gd name="G25" fmla="+- 4808 10800 0"/>
              <a:gd name="G26" fmla="?: G9 G17 G25"/>
              <a:gd name="G27" fmla="?: G9 0 21600"/>
              <a:gd name="G28" fmla="cos 10800 4045848"/>
              <a:gd name="G29" fmla="sin 10800 4045848"/>
              <a:gd name="G30" fmla="sin 4808 4045848"/>
              <a:gd name="G31" fmla="+- G28 10800 0"/>
              <a:gd name="G32" fmla="+- G29 10800 0"/>
              <a:gd name="G33" fmla="+- G30 10800 0"/>
              <a:gd name="G34" fmla="?: G4 0 G31"/>
              <a:gd name="G35" fmla="?: 4045848 G34 0"/>
              <a:gd name="G36" fmla="?: G6 G35 G31"/>
              <a:gd name="G37" fmla="+- 21600 0 G36"/>
              <a:gd name="G38" fmla="?: G4 0 G33"/>
              <a:gd name="G39" fmla="?: 4045848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4495 w 21600"/>
              <a:gd name="T15" fmla="*/ 17673 h 21600"/>
              <a:gd name="T16" fmla="*/ 10800 w 21600"/>
              <a:gd name="T17" fmla="*/ 15608 h 21600"/>
              <a:gd name="T18" fmla="*/ 7105 w 21600"/>
              <a:gd name="T19" fmla="*/ 17673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3076" y="15034"/>
                </a:moveTo>
                <a:cubicBezTo>
                  <a:pt x="12376" y="15411"/>
                  <a:pt x="11594" y="15607"/>
                  <a:pt x="10800" y="15608"/>
                </a:cubicBezTo>
                <a:cubicBezTo>
                  <a:pt x="10005" y="15608"/>
                  <a:pt x="9223" y="15411"/>
                  <a:pt x="8523" y="15034"/>
                </a:cubicBezTo>
                <a:lnTo>
                  <a:pt x="5685" y="20312"/>
                </a:lnTo>
                <a:cubicBezTo>
                  <a:pt x="7257" y="21157"/>
                  <a:pt x="9014" y="21600"/>
                  <a:pt x="10800" y="21600"/>
                </a:cubicBezTo>
                <a:cubicBezTo>
                  <a:pt x="12585" y="21599"/>
                  <a:pt x="14342" y="21157"/>
                  <a:pt x="15914" y="20312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66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r>
              <a:rPr lang="en-US" sz="1400">
                <a:solidFill>
                  <a:schemeClr val="bg1"/>
                </a:solidFill>
              </a:rPr>
              <a:t>   NAND</a:t>
            </a:r>
          </a:p>
        </p:txBody>
      </p:sp>
      <p:sp>
        <p:nvSpPr>
          <p:cNvPr id="140306" name="AutoShape 18"/>
          <p:cNvSpPr>
            <a:spLocks noChangeArrowheads="1"/>
          </p:cNvSpPr>
          <p:nvPr/>
        </p:nvSpPr>
        <p:spPr bwMode="auto">
          <a:xfrm rot="-19297264">
            <a:off x="3605213" y="2286000"/>
            <a:ext cx="1719262" cy="1911350"/>
          </a:xfrm>
          <a:custGeom>
            <a:avLst/>
            <a:gdLst>
              <a:gd name="G0" fmla="+- 4338 0 0"/>
              <a:gd name="G1" fmla="+- 3702568 0 0"/>
              <a:gd name="G2" fmla="+- 0 0 3702568"/>
              <a:gd name="T0" fmla="*/ 0 256 1"/>
              <a:gd name="T1" fmla="*/ 180 256 1"/>
              <a:gd name="G3" fmla="+- 3702568 T0 T1"/>
              <a:gd name="T2" fmla="*/ 0 256 1"/>
              <a:gd name="T3" fmla="*/ 90 256 1"/>
              <a:gd name="G4" fmla="+- 3702568 T2 T3"/>
              <a:gd name="G5" fmla="*/ G4 2 1"/>
              <a:gd name="T4" fmla="*/ 90 256 1"/>
              <a:gd name="T5" fmla="*/ 0 256 1"/>
              <a:gd name="G6" fmla="+- 3702568 T4 T5"/>
              <a:gd name="G7" fmla="*/ G6 2 1"/>
              <a:gd name="G8" fmla="abs 370256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4338"/>
              <a:gd name="G18" fmla="*/ 4338 1 2"/>
              <a:gd name="G19" fmla="+- G18 5400 0"/>
              <a:gd name="G20" fmla="cos G19 3702568"/>
              <a:gd name="G21" fmla="sin G19 3702568"/>
              <a:gd name="G22" fmla="+- G20 10800 0"/>
              <a:gd name="G23" fmla="+- G21 10800 0"/>
              <a:gd name="G24" fmla="+- 10800 0 G20"/>
              <a:gd name="G25" fmla="+- 4338 10800 0"/>
              <a:gd name="G26" fmla="?: G9 G17 G25"/>
              <a:gd name="G27" fmla="?: G9 0 21600"/>
              <a:gd name="G28" fmla="cos 10800 3702568"/>
              <a:gd name="G29" fmla="sin 10800 3702568"/>
              <a:gd name="G30" fmla="sin 4338 3702568"/>
              <a:gd name="G31" fmla="+- G28 10800 0"/>
              <a:gd name="G32" fmla="+- G29 10800 0"/>
              <a:gd name="G33" fmla="+- G30 10800 0"/>
              <a:gd name="G34" fmla="?: G4 0 G31"/>
              <a:gd name="G35" fmla="?: 3702568 G34 0"/>
              <a:gd name="G36" fmla="?: G6 G35 G31"/>
              <a:gd name="G37" fmla="+- 21600 0 G36"/>
              <a:gd name="G38" fmla="?: G4 0 G33"/>
              <a:gd name="G39" fmla="?: 3702568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4977 w 21600"/>
              <a:gd name="T15" fmla="*/ 17111 h 21600"/>
              <a:gd name="T16" fmla="*/ 10800 w 21600"/>
              <a:gd name="T17" fmla="*/ 15138 h 21600"/>
              <a:gd name="T18" fmla="*/ 6623 w 21600"/>
              <a:gd name="T19" fmla="*/ 17111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3194" y="14417"/>
                </a:moveTo>
                <a:cubicBezTo>
                  <a:pt x="12484" y="14887"/>
                  <a:pt x="11651" y="15137"/>
                  <a:pt x="10800" y="15138"/>
                </a:cubicBezTo>
                <a:cubicBezTo>
                  <a:pt x="9948" y="15138"/>
                  <a:pt x="9115" y="14887"/>
                  <a:pt x="8405" y="14417"/>
                </a:cubicBezTo>
                <a:lnTo>
                  <a:pt x="4838" y="19805"/>
                </a:lnTo>
                <a:cubicBezTo>
                  <a:pt x="6606" y="20975"/>
                  <a:pt x="8679" y="21600"/>
                  <a:pt x="10800" y="21600"/>
                </a:cubicBezTo>
                <a:cubicBezTo>
                  <a:pt x="12920" y="21599"/>
                  <a:pt x="14993" y="20975"/>
                  <a:pt x="16761" y="19805"/>
                </a:cubicBezTo>
                <a:close/>
              </a:path>
            </a:pathLst>
          </a:custGeom>
          <a:solidFill>
            <a:schemeClr val="bg2"/>
          </a:solidFill>
          <a:ln w="28575">
            <a:solidFill>
              <a:srgbClr val="66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400">
              <a:solidFill>
                <a:schemeClr val="bg1"/>
              </a:solidFill>
            </a:endParaRPr>
          </a:p>
          <a:p>
            <a:endParaRPr lang="en-US" sz="1400">
              <a:solidFill>
                <a:schemeClr val="bg1"/>
              </a:solidFill>
            </a:endParaRPr>
          </a:p>
          <a:p>
            <a:r>
              <a:rPr lang="en-US" sz="1400">
                <a:solidFill>
                  <a:schemeClr val="bg1"/>
                </a:solidFill>
              </a:rPr>
              <a:t>NOR</a:t>
            </a:r>
          </a:p>
          <a:p>
            <a:endParaRPr lang="en-US" sz="1400">
              <a:solidFill>
                <a:schemeClr val="bg1"/>
              </a:solidFill>
            </a:endParaRPr>
          </a:p>
        </p:txBody>
      </p:sp>
      <p:sp>
        <p:nvSpPr>
          <p:cNvPr id="140303" name="Oval 15"/>
          <p:cNvSpPr>
            <a:spLocks noChangeArrowheads="1"/>
          </p:cNvSpPr>
          <p:nvPr/>
        </p:nvSpPr>
        <p:spPr bwMode="auto">
          <a:xfrm>
            <a:off x="4110038" y="3059113"/>
            <a:ext cx="584200" cy="577850"/>
          </a:xfrm>
          <a:prstGeom prst="ellipse">
            <a:avLst/>
          </a:prstGeom>
          <a:solidFill>
            <a:schemeClr val="bg2"/>
          </a:solidFill>
          <a:ln w="2857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b="0">
                <a:solidFill>
                  <a:schemeClr val="tx2"/>
                </a:solidFill>
              </a:rPr>
              <a:t>VMS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40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140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40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000"/>
                                        <p:tgtEl>
                                          <p:spTgt spid="140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30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30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30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30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20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20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20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20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0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0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0" grpId="0" animBg="1"/>
      <p:bldP spid="140291" grpId="0" animBg="1"/>
      <p:bldP spid="140292" grpId="0" animBg="1"/>
      <p:bldP spid="140293" grpId="0" animBg="1"/>
      <p:bldP spid="140294" grpId="0" animBg="1"/>
      <p:bldP spid="140295" grpId="0" animBg="1"/>
      <p:bldP spid="140296" grpId="0" animBg="1"/>
      <p:bldP spid="140297" grpId="0" animBg="1"/>
      <p:bldP spid="140298" grpId="0" animBg="1"/>
      <p:bldP spid="140299" grpId="0" animBg="1"/>
      <p:bldP spid="140300" grpId="0" animBg="1"/>
      <p:bldP spid="140301" grpId="0" animBg="1"/>
      <p:bldP spid="140302" grpId="0" animBg="1"/>
      <p:bldP spid="140304" grpId="0" animBg="1"/>
      <p:bldP spid="140305" grpId="0" animBg="1"/>
      <p:bldP spid="14030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Vẽ biểu đồ tín hiệu Q</a:t>
            </a:r>
            <a:r>
              <a:rPr lang="en-US" b="1" baseline="-25000">
                <a:solidFill>
                  <a:schemeClr val="bg1"/>
                </a:solidFill>
              </a:rPr>
              <a:t>A</a:t>
            </a:r>
            <a:r>
              <a:rPr lang="en-US" b="1">
                <a:solidFill>
                  <a:schemeClr val="bg1"/>
                </a:solidFill>
              </a:rPr>
              <a:t> và Q</a:t>
            </a:r>
            <a:r>
              <a:rPr lang="en-US" b="1" baseline="-25000">
                <a:solidFill>
                  <a:schemeClr val="bg1"/>
                </a:solidFill>
              </a:rPr>
              <a:t>B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61136" name="Rectangle 16"/>
          <p:cNvSpPr>
            <a:spLocks noChangeArrowheads="1"/>
          </p:cNvSpPr>
          <p:nvPr/>
        </p:nvSpPr>
        <p:spPr bwMode="auto">
          <a:xfrm>
            <a:off x="2605088" y="2286000"/>
            <a:ext cx="1247775" cy="1371600"/>
          </a:xfrm>
          <a:prstGeom prst="rect">
            <a:avLst/>
          </a:prstGeom>
          <a:solidFill>
            <a:srgbClr val="333333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61137" name="Line 17"/>
          <p:cNvSpPr>
            <a:spLocks noChangeShapeType="1"/>
          </p:cNvSpPr>
          <p:nvPr/>
        </p:nvSpPr>
        <p:spPr bwMode="auto">
          <a:xfrm rot="16200000" flipV="1">
            <a:off x="2131219" y="2526506"/>
            <a:ext cx="0" cy="9096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1138" name="Group 18"/>
          <p:cNvGrpSpPr>
            <a:grpSpLocks/>
          </p:cNvGrpSpPr>
          <p:nvPr/>
        </p:nvGrpSpPr>
        <p:grpSpPr bwMode="auto">
          <a:xfrm>
            <a:off x="3852863" y="2546350"/>
            <a:ext cx="795337" cy="149225"/>
            <a:chOff x="4083" y="1323"/>
            <a:chExt cx="403" cy="69"/>
          </a:xfrm>
        </p:grpSpPr>
        <p:sp>
          <p:nvSpPr>
            <p:cNvPr id="261139" name="Line 19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1140" name="Freeform 20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1141" name="Group 21"/>
          <p:cNvGrpSpPr>
            <a:grpSpLocks/>
          </p:cNvGrpSpPr>
          <p:nvPr/>
        </p:nvGrpSpPr>
        <p:grpSpPr bwMode="auto">
          <a:xfrm>
            <a:off x="3852863" y="3332163"/>
            <a:ext cx="795337" cy="149225"/>
            <a:chOff x="4083" y="1323"/>
            <a:chExt cx="403" cy="69"/>
          </a:xfrm>
        </p:grpSpPr>
        <p:sp>
          <p:nvSpPr>
            <p:cNvPr id="261142" name="Line 22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1143" name="Freeform 23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1144" name="AutoShape 24"/>
          <p:cNvSpPr>
            <a:spLocks noChangeArrowheads="1"/>
          </p:cNvSpPr>
          <p:nvPr/>
        </p:nvSpPr>
        <p:spPr bwMode="auto">
          <a:xfrm rot="-5400000" flipH="1" flipV="1">
            <a:off x="2601913" y="29146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1145" name="Line 25"/>
          <p:cNvSpPr>
            <a:spLocks noChangeShapeType="1"/>
          </p:cNvSpPr>
          <p:nvPr/>
        </p:nvSpPr>
        <p:spPr bwMode="auto">
          <a:xfrm>
            <a:off x="3506788" y="3124200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147" name="Line 27"/>
          <p:cNvSpPr>
            <a:spLocks noChangeShapeType="1"/>
          </p:cNvSpPr>
          <p:nvPr/>
        </p:nvSpPr>
        <p:spPr bwMode="auto">
          <a:xfrm rot="16200000" flipV="1">
            <a:off x="2135982" y="2043906"/>
            <a:ext cx="0" cy="9096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151" name="Text Box 31"/>
          <p:cNvSpPr txBox="1">
            <a:spLocks noChangeArrowheads="1"/>
          </p:cNvSpPr>
          <p:nvPr/>
        </p:nvSpPr>
        <p:spPr bwMode="auto">
          <a:xfrm>
            <a:off x="1295400" y="2290763"/>
            <a:ext cx="358775" cy="3762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261152" name="Rectangle 32"/>
          <p:cNvSpPr>
            <a:spLocks noChangeArrowheads="1"/>
          </p:cNvSpPr>
          <p:nvPr/>
        </p:nvSpPr>
        <p:spPr bwMode="auto">
          <a:xfrm>
            <a:off x="6491288" y="2209800"/>
            <a:ext cx="1247775" cy="1371600"/>
          </a:xfrm>
          <a:prstGeom prst="rect">
            <a:avLst/>
          </a:prstGeom>
          <a:solidFill>
            <a:srgbClr val="333333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61153" name="Line 33"/>
          <p:cNvSpPr>
            <a:spLocks noChangeShapeType="1"/>
          </p:cNvSpPr>
          <p:nvPr/>
        </p:nvSpPr>
        <p:spPr bwMode="auto">
          <a:xfrm rot="16200000" flipV="1">
            <a:off x="6017419" y="2450306"/>
            <a:ext cx="0" cy="9096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1154" name="Group 34"/>
          <p:cNvGrpSpPr>
            <a:grpSpLocks/>
          </p:cNvGrpSpPr>
          <p:nvPr/>
        </p:nvGrpSpPr>
        <p:grpSpPr bwMode="auto">
          <a:xfrm>
            <a:off x="7739063" y="2470150"/>
            <a:ext cx="795337" cy="149225"/>
            <a:chOff x="4083" y="1323"/>
            <a:chExt cx="403" cy="69"/>
          </a:xfrm>
        </p:grpSpPr>
        <p:sp>
          <p:nvSpPr>
            <p:cNvPr id="261155" name="Line 35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1156" name="Freeform 36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1157" name="Group 37"/>
          <p:cNvGrpSpPr>
            <a:grpSpLocks/>
          </p:cNvGrpSpPr>
          <p:nvPr/>
        </p:nvGrpSpPr>
        <p:grpSpPr bwMode="auto">
          <a:xfrm>
            <a:off x="7739063" y="3255963"/>
            <a:ext cx="795337" cy="149225"/>
            <a:chOff x="4083" y="1323"/>
            <a:chExt cx="403" cy="69"/>
          </a:xfrm>
        </p:grpSpPr>
        <p:sp>
          <p:nvSpPr>
            <p:cNvPr id="261158" name="Line 38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1159" name="Freeform 39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1160" name="AutoShape 40"/>
          <p:cNvSpPr>
            <a:spLocks noChangeArrowheads="1"/>
          </p:cNvSpPr>
          <p:nvPr/>
        </p:nvSpPr>
        <p:spPr bwMode="auto">
          <a:xfrm rot="-5400000" flipH="1" flipV="1">
            <a:off x="6488113" y="28384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1161" name="Line 41"/>
          <p:cNvSpPr>
            <a:spLocks noChangeShapeType="1"/>
          </p:cNvSpPr>
          <p:nvPr/>
        </p:nvSpPr>
        <p:spPr bwMode="auto">
          <a:xfrm>
            <a:off x="7392988" y="3048000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162" name="Line 42"/>
          <p:cNvSpPr>
            <a:spLocks noChangeShapeType="1"/>
          </p:cNvSpPr>
          <p:nvPr/>
        </p:nvSpPr>
        <p:spPr bwMode="auto">
          <a:xfrm rot="16200000" flipV="1">
            <a:off x="6022182" y="1967706"/>
            <a:ext cx="0" cy="9096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163" name="Text Box 43"/>
          <p:cNvSpPr txBox="1">
            <a:spLocks noChangeArrowheads="1"/>
          </p:cNvSpPr>
          <p:nvPr/>
        </p:nvSpPr>
        <p:spPr bwMode="auto">
          <a:xfrm>
            <a:off x="5181600" y="2214563"/>
            <a:ext cx="358775" cy="3762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261164" name="Line 44"/>
          <p:cNvSpPr>
            <a:spLocks noChangeShapeType="1"/>
          </p:cNvSpPr>
          <p:nvPr/>
        </p:nvSpPr>
        <p:spPr bwMode="auto">
          <a:xfrm rot="-16200000" flipH="1" flipV="1">
            <a:off x="4800600" y="2667000"/>
            <a:ext cx="533400" cy="990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166" name="Rectangle 46"/>
          <p:cNvSpPr>
            <a:spLocks noChangeArrowheads="1"/>
          </p:cNvSpPr>
          <p:nvPr/>
        </p:nvSpPr>
        <p:spPr bwMode="auto">
          <a:xfrm>
            <a:off x="76200" y="3962400"/>
            <a:ext cx="8686800" cy="2362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1171" name="Line 51"/>
          <p:cNvSpPr>
            <a:spLocks noChangeShapeType="1"/>
          </p:cNvSpPr>
          <p:nvPr/>
        </p:nvSpPr>
        <p:spPr bwMode="auto">
          <a:xfrm flipH="1">
            <a:off x="1863725" y="4481513"/>
            <a:ext cx="381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1172" name="Group 52"/>
          <p:cNvGrpSpPr>
            <a:grpSpLocks/>
          </p:cNvGrpSpPr>
          <p:nvPr/>
        </p:nvGrpSpPr>
        <p:grpSpPr bwMode="auto">
          <a:xfrm>
            <a:off x="2244725" y="4252913"/>
            <a:ext cx="781050" cy="228600"/>
            <a:chOff x="4102" y="1527"/>
            <a:chExt cx="492" cy="144"/>
          </a:xfrm>
        </p:grpSpPr>
        <p:grpSp>
          <p:nvGrpSpPr>
            <p:cNvPr id="261173" name="Group 53"/>
            <p:cNvGrpSpPr>
              <a:grpSpLocks/>
            </p:cNvGrpSpPr>
            <p:nvPr/>
          </p:nvGrpSpPr>
          <p:grpSpPr bwMode="auto">
            <a:xfrm flipV="1">
              <a:off x="4102" y="1527"/>
              <a:ext cx="492" cy="144"/>
              <a:chOff x="3732" y="1692"/>
              <a:chExt cx="1836" cy="144"/>
            </a:xfrm>
          </p:grpSpPr>
          <p:sp>
            <p:nvSpPr>
              <p:cNvPr id="261174" name="Freeform 54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175" name="Line 55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1176" name="Line 56"/>
            <p:cNvSpPr>
              <a:spLocks noChangeShapeType="1"/>
            </p:cNvSpPr>
            <p:nvPr/>
          </p:nvSpPr>
          <p:spPr bwMode="auto">
            <a:xfrm flipV="1">
              <a:off x="4104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1177" name="Group 57"/>
          <p:cNvGrpSpPr>
            <a:grpSpLocks/>
          </p:cNvGrpSpPr>
          <p:nvPr/>
        </p:nvGrpSpPr>
        <p:grpSpPr bwMode="auto">
          <a:xfrm>
            <a:off x="3022600" y="4252913"/>
            <a:ext cx="784225" cy="228600"/>
            <a:chOff x="4592" y="1527"/>
            <a:chExt cx="494" cy="144"/>
          </a:xfrm>
        </p:grpSpPr>
        <p:grpSp>
          <p:nvGrpSpPr>
            <p:cNvPr id="261178" name="Group 58"/>
            <p:cNvGrpSpPr>
              <a:grpSpLocks/>
            </p:cNvGrpSpPr>
            <p:nvPr/>
          </p:nvGrpSpPr>
          <p:grpSpPr bwMode="auto">
            <a:xfrm flipV="1">
              <a:off x="4594" y="1527"/>
              <a:ext cx="492" cy="144"/>
              <a:chOff x="3732" y="1692"/>
              <a:chExt cx="1836" cy="144"/>
            </a:xfrm>
          </p:grpSpPr>
          <p:sp>
            <p:nvSpPr>
              <p:cNvPr id="261179" name="Freeform 59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180" name="Line 60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1181" name="Line 61"/>
            <p:cNvSpPr>
              <a:spLocks noChangeShapeType="1"/>
            </p:cNvSpPr>
            <p:nvPr/>
          </p:nvSpPr>
          <p:spPr bwMode="auto">
            <a:xfrm flipV="1">
              <a:off x="4592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1182" name="Group 62"/>
          <p:cNvGrpSpPr>
            <a:grpSpLocks/>
          </p:cNvGrpSpPr>
          <p:nvPr/>
        </p:nvGrpSpPr>
        <p:grpSpPr bwMode="auto">
          <a:xfrm>
            <a:off x="3822700" y="4252913"/>
            <a:ext cx="784225" cy="228600"/>
            <a:chOff x="5096" y="1527"/>
            <a:chExt cx="494" cy="144"/>
          </a:xfrm>
        </p:grpSpPr>
        <p:grpSp>
          <p:nvGrpSpPr>
            <p:cNvPr id="261183" name="Group 63"/>
            <p:cNvGrpSpPr>
              <a:grpSpLocks/>
            </p:cNvGrpSpPr>
            <p:nvPr/>
          </p:nvGrpSpPr>
          <p:grpSpPr bwMode="auto">
            <a:xfrm flipV="1">
              <a:off x="5098" y="1527"/>
              <a:ext cx="492" cy="144"/>
              <a:chOff x="3732" y="1692"/>
              <a:chExt cx="1836" cy="144"/>
            </a:xfrm>
          </p:grpSpPr>
          <p:sp>
            <p:nvSpPr>
              <p:cNvPr id="261184" name="Freeform 64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185" name="Line 65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1186" name="Line 66"/>
            <p:cNvSpPr>
              <a:spLocks noChangeShapeType="1"/>
            </p:cNvSpPr>
            <p:nvPr/>
          </p:nvSpPr>
          <p:spPr bwMode="auto">
            <a:xfrm flipV="1">
              <a:off x="5096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1187" name="Group 67"/>
          <p:cNvGrpSpPr>
            <a:grpSpLocks/>
          </p:cNvGrpSpPr>
          <p:nvPr/>
        </p:nvGrpSpPr>
        <p:grpSpPr bwMode="auto">
          <a:xfrm>
            <a:off x="4606925" y="4252913"/>
            <a:ext cx="781050" cy="228600"/>
            <a:chOff x="5590" y="1527"/>
            <a:chExt cx="492" cy="144"/>
          </a:xfrm>
        </p:grpSpPr>
        <p:grpSp>
          <p:nvGrpSpPr>
            <p:cNvPr id="261188" name="Group 68"/>
            <p:cNvGrpSpPr>
              <a:grpSpLocks/>
            </p:cNvGrpSpPr>
            <p:nvPr/>
          </p:nvGrpSpPr>
          <p:grpSpPr bwMode="auto">
            <a:xfrm flipV="1">
              <a:off x="5590" y="1527"/>
              <a:ext cx="492" cy="144"/>
              <a:chOff x="3732" y="1692"/>
              <a:chExt cx="1836" cy="144"/>
            </a:xfrm>
          </p:grpSpPr>
          <p:sp>
            <p:nvSpPr>
              <p:cNvPr id="261189" name="Freeform 69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190" name="Line 70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1191" name="Line 71"/>
            <p:cNvSpPr>
              <a:spLocks noChangeShapeType="1"/>
            </p:cNvSpPr>
            <p:nvPr/>
          </p:nvSpPr>
          <p:spPr bwMode="auto">
            <a:xfrm flipV="1">
              <a:off x="5592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1192" name="Group 72"/>
          <p:cNvGrpSpPr>
            <a:grpSpLocks/>
          </p:cNvGrpSpPr>
          <p:nvPr/>
        </p:nvGrpSpPr>
        <p:grpSpPr bwMode="auto">
          <a:xfrm>
            <a:off x="5397500" y="4252913"/>
            <a:ext cx="781050" cy="228600"/>
            <a:chOff x="6088" y="1527"/>
            <a:chExt cx="492" cy="144"/>
          </a:xfrm>
        </p:grpSpPr>
        <p:grpSp>
          <p:nvGrpSpPr>
            <p:cNvPr id="261193" name="Group 73"/>
            <p:cNvGrpSpPr>
              <a:grpSpLocks/>
            </p:cNvGrpSpPr>
            <p:nvPr/>
          </p:nvGrpSpPr>
          <p:grpSpPr bwMode="auto">
            <a:xfrm flipV="1">
              <a:off x="6088" y="1527"/>
              <a:ext cx="492" cy="144"/>
              <a:chOff x="3732" y="1692"/>
              <a:chExt cx="1836" cy="144"/>
            </a:xfrm>
          </p:grpSpPr>
          <p:sp>
            <p:nvSpPr>
              <p:cNvPr id="261194" name="Freeform 74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195" name="Line 75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1196" name="Line 76"/>
            <p:cNvSpPr>
              <a:spLocks noChangeShapeType="1"/>
            </p:cNvSpPr>
            <p:nvPr/>
          </p:nvSpPr>
          <p:spPr bwMode="auto">
            <a:xfrm flipV="1">
              <a:off x="6088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1197" name="Group 77"/>
          <p:cNvGrpSpPr>
            <a:grpSpLocks/>
          </p:cNvGrpSpPr>
          <p:nvPr/>
        </p:nvGrpSpPr>
        <p:grpSpPr bwMode="auto">
          <a:xfrm>
            <a:off x="6188075" y="4252913"/>
            <a:ext cx="781050" cy="228600"/>
            <a:chOff x="6586" y="1527"/>
            <a:chExt cx="492" cy="144"/>
          </a:xfrm>
        </p:grpSpPr>
        <p:grpSp>
          <p:nvGrpSpPr>
            <p:cNvPr id="261198" name="Group 78"/>
            <p:cNvGrpSpPr>
              <a:grpSpLocks/>
            </p:cNvGrpSpPr>
            <p:nvPr/>
          </p:nvGrpSpPr>
          <p:grpSpPr bwMode="auto">
            <a:xfrm flipV="1">
              <a:off x="6586" y="1527"/>
              <a:ext cx="492" cy="144"/>
              <a:chOff x="3732" y="1692"/>
              <a:chExt cx="1836" cy="144"/>
            </a:xfrm>
          </p:grpSpPr>
          <p:sp>
            <p:nvSpPr>
              <p:cNvPr id="261199" name="Freeform 79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1200" name="Line 80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1201" name="Line 81"/>
            <p:cNvSpPr>
              <a:spLocks noChangeShapeType="1"/>
            </p:cNvSpPr>
            <p:nvPr/>
          </p:nvSpPr>
          <p:spPr bwMode="auto">
            <a:xfrm flipV="1">
              <a:off x="6592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1202" name="Line 82"/>
          <p:cNvSpPr>
            <a:spLocks noChangeShapeType="1"/>
          </p:cNvSpPr>
          <p:nvPr/>
        </p:nvSpPr>
        <p:spPr bwMode="auto">
          <a:xfrm>
            <a:off x="2247900" y="45720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203" name="Line 83"/>
          <p:cNvSpPr>
            <a:spLocks noChangeShapeType="1"/>
          </p:cNvSpPr>
          <p:nvPr/>
        </p:nvSpPr>
        <p:spPr bwMode="auto">
          <a:xfrm>
            <a:off x="3022600" y="45720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204" name="Line 84"/>
          <p:cNvSpPr>
            <a:spLocks noChangeShapeType="1"/>
          </p:cNvSpPr>
          <p:nvPr/>
        </p:nvSpPr>
        <p:spPr bwMode="auto">
          <a:xfrm>
            <a:off x="3822700" y="45720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205" name="Line 85"/>
          <p:cNvSpPr>
            <a:spLocks noChangeShapeType="1"/>
          </p:cNvSpPr>
          <p:nvPr/>
        </p:nvSpPr>
        <p:spPr bwMode="auto">
          <a:xfrm>
            <a:off x="4610100" y="45466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206" name="Line 86"/>
          <p:cNvSpPr>
            <a:spLocks noChangeShapeType="1"/>
          </p:cNvSpPr>
          <p:nvPr/>
        </p:nvSpPr>
        <p:spPr bwMode="auto">
          <a:xfrm>
            <a:off x="5397500" y="45339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207" name="Line 87"/>
          <p:cNvSpPr>
            <a:spLocks noChangeShapeType="1"/>
          </p:cNvSpPr>
          <p:nvPr/>
        </p:nvSpPr>
        <p:spPr bwMode="auto">
          <a:xfrm>
            <a:off x="6197600" y="45339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208" name="Text Box 88"/>
          <p:cNvSpPr txBox="1">
            <a:spLocks noChangeArrowheads="1"/>
          </p:cNvSpPr>
          <p:nvPr/>
        </p:nvSpPr>
        <p:spPr bwMode="auto">
          <a:xfrm>
            <a:off x="806450" y="4630738"/>
            <a:ext cx="117475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 Q</a:t>
            </a:r>
            <a:r>
              <a:rPr lang="en-US" baseline="-25000">
                <a:solidFill>
                  <a:schemeClr val="bg1"/>
                </a:solidFill>
              </a:rPr>
              <a:t>B    </a:t>
            </a:r>
            <a:r>
              <a:rPr lang="en-US">
                <a:solidFill>
                  <a:schemeClr val="bg1"/>
                </a:solidFill>
              </a:rPr>
              <a:t>L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  L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61209" name="Line 89"/>
          <p:cNvSpPr>
            <a:spLocks noChangeShapeType="1"/>
          </p:cNvSpPr>
          <p:nvPr/>
        </p:nvSpPr>
        <p:spPr bwMode="auto">
          <a:xfrm>
            <a:off x="1485900" y="5486400"/>
            <a:ext cx="762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211" name="Text Box 91"/>
          <p:cNvSpPr txBox="1">
            <a:spLocks noChangeArrowheads="1"/>
          </p:cNvSpPr>
          <p:nvPr/>
        </p:nvSpPr>
        <p:spPr bwMode="auto">
          <a:xfrm>
            <a:off x="1752600" y="3886200"/>
            <a:ext cx="45640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     </a:t>
            </a:r>
            <a:r>
              <a:rPr lang="en-US" baseline="-25000">
                <a:solidFill>
                  <a:srgbClr val="FFFF00"/>
                </a:solidFill>
              </a:rPr>
              <a:t>1                 2                 3               4                 5                 6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261212" name="Line 92"/>
          <p:cNvSpPr>
            <a:spLocks noChangeShapeType="1"/>
          </p:cNvSpPr>
          <p:nvPr/>
        </p:nvSpPr>
        <p:spPr bwMode="auto">
          <a:xfrm>
            <a:off x="1511300" y="5029200"/>
            <a:ext cx="731838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214" name="Text Box 94"/>
          <p:cNvSpPr txBox="1">
            <a:spLocks noChangeArrowheads="1"/>
          </p:cNvSpPr>
          <p:nvPr/>
        </p:nvSpPr>
        <p:spPr bwMode="auto">
          <a:xfrm>
            <a:off x="1044575" y="4075113"/>
            <a:ext cx="806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Clock</a:t>
            </a:r>
          </a:p>
        </p:txBody>
      </p:sp>
      <p:sp>
        <p:nvSpPr>
          <p:cNvPr id="261215" name="Text Box 95"/>
          <p:cNvSpPr txBox="1">
            <a:spLocks noChangeArrowheads="1"/>
          </p:cNvSpPr>
          <p:nvPr/>
        </p:nvSpPr>
        <p:spPr bwMode="auto">
          <a:xfrm>
            <a:off x="1196975" y="2986088"/>
            <a:ext cx="806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Clock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Mạch đếm</a:t>
            </a:r>
          </a:p>
        </p:txBody>
      </p:sp>
      <p:sp>
        <p:nvSpPr>
          <p:cNvPr id="271363" name="Rectangle 3"/>
          <p:cNvSpPr>
            <a:spLocks noChangeArrowheads="1"/>
          </p:cNvSpPr>
          <p:nvPr/>
        </p:nvSpPr>
        <p:spPr bwMode="auto">
          <a:xfrm>
            <a:off x="2605088" y="2286000"/>
            <a:ext cx="1247775" cy="1371600"/>
          </a:xfrm>
          <a:prstGeom prst="rect">
            <a:avLst/>
          </a:prstGeom>
          <a:solidFill>
            <a:srgbClr val="333333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71364" name="Line 4"/>
          <p:cNvSpPr>
            <a:spLocks noChangeShapeType="1"/>
          </p:cNvSpPr>
          <p:nvPr/>
        </p:nvSpPr>
        <p:spPr bwMode="auto">
          <a:xfrm rot="16200000" flipV="1">
            <a:off x="2131219" y="2526506"/>
            <a:ext cx="0" cy="9096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71365" name="Group 5"/>
          <p:cNvGrpSpPr>
            <a:grpSpLocks/>
          </p:cNvGrpSpPr>
          <p:nvPr/>
        </p:nvGrpSpPr>
        <p:grpSpPr bwMode="auto">
          <a:xfrm>
            <a:off x="3852863" y="2546350"/>
            <a:ext cx="795337" cy="149225"/>
            <a:chOff x="4083" y="1323"/>
            <a:chExt cx="403" cy="69"/>
          </a:xfrm>
        </p:grpSpPr>
        <p:sp>
          <p:nvSpPr>
            <p:cNvPr id="271366" name="Line 6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367" name="Freeform 7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1368" name="Group 8"/>
          <p:cNvGrpSpPr>
            <a:grpSpLocks/>
          </p:cNvGrpSpPr>
          <p:nvPr/>
        </p:nvGrpSpPr>
        <p:grpSpPr bwMode="auto">
          <a:xfrm>
            <a:off x="3852863" y="3332163"/>
            <a:ext cx="795337" cy="149225"/>
            <a:chOff x="4083" y="1323"/>
            <a:chExt cx="403" cy="69"/>
          </a:xfrm>
        </p:grpSpPr>
        <p:sp>
          <p:nvSpPr>
            <p:cNvPr id="271369" name="Line 9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370" name="Freeform 10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1371" name="AutoShape 11"/>
          <p:cNvSpPr>
            <a:spLocks noChangeArrowheads="1"/>
          </p:cNvSpPr>
          <p:nvPr/>
        </p:nvSpPr>
        <p:spPr bwMode="auto">
          <a:xfrm rot="-5400000" flipH="1" flipV="1">
            <a:off x="2601913" y="29146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1372" name="Line 12"/>
          <p:cNvSpPr>
            <a:spLocks noChangeShapeType="1"/>
          </p:cNvSpPr>
          <p:nvPr/>
        </p:nvSpPr>
        <p:spPr bwMode="auto">
          <a:xfrm>
            <a:off x="3506788" y="3124200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373" name="Line 13"/>
          <p:cNvSpPr>
            <a:spLocks noChangeShapeType="1"/>
          </p:cNvSpPr>
          <p:nvPr/>
        </p:nvSpPr>
        <p:spPr bwMode="auto">
          <a:xfrm rot="16200000" flipV="1">
            <a:off x="2135982" y="2043906"/>
            <a:ext cx="0" cy="9096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374" name="Text Box 14"/>
          <p:cNvSpPr txBox="1">
            <a:spLocks noChangeArrowheads="1"/>
          </p:cNvSpPr>
          <p:nvPr/>
        </p:nvSpPr>
        <p:spPr bwMode="auto">
          <a:xfrm>
            <a:off x="195263" y="120650"/>
            <a:ext cx="1911350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CK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  <a:r>
              <a:rPr lang="en-US">
                <a:solidFill>
                  <a:schemeClr val="bg1"/>
                </a:solidFill>
              </a:rPr>
              <a:t>    T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  <a:r>
              <a:rPr lang="en-US">
                <a:solidFill>
                  <a:schemeClr val="bg1"/>
                </a:solidFill>
              </a:rPr>
              <a:t>      Q</a:t>
            </a:r>
            <a:r>
              <a:rPr lang="en-US" baseline="-25000">
                <a:solidFill>
                  <a:schemeClr val="bg1"/>
                </a:solidFill>
              </a:rPr>
              <a:t>n</a:t>
            </a: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  </a:t>
            </a: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         L      Q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n-1</a:t>
            </a:r>
          </a:p>
          <a:p>
            <a:pPr algn="l"/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   </a:t>
            </a:r>
            <a:endParaRPr lang="en-US" baseline="-25000">
              <a:solidFill>
                <a:schemeClr val="bg1"/>
              </a:solidFill>
              <a:cs typeface="Arial" charset="0"/>
              <a:sym typeface="Symbol" pitchFamily="18" charset="2"/>
            </a:endParaRPr>
          </a:p>
          <a:p>
            <a:pPr algn="l"/>
            <a:r>
              <a:rPr lang="en-US" baseline="-25000">
                <a:solidFill>
                  <a:schemeClr val="bg1"/>
                </a:solidFill>
                <a:cs typeface="Arial" charset="0"/>
                <a:sym typeface="Symbol" pitchFamily="18" charset="2"/>
              </a:rPr>
              <a:t>   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       H      Q’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n-1</a:t>
            </a:r>
          </a:p>
          <a:p>
            <a:pPr algn="l"/>
            <a:endParaRPr lang="en-US" baseline="-25000">
              <a:solidFill>
                <a:schemeClr val="bg1"/>
              </a:solidFill>
              <a:sym typeface="Symbol" pitchFamily="18" charset="2"/>
            </a:endParaRPr>
          </a:p>
          <a:p>
            <a:pPr algn="l"/>
            <a:endParaRPr lang="en-US" baseline="-25000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T = toggle </a:t>
            </a:r>
          </a:p>
        </p:txBody>
      </p:sp>
      <p:sp>
        <p:nvSpPr>
          <p:cNvPr id="271375" name="Line 15"/>
          <p:cNvSpPr>
            <a:spLocks noChangeShapeType="1"/>
          </p:cNvSpPr>
          <p:nvPr/>
        </p:nvSpPr>
        <p:spPr bwMode="auto">
          <a:xfrm>
            <a:off x="76200" y="541338"/>
            <a:ext cx="2209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376" name="Line 16"/>
          <p:cNvSpPr>
            <a:spLocks noChangeShapeType="1"/>
          </p:cNvSpPr>
          <p:nvPr/>
        </p:nvSpPr>
        <p:spPr bwMode="auto">
          <a:xfrm>
            <a:off x="1371600" y="84138"/>
            <a:ext cx="0" cy="1447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377" name="Text Box 17"/>
          <p:cNvSpPr txBox="1">
            <a:spLocks noChangeArrowheads="1"/>
          </p:cNvSpPr>
          <p:nvPr/>
        </p:nvSpPr>
        <p:spPr bwMode="auto">
          <a:xfrm>
            <a:off x="1295400" y="2290763"/>
            <a:ext cx="358775" cy="3762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271378" name="Rectangle 18"/>
          <p:cNvSpPr>
            <a:spLocks noChangeArrowheads="1"/>
          </p:cNvSpPr>
          <p:nvPr/>
        </p:nvSpPr>
        <p:spPr bwMode="auto">
          <a:xfrm>
            <a:off x="6491288" y="2209800"/>
            <a:ext cx="1247775" cy="1371600"/>
          </a:xfrm>
          <a:prstGeom prst="rect">
            <a:avLst/>
          </a:prstGeom>
          <a:solidFill>
            <a:srgbClr val="333333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71379" name="Line 19"/>
          <p:cNvSpPr>
            <a:spLocks noChangeShapeType="1"/>
          </p:cNvSpPr>
          <p:nvPr/>
        </p:nvSpPr>
        <p:spPr bwMode="auto">
          <a:xfrm rot="16200000" flipV="1">
            <a:off x="6017419" y="2450306"/>
            <a:ext cx="0" cy="9096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71380" name="Group 20"/>
          <p:cNvGrpSpPr>
            <a:grpSpLocks/>
          </p:cNvGrpSpPr>
          <p:nvPr/>
        </p:nvGrpSpPr>
        <p:grpSpPr bwMode="auto">
          <a:xfrm>
            <a:off x="7739063" y="2470150"/>
            <a:ext cx="795337" cy="149225"/>
            <a:chOff x="4083" y="1323"/>
            <a:chExt cx="403" cy="69"/>
          </a:xfrm>
        </p:grpSpPr>
        <p:sp>
          <p:nvSpPr>
            <p:cNvPr id="271381" name="Line 21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382" name="Freeform 22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1383" name="Group 23"/>
          <p:cNvGrpSpPr>
            <a:grpSpLocks/>
          </p:cNvGrpSpPr>
          <p:nvPr/>
        </p:nvGrpSpPr>
        <p:grpSpPr bwMode="auto">
          <a:xfrm>
            <a:off x="7739063" y="3255963"/>
            <a:ext cx="795337" cy="149225"/>
            <a:chOff x="4083" y="1323"/>
            <a:chExt cx="403" cy="69"/>
          </a:xfrm>
        </p:grpSpPr>
        <p:sp>
          <p:nvSpPr>
            <p:cNvPr id="271384" name="Line 24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385" name="Freeform 25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1386" name="AutoShape 26"/>
          <p:cNvSpPr>
            <a:spLocks noChangeArrowheads="1"/>
          </p:cNvSpPr>
          <p:nvPr/>
        </p:nvSpPr>
        <p:spPr bwMode="auto">
          <a:xfrm rot="-5400000" flipH="1" flipV="1">
            <a:off x="6488113" y="28384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1387" name="Line 27"/>
          <p:cNvSpPr>
            <a:spLocks noChangeShapeType="1"/>
          </p:cNvSpPr>
          <p:nvPr/>
        </p:nvSpPr>
        <p:spPr bwMode="auto">
          <a:xfrm>
            <a:off x="7392988" y="3048000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388" name="Line 28"/>
          <p:cNvSpPr>
            <a:spLocks noChangeShapeType="1"/>
          </p:cNvSpPr>
          <p:nvPr/>
        </p:nvSpPr>
        <p:spPr bwMode="auto">
          <a:xfrm rot="16200000" flipV="1">
            <a:off x="6022182" y="1967706"/>
            <a:ext cx="0" cy="9096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389" name="Text Box 29"/>
          <p:cNvSpPr txBox="1">
            <a:spLocks noChangeArrowheads="1"/>
          </p:cNvSpPr>
          <p:nvPr/>
        </p:nvSpPr>
        <p:spPr bwMode="auto">
          <a:xfrm>
            <a:off x="5181600" y="2214563"/>
            <a:ext cx="358775" cy="3762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271390" name="Line 30"/>
          <p:cNvSpPr>
            <a:spLocks noChangeShapeType="1"/>
          </p:cNvSpPr>
          <p:nvPr/>
        </p:nvSpPr>
        <p:spPr bwMode="auto">
          <a:xfrm rot="-16200000" flipH="1" flipV="1">
            <a:off x="4800600" y="2667000"/>
            <a:ext cx="533400" cy="990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391" name="Rectangle 31"/>
          <p:cNvSpPr>
            <a:spLocks noChangeArrowheads="1"/>
          </p:cNvSpPr>
          <p:nvPr/>
        </p:nvSpPr>
        <p:spPr bwMode="auto">
          <a:xfrm>
            <a:off x="76200" y="3962400"/>
            <a:ext cx="8686800" cy="23622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71392" name="Line 32"/>
          <p:cNvSpPr>
            <a:spLocks noChangeShapeType="1"/>
          </p:cNvSpPr>
          <p:nvPr/>
        </p:nvSpPr>
        <p:spPr bwMode="auto">
          <a:xfrm flipH="1">
            <a:off x="1863725" y="4481513"/>
            <a:ext cx="381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71393" name="Group 33"/>
          <p:cNvGrpSpPr>
            <a:grpSpLocks/>
          </p:cNvGrpSpPr>
          <p:nvPr/>
        </p:nvGrpSpPr>
        <p:grpSpPr bwMode="auto">
          <a:xfrm>
            <a:off x="2244725" y="4252913"/>
            <a:ext cx="781050" cy="228600"/>
            <a:chOff x="4102" y="1527"/>
            <a:chExt cx="492" cy="144"/>
          </a:xfrm>
        </p:grpSpPr>
        <p:grpSp>
          <p:nvGrpSpPr>
            <p:cNvPr id="271394" name="Group 34"/>
            <p:cNvGrpSpPr>
              <a:grpSpLocks/>
            </p:cNvGrpSpPr>
            <p:nvPr/>
          </p:nvGrpSpPr>
          <p:grpSpPr bwMode="auto">
            <a:xfrm flipV="1">
              <a:off x="4102" y="1527"/>
              <a:ext cx="492" cy="144"/>
              <a:chOff x="3732" y="1692"/>
              <a:chExt cx="1836" cy="144"/>
            </a:xfrm>
          </p:grpSpPr>
          <p:sp>
            <p:nvSpPr>
              <p:cNvPr id="271395" name="Freeform 35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396" name="Line 36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1397" name="Line 37"/>
            <p:cNvSpPr>
              <a:spLocks noChangeShapeType="1"/>
            </p:cNvSpPr>
            <p:nvPr/>
          </p:nvSpPr>
          <p:spPr bwMode="auto">
            <a:xfrm flipV="1">
              <a:off x="4104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1398" name="Group 38"/>
          <p:cNvGrpSpPr>
            <a:grpSpLocks/>
          </p:cNvGrpSpPr>
          <p:nvPr/>
        </p:nvGrpSpPr>
        <p:grpSpPr bwMode="auto">
          <a:xfrm>
            <a:off x="3022600" y="4252913"/>
            <a:ext cx="784225" cy="228600"/>
            <a:chOff x="4592" y="1527"/>
            <a:chExt cx="494" cy="144"/>
          </a:xfrm>
        </p:grpSpPr>
        <p:grpSp>
          <p:nvGrpSpPr>
            <p:cNvPr id="271399" name="Group 39"/>
            <p:cNvGrpSpPr>
              <a:grpSpLocks/>
            </p:cNvGrpSpPr>
            <p:nvPr/>
          </p:nvGrpSpPr>
          <p:grpSpPr bwMode="auto">
            <a:xfrm flipV="1">
              <a:off x="4594" y="1527"/>
              <a:ext cx="492" cy="144"/>
              <a:chOff x="3732" y="1692"/>
              <a:chExt cx="1836" cy="144"/>
            </a:xfrm>
          </p:grpSpPr>
          <p:sp>
            <p:nvSpPr>
              <p:cNvPr id="271400" name="Freeform 40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401" name="Line 41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1402" name="Line 42"/>
            <p:cNvSpPr>
              <a:spLocks noChangeShapeType="1"/>
            </p:cNvSpPr>
            <p:nvPr/>
          </p:nvSpPr>
          <p:spPr bwMode="auto">
            <a:xfrm flipV="1">
              <a:off x="4592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1403" name="Group 43"/>
          <p:cNvGrpSpPr>
            <a:grpSpLocks/>
          </p:cNvGrpSpPr>
          <p:nvPr/>
        </p:nvGrpSpPr>
        <p:grpSpPr bwMode="auto">
          <a:xfrm>
            <a:off x="3822700" y="4252913"/>
            <a:ext cx="784225" cy="228600"/>
            <a:chOff x="5096" y="1527"/>
            <a:chExt cx="494" cy="144"/>
          </a:xfrm>
        </p:grpSpPr>
        <p:grpSp>
          <p:nvGrpSpPr>
            <p:cNvPr id="271404" name="Group 44"/>
            <p:cNvGrpSpPr>
              <a:grpSpLocks/>
            </p:cNvGrpSpPr>
            <p:nvPr/>
          </p:nvGrpSpPr>
          <p:grpSpPr bwMode="auto">
            <a:xfrm flipV="1">
              <a:off x="5098" y="1527"/>
              <a:ext cx="492" cy="144"/>
              <a:chOff x="3732" y="1692"/>
              <a:chExt cx="1836" cy="144"/>
            </a:xfrm>
          </p:grpSpPr>
          <p:sp>
            <p:nvSpPr>
              <p:cNvPr id="271405" name="Freeform 45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406" name="Line 46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1407" name="Line 47"/>
            <p:cNvSpPr>
              <a:spLocks noChangeShapeType="1"/>
            </p:cNvSpPr>
            <p:nvPr/>
          </p:nvSpPr>
          <p:spPr bwMode="auto">
            <a:xfrm flipV="1">
              <a:off x="5096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1408" name="Group 48"/>
          <p:cNvGrpSpPr>
            <a:grpSpLocks/>
          </p:cNvGrpSpPr>
          <p:nvPr/>
        </p:nvGrpSpPr>
        <p:grpSpPr bwMode="auto">
          <a:xfrm>
            <a:off x="4606925" y="4252913"/>
            <a:ext cx="781050" cy="228600"/>
            <a:chOff x="5590" y="1527"/>
            <a:chExt cx="492" cy="144"/>
          </a:xfrm>
        </p:grpSpPr>
        <p:grpSp>
          <p:nvGrpSpPr>
            <p:cNvPr id="271409" name="Group 49"/>
            <p:cNvGrpSpPr>
              <a:grpSpLocks/>
            </p:cNvGrpSpPr>
            <p:nvPr/>
          </p:nvGrpSpPr>
          <p:grpSpPr bwMode="auto">
            <a:xfrm flipV="1">
              <a:off x="5590" y="1527"/>
              <a:ext cx="492" cy="144"/>
              <a:chOff x="3732" y="1692"/>
              <a:chExt cx="1836" cy="144"/>
            </a:xfrm>
          </p:grpSpPr>
          <p:sp>
            <p:nvSpPr>
              <p:cNvPr id="271410" name="Freeform 50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411" name="Line 51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1412" name="Line 52"/>
            <p:cNvSpPr>
              <a:spLocks noChangeShapeType="1"/>
            </p:cNvSpPr>
            <p:nvPr/>
          </p:nvSpPr>
          <p:spPr bwMode="auto">
            <a:xfrm flipV="1">
              <a:off x="5592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1413" name="Group 53"/>
          <p:cNvGrpSpPr>
            <a:grpSpLocks/>
          </p:cNvGrpSpPr>
          <p:nvPr/>
        </p:nvGrpSpPr>
        <p:grpSpPr bwMode="auto">
          <a:xfrm>
            <a:off x="5397500" y="4252913"/>
            <a:ext cx="781050" cy="228600"/>
            <a:chOff x="6088" y="1527"/>
            <a:chExt cx="492" cy="144"/>
          </a:xfrm>
        </p:grpSpPr>
        <p:grpSp>
          <p:nvGrpSpPr>
            <p:cNvPr id="271414" name="Group 54"/>
            <p:cNvGrpSpPr>
              <a:grpSpLocks/>
            </p:cNvGrpSpPr>
            <p:nvPr/>
          </p:nvGrpSpPr>
          <p:grpSpPr bwMode="auto">
            <a:xfrm flipV="1">
              <a:off x="6088" y="1527"/>
              <a:ext cx="492" cy="144"/>
              <a:chOff x="3732" y="1692"/>
              <a:chExt cx="1836" cy="144"/>
            </a:xfrm>
          </p:grpSpPr>
          <p:sp>
            <p:nvSpPr>
              <p:cNvPr id="271415" name="Freeform 55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416" name="Line 56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1417" name="Line 57"/>
            <p:cNvSpPr>
              <a:spLocks noChangeShapeType="1"/>
            </p:cNvSpPr>
            <p:nvPr/>
          </p:nvSpPr>
          <p:spPr bwMode="auto">
            <a:xfrm flipV="1">
              <a:off x="6088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71418" name="Group 58"/>
          <p:cNvGrpSpPr>
            <a:grpSpLocks/>
          </p:cNvGrpSpPr>
          <p:nvPr/>
        </p:nvGrpSpPr>
        <p:grpSpPr bwMode="auto">
          <a:xfrm>
            <a:off x="6188075" y="4252913"/>
            <a:ext cx="781050" cy="228600"/>
            <a:chOff x="6586" y="1527"/>
            <a:chExt cx="492" cy="144"/>
          </a:xfrm>
        </p:grpSpPr>
        <p:grpSp>
          <p:nvGrpSpPr>
            <p:cNvPr id="271419" name="Group 59"/>
            <p:cNvGrpSpPr>
              <a:grpSpLocks/>
            </p:cNvGrpSpPr>
            <p:nvPr/>
          </p:nvGrpSpPr>
          <p:grpSpPr bwMode="auto">
            <a:xfrm flipV="1">
              <a:off x="6586" y="1527"/>
              <a:ext cx="492" cy="144"/>
              <a:chOff x="3732" y="1692"/>
              <a:chExt cx="1836" cy="144"/>
            </a:xfrm>
          </p:grpSpPr>
          <p:sp>
            <p:nvSpPr>
              <p:cNvPr id="271420" name="Freeform 60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71421" name="Line 61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71422" name="Line 62"/>
            <p:cNvSpPr>
              <a:spLocks noChangeShapeType="1"/>
            </p:cNvSpPr>
            <p:nvPr/>
          </p:nvSpPr>
          <p:spPr bwMode="auto">
            <a:xfrm flipV="1">
              <a:off x="6592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71423" name="Line 63"/>
          <p:cNvSpPr>
            <a:spLocks noChangeShapeType="1"/>
          </p:cNvSpPr>
          <p:nvPr/>
        </p:nvSpPr>
        <p:spPr bwMode="auto">
          <a:xfrm>
            <a:off x="2247900" y="45720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24" name="Line 64"/>
          <p:cNvSpPr>
            <a:spLocks noChangeShapeType="1"/>
          </p:cNvSpPr>
          <p:nvPr/>
        </p:nvSpPr>
        <p:spPr bwMode="auto">
          <a:xfrm>
            <a:off x="3022600" y="45720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25" name="Line 65"/>
          <p:cNvSpPr>
            <a:spLocks noChangeShapeType="1"/>
          </p:cNvSpPr>
          <p:nvPr/>
        </p:nvSpPr>
        <p:spPr bwMode="auto">
          <a:xfrm>
            <a:off x="3822700" y="45720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26" name="Line 66"/>
          <p:cNvSpPr>
            <a:spLocks noChangeShapeType="1"/>
          </p:cNvSpPr>
          <p:nvPr/>
        </p:nvSpPr>
        <p:spPr bwMode="auto">
          <a:xfrm>
            <a:off x="4610100" y="45466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27" name="Line 67"/>
          <p:cNvSpPr>
            <a:spLocks noChangeShapeType="1"/>
          </p:cNvSpPr>
          <p:nvPr/>
        </p:nvSpPr>
        <p:spPr bwMode="auto">
          <a:xfrm>
            <a:off x="5397500" y="45339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28" name="Line 68"/>
          <p:cNvSpPr>
            <a:spLocks noChangeShapeType="1"/>
          </p:cNvSpPr>
          <p:nvPr/>
        </p:nvSpPr>
        <p:spPr bwMode="auto">
          <a:xfrm>
            <a:off x="6197600" y="45339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29" name="Text Box 69"/>
          <p:cNvSpPr txBox="1">
            <a:spLocks noChangeArrowheads="1"/>
          </p:cNvSpPr>
          <p:nvPr/>
        </p:nvSpPr>
        <p:spPr bwMode="auto">
          <a:xfrm>
            <a:off x="806450" y="4630738"/>
            <a:ext cx="1174750" cy="1465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 Q</a:t>
            </a:r>
            <a:r>
              <a:rPr lang="en-US" baseline="-25000">
                <a:solidFill>
                  <a:schemeClr val="bg1"/>
                </a:solidFill>
              </a:rPr>
              <a:t>B    </a:t>
            </a:r>
            <a:r>
              <a:rPr lang="en-US">
                <a:solidFill>
                  <a:schemeClr val="bg1"/>
                </a:solidFill>
              </a:rPr>
              <a:t>L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  L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71430" name="Line 70"/>
          <p:cNvSpPr>
            <a:spLocks noChangeShapeType="1"/>
          </p:cNvSpPr>
          <p:nvPr/>
        </p:nvSpPr>
        <p:spPr bwMode="auto">
          <a:xfrm>
            <a:off x="1485900" y="5486400"/>
            <a:ext cx="762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31" name="Text Box 71"/>
          <p:cNvSpPr txBox="1">
            <a:spLocks noChangeArrowheads="1"/>
          </p:cNvSpPr>
          <p:nvPr/>
        </p:nvSpPr>
        <p:spPr bwMode="auto">
          <a:xfrm>
            <a:off x="1752600" y="3886200"/>
            <a:ext cx="45640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     </a:t>
            </a:r>
            <a:r>
              <a:rPr lang="en-US" baseline="-25000">
                <a:solidFill>
                  <a:srgbClr val="FFFF00"/>
                </a:solidFill>
              </a:rPr>
              <a:t>1                 2                 3               4                 5                 6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271432" name="Line 72"/>
          <p:cNvSpPr>
            <a:spLocks noChangeShapeType="1"/>
          </p:cNvSpPr>
          <p:nvPr/>
        </p:nvSpPr>
        <p:spPr bwMode="auto">
          <a:xfrm>
            <a:off x="1557338" y="5029200"/>
            <a:ext cx="14620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33" name="Text Box 73"/>
          <p:cNvSpPr txBox="1">
            <a:spLocks noChangeArrowheads="1"/>
          </p:cNvSpPr>
          <p:nvPr/>
        </p:nvSpPr>
        <p:spPr bwMode="auto">
          <a:xfrm>
            <a:off x="1044575" y="4075113"/>
            <a:ext cx="806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Clock</a:t>
            </a:r>
          </a:p>
        </p:txBody>
      </p:sp>
      <p:sp>
        <p:nvSpPr>
          <p:cNvPr id="271434" name="Text Box 74"/>
          <p:cNvSpPr txBox="1">
            <a:spLocks noChangeArrowheads="1"/>
          </p:cNvSpPr>
          <p:nvPr/>
        </p:nvSpPr>
        <p:spPr bwMode="auto">
          <a:xfrm>
            <a:off x="1196975" y="2986088"/>
            <a:ext cx="806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Clock</a:t>
            </a:r>
          </a:p>
        </p:txBody>
      </p:sp>
      <p:sp>
        <p:nvSpPr>
          <p:cNvPr id="271435" name="Freeform 75"/>
          <p:cNvSpPr>
            <a:spLocks/>
          </p:cNvSpPr>
          <p:nvPr/>
        </p:nvSpPr>
        <p:spPr bwMode="auto">
          <a:xfrm>
            <a:off x="2254250" y="5257800"/>
            <a:ext cx="768350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36" name="Freeform 76"/>
          <p:cNvSpPr>
            <a:spLocks/>
          </p:cNvSpPr>
          <p:nvPr/>
        </p:nvSpPr>
        <p:spPr bwMode="auto">
          <a:xfrm flipV="1">
            <a:off x="3032125" y="5257800"/>
            <a:ext cx="768350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37" name="Freeform 77"/>
          <p:cNvSpPr>
            <a:spLocks/>
          </p:cNvSpPr>
          <p:nvPr/>
        </p:nvSpPr>
        <p:spPr bwMode="auto">
          <a:xfrm>
            <a:off x="3829050" y="5257800"/>
            <a:ext cx="768350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38" name="Freeform 78"/>
          <p:cNvSpPr>
            <a:spLocks/>
          </p:cNvSpPr>
          <p:nvPr/>
        </p:nvSpPr>
        <p:spPr bwMode="auto">
          <a:xfrm flipV="1">
            <a:off x="4625975" y="5257800"/>
            <a:ext cx="768350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39" name="Freeform 79"/>
          <p:cNvSpPr>
            <a:spLocks/>
          </p:cNvSpPr>
          <p:nvPr/>
        </p:nvSpPr>
        <p:spPr bwMode="auto">
          <a:xfrm>
            <a:off x="5400675" y="5257800"/>
            <a:ext cx="768350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40" name="Freeform 80"/>
          <p:cNvSpPr>
            <a:spLocks/>
          </p:cNvSpPr>
          <p:nvPr/>
        </p:nvSpPr>
        <p:spPr bwMode="auto">
          <a:xfrm flipV="1">
            <a:off x="6203950" y="5257800"/>
            <a:ext cx="768350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41" name="Freeform 81"/>
          <p:cNvSpPr>
            <a:spLocks/>
          </p:cNvSpPr>
          <p:nvPr/>
        </p:nvSpPr>
        <p:spPr bwMode="auto">
          <a:xfrm>
            <a:off x="3022600" y="4791075"/>
            <a:ext cx="1600200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42" name="Freeform 82"/>
          <p:cNvSpPr>
            <a:spLocks/>
          </p:cNvSpPr>
          <p:nvPr/>
        </p:nvSpPr>
        <p:spPr bwMode="auto">
          <a:xfrm flipV="1">
            <a:off x="4610100" y="4800600"/>
            <a:ext cx="1600200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1443" name="Text Box 83"/>
          <p:cNvSpPr txBox="1">
            <a:spLocks noChangeArrowheads="1"/>
          </p:cNvSpPr>
          <p:nvPr/>
        </p:nvSpPr>
        <p:spPr bwMode="auto">
          <a:xfrm>
            <a:off x="1597025" y="5675313"/>
            <a:ext cx="622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0             1         2           3           0          1         2 …….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Đây là bộ đếm lên mô đun 4 , chu kỳ 0 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 1  2  3  0</a:t>
            </a:r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324600" y="457200"/>
            <a:ext cx="2819400" cy="609600"/>
          </a:xfrm>
        </p:spPr>
        <p:txBody>
          <a:bodyPr/>
          <a:lstStyle/>
          <a:p>
            <a:r>
              <a:rPr lang="en-US" sz="4000" b="1">
                <a:solidFill>
                  <a:schemeClr val="bg1"/>
                </a:solidFill>
              </a:rPr>
              <a:t>Mạch đếm đồng bộ</a:t>
            </a:r>
          </a:p>
        </p:txBody>
      </p:sp>
      <p:sp>
        <p:nvSpPr>
          <p:cNvPr id="262148" name="Line 4"/>
          <p:cNvSpPr>
            <a:spLocks noChangeShapeType="1"/>
          </p:cNvSpPr>
          <p:nvPr/>
        </p:nvSpPr>
        <p:spPr bwMode="auto">
          <a:xfrm rot="16200000" flipV="1">
            <a:off x="1010444" y="2526506"/>
            <a:ext cx="0" cy="90963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2149" name="Group 5"/>
          <p:cNvGrpSpPr>
            <a:grpSpLocks/>
          </p:cNvGrpSpPr>
          <p:nvPr/>
        </p:nvGrpSpPr>
        <p:grpSpPr bwMode="auto">
          <a:xfrm>
            <a:off x="2732088" y="2546350"/>
            <a:ext cx="392112" cy="74613"/>
            <a:chOff x="4083" y="1323"/>
            <a:chExt cx="403" cy="69"/>
          </a:xfrm>
        </p:grpSpPr>
        <p:sp>
          <p:nvSpPr>
            <p:cNvPr id="262150" name="Line 6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151" name="Freeform 7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2152" name="Group 8"/>
          <p:cNvGrpSpPr>
            <a:grpSpLocks/>
          </p:cNvGrpSpPr>
          <p:nvPr/>
        </p:nvGrpSpPr>
        <p:grpSpPr bwMode="auto">
          <a:xfrm>
            <a:off x="2732088" y="3332163"/>
            <a:ext cx="468312" cy="96837"/>
            <a:chOff x="4083" y="1323"/>
            <a:chExt cx="403" cy="69"/>
          </a:xfrm>
        </p:grpSpPr>
        <p:sp>
          <p:nvSpPr>
            <p:cNvPr id="262153" name="Line 9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154" name="Freeform 10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2156" name="Line 12"/>
          <p:cNvSpPr>
            <a:spLocks noChangeShapeType="1"/>
          </p:cNvSpPr>
          <p:nvPr/>
        </p:nvSpPr>
        <p:spPr bwMode="auto">
          <a:xfrm>
            <a:off x="2386013" y="3124200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157" name="Line 13"/>
          <p:cNvSpPr>
            <a:spLocks noChangeShapeType="1"/>
          </p:cNvSpPr>
          <p:nvPr/>
        </p:nvSpPr>
        <p:spPr bwMode="auto">
          <a:xfrm rot="16200000" flipV="1">
            <a:off x="1015207" y="2043906"/>
            <a:ext cx="0" cy="9096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162" name="Rectangle 18"/>
          <p:cNvSpPr>
            <a:spLocks noChangeArrowheads="1"/>
          </p:cNvSpPr>
          <p:nvPr/>
        </p:nvSpPr>
        <p:spPr bwMode="auto">
          <a:xfrm>
            <a:off x="4125913" y="2260600"/>
            <a:ext cx="1247775" cy="1371600"/>
          </a:xfrm>
          <a:prstGeom prst="rect">
            <a:avLst/>
          </a:prstGeom>
          <a:solidFill>
            <a:srgbClr val="333333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62163" name="Line 19"/>
          <p:cNvSpPr>
            <a:spLocks noChangeShapeType="1"/>
          </p:cNvSpPr>
          <p:nvPr/>
        </p:nvSpPr>
        <p:spPr bwMode="auto">
          <a:xfrm rot="-16200000">
            <a:off x="3962400" y="2797175"/>
            <a:ext cx="0" cy="3048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170" name="AutoShape 26"/>
          <p:cNvSpPr>
            <a:spLocks noChangeArrowheads="1"/>
          </p:cNvSpPr>
          <p:nvPr/>
        </p:nvSpPr>
        <p:spPr bwMode="auto">
          <a:xfrm rot="-5400000" flipH="1" flipV="1">
            <a:off x="4122738" y="28892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2171" name="Line 27"/>
          <p:cNvSpPr>
            <a:spLocks noChangeShapeType="1"/>
          </p:cNvSpPr>
          <p:nvPr/>
        </p:nvSpPr>
        <p:spPr bwMode="auto">
          <a:xfrm>
            <a:off x="5027613" y="3098800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218" name="Text Box 74"/>
          <p:cNvSpPr txBox="1">
            <a:spLocks noChangeArrowheads="1"/>
          </p:cNvSpPr>
          <p:nvPr/>
        </p:nvSpPr>
        <p:spPr bwMode="auto">
          <a:xfrm>
            <a:off x="76200" y="2986088"/>
            <a:ext cx="806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Clock</a:t>
            </a:r>
          </a:p>
        </p:txBody>
      </p:sp>
      <p:grpSp>
        <p:nvGrpSpPr>
          <p:cNvPr id="262266" name="Group 122"/>
          <p:cNvGrpSpPr>
            <a:grpSpLocks/>
          </p:cNvGrpSpPr>
          <p:nvPr/>
        </p:nvGrpSpPr>
        <p:grpSpPr bwMode="auto">
          <a:xfrm>
            <a:off x="152400" y="4191000"/>
            <a:ext cx="6162675" cy="2209800"/>
            <a:chOff x="102" y="2640"/>
            <a:chExt cx="3882" cy="1392"/>
          </a:xfrm>
        </p:grpSpPr>
        <p:sp>
          <p:nvSpPr>
            <p:cNvPr id="262176" name="Line 32"/>
            <p:cNvSpPr>
              <a:spLocks noChangeShapeType="1"/>
            </p:cNvSpPr>
            <p:nvPr/>
          </p:nvSpPr>
          <p:spPr bwMode="auto">
            <a:xfrm flipH="1">
              <a:off x="768" y="3015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2177" name="Group 33"/>
            <p:cNvGrpSpPr>
              <a:grpSpLocks/>
            </p:cNvGrpSpPr>
            <p:nvPr/>
          </p:nvGrpSpPr>
          <p:grpSpPr bwMode="auto">
            <a:xfrm>
              <a:off x="1008" y="2871"/>
              <a:ext cx="492" cy="144"/>
              <a:chOff x="4102" y="1527"/>
              <a:chExt cx="492" cy="144"/>
            </a:xfrm>
          </p:grpSpPr>
          <p:grpSp>
            <p:nvGrpSpPr>
              <p:cNvPr id="262178" name="Group 34"/>
              <p:cNvGrpSpPr>
                <a:grpSpLocks/>
              </p:cNvGrpSpPr>
              <p:nvPr/>
            </p:nvGrpSpPr>
            <p:grpSpPr bwMode="auto">
              <a:xfrm flipV="1">
                <a:off x="4102" y="1527"/>
                <a:ext cx="492" cy="144"/>
                <a:chOff x="3732" y="1692"/>
                <a:chExt cx="1836" cy="144"/>
              </a:xfrm>
            </p:grpSpPr>
            <p:sp>
              <p:nvSpPr>
                <p:cNvPr id="262179" name="Freeform 35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2180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2181" name="Line 37"/>
              <p:cNvSpPr>
                <a:spLocks noChangeShapeType="1"/>
              </p:cNvSpPr>
              <p:nvPr/>
            </p:nvSpPr>
            <p:spPr bwMode="auto">
              <a:xfrm flipV="1">
                <a:off x="4104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62182" name="Group 38"/>
            <p:cNvGrpSpPr>
              <a:grpSpLocks/>
            </p:cNvGrpSpPr>
            <p:nvPr/>
          </p:nvGrpSpPr>
          <p:grpSpPr bwMode="auto">
            <a:xfrm>
              <a:off x="1498" y="2871"/>
              <a:ext cx="494" cy="144"/>
              <a:chOff x="4592" y="1527"/>
              <a:chExt cx="494" cy="144"/>
            </a:xfrm>
          </p:grpSpPr>
          <p:grpSp>
            <p:nvGrpSpPr>
              <p:cNvPr id="262183" name="Group 39"/>
              <p:cNvGrpSpPr>
                <a:grpSpLocks/>
              </p:cNvGrpSpPr>
              <p:nvPr/>
            </p:nvGrpSpPr>
            <p:grpSpPr bwMode="auto">
              <a:xfrm flipV="1">
                <a:off x="4594" y="1527"/>
                <a:ext cx="492" cy="144"/>
                <a:chOff x="3732" y="1692"/>
                <a:chExt cx="1836" cy="144"/>
              </a:xfrm>
            </p:grpSpPr>
            <p:sp>
              <p:nvSpPr>
                <p:cNvPr id="262184" name="Freeform 40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2185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2186" name="Line 42"/>
              <p:cNvSpPr>
                <a:spLocks noChangeShapeType="1"/>
              </p:cNvSpPr>
              <p:nvPr/>
            </p:nvSpPr>
            <p:spPr bwMode="auto">
              <a:xfrm flipV="1">
                <a:off x="4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62187" name="Group 43"/>
            <p:cNvGrpSpPr>
              <a:grpSpLocks/>
            </p:cNvGrpSpPr>
            <p:nvPr/>
          </p:nvGrpSpPr>
          <p:grpSpPr bwMode="auto">
            <a:xfrm>
              <a:off x="2002" y="2871"/>
              <a:ext cx="494" cy="144"/>
              <a:chOff x="5096" y="1527"/>
              <a:chExt cx="494" cy="144"/>
            </a:xfrm>
          </p:grpSpPr>
          <p:grpSp>
            <p:nvGrpSpPr>
              <p:cNvPr id="262188" name="Group 44"/>
              <p:cNvGrpSpPr>
                <a:grpSpLocks/>
              </p:cNvGrpSpPr>
              <p:nvPr/>
            </p:nvGrpSpPr>
            <p:grpSpPr bwMode="auto">
              <a:xfrm flipV="1">
                <a:off x="5098" y="1527"/>
                <a:ext cx="492" cy="144"/>
                <a:chOff x="3732" y="1692"/>
                <a:chExt cx="1836" cy="144"/>
              </a:xfrm>
            </p:grpSpPr>
            <p:sp>
              <p:nvSpPr>
                <p:cNvPr id="262189" name="Freeform 45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2190" name="Line 46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2191" name="Line 47"/>
              <p:cNvSpPr>
                <a:spLocks noChangeShapeType="1"/>
              </p:cNvSpPr>
              <p:nvPr/>
            </p:nvSpPr>
            <p:spPr bwMode="auto">
              <a:xfrm flipV="1">
                <a:off x="5096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62192" name="Group 48"/>
            <p:cNvGrpSpPr>
              <a:grpSpLocks/>
            </p:cNvGrpSpPr>
            <p:nvPr/>
          </p:nvGrpSpPr>
          <p:grpSpPr bwMode="auto">
            <a:xfrm>
              <a:off x="2496" y="2871"/>
              <a:ext cx="492" cy="144"/>
              <a:chOff x="5590" y="1527"/>
              <a:chExt cx="492" cy="144"/>
            </a:xfrm>
          </p:grpSpPr>
          <p:grpSp>
            <p:nvGrpSpPr>
              <p:cNvPr id="262193" name="Group 49"/>
              <p:cNvGrpSpPr>
                <a:grpSpLocks/>
              </p:cNvGrpSpPr>
              <p:nvPr/>
            </p:nvGrpSpPr>
            <p:grpSpPr bwMode="auto">
              <a:xfrm flipV="1">
                <a:off x="5590" y="1527"/>
                <a:ext cx="492" cy="144"/>
                <a:chOff x="3732" y="1692"/>
                <a:chExt cx="1836" cy="144"/>
              </a:xfrm>
            </p:grpSpPr>
            <p:sp>
              <p:nvSpPr>
                <p:cNvPr id="262194" name="Freeform 50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2195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2196" name="Line 52"/>
              <p:cNvSpPr>
                <a:spLocks noChangeShapeType="1"/>
              </p:cNvSpPr>
              <p:nvPr/>
            </p:nvSpPr>
            <p:spPr bwMode="auto">
              <a:xfrm flipV="1">
                <a:off x="5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62197" name="Group 53"/>
            <p:cNvGrpSpPr>
              <a:grpSpLocks/>
            </p:cNvGrpSpPr>
            <p:nvPr/>
          </p:nvGrpSpPr>
          <p:grpSpPr bwMode="auto">
            <a:xfrm>
              <a:off x="2994" y="2871"/>
              <a:ext cx="492" cy="144"/>
              <a:chOff x="6088" y="1527"/>
              <a:chExt cx="492" cy="144"/>
            </a:xfrm>
          </p:grpSpPr>
          <p:grpSp>
            <p:nvGrpSpPr>
              <p:cNvPr id="262198" name="Group 54"/>
              <p:cNvGrpSpPr>
                <a:grpSpLocks/>
              </p:cNvGrpSpPr>
              <p:nvPr/>
            </p:nvGrpSpPr>
            <p:grpSpPr bwMode="auto">
              <a:xfrm flipV="1">
                <a:off x="6088" y="1527"/>
                <a:ext cx="492" cy="144"/>
                <a:chOff x="3732" y="1692"/>
                <a:chExt cx="1836" cy="144"/>
              </a:xfrm>
            </p:grpSpPr>
            <p:sp>
              <p:nvSpPr>
                <p:cNvPr id="262199" name="Freeform 55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2200" name="Line 56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2201" name="Line 57"/>
              <p:cNvSpPr>
                <a:spLocks noChangeShapeType="1"/>
              </p:cNvSpPr>
              <p:nvPr/>
            </p:nvSpPr>
            <p:spPr bwMode="auto">
              <a:xfrm flipV="1">
                <a:off x="6088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62202" name="Group 58"/>
            <p:cNvGrpSpPr>
              <a:grpSpLocks/>
            </p:cNvGrpSpPr>
            <p:nvPr/>
          </p:nvGrpSpPr>
          <p:grpSpPr bwMode="auto">
            <a:xfrm>
              <a:off x="3492" y="2871"/>
              <a:ext cx="492" cy="144"/>
              <a:chOff x="6586" y="1527"/>
              <a:chExt cx="492" cy="144"/>
            </a:xfrm>
          </p:grpSpPr>
          <p:grpSp>
            <p:nvGrpSpPr>
              <p:cNvPr id="262203" name="Group 59"/>
              <p:cNvGrpSpPr>
                <a:grpSpLocks/>
              </p:cNvGrpSpPr>
              <p:nvPr/>
            </p:nvGrpSpPr>
            <p:grpSpPr bwMode="auto">
              <a:xfrm flipV="1">
                <a:off x="6586" y="1527"/>
                <a:ext cx="492" cy="144"/>
                <a:chOff x="3732" y="1692"/>
                <a:chExt cx="1836" cy="144"/>
              </a:xfrm>
            </p:grpSpPr>
            <p:sp>
              <p:nvSpPr>
                <p:cNvPr id="262204" name="Freeform 60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>
                    <a:gd name="T0" fmla="*/ 0 w 12060"/>
                    <a:gd name="T1" fmla="*/ 540 h 540"/>
                    <a:gd name="T2" fmla="*/ 360 w 12060"/>
                    <a:gd name="T3" fmla="*/ 0 h 540"/>
                    <a:gd name="T4" fmla="*/ 11880 w 12060"/>
                    <a:gd name="T5" fmla="*/ 0 h 540"/>
                    <a:gd name="T6" fmla="*/ 12060 w 12060"/>
                    <a:gd name="T7" fmla="*/ 540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62205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62206" name="Line 62"/>
              <p:cNvSpPr>
                <a:spLocks noChangeShapeType="1"/>
              </p:cNvSpPr>
              <p:nvPr/>
            </p:nvSpPr>
            <p:spPr bwMode="auto">
              <a:xfrm flipV="1">
                <a:off x="6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2207" name="Line 63"/>
            <p:cNvSpPr>
              <a:spLocks noChangeShapeType="1"/>
            </p:cNvSpPr>
            <p:nvPr/>
          </p:nvSpPr>
          <p:spPr bwMode="auto">
            <a:xfrm>
              <a:off x="1010" y="307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08" name="Line 64"/>
            <p:cNvSpPr>
              <a:spLocks noChangeShapeType="1"/>
            </p:cNvSpPr>
            <p:nvPr/>
          </p:nvSpPr>
          <p:spPr bwMode="auto">
            <a:xfrm>
              <a:off x="1498" y="307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09" name="Line 65"/>
            <p:cNvSpPr>
              <a:spLocks noChangeShapeType="1"/>
            </p:cNvSpPr>
            <p:nvPr/>
          </p:nvSpPr>
          <p:spPr bwMode="auto">
            <a:xfrm>
              <a:off x="2002" y="307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10" name="Line 66"/>
            <p:cNvSpPr>
              <a:spLocks noChangeShapeType="1"/>
            </p:cNvSpPr>
            <p:nvPr/>
          </p:nvSpPr>
          <p:spPr bwMode="auto">
            <a:xfrm>
              <a:off x="2498" y="3056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11" name="Line 67"/>
            <p:cNvSpPr>
              <a:spLocks noChangeShapeType="1"/>
            </p:cNvSpPr>
            <p:nvPr/>
          </p:nvSpPr>
          <p:spPr bwMode="auto">
            <a:xfrm>
              <a:off x="2994" y="3048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12" name="Line 68"/>
            <p:cNvSpPr>
              <a:spLocks noChangeShapeType="1"/>
            </p:cNvSpPr>
            <p:nvPr/>
          </p:nvSpPr>
          <p:spPr bwMode="auto">
            <a:xfrm>
              <a:off x="3498" y="3048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13" name="Text Box 69"/>
            <p:cNvSpPr txBox="1">
              <a:spLocks noChangeArrowheads="1"/>
            </p:cNvSpPr>
            <p:nvPr/>
          </p:nvSpPr>
          <p:spPr bwMode="auto">
            <a:xfrm>
              <a:off x="102" y="3109"/>
              <a:ext cx="740" cy="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Q</a:t>
              </a:r>
              <a:r>
                <a:rPr lang="en-US" baseline="-25000">
                  <a:solidFill>
                    <a:schemeClr val="bg1"/>
                  </a:solidFill>
                </a:rPr>
                <a:t>B    </a:t>
              </a:r>
              <a:r>
                <a:rPr lang="en-US">
                  <a:solidFill>
                    <a:schemeClr val="bg1"/>
                  </a:solidFill>
                </a:rPr>
                <a:t>L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Q</a:t>
              </a:r>
              <a:r>
                <a:rPr lang="en-US" baseline="-25000">
                  <a:solidFill>
                    <a:schemeClr val="bg1"/>
                  </a:solidFill>
                </a:rPr>
                <a:t>A</a:t>
              </a:r>
              <a:r>
                <a:rPr lang="en-US">
                  <a:solidFill>
                    <a:schemeClr val="bg1"/>
                  </a:solidFill>
                </a:rPr>
                <a:t>   L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262214" name="Line 70"/>
            <p:cNvSpPr>
              <a:spLocks noChangeShapeType="1"/>
            </p:cNvSpPr>
            <p:nvPr/>
          </p:nvSpPr>
          <p:spPr bwMode="auto">
            <a:xfrm>
              <a:off x="530" y="3648"/>
              <a:ext cx="48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15" name="Text Box 71"/>
            <p:cNvSpPr txBox="1">
              <a:spLocks noChangeArrowheads="1"/>
            </p:cNvSpPr>
            <p:nvPr/>
          </p:nvSpPr>
          <p:spPr bwMode="auto">
            <a:xfrm>
              <a:off x="698" y="2640"/>
              <a:ext cx="2875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    </a:t>
              </a:r>
              <a:r>
                <a:rPr lang="en-US" baseline="-25000">
                  <a:solidFill>
                    <a:srgbClr val="FFFF00"/>
                  </a:solidFill>
                </a:rPr>
                <a:t>1                 2                 3               4                 5                 6</a:t>
              </a:r>
              <a:endParaRPr lang="en-US">
                <a:solidFill>
                  <a:srgbClr val="FFFF00"/>
                </a:solidFill>
              </a:endParaRPr>
            </a:p>
          </p:txBody>
        </p:sp>
        <p:sp>
          <p:nvSpPr>
            <p:cNvPr id="262216" name="Line 72"/>
            <p:cNvSpPr>
              <a:spLocks noChangeShapeType="1"/>
            </p:cNvSpPr>
            <p:nvPr/>
          </p:nvSpPr>
          <p:spPr bwMode="auto">
            <a:xfrm>
              <a:off x="575" y="3360"/>
              <a:ext cx="921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17" name="Text Box 73"/>
            <p:cNvSpPr txBox="1">
              <a:spLocks noChangeArrowheads="1"/>
            </p:cNvSpPr>
            <p:nvPr/>
          </p:nvSpPr>
          <p:spPr bwMode="auto">
            <a:xfrm>
              <a:off x="252" y="2759"/>
              <a:ext cx="50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Clock</a:t>
              </a:r>
            </a:p>
          </p:txBody>
        </p:sp>
        <p:sp>
          <p:nvSpPr>
            <p:cNvPr id="262219" name="Freeform 75"/>
            <p:cNvSpPr>
              <a:spLocks/>
            </p:cNvSpPr>
            <p:nvPr/>
          </p:nvSpPr>
          <p:spPr bwMode="auto">
            <a:xfrm>
              <a:off x="1022" y="3504"/>
              <a:ext cx="979" cy="144"/>
            </a:xfrm>
            <a:custGeom>
              <a:avLst/>
              <a:gdLst>
                <a:gd name="T0" fmla="*/ 0 w 528"/>
                <a:gd name="T1" fmla="*/ 144 h 144"/>
                <a:gd name="T2" fmla="*/ 0 w 528"/>
                <a:gd name="T3" fmla="*/ 0 h 144"/>
                <a:gd name="T4" fmla="*/ 528 w 528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8" h="144">
                  <a:moveTo>
                    <a:pt x="0" y="144"/>
                  </a:moveTo>
                  <a:lnTo>
                    <a:pt x="0" y="0"/>
                  </a:lnTo>
                  <a:lnTo>
                    <a:pt x="528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22" name="Freeform 78"/>
            <p:cNvSpPr>
              <a:spLocks/>
            </p:cNvSpPr>
            <p:nvPr/>
          </p:nvSpPr>
          <p:spPr bwMode="auto">
            <a:xfrm flipV="1">
              <a:off x="2010" y="3504"/>
              <a:ext cx="979" cy="144"/>
            </a:xfrm>
            <a:custGeom>
              <a:avLst/>
              <a:gdLst>
                <a:gd name="T0" fmla="*/ 0 w 528"/>
                <a:gd name="T1" fmla="*/ 144 h 144"/>
                <a:gd name="T2" fmla="*/ 0 w 528"/>
                <a:gd name="T3" fmla="*/ 0 h 144"/>
                <a:gd name="T4" fmla="*/ 528 w 528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8" h="144">
                  <a:moveTo>
                    <a:pt x="0" y="144"/>
                  </a:moveTo>
                  <a:lnTo>
                    <a:pt x="0" y="0"/>
                  </a:lnTo>
                  <a:lnTo>
                    <a:pt x="528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23" name="Freeform 79"/>
            <p:cNvSpPr>
              <a:spLocks/>
            </p:cNvSpPr>
            <p:nvPr/>
          </p:nvSpPr>
          <p:spPr bwMode="auto">
            <a:xfrm>
              <a:off x="3004" y="3504"/>
              <a:ext cx="484" cy="144"/>
            </a:xfrm>
            <a:custGeom>
              <a:avLst/>
              <a:gdLst>
                <a:gd name="T0" fmla="*/ 0 w 528"/>
                <a:gd name="T1" fmla="*/ 144 h 144"/>
                <a:gd name="T2" fmla="*/ 0 w 528"/>
                <a:gd name="T3" fmla="*/ 0 h 144"/>
                <a:gd name="T4" fmla="*/ 528 w 528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8" h="144">
                  <a:moveTo>
                    <a:pt x="0" y="144"/>
                  </a:moveTo>
                  <a:lnTo>
                    <a:pt x="0" y="0"/>
                  </a:lnTo>
                  <a:lnTo>
                    <a:pt x="528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25" name="Freeform 81"/>
            <p:cNvSpPr>
              <a:spLocks/>
            </p:cNvSpPr>
            <p:nvPr/>
          </p:nvSpPr>
          <p:spPr bwMode="auto">
            <a:xfrm>
              <a:off x="1498" y="3210"/>
              <a:ext cx="1008" cy="144"/>
            </a:xfrm>
            <a:custGeom>
              <a:avLst/>
              <a:gdLst>
                <a:gd name="T0" fmla="*/ 0 w 528"/>
                <a:gd name="T1" fmla="*/ 144 h 144"/>
                <a:gd name="T2" fmla="*/ 0 w 528"/>
                <a:gd name="T3" fmla="*/ 0 h 144"/>
                <a:gd name="T4" fmla="*/ 528 w 528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8" h="144">
                  <a:moveTo>
                    <a:pt x="0" y="144"/>
                  </a:moveTo>
                  <a:lnTo>
                    <a:pt x="0" y="0"/>
                  </a:lnTo>
                  <a:lnTo>
                    <a:pt x="528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26" name="Freeform 82"/>
            <p:cNvSpPr>
              <a:spLocks/>
            </p:cNvSpPr>
            <p:nvPr/>
          </p:nvSpPr>
          <p:spPr bwMode="auto">
            <a:xfrm flipV="1">
              <a:off x="2506" y="3216"/>
              <a:ext cx="1008" cy="144"/>
            </a:xfrm>
            <a:custGeom>
              <a:avLst/>
              <a:gdLst>
                <a:gd name="T0" fmla="*/ 0 w 528"/>
                <a:gd name="T1" fmla="*/ 144 h 144"/>
                <a:gd name="T2" fmla="*/ 0 w 528"/>
                <a:gd name="T3" fmla="*/ 0 h 144"/>
                <a:gd name="T4" fmla="*/ 528 w 528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8" h="144">
                  <a:moveTo>
                    <a:pt x="0" y="144"/>
                  </a:moveTo>
                  <a:lnTo>
                    <a:pt x="0" y="0"/>
                  </a:lnTo>
                  <a:lnTo>
                    <a:pt x="528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2227" name="Text Box 83"/>
          <p:cNvSpPr txBox="1">
            <a:spLocks noChangeArrowheads="1"/>
          </p:cNvSpPr>
          <p:nvPr/>
        </p:nvSpPr>
        <p:spPr bwMode="auto">
          <a:xfrm>
            <a:off x="1597025" y="7664450"/>
            <a:ext cx="622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0             1         2           3           0          1         2 …….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Đây là bộ đếm lên mô đun 4 , chu kỳ 0 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 1  2  3  0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62228" name="Group 84"/>
          <p:cNvGrpSpPr>
            <a:grpSpLocks/>
          </p:cNvGrpSpPr>
          <p:nvPr/>
        </p:nvGrpSpPr>
        <p:grpSpPr bwMode="auto">
          <a:xfrm>
            <a:off x="5395913" y="2565400"/>
            <a:ext cx="392112" cy="74613"/>
            <a:chOff x="4083" y="1323"/>
            <a:chExt cx="403" cy="69"/>
          </a:xfrm>
        </p:grpSpPr>
        <p:sp>
          <p:nvSpPr>
            <p:cNvPr id="262229" name="Line 85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30" name="Freeform 86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2231" name="Group 87"/>
          <p:cNvGrpSpPr>
            <a:grpSpLocks/>
          </p:cNvGrpSpPr>
          <p:nvPr/>
        </p:nvGrpSpPr>
        <p:grpSpPr bwMode="auto">
          <a:xfrm>
            <a:off x="5395913" y="3351213"/>
            <a:ext cx="700087" cy="77787"/>
            <a:chOff x="4083" y="1323"/>
            <a:chExt cx="403" cy="69"/>
          </a:xfrm>
        </p:grpSpPr>
        <p:sp>
          <p:nvSpPr>
            <p:cNvPr id="262232" name="Line 88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33" name="Freeform 89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2251" name="Freeform 107"/>
          <p:cNvSpPr>
            <a:spLocks/>
          </p:cNvSpPr>
          <p:nvPr/>
        </p:nvSpPr>
        <p:spPr bwMode="auto">
          <a:xfrm>
            <a:off x="2971800" y="762000"/>
            <a:ext cx="2819400" cy="1828800"/>
          </a:xfrm>
          <a:custGeom>
            <a:avLst/>
            <a:gdLst>
              <a:gd name="T0" fmla="*/ 1008 w 1008"/>
              <a:gd name="T1" fmla="*/ 528 h 528"/>
              <a:gd name="T2" fmla="*/ 1008 w 1008"/>
              <a:gd name="T3" fmla="*/ 0 h 528"/>
              <a:gd name="T4" fmla="*/ 0 w 1008"/>
              <a:gd name="T5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8" h="528">
                <a:moveTo>
                  <a:pt x="1008" y="528"/>
                </a:moveTo>
                <a:lnTo>
                  <a:pt x="1008" y="0"/>
                </a:ln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252" name="Freeform 108"/>
          <p:cNvSpPr>
            <a:spLocks/>
          </p:cNvSpPr>
          <p:nvPr/>
        </p:nvSpPr>
        <p:spPr bwMode="auto">
          <a:xfrm>
            <a:off x="2971800" y="533400"/>
            <a:ext cx="3124200" cy="2844800"/>
          </a:xfrm>
          <a:custGeom>
            <a:avLst/>
            <a:gdLst>
              <a:gd name="T0" fmla="*/ 1008 w 1008"/>
              <a:gd name="T1" fmla="*/ 528 h 528"/>
              <a:gd name="T2" fmla="*/ 1008 w 1008"/>
              <a:gd name="T3" fmla="*/ 0 h 528"/>
              <a:gd name="T4" fmla="*/ 0 w 1008"/>
              <a:gd name="T5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8" h="528">
                <a:moveTo>
                  <a:pt x="1008" y="528"/>
                </a:moveTo>
                <a:lnTo>
                  <a:pt x="1008" y="0"/>
                </a:ln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253" name="Freeform 109"/>
          <p:cNvSpPr>
            <a:spLocks/>
          </p:cNvSpPr>
          <p:nvPr/>
        </p:nvSpPr>
        <p:spPr bwMode="auto">
          <a:xfrm>
            <a:off x="2590800" y="1219200"/>
            <a:ext cx="685800" cy="1358900"/>
          </a:xfrm>
          <a:custGeom>
            <a:avLst/>
            <a:gdLst>
              <a:gd name="T0" fmla="*/ 0 w 347"/>
              <a:gd name="T1" fmla="*/ 1013 h 1013"/>
              <a:gd name="T2" fmla="*/ 336 w 347"/>
              <a:gd name="T3" fmla="*/ 1013 h 1013"/>
              <a:gd name="T4" fmla="*/ 296 w 347"/>
              <a:gd name="T5" fmla="*/ 37 h 1013"/>
              <a:gd name="T6" fmla="*/ 184 w 347"/>
              <a:gd name="T7" fmla="*/ 53 h 1013"/>
              <a:gd name="T8" fmla="*/ 176 w 347"/>
              <a:gd name="T9" fmla="*/ 5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7" h="1013">
                <a:moveTo>
                  <a:pt x="0" y="1013"/>
                </a:moveTo>
                <a:lnTo>
                  <a:pt x="336" y="1013"/>
                </a:lnTo>
                <a:cubicBezTo>
                  <a:pt x="323" y="688"/>
                  <a:pt x="347" y="359"/>
                  <a:pt x="296" y="37"/>
                </a:cubicBezTo>
                <a:cubicBezTo>
                  <a:pt x="290" y="0"/>
                  <a:pt x="222" y="53"/>
                  <a:pt x="184" y="53"/>
                </a:cubicBezTo>
                <a:cubicBezTo>
                  <a:pt x="181" y="53"/>
                  <a:pt x="179" y="53"/>
                  <a:pt x="176" y="5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254" name="Freeform 110"/>
          <p:cNvSpPr>
            <a:spLocks/>
          </p:cNvSpPr>
          <p:nvPr/>
        </p:nvSpPr>
        <p:spPr bwMode="auto">
          <a:xfrm>
            <a:off x="2514600" y="914400"/>
            <a:ext cx="914400" cy="2459038"/>
          </a:xfrm>
          <a:custGeom>
            <a:avLst/>
            <a:gdLst>
              <a:gd name="T0" fmla="*/ 0 w 347"/>
              <a:gd name="T1" fmla="*/ 1013 h 1013"/>
              <a:gd name="T2" fmla="*/ 336 w 347"/>
              <a:gd name="T3" fmla="*/ 1013 h 1013"/>
              <a:gd name="T4" fmla="*/ 296 w 347"/>
              <a:gd name="T5" fmla="*/ 37 h 1013"/>
              <a:gd name="T6" fmla="*/ 184 w 347"/>
              <a:gd name="T7" fmla="*/ 53 h 1013"/>
              <a:gd name="T8" fmla="*/ 176 w 347"/>
              <a:gd name="T9" fmla="*/ 5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7" h="1013">
                <a:moveTo>
                  <a:pt x="0" y="1013"/>
                </a:moveTo>
                <a:lnTo>
                  <a:pt x="336" y="1013"/>
                </a:lnTo>
                <a:cubicBezTo>
                  <a:pt x="323" y="688"/>
                  <a:pt x="347" y="359"/>
                  <a:pt x="296" y="37"/>
                </a:cubicBezTo>
                <a:cubicBezTo>
                  <a:pt x="290" y="0"/>
                  <a:pt x="222" y="53"/>
                  <a:pt x="184" y="53"/>
                </a:cubicBezTo>
                <a:cubicBezTo>
                  <a:pt x="181" y="53"/>
                  <a:pt x="179" y="53"/>
                  <a:pt x="176" y="5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255" name="Freeform 111"/>
          <p:cNvSpPr>
            <a:spLocks/>
          </p:cNvSpPr>
          <p:nvPr/>
        </p:nvSpPr>
        <p:spPr bwMode="auto">
          <a:xfrm>
            <a:off x="558800" y="609600"/>
            <a:ext cx="2057400" cy="1879600"/>
          </a:xfrm>
          <a:custGeom>
            <a:avLst/>
            <a:gdLst>
              <a:gd name="T0" fmla="*/ 0 w 1296"/>
              <a:gd name="T1" fmla="*/ 1056 h 1056"/>
              <a:gd name="T2" fmla="*/ 0 w 1296"/>
              <a:gd name="T3" fmla="*/ 0 h 1056"/>
              <a:gd name="T4" fmla="*/ 1296 w 1296"/>
              <a:gd name="T5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6" h="1056">
                <a:moveTo>
                  <a:pt x="0" y="1056"/>
                </a:moveTo>
                <a:lnTo>
                  <a:pt x="0" y="0"/>
                </a:lnTo>
                <a:lnTo>
                  <a:pt x="1296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256" name="Line 112"/>
          <p:cNvSpPr>
            <a:spLocks noChangeShapeType="1"/>
          </p:cNvSpPr>
          <p:nvPr/>
        </p:nvSpPr>
        <p:spPr bwMode="auto">
          <a:xfrm>
            <a:off x="609600" y="2489200"/>
            <a:ext cx="53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2261" name="Group 117"/>
          <p:cNvGrpSpPr>
            <a:grpSpLocks/>
          </p:cNvGrpSpPr>
          <p:nvPr/>
        </p:nvGrpSpPr>
        <p:grpSpPr bwMode="auto">
          <a:xfrm>
            <a:off x="3840163" y="2489200"/>
            <a:ext cx="274637" cy="0"/>
            <a:chOff x="2208" y="1568"/>
            <a:chExt cx="384" cy="0"/>
          </a:xfrm>
        </p:grpSpPr>
        <p:sp>
          <p:nvSpPr>
            <p:cNvPr id="262172" name="Line 28"/>
            <p:cNvSpPr>
              <a:spLocks noChangeShapeType="1"/>
            </p:cNvSpPr>
            <p:nvPr/>
          </p:nvSpPr>
          <p:spPr bwMode="auto">
            <a:xfrm rot="-16200000">
              <a:off x="2520" y="1496"/>
              <a:ext cx="0" cy="14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2257" name="Line 113"/>
            <p:cNvSpPr>
              <a:spLocks noChangeShapeType="1"/>
            </p:cNvSpPr>
            <p:nvPr/>
          </p:nvSpPr>
          <p:spPr bwMode="auto">
            <a:xfrm>
              <a:off x="2208" y="1568"/>
              <a:ext cx="33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2258" name="Freeform 114"/>
          <p:cNvSpPr>
            <a:spLocks/>
          </p:cNvSpPr>
          <p:nvPr/>
        </p:nvSpPr>
        <p:spPr bwMode="auto">
          <a:xfrm>
            <a:off x="1709738" y="1143000"/>
            <a:ext cx="2286000" cy="1358900"/>
          </a:xfrm>
          <a:custGeom>
            <a:avLst/>
            <a:gdLst>
              <a:gd name="T0" fmla="*/ 432 w 1088"/>
              <a:gd name="T1" fmla="*/ 0 h 616"/>
              <a:gd name="T2" fmla="*/ 0 w 1088"/>
              <a:gd name="T3" fmla="*/ 0 h 616"/>
              <a:gd name="T4" fmla="*/ 0 w 1088"/>
              <a:gd name="T5" fmla="*/ 384 h 616"/>
              <a:gd name="T6" fmla="*/ 1016 w 1088"/>
              <a:gd name="T7" fmla="*/ 616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616">
                <a:moveTo>
                  <a:pt x="432" y="0"/>
                </a:moveTo>
                <a:lnTo>
                  <a:pt x="0" y="0"/>
                </a:lnTo>
                <a:lnTo>
                  <a:pt x="0" y="384"/>
                </a:lnTo>
                <a:cubicBezTo>
                  <a:pt x="1088" y="401"/>
                  <a:pt x="1016" y="61"/>
                  <a:pt x="1016" y="616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259" name="Freeform 115"/>
          <p:cNvSpPr>
            <a:spLocks/>
          </p:cNvSpPr>
          <p:nvPr/>
        </p:nvSpPr>
        <p:spPr bwMode="auto">
          <a:xfrm>
            <a:off x="1117600" y="2946400"/>
            <a:ext cx="2692400" cy="838200"/>
          </a:xfrm>
          <a:custGeom>
            <a:avLst/>
            <a:gdLst>
              <a:gd name="T0" fmla="*/ 0 w 1536"/>
              <a:gd name="T1" fmla="*/ 0 h 528"/>
              <a:gd name="T2" fmla="*/ 0 w 1536"/>
              <a:gd name="T3" fmla="*/ 528 h 528"/>
              <a:gd name="T4" fmla="*/ 1488 w 1536"/>
              <a:gd name="T5" fmla="*/ 528 h 528"/>
              <a:gd name="T6" fmla="*/ 1536 w 1536"/>
              <a:gd name="T7" fmla="*/ 528 h 528"/>
              <a:gd name="T8" fmla="*/ 1536 w 1536"/>
              <a:gd name="T9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6" h="528">
                <a:moveTo>
                  <a:pt x="0" y="0"/>
                </a:moveTo>
                <a:lnTo>
                  <a:pt x="0" y="528"/>
                </a:lnTo>
                <a:lnTo>
                  <a:pt x="1488" y="528"/>
                </a:lnTo>
                <a:lnTo>
                  <a:pt x="1536" y="528"/>
                </a:lnTo>
                <a:lnTo>
                  <a:pt x="1536" y="0"/>
                </a:lnTo>
              </a:path>
            </a:pathLst>
          </a:custGeom>
          <a:noFill/>
          <a:ln w="1905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260" name="Oval 116"/>
          <p:cNvSpPr>
            <a:spLocks noChangeArrowheads="1"/>
          </p:cNvSpPr>
          <p:nvPr/>
        </p:nvSpPr>
        <p:spPr bwMode="auto">
          <a:xfrm>
            <a:off x="1092200" y="2959100"/>
            <a:ext cx="76200" cy="762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2262" name="Text Box 118"/>
          <p:cNvSpPr txBox="1">
            <a:spLocks noChangeArrowheads="1"/>
          </p:cNvSpPr>
          <p:nvPr/>
        </p:nvSpPr>
        <p:spPr bwMode="auto">
          <a:xfrm>
            <a:off x="7010400" y="1676400"/>
            <a:ext cx="2057400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Bảng kích thích :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    Q</a:t>
            </a:r>
            <a:r>
              <a:rPr lang="en-US" baseline="-25000">
                <a:solidFill>
                  <a:schemeClr val="bg1"/>
                </a:solidFill>
              </a:rPr>
              <a:t>A    </a:t>
            </a:r>
            <a:r>
              <a:rPr lang="en-US">
                <a:solidFill>
                  <a:schemeClr val="bg1"/>
                </a:solidFill>
              </a:rPr>
              <a:t>T</a:t>
            </a:r>
            <a:r>
              <a:rPr lang="en-US" baseline="-25000">
                <a:solidFill>
                  <a:schemeClr val="bg1"/>
                </a:solidFill>
              </a:rPr>
              <a:t> B</a:t>
            </a:r>
            <a:r>
              <a:rPr lang="en-US">
                <a:solidFill>
                  <a:schemeClr val="bg1"/>
                </a:solidFill>
              </a:rPr>
              <a:t>    T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L        L     L      H</a:t>
            </a: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L        H     H     L</a:t>
            </a: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H       H     L      H</a:t>
            </a: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H       L      H     L</a:t>
            </a:r>
          </a:p>
        </p:txBody>
      </p:sp>
      <p:sp>
        <p:nvSpPr>
          <p:cNvPr id="262263" name="Line 119"/>
          <p:cNvSpPr>
            <a:spLocks noChangeShapeType="1"/>
          </p:cNvSpPr>
          <p:nvPr/>
        </p:nvSpPr>
        <p:spPr bwMode="auto">
          <a:xfrm>
            <a:off x="7072313" y="2667000"/>
            <a:ext cx="19192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264" name="Line 120"/>
          <p:cNvSpPr>
            <a:spLocks noChangeShapeType="1"/>
          </p:cNvSpPr>
          <p:nvPr/>
        </p:nvSpPr>
        <p:spPr bwMode="auto">
          <a:xfrm>
            <a:off x="8077200" y="2209800"/>
            <a:ext cx="0" cy="2590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265" name="Text Box 121"/>
          <p:cNvSpPr txBox="1">
            <a:spLocks noChangeArrowheads="1"/>
          </p:cNvSpPr>
          <p:nvPr/>
        </p:nvSpPr>
        <p:spPr bwMode="auto">
          <a:xfrm>
            <a:off x="6518275" y="2754313"/>
            <a:ext cx="354013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aseline="-25000">
                <a:solidFill>
                  <a:srgbClr val="FFFF00"/>
                </a:solidFill>
              </a:rPr>
              <a:t>1</a:t>
            </a:r>
          </a:p>
          <a:p>
            <a:endParaRPr lang="en-US" baseline="-25000">
              <a:solidFill>
                <a:srgbClr val="FFFF00"/>
              </a:solidFill>
            </a:endParaRPr>
          </a:p>
          <a:p>
            <a:endParaRPr lang="en-US" baseline="-25000">
              <a:solidFill>
                <a:srgbClr val="FFFF00"/>
              </a:solidFill>
            </a:endParaRPr>
          </a:p>
          <a:p>
            <a:r>
              <a:rPr lang="en-US" baseline="-25000">
                <a:solidFill>
                  <a:srgbClr val="FFFF00"/>
                </a:solidFill>
              </a:rPr>
              <a:t>2</a:t>
            </a:r>
          </a:p>
          <a:p>
            <a:endParaRPr lang="en-US" baseline="-25000">
              <a:solidFill>
                <a:srgbClr val="FFFF00"/>
              </a:solidFill>
            </a:endParaRPr>
          </a:p>
          <a:p>
            <a:endParaRPr lang="en-US" baseline="-25000">
              <a:solidFill>
                <a:srgbClr val="FFFF00"/>
              </a:solidFill>
            </a:endParaRPr>
          </a:p>
          <a:p>
            <a:r>
              <a:rPr lang="en-US" baseline="-25000">
                <a:solidFill>
                  <a:srgbClr val="FFFF00"/>
                </a:solidFill>
              </a:rPr>
              <a:t> 3 </a:t>
            </a:r>
          </a:p>
          <a:p>
            <a:endParaRPr lang="en-US" baseline="-25000">
              <a:solidFill>
                <a:srgbClr val="FFFF00"/>
              </a:solidFill>
            </a:endParaRPr>
          </a:p>
          <a:p>
            <a:endParaRPr lang="en-US" baseline="-25000">
              <a:solidFill>
                <a:srgbClr val="FFFF00"/>
              </a:solidFill>
            </a:endParaRPr>
          </a:p>
          <a:p>
            <a:r>
              <a:rPr lang="en-US" baseline="-25000">
                <a:solidFill>
                  <a:srgbClr val="FFFF00"/>
                </a:solidFill>
              </a:rPr>
              <a:t>4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262267" name="Text Box 123"/>
          <p:cNvSpPr txBox="1">
            <a:spLocks noChangeArrowheads="1"/>
          </p:cNvSpPr>
          <p:nvPr/>
        </p:nvSpPr>
        <p:spPr bwMode="auto">
          <a:xfrm>
            <a:off x="6553200" y="5257800"/>
            <a:ext cx="2354263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T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=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 Q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A</a:t>
            </a: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 T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A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 = Q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B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Q’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A 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+ Q’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B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Q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A</a:t>
            </a:r>
          </a:p>
          <a:p>
            <a:pPr algn="l"/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         </a:t>
            </a:r>
          </a:p>
          <a:p>
            <a:pPr algn="l"/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         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=   </a:t>
            </a:r>
            <a:r>
              <a:rPr lang="en-US">
                <a:solidFill>
                  <a:schemeClr val="bg1"/>
                </a:solidFill>
              </a:rPr>
              <a:t>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 Q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A</a:t>
            </a:r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</p:txBody>
      </p:sp>
      <p:sp>
        <p:nvSpPr>
          <p:cNvPr id="262268" name="Text Box 124"/>
          <p:cNvSpPr txBox="1">
            <a:spLocks noChangeArrowheads="1"/>
          </p:cNvSpPr>
          <p:nvPr/>
        </p:nvSpPr>
        <p:spPr bwMode="auto">
          <a:xfrm>
            <a:off x="7086600" y="8548688"/>
            <a:ext cx="1571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=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 Q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A</a:t>
            </a:r>
            <a:endParaRPr lang="en-US">
              <a:solidFill>
                <a:schemeClr val="bg1"/>
              </a:solidFill>
              <a:sym typeface="Symbol" pitchFamily="18" charset="2"/>
            </a:endParaRPr>
          </a:p>
        </p:txBody>
      </p:sp>
      <p:sp>
        <p:nvSpPr>
          <p:cNvPr id="262269" name="Line 125"/>
          <p:cNvSpPr>
            <a:spLocks noChangeShapeType="1"/>
          </p:cNvSpPr>
          <p:nvPr/>
        </p:nvSpPr>
        <p:spPr bwMode="auto">
          <a:xfrm>
            <a:off x="7162800" y="5846763"/>
            <a:ext cx="1447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2250" name="Rectangle 106"/>
          <p:cNvSpPr>
            <a:spLocks noChangeArrowheads="1"/>
          </p:cNvSpPr>
          <p:nvPr/>
        </p:nvSpPr>
        <p:spPr bwMode="auto">
          <a:xfrm>
            <a:off x="1981200" y="228600"/>
            <a:ext cx="990600" cy="12954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Mạch</a:t>
            </a:r>
          </a:p>
          <a:p>
            <a:r>
              <a:rPr lang="en-US"/>
              <a:t> kích </a:t>
            </a:r>
          </a:p>
          <a:p>
            <a:r>
              <a:rPr lang="en-US"/>
              <a:t>thích</a:t>
            </a:r>
          </a:p>
        </p:txBody>
      </p:sp>
      <p:sp>
        <p:nvSpPr>
          <p:cNvPr id="262147" name="Rectangle 3"/>
          <p:cNvSpPr>
            <a:spLocks noChangeArrowheads="1"/>
          </p:cNvSpPr>
          <p:nvPr/>
        </p:nvSpPr>
        <p:spPr bwMode="auto">
          <a:xfrm>
            <a:off x="1484313" y="2286000"/>
            <a:ext cx="1247775" cy="1371600"/>
          </a:xfrm>
          <a:prstGeom prst="rect">
            <a:avLst/>
          </a:prstGeom>
          <a:solidFill>
            <a:srgbClr val="333333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62155" name="AutoShape 11"/>
          <p:cNvSpPr>
            <a:spLocks noChangeArrowheads="1"/>
          </p:cNvSpPr>
          <p:nvPr/>
        </p:nvSpPr>
        <p:spPr bwMode="auto">
          <a:xfrm rot="-5400000" flipH="1" flipV="1">
            <a:off x="1481138" y="29146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2270" name="Line 126"/>
          <p:cNvSpPr>
            <a:spLocks noChangeShapeType="1"/>
          </p:cNvSpPr>
          <p:nvPr/>
        </p:nvSpPr>
        <p:spPr bwMode="auto">
          <a:xfrm>
            <a:off x="7315200" y="6324600"/>
            <a:ext cx="9144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324600" y="457200"/>
            <a:ext cx="2819400" cy="609600"/>
          </a:xfrm>
        </p:spPr>
        <p:txBody>
          <a:bodyPr/>
          <a:lstStyle/>
          <a:p>
            <a:r>
              <a:rPr lang="en-US" sz="4000" b="1">
                <a:solidFill>
                  <a:schemeClr val="bg1"/>
                </a:solidFill>
              </a:rPr>
              <a:t>Mạch đếm đồng bộ</a:t>
            </a:r>
          </a:p>
        </p:txBody>
      </p:sp>
      <p:sp>
        <p:nvSpPr>
          <p:cNvPr id="269315" name="Line 3"/>
          <p:cNvSpPr>
            <a:spLocks noChangeShapeType="1"/>
          </p:cNvSpPr>
          <p:nvPr/>
        </p:nvSpPr>
        <p:spPr bwMode="auto">
          <a:xfrm rot="16200000" flipV="1">
            <a:off x="1010444" y="2526506"/>
            <a:ext cx="0" cy="909638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9316" name="Group 4"/>
          <p:cNvGrpSpPr>
            <a:grpSpLocks/>
          </p:cNvGrpSpPr>
          <p:nvPr/>
        </p:nvGrpSpPr>
        <p:grpSpPr bwMode="auto">
          <a:xfrm>
            <a:off x="2732088" y="2546350"/>
            <a:ext cx="392112" cy="74613"/>
            <a:chOff x="4083" y="1323"/>
            <a:chExt cx="403" cy="69"/>
          </a:xfrm>
        </p:grpSpPr>
        <p:sp>
          <p:nvSpPr>
            <p:cNvPr id="269317" name="Line 5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318" name="Freeform 6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9319" name="Group 7"/>
          <p:cNvGrpSpPr>
            <a:grpSpLocks/>
          </p:cNvGrpSpPr>
          <p:nvPr/>
        </p:nvGrpSpPr>
        <p:grpSpPr bwMode="auto">
          <a:xfrm>
            <a:off x="2732088" y="3332163"/>
            <a:ext cx="468312" cy="96837"/>
            <a:chOff x="4083" y="1323"/>
            <a:chExt cx="403" cy="69"/>
          </a:xfrm>
        </p:grpSpPr>
        <p:sp>
          <p:nvSpPr>
            <p:cNvPr id="269320" name="Line 8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321" name="Freeform 9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9322" name="Line 10"/>
          <p:cNvSpPr>
            <a:spLocks noChangeShapeType="1"/>
          </p:cNvSpPr>
          <p:nvPr/>
        </p:nvSpPr>
        <p:spPr bwMode="auto">
          <a:xfrm>
            <a:off x="2386013" y="3124200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23" name="Line 11"/>
          <p:cNvSpPr>
            <a:spLocks noChangeShapeType="1"/>
          </p:cNvSpPr>
          <p:nvPr/>
        </p:nvSpPr>
        <p:spPr bwMode="auto">
          <a:xfrm rot="16200000" flipV="1">
            <a:off x="1015207" y="2043906"/>
            <a:ext cx="0" cy="90963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24" name="Rectangle 12"/>
          <p:cNvSpPr>
            <a:spLocks noChangeArrowheads="1"/>
          </p:cNvSpPr>
          <p:nvPr/>
        </p:nvSpPr>
        <p:spPr bwMode="auto">
          <a:xfrm>
            <a:off x="4125913" y="2260600"/>
            <a:ext cx="1247775" cy="1371600"/>
          </a:xfrm>
          <a:prstGeom prst="rect">
            <a:avLst/>
          </a:prstGeom>
          <a:solidFill>
            <a:srgbClr val="333333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69325" name="Line 13"/>
          <p:cNvSpPr>
            <a:spLocks noChangeShapeType="1"/>
          </p:cNvSpPr>
          <p:nvPr/>
        </p:nvSpPr>
        <p:spPr bwMode="auto">
          <a:xfrm rot="-16200000">
            <a:off x="3962400" y="2797175"/>
            <a:ext cx="0" cy="30480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26" name="AutoShape 14"/>
          <p:cNvSpPr>
            <a:spLocks noChangeArrowheads="1"/>
          </p:cNvSpPr>
          <p:nvPr/>
        </p:nvSpPr>
        <p:spPr bwMode="auto">
          <a:xfrm rot="-5400000" flipH="1" flipV="1">
            <a:off x="4122738" y="28892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9327" name="Line 15"/>
          <p:cNvSpPr>
            <a:spLocks noChangeShapeType="1"/>
          </p:cNvSpPr>
          <p:nvPr/>
        </p:nvSpPr>
        <p:spPr bwMode="auto">
          <a:xfrm>
            <a:off x="5027613" y="3098800"/>
            <a:ext cx="2841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28" name="Text Box 16"/>
          <p:cNvSpPr txBox="1">
            <a:spLocks noChangeArrowheads="1"/>
          </p:cNvSpPr>
          <p:nvPr/>
        </p:nvSpPr>
        <p:spPr bwMode="auto">
          <a:xfrm>
            <a:off x="76200" y="2986088"/>
            <a:ext cx="806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Clock</a:t>
            </a:r>
          </a:p>
        </p:txBody>
      </p:sp>
      <p:sp>
        <p:nvSpPr>
          <p:cNvPr id="269377" name="Text Box 65"/>
          <p:cNvSpPr txBox="1">
            <a:spLocks noChangeArrowheads="1"/>
          </p:cNvSpPr>
          <p:nvPr/>
        </p:nvSpPr>
        <p:spPr bwMode="auto">
          <a:xfrm>
            <a:off x="1597025" y="7664450"/>
            <a:ext cx="622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0             1         2           3           0          1         2 …….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Đây là bộ đếm lên mô đun 4 , chu kỳ 0 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 1  2  3  0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69378" name="Group 66"/>
          <p:cNvGrpSpPr>
            <a:grpSpLocks/>
          </p:cNvGrpSpPr>
          <p:nvPr/>
        </p:nvGrpSpPr>
        <p:grpSpPr bwMode="auto">
          <a:xfrm>
            <a:off x="5395913" y="2565400"/>
            <a:ext cx="392112" cy="74613"/>
            <a:chOff x="4083" y="1323"/>
            <a:chExt cx="403" cy="69"/>
          </a:xfrm>
        </p:grpSpPr>
        <p:sp>
          <p:nvSpPr>
            <p:cNvPr id="269379" name="Line 67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380" name="Freeform 68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9381" name="Group 69"/>
          <p:cNvGrpSpPr>
            <a:grpSpLocks/>
          </p:cNvGrpSpPr>
          <p:nvPr/>
        </p:nvGrpSpPr>
        <p:grpSpPr bwMode="auto">
          <a:xfrm>
            <a:off x="5395913" y="3351213"/>
            <a:ext cx="700087" cy="77787"/>
            <a:chOff x="4083" y="1323"/>
            <a:chExt cx="403" cy="69"/>
          </a:xfrm>
        </p:grpSpPr>
        <p:sp>
          <p:nvSpPr>
            <p:cNvPr id="269382" name="Line 70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383" name="Freeform 71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9384" name="Freeform 72"/>
          <p:cNvSpPr>
            <a:spLocks/>
          </p:cNvSpPr>
          <p:nvPr/>
        </p:nvSpPr>
        <p:spPr bwMode="auto">
          <a:xfrm>
            <a:off x="2971800" y="762000"/>
            <a:ext cx="2819400" cy="1828800"/>
          </a:xfrm>
          <a:custGeom>
            <a:avLst/>
            <a:gdLst>
              <a:gd name="T0" fmla="*/ 1008 w 1008"/>
              <a:gd name="T1" fmla="*/ 528 h 528"/>
              <a:gd name="T2" fmla="*/ 1008 w 1008"/>
              <a:gd name="T3" fmla="*/ 0 h 528"/>
              <a:gd name="T4" fmla="*/ 0 w 1008"/>
              <a:gd name="T5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8" h="528">
                <a:moveTo>
                  <a:pt x="1008" y="528"/>
                </a:moveTo>
                <a:lnTo>
                  <a:pt x="1008" y="0"/>
                </a:ln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85" name="Freeform 73"/>
          <p:cNvSpPr>
            <a:spLocks/>
          </p:cNvSpPr>
          <p:nvPr/>
        </p:nvSpPr>
        <p:spPr bwMode="auto">
          <a:xfrm>
            <a:off x="2971800" y="533400"/>
            <a:ext cx="3124200" cy="2844800"/>
          </a:xfrm>
          <a:custGeom>
            <a:avLst/>
            <a:gdLst>
              <a:gd name="T0" fmla="*/ 1008 w 1008"/>
              <a:gd name="T1" fmla="*/ 528 h 528"/>
              <a:gd name="T2" fmla="*/ 1008 w 1008"/>
              <a:gd name="T3" fmla="*/ 0 h 528"/>
              <a:gd name="T4" fmla="*/ 0 w 1008"/>
              <a:gd name="T5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08" h="528">
                <a:moveTo>
                  <a:pt x="1008" y="528"/>
                </a:moveTo>
                <a:lnTo>
                  <a:pt x="1008" y="0"/>
                </a:lnTo>
                <a:lnTo>
                  <a:pt x="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86" name="Freeform 74"/>
          <p:cNvSpPr>
            <a:spLocks/>
          </p:cNvSpPr>
          <p:nvPr/>
        </p:nvSpPr>
        <p:spPr bwMode="auto">
          <a:xfrm>
            <a:off x="2590800" y="1219200"/>
            <a:ext cx="685800" cy="1358900"/>
          </a:xfrm>
          <a:custGeom>
            <a:avLst/>
            <a:gdLst>
              <a:gd name="T0" fmla="*/ 0 w 347"/>
              <a:gd name="T1" fmla="*/ 1013 h 1013"/>
              <a:gd name="T2" fmla="*/ 336 w 347"/>
              <a:gd name="T3" fmla="*/ 1013 h 1013"/>
              <a:gd name="T4" fmla="*/ 296 w 347"/>
              <a:gd name="T5" fmla="*/ 37 h 1013"/>
              <a:gd name="T6" fmla="*/ 184 w 347"/>
              <a:gd name="T7" fmla="*/ 53 h 1013"/>
              <a:gd name="T8" fmla="*/ 176 w 347"/>
              <a:gd name="T9" fmla="*/ 5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7" h="1013">
                <a:moveTo>
                  <a:pt x="0" y="1013"/>
                </a:moveTo>
                <a:lnTo>
                  <a:pt x="336" y="1013"/>
                </a:lnTo>
                <a:cubicBezTo>
                  <a:pt x="323" y="688"/>
                  <a:pt x="347" y="359"/>
                  <a:pt x="296" y="37"/>
                </a:cubicBezTo>
                <a:cubicBezTo>
                  <a:pt x="290" y="0"/>
                  <a:pt x="222" y="53"/>
                  <a:pt x="184" y="53"/>
                </a:cubicBezTo>
                <a:cubicBezTo>
                  <a:pt x="181" y="53"/>
                  <a:pt x="179" y="53"/>
                  <a:pt x="176" y="5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87" name="Freeform 75"/>
          <p:cNvSpPr>
            <a:spLocks/>
          </p:cNvSpPr>
          <p:nvPr/>
        </p:nvSpPr>
        <p:spPr bwMode="auto">
          <a:xfrm>
            <a:off x="2514600" y="914400"/>
            <a:ext cx="914400" cy="2459038"/>
          </a:xfrm>
          <a:custGeom>
            <a:avLst/>
            <a:gdLst>
              <a:gd name="T0" fmla="*/ 0 w 347"/>
              <a:gd name="T1" fmla="*/ 1013 h 1013"/>
              <a:gd name="T2" fmla="*/ 336 w 347"/>
              <a:gd name="T3" fmla="*/ 1013 h 1013"/>
              <a:gd name="T4" fmla="*/ 296 w 347"/>
              <a:gd name="T5" fmla="*/ 37 h 1013"/>
              <a:gd name="T6" fmla="*/ 184 w 347"/>
              <a:gd name="T7" fmla="*/ 53 h 1013"/>
              <a:gd name="T8" fmla="*/ 176 w 347"/>
              <a:gd name="T9" fmla="*/ 53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7" h="1013">
                <a:moveTo>
                  <a:pt x="0" y="1013"/>
                </a:moveTo>
                <a:lnTo>
                  <a:pt x="336" y="1013"/>
                </a:lnTo>
                <a:cubicBezTo>
                  <a:pt x="323" y="688"/>
                  <a:pt x="347" y="359"/>
                  <a:pt x="296" y="37"/>
                </a:cubicBezTo>
                <a:cubicBezTo>
                  <a:pt x="290" y="0"/>
                  <a:pt x="222" y="53"/>
                  <a:pt x="184" y="53"/>
                </a:cubicBezTo>
                <a:cubicBezTo>
                  <a:pt x="181" y="53"/>
                  <a:pt x="179" y="53"/>
                  <a:pt x="176" y="53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88" name="Freeform 76"/>
          <p:cNvSpPr>
            <a:spLocks/>
          </p:cNvSpPr>
          <p:nvPr/>
        </p:nvSpPr>
        <p:spPr bwMode="auto">
          <a:xfrm>
            <a:off x="558800" y="609600"/>
            <a:ext cx="2057400" cy="1879600"/>
          </a:xfrm>
          <a:custGeom>
            <a:avLst/>
            <a:gdLst>
              <a:gd name="T0" fmla="*/ 0 w 1296"/>
              <a:gd name="T1" fmla="*/ 1056 h 1056"/>
              <a:gd name="T2" fmla="*/ 0 w 1296"/>
              <a:gd name="T3" fmla="*/ 0 h 1056"/>
              <a:gd name="T4" fmla="*/ 1296 w 1296"/>
              <a:gd name="T5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6" h="1056">
                <a:moveTo>
                  <a:pt x="0" y="1056"/>
                </a:moveTo>
                <a:lnTo>
                  <a:pt x="0" y="0"/>
                </a:lnTo>
                <a:lnTo>
                  <a:pt x="1296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89" name="Line 77"/>
          <p:cNvSpPr>
            <a:spLocks noChangeShapeType="1"/>
          </p:cNvSpPr>
          <p:nvPr/>
        </p:nvSpPr>
        <p:spPr bwMode="auto">
          <a:xfrm>
            <a:off x="609600" y="2489200"/>
            <a:ext cx="53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9390" name="Group 78"/>
          <p:cNvGrpSpPr>
            <a:grpSpLocks/>
          </p:cNvGrpSpPr>
          <p:nvPr/>
        </p:nvGrpSpPr>
        <p:grpSpPr bwMode="auto">
          <a:xfrm>
            <a:off x="3840163" y="2489200"/>
            <a:ext cx="274637" cy="0"/>
            <a:chOff x="2208" y="1568"/>
            <a:chExt cx="384" cy="0"/>
          </a:xfrm>
        </p:grpSpPr>
        <p:sp>
          <p:nvSpPr>
            <p:cNvPr id="269391" name="Line 79"/>
            <p:cNvSpPr>
              <a:spLocks noChangeShapeType="1"/>
            </p:cNvSpPr>
            <p:nvPr/>
          </p:nvSpPr>
          <p:spPr bwMode="auto">
            <a:xfrm rot="-16200000">
              <a:off x="2520" y="1496"/>
              <a:ext cx="0" cy="14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392" name="Line 80"/>
            <p:cNvSpPr>
              <a:spLocks noChangeShapeType="1"/>
            </p:cNvSpPr>
            <p:nvPr/>
          </p:nvSpPr>
          <p:spPr bwMode="auto">
            <a:xfrm>
              <a:off x="2208" y="1568"/>
              <a:ext cx="33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9393" name="Freeform 81"/>
          <p:cNvSpPr>
            <a:spLocks/>
          </p:cNvSpPr>
          <p:nvPr/>
        </p:nvSpPr>
        <p:spPr bwMode="auto">
          <a:xfrm>
            <a:off x="1709738" y="1143000"/>
            <a:ext cx="2286000" cy="1358900"/>
          </a:xfrm>
          <a:custGeom>
            <a:avLst/>
            <a:gdLst>
              <a:gd name="T0" fmla="*/ 432 w 1088"/>
              <a:gd name="T1" fmla="*/ 0 h 616"/>
              <a:gd name="T2" fmla="*/ 0 w 1088"/>
              <a:gd name="T3" fmla="*/ 0 h 616"/>
              <a:gd name="T4" fmla="*/ 0 w 1088"/>
              <a:gd name="T5" fmla="*/ 384 h 616"/>
              <a:gd name="T6" fmla="*/ 1016 w 1088"/>
              <a:gd name="T7" fmla="*/ 616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616">
                <a:moveTo>
                  <a:pt x="432" y="0"/>
                </a:moveTo>
                <a:lnTo>
                  <a:pt x="0" y="0"/>
                </a:lnTo>
                <a:lnTo>
                  <a:pt x="0" y="384"/>
                </a:lnTo>
                <a:cubicBezTo>
                  <a:pt x="1088" y="401"/>
                  <a:pt x="1016" y="61"/>
                  <a:pt x="1016" y="616"/>
                </a:cubicBez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94" name="Freeform 82"/>
          <p:cNvSpPr>
            <a:spLocks/>
          </p:cNvSpPr>
          <p:nvPr/>
        </p:nvSpPr>
        <p:spPr bwMode="auto">
          <a:xfrm>
            <a:off x="1117600" y="2946400"/>
            <a:ext cx="2692400" cy="838200"/>
          </a:xfrm>
          <a:custGeom>
            <a:avLst/>
            <a:gdLst>
              <a:gd name="T0" fmla="*/ 0 w 1536"/>
              <a:gd name="T1" fmla="*/ 0 h 528"/>
              <a:gd name="T2" fmla="*/ 0 w 1536"/>
              <a:gd name="T3" fmla="*/ 528 h 528"/>
              <a:gd name="T4" fmla="*/ 1488 w 1536"/>
              <a:gd name="T5" fmla="*/ 528 h 528"/>
              <a:gd name="T6" fmla="*/ 1536 w 1536"/>
              <a:gd name="T7" fmla="*/ 528 h 528"/>
              <a:gd name="T8" fmla="*/ 1536 w 1536"/>
              <a:gd name="T9" fmla="*/ 0 h 5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6" h="528">
                <a:moveTo>
                  <a:pt x="0" y="0"/>
                </a:moveTo>
                <a:lnTo>
                  <a:pt x="0" y="528"/>
                </a:lnTo>
                <a:lnTo>
                  <a:pt x="1488" y="528"/>
                </a:lnTo>
                <a:lnTo>
                  <a:pt x="1536" y="528"/>
                </a:lnTo>
                <a:lnTo>
                  <a:pt x="1536" y="0"/>
                </a:lnTo>
              </a:path>
            </a:pathLst>
          </a:custGeom>
          <a:noFill/>
          <a:ln w="19050" cmpd="sng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95" name="Oval 83"/>
          <p:cNvSpPr>
            <a:spLocks noChangeArrowheads="1"/>
          </p:cNvSpPr>
          <p:nvPr/>
        </p:nvSpPr>
        <p:spPr bwMode="auto">
          <a:xfrm>
            <a:off x="1092200" y="2959100"/>
            <a:ext cx="76200" cy="762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9396" name="Text Box 84"/>
          <p:cNvSpPr txBox="1">
            <a:spLocks noChangeArrowheads="1"/>
          </p:cNvSpPr>
          <p:nvPr/>
        </p:nvSpPr>
        <p:spPr bwMode="auto">
          <a:xfrm>
            <a:off x="7010400" y="1676400"/>
            <a:ext cx="2057400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Bảng kích thích :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    Q</a:t>
            </a:r>
            <a:r>
              <a:rPr lang="en-US" baseline="-25000">
                <a:solidFill>
                  <a:schemeClr val="bg1"/>
                </a:solidFill>
              </a:rPr>
              <a:t>A    </a:t>
            </a:r>
            <a:r>
              <a:rPr lang="en-US">
                <a:solidFill>
                  <a:schemeClr val="bg1"/>
                </a:solidFill>
              </a:rPr>
              <a:t>T</a:t>
            </a:r>
            <a:r>
              <a:rPr lang="en-US" baseline="-25000">
                <a:solidFill>
                  <a:schemeClr val="bg1"/>
                </a:solidFill>
              </a:rPr>
              <a:t> B</a:t>
            </a:r>
            <a:r>
              <a:rPr lang="en-US">
                <a:solidFill>
                  <a:schemeClr val="bg1"/>
                </a:solidFill>
              </a:rPr>
              <a:t>    T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L        L     H      L</a:t>
            </a: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H        L     H     H</a:t>
            </a: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L        H     H      L</a:t>
            </a: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H       H      H      H</a:t>
            </a:r>
          </a:p>
        </p:txBody>
      </p:sp>
      <p:sp>
        <p:nvSpPr>
          <p:cNvPr id="269397" name="Line 85"/>
          <p:cNvSpPr>
            <a:spLocks noChangeShapeType="1"/>
          </p:cNvSpPr>
          <p:nvPr/>
        </p:nvSpPr>
        <p:spPr bwMode="auto">
          <a:xfrm>
            <a:off x="7072313" y="2667000"/>
            <a:ext cx="19192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98" name="Line 86"/>
          <p:cNvSpPr>
            <a:spLocks noChangeShapeType="1"/>
          </p:cNvSpPr>
          <p:nvPr/>
        </p:nvSpPr>
        <p:spPr bwMode="auto">
          <a:xfrm>
            <a:off x="8077200" y="2209800"/>
            <a:ext cx="0" cy="2590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9399" name="Text Box 87"/>
          <p:cNvSpPr txBox="1">
            <a:spLocks noChangeArrowheads="1"/>
          </p:cNvSpPr>
          <p:nvPr/>
        </p:nvSpPr>
        <p:spPr bwMode="auto">
          <a:xfrm>
            <a:off x="6518275" y="2754313"/>
            <a:ext cx="354013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aseline="-25000">
                <a:solidFill>
                  <a:srgbClr val="FFFF00"/>
                </a:solidFill>
              </a:rPr>
              <a:t>1</a:t>
            </a:r>
          </a:p>
          <a:p>
            <a:endParaRPr lang="en-US" baseline="-25000">
              <a:solidFill>
                <a:srgbClr val="FFFF00"/>
              </a:solidFill>
            </a:endParaRPr>
          </a:p>
          <a:p>
            <a:endParaRPr lang="en-US" baseline="-25000">
              <a:solidFill>
                <a:srgbClr val="FFFF00"/>
              </a:solidFill>
            </a:endParaRPr>
          </a:p>
          <a:p>
            <a:r>
              <a:rPr lang="en-US" baseline="-25000">
                <a:solidFill>
                  <a:srgbClr val="FFFF00"/>
                </a:solidFill>
              </a:rPr>
              <a:t>2</a:t>
            </a:r>
          </a:p>
          <a:p>
            <a:endParaRPr lang="en-US" baseline="-25000">
              <a:solidFill>
                <a:srgbClr val="FFFF00"/>
              </a:solidFill>
            </a:endParaRPr>
          </a:p>
          <a:p>
            <a:endParaRPr lang="en-US" baseline="-25000">
              <a:solidFill>
                <a:srgbClr val="FFFF00"/>
              </a:solidFill>
            </a:endParaRPr>
          </a:p>
          <a:p>
            <a:r>
              <a:rPr lang="en-US" baseline="-25000">
                <a:solidFill>
                  <a:srgbClr val="FFFF00"/>
                </a:solidFill>
              </a:rPr>
              <a:t> 3 </a:t>
            </a:r>
          </a:p>
          <a:p>
            <a:endParaRPr lang="en-US" baseline="-25000">
              <a:solidFill>
                <a:srgbClr val="FFFF00"/>
              </a:solidFill>
            </a:endParaRPr>
          </a:p>
          <a:p>
            <a:endParaRPr lang="en-US" baseline="-25000">
              <a:solidFill>
                <a:srgbClr val="FFFF00"/>
              </a:solidFill>
            </a:endParaRPr>
          </a:p>
          <a:p>
            <a:r>
              <a:rPr lang="en-US" baseline="-25000">
                <a:solidFill>
                  <a:srgbClr val="FFFF00"/>
                </a:solidFill>
              </a:rPr>
              <a:t>4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269400" name="Text Box 88"/>
          <p:cNvSpPr txBox="1">
            <a:spLocks noChangeArrowheads="1"/>
          </p:cNvSpPr>
          <p:nvPr/>
        </p:nvSpPr>
        <p:spPr bwMode="auto">
          <a:xfrm>
            <a:off x="6553200" y="5257800"/>
            <a:ext cx="25908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T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= H   ( nối lên Vcc)</a:t>
            </a:r>
            <a:endParaRPr lang="en-US" baseline="-25000">
              <a:solidFill>
                <a:schemeClr val="bg1"/>
              </a:solidFill>
              <a:sym typeface="Symbol" pitchFamily="18" charset="2"/>
            </a:endParaRP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r>
              <a:rPr lang="en-US">
                <a:solidFill>
                  <a:schemeClr val="bg1"/>
                </a:solidFill>
                <a:sym typeface="Symbol" pitchFamily="18" charset="2"/>
              </a:rPr>
              <a:t> T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A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 =  Q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B</a:t>
            </a:r>
            <a:endParaRPr lang="en-US">
              <a:solidFill>
                <a:schemeClr val="bg1"/>
              </a:solidFill>
              <a:sym typeface="Symbol" pitchFamily="18" charset="2"/>
            </a:endParaRPr>
          </a:p>
          <a:p>
            <a:pPr algn="l"/>
            <a:endParaRPr lang="en-US">
              <a:solidFill>
                <a:schemeClr val="bg1"/>
              </a:solidFill>
              <a:sym typeface="Symbol" pitchFamily="18" charset="2"/>
            </a:endParaRPr>
          </a:p>
        </p:txBody>
      </p:sp>
      <p:sp>
        <p:nvSpPr>
          <p:cNvPr id="269401" name="Text Box 89"/>
          <p:cNvSpPr txBox="1">
            <a:spLocks noChangeArrowheads="1"/>
          </p:cNvSpPr>
          <p:nvPr/>
        </p:nvSpPr>
        <p:spPr bwMode="auto">
          <a:xfrm>
            <a:off x="7086600" y="8548688"/>
            <a:ext cx="15716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=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>
                <a:solidFill>
                  <a:schemeClr val="bg1"/>
                </a:solidFill>
                <a:sym typeface="Symbol" pitchFamily="18" charset="2"/>
              </a:rPr>
              <a:t> Q</a:t>
            </a:r>
            <a:r>
              <a:rPr lang="en-US" baseline="-25000">
                <a:solidFill>
                  <a:schemeClr val="bg1"/>
                </a:solidFill>
                <a:sym typeface="Symbol" pitchFamily="18" charset="2"/>
              </a:rPr>
              <a:t>A</a:t>
            </a:r>
            <a:endParaRPr lang="en-US">
              <a:solidFill>
                <a:schemeClr val="bg1"/>
              </a:solidFill>
              <a:sym typeface="Symbol" pitchFamily="18" charset="2"/>
            </a:endParaRPr>
          </a:p>
        </p:txBody>
      </p:sp>
      <p:sp>
        <p:nvSpPr>
          <p:cNvPr id="269403" name="Rectangle 91"/>
          <p:cNvSpPr>
            <a:spLocks noChangeArrowheads="1"/>
          </p:cNvSpPr>
          <p:nvPr/>
        </p:nvSpPr>
        <p:spPr bwMode="auto">
          <a:xfrm>
            <a:off x="1981200" y="228600"/>
            <a:ext cx="990600" cy="1295400"/>
          </a:xfrm>
          <a:prstGeom prst="rect">
            <a:avLst/>
          </a:prstGeom>
          <a:solidFill>
            <a:schemeClr val="accent1"/>
          </a:solidFill>
          <a:ln w="5715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Mạch</a:t>
            </a:r>
          </a:p>
          <a:p>
            <a:r>
              <a:rPr lang="en-US"/>
              <a:t> kích </a:t>
            </a:r>
          </a:p>
          <a:p>
            <a:r>
              <a:rPr lang="en-US"/>
              <a:t>thích</a:t>
            </a:r>
          </a:p>
        </p:txBody>
      </p:sp>
      <p:sp>
        <p:nvSpPr>
          <p:cNvPr id="269404" name="Rectangle 92"/>
          <p:cNvSpPr>
            <a:spLocks noChangeArrowheads="1"/>
          </p:cNvSpPr>
          <p:nvPr/>
        </p:nvSpPr>
        <p:spPr bwMode="auto">
          <a:xfrm>
            <a:off x="1484313" y="2286000"/>
            <a:ext cx="1247775" cy="1371600"/>
          </a:xfrm>
          <a:prstGeom prst="rect">
            <a:avLst/>
          </a:prstGeom>
          <a:solidFill>
            <a:srgbClr val="333333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69405" name="AutoShape 93"/>
          <p:cNvSpPr>
            <a:spLocks noChangeArrowheads="1"/>
          </p:cNvSpPr>
          <p:nvPr/>
        </p:nvSpPr>
        <p:spPr bwMode="auto">
          <a:xfrm rot="-5400000" flipH="1" flipV="1">
            <a:off x="1481138" y="29146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69433" name="Group 121"/>
          <p:cNvGrpSpPr>
            <a:grpSpLocks/>
          </p:cNvGrpSpPr>
          <p:nvPr/>
        </p:nvGrpSpPr>
        <p:grpSpPr bwMode="auto">
          <a:xfrm>
            <a:off x="2590800" y="4343400"/>
            <a:ext cx="1752600" cy="1752600"/>
            <a:chOff x="1632" y="2592"/>
            <a:chExt cx="1104" cy="1104"/>
          </a:xfrm>
        </p:grpSpPr>
        <p:sp>
          <p:nvSpPr>
            <p:cNvPr id="269408" name="Oval 96"/>
            <p:cNvSpPr>
              <a:spLocks noChangeArrowheads="1"/>
            </p:cNvSpPr>
            <p:nvPr/>
          </p:nvSpPr>
          <p:spPr bwMode="auto">
            <a:xfrm>
              <a:off x="1776" y="2736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/>
                <a:t>0</a:t>
              </a:r>
            </a:p>
          </p:txBody>
        </p:sp>
        <p:sp>
          <p:nvSpPr>
            <p:cNvPr id="269409" name="Oval 97"/>
            <p:cNvSpPr>
              <a:spLocks noChangeArrowheads="1"/>
            </p:cNvSpPr>
            <p:nvPr/>
          </p:nvSpPr>
          <p:spPr bwMode="auto">
            <a:xfrm>
              <a:off x="2352" y="2736"/>
              <a:ext cx="288" cy="288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/>
                <a:t>2</a:t>
              </a:r>
            </a:p>
          </p:txBody>
        </p:sp>
        <p:sp>
          <p:nvSpPr>
            <p:cNvPr id="269410" name="Line 98"/>
            <p:cNvSpPr>
              <a:spLocks noChangeShapeType="1"/>
            </p:cNvSpPr>
            <p:nvPr/>
          </p:nvSpPr>
          <p:spPr bwMode="auto">
            <a:xfrm>
              <a:off x="2064" y="2880"/>
              <a:ext cx="288" cy="0"/>
            </a:xfrm>
            <a:prstGeom prst="line">
              <a:avLst/>
            </a:prstGeom>
            <a:noFill/>
            <a:ln w="38100" cmpd="dbl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9416" name="Group 104"/>
            <p:cNvGrpSpPr>
              <a:grpSpLocks/>
            </p:cNvGrpSpPr>
            <p:nvPr/>
          </p:nvGrpSpPr>
          <p:grpSpPr bwMode="auto">
            <a:xfrm flipH="1">
              <a:off x="1776" y="3312"/>
              <a:ext cx="864" cy="288"/>
              <a:chOff x="624" y="2976"/>
              <a:chExt cx="864" cy="288"/>
            </a:xfrm>
          </p:grpSpPr>
          <p:sp>
            <p:nvSpPr>
              <p:cNvPr id="269413" name="Oval 101"/>
              <p:cNvSpPr>
                <a:spLocks noChangeArrowheads="1"/>
              </p:cNvSpPr>
              <p:nvPr/>
            </p:nvSpPr>
            <p:spPr bwMode="auto">
              <a:xfrm>
                <a:off x="624" y="2976"/>
                <a:ext cx="288" cy="28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/>
                  <a:t>1</a:t>
                </a:r>
              </a:p>
            </p:txBody>
          </p:sp>
          <p:sp>
            <p:nvSpPr>
              <p:cNvPr id="269414" name="Oval 102"/>
              <p:cNvSpPr>
                <a:spLocks noChangeArrowheads="1"/>
              </p:cNvSpPr>
              <p:nvPr/>
            </p:nvSpPr>
            <p:spPr bwMode="auto">
              <a:xfrm>
                <a:off x="1200" y="2976"/>
                <a:ext cx="288" cy="28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/>
                  <a:t>3</a:t>
                </a:r>
              </a:p>
            </p:txBody>
          </p:sp>
          <p:sp>
            <p:nvSpPr>
              <p:cNvPr id="269415" name="Line 103"/>
              <p:cNvSpPr>
                <a:spLocks noChangeShapeType="1"/>
              </p:cNvSpPr>
              <p:nvPr/>
            </p:nvSpPr>
            <p:spPr bwMode="auto">
              <a:xfrm>
                <a:off x="912" y="3120"/>
                <a:ext cx="288" cy="0"/>
              </a:xfrm>
              <a:prstGeom prst="line">
                <a:avLst/>
              </a:prstGeom>
              <a:noFill/>
              <a:ln w="38100" cmpd="dbl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9417" name="Line 105"/>
            <p:cNvSpPr>
              <a:spLocks noChangeShapeType="1"/>
            </p:cNvSpPr>
            <p:nvPr/>
          </p:nvSpPr>
          <p:spPr bwMode="auto">
            <a:xfrm>
              <a:off x="2496" y="3024"/>
              <a:ext cx="0" cy="288"/>
            </a:xfrm>
            <a:prstGeom prst="line">
              <a:avLst/>
            </a:prstGeom>
            <a:noFill/>
            <a:ln w="38100" cmpd="dbl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418" name="Line 106"/>
            <p:cNvSpPr>
              <a:spLocks noChangeShapeType="1"/>
            </p:cNvSpPr>
            <p:nvPr/>
          </p:nvSpPr>
          <p:spPr bwMode="auto">
            <a:xfrm flipV="1">
              <a:off x="1920" y="3024"/>
              <a:ext cx="0" cy="288"/>
            </a:xfrm>
            <a:prstGeom prst="line">
              <a:avLst/>
            </a:prstGeom>
            <a:noFill/>
            <a:ln w="38100" cmpd="dbl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9423" name="Group 111"/>
            <p:cNvGrpSpPr>
              <a:grpSpLocks/>
            </p:cNvGrpSpPr>
            <p:nvPr/>
          </p:nvGrpSpPr>
          <p:grpSpPr bwMode="auto">
            <a:xfrm>
              <a:off x="2112" y="2592"/>
              <a:ext cx="192" cy="144"/>
              <a:chOff x="2112" y="2592"/>
              <a:chExt cx="192" cy="144"/>
            </a:xfrm>
          </p:grpSpPr>
          <p:sp>
            <p:nvSpPr>
              <p:cNvPr id="269420" name="Freeform 108"/>
              <p:cNvSpPr>
                <a:spLocks/>
              </p:cNvSpPr>
              <p:nvPr/>
            </p:nvSpPr>
            <p:spPr bwMode="auto">
              <a:xfrm>
                <a:off x="2112" y="2592"/>
                <a:ext cx="192" cy="144"/>
              </a:xfrm>
              <a:custGeom>
                <a:avLst/>
                <a:gdLst>
                  <a:gd name="T0" fmla="*/ 0 w 336"/>
                  <a:gd name="T1" fmla="*/ 240 h 240"/>
                  <a:gd name="T2" fmla="*/ 144 w 336"/>
                  <a:gd name="T3" fmla="*/ 240 h 240"/>
                  <a:gd name="T4" fmla="*/ 144 w 336"/>
                  <a:gd name="T5" fmla="*/ 0 h 240"/>
                  <a:gd name="T6" fmla="*/ 336 w 336"/>
                  <a:gd name="T7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" h="240">
                    <a:moveTo>
                      <a:pt x="0" y="240"/>
                    </a:moveTo>
                    <a:lnTo>
                      <a:pt x="144" y="240"/>
                    </a:lnTo>
                    <a:lnTo>
                      <a:pt x="144" y="0"/>
                    </a:lnTo>
                    <a:lnTo>
                      <a:pt x="3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421" name="Line 109"/>
              <p:cNvSpPr>
                <a:spLocks noChangeShapeType="1"/>
              </p:cNvSpPr>
              <p:nvPr/>
            </p:nvSpPr>
            <p:spPr bwMode="auto">
              <a:xfrm flipV="1">
                <a:off x="2194" y="2650"/>
                <a:ext cx="0" cy="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69424" name="Group 112"/>
            <p:cNvGrpSpPr>
              <a:grpSpLocks/>
            </p:cNvGrpSpPr>
            <p:nvPr/>
          </p:nvGrpSpPr>
          <p:grpSpPr bwMode="auto">
            <a:xfrm>
              <a:off x="2544" y="3072"/>
              <a:ext cx="192" cy="144"/>
              <a:chOff x="2112" y="2592"/>
              <a:chExt cx="192" cy="144"/>
            </a:xfrm>
          </p:grpSpPr>
          <p:sp>
            <p:nvSpPr>
              <p:cNvPr id="269425" name="Freeform 113"/>
              <p:cNvSpPr>
                <a:spLocks/>
              </p:cNvSpPr>
              <p:nvPr/>
            </p:nvSpPr>
            <p:spPr bwMode="auto">
              <a:xfrm>
                <a:off x="2112" y="2592"/>
                <a:ext cx="192" cy="144"/>
              </a:xfrm>
              <a:custGeom>
                <a:avLst/>
                <a:gdLst>
                  <a:gd name="T0" fmla="*/ 0 w 336"/>
                  <a:gd name="T1" fmla="*/ 240 h 240"/>
                  <a:gd name="T2" fmla="*/ 144 w 336"/>
                  <a:gd name="T3" fmla="*/ 240 h 240"/>
                  <a:gd name="T4" fmla="*/ 144 w 336"/>
                  <a:gd name="T5" fmla="*/ 0 h 240"/>
                  <a:gd name="T6" fmla="*/ 336 w 336"/>
                  <a:gd name="T7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" h="240">
                    <a:moveTo>
                      <a:pt x="0" y="240"/>
                    </a:moveTo>
                    <a:lnTo>
                      <a:pt x="144" y="240"/>
                    </a:lnTo>
                    <a:lnTo>
                      <a:pt x="144" y="0"/>
                    </a:lnTo>
                    <a:lnTo>
                      <a:pt x="3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426" name="Line 114"/>
              <p:cNvSpPr>
                <a:spLocks noChangeShapeType="1"/>
              </p:cNvSpPr>
              <p:nvPr/>
            </p:nvSpPr>
            <p:spPr bwMode="auto">
              <a:xfrm flipV="1">
                <a:off x="2194" y="2650"/>
                <a:ext cx="0" cy="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69427" name="Group 115"/>
            <p:cNvGrpSpPr>
              <a:grpSpLocks/>
            </p:cNvGrpSpPr>
            <p:nvPr/>
          </p:nvGrpSpPr>
          <p:grpSpPr bwMode="auto">
            <a:xfrm>
              <a:off x="2160" y="3552"/>
              <a:ext cx="192" cy="144"/>
              <a:chOff x="2112" y="2592"/>
              <a:chExt cx="192" cy="144"/>
            </a:xfrm>
          </p:grpSpPr>
          <p:sp>
            <p:nvSpPr>
              <p:cNvPr id="269428" name="Freeform 116"/>
              <p:cNvSpPr>
                <a:spLocks/>
              </p:cNvSpPr>
              <p:nvPr/>
            </p:nvSpPr>
            <p:spPr bwMode="auto">
              <a:xfrm>
                <a:off x="2112" y="2592"/>
                <a:ext cx="192" cy="144"/>
              </a:xfrm>
              <a:custGeom>
                <a:avLst/>
                <a:gdLst>
                  <a:gd name="T0" fmla="*/ 0 w 336"/>
                  <a:gd name="T1" fmla="*/ 240 h 240"/>
                  <a:gd name="T2" fmla="*/ 144 w 336"/>
                  <a:gd name="T3" fmla="*/ 240 h 240"/>
                  <a:gd name="T4" fmla="*/ 144 w 336"/>
                  <a:gd name="T5" fmla="*/ 0 h 240"/>
                  <a:gd name="T6" fmla="*/ 336 w 336"/>
                  <a:gd name="T7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" h="240">
                    <a:moveTo>
                      <a:pt x="0" y="240"/>
                    </a:moveTo>
                    <a:lnTo>
                      <a:pt x="144" y="240"/>
                    </a:lnTo>
                    <a:lnTo>
                      <a:pt x="144" y="0"/>
                    </a:lnTo>
                    <a:lnTo>
                      <a:pt x="3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429" name="Line 117"/>
              <p:cNvSpPr>
                <a:spLocks noChangeShapeType="1"/>
              </p:cNvSpPr>
              <p:nvPr/>
            </p:nvSpPr>
            <p:spPr bwMode="auto">
              <a:xfrm flipV="1">
                <a:off x="2194" y="2650"/>
                <a:ext cx="0" cy="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69430" name="Group 118"/>
            <p:cNvGrpSpPr>
              <a:grpSpLocks/>
            </p:cNvGrpSpPr>
            <p:nvPr/>
          </p:nvGrpSpPr>
          <p:grpSpPr bwMode="auto">
            <a:xfrm>
              <a:off x="1632" y="3072"/>
              <a:ext cx="192" cy="144"/>
              <a:chOff x="2112" y="2592"/>
              <a:chExt cx="192" cy="144"/>
            </a:xfrm>
          </p:grpSpPr>
          <p:sp>
            <p:nvSpPr>
              <p:cNvPr id="269431" name="Freeform 119"/>
              <p:cNvSpPr>
                <a:spLocks/>
              </p:cNvSpPr>
              <p:nvPr/>
            </p:nvSpPr>
            <p:spPr bwMode="auto">
              <a:xfrm>
                <a:off x="2112" y="2592"/>
                <a:ext cx="192" cy="144"/>
              </a:xfrm>
              <a:custGeom>
                <a:avLst/>
                <a:gdLst>
                  <a:gd name="T0" fmla="*/ 0 w 336"/>
                  <a:gd name="T1" fmla="*/ 240 h 240"/>
                  <a:gd name="T2" fmla="*/ 144 w 336"/>
                  <a:gd name="T3" fmla="*/ 240 h 240"/>
                  <a:gd name="T4" fmla="*/ 144 w 336"/>
                  <a:gd name="T5" fmla="*/ 0 h 240"/>
                  <a:gd name="T6" fmla="*/ 336 w 336"/>
                  <a:gd name="T7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6" h="240">
                    <a:moveTo>
                      <a:pt x="0" y="240"/>
                    </a:moveTo>
                    <a:lnTo>
                      <a:pt x="144" y="240"/>
                    </a:lnTo>
                    <a:lnTo>
                      <a:pt x="144" y="0"/>
                    </a:lnTo>
                    <a:lnTo>
                      <a:pt x="336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9432" name="Line 120"/>
              <p:cNvSpPr>
                <a:spLocks noChangeShapeType="1"/>
              </p:cNvSpPr>
              <p:nvPr/>
            </p:nvSpPr>
            <p:spPr bwMode="auto">
              <a:xfrm flipV="1">
                <a:off x="2194" y="2650"/>
                <a:ext cx="0" cy="8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324600" y="457200"/>
            <a:ext cx="2819400" cy="609600"/>
          </a:xfrm>
        </p:spPr>
        <p:txBody>
          <a:bodyPr/>
          <a:lstStyle/>
          <a:p>
            <a:r>
              <a:rPr lang="en-US" sz="4000" b="1">
                <a:solidFill>
                  <a:schemeClr val="bg1"/>
                </a:solidFill>
              </a:rPr>
              <a:t>IC7493</a:t>
            </a:r>
          </a:p>
        </p:txBody>
      </p:sp>
      <p:sp>
        <p:nvSpPr>
          <p:cNvPr id="263171" name="Rectangle 3"/>
          <p:cNvSpPr>
            <a:spLocks noChangeArrowheads="1"/>
          </p:cNvSpPr>
          <p:nvPr/>
        </p:nvSpPr>
        <p:spPr bwMode="auto">
          <a:xfrm>
            <a:off x="874713" y="2286000"/>
            <a:ext cx="1030287" cy="1371600"/>
          </a:xfrm>
          <a:prstGeom prst="rect">
            <a:avLst/>
          </a:prstGeom>
          <a:solidFill>
            <a:srgbClr val="333333"/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CL </a:t>
            </a:r>
          </a:p>
        </p:txBody>
      </p:sp>
      <p:sp>
        <p:nvSpPr>
          <p:cNvPr id="263172" name="Line 4"/>
          <p:cNvSpPr>
            <a:spLocks noChangeShapeType="1"/>
          </p:cNvSpPr>
          <p:nvPr/>
        </p:nvSpPr>
        <p:spPr bwMode="auto">
          <a:xfrm rot="16200000" flipV="1">
            <a:off x="502444" y="2707481"/>
            <a:ext cx="0" cy="5476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3173" name="Group 5"/>
          <p:cNvGrpSpPr>
            <a:grpSpLocks/>
          </p:cNvGrpSpPr>
          <p:nvPr/>
        </p:nvGrpSpPr>
        <p:grpSpPr bwMode="auto">
          <a:xfrm>
            <a:off x="1905000" y="2546350"/>
            <a:ext cx="392113" cy="74613"/>
            <a:chOff x="4083" y="1323"/>
            <a:chExt cx="403" cy="69"/>
          </a:xfrm>
        </p:grpSpPr>
        <p:sp>
          <p:nvSpPr>
            <p:cNvPr id="263174" name="Line 6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175" name="Freeform 7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3179" name="AutoShape 11"/>
          <p:cNvSpPr>
            <a:spLocks noChangeArrowheads="1"/>
          </p:cNvSpPr>
          <p:nvPr/>
        </p:nvSpPr>
        <p:spPr bwMode="auto">
          <a:xfrm rot="-5400000" flipH="1" flipV="1">
            <a:off x="871538" y="29146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180" name="Line 12"/>
          <p:cNvSpPr>
            <a:spLocks noChangeShapeType="1"/>
          </p:cNvSpPr>
          <p:nvPr/>
        </p:nvSpPr>
        <p:spPr bwMode="auto">
          <a:xfrm>
            <a:off x="1600200" y="3124200"/>
            <a:ext cx="2841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81" name="Line 13"/>
          <p:cNvSpPr>
            <a:spLocks noChangeShapeType="1"/>
          </p:cNvSpPr>
          <p:nvPr/>
        </p:nvSpPr>
        <p:spPr bwMode="auto">
          <a:xfrm rot="16200000" flipV="1">
            <a:off x="669926" y="2316162"/>
            <a:ext cx="0" cy="3651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82" name="Rectangle 14"/>
          <p:cNvSpPr>
            <a:spLocks noChangeArrowheads="1"/>
          </p:cNvSpPr>
          <p:nvPr/>
        </p:nvSpPr>
        <p:spPr bwMode="auto">
          <a:xfrm>
            <a:off x="2973388" y="2286000"/>
            <a:ext cx="989012" cy="1371600"/>
          </a:xfrm>
          <a:prstGeom prst="rect">
            <a:avLst/>
          </a:prstGeom>
          <a:solidFill>
            <a:srgbClr val="333333"/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CL  </a:t>
            </a:r>
          </a:p>
        </p:txBody>
      </p:sp>
      <p:sp>
        <p:nvSpPr>
          <p:cNvPr id="263183" name="Line 15"/>
          <p:cNvSpPr>
            <a:spLocks noChangeShapeType="1"/>
          </p:cNvSpPr>
          <p:nvPr/>
        </p:nvSpPr>
        <p:spPr bwMode="auto">
          <a:xfrm rot="16200000" flipV="1">
            <a:off x="2759075" y="2781300"/>
            <a:ext cx="9525" cy="365125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84" name="AutoShape 16"/>
          <p:cNvSpPr>
            <a:spLocks noChangeArrowheads="1"/>
          </p:cNvSpPr>
          <p:nvPr/>
        </p:nvSpPr>
        <p:spPr bwMode="auto">
          <a:xfrm rot="-5400000" flipH="1" flipV="1">
            <a:off x="2970213" y="29146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185" name="Line 17"/>
          <p:cNvSpPr>
            <a:spLocks noChangeShapeType="1"/>
          </p:cNvSpPr>
          <p:nvPr/>
        </p:nvSpPr>
        <p:spPr bwMode="auto">
          <a:xfrm>
            <a:off x="3581400" y="3124200"/>
            <a:ext cx="2841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186" name="Text Box 18"/>
          <p:cNvSpPr txBox="1">
            <a:spLocks noChangeArrowheads="1"/>
          </p:cNvSpPr>
          <p:nvPr/>
        </p:nvSpPr>
        <p:spPr bwMode="auto">
          <a:xfrm>
            <a:off x="0" y="3048000"/>
            <a:ext cx="623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63235" name="Text Box 67"/>
          <p:cNvSpPr txBox="1">
            <a:spLocks noChangeArrowheads="1"/>
          </p:cNvSpPr>
          <p:nvPr/>
        </p:nvSpPr>
        <p:spPr bwMode="auto">
          <a:xfrm>
            <a:off x="1597025" y="7664450"/>
            <a:ext cx="6223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0             1         2           3           0          1         2 …….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Đây là bộ đếm lên mô đun 4 , chu kỳ 0 </a:t>
            </a:r>
            <a:r>
              <a:rPr lang="en-US">
                <a:solidFill>
                  <a:schemeClr val="bg1"/>
                </a:solidFill>
                <a:sym typeface="Wingdings" pitchFamily="2" charset="2"/>
              </a:rPr>
              <a:t> 1  2  3  0</a:t>
            </a:r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63236" name="Group 68"/>
          <p:cNvGrpSpPr>
            <a:grpSpLocks/>
          </p:cNvGrpSpPr>
          <p:nvPr/>
        </p:nvGrpSpPr>
        <p:grpSpPr bwMode="auto">
          <a:xfrm>
            <a:off x="3925888" y="2565400"/>
            <a:ext cx="392112" cy="74613"/>
            <a:chOff x="4083" y="1323"/>
            <a:chExt cx="403" cy="69"/>
          </a:xfrm>
        </p:grpSpPr>
        <p:sp>
          <p:nvSpPr>
            <p:cNvPr id="263237" name="Line 69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238" name="Freeform 70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3254" name="Oval 86"/>
          <p:cNvSpPr>
            <a:spLocks noChangeArrowheads="1"/>
          </p:cNvSpPr>
          <p:nvPr/>
        </p:nvSpPr>
        <p:spPr bwMode="auto">
          <a:xfrm>
            <a:off x="152400" y="29464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262" name="Text Box 94"/>
          <p:cNvSpPr txBox="1">
            <a:spLocks noChangeArrowheads="1"/>
          </p:cNvSpPr>
          <p:nvPr/>
        </p:nvSpPr>
        <p:spPr bwMode="auto">
          <a:xfrm>
            <a:off x="381000" y="2286000"/>
            <a:ext cx="358775" cy="376238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263263" name="Line 95"/>
          <p:cNvSpPr>
            <a:spLocks noChangeShapeType="1"/>
          </p:cNvSpPr>
          <p:nvPr/>
        </p:nvSpPr>
        <p:spPr bwMode="auto">
          <a:xfrm rot="16200000" flipV="1">
            <a:off x="2771776" y="2336800"/>
            <a:ext cx="0" cy="3651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264" name="Text Box 96"/>
          <p:cNvSpPr txBox="1">
            <a:spLocks noChangeArrowheads="1"/>
          </p:cNvSpPr>
          <p:nvPr/>
        </p:nvSpPr>
        <p:spPr bwMode="auto">
          <a:xfrm>
            <a:off x="2460625" y="2311400"/>
            <a:ext cx="358775" cy="376238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263265" name="Text Box 97"/>
          <p:cNvSpPr txBox="1">
            <a:spLocks noChangeArrowheads="1"/>
          </p:cNvSpPr>
          <p:nvPr/>
        </p:nvSpPr>
        <p:spPr bwMode="auto">
          <a:xfrm>
            <a:off x="76200" y="4357688"/>
            <a:ext cx="6238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63266" name="Oval 98"/>
          <p:cNvSpPr>
            <a:spLocks noChangeArrowheads="1"/>
          </p:cNvSpPr>
          <p:nvPr/>
        </p:nvSpPr>
        <p:spPr bwMode="auto">
          <a:xfrm>
            <a:off x="203200" y="42672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267" name="Freeform 99"/>
          <p:cNvSpPr>
            <a:spLocks/>
          </p:cNvSpPr>
          <p:nvPr/>
        </p:nvSpPr>
        <p:spPr bwMode="auto">
          <a:xfrm>
            <a:off x="279400" y="2971800"/>
            <a:ext cx="2311400" cy="13462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271" name="Oval 103"/>
          <p:cNvSpPr>
            <a:spLocks noChangeArrowheads="1"/>
          </p:cNvSpPr>
          <p:nvPr/>
        </p:nvSpPr>
        <p:spPr bwMode="auto">
          <a:xfrm>
            <a:off x="787400" y="2959100"/>
            <a:ext cx="76200" cy="76200"/>
          </a:xfrm>
          <a:prstGeom prst="ellipse">
            <a:avLst/>
          </a:prstGeom>
          <a:solidFill>
            <a:schemeClr val="tx2"/>
          </a:solidFill>
          <a:ln w="285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272" name="Oval 104"/>
          <p:cNvSpPr>
            <a:spLocks noChangeArrowheads="1"/>
          </p:cNvSpPr>
          <p:nvPr/>
        </p:nvSpPr>
        <p:spPr bwMode="auto">
          <a:xfrm>
            <a:off x="2886075" y="2946400"/>
            <a:ext cx="76200" cy="76200"/>
          </a:xfrm>
          <a:prstGeom prst="ellipse">
            <a:avLst/>
          </a:prstGeom>
          <a:solidFill>
            <a:schemeClr val="tx2"/>
          </a:solidFill>
          <a:ln w="285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276" name="Oval 108"/>
          <p:cNvSpPr>
            <a:spLocks noChangeArrowheads="1"/>
          </p:cNvSpPr>
          <p:nvPr/>
        </p:nvSpPr>
        <p:spPr bwMode="auto">
          <a:xfrm>
            <a:off x="2271713" y="17526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277" name="Freeform 109"/>
          <p:cNvSpPr>
            <a:spLocks/>
          </p:cNvSpPr>
          <p:nvPr/>
        </p:nvSpPr>
        <p:spPr bwMode="auto">
          <a:xfrm>
            <a:off x="1928813" y="1828800"/>
            <a:ext cx="381000" cy="7366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278" name="Oval 110"/>
          <p:cNvSpPr>
            <a:spLocks noChangeArrowheads="1"/>
          </p:cNvSpPr>
          <p:nvPr/>
        </p:nvSpPr>
        <p:spPr bwMode="auto">
          <a:xfrm>
            <a:off x="4292600" y="17780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279" name="Freeform 111"/>
          <p:cNvSpPr>
            <a:spLocks/>
          </p:cNvSpPr>
          <p:nvPr/>
        </p:nvSpPr>
        <p:spPr bwMode="auto">
          <a:xfrm>
            <a:off x="3949700" y="1854200"/>
            <a:ext cx="381000" cy="7366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280" name="Rectangle 112"/>
          <p:cNvSpPr>
            <a:spLocks noChangeArrowheads="1"/>
          </p:cNvSpPr>
          <p:nvPr/>
        </p:nvSpPr>
        <p:spPr bwMode="auto">
          <a:xfrm>
            <a:off x="5145088" y="2235200"/>
            <a:ext cx="1027112" cy="1422400"/>
          </a:xfrm>
          <a:prstGeom prst="rect">
            <a:avLst/>
          </a:prstGeom>
          <a:solidFill>
            <a:srgbClr val="333333"/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C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Q</a:t>
            </a:r>
            <a:r>
              <a:rPr lang="en-US" baseline="-25000">
                <a:solidFill>
                  <a:schemeClr val="bg1"/>
                </a:solidFill>
              </a:rPr>
              <a:t>C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C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Q</a:t>
            </a:r>
            <a:r>
              <a:rPr lang="en-US" baseline="-25000">
                <a:solidFill>
                  <a:schemeClr val="bg1"/>
                </a:solidFill>
              </a:rPr>
              <a:t>C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CL </a:t>
            </a:r>
          </a:p>
        </p:txBody>
      </p:sp>
      <p:sp>
        <p:nvSpPr>
          <p:cNvPr id="263282" name="AutoShape 114"/>
          <p:cNvSpPr>
            <a:spLocks noChangeArrowheads="1"/>
          </p:cNvSpPr>
          <p:nvPr/>
        </p:nvSpPr>
        <p:spPr bwMode="auto">
          <a:xfrm rot="-5400000" flipH="1" flipV="1">
            <a:off x="5141913" y="28638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283" name="Line 115"/>
          <p:cNvSpPr>
            <a:spLocks noChangeShapeType="1"/>
          </p:cNvSpPr>
          <p:nvPr/>
        </p:nvSpPr>
        <p:spPr bwMode="auto">
          <a:xfrm>
            <a:off x="5791200" y="3073400"/>
            <a:ext cx="2841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3284" name="Group 116"/>
          <p:cNvGrpSpPr>
            <a:grpSpLocks/>
          </p:cNvGrpSpPr>
          <p:nvPr/>
        </p:nvGrpSpPr>
        <p:grpSpPr bwMode="auto">
          <a:xfrm>
            <a:off x="6186488" y="2540000"/>
            <a:ext cx="392112" cy="74613"/>
            <a:chOff x="4083" y="1323"/>
            <a:chExt cx="403" cy="69"/>
          </a:xfrm>
        </p:grpSpPr>
        <p:sp>
          <p:nvSpPr>
            <p:cNvPr id="263285" name="Line 117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286" name="Freeform 118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3287" name="Line 119"/>
          <p:cNvSpPr>
            <a:spLocks noChangeShapeType="1"/>
          </p:cNvSpPr>
          <p:nvPr/>
        </p:nvSpPr>
        <p:spPr bwMode="auto">
          <a:xfrm rot="16200000" flipV="1">
            <a:off x="4943476" y="2286000"/>
            <a:ext cx="0" cy="3651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288" name="Text Box 120"/>
          <p:cNvSpPr txBox="1">
            <a:spLocks noChangeArrowheads="1"/>
          </p:cNvSpPr>
          <p:nvPr/>
        </p:nvSpPr>
        <p:spPr bwMode="auto">
          <a:xfrm>
            <a:off x="4594225" y="2260600"/>
            <a:ext cx="358775" cy="376238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263289" name="Oval 121"/>
          <p:cNvSpPr>
            <a:spLocks noChangeArrowheads="1"/>
          </p:cNvSpPr>
          <p:nvPr/>
        </p:nvSpPr>
        <p:spPr bwMode="auto">
          <a:xfrm>
            <a:off x="5057775" y="2895600"/>
            <a:ext cx="76200" cy="76200"/>
          </a:xfrm>
          <a:prstGeom prst="ellipse">
            <a:avLst/>
          </a:prstGeom>
          <a:solidFill>
            <a:schemeClr val="tx2"/>
          </a:solidFill>
          <a:ln w="285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290" name="Oval 122"/>
          <p:cNvSpPr>
            <a:spLocks noChangeArrowheads="1"/>
          </p:cNvSpPr>
          <p:nvPr/>
        </p:nvSpPr>
        <p:spPr bwMode="auto">
          <a:xfrm>
            <a:off x="6553200" y="17526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291" name="Freeform 123"/>
          <p:cNvSpPr>
            <a:spLocks/>
          </p:cNvSpPr>
          <p:nvPr/>
        </p:nvSpPr>
        <p:spPr bwMode="auto">
          <a:xfrm>
            <a:off x="6210300" y="1828800"/>
            <a:ext cx="381000" cy="7366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292" name="Freeform 124"/>
          <p:cNvSpPr>
            <a:spLocks/>
          </p:cNvSpPr>
          <p:nvPr/>
        </p:nvSpPr>
        <p:spPr bwMode="auto">
          <a:xfrm rot="10800000" flipV="1">
            <a:off x="4343400" y="2590800"/>
            <a:ext cx="685800" cy="3429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294" name="Rectangle 126"/>
          <p:cNvSpPr>
            <a:spLocks noChangeArrowheads="1"/>
          </p:cNvSpPr>
          <p:nvPr/>
        </p:nvSpPr>
        <p:spPr bwMode="auto">
          <a:xfrm>
            <a:off x="7354888" y="2209800"/>
            <a:ext cx="1027112" cy="1447800"/>
          </a:xfrm>
          <a:prstGeom prst="rect">
            <a:avLst/>
          </a:prstGeom>
          <a:solidFill>
            <a:srgbClr val="333333"/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T</a:t>
            </a:r>
            <a:r>
              <a:rPr lang="en-US" baseline="-25000">
                <a:solidFill>
                  <a:schemeClr val="bg1"/>
                </a:solidFill>
              </a:rPr>
              <a:t>D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Q</a:t>
            </a:r>
            <a:r>
              <a:rPr lang="en-US" baseline="-25000">
                <a:solidFill>
                  <a:schemeClr val="bg1"/>
                </a:solidFill>
              </a:rPr>
              <a:t>D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D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 Q</a:t>
            </a:r>
            <a:r>
              <a:rPr lang="en-US" baseline="-25000">
                <a:solidFill>
                  <a:schemeClr val="bg1"/>
                </a:solidFill>
              </a:rPr>
              <a:t>D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CL</a:t>
            </a:r>
          </a:p>
        </p:txBody>
      </p:sp>
      <p:sp>
        <p:nvSpPr>
          <p:cNvPr id="263295" name="AutoShape 127"/>
          <p:cNvSpPr>
            <a:spLocks noChangeArrowheads="1"/>
          </p:cNvSpPr>
          <p:nvPr/>
        </p:nvSpPr>
        <p:spPr bwMode="auto">
          <a:xfrm rot="-5400000" flipH="1" flipV="1">
            <a:off x="7351713" y="28384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296" name="Line 128"/>
          <p:cNvSpPr>
            <a:spLocks noChangeShapeType="1"/>
          </p:cNvSpPr>
          <p:nvPr/>
        </p:nvSpPr>
        <p:spPr bwMode="auto">
          <a:xfrm>
            <a:off x="8026400" y="3073400"/>
            <a:ext cx="2841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3297" name="Group 129"/>
          <p:cNvGrpSpPr>
            <a:grpSpLocks/>
          </p:cNvGrpSpPr>
          <p:nvPr/>
        </p:nvGrpSpPr>
        <p:grpSpPr bwMode="auto">
          <a:xfrm>
            <a:off x="8382000" y="2514600"/>
            <a:ext cx="392113" cy="74613"/>
            <a:chOff x="4083" y="1323"/>
            <a:chExt cx="403" cy="69"/>
          </a:xfrm>
        </p:grpSpPr>
        <p:sp>
          <p:nvSpPr>
            <p:cNvPr id="263298" name="Line 130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299" name="Freeform 131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3300" name="Line 132"/>
          <p:cNvSpPr>
            <a:spLocks noChangeShapeType="1"/>
          </p:cNvSpPr>
          <p:nvPr/>
        </p:nvSpPr>
        <p:spPr bwMode="auto">
          <a:xfrm rot="16200000" flipV="1">
            <a:off x="7153276" y="2260600"/>
            <a:ext cx="0" cy="3651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301" name="Text Box 133"/>
          <p:cNvSpPr txBox="1">
            <a:spLocks noChangeArrowheads="1"/>
          </p:cNvSpPr>
          <p:nvPr/>
        </p:nvSpPr>
        <p:spPr bwMode="auto">
          <a:xfrm>
            <a:off x="6804025" y="2235200"/>
            <a:ext cx="358775" cy="376238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</a:t>
            </a:r>
          </a:p>
        </p:txBody>
      </p:sp>
      <p:sp>
        <p:nvSpPr>
          <p:cNvPr id="263302" name="Oval 134"/>
          <p:cNvSpPr>
            <a:spLocks noChangeArrowheads="1"/>
          </p:cNvSpPr>
          <p:nvPr/>
        </p:nvSpPr>
        <p:spPr bwMode="auto">
          <a:xfrm>
            <a:off x="7267575" y="2870200"/>
            <a:ext cx="76200" cy="76200"/>
          </a:xfrm>
          <a:prstGeom prst="ellipse">
            <a:avLst/>
          </a:prstGeom>
          <a:solidFill>
            <a:schemeClr val="tx2"/>
          </a:solidFill>
          <a:ln w="285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303" name="Oval 135"/>
          <p:cNvSpPr>
            <a:spLocks noChangeArrowheads="1"/>
          </p:cNvSpPr>
          <p:nvPr/>
        </p:nvSpPr>
        <p:spPr bwMode="auto">
          <a:xfrm>
            <a:off x="8748713" y="17272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304" name="Freeform 136"/>
          <p:cNvSpPr>
            <a:spLocks/>
          </p:cNvSpPr>
          <p:nvPr/>
        </p:nvSpPr>
        <p:spPr bwMode="auto">
          <a:xfrm>
            <a:off x="8405813" y="1803400"/>
            <a:ext cx="381000" cy="7366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305" name="Freeform 137"/>
          <p:cNvSpPr>
            <a:spLocks/>
          </p:cNvSpPr>
          <p:nvPr/>
        </p:nvSpPr>
        <p:spPr bwMode="auto">
          <a:xfrm rot="10800000" flipV="1">
            <a:off x="6591300" y="2552700"/>
            <a:ext cx="685800" cy="3429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3306" name="Group 138"/>
          <p:cNvGrpSpPr>
            <a:grpSpLocks/>
          </p:cNvGrpSpPr>
          <p:nvPr/>
        </p:nvGrpSpPr>
        <p:grpSpPr bwMode="auto">
          <a:xfrm rot="5400000" flipH="1" flipV="1">
            <a:off x="4130675" y="4343400"/>
            <a:ext cx="533400" cy="533400"/>
            <a:chOff x="2602" y="863"/>
            <a:chExt cx="336" cy="336"/>
          </a:xfrm>
        </p:grpSpPr>
        <p:sp>
          <p:nvSpPr>
            <p:cNvPr id="263307" name="AutoShape 139"/>
            <p:cNvSpPr>
              <a:spLocks noChangeArrowheads="1"/>
            </p:cNvSpPr>
            <p:nvPr/>
          </p:nvSpPr>
          <p:spPr bwMode="auto">
            <a:xfrm rot="37800000">
              <a:off x="2602" y="864"/>
              <a:ext cx="335" cy="336"/>
            </a:xfrm>
            <a:custGeom>
              <a:avLst/>
              <a:gdLst>
                <a:gd name="G0" fmla="+- 0 0 0"/>
                <a:gd name="G1" fmla="+- 0 0 0"/>
                <a:gd name="G2" fmla="+- 0 0 0"/>
                <a:gd name="T0" fmla="*/ 0 256 1"/>
                <a:gd name="T1" fmla="*/ 180 256 1"/>
                <a:gd name="G3" fmla="+- 0 T0 T1"/>
                <a:gd name="T2" fmla="*/ 0 256 1"/>
                <a:gd name="T3" fmla="*/ 90 256 1"/>
                <a:gd name="G4" fmla="+- 0 T2 T3"/>
                <a:gd name="G5" fmla="*/ G4 2 1"/>
                <a:gd name="T4" fmla="*/ 90 256 1"/>
                <a:gd name="T5" fmla="*/ 0 256 1"/>
                <a:gd name="G6" fmla="+- 0 T4 T5"/>
                <a:gd name="G7" fmla="*/ G6 2 1"/>
                <a:gd name="G8" fmla="abs 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0"/>
                <a:gd name="G18" fmla="*/ 0 1 2"/>
                <a:gd name="G19" fmla="+- G18 5400 0"/>
                <a:gd name="G20" fmla="cos G19 0"/>
                <a:gd name="G21" fmla="sin G19 0"/>
                <a:gd name="G22" fmla="+- G20 10800 0"/>
                <a:gd name="G23" fmla="+- G21 10800 0"/>
                <a:gd name="G24" fmla="+- 10800 0 G20"/>
                <a:gd name="G25" fmla="+- 0 10800 0"/>
                <a:gd name="G26" fmla="?: G9 G17 G25"/>
                <a:gd name="G27" fmla="?: G9 0 21600"/>
                <a:gd name="G28" fmla="cos 10800 0"/>
                <a:gd name="G29" fmla="sin 10800 0"/>
                <a:gd name="G30" fmla="sin 0 0"/>
                <a:gd name="G31" fmla="+- G28 10800 0"/>
                <a:gd name="G32" fmla="+- G29 10800 0"/>
                <a:gd name="G33" fmla="+- G30 10800 0"/>
                <a:gd name="G34" fmla="?: G4 0 G31"/>
                <a:gd name="G35" fmla="?: 0 G34 0"/>
                <a:gd name="G36" fmla="?: G6 G35 G31"/>
                <a:gd name="G37" fmla="+- 21600 0 G36"/>
                <a:gd name="G38" fmla="?: G4 0 G33"/>
                <a:gd name="G39" fmla="?: 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6200 w 21600"/>
                <a:gd name="T15" fmla="*/ 10800 h 21600"/>
                <a:gd name="T16" fmla="*/ 10800 w 21600"/>
                <a:gd name="T17" fmla="*/ 10800 h 21600"/>
                <a:gd name="T18" fmla="*/ 54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800" y="10800"/>
                  </a:moveTo>
                  <a:cubicBezTo>
                    <a:pt x="10800" y="10800"/>
                    <a:pt x="10800" y="10800"/>
                    <a:pt x="10800" y="10800"/>
                  </a:cubicBezTo>
                  <a:cubicBezTo>
                    <a:pt x="10800" y="10800"/>
                    <a:pt x="10800" y="10800"/>
                    <a:pt x="10800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3308" name="Rectangle 140"/>
            <p:cNvSpPr>
              <a:spLocks noChangeArrowheads="1"/>
            </p:cNvSpPr>
            <p:nvPr/>
          </p:nvSpPr>
          <p:spPr bwMode="auto">
            <a:xfrm rot="37800000">
              <a:off x="2528" y="937"/>
              <a:ext cx="335" cy="187"/>
            </a:xfrm>
            <a:prstGeom prst="rect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3309" name="Rectangle 141"/>
            <p:cNvSpPr>
              <a:spLocks noChangeArrowheads="1"/>
            </p:cNvSpPr>
            <p:nvPr/>
          </p:nvSpPr>
          <p:spPr bwMode="auto">
            <a:xfrm rot="37800000">
              <a:off x="2625" y="1012"/>
              <a:ext cx="316" cy="37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3310" name="Oval 142"/>
          <p:cNvSpPr>
            <a:spLocks noChangeArrowheads="1"/>
          </p:cNvSpPr>
          <p:nvPr/>
        </p:nvSpPr>
        <p:spPr bwMode="auto">
          <a:xfrm>
            <a:off x="355600" y="51308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311" name="Freeform 143"/>
          <p:cNvSpPr>
            <a:spLocks/>
          </p:cNvSpPr>
          <p:nvPr/>
        </p:nvSpPr>
        <p:spPr bwMode="auto">
          <a:xfrm>
            <a:off x="431800" y="4876800"/>
            <a:ext cx="3835400" cy="3048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312" name="Text Box 144"/>
          <p:cNvSpPr txBox="1">
            <a:spLocks noChangeArrowheads="1"/>
          </p:cNvSpPr>
          <p:nvPr/>
        </p:nvSpPr>
        <p:spPr bwMode="auto">
          <a:xfrm>
            <a:off x="171450" y="4738688"/>
            <a:ext cx="4333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</a:t>
            </a:r>
            <a:r>
              <a:rPr lang="en-US" baseline="-25000">
                <a:solidFill>
                  <a:schemeClr val="bg1"/>
                </a:solidFill>
              </a:rPr>
              <a:t>1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63313" name="Oval 145"/>
          <p:cNvSpPr>
            <a:spLocks noChangeArrowheads="1"/>
          </p:cNvSpPr>
          <p:nvPr/>
        </p:nvSpPr>
        <p:spPr bwMode="auto">
          <a:xfrm>
            <a:off x="355600" y="57912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314" name="Freeform 146"/>
          <p:cNvSpPr>
            <a:spLocks/>
          </p:cNvSpPr>
          <p:nvPr/>
        </p:nvSpPr>
        <p:spPr bwMode="auto">
          <a:xfrm>
            <a:off x="431800" y="4876800"/>
            <a:ext cx="4064000" cy="9652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315" name="Text Box 147"/>
          <p:cNvSpPr txBox="1">
            <a:spLocks noChangeArrowheads="1"/>
          </p:cNvSpPr>
          <p:nvPr/>
        </p:nvSpPr>
        <p:spPr bwMode="auto">
          <a:xfrm>
            <a:off x="171450" y="5399088"/>
            <a:ext cx="4333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</a:t>
            </a:r>
            <a:r>
              <a:rPr lang="en-US" baseline="-25000">
                <a:solidFill>
                  <a:schemeClr val="bg1"/>
                </a:solidFill>
              </a:rPr>
              <a:t>2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63319" name="Oval 151"/>
          <p:cNvSpPr>
            <a:spLocks noChangeArrowheads="1"/>
          </p:cNvSpPr>
          <p:nvPr/>
        </p:nvSpPr>
        <p:spPr bwMode="auto">
          <a:xfrm>
            <a:off x="4356100" y="42672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3320" name="Freeform 152"/>
          <p:cNvSpPr>
            <a:spLocks/>
          </p:cNvSpPr>
          <p:nvPr/>
        </p:nvSpPr>
        <p:spPr bwMode="auto">
          <a:xfrm>
            <a:off x="1295400" y="3657600"/>
            <a:ext cx="2209800" cy="304800"/>
          </a:xfrm>
          <a:custGeom>
            <a:avLst/>
            <a:gdLst>
              <a:gd name="T0" fmla="*/ 0 w 1392"/>
              <a:gd name="T1" fmla="*/ 0 h 192"/>
              <a:gd name="T2" fmla="*/ 0 w 1392"/>
              <a:gd name="T3" fmla="*/ 192 h 192"/>
              <a:gd name="T4" fmla="*/ 1392 w 1392"/>
              <a:gd name="T5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92" h="192">
                <a:moveTo>
                  <a:pt x="0" y="0"/>
                </a:moveTo>
                <a:lnTo>
                  <a:pt x="0" y="192"/>
                </a:lnTo>
                <a:lnTo>
                  <a:pt x="1392" y="192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321" name="Freeform 153"/>
          <p:cNvSpPr>
            <a:spLocks/>
          </p:cNvSpPr>
          <p:nvPr/>
        </p:nvSpPr>
        <p:spPr bwMode="auto">
          <a:xfrm>
            <a:off x="3429000" y="3657600"/>
            <a:ext cx="2209800" cy="304800"/>
          </a:xfrm>
          <a:custGeom>
            <a:avLst/>
            <a:gdLst>
              <a:gd name="T0" fmla="*/ 0 w 1392"/>
              <a:gd name="T1" fmla="*/ 0 h 192"/>
              <a:gd name="T2" fmla="*/ 0 w 1392"/>
              <a:gd name="T3" fmla="*/ 192 h 192"/>
              <a:gd name="T4" fmla="*/ 1392 w 1392"/>
              <a:gd name="T5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92" h="192">
                <a:moveTo>
                  <a:pt x="0" y="0"/>
                </a:moveTo>
                <a:lnTo>
                  <a:pt x="0" y="192"/>
                </a:lnTo>
                <a:lnTo>
                  <a:pt x="1392" y="192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322" name="Freeform 154"/>
          <p:cNvSpPr>
            <a:spLocks/>
          </p:cNvSpPr>
          <p:nvPr/>
        </p:nvSpPr>
        <p:spPr bwMode="auto">
          <a:xfrm>
            <a:off x="5638800" y="3657600"/>
            <a:ext cx="2209800" cy="304800"/>
          </a:xfrm>
          <a:custGeom>
            <a:avLst/>
            <a:gdLst>
              <a:gd name="T0" fmla="*/ 0 w 1392"/>
              <a:gd name="T1" fmla="*/ 0 h 192"/>
              <a:gd name="T2" fmla="*/ 0 w 1392"/>
              <a:gd name="T3" fmla="*/ 192 h 192"/>
              <a:gd name="T4" fmla="*/ 1392 w 1392"/>
              <a:gd name="T5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92" h="192">
                <a:moveTo>
                  <a:pt x="0" y="0"/>
                </a:moveTo>
                <a:lnTo>
                  <a:pt x="0" y="192"/>
                </a:lnTo>
                <a:lnTo>
                  <a:pt x="1392" y="192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323" name="Freeform 155"/>
          <p:cNvSpPr>
            <a:spLocks/>
          </p:cNvSpPr>
          <p:nvPr/>
        </p:nvSpPr>
        <p:spPr bwMode="auto">
          <a:xfrm flipH="1">
            <a:off x="5676900" y="3657600"/>
            <a:ext cx="2209800" cy="304800"/>
          </a:xfrm>
          <a:custGeom>
            <a:avLst/>
            <a:gdLst>
              <a:gd name="T0" fmla="*/ 0 w 1392"/>
              <a:gd name="T1" fmla="*/ 0 h 192"/>
              <a:gd name="T2" fmla="*/ 0 w 1392"/>
              <a:gd name="T3" fmla="*/ 192 h 192"/>
              <a:gd name="T4" fmla="*/ 1392 w 1392"/>
              <a:gd name="T5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92" h="192">
                <a:moveTo>
                  <a:pt x="0" y="0"/>
                </a:moveTo>
                <a:lnTo>
                  <a:pt x="0" y="192"/>
                </a:lnTo>
                <a:lnTo>
                  <a:pt x="1392" y="192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3324" name="Freeform 156"/>
          <p:cNvSpPr>
            <a:spLocks/>
          </p:cNvSpPr>
          <p:nvPr/>
        </p:nvSpPr>
        <p:spPr bwMode="auto">
          <a:xfrm flipV="1">
            <a:off x="4394200" y="3962400"/>
            <a:ext cx="2209800" cy="304800"/>
          </a:xfrm>
          <a:custGeom>
            <a:avLst/>
            <a:gdLst>
              <a:gd name="T0" fmla="*/ 0 w 1392"/>
              <a:gd name="T1" fmla="*/ 0 h 192"/>
              <a:gd name="T2" fmla="*/ 0 w 1392"/>
              <a:gd name="T3" fmla="*/ 192 h 192"/>
              <a:gd name="T4" fmla="*/ 1392 w 1392"/>
              <a:gd name="T5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92" h="192">
                <a:moveTo>
                  <a:pt x="0" y="0"/>
                </a:moveTo>
                <a:lnTo>
                  <a:pt x="0" y="192"/>
                </a:lnTo>
                <a:lnTo>
                  <a:pt x="1392" y="192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4000">
                <a:solidFill>
                  <a:schemeClr val="bg1"/>
                </a:solidFill>
              </a:rPr>
              <a:t>REGISTER (Thanh ghi nối tiếp 3 bit ra song song)</a:t>
            </a:r>
          </a:p>
        </p:txBody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5334000"/>
          </a:xfrm>
        </p:spPr>
        <p:txBody>
          <a:bodyPr/>
          <a:lstStyle/>
          <a:p>
            <a:endParaRPr lang="en-US"/>
          </a:p>
        </p:txBody>
      </p:sp>
      <p:sp>
        <p:nvSpPr>
          <p:cNvPr id="264196" name="Rectangle 4"/>
          <p:cNvSpPr>
            <a:spLocks noChangeArrowheads="1"/>
          </p:cNvSpPr>
          <p:nvPr/>
        </p:nvSpPr>
        <p:spPr bwMode="auto">
          <a:xfrm>
            <a:off x="2449513" y="2133600"/>
            <a:ext cx="989012" cy="1371600"/>
          </a:xfrm>
          <a:prstGeom prst="rect">
            <a:avLst/>
          </a:prstGeom>
          <a:solidFill>
            <a:srgbClr val="333333"/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D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64197" name="Line 5"/>
          <p:cNvSpPr>
            <a:spLocks noChangeShapeType="1"/>
          </p:cNvSpPr>
          <p:nvPr/>
        </p:nvSpPr>
        <p:spPr bwMode="auto">
          <a:xfrm rot="16200000" flipV="1">
            <a:off x="1860550" y="2317750"/>
            <a:ext cx="12700" cy="990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198" name="AutoShape 6"/>
          <p:cNvSpPr>
            <a:spLocks noChangeArrowheads="1"/>
          </p:cNvSpPr>
          <p:nvPr/>
        </p:nvSpPr>
        <p:spPr bwMode="auto">
          <a:xfrm rot="-5400000" flipH="1" flipV="1">
            <a:off x="2446338" y="27622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4199" name="Line 7"/>
          <p:cNvSpPr>
            <a:spLocks noChangeShapeType="1"/>
          </p:cNvSpPr>
          <p:nvPr/>
        </p:nvSpPr>
        <p:spPr bwMode="auto">
          <a:xfrm>
            <a:off x="3057525" y="2971800"/>
            <a:ext cx="2841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4200" name="Group 8"/>
          <p:cNvGrpSpPr>
            <a:grpSpLocks/>
          </p:cNvGrpSpPr>
          <p:nvPr/>
        </p:nvGrpSpPr>
        <p:grpSpPr bwMode="auto">
          <a:xfrm>
            <a:off x="3402013" y="2413000"/>
            <a:ext cx="392112" cy="74613"/>
            <a:chOff x="4083" y="1323"/>
            <a:chExt cx="403" cy="69"/>
          </a:xfrm>
        </p:grpSpPr>
        <p:sp>
          <p:nvSpPr>
            <p:cNvPr id="264201" name="Line 9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202" name="Freeform 10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4203" name="Line 11"/>
          <p:cNvSpPr>
            <a:spLocks noChangeShapeType="1"/>
          </p:cNvSpPr>
          <p:nvPr/>
        </p:nvSpPr>
        <p:spPr bwMode="auto">
          <a:xfrm rot="16200000" flipV="1">
            <a:off x="1479551" y="1411287"/>
            <a:ext cx="4762" cy="18970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04" name="Oval 12"/>
          <p:cNvSpPr>
            <a:spLocks noChangeArrowheads="1"/>
          </p:cNvSpPr>
          <p:nvPr/>
        </p:nvSpPr>
        <p:spPr bwMode="auto">
          <a:xfrm>
            <a:off x="2362200" y="2794000"/>
            <a:ext cx="76200" cy="76200"/>
          </a:xfrm>
          <a:prstGeom prst="ellipse">
            <a:avLst/>
          </a:prstGeom>
          <a:solidFill>
            <a:schemeClr val="tx2"/>
          </a:solidFill>
          <a:ln w="285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4205" name="Oval 13"/>
          <p:cNvSpPr>
            <a:spLocks noChangeArrowheads="1"/>
          </p:cNvSpPr>
          <p:nvPr/>
        </p:nvSpPr>
        <p:spPr bwMode="auto">
          <a:xfrm>
            <a:off x="3768725" y="16256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4206" name="Freeform 14"/>
          <p:cNvSpPr>
            <a:spLocks/>
          </p:cNvSpPr>
          <p:nvPr/>
        </p:nvSpPr>
        <p:spPr bwMode="auto">
          <a:xfrm>
            <a:off x="3425825" y="1701800"/>
            <a:ext cx="381000" cy="7366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07" name="Rectangle 15"/>
          <p:cNvSpPr>
            <a:spLocks noChangeArrowheads="1"/>
          </p:cNvSpPr>
          <p:nvPr/>
        </p:nvSpPr>
        <p:spPr bwMode="auto">
          <a:xfrm>
            <a:off x="4621213" y="2082800"/>
            <a:ext cx="1027112" cy="1422400"/>
          </a:xfrm>
          <a:prstGeom prst="rect">
            <a:avLst/>
          </a:prstGeom>
          <a:solidFill>
            <a:srgbClr val="333333"/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D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Q</a:t>
            </a:r>
            <a:r>
              <a:rPr lang="en-US" baseline="-25000">
                <a:solidFill>
                  <a:schemeClr val="bg1"/>
                </a:solidFill>
              </a:rPr>
              <a:t>B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</a:t>
            </a:r>
          </a:p>
        </p:txBody>
      </p:sp>
      <p:sp>
        <p:nvSpPr>
          <p:cNvPr id="264208" name="AutoShape 16"/>
          <p:cNvSpPr>
            <a:spLocks noChangeArrowheads="1"/>
          </p:cNvSpPr>
          <p:nvPr/>
        </p:nvSpPr>
        <p:spPr bwMode="auto">
          <a:xfrm rot="-5400000" flipH="1" flipV="1">
            <a:off x="4618038" y="27114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4209" name="Line 17"/>
          <p:cNvSpPr>
            <a:spLocks noChangeShapeType="1"/>
          </p:cNvSpPr>
          <p:nvPr/>
        </p:nvSpPr>
        <p:spPr bwMode="auto">
          <a:xfrm>
            <a:off x="5267325" y="2921000"/>
            <a:ext cx="2841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4210" name="Group 18"/>
          <p:cNvGrpSpPr>
            <a:grpSpLocks/>
          </p:cNvGrpSpPr>
          <p:nvPr/>
        </p:nvGrpSpPr>
        <p:grpSpPr bwMode="auto">
          <a:xfrm>
            <a:off x="5662613" y="2387600"/>
            <a:ext cx="392112" cy="74613"/>
            <a:chOff x="4083" y="1323"/>
            <a:chExt cx="403" cy="69"/>
          </a:xfrm>
        </p:grpSpPr>
        <p:sp>
          <p:nvSpPr>
            <p:cNvPr id="264211" name="Line 19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212" name="Freeform 20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4213" name="Line 21"/>
          <p:cNvSpPr>
            <a:spLocks noChangeShapeType="1"/>
          </p:cNvSpPr>
          <p:nvPr/>
        </p:nvSpPr>
        <p:spPr bwMode="auto">
          <a:xfrm rot="16200000" flipV="1">
            <a:off x="4419601" y="2133600"/>
            <a:ext cx="0" cy="3651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15" name="Oval 23"/>
          <p:cNvSpPr>
            <a:spLocks noChangeArrowheads="1"/>
          </p:cNvSpPr>
          <p:nvPr/>
        </p:nvSpPr>
        <p:spPr bwMode="auto">
          <a:xfrm>
            <a:off x="4533900" y="2743200"/>
            <a:ext cx="76200" cy="76200"/>
          </a:xfrm>
          <a:prstGeom prst="ellipse">
            <a:avLst/>
          </a:prstGeom>
          <a:solidFill>
            <a:schemeClr val="tx2"/>
          </a:solidFill>
          <a:ln w="285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4216" name="Oval 24"/>
          <p:cNvSpPr>
            <a:spLocks noChangeArrowheads="1"/>
          </p:cNvSpPr>
          <p:nvPr/>
        </p:nvSpPr>
        <p:spPr bwMode="auto">
          <a:xfrm>
            <a:off x="6029325" y="16002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4217" name="Freeform 25"/>
          <p:cNvSpPr>
            <a:spLocks/>
          </p:cNvSpPr>
          <p:nvPr/>
        </p:nvSpPr>
        <p:spPr bwMode="auto">
          <a:xfrm>
            <a:off x="5686425" y="1676400"/>
            <a:ext cx="381000" cy="7366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18" name="Freeform 26"/>
          <p:cNvSpPr>
            <a:spLocks/>
          </p:cNvSpPr>
          <p:nvPr/>
        </p:nvSpPr>
        <p:spPr bwMode="auto">
          <a:xfrm rot="-10800000">
            <a:off x="3819525" y="2314575"/>
            <a:ext cx="685800" cy="762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25" name="Line 33"/>
          <p:cNvSpPr>
            <a:spLocks noChangeShapeType="1"/>
          </p:cNvSpPr>
          <p:nvPr/>
        </p:nvSpPr>
        <p:spPr bwMode="auto">
          <a:xfrm rot="16200000" flipV="1">
            <a:off x="6629401" y="2108200"/>
            <a:ext cx="0" cy="3651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30" name="Freeform 38"/>
          <p:cNvSpPr>
            <a:spLocks/>
          </p:cNvSpPr>
          <p:nvPr/>
        </p:nvSpPr>
        <p:spPr bwMode="auto">
          <a:xfrm rot="-10800000">
            <a:off x="6067425" y="2295525"/>
            <a:ext cx="485775" cy="142875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35" name="Freeform 43"/>
          <p:cNvSpPr>
            <a:spLocks/>
          </p:cNvSpPr>
          <p:nvPr/>
        </p:nvSpPr>
        <p:spPr bwMode="auto">
          <a:xfrm>
            <a:off x="2133600" y="2743200"/>
            <a:ext cx="2438400" cy="990600"/>
          </a:xfrm>
          <a:custGeom>
            <a:avLst/>
            <a:gdLst>
              <a:gd name="T0" fmla="*/ 0 w 1536"/>
              <a:gd name="T1" fmla="*/ 48 h 624"/>
              <a:gd name="T2" fmla="*/ 0 w 1536"/>
              <a:gd name="T3" fmla="*/ 624 h 624"/>
              <a:gd name="T4" fmla="*/ 1248 w 1536"/>
              <a:gd name="T5" fmla="*/ 624 h 624"/>
              <a:gd name="T6" fmla="*/ 1248 w 1536"/>
              <a:gd name="T7" fmla="*/ 0 h 624"/>
              <a:gd name="T8" fmla="*/ 1536 w 1536"/>
              <a:gd name="T9" fmla="*/ 0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6" h="624">
                <a:moveTo>
                  <a:pt x="0" y="48"/>
                </a:moveTo>
                <a:lnTo>
                  <a:pt x="0" y="624"/>
                </a:lnTo>
                <a:lnTo>
                  <a:pt x="1248" y="624"/>
                </a:lnTo>
                <a:lnTo>
                  <a:pt x="1248" y="0"/>
                </a:lnTo>
                <a:lnTo>
                  <a:pt x="1536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36" name="Freeform 44"/>
          <p:cNvSpPr>
            <a:spLocks/>
          </p:cNvSpPr>
          <p:nvPr/>
        </p:nvSpPr>
        <p:spPr bwMode="auto">
          <a:xfrm>
            <a:off x="4114800" y="2743200"/>
            <a:ext cx="2438400" cy="990600"/>
          </a:xfrm>
          <a:custGeom>
            <a:avLst/>
            <a:gdLst>
              <a:gd name="T0" fmla="*/ 0 w 1536"/>
              <a:gd name="T1" fmla="*/ 48 h 624"/>
              <a:gd name="T2" fmla="*/ 0 w 1536"/>
              <a:gd name="T3" fmla="*/ 624 h 624"/>
              <a:gd name="T4" fmla="*/ 1248 w 1536"/>
              <a:gd name="T5" fmla="*/ 624 h 624"/>
              <a:gd name="T6" fmla="*/ 1248 w 1536"/>
              <a:gd name="T7" fmla="*/ 0 h 624"/>
              <a:gd name="T8" fmla="*/ 1536 w 1536"/>
              <a:gd name="T9" fmla="*/ 0 h 6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6" h="624">
                <a:moveTo>
                  <a:pt x="0" y="48"/>
                </a:moveTo>
                <a:lnTo>
                  <a:pt x="0" y="624"/>
                </a:lnTo>
                <a:lnTo>
                  <a:pt x="1248" y="624"/>
                </a:lnTo>
                <a:lnTo>
                  <a:pt x="1248" y="0"/>
                </a:lnTo>
                <a:lnTo>
                  <a:pt x="1536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19" name="Rectangle 27"/>
          <p:cNvSpPr>
            <a:spLocks noChangeArrowheads="1"/>
          </p:cNvSpPr>
          <p:nvPr/>
        </p:nvSpPr>
        <p:spPr bwMode="auto">
          <a:xfrm>
            <a:off x="6564313" y="2057400"/>
            <a:ext cx="1027112" cy="1447800"/>
          </a:xfrm>
          <a:prstGeom prst="rect">
            <a:avLst/>
          </a:prstGeom>
          <a:solidFill>
            <a:srgbClr val="333333"/>
          </a:solidFill>
          <a:ln w="38100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algn="l"/>
            <a:r>
              <a:rPr lang="en-US">
                <a:solidFill>
                  <a:schemeClr val="bg1"/>
                </a:solidFill>
              </a:rPr>
              <a:t>  D</a:t>
            </a:r>
            <a:r>
              <a:rPr lang="en-US" baseline="-25000">
                <a:solidFill>
                  <a:schemeClr val="bg1"/>
                </a:solidFill>
              </a:rPr>
              <a:t>C</a:t>
            </a:r>
            <a:r>
              <a:rPr lang="en-US">
                <a:solidFill>
                  <a:schemeClr val="bg1"/>
                </a:solidFill>
              </a:rPr>
              <a:t>     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Q</a:t>
            </a:r>
            <a:r>
              <a:rPr lang="en-US" baseline="-25000">
                <a:solidFill>
                  <a:schemeClr val="bg1"/>
                </a:solidFill>
              </a:rPr>
              <a:t>C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CK</a:t>
            </a:r>
            <a:r>
              <a:rPr lang="en-US" baseline="-25000">
                <a:solidFill>
                  <a:schemeClr val="bg1"/>
                </a:solidFill>
              </a:rPr>
              <a:t>C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    Q</a:t>
            </a:r>
            <a:r>
              <a:rPr lang="en-US" baseline="-25000">
                <a:solidFill>
                  <a:schemeClr val="bg1"/>
                </a:solidFill>
              </a:rPr>
              <a:t>C</a:t>
            </a:r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      </a:t>
            </a:r>
          </a:p>
        </p:txBody>
      </p:sp>
      <p:sp>
        <p:nvSpPr>
          <p:cNvPr id="264220" name="AutoShape 28"/>
          <p:cNvSpPr>
            <a:spLocks noChangeArrowheads="1"/>
          </p:cNvSpPr>
          <p:nvPr/>
        </p:nvSpPr>
        <p:spPr bwMode="auto">
          <a:xfrm rot="-5400000" flipH="1" flipV="1">
            <a:off x="6561138" y="2686050"/>
            <a:ext cx="171450" cy="165100"/>
          </a:xfrm>
          <a:prstGeom prst="triangle">
            <a:avLst>
              <a:gd name="adj" fmla="val 50000"/>
            </a:avLst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4221" name="Line 29"/>
          <p:cNvSpPr>
            <a:spLocks noChangeShapeType="1"/>
          </p:cNvSpPr>
          <p:nvPr/>
        </p:nvSpPr>
        <p:spPr bwMode="auto">
          <a:xfrm>
            <a:off x="7235825" y="2921000"/>
            <a:ext cx="2841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4222" name="Group 30"/>
          <p:cNvGrpSpPr>
            <a:grpSpLocks/>
          </p:cNvGrpSpPr>
          <p:nvPr/>
        </p:nvGrpSpPr>
        <p:grpSpPr bwMode="auto">
          <a:xfrm>
            <a:off x="7591425" y="2362200"/>
            <a:ext cx="392113" cy="74613"/>
            <a:chOff x="4083" y="1323"/>
            <a:chExt cx="403" cy="69"/>
          </a:xfrm>
        </p:grpSpPr>
        <p:sp>
          <p:nvSpPr>
            <p:cNvPr id="264223" name="Line 31"/>
            <p:cNvSpPr>
              <a:spLocks noChangeShapeType="1"/>
            </p:cNvSpPr>
            <p:nvPr/>
          </p:nvSpPr>
          <p:spPr bwMode="auto">
            <a:xfrm rot="16200000" flipV="1">
              <a:off x="4285" y="1146"/>
              <a:ext cx="0" cy="403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224" name="Freeform 32"/>
            <p:cNvSpPr>
              <a:spLocks/>
            </p:cNvSpPr>
            <p:nvPr/>
          </p:nvSpPr>
          <p:spPr bwMode="auto">
            <a:xfrm>
              <a:off x="4416" y="1323"/>
              <a:ext cx="58" cy="69"/>
            </a:xfrm>
            <a:custGeom>
              <a:avLst/>
              <a:gdLst>
                <a:gd name="T0" fmla="*/ 0 w 288"/>
                <a:gd name="T1" fmla="*/ 0 h 144"/>
                <a:gd name="T2" fmla="*/ 288 w 288"/>
                <a:gd name="T3" fmla="*/ 48 h 144"/>
                <a:gd name="T4" fmla="*/ 0 w 288"/>
                <a:gd name="T5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144">
                  <a:moveTo>
                    <a:pt x="0" y="0"/>
                  </a:moveTo>
                  <a:lnTo>
                    <a:pt x="288" y="48"/>
                  </a:lnTo>
                  <a:lnTo>
                    <a:pt x="0" y="144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4227" name="Oval 35"/>
          <p:cNvSpPr>
            <a:spLocks noChangeArrowheads="1"/>
          </p:cNvSpPr>
          <p:nvPr/>
        </p:nvSpPr>
        <p:spPr bwMode="auto">
          <a:xfrm>
            <a:off x="6477000" y="2717800"/>
            <a:ext cx="76200" cy="76200"/>
          </a:xfrm>
          <a:prstGeom prst="ellipse">
            <a:avLst/>
          </a:prstGeom>
          <a:solidFill>
            <a:schemeClr val="tx2"/>
          </a:solidFill>
          <a:ln w="28575">
            <a:solidFill>
              <a:srgbClr val="FFFF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4228" name="Oval 36"/>
          <p:cNvSpPr>
            <a:spLocks noChangeArrowheads="1"/>
          </p:cNvSpPr>
          <p:nvPr/>
        </p:nvSpPr>
        <p:spPr bwMode="auto">
          <a:xfrm>
            <a:off x="7958138" y="1574800"/>
            <a:ext cx="76200" cy="76200"/>
          </a:xfrm>
          <a:prstGeom prst="ellips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4229" name="Freeform 37"/>
          <p:cNvSpPr>
            <a:spLocks/>
          </p:cNvSpPr>
          <p:nvPr/>
        </p:nvSpPr>
        <p:spPr bwMode="auto">
          <a:xfrm>
            <a:off x="7615238" y="1651000"/>
            <a:ext cx="381000" cy="736600"/>
          </a:xfrm>
          <a:custGeom>
            <a:avLst/>
            <a:gdLst>
              <a:gd name="T0" fmla="*/ 0 w 1680"/>
              <a:gd name="T1" fmla="*/ 720 h 720"/>
              <a:gd name="T2" fmla="*/ 1680 w 1680"/>
              <a:gd name="T3" fmla="*/ 720 h 720"/>
              <a:gd name="T4" fmla="*/ 1680 w 1680"/>
              <a:gd name="T5" fmla="*/ 0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80" h="720">
                <a:moveTo>
                  <a:pt x="0" y="720"/>
                </a:moveTo>
                <a:lnTo>
                  <a:pt x="1680" y="720"/>
                </a:lnTo>
                <a:lnTo>
                  <a:pt x="1680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38" name="Line 46"/>
          <p:cNvSpPr>
            <a:spLocks noChangeShapeType="1"/>
          </p:cNvSpPr>
          <p:nvPr/>
        </p:nvSpPr>
        <p:spPr bwMode="auto">
          <a:xfrm flipH="1">
            <a:off x="1209675" y="4329113"/>
            <a:ext cx="381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4239" name="Group 47"/>
          <p:cNvGrpSpPr>
            <a:grpSpLocks/>
          </p:cNvGrpSpPr>
          <p:nvPr/>
        </p:nvGrpSpPr>
        <p:grpSpPr bwMode="auto">
          <a:xfrm>
            <a:off x="1590675" y="4100513"/>
            <a:ext cx="781050" cy="228600"/>
            <a:chOff x="4102" y="1527"/>
            <a:chExt cx="492" cy="144"/>
          </a:xfrm>
        </p:grpSpPr>
        <p:grpSp>
          <p:nvGrpSpPr>
            <p:cNvPr id="264240" name="Group 48"/>
            <p:cNvGrpSpPr>
              <a:grpSpLocks/>
            </p:cNvGrpSpPr>
            <p:nvPr/>
          </p:nvGrpSpPr>
          <p:grpSpPr bwMode="auto">
            <a:xfrm flipV="1">
              <a:off x="4102" y="1527"/>
              <a:ext cx="492" cy="144"/>
              <a:chOff x="3732" y="1692"/>
              <a:chExt cx="1836" cy="144"/>
            </a:xfrm>
          </p:grpSpPr>
          <p:sp>
            <p:nvSpPr>
              <p:cNvPr id="264241" name="Freeform 49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42" name="Line 50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4243" name="Line 51"/>
            <p:cNvSpPr>
              <a:spLocks noChangeShapeType="1"/>
            </p:cNvSpPr>
            <p:nvPr/>
          </p:nvSpPr>
          <p:spPr bwMode="auto">
            <a:xfrm flipV="1">
              <a:off x="4104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4244" name="Group 52"/>
          <p:cNvGrpSpPr>
            <a:grpSpLocks/>
          </p:cNvGrpSpPr>
          <p:nvPr/>
        </p:nvGrpSpPr>
        <p:grpSpPr bwMode="auto">
          <a:xfrm>
            <a:off x="2368550" y="4100513"/>
            <a:ext cx="784225" cy="228600"/>
            <a:chOff x="4592" y="1527"/>
            <a:chExt cx="494" cy="144"/>
          </a:xfrm>
        </p:grpSpPr>
        <p:grpSp>
          <p:nvGrpSpPr>
            <p:cNvPr id="264245" name="Group 53"/>
            <p:cNvGrpSpPr>
              <a:grpSpLocks/>
            </p:cNvGrpSpPr>
            <p:nvPr/>
          </p:nvGrpSpPr>
          <p:grpSpPr bwMode="auto">
            <a:xfrm flipV="1">
              <a:off x="4594" y="1527"/>
              <a:ext cx="492" cy="144"/>
              <a:chOff x="3732" y="1692"/>
              <a:chExt cx="1836" cy="144"/>
            </a:xfrm>
          </p:grpSpPr>
          <p:sp>
            <p:nvSpPr>
              <p:cNvPr id="264246" name="Freeform 54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47" name="Line 55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4248" name="Line 56"/>
            <p:cNvSpPr>
              <a:spLocks noChangeShapeType="1"/>
            </p:cNvSpPr>
            <p:nvPr/>
          </p:nvSpPr>
          <p:spPr bwMode="auto">
            <a:xfrm flipV="1">
              <a:off x="4592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4249" name="Group 57"/>
          <p:cNvGrpSpPr>
            <a:grpSpLocks/>
          </p:cNvGrpSpPr>
          <p:nvPr/>
        </p:nvGrpSpPr>
        <p:grpSpPr bwMode="auto">
          <a:xfrm>
            <a:off x="3168650" y="4100513"/>
            <a:ext cx="784225" cy="228600"/>
            <a:chOff x="5096" y="1527"/>
            <a:chExt cx="494" cy="144"/>
          </a:xfrm>
        </p:grpSpPr>
        <p:grpSp>
          <p:nvGrpSpPr>
            <p:cNvPr id="264250" name="Group 58"/>
            <p:cNvGrpSpPr>
              <a:grpSpLocks/>
            </p:cNvGrpSpPr>
            <p:nvPr/>
          </p:nvGrpSpPr>
          <p:grpSpPr bwMode="auto">
            <a:xfrm flipV="1">
              <a:off x="5098" y="1527"/>
              <a:ext cx="492" cy="144"/>
              <a:chOff x="3732" y="1692"/>
              <a:chExt cx="1836" cy="144"/>
            </a:xfrm>
          </p:grpSpPr>
          <p:sp>
            <p:nvSpPr>
              <p:cNvPr id="264251" name="Freeform 59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52" name="Line 60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4253" name="Line 61"/>
            <p:cNvSpPr>
              <a:spLocks noChangeShapeType="1"/>
            </p:cNvSpPr>
            <p:nvPr/>
          </p:nvSpPr>
          <p:spPr bwMode="auto">
            <a:xfrm flipV="1">
              <a:off x="5096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4254" name="Group 62"/>
          <p:cNvGrpSpPr>
            <a:grpSpLocks/>
          </p:cNvGrpSpPr>
          <p:nvPr/>
        </p:nvGrpSpPr>
        <p:grpSpPr bwMode="auto">
          <a:xfrm>
            <a:off x="3952875" y="4100513"/>
            <a:ext cx="781050" cy="228600"/>
            <a:chOff x="5590" y="1527"/>
            <a:chExt cx="492" cy="144"/>
          </a:xfrm>
        </p:grpSpPr>
        <p:grpSp>
          <p:nvGrpSpPr>
            <p:cNvPr id="264255" name="Group 63"/>
            <p:cNvGrpSpPr>
              <a:grpSpLocks/>
            </p:cNvGrpSpPr>
            <p:nvPr/>
          </p:nvGrpSpPr>
          <p:grpSpPr bwMode="auto">
            <a:xfrm flipV="1">
              <a:off x="5590" y="1527"/>
              <a:ext cx="492" cy="144"/>
              <a:chOff x="3732" y="1692"/>
              <a:chExt cx="1836" cy="144"/>
            </a:xfrm>
          </p:grpSpPr>
          <p:sp>
            <p:nvSpPr>
              <p:cNvPr id="264256" name="Freeform 64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57" name="Line 65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4258" name="Line 66"/>
            <p:cNvSpPr>
              <a:spLocks noChangeShapeType="1"/>
            </p:cNvSpPr>
            <p:nvPr/>
          </p:nvSpPr>
          <p:spPr bwMode="auto">
            <a:xfrm flipV="1">
              <a:off x="5592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4259" name="Group 67"/>
          <p:cNvGrpSpPr>
            <a:grpSpLocks/>
          </p:cNvGrpSpPr>
          <p:nvPr/>
        </p:nvGrpSpPr>
        <p:grpSpPr bwMode="auto">
          <a:xfrm>
            <a:off x="4743450" y="4100513"/>
            <a:ext cx="781050" cy="228600"/>
            <a:chOff x="6088" y="1527"/>
            <a:chExt cx="492" cy="144"/>
          </a:xfrm>
        </p:grpSpPr>
        <p:grpSp>
          <p:nvGrpSpPr>
            <p:cNvPr id="264260" name="Group 68"/>
            <p:cNvGrpSpPr>
              <a:grpSpLocks/>
            </p:cNvGrpSpPr>
            <p:nvPr/>
          </p:nvGrpSpPr>
          <p:grpSpPr bwMode="auto">
            <a:xfrm flipV="1">
              <a:off x="6088" y="1527"/>
              <a:ext cx="492" cy="144"/>
              <a:chOff x="3732" y="1692"/>
              <a:chExt cx="1836" cy="144"/>
            </a:xfrm>
          </p:grpSpPr>
          <p:sp>
            <p:nvSpPr>
              <p:cNvPr id="264261" name="Freeform 69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62" name="Line 70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4263" name="Line 71"/>
            <p:cNvSpPr>
              <a:spLocks noChangeShapeType="1"/>
            </p:cNvSpPr>
            <p:nvPr/>
          </p:nvSpPr>
          <p:spPr bwMode="auto">
            <a:xfrm flipV="1">
              <a:off x="6088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4264" name="Group 72"/>
          <p:cNvGrpSpPr>
            <a:grpSpLocks/>
          </p:cNvGrpSpPr>
          <p:nvPr/>
        </p:nvGrpSpPr>
        <p:grpSpPr bwMode="auto">
          <a:xfrm>
            <a:off x="5534025" y="4100513"/>
            <a:ext cx="781050" cy="228600"/>
            <a:chOff x="6586" y="1527"/>
            <a:chExt cx="492" cy="144"/>
          </a:xfrm>
        </p:grpSpPr>
        <p:grpSp>
          <p:nvGrpSpPr>
            <p:cNvPr id="264265" name="Group 73"/>
            <p:cNvGrpSpPr>
              <a:grpSpLocks/>
            </p:cNvGrpSpPr>
            <p:nvPr/>
          </p:nvGrpSpPr>
          <p:grpSpPr bwMode="auto">
            <a:xfrm flipV="1">
              <a:off x="6586" y="1527"/>
              <a:ext cx="492" cy="144"/>
              <a:chOff x="3732" y="1692"/>
              <a:chExt cx="1836" cy="144"/>
            </a:xfrm>
          </p:grpSpPr>
          <p:sp>
            <p:nvSpPr>
              <p:cNvPr id="264266" name="Freeform 74"/>
              <p:cNvSpPr>
                <a:spLocks/>
              </p:cNvSpPr>
              <p:nvPr/>
            </p:nvSpPr>
            <p:spPr bwMode="auto">
              <a:xfrm flipV="1">
                <a:off x="3732" y="1692"/>
                <a:ext cx="1224" cy="144"/>
              </a:xfrm>
              <a:custGeom>
                <a:avLst/>
                <a:gdLst>
                  <a:gd name="T0" fmla="*/ 0 w 12060"/>
                  <a:gd name="T1" fmla="*/ 540 h 540"/>
                  <a:gd name="T2" fmla="*/ 360 w 12060"/>
                  <a:gd name="T3" fmla="*/ 0 h 540"/>
                  <a:gd name="T4" fmla="*/ 11880 w 12060"/>
                  <a:gd name="T5" fmla="*/ 0 h 540"/>
                  <a:gd name="T6" fmla="*/ 12060 w 12060"/>
                  <a:gd name="T7" fmla="*/ 540 h 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060" h="540">
                    <a:moveTo>
                      <a:pt x="0" y="540"/>
                    </a:moveTo>
                    <a:lnTo>
                      <a:pt x="360" y="0"/>
                    </a:lnTo>
                    <a:lnTo>
                      <a:pt x="11880" y="0"/>
                    </a:lnTo>
                    <a:lnTo>
                      <a:pt x="12060" y="5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4267" name="Line 75"/>
              <p:cNvSpPr>
                <a:spLocks noChangeShapeType="1"/>
              </p:cNvSpPr>
              <p:nvPr/>
            </p:nvSpPr>
            <p:spPr bwMode="auto">
              <a:xfrm flipV="1">
                <a:off x="4956" y="1692"/>
                <a:ext cx="612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4268" name="Line 76"/>
            <p:cNvSpPr>
              <a:spLocks noChangeShapeType="1"/>
            </p:cNvSpPr>
            <p:nvPr/>
          </p:nvSpPr>
          <p:spPr bwMode="auto">
            <a:xfrm flipV="1">
              <a:off x="6592" y="1536"/>
              <a:ext cx="0" cy="96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4269" name="Line 77"/>
          <p:cNvSpPr>
            <a:spLocks noChangeShapeType="1"/>
          </p:cNvSpPr>
          <p:nvPr/>
        </p:nvSpPr>
        <p:spPr bwMode="auto">
          <a:xfrm>
            <a:off x="1593850" y="44196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70" name="Line 78"/>
          <p:cNvSpPr>
            <a:spLocks noChangeShapeType="1"/>
          </p:cNvSpPr>
          <p:nvPr/>
        </p:nvSpPr>
        <p:spPr bwMode="auto">
          <a:xfrm>
            <a:off x="2368550" y="44196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71" name="Line 79"/>
          <p:cNvSpPr>
            <a:spLocks noChangeShapeType="1"/>
          </p:cNvSpPr>
          <p:nvPr/>
        </p:nvSpPr>
        <p:spPr bwMode="auto">
          <a:xfrm>
            <a:off x="3168650" y="44196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72" name="Line 80"/>
          <p:cNvSpPr>
            <a:spLocks noChangeShapeType="1"/>
          </p:cNvSpPr>
          <p:nvPr/>
        </p:nvSpPr>
        <p:spPr bwMode="auto">
          <a:xfrm>
            <a:off x="3956050" y="43942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73" name="Line 81"/>
          <p:cNvSpPr>
            <a:spLocks noChangeShapeType="1"/>
          </p:cNvSpPr>
          <p:nvPr/>
        </p:nvSpPr>
        <p:spPr bwMode="auto">
          <a:xfrm>
            <a:off x="4743450" y="43815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74" name="Line 82"/>
          <p:cNvSpPr>
            <a:spLocks noChangeShapeType="1"/>
          </p:cNvSpPr>
          <p:nvPr/>
        </p:nvSpPr>
        <p:spPr bwMode="auto">
          <a:xfrm>
            <a:off x="5543550" y="4381500"/>
            <a:ext cx="0" cy="1371600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75" name="Text Box 83"/>
          <p:cNvSpPr txBox="1">
            <a:spLocks noChangeArrowheads="1"/>
          </p:cNvSpPr>
          <p:nvPr/>
        </p:nvSpPr>
        <p:spPr bwMode="auto">
          <a:xfrm>
            <a:off x="381000" y="4419600"/>
            <a:ext cx="1174750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 D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Q</a:t>
            </a:r>
            <a:r>
              <a:rPr lang="en-US" baseline="-25000">
                <a:solidFill>
                  <a:schemeClr val="bg1"/>
                </a:solidFill>
              </a:rPr>
              <a:t>C</a:t>
            </a:r>
          </a:p>
          <a:p>
            <a:pPr algn="l"/>
            <a:r>
              <a:rPr lang="en-US"/>
              <a:t>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Q</a:t>
            </a:r>
            <a:r>
              <a:rPr lang="en-US" baseline="-25000">
                <a:solidFill>
                  <a:schemeClr val="bg1"/>
                </a:solidFill>
              </a:rPr>
              <a:t>B    </a:t>
            </a:r>
            <a:endParaRPr lang="en-US">
              <a:solidFill>
                <a:schemeClr val="bg1"/>
              </a:solidFill>
            </a:endParaRP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Q</a:t>
            </a:r>
            <a:r>
              <a:rPr lang="en-US" baseline="-25000">
                <a:solidFill>
                  <a:schemeClr val="bg1"/>
                </a:solidFill>
              </a:rPr>
              <a:t>A</a:t>
            </a:r>
            <a:r>
              <a:rPr lang="en-US">
                <a:solidFill>
                  <a:schemeClr val="bg1"/>
                </a:solidFill>
              </a:rPr>
              <a:t>   </a:t>
            </a:r>
          </a:p>
          <a:p>
            <a:pPr algn="l"/>
            <a:endParaRPr lang="en-US">
              <a:solidFill>
                <a:schemeClr val="bg1"/>
              </a:solidFill>
            </a:endParaRPr>
          </a:p>
          <a:p>
            <a:pPr algn="l"/>
            <a:r>
              <a:rPr 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64276" name="Line 84"/>
          <p:cNvSpPr>
            <a:spLocks noChangeShapeType="1"/>
          </p:cNvSpPr>
          <p:nvPr/>
        </p:nvSpPr>
        <p:spPr bwMode="auto">
          <a:xfrm>
            <a:off x="831850" y="7772400"/>
            <a:ext cx="7620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77" name="Text Box 85"/>
          <p:cNvSpPr txBox="1">
            <a:spLocks noChangeArrowheads="1"/>
          </p:cNvSpPr>
          <p:nvPr/>
        </p:nvSpPr>
        <p:spPr bwMode="auto">
          <a:xfrm>
            <a:off x="1098550" y="3733800"/>
            <a:ext cx="45640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     </a:t>
            </a:r>
            <a:r>
              <a:rPr lang="en-US" baseline="-25000">
                <a:solidFill>
                  <a:srgbClr val="FFFF00"/>
                </a:solidFill>
              </a:rPr>
              <a:t>1                 2                 3               4                 5                 6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264278" name="Line 86"/>
          <p:cNvSpPr>
            <a:spLocks noChangeShapeType="1"/>
          </p:cNvSpPr>
          <p:nvPr/>
        </p:nvSpPr>
        <p:spPr bwMode="auto">
          <a:xfrm>
            <a:off x="903288" y="4495800"/>
            <a:ext cx="115411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79" name="Text Box 87"/>
          <p:cNvSpPr txBox="1">
            <a:spLocks noChangeArrowheads="1"/>
          </p:cNvSpPr>
          <p:nvPr/>
        </p:nvSpPr>
        <p:spPr bwMode="auto">
          <a:xfrm>
            <a:off x="390525" y="3922713"/>
            <a:ext cx="806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Clock</a:t>
            </a:r>
          </a:p>
        </p:txBody>
      </p:sp>
      <p:sp>
        <p:nvSpPr>
          <p:cNvPr id="264280" name="Freeform 88"/>
          <p:cNvSpPr>
            <a:spLocks/>
          </p:cNvSpPr>
          <p:nvPr/>
        </p:nvSpPr>
        <p:spPr bwMode="auto">
          <a:xfrm>
            <a:off x="1612900" y="7543800"/>
            <a:ext cx="1554163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81" name="Freeform 89"/>
          <p:cNvSpPr>
            <a:spLocks/>
          </p:cNvSpPr>
          <p:nvPr/>
        </p:nvSpPr>
        <p:spPr bwMode="auto">
          <a:xfrm flipV="1">
            <a:off x="3181350" y="7543800"/>
            <a:ext cx="1554163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82" name="Freeform 90"/>
          <p:cNvSpPr>
            <a:spLocks/>
          </p:cNvSpPr>
          <p:nvPr/>
        </p:nvSpPr>
        <p:spPr bwMode="auto">
          <a:xfrm>
            <a:off x="4759325" y="7543800"/>
            <a:ext cx="768350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83" name="Freeform 91"/>
          <p:cNvSpPr>
            <a:spLocks/>
          </p:cNvSpPr>
          <p:nvPr/>
        </p:nvSpPr>
        <p:spPr bwMode="auto">
          <a:xfrm>
            <a:off x="2971800" y="4495800"/>
            <a:ext cx="838200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84" name="Freeform 92"/>
          <p:cNvSpPr>
            <a:spLocks/>
          </p:cNvSpPr>
          <p:nvPr/>
        </p:nvSpPr>
        <p:spPr bwMode="auto">
          <a:xfrm flipV="1">
            <a:off x="2057400" y="4495800"/>
            <a:ext cx="914400" cy="2286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85" name="Line 93"/>
          <p:cNvSpPr>
            <a:spLocks noChangeShapeType="1"/>
          </p:cNvSpPr>
          <p:nvPr/>
        </p:nvSpPr>
        <p:spPr bwMode="auto">
          <a:xfrm>
            <a:off x="1589088" y="6248400"/>
            <a:ext cx="77311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86" name="Freeform 94"/>
          <p:cNvSpPr>
            <a:spLocks/>
          </p:cNvSpPr>
          <p:nvPr/>
        </p:nvSpPr>
        <p:spPr bwMode="auto">
          <a:xfrm flipV="1">
            <a:off x="2362200" y="6248400"/>
            <a:ext cx="838200" cy="3048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87" name="Freeform 95"/>
          <p:cNvSpPr>
            <a:spLocks/>
          </p:cNvSpPr>
          <p:nvPr/>
        </p:nvSpPr>
        <p:spPr bwMode="auto">
          <a:xfrm>
            <a:off x="3187700" y="6248400"/>
            <a:ext cx="774700" cy="3048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89" name="Line 97"/>
          <p:cNvSpPr>
            <a:spLocks noChangeShapeType="1"/>
          </p:cNvSpPr>
          <p:nvPr/>
        </p:nvSpPr>
        <p:spPr bwMode="auto">
          <a:xfrm>
            <a:off x="2389188" y="5638800"/>
            <a:ext cx="77311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90" name="Freeform 98"/>
          <p:cNvSpPr>
            <a:spLocks/>
          </p:cNvSpPr>
          <p:nvPr/>
        </p:nvSpPr>
        <p:spPr bwMode="auto">
          <a:xfrm flipV="1">
            <a:off x="3162300" y="5638800"/>
            <a:ext cx="838200" cy="3048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91" name="Freeform 99"/>
          <p:cNvSpPr>
            <a:spLocks/>
          </p:cNvSpPr>
          <p:nvPr/>
        </p:nvSpPr>
        <p:spPr bwMode="auto">
          <a:xfrm>
            <a:off x="3987800" y="5638800"/>
            <a:ext cx="736600" cy="3048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92" name="Line 100"/>
          <p:cNvSpPr>
            <a:spLocks noChangeShapeType="1"/>
          </p:cNvSpPr>
          <p:nvPr/>
        </p:nvSpPr>
        <p:spPr bwMode="auto">
          <a:xfrm>
            <a:off x="3176588" y="4965700"/>
            <a:ext cx="77311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93" name="Freeform 101"/>
          <p:cNvSpPr>
            <a:spLocks/>
          </p:cNvSpPr>
          <p:nvPr/>
        </p:nvSpPr>
        <p:spPr bwMode="auto">
          <a:xfrm flipV="1">
            <a:off x="3949700" y="4965700"/>
            <a:ext cx="838200" cy="3048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94" name="Freeform 102"/>
          <p:cNvSpPr>
            <a:spLocks/>
          </p:cNvSpPr>
          <p:nvPr/>
        </p:nvSpPr>
        <p:spPr bwMode="auto">
          <a:xfrm>
            <a:off x="4775200" y="4965700"/>
            <a:ext cx="736600" cy="304800"/>
          </a:xfrm>
          <a:custGeom>
            <a:avLst/>
            <a:gdLst>
              <a:gd name="T0" fmla="*/ 0 w 528"/>
              <a:gd name="T1" fmla="*/ 144 h 144"/>
              <a:gd name="T2" fmla="*/ 0 w 528"/>
              <a:gd name="T3" fmla="*/ 0 h 144"/>
              <a:gd name="T4" fmla="*/ 528 w 528"/>
              <a:gd name="T5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8" h="144">
                <a:moveTo>
                  <a:pt x="0" y="144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4295" name="Text Box 103"/>
          <p:cNvSpPr txBox="1">
            <a:spLocks noChangeArrowheads="1"/>
          </p:cNvSpPr>
          <p:nvPr/>
        </p:nvSpPr>
        <p:spPr bwMode="auto">
          <a:xfrm>
            <a:off x="511175" y="19954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D</a:t>
            </a:r>
          </a:p>
        </p:txBody>
      </p:sp>
      <p:sp>
        <p:nvSpPr>
          <p:cNvPr id="264296" name="Text Box 104"/>
          <p:cNvSpPr txBox="1">
            <a:spLocks noChangeArrowheads="1"/>
          </p:cNvSpPr>
          <p:nvPr/>
        </p:nvSpPr>
        <p:spPr bwMode="auto">
          <a:xfrm>
            <a:off x="603250" y="2627313"/>
            <a:ext cx="768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clock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ROM</a:t>
            </a:r>
          </a:p>
        </p:txBody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>
                <a:solidFill>
                  <a:schemeClr val="bg1"/>
                </a:solidFill>
              </a:rPr>
              <a:t>Là mạch ghi nhớ vĩnh viễn nhiều số nhị phân n bit ( n  = 4 hoặc 8 ).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>
                <a:solidFill>
                  <a:schemeClr val="bg1"/>
                </a:solidFill>
              </a:rPr>
              <a:t>Mỗi số nhị phân có một địa chỉ để truy tìm. Mỗi địa chỉ được gọi là một ô nhớ.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>
                <a:solidFill>
                  <a:schemeClr val="bg1"/>
                </a:solidFill>
              </a:rPr>
              <a:t>Khi đầu vào địa chỉ của ROM nhận được giá trị địa chỉ A, đầu ra của ROM sẽ cung cấp số nhị phân tương ứng đã ghi.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>
                <a:solidFill>
                  <a:schemeClr val="bg1"/>
                </a:solidFill>
              </a:rPr>
              <a:t>Không thể ghi lại số mới vào ROM ĐÃ GHI MỘT LẦN.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MA TRẬN ROM DIODE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								     +V</a:t>
            </a:r>
          </a:p>
        </p:txBody>
      </p:sp>
      <p:sp>
        <p:nvSpPr>
          <p:cNvPr id="266244" name="Line 4"/>
          <p:cNvSpPr>
            <a:spLocks noChangeShapeType="1"/>
          </p:cNvSpPr>
          <p:nvPr/>
        </p:nvSpPr>
        <p:spPr bwMode="auto">
          <a:xfrm flipV="1">
            <a:off x="2743200" y="2362200"/>
            <a:ext cx="3733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45" name="Rectangle 5"/>
          <p:cNvSpPr>
            <a:spLocks noChangeArrowheads="1"/>
          </p:cNvSpPr>
          <p:nvPr/>
        </p:nvSpPr>
        <p:spPr bwMode="auto">
          <a:xfrm>
            <a:off x="1828800" y="2057400"/>
            <a:ext cx="914400" cy="2590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Giải</a:t>
            </a:r>
          </a:p>
          <a:p>
            <a:r>
              <a:rPr lang="en-US"/>
              <a:t>Mã </a:t>
            </a:r>
          </a:p>
          <a:p>
            <a:r>
              <a:rPr lang="en-US"/>
              <a:t>2 </a:t>
            </a:r>
            <a:r>
              <a:rPr lang="en-US">
                <a:sym typeface="Wingdings" pitchFamily="2" charset="2"/>
              </a:rPr>
              <a:t> 4</a:t>
            </a:r>
            <a:endParaRPr lang="en-US"/>
          </a:p>
        </p:txBody>
      </p:sp>
      <p:sp>
        <p:nvSpPr>
          <p:cNvPr id="266246" name="Line 6"/>
          <p:cNvSpPr>
            <a:spLocks noChangeShapeType="1"/>
          </p:cNvSpPr>
          <p:nvPr/>
        </p:nvSpPr>
        <p:spPr bwMode="auto">
          <a:xfrm flipV="1">
            <a:off x="2743200" y="2895600"/>
            <a:ext cx="3733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47" name="Line 7"/>
          <p:cNvSpPr>
            <a:spLocks noChangeShapeType="1"/>
          </p:cNvSpPr>
          <p:nvPr/>
        </p:nvSpPr>
        <p:spPr bwMode="auto">
          <a:xfrm flipV="1">
            <a:off x="2743200" y="3505200"/>
            <a:ext cx="37338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48" name="Line 8"/>
          <p:cNvSpPr>
            <a:spLocks noChangeShapeType="1"/>
          </p:cNvSpPr>
          <p:nvPr/>
        </p:nvSpPr>
        <p:spPr bwMode="auto">
          <a:xfrm flipV="1">
            <a:off x="2743200" y="4191000"/>
            <a:ext cx="3733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49" name="Line 9"/>
          <p:cNvSpPr>
            <a:spLocks noChangeShapeType="1"/>
          </p:cNvSpPr>
          <p:nvPr/>
        </p:nvSpPr>
        <p:spPr bwMode="auto">
          <a:xfrm rot="-5400000" flipH="1" flipV="1">
            <a:off x="1866900" y="3238500"/>
            <a:ext cx="34290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50" name="Line 10"/>
          <p:cNvSpPr>
            <a:spLocks noChangeShapeType="1"/>
          </p:cNvSpPr>
          <p:nvPr/>
        </p:nvSpPr>
        <p:spPr bwMode="auto">
          <a:xfrm rot="-5400000" flipH="1" flipV="1">
            <a:off x="2806700" y="3238500"/>
            <a:ext cx="3429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51" name="Line 11"/>
          <p:cNvSpPr>
            <a:spLocks noChangeShapeType="1"/>
          </p:cNvSpPr>
          <p:nvPr/>
        </p:nvSpPr>
        <p:spPr bwMode="auto">
          <a:xfrm rot="-5400000" flipH="1" flipV="1">
            <a:off x="3619500" y="3238500"/>
            <a:ext cx="3429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52" name="Line 12"/>
          <p:cNvSpPr>
            <a:spLocks noChangeShapeType="1"/>
          </p:cNvSpPr>
          <p:nvPr/>
        </p:nvSpPr>
        <p:spPr bwMode="auto">
          <a:xfrm rot="-5400000" flipH="1" flipV="1">
            <a:off x="4533900" y="3238500"/>
            <a:ext cx="3429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54" name="Line 14"/>
          <p:cNvSpPr>
            <a:spLocks noChangeShapeType="1"/>
          </p:cNvSpPr>
          <p:nvPr/>
        </p:nvSpPr>
        <p:spPr bwMode="auto">
          <a:xfrm flipV="1">
            <a:off x="3581400" y="1524000"/>
            <a:ext cx="3733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55" name="Rectangle 15"/>
          <p:cNvSpPr>
            <a:spLocks noChangeArrowheads="1"/>
          </p:cNvSpPr>
          <p:nvPr/>
        </p:nvSpPr>
        <p:spPr bwMode="auto">
          <a:xfrm>
            <a:off x="3505200" y="1676400"/>
            <a:ext cx="152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56" name="Rectangle 16"/>
          <p:cNvSpPr>
            <a:spLocks noChangeArrowheads="1"/>
          </p:cNvSpPr>
          <p:nvPr/>
        </p:nvSpPr>
        <p:spPr bwMode="auto">
          <a:xfrm>
            <a:off x="4441825" y="1676400"/>
            <a:ext cx="152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57" name="Rectangle 17"/>
          <p:cNvSpPr>
            <a:spLocks noChangeArrowheads="1"/>
          </p:cNvSpPr>
          <p:nvPr/>
        </p:nvSpPr>
        <p:spPr bwMode="auto">
          <a:xfrm>
            <a:off x="5248275" y="1676400"/>
            <a:ext cx="152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58" name="Rectangle 18"/>
          <p:cNvSpPr>
            <a:spLocks noChangeArrowheads="1"/>
          </p:cNvSpPr>
          <p:nvPr/>
        </p:nvSpPr>
        <p:spPr bwMode="auto">
          <a:xfrm>
            <a:off x="6161088" y="1676400"/>
            <a:ext cx="152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63" name="Freeform 23"/>
          <p:cNvSpPr>
            <a:spLocks/>
          </p:cNvSpPr>
          <p:nvPr/>
        </p:nvSpPr>
        <p:spPr bwMode="auto">
          <a:xfrm>
            <a:off x="3581400" y="4419600"/>
            <a:ext cx="473075" cy="1316038"/>
          </a:xfrm>
          <a:custGeom>
            <a:avLst/>
            <a:gdLst>
              <a:gd name="T0" fmla="*/ 0 w 298"/>
              <a:gd name="T1" fmla="*/ 0 h 829"/>
              <a:gd name="T2" fmla="*/ 240 w 298"/>
              <a:gd name="T3" fmla="*/ 0 h 829"/>
              <a:gd name="T4" fmla="*/ 240 w 298"/>
              <a:gd name="T5" fmla="*/ 816 h 829"/>
              <a:gd name="T6" fmla="*/ 196 w 298"/>
              <a:gd name="T7" fmla="*/ 749 h 829"/>
              <a:gd name="T8" fmla="*/ 288 w 298"/>
              <a:gd name="T9" fmla="*/ 720 h 829"/>
              <a:gd name="T10" fmla="*/ 287 w 298"/>
              <a:gd name="T11" fmla="*/ 749 h 829"/>
              <a:gd name="T12" fmla="*/ 266 w 298"/>
              <a:gd name="T13" fmla="*/ 763 h 829"/>
              <a:gd name="T14" fmla="*/ 238 w 298"/>
              <a:gd name="T15" fmla="*/ 805 h 829"/>
              <a:gd name="T16" fmla="*/ 231 w 298"/>
              <a:gd name="T17" fmla="*/ 827 h 829"/>
              <a:gd name="T18" fmla="*/ 224 w 298"/>
              <a:gd name="T19" fmla="*/ 82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8" h="829">
                <a:moveTo>
                  <a:pt x="0" y="0"/>
                </a:moveTo>
                <a:lnTo>
                  <a:pt x="240" y="0"/>
                </a:lnTo>
                <a:lnTo>
                  <a:pt x="240" y="816"/>
                </a:lnTo>
                <a:cubicBezTo>
                  <a:pt x="223" y="797"/>
                  <a:pt x="196" y="776"/>
                  <a:pt x="196" y="749"/>
                </a:cubicBezTo>
                <a:cubicBezTo>
                  <a:pt x="227" y="739"/>
                  <a:pt x="256" y="720"/>
                  <a:pt x="288" y="720"/>
                </a:cubicBezTo>
                <a:cubicBezTo>
                  <a:pt x="298" y="720"/>
                  <a:pt x="291" y="740"/>
                  <a:pt x="287" y="749"/>
                </a:cubicBezTo>
                <a:cubicBezTo>
                  <a:pt x="283" y="756"/>
                  <a:pt x="273" y="758"/>
                  <a:pt x="266" y="763"/>
                </a:cubicBezTo>
                <a:cubicBezTo>
                  <a:pt x="257" y="777"/>
                  <a:pt x="243" y="789"/>
                  <a:pt x="238" y="805"/>
                </a:cubicBezTo>
                <a:cubicBezTo>
                  <a:pt x="236" y="812"/>
                  <a:pt x="236" y="821"/>
                  <a:pt x="231" y="827"/>
                </a:cubicBezTo>
                <a:cubicBezTo>
                  <a:pt x="229" y="829"/>
                  <a:pt x="226" y="822"/>
                  <a:pt x="224" y="820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64" name="Freeform 24"/>
          <p:cNvSpPr>
            <a:spLocks/>
          </p:cNvSpPr>
          <p:nvPr/>
        </p:nvSpPr>
        <p:spPr bwMode="auto">
          <a:xfrm>
            <a:off x="4533900" y="4419600"/>
            <a:ext cx="473075" cy="1316038"/>
          </a:xfrm>
          <a:custGeom>
            <a:avLst/>
            <a:gdLst>
              <a:gd name="T0" fmla="*/ 0 w 298"/>
              <a:gd name="T1" fmla="*/ 0 h 829"/>
              <a:gd name="T2" fmla="*/ 240 w 298"/>
              <a:gd name="T3" fmla="*/ 0 h 829"/>
              <a:gd name="T4" fmla="*/ 240 w 298"/>
              <a:gd name="T5" fmla="*/ 816 h 829"/>
              <a:gd name="T6" fmla="*/ 196 w 298"/>
              <a:gd name="T7" fmla="*/ 749 h 829"/>
              <a:gd name="T8" fmla="*/ 288 w 298"/>
              <a:gd name="T9" fmla="*/ 720 h 829"/>
              <a:gd name="T10" fmla="*/ 287 w 298"/>
              <a:gd name="T11" fmla="*/ 749 h 829"/>
              <a:gd name="T12" fmla="*/ 266 w 298"/>
              <a:gd name="T13" fmla="*/ 763 h 829"/>
              <a:gd name="T14" fmla="*/ 238 w 298"/>
              <a:gd name="T15" fmla="*/ 805 h 829"/>
              <a:gd name="T16" fmla="*/ 231 w 298"/>
              <a:gd name="T17" fmla="*/ 827 h 829"/>
              <a:gd name="T18" fmla="*/ 224 w 298"/>
              <a:gd name="T19" fmla="*/ 82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8" h="829">
                <a:moveTo>
                  <a:pt x="0" y="0"/>
                </a:moveTo>
                <a:lnTo>
                  <a:pt x="240" y="0"/>
                </a:lnTo>
                <a:lnTo>
                  <a:pt x="240" y="816"/>
                </a:lnTo>
                <a:cubicBezTo>
                  <a:pt x="223" y="797"/>
                  <a:pt x="196" y="776"/>
                  <a:pt x="196" y="749"/>
                </a:cubicBezTo>
                <a:cubicBezTo>
                  <a:pt x="227" y="739"/>
                  <a:pt x="256" y="720"/>
                  <a:pt x="288" y="720"/>
                </a:cubicBezTo>
                <a:cubicBezTo>
                  <a:pt x="298" y="720"/>
                  <a:pt x="291" y="740"/>
                  <a:pt x="287" y="749"/>
                </a:cubicBezTo>
                <a:cubicBezTo>
                  <a:pt x="283" y="756"/>
                  <a:pt x="273" y="758"/>
                  <a:pt x="266" y="763"/>
                </a:cubicBezTo>
                <a:cubicBezTo>
                  <a:pt x="257" y="777"/>
                  <a:pt x="243" y="789"/>
                  <a:pt x="238" y="805"/>
                </a:cubicBezTo>
                <a:cubicBezTo>
                  <a:pt x="236" y="812"/>
                  <a:pt x="236" y="821"/>
                  <a:pt x="231" y="827"/>
                </a:cubicBezTo>
                <a:cubicBezTo>
                  <a:pt x="229" y="829"/>
                  <a:pt x="226" y="822"/>
                  <a:pt x="224" y="820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65" name="Freeform 25"/>
          <p:cNvSpPr>
            <a:spLocks/>
          </p:cNvSpPr>
          <p:nvPr/>
        </p:nvSpPr>
        <p:spPr bwMode="auto">
          <a:xfrm>
            <a:off x="5334000" y="4419600"/>
            <a:ext cx="473075" cy="1316038"/>
          </a:xfrm>
          <a:custGeom>
            <a:avLst/>
            <a:gdLst>
              <a:gd name="T0" fmla="*/ 0 w 298"/>
              <a:gd name="T1" fmla="*/ 0 h 829"/>
              <a:gd name="T2" fmla="*/ 240 w 298"/>
              <a:gd name="T3" fmla="*/ 0 h 829"/>
              <a:gd name="T4" fmla="*/ 240 w 298"/>
              <a:gd name="T5" fmla="*/ 816 h 829"/>
              <a:gd name="T6" fmla="*/ 196 w 298"/>
              <a:gd name="T7" fmla="*/ 749 h 829"/>
              <a:gd name="T8" fmla="*/ 288 w 298"/>
              <a:gd name="T9" fmla="*/ 720 h 829"/>
              <a:gd name="T10" fmla="*/ 287 w 298"/>
              <a:gd name="T11" fmla="*/ 749 h 829"/>
              <a:gd name="T12" fmla="*/ 266 w 298"/>
              <a:gd name="T13" fmla="*/ 763 h 829"/>
              <a:gd name="T14" fmla="*/ 238 w 298"/>
              <a:gd name="T15" fmla="*/ 805 h 829"/>
              <a:gd name="T16" fmla="*/ 231 w 298"/>
              <a:gd name="T17" fmla="*/ 827 h 829"/>
              <a:gd name="T18" fmla="*/ 224 w 298"/>
              <a:gd name="T19" fmla="*/ 82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8" h="829">
                <a:moveTo>
                  <a:pt x="0" y="0"/>
                </a:moveTo>
                <a:lnTo>
                  <a:pt x="240" y="0"/>
                </a:lnTo>
                <a:lnTo>
                  <a:pt x="240" y="816"/>
                </a:lnTo>
                <a:cubicBezTo>
                  <a:pt x="223" y="797"/>
                  <a:pt x="196" y="776"/>
                  <a:pt x="196" y="749"/>
                </a:cubicBezTo>
                <a:cubicBezTo>
                  <a:pt x="227" y="739"/>
                  <a:pt x="256" y="720"/>
                  <a:pt x="288" y="720"/>
                </a:cubicBezTo>
                <a:cubicBezTo>
                  <a:pt x="298" y="720"/>
                  <a:pt x="291" y="740"/>
                  <a:pt x="287" y="749"/>
                </a:cubicBezTo>
                <a:cubicBezTo>
                  <a:pt x="283" y="756"/>
                  <a:pt x="273" y="758"/>
                  <a:pt x="266" y="763"/>
                </a:cubicBezTo>
                <a:cubicBezTo>
                  <a:pt x="257" y="777"/>
                  <a:pt x="243" y="789"/>
                  <a:pt x="238" y="805"/>
                </a:cubicBezTo>
                <a:cubicBezTo>
                  <a:pt x="236" y="812"/>
                  <a:pt x="236" y="821"/>
                  <a:pt x="231" y="827"/>
                </a:cubicBezTo>
                <a:cubicBezTo>
                  <a:pt x="229" y="829"/>
                  <a:pt x="226" y="822"/>
                  <a:pt x="224" y="820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66" name="Freeform 26"/>
          <p:cNvSpPr>
            <a:spLocks/>
          </p:cNvSpPr>
          <p:nvPr/>
        </p:nvSpPr>
        <p:spPr bwMode="auto">
          <a:xfrm>
            <a:off x="6248400" y="4419600"/>
            <a:ext cx="473075" cy="1316038"/>
          </a:xfrm>
          <a:custGeom>
            <a:avLst/>
            <a:gdLst>
              <a:gd name="T0" fmla="*/ 0 w 298"/>
              <a:gd name="T1" fmla="*/ 0 h 829"/>
              <a:gd name="T2" fmla="*/ 240 w 298"/>
              <a:gd name="T3" fmla="*/ 0 h 829"/>
              <a:gd name="T4" fmla="*/ 240 w 298"/>
              <a:gd name="T5" fmla="*/ 816 h 829"/>
              <a:gd name="T6" fmla="*/ 196 w 298"/>
              <a:gd name="T7" fmla="*/ 749 h 829"/>
              <a:gd name="T8" fmla="*/ 288 w 298"/>
              <a:gd name="T9" fmla="*/ 720 h 829"/>
              <a:gd name="T10" fmla="*/ 287 w 298"/>
              <a:gd name="T11" fmla="*/ 749 h 829"/>
              <a:gd name="T12" fmla="*/ 266 w 298"/>
              <a:gd name="T13" fmla="*/ 763 h 829"/>
              <a:gd name="T14" fmla="*/ 238 w 298"/>
              <a:gd name="T15" fmla="*/ 805 h 829"/>
              <a:gd name="T16" fmla="*/ 231 w 298"/>
              <a:gd name="T17" fmla="*/ 827 h 829"/>
              <a:gd name="T18" fmla="*/ 224 w 298"/>
              <a:gd name="T19" fmla="*/ 82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8" h="829">
                <a:moveTo>
                  <a:pt x="0" y="0"/>
                </a:moveTo>
                <a:lnTo>
                  <a:pt x="240" y="0"/>
                </a:lnTo>
                <a:lnTo>
                  <a:pt x="240" y="816"/>
                </a:lnTo>
                <a:cubicBezTo>
                  <a:pt x="223" y="797"/>
                  <a:pt x="196" y="776"/>
                  <a:pt x="196" y="749"/>
                </a:cubicBezTo>
                <a:cubicBezTo>
                  <a:pt x="227" y="739"/>
                  <a:pt x="256" y="720"/>
                  <a:pt x="288" y="720"/>
                </a:cubicBezTo>
                <a:cubicBezTo>
                  <a:pt x="298" y="720"/>
                  <a:pt x="291" y="740"/>
                  <a:pt x="287" y="749"/>
                </a:cubicBezTo>
                <a:cubicBezTo>
                  <a:pt x="283" y="756"/>
                  <a:pt x="273" y="758"/>
                  <a:pt x="266" y="763"/>
                </a:cubicBezTo>
                <a:cubicBezTo>
                  <a:pt x="257" y="777"/>
                  <a:pt x="243" y="789"/>
                  <a:pt x="238" y="805"/>
                </a:cubicBezTo>
                <a:cubicBezTo>
                  <a:pt x="236" y="812"/>
                  <a:pt x="236" y="821"/>
                  <a:pt x="231" y="827"/>
                </a:cubicBezTo>
                <a:cubicBezTo>
                  <a:pt x="229" y="829"/>
                  <a:pt x="226" y="822"/>
                  <a:pt x="224" y="820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6270" name="Group 30"/>
          <p:cNvGrpSpPr>
            <a:grpSpLocks/>
          </p:cNvGrpSpPr>
          <p:nvPr/>
        </p:nvGrpSpPr>
        <p:grpSpPr bwMode="auto">
          <a:xfrm rot="-2378940">
            <a:off x="4268788" y="2330450"/>
            <a:ext cx="228600" cy="457200"/>
            <a:chOff x="192" y="2112"/>
            <a:chExt cx="240" cy="432"/>
          </a:xfrm>
        </p:grpSpPr>
        <p:sp>
          <p:nvSpPr>
            <p:cNvPr id="266269" name="Line 29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267" name="AutoShape 27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268" name="Line 28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6271" name="Oval 31"/>
          <p:cNvSpPr>
            <a:spLocks noChangeArrowheads="1"/>
          </p:cNvSpPr>
          <p:nvPr/>
        </p:nvSpPr>
        <p:spPr bwMode="auto">
          <a:xfrm>
            <a:off x="2720975" y="2286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72" name="Oval 32"/>
          <p:cNvSpPr>
            <a:spLocks noChangeArrowheads="1"/>
          </p:cNvSpPr>
          <p:nvPr/>
        </p:nvSpPr>
        <p:spPr bwMode="auto">
          <a:xfrm>
            <a:off x="2732088" y="282098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73" name="Oval 33"/>
          <p:cNvSpPr>
            <a:spLocks noChangeArrowheads="1"/>
          </p:cNvSpPr>
          <p:nvPr/>
        </p:nvSpPr>
        <p:spPr bwMode="auto">
          <a:xfrm>
            <a:off x="2732088" y="34290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74" name="Oval 34"/>
          <p:cNvSpPr>
            <a:spLocks noChangeArrowheads="1"/>
          </p:cNvSpPr>
          <p:nvPr/>
        </p:nvSpPr>
        <p:spPr bwMode="auto">
          <a:xfrm>
            <a:off x="2743200" y="4114800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66275" name="Group 35"/>
          <p:cNvGrpSpPr>
            <a:grpSpLocks/>
          </p:cNvGrpSpPr>
          <p:nvPr/>
        </p:nvGrpSpPr>
        <p:grpSpPr bwMode="auto">
          <a:xfrm rot="-2426741">
            <a:off x="5062538" y="2306638"/>
            <a:ext cx="228600" cy="457200"/>
            <a:chOff x="192" y="2112"/>
            <a:chExt cx="240" cy="432"/>
          </a:xfrm>
        </p:grpSpPr>
        <p:sp>
          <p:nvSpPr>
            <p:cNvPr id="266276" name="Line 36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277" name="AutoShape 37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278" name="Line 38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6279" name="Line 39"/>
          <p:cNvSpPr>
            <a:spLocks noChangeShapeType="1"/>
          </p:cNvSpPr>
          <p:nvPr/>
        </p:nvSpPr>
        <p:spPr bwMode="auto">
          <a:xfrm>
            <a:off x="1066800" y="3352800"/>
            <a:ext cx="762000" cy="0"/>
          </a:xfrm>
          <a:prstGeom prst="line">
            <a:avLst/>
          </a:prstGeom>
          <a:noFill/>
          <a:ln w="9525">
            <a:solidFill>
              <a:srgbClr val="0066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280" name="Line 40"/>
          <p:cNvSpPr>
            <a:spLocks noChangeShapeType="1"/>
          </p:cNvSpPr>
          <p:nvPr/>
        </p:nvSpPr>
        <p:spPr bwMode="auto">
          <a:xfrm>
            <a:off x="1066800" y="2895600"/>
            <a:ext cx="762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6281" name="Group 41"/>
          <p:cNvGrpSpPr>
            <a:grpSpLocks/>
          </p:cNvGrpSpPr>
          <p:nvPr/>
        </p:nvGrpSpPr>
        <p:grpSpPr bwMode="auto">
          <a:xfrm rot="-2378940">
            <a:off x="4267200" y="2895600"/>
            <a:ext cx="228600" cy="457200"/>
            <a:chOff x="192" y="2112"/>
            <a:chExt cx="240" cy="432"/>
          </a:xfrm>
        </p:grpSpPr>
        <p:sp>
          <p:nvSpPr>
            <p:cNvPr id="266282" name="Line 42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283" name="AutoShape 43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284" name="Line 44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6285" name="Group 45"/>
          <p:cNvGrpSpPr>
            <a:grpSpLocks/>
          </p:cNvGrpSpPr>
          <p:nvPr/>
        </p:nvGrpSpPr>
        <p:grpSpPr bwMode="auto">
          <a:xfrm rot="-2378940">
            <a:off x="5060950" y="2852738"/>
            <a:ext cx="228600" cy="457200"/>
            <a:chOff x="192" y="2112"/>
            <a:chExt cx="240" cy="432"/>
          </a:xfrm>
        </p:grpSpPr>
        <p:sp>
          <p:nvSpPr>
            <p:cNvPr id="266286" name="Line 46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287" name="AutoShape 47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288" name="Line 48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6289" name="Group 49"/>
          <p:cNvGrpSpPr>
            <a:grpSpLocks/>
          </p:cNvGrpSpPr>
          <p:nvPr/>
        </p:nvGrpSpPr>
        <p:grpSpPr bwMode="auto">
          <a:xfrm rot="-2378940">
            <a:off x="5988050" y="2851150"/>
            <a:ext cx="228600" cy="457200"/>
            <a:chOff x="192" y="2112"/>
            <a:chExt cx="240" cy="432"/>
          </a:xfrm>
        </p:grpSpPr>
        <p:sp>
          <p:nvSpPr>
            <p:cNvPr id="266290" name="Line 50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291" name="AutoShape 51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292" name="Line 52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6293" name="Group 53"/>
          <p:cNvGrpSpPr>
            <a:grpSpLocks/>
          </p:cNvGrpSpPr>
          <p:nvPr/>
        </p:nvGrpSpPr>
        <p:grpSpPr bwMode="auto">
          <a:xfrm rot="-2378940">
            <a:off x="3321050" y="3473450"/>
            <a:ext cx="228600" cy="457200"/>
            <a:chOff x="192" y="2112"/>
            <a:chExt cx="240" cy="432"/>
          </a:xfrm>
        </p:grpSpPr>
        <p:sp>
          <p:nvSpPr>
            <p:cNvPr id="266294" name="Line 54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295" name="AutoShape 55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296" name="Line 56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MA TRẬN ROM DIODE</a:t>
            </a:r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								</a:t>
            </a:r>
          </a:p>
        </p:txBody>
      </p:sp>
      <p:sp>
        <p:nvSpPr>
          <p:cNvPr id="267268" name="Line 4"/>
          <p:cNvSpPr>
            <a:spLocks noChangeShapeType="1"/>
          </p:cNvSpPr>
          <p:nvPr/>
        </p:nvSpPr>
        <p:spPr bwMode="auto">
          <a:xfrm flipV="1">
            <a:off x="2743200" y="2362200"/>
            <a:ext cx="383857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69" name="Rectangle 5"/>
          <p:cNvSpPr>
            <a:spLocks noChangeArrowheads="1"/>
          </p:cNvSpPr>
          <p:nvPr/>
        </p:nvSpPr>
        <p:spPr bwMode="auto">
          <a:xfrm>
            <a:off x="1828800" y="2057400"/>
            <a:ext cx="914400" cy="2590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/>
              <a:t>Giải</a:t>
            </a:r>
          </a:p>
          <a:p>
            <a:r>
              <a:rPr lang="en-US"/>
              <a:t>Mã </a:t>
            </a:r>
          </a:p>
          <a:p>
            <a:r>
              <a:rPr lang="en-US"/>
              <a:t>2 </a:t>
            </a:r>
            <a:r>
              <a:rPr lang="en-US">
                <a:sym typeface="Wingdings" pitchFamily="2" charset="2"/>
              </a:rPr>
              <a:t> 4</a:t>
            </a:r>
            <a:endParaRPr lang="en-US"/>
          </a:p>
        </p:txBody>
      </p:sp>
      <p:sp>
        <p:nvSpPr>
          <p:cNvPr id="267270" name="Line 6"/>
          <p:cNvSpPr>
            <a:spLocks noChangeShapeType="1"/>
          </p:cNvSpPr>
          <p:nvPr/>
        </p:nvSpPr>
        <p:spPr bwMode="auto">
          <a:xfrm flipV="1">
            <a:off x="2743200" y="2895600"/>
            <a:ext cx="383857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71" name="Line 7"/>
          <p:cNvSpPr>
            <a:spLocks noChangeShapeType="1"/>
          </p:cNvSpPr>
          <p:nvPr/>
        </p:nvSpPr>
        <p:spPr bwMode="auto">
          <a:xfrm flipV="1">
            <a:off x="2743200" y="3505200"/>
            <a:ext cx="383857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72" name="Line 8"/>
          <p:cNvSpPr>
            <a:spLocks noChangeShapeType="1"/>
          </p:cNvSpPr>
          <p:nvPr/>
        </p:nvSpPr>
        <p:spPr bwMode="auto">
          <a:xfrm flipV="1">
            <a:off x="2743200" y="4191000"/>
            <a:ext cx="383857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73" name="Line 9"/>
          <p:cNvSpPr>
            <a:spLocks noChangeShapeType="1"/>
          </p:cNvSpPr>
          <p:nvPr/>
        </p:nvSpPr>
        <p:spPr bwMode="auto">
          <a:xfrm rot="-5400000" flipH="1" flipV="1">
            <a:off x="1866900" y="3751263"/>
            <a:ext cx="34290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74" name="Line 10"/>
          <p:cNvSpPr>
            <a:spLocks noChangeShapeType="1"/>
          </p:cNvSpPr>
          <p:nvPr/>
        </p:nvSpPr>
        <p:spPr bwMode="auto">
          <a:xfrm rot="-5400000" flipH="1" flipV="1">
            <a:off x="2806700" y="3751263"/>
            <a:ext cx="3429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75" name="Line 11"/>
          <p:cNvSpPr>
            <a:spLocks noChangeShapeType="1"/>
          </p:cNvSpPr>
          <p:nvPr/>
        </p:nvSpPr>
        <p:spPr bwMode="auto">
          <a:xfrm rot="-5400000" flipH="1" flipV="1">
            <a:off x="3619500" y="3751263"/>
            <a:ext cx="3429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76" name="Line 12"/>
          <p:cNvSpPr>
            <a:spLocks noChangeShapeType="1"/>
          </p:cNvSpPr>
          <p:nvPr/>
        </p:nvSpPr>
        <p:spPr bwMode="auto">
          <a:xfrm rot="-5400000" flipH="1" flipV="1">
            <a:off x="4533900" y="3751263"/>
            <a:ext cx="3429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78" name="Rectangle 14"/>
          <p:cNvSpPr>
            <a:spLocks noChangeArrowheads="1"/>
          </p:cNvSpPr>
          <p:nvPr/>
        </p:nvSpPr>
        <p:spPr bwMode="auto">
          <a:xfrm>
            <a:off x="4440238" y="4779963"/>
            <a:ext cx="152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7279" name="Rectangle 15"/>
          <p:cNvSpPr>
            <a:spLocks noChangeArrowheads="1"/>
          </p:cNvSpPr>
          <p:nvPr/>
        </p:nvSpPr>
        <p:spPr bwMode="auto">
          <a:xfrm>
            <a:off x="5257800" y="4779963"/>
            <a:ext cx="152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7280" name="Rectangle 16"/>
          <p:cNvSpPr>
            <a:spLocks noChangeArrowheads="1"/>
          </p:cNvSpPr>
          <p:nvPr/>
        </p:nvSpPr>
        <p:spPr bwMode="auto">
          <a:xfrm>
            <a:off x="6172200" y="4779963"/>
            <a:ext cx="152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7281" name="Rectangle 17"/>
          <p:cNvSpPr>
            <a:spLocks noChangeArrowheads="1"/>
          </p:cNvSpPr>
          <p:nvPr/>
        </p:nvSpPr>
        <p:spPr bwMode="auto">
          <a:xfrm>
            <a:off x="3505200" y="4800600"/>
            <a:ext cx="152400" cy="381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7282" name="Freeform 18"/>
          <p:cNvSpPr>
            <a:spLocks/>
          </p:cNvSpPr>
          <p:nvPr/>
        </p:nvSpPr>
        <p:spPr bwMode="auto">
          <a:xfrm>
            <a:off x="3581400" y="4703763"/>
            <a:ext cx="473075" cy="1316037"/>
          </a:xfrm>
          <a:custGeom>
            <a:avLst/>
            <a:gdLst>
              <a:gd name="T0" fmla="*/ 0 w 298"/>
              <a:gd name="T1" fmla="*/ 0 h 829"/>
              <a:gd name="T2" fmla="*/ 240 w 298"/>
              <a:gd name="T3" fmla="*/ 0 h 829"/>
              <a:gd name="T4" fmla="*/ 240 w 298"/>
              <a:gd name="T5" fmla="*/ 816 h 829"/>
              <a:gd name="T6" fmla="*/ 196 w 298"/>
              <a:gd name="T7" fmla="*/ 749 h 829"/>
              <a:gd name="T8" fmla="*/ 288 w 298"/>
              <a:gd name="T9" fmla="*/ 720 h 829"/>
              <a:gd name="T10" fmla="*/ 287 w 298"/>
              <a:gd name="T11" fmla="*/ 749 h 829"/>
              <a:gd name="T12" fmla="*/ 266 w 298"/>
              <a:gd name="T13" fmla="*/ 763 h 829"/>
              <a:gd name="T14" fmla="*/ 238 w 298"/>
              <a:gd name="T15" fmla="*/ 805 h 829"/>
              <a:gd name="T16" fmla="*/ 231 w 298"/>
              <a:gd name="T17" fmla="*/ 827 h 829"/>
              <a:gd name="T18" fmla="*/ 224 w 298"/>
              <a:gd name="T19" fmla="*/ 82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8" h="829">
                <a:moveTo>
                  <a:pt x="0" y="0"/>
                </a:moveTo>
                <a:lnTo>
                  <a:pt x="240" y="0"/>
                </a:lnTo>
                <a:lnTo>
                  <a:pt x="240" y="816"/>
                </a:lnTo>
                <a:cubicBezTo>
                  <a:pt x="223" y="797"/>
                  <a:pt x="196" y="776"/>
                  <a:pt x="196" y="749"/>
                </a:cubicBezTo>
                <a:cubicBezTo>
                  <a:pt x="227" y="739"/>
                  <a:pt x="256" y="720"/>
                  <a:pt x="288" y="720"/>
                </a:cubicBezTo>
                <a:cubicBezTo>
                  <a:pt x="298" y="720"/>
                  <a:pt x="291" y="740"/>
                  <a:pt x="287" y="749"/>
                </a:cubicBezTo>
                <a:cubicBezTo>
                  <a:pt x="283" y="756"/>
                  <a:pt x="273" y="758"/>
                  <a:pt x="266" y="763"/>
                </a:cubicBezTo>
                <a:cubicBezTo>
                  <a:pt x="257" y="777"/>
                  <a:pt x="243" y="789"/>
                  <a:pt x="238" y="805"/>
                </a:cubicBezTo>
                <a:cubicBezTo>
                  <a:pt x="236" y="812"/>
                  <a:pt x="236" y="821"/>
                  <a:pt x="231" y="827"/>
                </a:cubicBezTo>
                <a:cubicBezTo>
                  <a:pt x="229" y="829"/>
                  <a:pt x="226" y="822"/>
                  <a:pt x="224" y="820"/>
                </a:cubicBezTo>
              </a:path>
            </a:pathLst>
          </a:custGeom>
          <a:noFill/>
          <a:ln w="9525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83" name="Freeform 19"/>
          <p:cNvSpPr>
            <a:spLocks/>
          </p:cNvSpPr>
          <p:nvPr/>
        </p:nvSpPr>
        <p:spPr bwMode="auto">
          <a:xfrm>
            <a:off x="4533900" y="4703763"/>
            <a:ext cx="473075" cy="1316037"/>
          </a:xfrm>
          <a:custGeom>
            <a:avLst/>
            <a:gdLst>
              <a:gd name="T0" fmla="*/ 0 w 298"/>
              <a:gd name="T1" fmla="*/ 0 h 829"/>
              <a:gd name="T2" fmla="*/ 240 w 298"/>
              <a:gd name="T3" fmla="*/ 0 h 829"/>
              <a:gd name="T4" fmla="*/ 240 w 298"/>
              <a:gd name="T5" fmla="*/ 816 h 829"/>
              <a:gd name="T6" fmla="*/ 196 w 298"/>
              <a:gd name="T7" fmla="*/ 749 h 829"/>
              <a:gd name="T8" fmla="*/ 288 w 298"/>
              <a:gd name="T9" fmla="*/ 720 h 829"/>
              <a:gd name="T10" fmla="*/ 287 w 298"/>
              <a:gd name="T11" fmla="*/ 749 h 829"/>
              <a:gd name="T12" fmla="*/ 266 w 298"/>
              <a:gd name="T13" fmla="*/ 763 h 829"/>
              <a:gd name="T14" fmla="*/ 238 w 298"/>
              <a:gd name="T15" fmla="*/ 805 h 829"/>
              <a:gd name="T16" fmla="*/ 231 w 298"/>
              <a:gd name="T17" fmla="*/ 827 h 829"/>
              <a:gd name="T18" fmla="*/ 224 w 298"/>
              <a:gd name="T19" fmla="*/ 82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8" h="829">
                <a:moveTo>
                  <a:pt x="0" y="0"/>
                </a:moveTo>
                <a:lnTo>
                  <a:pt x="240" y="0"/>
                </a:lnTo>
                <a:lnTo>
                  <a:pt x="240" y="816"/>
                </a:lnTo>
                <a:cubicBezTo>
                  <a:pt x="223" y="797"/>
                  <a:pt x="196" y="776"/>
                  <a:pt x="196" y="749"/>
                </a:cubicBezTo>
                <a:cubicBezTo>
                  <a:pt x="227" y="739"/>
                  <a:pt x="256" y="720"/>
                  <a:pt x="288" y="720"/>
                </a:cubicBezTo>
                <a:cubicBezTo>
                  <a:pt x="298" y="720"/>
                  <a:pt x="291" y="740"/>
                  <a:pt x="287" y="749"/>
                </a:cubicBezTo>
                <a:cubicBezTo>
                  <a:pt x="283" y="756"/>
                  <a:pt x="273" y="758"/>
                  <a:pt x="266" y="763"/>
                </a:cubicBezTo>
                <a:cubicBezTo>
                  <a:pt x="257" y="777"/>
                  <a:pt x="243" y="789"/>
                  <a:pt x="238" y="805"/>
                </a:cubicBezTo>
                <a:cubicBezTo>
                  <a:pt x="236" y="812"/>
                  <a:pt x="236" y="821"/>
                  <a:pt x="231" y="827"/>
                </a:cubicBezTo>
                <a:cubicBezTo>
                  <a:pt x="229" y="829"/>
                  <a:pt x="226" y="822"/>
                  <a:pt x="224" y="820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84" name="Freeform 20"/>
          <p:cNvSpPr>
            <a:spLocks/>
          </p:cNvSpPr>
          <p:nvPr/>
        </p:nvSpPr>
        <p:spPr bwMode="auto">
          <a:xfrm>
            <a:off x="5334000" y="4703763"/>
            <a:ext cx="473075" cy="1316037"/>
          </a:xfrm>
          <a:custGeom>
            <a:avLst/>
            <a:gdLst>
              <a:gd name="T0" fmla="*/ 0 w 298"/>
              <a:gd name="T1" fmla="*/ 0 h 829"/>
              <a:gd name="T2" fmla="*/ 240 w 298"/>
              <a:gd name="T3" fmla="*/ 0 h 829"/>
              <a:gd name="T4" fmla="*/ 240 w 298"/>
              <a:gd name="T5" fmla="*/ 816 h 829"/>
              <a:gd name="T6" fmla="*/ 196 w 298"/>
              <a:gd name="T7" fmla="*/ 749 h 829"/>
              <a:gd name="T8" fmla="*/ 288 w 298"/>
              <a:gd name="T9" fmla="*/ 720 h 829"/>
              <a:gd name="T10" fmla="*/ 287 w 298"/>
              <a:gd name="T11" fmla="*/ 749 h 829"/>
              <a:gd name="T12" fmla="*/ 266 w 298"/>
              <a:gd name="T13" fmla="*/ 763 h 829"/>
              <a:gd name="T14" fmla="*/ 238 w 298"/>
              <a:gd name="T15" fmla="*/ 805 h 829"/>
              <a:gd name="T16" fmla="*/ 231 w 298"/>
              <a:gd name="T17" fmla="*/ 827 h 829"/>
              <a:gd name="T18" fmla="*/ 224 w 298"/>
              <a:gd name="T19" fmla="*/ 82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8" h="829">
                <a:moveTo>
                  <a:pt x="0" y="0"/>
                </a:moveTo>
                <a:lnTo>
                  <a:pt x="240" y="0"/>
                </a:lnTo>
                <a:lnTo>
                  <a:pt x="240" y="816"/>
                </a:lnTo>
                <a:cubicBezTo>
                  <a:pt x="223" y="797"/>
                  <a:pt x="196" y="776"/>
                  <a:pt x="196" y="749"/>
                </a:cubicBezTo>
                <a:cubicBezTo>
                  <a:pt x="227" y="739"/>
                  <a:pt x="256" y="720"/>
                  <a:pt x="288" y="720"/>
                </a:cubicBezTo>
                <a:cubicBezTo>
                  <a:pt x="298" y="720"/>
                  <a:pt x="291" y="740"/>
                  <a:pt x="287" y="749"/>
                </a:cubicBezTo>
                <a:cubicBezTo>
                  <a:pt x="283" y="756"/>
                  <a:pt x="273" y="758"/>
                  <a:pt x="266" y="763"/>
                </a:cubicBezTo>
                <a:cubicBezTo>
                  <a:pt x="257" y="777"/>
                  <a:pt x="243" y="789"/>
                  <a:pt x="238" y="805"/>
                </a:cubicBezTo>
                <a:cubicBezTo>
                  <a:pt x="236" y="812"/>
                  <a:pt x="236" y="821"/>
                  <a:pt x="231" y="827"/>
                </a:cubicBezTo>
                <a:cubicBezTo>
                  <a:pt x="229" y="829"/>
                  <a:pt x="226" y="822"/>
                  <a:pt x="224" y="820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85" name="Freeform 21"/>
          <p:cNvSpPr>
            <a:spLocks/>
          </p:cNvSpPr>
          <p:nvPr/>
        </p:nvSpPr>
        <p:spPr bwMode="auto">
          <a:xfrm>
            <a:off x="6248400" y="4703763"/>
            <a:ext cx="473075" cy="1316037"/>
          </a:xfrm>
          <a:custGeom>
            <a:avLst/>
            <a:gdLst>
              <a:gd name="T0" fmla="*/ 0 w 298"/>
              <a:gd name="T1" fmla="*/ 0 h 829"/>
              <a:gd name="T2" fmla="*/ 240 w 298"/>
              <a:gd name="T3" fmla="*/ 0 h 829"/>
              <a:gd name="T4" fmla="*/ 240 w 298"/>
              <a:gd name="T5" fmla="*/ 816 h 829"/>
              <a:gd name="T6" fmla="*/ 196 w 298"/>
              <a:gd name="T7" fmla="*/ 749 h 829"/>
              <a:gd name="T8" fmla="*/ 288 w 298"/>
              <a:gd name="T9" fmla="*/ 720 h 829"/>
              <a:gd name="T10" fmla="*/ 287 w 298"/>
              <a:gd name="T11" fmla="*/ 749 h 829"/>
              <a:gd name="T12" fmla="*/ 266 w 298"/>
              <a:gd name="T13" fmla="*/ 763 h 829"/>
              <a:gd name="T14" fmla="*/ 238 w 298"/>
              <a:gd name="T15" fmla="*/ 805 h 829"/>
              <a:gd name="T16" fmla="*/ 231 w 298"/>
              <a:gd name="T17" fmla="*/ 827 h 829"/>
              <a:gd name="T18" fmla="*/ 224 w 298"/>
              <a:gd name="T19" fmla="*/ 820 h 8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98" h="829">
                <a:moveTo>
                  <a:pt x="0" y="0"/>
                </a:moveTo>
                <a:lnTo>
                  <a:pt x="240" y="0"/>
                </a:lnTo>
                <a:lnTo>
                  <a:pt x="240" y="816"/>
                </a:lnTo>
                <a:cubicBezTo>
                  <a:pt x="223" y="797"/>
                  <a:pt x="196" y="776"/>
                  <a:pt x="196" y="749"/>
                </a:cubicBezTo>
                <a:cubicBezTo>
                  <a:pt x="227" y="739"/>
                  <a:pt x="256" y="720"/>
                  <a:pt x="288" y="720"/>
                </a:cubicBezTo>
                <a:cubicBezTo>
                  <a:pt x="298" y="720"/>
                  <a:pt x="291" y="740"/>
                  <a:pt x="287" y="749"/>
                </a:cubicBezTo>
                <a:cubicBezTo>
                  <a:pt x="283" y="756"/>
                  <a:pt x="273" y="758"/>
                  <a:pt x="266" y="763"/>
                </a:cubicBezTo>
                <a:cubicBezTo>
                  <a:pt x="257" y="777"/>
                  <a:pt x="243" y="789"/>
                  <a:pt x="238" y="805"/>
                </a:cubicBezTo>
                <a:cubicBezTo>
                  <a:pt x="236" y="812"/>
                  <a:pt x="236" y="821"/>
                  <a:pt x="231" y="827"/>
                </a:cubicBezTo>
                <a:cubicBezTo>
                  <a:pt x="229" y="829"/>
                  <a:pt x="226" y="822"/>
                  <a:pt x="224" y="820"/>
                </a:cubicBezTo>
              </a:path>
            </a:pathLst>
          </a:cu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7286" name="Group 22"/>
          <p:cNvGrpSpPr>
            <a:grpSpLocks/>
          </p:cNvGrpSpPr>
          <p:nvPr/>
        </p:nvGrpSpPr>
        <p:grpSpPr bwMode="auto">
          <a:xfrm rot="2378940" flipV="1">
            <a:off x="3625850" y="2309813"/>
            <a:ext cx="228600" cy="457200"/>
            <a:chOff x="192" y="2112"/>
            <a:chExt cx="240" cy="432"/>
          </a:xfrm>
        </p:grpSpPr>
        <p:sp>
          <p:nvSpPr>
            <p:cNvPr id="267287" name="Line 23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288" name="AutoShape 24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289" name="Line 25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7294" name="Group 30"/>
          <p:cNvGrpSpPr>
            <a:grpSpLocks/>
          </p:cNvGrpSpPr>
          <p:nvPr/>
        </p:nvGrpSpPr>
        <p:grpSpPr bwMode="auto">
          <a:xfrm rot="2426741" flipV="1">
            <a:off x="6281738" y="2308225"/>
            <a:ext cx="228600" cy="457200"/>
            <a:chOff x="192" y="2112"/>
            <a:chExt cx="240" cy="432"/>
          </a:xfrm>
        </p:grpSpPr>
        <p:sp>
          <p:nvSpPr>
            <p:cNvPr id="267295" name="Line 31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296" name="AutoShape 32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297" name="Line 33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7298" name="Line 34"/>
          <p:cNvSpPr>
            <a:spLocks noChangeShapeType="1"/>
          </p:cNvSpPr>
          <p:nvPr/>
        </p:nvSpPr>
        <p:spPr bwMode="auto">
          <a:xfrm>
            <a:off x="1066800" y="3352800"/>
            <a:ext cx="762000" cy="0"/>
          </a:xfrm>
          <a:prstGeom prst="line">
            <a:avLst/>
          </a:prstGeom>
          <a:noFill/>
          <a:ln w="9525">
            <a:solidFill>
              <a:srgbClr val="0066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7299" name="Line 35"/>
          <p:cNvSpPr>
            <a:spLocks noChangeShapeType="1"/>
          </p:cNvSpPr>
          <p:nvPr/>
        </p:nvSpPr>
        <p:spPr bwMode="auto">
          <a:xfrm>
            <a:off x="1066800" y="2895600"/>
            <a:ext cx="762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67300" name="Group 36"/>
          <p:cNvGrpSpPr>
            <a:grpSpLocks/>
          </p:cNvGrpSpPr>
          <p:nvPr/>
        </p:nvGrpSpPr>
        <p:grpSpPr bwMode="auto">
          <a:xfrm rot="2378940" flipV="1">
            <a:off x="4549775" y="3449638"/>
            <a:ext cx="228600" cy="457200"/>
            <a:chOff x="192" y="2112"/>
            <a:chExt cx="240" cy="432"/>
          </a:xfrm>
        </p:grpSpPr>
        <p:sp>
          <p:nvSpPr>
            <p:cNvPr id="267301" name="Line 37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302" name="AutoShape 38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303" name="Line 39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7304" name="Group 40"/>
          <p:cNvGrpSpPr>
            <a:grpSpLocks/>
          </p:cNvGrpSpPr>
          <p:nvPr/>
        </p:nvGrpSpPr>
        <p:grpSpPr bwMode="auto">
          <a:xfrm rot="2378940" flipV="1">
            <a:off x="5343525" y="3462338"/>
            <a:ext cx="228600" cy="457200"/>
            <a:chOff x="192" y="2112"/>
            <a:chExt cx="240" cy="432"/>
          </a:xfrm>
        </p:grpSpPr>
        <p:sp>
          <p:nvSpPr>
            <p:cNvPr id="267305" name="Line 41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306" name="AutoShape 42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307" name="Line 43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7308" name="Group 44"/>
          <p:cNvGrpSpPr>
            <a:grpSpLocks/>
          </p:cNvGrpSpPr>
          <p:nvPr/>
        </p:nvGrpSpPr>
        <p:grpSpPr bwMode="auto">
          <a:xfrm rot="2378940" flipV="1">
            <a:off x="6259513" y="3462338"/>
            <a:ext cx="228600" cy="457200"/>
            <a:chOff x="192" y="2112"/>
            <a:chExt cx="240" cy="432"/>
          </a:xfrm>
        </p:grpSpPr>
        <p:sp>
          <p:nvSpPr>
            <p:cNvPr id="267309" name="Line 45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310" name="AutoShape 46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311" name="Line 47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67312" name="Group 48"/>
          <p:cNvGrpSpPr>
            <a:grpSpLocks/>
          </p:cNvGrpSpPr>
          <p:nvPr/>
        </p:nvGrpSpPr>
        <p:grpSpPr bwMode="auto">
          <a:xfrm rot="2378940" flipV="1">
            <a:off x="3614738" y="2841625"/>
            <a:ext cx="228600" cy="457200"/>
            <a:chOff x="192" y="2112"/>
            <a:chExt cx="240" cy="432"/>
          </a:xfrm>
        </p:grpSpPr>
        <p:sp>
          <p:nvSpPr>
            <p:cNvPr id="267313" name="Line 49"/>
            <p:cNvSpPr>
              <a:spLocks noChangeShapeType="1"/>
            </p:cNvSpPr>
            <p:nvPr/>
          </p:nvSpPr>
          <p:spPr bwMode="auto">
            <a:xfrm flipV="1">
              <a:off x="316" y="2112"/>
              <a:ext cx="0" cy="43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314" name="AutoShape 50"/>
            <p:cNvSpPr>
              <a:spLocks noChangeArrowheads="1"/>
            </p:cNvSpPr>
            <p:nvPr/>
          </p:nvSpPr>
          <p:spPr bwMode="auto">
            <a:xfrm>
              <a:off x="192" y="2256"/>
              <a:ext cx="240" cy="144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7315" name="Line 51"/>
            <p:cNvSpPr>
              <a:spLocks noChangeShapeType="1"/>
            </p:cNvSpPr>
            <p:nvPr/>
          </p:nvSpPr>
          <p:spPr bwMode="auto">
            <a:xfrm>
              <a:off x="192" y="2256"/>
              <a:ext cx="24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67316" name="AutoShape 52"/>
          <p:cNvSpPr>
            <a:spLocks noChangeArrowheads="1"/>
          </p:cNvSpPr>
          <p:nvPr/>
        </p:nvSpPr>
        <p:spPr bwMode="auto">
          <a:xfrm flipV="1">
            <a:off x="3462338" y="5432425"/>
            <a:ext cx="228600" cy="152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7317" name="AutoShape 53"/>
          <p:cNvSpPr>
            <a:spLocks noChangeArrowheads="1"/>
          </p:cNvSpPr>
          <p:nvPr/>
        </p:nvSpPr>
        <p:spPr bwMode="auto">
          <a:xfrm flipV="1">
            <a:off x="4408488" y="5443538"/>
            <a:ext cx="228600" cy="152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7318" name="AutoShape 54"/>
          <p:cNvSpPr>
            <a:spLocks noChangeArrowheads="1"/>
          </p:cNvSpPr>
          <p:nvPr/>
        </p:nvSpPr>
        <p:spPr bwMode="auto">
          <a:xfrm flipV="1">
            <a:off x="5203825" y="5465763"/>
            <a:ext cx="228600" cy="152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7319" name="AutoShape 55"/>
          <p:cNvSpPr>
            <a:spLocks noChangeArrowheads="1"/>
          </p:cNvSpPr>
          <p:nvPr/>
        </p:nvSpPr>
        <p:spPr bwMode="auto">
          <a:xfrm flipV="1">
            <a:off x="6129338" y="5465763"/>
            <a:ext cx="228600" cy="152400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GiẢI MÃ 3 </a:t>
            </a:r>
            <a:r>
              <a:rPr lang="en-US" b="1">
                <a:solidFill>
                  <a:schemeClr val="bg1"/>
                </a:solidFill>
                <a:sym typeface="Wingdings" pitchFamily="2" charset="2"/>
              </a:rPr>
              <a:t> 8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68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>
                <a:solidFill>
                  <a:schemeClr val="bg1"/>
                </a:solidFill>
              </a:rPr>
              <a:t>								</a:t>
            </a:r>
          </a:p>
        </p:txBody>
      </p:sp>
      <p:sp>
        <p:nvSpPr>
          <p:cNvPr id="268339" name="Text Box 51"/>
          <p:cNvSpPr txBox="1">
            <a:spLocks noChangeArrowheads="1"/>
          </p:cNvSpPr>
          <p:nvPr/>
        </p:nvSpPr>
        <p:spPr bwMode="auto">
          <a:xfrm>
            <a:off x="889000" y="1560513"/>
            <a:ext cx="6807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Mỗi khi có một giá trị từ 0 đến 7 xuất hiện ở đầu vào , </a:t>
            </a:r>
          </a:p>
          <a:p>
            <a:r>
              <a:rPr lang="en-US">
                <a:solidFill>
                  <a:schemeClr val="bg1"/>
                </a:solidFill>
              </a:rPr>
              <a:t>đầu ra sẽ phát tín hiệu chạy thiết bị tương ứng với mã số đó.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029" name="Freeform 109"/>
          <p:cNvSpPr>
            <a:spLocks/>
          </p:cNvSpPr>
          <p:nvPr/>
        </p:nvSpPr>
        <p:spPr bwMode="auto">
          <a:xfrm rot="5400000">
            <a:off x="4152900" y="40767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8000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30" name="Oval 110"/>
          <p:cNvSpPr>
            <a:spLocks noChangeArrowheads="1"/>
          </p:cNvSpPr>
          <p:nvPr/>
        </p:nvSpPr>
        <p:spPr bwMode="auto">
          <a:xfrm>
            <a:off x="4098925" y="4213225"/>
            <a:ext cx="92075" cy="920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031" name="Oval 111"/>
          <p:cNvSpPr>
            <a:spLocks noChangeArrowheads="1"/>
          </p:cNvSpPr>
          <p:nvPr/>
        </p:nvSpPr>
        <p:spPr bwMode="auto">
          <a:xfrm>
            <a:off x="4114800" y="4441825"/>
            <a:ext cx="92075" cy="92075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032" name="Line 112"/>
          <p:cNvSpPr>
            <a:spLocks noChangeShapeType="1"/>
          </p:cNvSpPr>
          <p:nvPr/>
        </p:nvSpPr>
        <p:spPr bwMode="auto">
          <a:xfrm rot="16200000" flipV="1">
            <a:off x="4000500" y="41402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33" name="Line 113"/>
          <p:cNvSpPr>
            <a:spLocks noChangeShapeType="1"/>
          </p:cNvSpPr>
          <p:nvPr/>
        </p:nvSpPr>
        <p:spPr bwMode="auto">
          <a:xfrm rot="16200000" flipV="1">
            <a:off x="4000500" y="43688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34" name="Line 114"/>
          <p:cNvSpPr>
            <a:spLocks noChangeShapeType="1"/>
          </p:cNvSpPr>
          <p:nvPr/>
        </p:nvSpPr>
        <p:spPr bwMode="auto">
          <a:xfrm rot="16200000" flipV="1">
            <a:off x="4838700" y="42545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10035" name="Group 115"/>
          <p:cNvGrpSpPr>
            <a:grpSpLocks/>
          </p:cNvGrpSpPr>
          <p:nvPr/>
        </p:nvGrpSpPr>
        <p:grpSpPr bwMode="auto">
          <a:xfrm rot="21600000">
            <a:off x="4114800" y="5256213"/>
            <a:ext cx="533400" cy="458787"/>
            <a:chOff x="1776" y="2159"/>
            <a:chExt cx="432" cy="337"/>
          </a:xfrm>
        </p:grpSpPr>
        <p:sp>
          <p:nvSpPr>
            <p:cNvPr id="210036" name="AutoShape 116"/>
            <p:cNvSpPr>
              <a:spLocks noChangeArrowheads="1"/>
            </p:cNvSpPr>
            <p:nvPr/>
          </p:nvSpPr>
          <p:spPr bwMode="auto">
            <a:xfrm rot="16200000">
              <a:off x="1824" y="2112"/>
              <a:ext cx="336" cy="432"/>
            </a:xfrm>
            <a:custGeom>
              <a:avLst/>
              <a:gdLst>
                <a:gd name="G0" fmla="+- 0 0 0"/>
                <a:gd name="G1" fmla="+- 0 0 0"/>
                <a:gd name="G2" fmla="+- 0 0 0"/>
                <a:gd name="T0" fmla="*/ 0 256 1"/>
                <a:gd name="T1" fmla="*/ 180 256 1"/>
                <a:gd name="G3" fmla="+- 0 T0 T1"/>
                <a:gd name="T2" fmla="*/ 0 256 1"/>
                <a:gd name="T3" fmla="*/ 90 256 1"/>
                <a:gd name="G4" fmla="+- 0 T2 T3"/>
                <a:gd name="G5" fmla="*/ G4 2 1"/>
                <a:gd name="T4" fmla="*/ 90 256 1"/>
                <a:gd name="T5" fmla="*/ 0 256 1"/>
                <a:gd name="G6" fmla="+- 0 T4 T5"/>
                <a:gd name="G7" fmla="*/ G6 2 1"/>
                <a:gd name="G8" fmla="abs 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0"/>
                <a:gd name="G18" fmla="*/ 0 1 2"/>
                <a:gd name="G19" fmla="+- G18 5400 0"/>
                <a:gd name="G20" fmla="cos G19 0"/>
                <a:gd name="G21" fmla="sin G19 0"/>
                <a:gd name="G22" fmla="+- G20 10800 0"/>
                <a:gd name="G23" fmla="+- G21 10800 0"/>
                <a:gd name="G24" fmla="+- 10800 0 G20"/>
                <a:gd name="G25" fmla="+- 0 10800 0"/>
                <a:gd name="G26" fmla="?: G9 G17 G25"/>
                <a:gd name="G27" fmla="?: G9 0 21600"/>
                <a:gd name="G28" fmla="cos 10800 0"/>
                <a:gd name="G29" fmla="sin 10800 0"/>
                <a:gd name="G30" fmla="sin 0 0"/>
                <a:gd name="G31" fmla="+- G28 10800 0"/>
                <a:gd name="G32" fmla="+- G29 10800 0"/>
                <a:gd name="G33" fmla="+- G30 10800 0"/>
                <a:gd name="G34" fmla="?: G4 0 G31"/>
                <a:gd name="G35" fmla="?: 0 G34 0"/>
                <a:gd name="G36" fmla="?: G6 G35 G31"/>
                <a:gd name="G37" fmla="+- 21600 0 G36"/>
                <a:gd name="G38" fmla="?: G4 0 G33"/>
                <a:gd name="G39" fmla="?: 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6200 w 21600"/>
                <a:gd name="T15" fmla="*/ 10800 h 21600"/>
                <a:gd name="T16" fmla="*/ 10800 w 21600"/>
                <a:gd name="T17" fmla="*/ 10800 h 21600"/>
                <a:gd name="T18" fmla="*/ 54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800" y="10800"/>
                  </a:moveTo>
                  <a:cubicBezTo>
                    <a:pt x="10800" y="10800"/>
                    <a:pt x="10800" y="10800"/>
                    <a:pt x="10800" y="10800"/>
                  </a:cubicBezTo>
                  <a:cubicBezTo>
                    <a:pt x="10800" y="10800"/>
                    <a:pt x="10800" y="10800"/>
                    <a:pt x="10800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solidFill>
              <a:srgbClr val="8000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037" name="Rectangle 117"/>
            <p:cNvSpPr>
              <a:spLocks noChangeArrowheads="1"/>
            </p:cNvSpPr>
            <p:nvPr/>
          </p:nvSpPr>
          <p:spPr bwMode="auto">
            <a:xfrm rot="16200000">
              <a:off x="1728" y="2207"/>
              <a:ext cx="336" cy="240"/>
            </a:xfrm>
            <a:prstGeom prst="rect">
              <a:avLst/>
            </a:prstGeom>
            <a:solidFill>
              <a:srgbClr val="8000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038" name="Rectangle 118"/>
            <p:cNvSpPr>
              <a:spLocks noChangeArrowheads="1"/>
            </p:cNvSpPr>
            <p:nvPr/>
          </p:nvSpPr>
          <p:spPr bwMode="auto">
            <a:xfrm rot="16200000">
              <a:off x="1849" y="2304"/>
              <a:ext cx="317" cy="4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0039" name="Line 119"/>
          <p:cNvSpPr>
            <a:spLocks noChangeShapeType="1"/>
          </p:cNvSpPr>
          <p:nvPr/>
        </p:nvSpPr>
        <p:spPr bwMode="auto">
          <a:xfrm rot="16200000" flipV="1">
            <a:off x="4838700" y="53721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40" name="Line 120"/>
          <p:cNvSpPr>
            <a:spLocks noChangeShapeType="1"/>
          </p:cNvSpPr>
          <p:nvPr/>
        </p:nvSpPr>
        <p:spPr bwMode="auto">
          <a:xfrm rot="16200000" flipV="1">
            <a:off x="4000500" y="5218113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41" name="Line 121"/>
          <p:cNvSpPr>
            <a:spLocks noChangeShapeType="1"/>
          </p:cNvSpPr>
          <p:nvPr/>
        </p:nvSpPr>
        <p:spPr bwMode="auto">
          <a:xfrm rot="16200000" flipV="1">
            <a:off x="4000500" y="5484813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42" name="Oval 122"/>
          <p:cNvSpPr>
            <a:spLocks noChangeArrowheads="1"/>
          </p:cNvSpPr>
          <p:nvPr/>
        </p:nvSpPr>
        <p:spPr bwMode="auto">
          <a:xfrm>
            <a:off x="4648200" y="5445125"/>
            <a:ext cx="92075" cy="92075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075" name="Text Box 155"/>
          <p:cNvSpPr txBox="1">
            <a:spLocks noChangeArrowheads="1"/>
          </p:cNvSpPr>
          <p:nvPr/>
        </p:nvSpPr>
        <p:spPr bwMode="auto">
          <a:xfrm>
            <a:off x="3581400" y="4114800"/>
            <a:ext cx="18478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A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B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Q = A’ + B’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= (A.B)’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A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210086" name="AutoShape 166"/>
          <p:cNvSpPr>
            <a:spLocks noChangeArrowheads="1"/>
          </p:cNvSpPr>
          <p:nvPr/>
        </p:nvSpPr>
        <p:spPr bwMode="auto">
          <a:xfrm rot="37800000">
            <a:off x="7392194" y="6103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9966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087" name="Rectangle 167"/>
          <p:cNvSpPr>
            <a:spLocks noChangeArrowheads="1"/>
          </p:cNvSpPr>
          <p:nvPr/>
        </p:nvSpPr>
        <p:spPr bwMode="auto">
          <a:xfrm rot="37800000">
            <a:off x="7273925" y="727075"/>
            <a:ext cx="531813" cy="296863"/>
          </a:xfrm>
          <a:prstGeom prst="rect">
            <a:avLst/>
          </a:prstGeom>
          <a:solidFill>
            <a:srgbClr val="9966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088" name="Rectangle 168"/>
          <p:cNvSpPr>
            <a:spLocks noChangeArrowheads="1"/>
          </p:cNvSpPr>
          <p:nvPr/>
        </p:nvSpPr>
        <p:spPr bwMode="auto">
          <a:xfrm rot="37800000">
            <a:off x="7427119" y="846931"/>
            <a:ext cx="501650" cy="58738"/>
          </a:xfrm>
          <a:prstGeom prst="rect">
            <a:avLst/>
          </a:prstGeom>
          <a:solidFill>
            <a:srgbClr val="99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089" name="Line 169"/>
          <p:cNvSpPr>
            <a:spLocks noChangeShapeType="1"/>
          </p:cNvSpPr>
          <p:nvPr/>
        </p:nvSpPr>
        <p:spPr bwMode="auto">
          <a:xfrm rot="16200000" flipV="1">
            <a:off x="8039100" y="76835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90" name="Line 170"/>
          <p:cNvSpPr>
            <a:spLocks noChangeShapeType="1"/>
          </p:cNvSpPr>
          <p:nvPr/>
        </p:nvSpPr>
        <p:spPr bwMode="auto">
          <a:xfrm rot="16200000" flipV="1">
            <a:off x="7277100" y="5715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91" name="Line 171"/>
          <p:cNvSpPr>
            <a:spLocks noChangeShapeType="1"/>
          </p:cNvSpPr>
          <p:nvPr/>
        </p:nvSpPr>
        <p:spPr bwMode="auto">
          <a:xfrm rot="16200000" flipV="1">
            <a:off x="7277100" y="757238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92" name="Line 172"/>
          <p:cNvSpPr>
            <a:spLocks noChangeShapeType="1"/>
          </p:cNvSpPr>
          <p:nvPr/>
        </p:nvSpPr>
        <p:spPr bwMode="auto">
          <a:xfrm rot="16200000" flipV="1">
            <a:off x="7277100" y="9525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93" name="Line 173"/>
          <p:cNvSpPr>
            <a:spLocks noChangeShapeType="1"/>
          </p:cNvSpPr>
          <p:nvPr/>
        </p:nvSpPr>
        <p:spPr bwMode="auto">
          <a:xfrm rot="16200000" flipV="1">
            <a:off x="2171700" y="69215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94" name="Line 174"/>
          <p:cNvSpPr>
            <a:spLocks noChangeShapeType="1"/>
          </p:cNvSpPr>
          <p:nvPr/>
        </p:nvSpPr>
        <p:spPr bwMode="auto">
          <a:xfrm rot="16200000" flipV="1">
            <a:off x="1409700" y="538163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95" name="Line 175"/>
          <p:cNvSpPr>
            <a:spLocks noChangeShapeType="1"/>
          </p:cNvSpPr>
          <p:nvPr/>
        </p:nvSpPr>
        <p:spPr bwMode="auto">
          <a:xfrm rot="16200000" flipV="1">
            <a:off x="1409700" y="842963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96" name="Freeform 176"/>
          <p:cNvSpPr>
            <a:spLocks/>
          </p:cNvSpPr>
          <p:nvPr/>
        </p:nvSpPr>
        <p:spPr bwMode="auto">
          <a:xfrm rot="5400000">
            <a:off x="1485900" y="4953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97" name="Line 177"/>
          <p:cNvSpPr>
            <a:spLocks noChangeShapeType="1"/>
          </p:cNvSpPr>
          <p:nvPr/>
        </p:nvSpPr>
        <p:spPr bwMode="auto">
          <a:xfrm rot="16200000" flipV="1">
            <a:off x="6440488" y="206375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98" name="Line 178"/>
          <p:cNvSpPr>
            <a:spLocks noChangeShapeType="1"/>
          </p:cNvSpPr>
          <p:nvPr/>
        </p:nvSpPr>
        <p:spPr bwMode="auto">
          <a:xfrm rot="16200000" flipV="1">
            <a:off x="5600700" y="18669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99" name="Line 179"/>
          <p:cNvSpPr>
            <a:spLocks noChangeShapeType="1"/>
          </p:cNvSpPr>
          <p:nvPr/>
        </p:nvSpPr>
        <p:spPr bwMode="auto">
          <a:xfrm rot="16200000" flipV="1">
            <a:off x="5600700" y="2052638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102" name="Oval 182"/>
          <p:cNvSpPr>
            <a:spLocks noChangeArrowheads="1"/>
          </p:cNvSpPr>
          <p:nvPr/>
        </p:nvSpPr>
        <p:spPr bwMode="auto">
          <a:xfrm>
            <a:off x="6149975" y="2100263"/>
            <a:ext cx="152400" cy="152400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10103" name="Group 183"/>
          <p:cNvGrpSpPr>
            <a:grpSpLocks/>
          </p:cNvGrpSpPr>
          <p:nvPr/>
        </p:nvGrpSpPr>
        <p:grpSpPr bwMode="auto">
          <a:xfrm rot="21600000">
            <a:off x="2971800" y="1905000"/>
            <a:ext cx="533400" cy="458788"/>
            <a:chOff x="1776" y="2159"/>
            <a:chExt cx="432" cy="337"/>
          </a:xfrm>
        </p:grpSpPr>
        <p:sp>
          <p:nvSpPr>
            <p:cNvPr id="210104" name="AutoShape 184"/>
            <p:cNvSpPr>
              <a:spLocks noChangeArrowheads="1"/>
            </p:cNvSpPr>
            <p:nvPr/>
          </p:nvSpPr>
          <p:spPr bwMode="auto">
            <a:xfrm rot="16200000">
              <a:off x="1824" y="2112"/>
              <a:ext cx="336" cy="432"/>
            </a:xfrm>
            <a:custGeom>
              <a:avLst/>
              <a:gdLst>
                <a:gd name="G0" fmla="+- 0 0 0"/>
                <a:gd name="G1" fmla="+- 0 0 0"/>
                <a:gd name="G2" fmla="+- 0 0 0"/>
                <a:gd name="T0" fmla="*/ 0 256 1"/>
                <a:gd name="T1" fmla="*/ 180 256 1"/>
                <a:gd name="G3" fmla="+- 0 T0 T1"/>
                <a:gd name="T2" fmla="*/ 0 256 1"/>
                <a:gd name="T3" fmla="*/ 90 256 1"/>
                <a:gd name="G4" fmla="+- 0 T2 T3"/>
                <a:gd name="G5" fmla="*/ G4 2 1"/>
                <a:gd name="T4" fmla="*/ 90 256 1"/>
                <a:gd name="T5" fmla="*/ 0 256 1"/>
                <a:gd name="G6" fmla="+- 0 T4 T5"/>
                <a:gd name="G7" fmla="*/ G6 2 1"/>
                <a:gd name="G8" fmla="abs 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0"/>
                <a:gd name="G18" fmla="*/ 0 1 2"/>
                <a:gd name="G19" fmla="+- G18 5400 0"/>
                <a:gd name="G20" fmla="cos G19 0"/>
                <a:gd name="G21" fmla="sin G19 0"/>
                <a:gd name="G22" fmla="+- G20 10800 0"/>
                <a:gd name="G23" fmla="+- G21 10800 0"/>
                <a:gd name="G24" fmla="+- 10800 0 G20"/>
                <a:gd name="G25" fmla="+- 0 10800 0"/>
                <a:gd name="G26" fmla="?: G9 G17 G25"/>
                <a:gd name="G27" fmla="?: G9 0 21600"/>
                <a:gd name="G28" fmla="cos 10800 0"/>
                <a:gd name="G29" fmla="sin 10800 0"/>
                <a:gd name="G30" fmla="sin 0 0"/>
                <a:gd name="G31" fmla="+- G28 10800 0"/>
                <a:gd name="G32" fmla="+- G29 10800 0"/>
                <a:gd name="G33" fmla="+- G30 10800 0"/>
                <a:gd name="G34" fmla="?: G4 0 G31"/>
                <a:gd name="G35" fmla="?: 0 G34 0"/>
                <a:gd name="G36" fmla="?: G6 G35 G31"/>
                <a:gd name="G37" fmla="+- 21600 0 G36"/>
                <a:gd name="G38" fmla="?: G4 0 G33"/>
                <a:gd name="G39" fmla="?: 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6200 w 21600"/>
                <a:gd name="T15" fmla="*/ 10800 h 21600"/>
                <a:gd name="T16" fmla="*/ 10800 w 21600"/>
                <a:gd name="T17" fmla="*/ 10800 h 21600"/>
                <a:gd name="T18" fmla="*/ 54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800" y="10800"/>
                  </a:moveTo>
                  <a:cubicBezTo>
                    <a:pt x="10800" y="10800"/>
                    <a:pt x="10800" y="10800"/>
                    <a:pt x="10800" y="10800"/>
                  </a:cubicBezTo>
                  <a:cubicBezTo>
                    <a:pt x="10800" y="10800"/>
                    <a:pt x="10800" y="10800"/>
                    <a:pt x="10800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solidFill>
              <a:srgbClr val="9966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105" name="Rectangle 185"/>
            <p:cNvSpPr>
              <a:spLocks noChangeArrowheads="1"/>
            </p:cNvSpPr>
            <p:nvPr/>
          </p:nvSpPr>
          <p:spPr bwMode="auto">
            <a:xfrm rot="16200000">
              <a:off x="1728" y="2207"/>
              <a:ext cx="336" cy="240"/>
            </a:xfrm>
            <a:prstGeom prst="rect">
              <a:avLst/>
            </a:prstGeom>
            <a:solidFill>
              <a:srgbClr val="9966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106" name="Rectangle 186"/>
            <p:cNvSpPr>
              <a:spLocks noChangeArrowheads="1"/>
            </p:cNvSpPr>
            <p:nvPr/>
          </p:nvSpPr>
          <p:spPr bwMode="auto">
            <a:xfrm rot="16200000">
              <a:off x="1849" y="2304"/>
              <a:ext cx="317" cy="48"/>
            </a:xfrm>
            <a:prstGeom prst="rect">
              <a:avLst/>
            </a:prstGeom>
            <a:solidFill>
              <a:srgbClr val="9966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0107" name="Line 187"/>
          <p:cNvSpPr>
            <a:spLocks noChangeShapeType="1"/>
          </p:cNvSpPr>
          <p:nvPr/>
        </p:nvSpPr>
        <p:spPr bwMode="auto">
          <a:xfrm rot="16200000" flipV="1">
            <a:off x="3695700" y="2020888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108" name="Line 188"/>
          <p:cNvSpPr>
            <a:spLocks noChangeShapeType="1"/>
          </p:cNvSpPr>
          <p:nvPr/>
        </p:nvSpPr>
        <p:spPr bwMode="auto">
          <a:xfrm rot="16200000" flipV="1">
            <a:off x="2857500" y="18669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109" name="Line 189"/>
          <p:cNvSpPr>
            <a:spLocks noChangeShapeType="1"/>
          </p:cNvSpPr>
          <p:nvPr/>
        </p:nvSpPr>
        <p:spPr bwMode="auto">
          <a:xfrm rot="16200000" flipV="1">
            <a:off x="2857500" y="20955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110" name="Oval 190"/>
          <p:cNvSpPr>
            <a:spLocks noChangeArrowheads="1"/>
          </p:cNvSpPr>
          <p:nvPr/>
        </p:nvSpPr>
        <p:spPr bwMode="auto">
          <a:xfrm>
            <a:off x="3505200" y="2093913"/>
            <a:ext cx="92075" cy="92075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014" name="Line 94"/>
          <p:cNvSpPr>
            <a:spLocks noChangeShapeType="1"/>
          </p:cNvSpPr>
          <p:nvPr/>
        </p:nvSpPr>
        <p:spPr bwMode="auto">
          <a:xfrm rot="16200000" flipV="1">
            <a:off x="5264150" y="335915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15" name="Line 95"/>
          <p:cNvSpPr>
            <a:spLocks noChangeShapeType="1"/>
          </p:cNvSpPr>
          <p:nvPr/>
        </p:nvSpPr>
        <p:spPr bwMode="auto">
          <a:xfrm rot="16200000" flipV="1">
            <a:off x="4502150" y="3205163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16" name="Line 96"/>
          <p:cNvSpPr>
            <a:spLocks noChangeShapeType="1"/>
          </p:cNvSpPr>
          <p:nvPr/>
        </p:nvSpPr>
        <p:spPr bwMode="auto">
          <a:xfrm rot="16200000" flipV="1">
            <a:off x="4502150" y="3509963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0017" name="Freeform 97"/>
          <p:cNvSpPr>
            <a:spLocks/>
          </p:cNvSpPr>
          <p:nvPr/>
        </p:nvSpPr>
        <p:spPr bwMode="auto">
          <a:xfrm rot="5400000">
            <a:off x="4578350" y="31623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800000"/>
          </a:solidFill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10019" name="Group 99"/>
          <p:cNvGrpSpPr>
            <a:grpSpLocks/>
          </p:cNvGrpSpPr>
          <p:nvPr/>
        </p:nvGrpSpPr>
        <p:grpSpPr bwMode="auto">
          <a:xfrm>
            <a:off x="3702050" y="3187700"/>
            <a:ext cx="685800" cy="266700"/>
            <a:chOff x="1488" y="936"/>
            <a:chExt cx="1248" cy="432"/>
          </a:xfrm>
        </p:grpSpPr>
        <p:sp>
          <p:nvSpPr>
            <p:cNvPr id="210020" name="AutoShape 100"/>
            <p:cNvSpPr>
              <a:spLocks noChangeArrowheads="1"/>
            </p:cNvSpPr>
            <p:nvPr/>
          </p:nvSpPr>
          <p:spPr bwMode="auto">
            <a:xfrm rot="5400000">
              <a:off x="1872" y="960"/>
              <a:ext cx="432" cy="384"/>
            </a:xfrm>
            <a:prstGeom prst="triangle">
              <a:avLst>
                <a:gd name="adj" fmla="val 50000"/>
              </a:avLst>
            </a:pr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021" name="Line 101"/>
            <p:cNvSpPr>
              <a:spLocks noChangeShapeType="1"/>
            </p:cNvSpPr>
            <p:nvPr/>
          </p:nvSpPr>
          <p:spPr bwMode="auto">
            <a:xfrm>
              <a:off x="1488" y="1152"/>
              <a:ext cx="384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022" name="Line 102"/>
            <p:cNvSpPr>
              <a:spLocks noChangeShapeType="1"/>
            </p:cNvSpPr>
            <p:nvPr/>
          </p:nvSpPr>
          <p:spPr bwMode="auto">
            <a:xfrm>
              <a:off x="2352" y="1152"/>
              <a:ext cx="384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023" name="Oval 103"/>
            <p:cNvSpPr>
              <a:spLocks noChangeArrowheads="1"/>
            </p:cNvSpPr>
            <p:nvPr/>
          </p:nvSpPr>
          <p:spPr bwMode="auto">
            <a:xfrm>
              <a:off x="2256" y="1104"/>
              <a:ext cx="96" cy="96"/>
            </a:xfrm>
            <a:prstGeom prst="ellipse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10024" name="Group 104"/>
          <p:cNvGrpSpPr>
            <a:grpSpLocks/>
          </p:cNvGrpSpPr>
          <p:nvPr/>
        </p:nvGrpSpPr>
        <p:grpSpPr bwMode="auto">
          <a:xfrm>
            <a:off x="3778250" y="3492500"/>
            <a:ext cx="685800" cy="266700"/>
            <a:chOff x="1488" y="936"/>
            <a:chExt cx="1248" cy="432"/>
          </a:xfrm>
        </p:grpSpPr>
        <p:sp>
          <p:nvSpPr>
            <p:cNvPr id="210025" name="AutoShape 105"/>
            <p:cNvSpPr>
              <a:spLocks noChangeArrowheads="1"/>
            </p:cNvSpPr>
            <p:nvPr/>
          </p:nvSpPr>
          <p:spPr bwMode="auto">
            <a:xfrm rot="5400000">
              <a:off x="1872" y="960"/>
              <a:ext cx="432" cy="384"/>
            </a:xfrm>
            <a:prstGeom prst="triangle">
              <a:avLst>
                <a:gd name="adj" fmla="val 50000"/>
              </a:avLst>
            </a:pr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026" name="Line 106"/>
            <p:cNvSpPr>
              <a:spLocks noChangeShapeType="1"/>
            </p:cNvSpPr>
            <p:nvPr/>
          </p:nvSpPr>
          <p:spPr bwMode="auto">
            <a:xfrm>
              <a:off x="1488" y="1152"/>
              <a:ext cx="384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027" name="Line 107"/>
            <p:cNvSpPr>
              <a:spLocks noChangeShapeType="1"/>
            </p:cNvSpPr>
            <p:nvPr/>
          </p:nvSpPr>
          <p:spPr bwMode="auto">
            <a:xfrm>
              <a:off x="2352" y="1152"/>
              <a:ext cx="384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028" name="Oval 108"/>
            <p:cNvSpPr>
              <a:spLocks noChangeArrowheads="1"/>
            </p:cNvSpPr>
            <p:nvPr/>
          </p:nvSpPr>
          <p:spPr bwMode="auto">
            <a:xfrm>
              <a:off x="2256" y="1104"/>
              <a:ext cx="96" cy="96"/>
            </a:xfrm>
            <a:prstGeom prst="ellipse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0074" name="Text Box 154"/>
          <p:cNvSpPr txBox="1">
            <a:spLocks noChangeArrowheads="1"/>
          </p:cNvSpPr>
          <p:nvPr/>
        </p:nvSpPr>
        <p:spPr bwMode="auto">
          <a:xfrm>
            <a:off x="3397250" y="3124200"/>
            <a:ext cx="21653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A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B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Q = A’ + B’</a:t>
            </a:r>
          </a:p>
        </p:txBody>
      </p:sp>
      <p:sp>
        <p:nvSpPr>
          <p:cNvPr id="210100" name="Line 180"/>
          <p:cNvSpPr>
            <a:spLocks noChangeShapeType="1"/>
          </p:cNvSpPr>
          <p:nvPr/>
        </p:nvSpPr>
        <p:spPr bwMode="auto">
          <a:xfrm rot="16200000" flipV="1">
            <a:off x="5600700" y="22479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10111" name="Group 191"/>
          <p:cNvGrpSpPr>
            <a:grpSpLocks/>
          </p:cNvGrpSpPr>
          <p:nvPr/>
        </p:nvGrpSpPr>
        <p:grpSpPr bwMode="auto">
          <a:xfrm>
            <a:off x="5334000" y="3338513"/>
            <a:ext cx="685800" cy="266700"/>
            <a:chOff x="1488" y="936"/>
            <a:chExt cx="1248" cy="432"/>
          </a:xfrm>
        </p:grpSpPr>
        <p:sp>
          <p:nvSpPr>
            <p:cNvPr id="210112" name="AutoShape 192"/>
            <p:cNvSpPr>
              <a:spLocks noChangeArrowheads="1"/>
            </p:cNvSpPr>
            <p:nvPr/>
          </p:nvSpPr>
          <p:spPr bwMode="auto">
            <a:xfrm rot="5400000">
              <a:off x="1872" y="960"/>
              <a:ext cx="432" cy="384"/>
            </a:xfrm>
            <a:prstGeom prst="triangle">
              <a:avLst>
                <a:gd name="adj" fmla="val 50000"/>
              </a:avLst>
            </a:pr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0113" name="Line 193"/>
            <p:cNvSpPr>
              <a:spLocks noChangeShapeType="1"/>
            </p:cNvSpPr>
            <p:nvPr/>
          </p:nvSpPr>
          <p:spPr bwMode="auto">
            <a:xfrm>
              <a:off x="1488" y="1152"/>
              <a:ext cx="384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114" name="Line 194"/>
            <p:cNvSpPr>
              <a:spLocks noChangeShapeType="1"/>
            </p:cNvSpPr>
            <p:nvPr/>
          </p:nvSpPr>
          <p:spPr bwMode="auto">
            <a:xfrm>
              <a:off x="2352" y="1152"/>
              <a:ext cx="384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0115" name="Oval 195"/>
            <p:cNvSpPr>
              <a:spLocks noChangeArrowheads="1"/>
            </p:cNvSpPr>
            <p:nvPr/>
          </p:nvSpPr>
          <p:spPr bwMode="auto">
            <a:xfrm>
              <a:off x="2256" y="1104"/>
              <a:ext cx="96" cy="96"/>
            </a:xfrm>
            <a:prstGeom prst="ellipse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10116" name="Oval 196"/>
          <p:cNvSpPr>
            <a:spLocks noChangeArrowheads="1"/>
          </p:cNvSpPr>
          <p:nvPr/>
        </p:nvSpPr>
        <p:spPr bwMode="auto">
          <a:xfrm>
            <a:off x="5132388" y="3427413"/>
            <a:ext cx="92075" cy="92075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101" name="Freeform 181"/>
          <p:cNvSpPr>
            <a:spLocks/>
          </p:cNvSpPr>
          <p:nvPr/>
        </p:nvSpPr>
        <p:spPr bwMode="auto">
          <a:xfrm rot="5400000">
            <a:off x="5600700" y="18669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10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10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10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10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10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10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10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3000"/>
                                        <p:tgtEl>
                                          <p:spTgt spid="210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3000"/>
                                        <p:tgtEl>
                                          <p:spTgt spid="210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0"/>
                                        <p:tgtEl>
                                          <p:spTgt spid="210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000"/>
                                        <p:tgtEl>
                                          <p:spTgt spid="210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3000"/>
                                        <p:tgtEl>
                                          <p:spTgt spid="210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3000"/>
                                        <p:tgtEl>
                                          <p:spTgt spid="210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0"/>
                                        <p:tgtEl>
                                          <p:spTgt spid="210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3000"/>
                                        <p:tgtEl>
                                          <p:spTgt spid="210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3000"/>
                                        <p:tgtEl>
                                          <p:spTgt spid="210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5" dur="2000"/>
                                        <p:tgtEl>
                                          <p:spTgt spid="210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2000"/>
                                        <p:tgtEl>
                                          <p:spTgt spid="210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2000"/>
                                        <p:tgtEl>
                                          <p:spTgt spid="210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4" dur="2000"/>
                                        <p:tgtEl>
                                          <p:spTgt spid="210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7" dur="2000"/>
                                        <p:tgtEl>
                                          <p:spTgt spid="210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086" grpId="0" animBg="1"/>
      <p:bldP spid="210087" grpId="0" animBg="1"/>
      <p:bldP spid="210088" grpId="0" animBg="1"/>
      <p:bldP spid="210089" grpId="0" animBg="1"/>
      <p:bldP spid="210090" grpId="0" animBg="1"/>
      <p:bldP spid="210091" grpId="0" animBg="1"/>
      <p:bldP spid="210092" grpId="0" animBg="1"/>
      <p:bldP spid="210093" grpId="0" animBg="1"/>
      <p:bldP spid="210094" grpId="0" animBg="1"/>
      <p:bldP spid="210095" grpId="0" animBg="1"/>
      <p:bldP spid="210096" grpId="0" animBg="1"/>
      <p:bldP spid="210097" grpId="0" animBg="1"/>
      <p:bldP spid="210098" grpId="0" animBg="1"/>
      <p:bldP spid="210099" grpId="0" animBg="1"/>
      <p:bldP spid="210102" grpId="0" animBg="1"/>
      <p:bldP spid="210107" grpId="0" animBg="1"/>
      <p:bldP spid="210108" grpId="0" animBg="1"/>
      <p:bldP spid="210109" grpId="0" animBg="1"/>
      <p:bldP spid="210110" grpId="0" animBg="1"/>
      <p:bldP spid="21010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352800"/>
            <a:ext cx="381000" cy="2438400"/>
          </a:xfrm>
        </p:spPr>
        <p:txBody>
          <a:bodyPr/>
          <a:lstStyle/>
          <a:p>
            <a:pPr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A</a:t>
            </a:r>
          </a:p>
          <a:p>
            <a:pPr>
              <a:buFontTx/>
              <a:buNone/>
            </a:pPr>
            <a:endParaRPr lang="en-US" sz="14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4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4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B</a:t>
            </a:r>
          </a:p>
          <a:p>
            <a:pPr>
              <a:buFontTx/>
              <a:buNone/>
            </a:pPr>
            <a:endParaRPr lang="en-US" sz="14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4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21188" name="Rectangle 4"/>
          <p:cNvSpPr>
            <a:spLocks noGrp="1" noChangeArrowheads="1"/>
          </p:cNvSpPr>
          <p:nvPr>
            <p:ph type="title"/>
          </p:nvPr>
        </p:nvSpPr>
        <p:spPr>
          <a:xfrm>
            <a:off x="4038600" y="274638"/>
            <a:ext cx="2438400" cy="487362"/>
          </a:xfrm>
          <a:noFill/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algn="l"/>
            <a:r>
              <a:rPr lang="en-US" sz="2400" b="1">
                <a:solidFill>
                  <a:schemeClr val="bg1"/>
                </a:solidFill>
              </a:rPr>
              <a:t>NOR2  &amp; AND2 </a:t>
            </a:r>
          </a:p>
        </p:txBody>
      </p:sp>
      <p:sp>
        <p:nvSpPr>
          <p:cNvPr id="221228" name="Line 44"/>
          <p:cNvSpPr>
            <a:spLocks noChangeShapeType="1"/>
          </p:cNvSpPr>
          <p:nvPr/>
        </p:nvSpPr>
        <p:spPr bwMode="auto">
          <a:xfrm rot="16200000" flipV="1">
            <a:off x="2478088" y="175895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1229" name="Line 45"/>
          <p:cNvSpPr>
            <a:spLocks noChangeShapeType="1"/>
          </p:cNvSpPr>
          <p:nvPr/>
        </p:nvSpPr>
        <p:spPr bwMode="auto">
          <a:xfrm rot="16200000" flipV="1">
            <a:off x="1562100" y="16383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1231" name="Line 47"/>
          <p:cNvSpPr>
            <a:spLocks noChangeShapeType="1"/>
          </p:cNvSpPr>
          <p:nvPr/>
        </p:nvSpPr>
        <p:spPr bwMode="auto">
          <a:xfrm rot="16200000" flipV="1">
            <a:off x="1562100" y="18669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1232" name="Freeform 48"/>
          <p:cNvSpPr>
            <a:spLocks/>
          </p:cNvSpPr>
          <p:nvPr/>
        </p:nvSpPr>
        <p:spPr bwMode="auto">
          <a:xfrm rot="5400000">
            <a:off x="1638300" y="15621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1233" name="Oval 49"/>
          <p:cNvSpPr>
            <a:spLocks noChangeArrowheads="1"/>
          </p:cNvSpPr>
          <p:nvPr/>
        </p:nvSpPr>
        <p:spPr bwMode="auto">
          <a:xfrm>
            <a:off x="2187575" y="17954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1251" name="Group 67"/>
          <p:cNvGrpSpPr>
            <a:grpSpLocks/>
          </p:cNvGrpSpPr>
          <p:nvPr/>
        </p:nvGrpSpPr>
        <p:grpSpPr bwMode="auto">
          <a:xfrm>
            <a:off x="3505200" y="1600200"/>
            <a:ext cx="1144588" cy="533400"/>
            <a:chOff x="2688" y="1536"/>
            <a:chExt cx="721" cy="336"/>
          </a:xfrm>
        </p:grpSpPr>
        <p:sp>
          <p:nvSpPr>
            <p:cNvPr id="221240" name="Line 56"/>
            <p:cNvSpPr>
              <a:spLocks noChangeShapeType="1"/>
            </p:cNvSpPr>
            <p:nvPr/>
          </p:nvSpPr>
          <p:spPr bwMode="auto">
            <a:xfrm rot="16200000" flipV="1">
              <a:off x="3337" y="1636"/>
              <a:ext cx="0" cy="144"/>
            </a:xfrm>
            <a:prstGeom prst="line">
              <a:avLst/>
            </a:prstGeom>
            <a:noFill/>
            <a:ln w="19050">
              <a:solidFill>
                <a:srgbClr val="3399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241" name="Line 57"/>
            <p:cNvSpPr>
              <a:spLocks noChangeShapeType="1"/>
            </p:cNvSpPr>
            <p:nvPr/>
          </p:nvSpPr>
          <p:spPr bwMode="auto">
            <a:xfrm rot="16200000" flipV="1">
              <a:off x="2760" y="1560"/>
              <a:ext cx="0" cy="144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242" name="Line 58"/>
            <p:cNvSpPr>
              <a:spLocks noChangeShapeType="1"/>
            </p:cNvSpPr>
            <p:nvPr/>
          </p:nvSpPr>
          <p:spPr bwMode="auto">
            <a:xfrm rot="16200000" flipV="1">
              <a:off x="2760" y="1704"/>
              <a:ext cx="0" cy="14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243" name="Freeform 59"/>
            <p:cNvSpPr>
              <a:spLocks/>
            </p:cNvSpPr>
            <p:nvPr/>
          </p:nvSpPr>
          <p:spPr bwMode="auto">
            <a:xfrm rot="5400000">
              <a:off x="2808" y="1512"/>
              <a:ext cx="336" cy="384"/>
            </a:xfrm>
            <a:custGeom>
              <a:avLst/>
              <a:gdLst>
                <a:gd name="T0" fmla="*/ 40 w 656"/>
                <a:gd name="T1" fmla="*/ 776 h 832"/>
                <a:gd name="T2" fmla="*/ 88 w 656"/>
                <a:gd name="T3" fmla="*/ 296 h 832"/>
                <a:gd name="T4" fmla="*/ 328 w 656"/>
                <a:gd name="T5" fmla="*/ 8 h 832"/>
                <a:gd name="T6" fmla="*/ 568 w 656"/>
                <a:gd name="T7" fmla="*/ 344 h 832"/>
                <a:gd name="T8" fmla="*/ 616 w 656"/>
                <a:gd name="T9" fmla="*/ 776 h 832"/>
                <a:gd name="T10" fmla="*/ 328 w 656"/>
                <a:gd name="T11" fmla="*/ 632 h 832"/>
                <a:gd name="T12" fmla="*/ 40 w 656"/>
                <a:gd name="T13" fmla="*/ 776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6" h="832">
                  <a:moveTo>
                    <a:pt x="40" y="776"/>
                  </a:moveTo>
                  <a:cubicBezTo>
                    <a:pt x="0" y="720"/>
                    <a:pt x="40" y="424"/>
                    <a:pt x="88" y="296"/>
                  </a:cubicBezTo>
                  <a:cubicBezTo>
                    <a:pt x="136" y="168"/>
                    <a:pt x="248" y="0"/>
                    <a:pt x="328" y="8"/>
                  </a:cubicBezTo>
                  <a:cubicBezTo>
                    <a:pt x="408" y="16"/>
                    <a:pt x="520" y="216"/>
                    <a:pt x="568" y="344"/>
                  </a:cubicBezTo>
                  <a:cubicBezTo>
                    <a:pt x="616" y="472"/>
                    <a:pt x="656" y="728"/>
                    <a:pt x="616" y="776"/>
                  </a:cubicBezTo>
                  <a:cubicBezTo>
                    <a:pt x="576" y="824"/>
                    <a:pt x="424" y="632"/>
                    <a:pt x="328" y="632"/>
                  </a:cubicBezTo>
                  <a:cubicBezTo>
                    <a:pt x="232" y="632"/>
                    <a:pt x="80" y="832"/>
                    <a:pt x="40" y="776"/>
                  </a:cubicBezTo>
                  <a:close/>
                </a:path>
              </a:pathLst>
            </a:custGeom>
            <a:solidFill>
              <a:srgbClr val="996600"/>
            </a:solidFill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244" name="Oval 60"/>
            <p:cNvSpPr>
              <a:spLocks noChangeArrowheads="1"/>
            </p:cNvSpPr>
            <p:nvPr/>
          </p:nvSpPr>
          <p:spPr bwMode="auto">
            <a:xfrm>
              <a:off x="3154" y="1659"/>
              <a:ext cx="96" cy="96"/>
            </a:xfrm>
            <a:prstGeom prst="ellipse">
              <a:avLst/>
            </a:prstGeom>
            <a:solidFill>
              <a:srgbClr val="9966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1257" name="Group 73"/>
          <p:cNvGrpSpPr>
            <a:grpSpLocks/>
          </p:cNvGrpSpPr>
          <p:nvPr/>
        </p:nvGrpSpPr>
        <p:grpSpPr bwMode="auto">
          <a:xfrm>
            <a:off x="990600" y="3276600"/>
            <a:ext cx="4343400" cy="1295400"/>
            <a:chOff x="624" y="2064"/>
            <a:chExt cx="2736" cy="816"/>
          </a:xfrm>
        </p:grpSpPr>
        <p:sp>
          <p:nvSpPr>
            <p:cNvPr id="221234" name="Freeform 50"/>
            <p:cNvSpPr>
              <a:spLocks/>
            </p:cNvSpPr>
            <p:nvPr/>
          </p:nvSpPr>
          <p:spPr bwMode="auto">
            <a:xfrm>
              <a:off x="624" y="2064"/>
              <a:ext cx="2064" cy="240"/>
            </a:xfrm>
            <a:custGeom>
              <a:avLst/>
              <a:gdLst>
                <a:gd name="T0" fmla="*/ 0 w 2064"/>
                <a:gd name="T1" fmla="*/ 0 h 240"/>
                <a:gd name="T2" fmla="*/ 720 w 2064"/>
                <a:gd name="T3" fmla="*/ 0 h 240"/>
                <a:gd name="T4" fmla="*/ 720 w 2064"/>
                <a:gd name="T5" fmla="*/ 240 h 240"/>
                <a:gd name="T6" fmla="*/ 2064 w 2064"/>
                <a:gd name="T7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4" h="240">
                  <a:moveTo>
                    <a:pt x="0" y="0"/>
                  </a:moveTo>
                  <a:lnTo>
                    <a:pt x="720" y="0"/>
                  </a:lnTo>
                  <a:lnTo>
                    <a:pt x="720" y="240"/>
                  </a:lnTo>
                  <a:lnTo>
                    <a:pt x="2064" y="2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235" name="Freeform 51"/>
            <p:cNvSpPr>
              <a:spLocks/>
            </p:cNvSpPr>
            <p:nvPr/>
          </p:nvSpPr>
          <p:spPr bwMode="auto">
            <a:xfrm>
              <a:off x="624" y="2640"/>
              <a:ext cx="2112" cy="240"/>
            </a:xfrm>
            <a:custGeom>
              <a:avLst/>
              <a:gdLst>
                <a:gd name="T0" fmla="*/ 0 w 2112"/>
                <a:gd name="T1" fmla="*/ 0 h 240"/>
                <a:gd name="T2" fmla="*/ 1248 w 2112"/>
                <a:gd name="T3" fmla="*/ 0 h 240"/>
                <a:gd name="T4" fmla="*/ 1248 w 2112"/>
                <a:gd name="T5" fmla="*/ 240 h 240"/>
                <a:gd name="T6" fmla="*/ 2112 w 2112"/>
                <a:gd name="T7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2" h="240">
                  <a:moveTo>
                    <a:pt x="0" y="0"/>
                  </a:moveTo>
                  <a:lnTo>
                    <a:pt x="1248" y="0"/>
                  </a:lnTo>
                  <a:lnTo>
                    <a:pt x="1248" y="240"/>
                  </a:lnTo>
                  <a:lnTo>
                    <a:pt x="2112" y="2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254" name="Freeform 70"/>
            <p:cNvSpPr>
              <a:spLocks/>
            </p:cNvSpPr>
            <p:nvPr/>
          </p:nvSpPr>
          <p:spPr bwMode="auto">
            <a:xfrm>
              <a:off x="2688" y="2064"/>
              <a:ext cx="672" cy="240"/>
            </a:xfrm>
            <a:custGeom>
              <a:avLst/>
              <a:gdLst>
                <a:gd name="T0" fmla="*/ 0 w 672"/>
                <a:gd name="T1" fmla="*/ 240 h 240"/>
                <a:gd name="T2" fmla="*/ 0 w 672"/>
                <a:gd name="T3" fmla="*/ 0 h 240"/>
                <a:gd name="T4" fmla="*/ 672 w 672"/>
                <a:gd name="T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2" h="240">
                  <a:moveTo>
                    <a:pt x="0" y="240"/>
                  </a:moveTo>
                  <a:lnTo>
                    <a:pt x="0" y="0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255" name="Line 71"/>
            <p:cNvSpPr>
              <a:spLocks noChangeShapeType="1"/>
            </p:cNvSpPr>
            <p:nvPr/>
          </p:nvSpPr>
          <p:spPr bwMode="auto">
            <a:xfrm>
              <a:off x="2640" y="2880"/>
              <a:ext cx="72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1258" name="Group 74"/>
          <p:cNvGrpSpPr>
            <a:grpSpLocks/>
          </p:cNvGrpSpPr>
          <p:nvPr/>
        </p:nvGrpSpPr>
        <p:grpSpPr bwMode="auto">
          <a:xfrm>
            <a:off x="990600" y="4953000"/>
            <a:ext cx="4419600" cy="381000"/>
            <a:chOff x="624" y="3120"/>
            <a:chExt cx="2784" cy="240"/>
          </a:xfrm>
        </p:grpSpPr>
        <p:sp>
          <p:nvSpPr>
            <p:cNvPr id="221253" name="Freeform 69"/>
            <p:cNvSpPr>
              <a:spLocks/>
            </p:cNvSpPr>
            <p:nvPr/>
          </p:nvSpPr>
          <p:spPr bwMode="auto">
            <a:xfrm flipV="1">
              <a:off x="624" y="3120"/>
              <a:ext cx="2112" cy="240"/>
            </a:xfrm>
            <a:custGeom>
              <a:avLst/>
              <a:gdLst>
                <a:gd name="T0" fmla="*/ 0 w 2112"/>
                <a:gd name="T1" fmla="*/ 0 h 240"/>
                <a:gd name="T2" fmla="*/ 1248 w 2112"/>
                <a:gd name="T3" fmla="*/ 0 h 240"/>
                <a:gd name="T4" fmla="*/ 1248 w 2112"/>
                <a:gd name="T5" fmla="*/ 240 h 240"/>
                <a:gd name="T6" fmla="*/ 2112 w 2112"/>
                <a:gd name="T7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2" h="240">
                  <a:moveTo>
                    <a:pt x="0" y="0"/>
                  </a:moveTo>
                  <a:lnTo>
                    <a:pt x="1248" y="0"/>
                  </a:lnTo>
                  <a:lnTo>
                    <a:pt x="1248" y="240"/>
                  </a:lnTo>
                  <a:lnTo>
                    <a:pt x="2112" y="24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1256" name="Freeform 72"/>
            <p:cNvSpPr>
              <a:spLocks/>
            </p:cNvSpPr>
            <p:nvPr/>
          </p:nvSpPr>
          <p:spPr bwMode="auto">
            <a:xfrm flipV="1">
              <a:off x="2736" y="3120"/>
              <a:ext cx="672" cy="240"/>
            </a:xfrm>
            <a:custGeom>
              <a:avLst/>
              <a:gdLst>
                <a:gd name="T0" fmla="*/ 0 w 672"/>
                <a:gd name="T1" fmla="*/ 240 h 240"/>
                <a:gd name="T2" fmla="*/ 0 w 672"/>
                <a:gd name="T3" fmla="*/ 0 h 240"/>
                <a:gd name="T4" fmla="*/ 672 w 672"/>
                <a:gd name="T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2" h="240">
                  <a:moveTo>
                    <a:pt x="0" y="240"/>
                  </a:moveTo>
                  <a:lnTo>
                    <a:pt x="0" y="0"/>
                  </a:lnTo>
                  <a:lnTo>
                    <a:pt x="672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1259" name="Text Box 75"/>
          <p:cNvSpPr txBox="1">
            <a:spLocks noChangeArrowheads="1"/>
          </p:cNvSpPr>
          <p:nvPr/>
        </p:nvSpPr>
        <p:spPr bwMode="auto">
          <a:xfrm>
            <a:off x="793750" y="29860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66"/>
                </a:solidFill>
              </a:rPr>
              <a:t>H</a:t>
            </a:r>
          </a:p>
        </p:txBody>
      </p:sp>
      <p:sp>
        <p:nvSpPr>
          <p:cNvPr id="221260" name="Text Box 76"/>
          <p:cNvSpPr txBox="1">
            <a:spLocks noChangeArrowheads="1"/>
          </p:cNvSpPr>
          <p:nvPr/>
        </p:nvSpPr>
        <p:spPr bwMode="auto">
          <a:xfrm>
            <a:off x="2419350" y="3352800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99FF"/>
                </a:solidFill>
              </a:rPr>
              <a:t>L</a:t>
            </a:r>
          </a:p>
        </p:txBody>
      </p:sp>
      <p:sp>
        <p:nvSpPr>
          <p:cNvPr id="221261" name="AutoShape 77"/>
          <p:cNvSpPr>
            <a:spLocks noChangeArrowheads="1"/>
          </p:cNvSpPr>
          <p:nvPr/>
        </p:nvSpPr>
        <p:spPr bwMode="auto">
          <a:xfrm rot="37800000">
            <a:off x="6172994" y="16771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9966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1262" name="Rectangle 78"/>
          <p:cNvSpPr>
            <a:spLocks noChangeArrowheads="1"/>
          </p:cNvSpPr>
          <p:nvPr/>
        </p:nvSpPr>
        <p:spPr bwMode="auto">
          <a:xfrm rot="37800000">
            <a:off x="6054725" y="1793875"/>
            <a:ext cx="531813" cy="296863"/>
          </a:xfrm>
          <a:prstGeom prst="rect">
            <a:avLst/>
          </a:prstGeom>
          <a:solidFill>
            <a:srgbClr val="9966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1263" name="Rectangle 79"/>
          <p:cNvSpPr>
            <a:spLocks noChangeArrowheads="1"/>
          </p:cNvSpPr>
          <p:nvPr/>
        </p:nvSpPr>
        <p:spPr bwMode="auto">
          <a:xfrm rot="37800000">
            <a:off x="6207919" y="1913731"/>
            <a:ext cx="501650" cy="58738"/>
          </a:xfrm>
          <a:prstGeom prst="rect">
            <a:avLst/>
          </a:prstGeom>
          <a:solidFill>
            <a:srgbClr val="99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1264" name="Line 80"/>
          <p:cNvSpPr>
            <a:spLocks noChangeShapeType="1"/>
          </p:cNvSpPr>
          <p:nvPr/>
        </p:nvSpPr>
        <p:spPr bwMode="auto">
          <a:xfrm rot="16200000" flipV="1">
            <a:off x="6819900" y="183515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1265" name="Line 81"/>
          <p:cNvSpPr>
            <a:spLocks noChangeShapeType="1"/>
          </p:cNvSpPr>
          <p:nvPr/>
        </p:nvSpPr>
        <p:spPr bwMode="auto">
          <a:xfrm rot="16200000" flipV="1">
            <a:off x="6057900" y="16383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1267" name="Line 83"/>
          <p:cNvSpPr>
            <a:spLocks noChangeShapeType="1"/>
          </p:cNvSpPr>
          <p:nvPr/>
        </p:nvSpPr>
        <p:spPr bwMode="auto">
          <a:xfrm rot="16200000" flipV="1">
            <a:off x="6057900" y="2019300"/>
            <a:ext cx="0" cy="228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1269" name="AutoShape 85"/>
          <p:cNvSpPr>
            <a:spLocks noChangeArrowheads="1"/>
          </p:cNvSpPr>
          <p:nvPr/>
        </p:nvSpPr>
        <p:spPr bwMode="auto">
          <a:xfrm rot="37800000">
            <a:off x="7849394" y="16009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9966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1270" name="Rectangle 86"/>
          <p:cNvSpPr>
            <a:spLocks noChangeArrowheads="1"/>
          </p:cNvSpPr>
          <p:nvPr/>
        </p:nvSpPr>
        <p:spPr bwMode="auto">
          <a:xfrm rot="37800000">
            <a:off x="7731125" y="1717675"/>
            <a:ext cx="531813" cy="296863"/>
          </a:xfrm>
          <a:prstGeom prst="rect">
            <a:avLst/>
          </a:prstGeom>
          <a:solidFill>
            <a:srgbClr val="9966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1271" name="Rectangle 87"/>
          <p:cNvSpPr>
            <a:spLocks noChangeArrowheads="1"/>
          </p:cNvSpPr>
          <p:nvPr/>
        </p:nvSpPr>
        <p:spPr bwMode="auto">
          <a:xfrm rot="37800000">
            <a:off x="7884319" y="1837531"/>
            <a:ext cx="501650" cy="58738"/>
          </a:xfrm>
          <a:prstGeom prst="rect">
            <a:avLst/>
          </a:prstGeom>
          <a:solidFill>
            <a:srgbClr val="99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1272" name="Line 88"/>
          <p:cNvSpPr>
            <a:spLocks noChangeShapeType="1"/>
          </p:cNvSpPr>
          <p:nvPr/>
        </p:nvSpPr>
        <p:spPr bwMode="auto">
          <a:xfrm rot="16200000" flipV="1">
            <a:off x="8496300" y="1758950"/>
            <a:ext cx="0" cy="228600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1273" name="Line 89"/>
          <p:cNvSpPr>
            <a:spLocks noChangeShapeType="1"/>
          </p:cNvSpPr>
          <p:nvPr/>
        </p:nvSpPr>
        <p:spPr bwMode="auto">
          <a:xfrm rot="16200000" flipV="1">
            <a:off x="7734300" y="15621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1274" name="Line 90"/>
          <p:cNvSpPr>
            <a:spLocks noChangeShapeType="1"/>
          </p:cNvSpPr>
          <p:nvPr/>
        </p:nvSpPr>
        <p:spPr bwMode="auto">
          <a:xfrm rot="16200000" flipV="1">
            <a:off x="7734300" y="1943100"/>
            <a:ext cx="0" cy="228600"/>
          </a:xfrm>
          <a:prstGeom prst="line">
            <a:avLst/>
          </a:prstGeom>
          <a:noFill/>
          <a:ln w="19050">
            <a:solidFill>
              <a:srgbClr val="0066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1275" name="Rectangle 91"/>
          <p:cNvSpPr>
            <a:spLocks noChangeArrowheads="1"/>
          </p:cNvSpPr>
          <p:nvPr/>
        </p:nvSpPr>
        <p:spPr bwMode="auto">
          <a:xfrm>
            <a:off x="1143000" y="1600200"/>
            <a:ext cx="1752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r>
              <a:rPr lang="en-US" sz="1400" b="0">
                <a:solidFill>
                  <a:schemeClr val="bg1"/>
                </a:solidFill>
              </a:rPr>
              <a:t>A                       Q</a:t>
            </a:r>
          </a:p>
          <a:p>
            <a:pPr marL="342900" indent="-342900" algn="l">
              <a:spcBef>
                <a:spcPct val="20000"/>
              </a:spcBef>
            </a:pPr>
            <a:r>
              <a:rPr lang="en-US" sz="1400" b="0">
                <a:solidFill>
                  <a:schemeClr val="bg1"/>
                </a:solidFill>
              </a:rPr>
              <a:t>B</a:t>
            </a:r>
          </a:p>
          <a:p>
            <a:pPr marL="342900" indent="-342900" algn="l">
              <a:spcBef>
                <a:spcPct val="20000"/>
              </a:spcBef>
            </a:pPr>
            <a:endParaRPr lang="en-US" sz="1400" b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2212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indefinite"/>
                                        <p:tgtEl>
                                          <p:spTgt spid="2212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2212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indefinite"/>
                                        <p:tgtEl>
                                          <p:spTgt spid="22123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mph" presetSubtype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indefinite"/>
                                        <p:tgtEl>
                                          <p:spTgt spid="2212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indefinite"/>
                                        <p:tgtEl>
                                          <p:spTgt spid="2212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2212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indefinite"/>
                                        <p:tgtEl>
                                          <p:spTgt spid="2212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/>
                                        <p:tgtEl>
                                          <p:spTgt spid="2212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indefinite"/>
                                        <p:tgtEl>
                                          <p:spTgt spid="2212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/>
                                        <p:tgtEl>
                                          <p:spTgt spid="2212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" dur="indefinite"/>
                                        <p:tgtEl>
                                          <p:spTgt spid="2212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/>
                                        <p:tgtEl>
                                          <p:spTgt spid="2212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" dur="indefinite"/>
                                        <p:tgtEl>
                                          <p:spTgt spid="22123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2212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indefinite"/>
                                        <p:tgtEl>
                                          <p:spTgt spid="2212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22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0"/>
                                        <p:tgtEl>
                                          <p:spTgt spid="22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221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21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221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221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221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221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21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21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21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21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22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2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indefinite"/>
                                        <p:tgtEl>
                                          <p:spTgt spid="2212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5" dur="indefinite"/>
                                        <p:tgtEl>
                                          <p:spTgt spid="22126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indefinite"/>
                                        <p:tgtEl>
                                          <p:spTgt spid="2212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8" dur="indefinite"/>
                                        <p:tgtEl>
                                          <p:spTgt spid="22126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indefinite"/>
                                        <p:tgtEl>
                                          <p:spTgt spid="2212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3" dur="indefinite"/>
                                        <p:tgtEl>
                                          <p:spTgt spid="22126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indefinite"/>
                                        <p:tgtEl>
                                          <p:spTgt spid="2212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6" dur="indefinite"/>
                                        <p:tgtEl>
                                          <p:spTgt spid="22126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indefinite"/>
                                        <p:tgtEl>
                                          <p:spTgt spid="2212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1" dur="indefinite"/>
                                        <p:tgtEl>
                                          <p:spTgt spid="22126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indefinite"/>
                                        <p:tgtEl>
                                          <p:spTgt spid="2212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4" dur="indefinite"/>
                                        <p:tgtEl>
                                          <p:spTgt spid="22126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indefinite"/>
                                        <p:tgtEl>
                                          <p:spTgt spid="22126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9" dur="indefinite"/>
                                        <p:tgtEl>
                                          <p:spTgt spid="22126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indefinite"/>
                                        <p:tgtEl>
                                          <p:spTgt spid="22126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2" dur="indefinite"/>
                                        <p:tgtEl>
                                          <p:spTgt spid="22126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22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22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22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22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22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22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indefinite"/>
                                        <p:tgtEl>
                                          <p:spTgt spid="2212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6" dur="indefinite"/>
                                        <p:tgtEl>
                                          <p:spTgt spid="22127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7" presetClass="emph" presetSubtype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indefinite"/>
                                        <p:tgtEl>
                                          <p:spTgt spid="2212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9" dur="indefinite"/>
                                        <p:tgtEl>
                                          <p:spTgt spid="22127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7" presetClass="emph" presetSubtype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indefinite"/>
                                        <p:tgtEl>
                                          <p:spTgt spid="2212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66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2" dur="indefinite"/>
                                        <p:tgtEl>
                                          <p:spTgt spid="22127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7" presetClass="emph" presetSubtype="1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54" dur="indefinite"/>
                                        <p:tgtEl>
                                          <p:spTgt spid="2212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5" dur="indefinite"/>
                                        <p:tgtEl>
                                          <p:spTgt spid="22127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7" presetClass="emph" presetSubtype="1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7" dur="indefinite"/>
                                        <p:tgtEl>
                                          <p:spTgt spid="22127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bg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8" dur="indefinite"/>
                                        <p:tgtEl>
                                          <p:spTgt spid="22127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7" grpId="0" build="p"/>
      <p:bldP spid="221259" grpId="0"/>
      <p:bldP spid="221260" grpId="0"/>
      <p:bldP spid="221261" grpId="0" animBg="1"/>
      <p:bldP spid="221262" grpId="0" animBg="1"/>
      <p:bldP spid="221263" grpId="0" animBg="1"/>
      <p:bldP spid="221264" grpId="0" animBg="1"/>
      <p:bldP spid="221265" grpId="0" animBg="1"/>
      <p:bldP spid="221267" grpId="0" animBg="1"/>
      <p:bldP spid="221269" grpId="0" animBg="1"/>
      <p:bldP spid="221270" grpId="0" animBg="1"/>
      <p:bldP spid="221271" grpId="0" animBg="1"/>
      <p:bldP spid="221272" grpId="0" animBg="1"/>
      <p:bldP spid="221273" grpId="0" animBg="1"/>
      <p:bldP spid="22127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655638"/>
            <a:ext cx="8229600" cy="5516562"/>
          </a:xfrm>
          <a:noFill/>
          <a:ln>
            <a:solidFill>
              <a:schemeClr val="bg1"/>
            </a:solidFill>
            <a:miter lim="800000"/>
            <a:headEnd/>
            <a:tailEnd/>
          </a:ln>
        </p:spPr>
        <p:txBody>
          <a:bodyPr anchor="t"/>
          <a:lstStyle/>
          <a:p>
            <a:pPr algn="l"/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3200" b="1">
                <a:solidFill>
                  <a:schemeClr val="bg1"/>
                </a:solidFill>
              </a:rPr>
              <a:t/>
            </a:r>
            <a:br>
              <a:rPr lang="en-US" sz="3200" b="1">
                <a:solidFill>
                  <a:schemeClr val="bg1"/>
                </a:solidFill>
              </a:rPr>
            </a:br>
            <a:r>
              <a:rPr lang="en-US" sz="3200" b="1">
                <a:solidFill>
                  <a:schemeClr val="bg1"/>
                </a:solidFill>
              </a:rPr>
              <a:t>                      RS-FLIPFLOP</a:t>
            </a:r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>      Các ĐỐI TƯỢNG của bài học:</a:t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>	*1   </a:t>
            </a:r>
            <a:r>
              <a:rPr lang="en-US" sz="1800" b="1" i="1">
                <a:solidFill>
                  <a:schemeClr val="bg1"/>
                </a:solidFill>
              </a:rPr>
              <a:t>Vòng hồi tín </a:t>
            </a:r>
            <a:r>
              <a:rPr lang="en-US" sz="1800" b="1" i="1">
                <a:solidFill>
                  <a:srgbClr val="FFCC00"/>
                </a:solidFill>
              </a:rPr>
              <a:t>song cực</a:t>
            </a:r>
            <a:r>
              <a:rPr lang="en-US" sz="1800" b="1">
                <a:solidFill>
                  <a:schemeClr val="bg1"/>
                </a:solidFill>
              </a:rPr>
              <a:t>.</a:t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>	*2   </a:t>
            </a:r>
            <a:r>
              <a:rPr lang="en-US" sz="1800" b="1" i="1">
                <a:solidFill>
                  <a:srgbClr val="FFCC00"/>
                </a:solidFill>
              </a:rPr>
              <a:t>Tự ổn định</a:t>
            </a:r>
            <a:r>
              <a:rPr lang="en-US" sz="1800" b="1" i="1">
                <a:solidFill>
                  <a:schemeClr val="bg1"/>
                </a:solidFill>
              </a:rPr>
              <a:t> và kích lập.</a:t>
            </a:r>
            <a:br>
              <a:rPr lang="en-US" sz="1800" b="1" i="1">
                <a:solidFill>
                  <a:schemeClr val="bg1"/>
                </a:solidFill>
              </a:rPr>
            </a:br>
            <a:r>
              <a:rPr lang="en-US" sz="1800" b="1" i="1">
                <a:solidFill>
                  <a:schemeClr val="bg1"/>
                </a:solidFill>
              </a:rPr>
              <a:t/>
            </a:r>
            <a:br>
              <a:rPr lang="en-US" sz="1800" b="1" i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>	*3   </a:t>
            </a:r>
            <a:r>
              <a:rPr lang="en-US" sz="1800" b="1" i="1">
                <a:solidFill>
                  <a:schemeClr val="bg1"/>
                </a:solidFill>
              </a:rPr>
              <a:t>Thời biểu tín hiệu – </a:t>
            </a:r>
            <a:r>
              <a:rPr lang="en-US" sz="1800" b="1" i="1">
                <a:solidFill>
                  <a:srgbClr val="FFCC00"/>
                </a:solidFill>
              </a:rPr>
              <a:t>cạnh</a:t>
            </a:r>
            <a:r>
              <a:rPr lang="en-US" sz="1800" b="1" i="1">
                <a:solidFill>
                  <a:schemeClr val="bg1"/>
                </a:solidFill>
              </a:rPr>
              <a:t> và mức của tín hiệu. </a:t>
            </a:r>
            <a:br>
              <a:rPr lang="en-US" sz="1800" b="1" i="1">
                <a:solidFill>
                  <a:schemeClr val="bg1"/>
                </a:solidFill>
              </a:rPr>
            </a:br>
            <a:r>
              <a:rPr lang="en-US" sz="1800" b="1" i="1">
                <a:solidFill>
                  <a:schemeClr val="bg1"/>
                </a:solidFill>
              </a:rPr>
              <a:t/>
            </a:r>
            <a:br>
              <a:rPr lang="en-US" sz="1800" b="1" i="1">
                <a:solidFill>
                  <a:schemeClr val="bg1"/>
                </a:solidFill>
              </a:rPr>
            </a:br>
            <a:r>
              <a:rPr lang="en-US" sz="1800" b="1" i="1">
                <a:solidFill>
                  <a:schemeClr val="bg1"/>
                </a:solidFill>
              </a:rPr>
              <a:t>	*4   Đầu vào </a:t>
            </a:r>
            <a:r>
              <a:rPr lang="en-US" sz="1800" b="1" i="1">
                <a:solidFill>
                  <a:srgbClr val="FFCC00"/>
                </a:solidFill>
              </a:rPr>
              <a:t>nhịp</a:t>
            </a:r>
            <a:r>
              <a:rPr lang="en-US" sz="1800" b="1">
                <a:solidFill>
                  <a:schemeClr val="bg1"/>
                </a:solidFill>
              </a:rPr>
              <a:t> – Đầu vào mức : </a:t>
            </a:r>
            <a:r>
              <a:rPr lang="en-US" sz="1800" b="1" i="1">
                <a:solidFill>
                  <a:schemeClr val="bg1"/>
                </a:solidFill>
              </a:rPr>
              <a:t>CK</a:t>
            </a:r>
            <a:r>
              <a:rPr lang="en-US" sz="1800" b="1">
                <a:solidFill>
                  <a:schemeClr val="bg1"/>
                </a:solidFill>
              </a:rPr>
              <a:t> – RS</a:t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 i="1">
                <a:solidFill>
                  <a:schemeClr val="bg1"/>
                </a:solidFill>
              </a:rPr>
              <a:t>	*5   Hình khối RS-FF</a:t>
            </a:r>
            <a:r>
              <a:rPr lang="en-US" sz="1800" b="1">
                <a:solidFill>
                  <a:schemeClr val="bg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2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>
                <a:solidFill>
                  <a:schemeClr val="bg1"/>
                </a:solidFill>
              </a:rPr>
              <a:t>Yêu cầu cụ thể :</a:t>
            </a:r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6004" name="Rectangle 4"/>
          <p:cNvSpPr>
            <a:spLocks noChangeArrowheads="1"/>
          </p:cNvSpPr>
          <p:nvPr/>
        </p:nvSpPr>
        <p:spPr bwMode="auto">
          <a:xfrm>
            <a:off x="785813" y="1751013"/>
            <a:ext cx="7573962" cy="311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l">
              <a:tabLst>
                <a:tab pos="685800" algn="l"/>
              </a:tabLst>
            </a:pPr>
            <a:endParaRPr lang="en-US" b="0" u="sng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endParaRPr lang="en-US" b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b="0" i="1">
                <a:solidFill>
                  <a:schemeClr val="bg1"/>
                </a:solidFill>
              </a:rPr>
              <a:t>1/   	</a:t>
            </a:r>
            <a:r>
              <a:rPr lang="en-US" b="0" i="1">
                <a:solidFill>
                  <a:srgbClr val="FFFF00"/>
                </a:solidFill>
              </a:rPr>
              <a:t>Vẽ </a:t>
            </a:r>
            <a:r>
              <a:rPr lang="en-US" b="0" i="1">
                <a:solidFill>
                  <a:schemeClr val="bg1"/>
                </a:solidFill>
              </a:rPr>
              <a:t>đúng </a:t>
            </a:r>
            <a:r>
              <a:rPr lang="en-US" b="0" i="1">
                <a:solidFill>
                  <a:srgbClr val="FFFF00"/>
                </a:solidFill>
              </a:rPr>
              <a:t>mạch cài</a:t>
            </a:r>
            <a:r>
              <a:rPr lang="en-US" b="0" i="1">
                <a:solidFill>
                  <a:schemeClr val="bg1"/>
                </a:solidFill>
              </a:rPr>
              <a:t> dùng cổng NOR.</a:t>
            </a:r>
          </a:p>
          <a:p>
            <a:pPr algn="l">
              <a:tabLst>
                <a:tab pos="685800" algn="l"/>
              </a:tabLst>
            </a:pPr>
            <a:endParaRPr lang="en-US" b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b="0" i="1">
                <a:solidFill>
                  <a:schemeClr val="bg1"/>
                </a:solidFill>
              </a:rPr>
              <a:t>2/	</a:t>
            </a:r>
            <a:r>
              <a:rPr lang="en-US" b="0" i="1">
                <a:solidFill>
                  <a:srgbClr val="FFFF00"/>
                </a:solidFill>
              </a:rPr>
              <a:t>Lập</a:t>
            </a:r>
            <a:r>
              <a:rPr lang="en-US" b="0" i="1">
                <a:solidFill>
                  <a:schemeClr val="bg1"/>
                </a:solidFill>
              </a:rPr>
              <a:t> được </a:t>
            </a:r>
            <a:r>
              <a:rPr lang="en-US" b="0" i="1">
                <a:solidFill>
                  <a:srgbClr val="FFFF00"/>
                </a:solidFill>
              </a:rPr>
              <a:t>bảng sự thật</a:t>
            </a:r>
            <a:r>
              <a:rPr lang="en-US" b="0" i="1">
                <a:solidFill>
                  <a:schemeClr val="bg1"/>
                </a:solidFill>
              </a:rPr>
              <a:t> của mạch cài.</a:t>
            </a:r>
          </a:p>
          <a:p>
            <a:pPr algn="l">
              <a:tabLst>
                <a:tab pos="685800" algn="l"/>
              </a:tabLst>
            </a:pPr>
            <a:endParaRPr lang="en-US" b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b="0" i="1">
                <a:solidFill>
                  <a:schemeClr val="bg1"/>
                </a:solidFill>
              </a:rPr>
              <a:t>3/   	</a:t>
            </a:r>
            <a:r>
              <a:rPr lang="en-US" b="0" i="1">
                <a:solidFill>
                  <a:srgbClr val="0066FF"/>
                </a:solidFill>
              </a:rPr>
              <a:t>Nêu</a:t>
            </a:r>
            <a:r>
              <a:rPr lang="en-US" b="0" i="1">
                <a:solidFill>
                  <a:schemeClr val="bg1"/>
                </a:solidFill>
              </a:rPr>
              <a:t> được </a:t>
            </a:r>
            <a:r>
              <a:rPr lang="en-US" b="0" i="1">
                <a:solidFill>
                  <a:srgbClr val="0066FF"/>
                </a:solidFill>
              </a:rPr>
              <a:t>ba tác dụng</a:t>
            </a:r>
            <a:r>
              <a:rPr lang="en-US" b="0" i="1">
                <a:solidFill>
                  <a:schemeClr val="bg1"/>
                </a:solidFill>
              </a:rPr>
              <a:t> </a:t>
            </a:r>
            <a:r>
              <a:rPr lang="en-US" b="0" i="1">
                <a:solidFill>
                  <a:srgbClr val="0066FF"/>
                </a:solidFill>
              </a:rPr>
              <a:t>của</a:t>
            </a:r>
            <a:r>
              <a:rPr lang="en-US" b="0" i="1">
                <a:solidFill>
                  <a:schemeClr val="bg1"/>
                </a:solidFill>
              </a:rPr>
              <a:t> đầu vào </a:t>
            </a:r>
            <a:r>
              <a:rPr lang="en-US" b="0" i="1">
                <a:solidFill>
                  <a:srgbClr val="0066FF"/>
                </a:solidFill>
              </a:rPr>
              <a:t>nhịp</a:t>
            </a:r>
            <a:r>
              <a:rPr lang="en-US" b="0" i="1">
                <a:solidFill>
                  <a:schemeClr val="bg1"/>
                </a:solidFill>
              </a:rPr>
              <a:t>. </a:t>
            </a:r>
          </a:p>
          <a:p>
            <a:pPr algn="l">
              <a:tabLst>
                <a:tab pos="685800" algn="l"/>
              </a:tabLst>
            </a:pPr>
            <a:endParaRPr lang="en-US" b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b="0" i="1">
                <a:solidFill>
                  <a:schemeClr val="bg1"/>
                </a:solidFill>
              </a:rPr>
              <a:t>4/   	</a:t>
            </a:r>
            <a:r>
              <a:rPr lang="en-US" b="0" i="1">
                <a:solidFill>
                  <a:srgbClr val="FF0000"/>
                </a:solidFill>
              </a:rPr>
              <a:t>Vẽ</a:t>
            </a:r>
            <a:r>
              <a:rPr lang="en-US" b="0" i="1">
                <a:solidFill>
                  <a:schemeClr val="bg1"/>
                </a:solidFill>
              </a:rPr>
              <a:t> được </a:t>
            </a:r>
            <a:r>
              <a:rPr lang="en-US" b="0" i="1">
                <a:solidFill>
                  <a:srgbClr val="FF0000"/>
                </a:solidFill>
              </a:rPr>
              <a:t>ký hiệu RS-FF</a:t>
            </a:r>
            <a:r>
              <a:rPr lang="en-US" b="0" i="1">
                <a:solidFill>
                  <a:schemeClr val="bg1"/>
                </a:solidFill>
              </a:rPr>
              <a:t> kích cạnh lên.</a:t>
            </a:r>
          </a:p>
          <a:p>
            <a:pPr algn="l">
              <a:tabLst>
                <a:tab pos="685800" algn="l"/>
              </a:tabLst>
            </a:pPr>
            <a:endParaRPr lang="en-US" b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b="0" i="1">
                <a:solidFill>
                  <a:schemeClr val="bg1"/>
                </a:solidFill>
              </a:rPr>
              <a:t>5/	</a:t>
            </a:r>
            <a:r>
              <a:rPr lang="en-US" b="0" i="1">
                <a:solidFill>
                  <a:srgbClr val="FF0000"/>
                </a:solidFill>
              </a:rPr>
              <a:t>Vẽ</a:t>
            </a:r>
            <a:r>
              <a:rPr lang="en-US" b="0" i="1">
                <a:solidFill>
                  <a:schemeClr val="bg1"/>
                </a:solidFill>
              </a:rPr>
              <a:t> đúng </a:t>
            </a:r>
            <a:r>
              <a:rPr lang="en-US" b="0" i="1">
                <a:solidFill>
                  <a:srgbClr val="FF0000"/>
                </a:solidFill>
              </a:rPr>
              <a:t>thời biểu tín hiệu</a:t>
            </a:r>
            <a:r>
              <a:rPr lang="en-US" b="0" i="1">
                <a:solidFill>
                  <a:schemeClr val="bg1"/>
                </a:solidFill>
              </a:rPr>
              <a:t> ra Q của RS-FF theo đầu vào đã cho.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2" grpId="0"/>
      <p:bldP spid="25600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627" name="Text Box 251"/>
          <p:cNvSpPr txBox="1">
            <a:spLocks noChangeArrowheads="1"/>
          </p:cNvSpPr>
          <p:nvPr/>
        </p:nvSpPr>
        <p:spPr bwMode="auto">
          <a:xfrm>
            <a:off x="2286000" y="120650"/>
            <a:ext cx="648493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 Gồm hai cổng NOR2 kết thành </a:t>
            </a:r>
            <a:r>
              <a:rPr lang="en-US" i="1" u="sng">
                <a:solidFill>
                  <a:srgbClr val="FFCC00"/>
                </a:solidFill>
              </a:rPr>
              <a:t>vòng hồi tín song cực *1</a:t>
            </a:r>
            <a:r>
              <a:rPr lang="en-US">
                <a:solidFill>
                  <a:schemeClr val="bg1"/>
                </a:solidFill>
              </a:rPr>
              <a:t>.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Mỗi cực nối kết đầu ra của cổng này với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               một đầu vào của cổng kia.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1981200" cy="457200"/>
          </a:xfrm>
          <a:noFill/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2400" b="1">
                <a:solidFill>
                  <a:schemeClr val="bg1"/>
                </a:solidFill>
              </a:rPr>
              <a:t>MẠCH CÀI  </a:t>
            </a:r>
          </a:p>
        </p:txBody>
      </p:sp>
      <p:sp>
        <p:nvSpPr>
          <p:cNvPr id="229387" name="Line 11"/>
          <p:cNvSpPr>
            <a:spLocks noChangeShapeType="1"/>
          </p:cNvSpPr>
          <p:nvPr/>
        </p:nvSpPr>
        <p:spPr bwMode="auto">
          <a:xfrm rot="16200000" flipV="1">
            <a:off x="2591594" y="2101057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388" name="Line 12"/>
          <p:cNvSpPr>
            <a:spLocks noChangeShapeType="1"/>
          </p:cNvSpPr>
          <p:nvPr/>
        </p:nvSpPr>
        <p:spPr bwMode="auto">
          <a:xfrm rot="16200000" flipV="1">
            <a:off x="1310482" y="1980406"/>
            <a:ext cx="0" cy="6397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389" name="Line 13"/>
          <p:cNvSpPr>
            <a:spLocks noChangeShapeType="1"/>
          </p:cNvSpPr>
          <p:nvPr/>
        </p:nvSpPr>
        <p:spPr bwMode="auto">
          <a:xfrm rot="16200000" flipV="1">
            <a:off x="1501775" y="2414588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390" name="Freeform 14"/>
          <p:cNvSpPr>
            <a:spLocks/>
          </p:cNvSpPr>
          <p:nvPr/>
        </p:nvSpPr>
        <p:spPr bwMode="auto">
          <a:xfrm rot="5400000">
            <a:off x="1577975" y="2109788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391" name="Oval 15"/>
          <p:cNvSpPr>
            <a:spLocks noChangeArrowheads="1"/>
          </p:cNvSpPr>
          <p:nvPr/>
        </p:nvSpPr>
        <p:spPr bwMode="auto">
          <a:xfrm>
            <a:off x="2127250" y="234315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392" name="Line 16"/>
          <p:cNvSpPr>
            <a:spLocks noChangeShapeType="1"/>
          </p:cNvSpPr>
          <p:nvPr/>
        </p:nvSpPr>
        <p:spPr bwMode="auto">
          <a:xfrm rot="16200000" flipV="1">
            <a:off x="2591594" y="3320257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393" name="Line 17"/>
          <p:cNvSpPr>
            <a:spLocks noChangeShapeType="1"/>
          </p:cNvSpPr>
          <p:nvPr/>
        </p:nvSpPr>
        <p:spPr bwMode="auto">
          <a:xfrm rot="16200000" flipV="1">
            <a:off x="1501775" y="3405188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394" name="Line 18"/>
          <p:cNvSpPr>
            <a:spLocks noChangeShapeType="1"/>
          </p:cNvSpPr>
          <p:nvPr/>
        </p:nvSpPr>
        <p:spPr bwMode="auto">
          <a:xfrm rot="16200000" flipV="1">
            <a:off x="1293019" y="3428207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395" name="Freeform 19"/>
          <p:cNvSpPr>
            <a:spLocks/>
          </p:cNvSpPr>
          <p:nvPr/>
        </p:nvSpPr>
        <p:spPr bwMode="auto">
          <a:xfrm rot="5400000">
            <a:off x="1577975" y="3328988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396" name="Oval 20"/>
          <p:cNvSpPr>
            <a:spLocks noChangeArrowheads="1"/>
          </p:cNvSpPr>
          <p:nvPr/>
        </p:nvSpPr>
        <p:spPr bwMode="auto">
          <a:xfrm>
            <a:off x="2127250" y="356235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397" name="Freeform 21"/>
          <p:cNvSpPr>
            <a:spLocks/>
          </p:cNvSpPr>
          <p:nvPr/>
        </p:nvSpPr>
        <p:spPr bwMode="auto">
          <a:xfrm>
            <a:off x="1387475" y="2414588"/>
            <a:ext cx="1066800" cy="1096962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398" name="Freeform 22"/>
          <p:cNvSpPr>
            <a:spLocks/>
          </p:cNvSpPr>
          <p:nvPr/>
        </p:nvSpPr>
        <p:spPr bwMode="auto">
          <a:xfrm flipV="1">
            <a:off x="1387475" y="2528888"/>
            <a:ext cx="1066800" cy="1096962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399" name="Text Box 23"/>
          <p:cNvSpPr txBox="1">
            <a:spLocks noChangeArrowheads="1"/>
          </p:cNvSpPr>
          <p:nvPr/>
        </p:nvSpPr>
        <p:spPr bwMode="auto">
          <a:xfrm>
            <a:off x="457200" y="203200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29400" name="Text Box 24"/>
          <p:cNvSpPr txBox="1">
            <a:spLocks noChangeArrowheads="1"/>
          </p:cNvSpPr>
          <p:nvPr/>
        </p:nvSpPr>
        <p:spPr bwMode="auto">
          <a:xfrm>
            <a:off x="473075" y="3595688"/>
            <a:ext cx="336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29401" name="Text Box 25"/>
          <p:cNvSpPr txBox="1">
            <a:spLocks noChangeArrowheads="1"/>
          </p:cNvSpPr>
          <p:nvPr/>
        </p:nvSpPr>
        <p:spPr bwMode="auto">
          <a:xfrm>
            <a:off x="2863850" y="2122488"/>
            <a:ext cx="488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Qs</a:t>
            </a:r>
          </a:p>
        </p:txBody>
      </p:sp>
      <p:sp>
        <p:nvSpPr>
          <p:cNvPr id="229402" name="Text Box 26"/>
          <p:cNvSpPr txBox="1">
            <a:spLocks noChangeArrowheads="1"/>
          </p:cNvSpPr>
          <p:nvPr/>
        </p:nvSpPr>
        <p:spPr bwMode="auto">
          <a:xfrm>
            <a:off x="2955925" y="3443288"/>
            <a:ext cx="450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Qr</a:t>
            </a:r>
          </a:p>
        </p:txBody>
      </p:sp>
      <p:sp>
        <p:nvSpPr>
          <p:cNvPr id="229415" name="Oval 39"/>
          <p:cNvSpPr>
            <a:spLocks noChangeArrowheads="1"/>
          </p:cNvSpPr>
          <p:nvPr/>
        </p:nvSpPr>
        <p:spPr bwMode="auto">
          <a:xfrm>
            <a:off x="2428875" y="2401888"/>
            <a:ext cx="46038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416" name="Oval 40"/>
          <p:cNvSpPr>
            <a:spLocks noChangeArrowheads="1"/>
          </p:cNvSpPr>
          <p:nvPr/>
        </p:nvSpPr>
        <p:spPr bwMode="auto">
          <a:xfrm>
            <a:off x="2428875" y="361315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424" name="Freeform 48"/>
          <p:cNvSpPr>
            <a:spLocks/>
          </p:cNvSpPr>
          <p:nvPr/>
        </p:nvSpPr>
        <p:spPr bwMode="auto">
          <a:xfrm>
            <a:off x="2803525" y="2376488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425" name="Freeform 49"/>
          <p:cNvSpPr>
            <a:spLocks/>
          </p:cNvSpPr>
          <p:nvPr/>
        </p:nvSpPr>
        <p:spPr bwMode="auto">
          <a:xfrm>
            <a:off x="2819400" y="3595688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426" name="Text Box 50"/>
          <p:cNvSpPr txBox="1">
            <a:spLocks noChangeArrowheads="1"/>
          </p:cNvSpPr>
          <p:nvPr/>
        </p:nvSpPr>
        <p:spPr bwMode="auto">
          <a:xfrm>
            <a:off x="5013325" y="194151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29599" name="Line 223"/>
          <p:cNvSpPr>
            <a:spLocks noChangeShapeType="1"/>
          </p:cNvSpPr>
          <p:nvPr/>
        </p:nvSpPr>
        <p:spPr bwMode="auto">
          <a:xfrm rot="16200000" flipV="1">
            <a:off x="7315994" y="33059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00" name="Line 224"/>
          <p:cNvSpPr>
            <a:spLocks noChangeShapeType="1"/>
          </p:cNvSpPr>
          <p:nvPr/>
        </p:nvSpPr>
        <p:spPr bwMode="auto">
          <a:xfrm rot="16200000" flipV="1">
            <a:off x="6034882" y="3413918"/>
            <a:ext cx="0" cy="6397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01" name="Line 225"/>
          <p:cNvSpPr>
            <a:spLocks noChangeShapeType="1"/>
          </p:cNvSpPr>
          <p:nvPr/>
        </p:nvSpPr>
        <p:spPr bwMode="auto">
          <a:xfrm rot="16200000" flipV="1">
            <a:off x="6226175" y="33909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02" name="Freeform 226"/>
          <p:cNvSpPr>
            <a:spLocks/>
          </p:cNvSpPr>
          <p:nvPr/>
        </p:nvSpPr>
        <p:spPr bwMode="auto">
          <a:xfrm rot="5400000">
            <a:off x="6302375" y="2109788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03" name="Oval 227"/>
          <p:cNvSpPr>
            <a:spLocks noChangeArrowheads="1"/>
          </p:cNvSpPr>
          <p:nvPr/>
        </p:nvSpPr>
        <p:spPr bwMode="auto">
          <a:xfrm>
            <a:off x="6851650" y="236220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604" name="Line 228"/>
          <p:cNvSpPr>
            <a:spLocks noChangeShapeType="1"/>
          </p:cNvSpPr>
          <p:nvPr/>
        </p:nvSpPr>
        <p:spPr bwMode="auto">
          <a:xfrm rot="16200000" flipV="1">
            <a:off x="7315994" y="2116932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05" name="Line 229"/>
          <p:cNvSpPr>
            <a:spLocks noChangeShapeType="1"/>
          </p:cNvSpPr>
          <p:nvPr/>
        </p:nvSpPr>
        <p:spPr bwMode="auto">
          <a:xfrm rot="16200000" flipV="1">
            <a:off x="6232525" y="24003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06" name="Line 230"/>
          <p:cNvSpPr>
            <a:spLocks noChangeShapeType="1"/>
          </p:cNvSpPr>
          <p:nvPr/>
        </p:nvSpPr>
        <p:spPr bwMode="auto">
          <a:xfrm rot="16200000" flipV="1">
            <a:off x="6017419" y="19661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07" name="Freeform 231"/>
          <p:cNvSpPr>
            <a:spLocks/>
          </p:cNvSpPr>
          <p:nvPr/>
        </p:nvSpPr>
        <p:spPr bwMode="auto">
          <a:xfrm rot="5400000">
            <a:off x="6302375" y="3328988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08" name="Oval 232"/>
          <p:cNvSpPr>
            <a:spLocks noChangeArrowheads="1"/>
          </p:cNvSpPr>
          <p:nvPr/>
        </p:nvSpPr>
        <p:spPr bwMode="auto">
          <a:xfrm>
            <a:off x="6851650" y="356235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609" name="Freeform 233"/>
          <p:cNvSpPr>
            <a:spLocks/>
          </p:cNvSpPr>
          <p:nvPr/>
        </p:nvSpPr>
        <p:spPr bwMode="auto">
          <a:xfrm flipV="1">
            <a:off x="6111875" y="2508250"/>
            <a:ext cx="1066800" cy="1096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10" name="Freeform 234"/>
          <p:cNvSpPr>
            <a:spLocks/>
          </p:cNvSpPr>
          <p:nvPr/>
        </p:nvSpPr>
        <p:spPr bwMode="auto">
          <a:xfrm>
            <a:off x="6111875" y="2419350"/>
            <a:ext cx="1066800" cy="1096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11" name="Text Box 235"/>
          <p:cNvSpPr txBox="1">
            <a:spLocks noChangeArrowheads="1"/>
          </p:cNvSpPr>
          <p:nvPr/>
        </p:nvSpPr>
        <p:spPr bwMode="auto">
          <a:xfrm>
            <a:off x="5286375" y="205740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29612" name="Text Box 236"/>
          <p:cNvSpPr txBox="1">
            <a:spLocks noChangeArrowheads="1"/>
          </p:cNvSpPr>
          <p:nvPr/>
        </p:nvSpPr>
        <p:spPr bwMode="auto">
          <a:xfrm>
            <a:off x="5302250" y="3595688"/>
            <a:ext cx="336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29613" name="Text Box 237"/>
          <p:cNvSpPr txBox="1">
            <a:spLocks noChangeArrowheads="1"/>
          </p:cNvSpPr>
          <p:nvPr/>
        </p:nvSpPr>
        <p:spPr bwMode="auto">
          <a:xfrm>
            <a:off x="6902450" y="2071688"/>
            <a:ext cx="488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Qs</a:t>
            </a:r>
          </a:p>
        </p:txBody>
      </p:sp>
      <p:sp>
        <p:nvSpPr>
          <p:cNvPr id="229614" name="Text Box 238"/>
          <p:cNvSpPr txBox="1">
            <a:spLocks noChangeArrowheads="1"/>
          </p:cNvSpPr>
          <p:nvPr/>
        </p:nvSpPr>
        <p:spPr bwMode="auto">
          <a:xfrm>
            <a:off x="6946900" y="3595688"/>
            <a:ext cx="450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Qr</a:t>
            </a:r>
          </a:p>
        </p:txBody>
      </p:sp>
      <p:sp>
        <p:nvSpPr>
          <p:cNvPr id="229615" name="Oval 239"/>
          <p:cNvSpPr>
            <a:spLocks noChangeArrowheads="1"/>
          </p:cNvSpPr>
          <p:nvPr/>
        </p:nvSpPr>
        <p:spPr bwMode="auto">
          <a:xfrm>
            <a:off x="7153275" y="36068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616" name="Oval 240"/>
          <p:cNvSpPr>
            <a:spLocks noChangeArrowheads="1"/>
          </p:cNvSpPr>
          <p:nvPr/>
        </p:nvSpPr>
        <p:spPr bwMode="auto">
          <a:xfrm>
            <a:off x="7153275" y="2409825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617" name="Freeform 241"/>
          <p:cNvSpPr>
            <a:spLocks/>
          </p:cNvSpPr>
          <p:nvPr/>
        </p:nvSpPr>
        <p:spPr bwMode="auto">
          <a:xfrm>
            <a:off x="7527925" y="3581400"/>
            <a:ext cx="92075" cy="109538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18" name="Freeform 242"/>
          <p:cNvSpPr>
            <a:spLocks/>
          </p:cNvSpPr>
          <p:nvPr/>
        </p:nvSpPr>
        <p:spPr bwMode="auto">
          <a:xfrm>
            <a:off x="7543800" y="2392363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25" name="Text Box 249"/>
          <p:cNvSpPr txBox="1">
            <a:spLocks noChangeArrowheads="1"/>
          </p:cNvSpPr>
          <p:nvPr/>
        </p:nvSpPr>
        <p:spPr bwMode="auto">
          <a:xfrm>
            <a:off x="2330450" y="1004888"/>
            <a:ext cx="6356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 Tên quy ước của hai bit đầu vào là R ( reset) và S (set). </a:t>
            </a:r>
          </a:p>
        </p:txBody>
      </p:sp>
      <p:sp>
        <p:nvSpPr>
          <p:cNvPr id="229629" name="Text Box 253"/>
          <p:cNvSpPr txBox="1">
            <a:spLocks noChangeArrowheads="1"/>
          </p:cNvSpPr>
          <p:nvPr/>
        </p:nvSpPr>
        <p:spPr bwMode="auto">
          <a:xfrm>
            <a:off x="0" y="1385888"/>
            <a:ext cx="91440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i="1" u="sng">
                <a:solidFill>
                  <a:schemeClr val="bg1"/>
                </a:solidFill>
              </a:rPr>
              <a:t>Trị số ra</a:t>
            </a:r>
            <a:r>
              <a:rPr lang="en-US">
                <a:solidFill>
                  <a:schemeClr val="bg1"/>
                </a:solidFill>
              </a:rPr>
              <a:t> trên song cực </a:t>
            </a:r>
            <a:r>
              <a:rPr lang="en-US" i="1" u="sng">
                <a:solidFill>
                  <a:srgbClr val="FFFF00"/>
                </a:solidFill>
              </a:rPr>
              <a:t>không thay đổi</a:t>
            </a:r>
            <a:r>
              <a:rPr lang="en-US">
                <a:solidFill>
                  <a:schemeClr val="bg1"/>
                </a:solidFill>
              </a:rPr>
              <a:t> khi </a:t>
            </a:r>
            <a:r>
              <a:rPr lang="en-US" i="1" u="sng">
                <a:solidFill>
                  <a:schemeClr val="bg1"/>
                </a:solidFill>
              </a:rPr>
              <a:t>trị số vào</a:t>
            </a:r>
            <a:r>
              <a:rPr lang="en-US">
                <a:solidFill>
                  <a:schemeClr val="bg1"/>
                </a:solidFill>
              </a:rPr>
              <a:t> nhảy </a:t>
            </a:r>
            <a:r>
              <a:rPr lang="en-US" i="1" u="sng">
                <a:solidFill>
                  <a:srgbClr val="3399FF"/>
                </a:solidFill>
              </a:rPr>
              <a:t>về Zêrô</a:t>
            </a:r>
            <a:r>
              <a:rPr lang="en-US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29702" name="Text Box 326"/>
          <p:cNvSpPr txBox="1">
            <a:spLocks noChangeArrowheads="1"/>
          </p:cNvSpPr>
          <p:nvPr/>
        </p:nvSpPr>
        <p:spPr bwMode="auto">
          <a:xfrm>
            <a:off x="76200" y="76200"/>
            <a:ext cx="2133600" cy="695325"/>
          </a:xfrm>
          <a:prstGeom prst="rect">
            <a:avLst/>
          </a:prstGeom>
          <a:solidFill>
            <a:srgbClr val="FFFF99"/>
          </a:solidFill>
          <a:ln w="57150" cmpd="thinThick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 sz="400" i="1">
              <a:solidFill>
                <a:srgbClr val="33CC33"/>
              </a:solidFill>
              <a:latin typeface="Bookman Old Style" pitchFamily="18" charset="0"/>
            </a:endParaRPr>
          </a:p>
          <a:p>
            <a:r>
              <a:rPr lang="en-US" sz="1400" i="1">
                <a:solidFill>
                  <a:srgbClr val="33CC33"/>
                </a:solidFill>
                <a:latin typeface="Bookman Old Style" pitchFamily="18" charset="0"/>
              </a:rPr>
              <a:t>MẠCH </a:t>
            </a:r>
          </a:p>
          <a:p>
            <a:r>
              <a:rPr lang="en-US" sz="1400" i="1">
                <a:solidFill>
                  <a:srgbClr val="33CC33"/>
                </a:solidFill>
                <a:latin typeface="Bookman Old Style" pitchFamily="18" charset="0"/>
              </a:rPr>
              <a:t>SONG CỰC ĐỐI HỢP</a:t>
            </a:r>
          </a:p>
          <a:p>
            <a:endParaRPr lang="en-US" sz="400" i="1">
              <a:solidFill>
                <a:srgbClr val="33CC33"/>
              </a:solidFill>
              <a:latin typeface="Bookman Old Style" pitchFamily="18" charset="0"/>
            </a:endParaRPr>
          </a:p>
        </p:txBody>
      </p:sp>
      <p:sp>
        <p:nvSpPr>
          <p:cNvPr id="229703" name="Text Box 327"/>
          <p:cNvSpPr txBox="1">
            <a:spLocks noChangeArrowheads="1"/>
          </p:cNvSpPr>
          <p:nvPr/>
        </p:nvSpPr>
        <p:spPr bwMode="auto">
          <a:xfrm>
            <a:off x="381000" y="852488"/>
            <a:ext cx="1428750" cy="366712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i="1">
                <a:solidFill>
                  <a:srgbClr val="33CC33"/>
                </a:solidFill>
                <a:latin typeface="Bookman Old Style" pitchFamily="18" charset="0"/>
              </a:rPr>
              <a:t>LATCHING</a:t>
            </a:r>
          </a:p>
        </p:txBody>
      </p:sp>
      <p:graphicFrame>
        <p:nvGraphicFramePr>
          <p:cNvPr id="229778" name="Group 402"/>
          <p:cNvGraphicFramePr>
            <a:graphicFrameLocks noGrp="1"/>
          </p:cNvGraphicFramePr>
          <p:nvPr/>
        </p:nvGraphicFramePr>
        <p:xfrm>
          <a:off x="838200" y="5029200"/>
          <a:ext cx="7467600" cy="1780032"/>
        </p:xfrm>
        <a:graphic>
          <a:graphicData uri="http://schemas.openxmlformats.org/drawingml/2006/table">
            <a:tbl>
              <a:tblPr/>
              <a:tblGrid>
                <a:gridCol w="3144838"/>
                <a:gridCol w="549275"/>
                <a:gridCol w="550862"/>
                <a:gridCol w="471488"/>
                <a:gridCol w="617537"/>
                <a:gridCol w="21336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Ý nghĩa giá trị đầu vào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Qr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chú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là trị số vào 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cưỡng chế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đơn trị   :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Không dùng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032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hoặc 2 là trị số vào 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kích lập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lưỡng trị 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S vào Qs</a:t>
                      </a:r>
                    </a:p>
                  </a:txBody>
                  <a:tcPr marT="2286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032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Zê-rô là trị số vào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phi lập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  :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Bảo lưu trị số đã ghi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29595" name="Rectangle 219"/>
          <p:cNvSpPr>
            <a:spLocks noChangeArrowheads="1"/>
          </p:cNvSpPr>
          <p:nvPr/>
        </p:nvSpPr>
        <p:spPr bwMode="auto">
          <a:xfrm>
            <a:off x="6191250" y="4953000"/>
            <a:ext cx="2266950" cy="990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663" name="Rectangle 287"/>
          <p:cNvSpPr>
            <a:spLocks noChangeArrowheads="1"/>
          </p:cNvSpPr>
          <p:nvPr/>
        </p:nvSpPr>
        <p:spPr bwMode="auto">
          <a:xfrm>
            <a:off x="762000" y="5029200"/>
            <a:ext cx="3200400" cy="914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704" name="Rectangle 328"/>
          <p:cNvSpPr>
            <a:spLocks noChangeArrowheads="1"/>
          </p:cNvSpPr>
          <p:nvPr/>
        </p:nvSpPr>
        <p:spPr bwMode="auto">
          <a:xfrm>
            <a:off x="698500" y="5943600"/>
            <a:ext cx="3263900" cy="635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9765" name="Group 389"/>
          <p:cNvGrpSpPr>
            <a:grpSpLocks/>
          </p:cNvGrpSpPr>
          <p:nvPr/>
        </p:nvGrpSpPr>
        <p:grpSpPr bwMode="auto">
          <a:xfrm>
            <a:off x="5019675" y="5332413"/>
            <a:ext cx="1196975" cy="1525587"/>
            <a:chOff x="3210" y="3408"/>
            <a:chExt cx="754" cy="961"/>
          </a:xfrm>
        </p:grpSpPr>
        <p:sp>
          <p:nvSpPr>
            <p:cNvPr id="229727" name="Text Box 351"/>
            <p:cNvSpPr txBox="1">
              <a:spLocks noChangeArrowheads="1"/>
            </p:cNvSpPr>
            <p:nvPr/>
          </p:nvSpPr>
          <p:spPr bwMode="auto">
            <a:xfrm>
              <a:off x="3280" y="3408"/>
              <a:ext cx="576" cy="2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sz="1600">
                  <a:solidFill>
                    <a:srgbClr val="3399FF"/>
                  </a:solidFill>
                </a:rPr>
                <a:t>L       L</a:t>
              </a:r>
            </a:p>
          </p:txBody>
        </p:sp>
        <p:sp>
          <p:nvSpPr>
            <p:cNvPr id="229728" name="Text Box 352"/>
            <p:cNvSpPr txBox="1">
              <a:spLocks noChangeArrowheads="1"/>
            </p:cNvSpPr>
            <p:nvPr/>
          </p:nvSpPr>
          <p:spPr bwMode="auto">
            <a:xfrm>
              <a:off x="3294" y="3744"/>
              <a:ext cx="57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3399FF"/>
                  </a:solidFill>
                </a:rPr>
                <a:t> </a:t>
              </a:r>
              <a:r>
                <a:rPr lang="en-US" sz="1600">
                  <a:solidFill>
                    <a:srgbClr val="FF0000"/>
                  </a:solidFill>
                </a:rPr>
                <a:t>H      </a:t>
              </a:r>
              <a:r>
                <a:rPr lang="en-US" sz="1600">
                  <a:solidFill>
                    <a:srgbClr val="0066FF"/>
                  </a:solidFill>
                </a:rPr>
                <a:t> L</a:t>
              </a:r>
            </a:p>
          </p:txBody>
        </p:sp>
        <p:sp>
          <p:nvSpPr>
            <p:cNvPr id="229729" name="Text Box 353"/>
            <p:cNvSpPr txBox="1">
              <a:spLocks noChangeArrowheads="1"/>
            </p:cNvSpPr>
            <p:nvPr/>
          </p:nvSpPr>
          <p:spPr bwMode="auto">
            <a:xfrm>
              <a:off x="3210" y="3936"/>
              <a:ext cx="754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  </a:t>
              </a:r>
              <a:r>
                <a:rPr lang="en-US" sz="1600">
                  <a:solidFill>
                    <a:srgbClr val="0066FF"/>
                  </a:solidFill>
                </a:rPr>
                <a:t> L </a:t>
              </a:r>
              <a:r>
                <a:rPr lang="en-US" sz="1600">
                  <a:solidFill>
                    <a:srgbClr val="FF0000"/>
                  </a:solidFill>
                </a:rPr>
                <a:t>      H   </a:t>
              </a:r>
            </a:p>
          </p:txBody>
        </p:sp>
        <p:sp>
          <p:nvSpPr>
            <p:cNvPr id="229730" name="Text Box 354"/>
            <p:cNvSpPr txBox="1">
              <a:spLocks noChangeArrowheads="1"/>
            </p:cNvSpPr>
            <p:nvPr/>
          </p:nvSpPr>
          <p:spPr bwMode="auto">
            <a:xfrm>
              <a:off x="3299" y="4157"/>
              <a:ext cx="64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FF00"/>
                  </a:solidFill>
                </a:rPr>
                <a:t>Qs</a:t>
              </a:r>
              <a:r>
                <a:rPr lang="en-US" sz="1600" baseline="-25000">
                  <a:solidFill>
                    <a:srgbClr val="FFFF00"/>
                  </a:solidFill>
                </a:rPr>
                <a:t>0</a:t>
              </a:r>
              <a:r>
                <a:rPr lang="en-US" sz="1600">
                  <a:solidFill>
                    <a:srgbClr val="FFFF00"/>
                  </a:solidFill>
                </a:rPr>
                <a:t>   Qr</a:t>
              </a:r>
              <a:r>
                <a:rPr lang="en-US" sz="1600" baseline="-25000">
                  <a:solidFill>
                    <a:srgbClr val="FFFF00"/>
                  </a:solidFill>
                </a:rPr>
                <a:t>0</a:t>
              </a:r>
              <a:endParaRPr lang="en-US" sz="1600">
                <a:solidFill>
                  <a:srgbClr val="FFFF00"/>
                </a:solidFill>
              </a:endParaRPr>
            </a:p>
          </p:txBody>
        </p:sp>
      </p:grpSp>
      <p:sp>
        <p:nvSpPr>
          <p:cNvPr id="229732" name="Rectangle 356"/>
          <p:cNvSpPr>
            <a:spLocks noChangeArrowheads="1"/>
          </p:cNvSpPr>
          <p:nvPr/>
        </p:nvSpPr>
        <p:spPr bwMode="auto">
          <a:xfrm>
            <a:off x="6191250" y="5943600"/>
            <a:ext cx="2343150" cy="609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733" name="Rectangle 357"/>
          <p:cNvSpPr>
            <a:spLocks noChangeArrowheads="1"/>
          </p:cNvSpPr>
          <p:nvPr/>
        </p:nvSpPr>
        <p:spPr bwMode="auto">
          <a:xfrm>
            <a:off x="6191250" y="6477000"/>
            <a:ext cx="2343150" cy="457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9540" name="Group 164"/>
          <p:cNvGrpSpPr>
            <a:grpSpLocks/>
          </p:cNvGrpSpPr>
          <p:nvPr/>
        </p:nvGrpSpPr>
        <p:grpSpPr bwMode="auto">
          <a:xfrm>
            <a:off x="425450" y="4089400"/>
            <a:ext cx="3308350" cy="2006600"/>
            <a:chOff x="268" y="2576"/>
            <a:chExt cx="2084" cy="1264"/>
          </a:xfrm>
        </p:grpSpPr>
        <p:sp>
          <p:nvSpPr>
            <p:cNvPr id="229407" name="Text Box 31"/>
            <p:cNvSpPr txBox="1">
              <a:spLocks noChangeArrowheads="1"/>
            </p:cNvSpPr>
            <p:nvPr/>
          </p:nvSpPr>
          <p:spPr bwMode="auto">
            <a:xfrm>
              <a:off x="288" y="2576"/>
              <a:ext cx="22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R</a:t>
              </a:r>
            </a:p>
          </p:txBody>
        </p:sp>
        <p:sp>
          <p:nvSpPr>
            <p:cNvPr id="229408" name="Text Box 32"/>
            <p:cNvSpPr txBox="1">
              <a:spLocks noChangeArrowheads="1"/>
            </p:cNvSpPr>
            <p:nvPr/>
          </p:nvSpPr>
          <p:spPr bwMode="auto">
            <a:xfrm>
              <a:off x="298" y="3024"/>
              <a:ext cx="2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229411" name="Text Box 35"/>
            <p:cNvSpPr txBox="1">
              <a:spLocks noChangeArrowheads="1"/>
            </p:cNvSpPr>
            <p:nvPr/>
          </p:nvSpPr>
          <p:spPr bwMode="auto">
            <a:xfrm>
              <a:off x="268" y="3312"/>
              <a:ext cx="30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Qs</a:t>
              </a:r>
            </a:p>
          </p:txBody>
        </p:sp>
        <p:sp>
          <p:nvSpPr>
            <p:cNvPr id="229412" name="Text Box 36"/>
            <p:cNvSpPr txBox="1">
              <a:spLocks noChangeArrowheads="1"/>
            </p:cNvSpPr>
            <p:nvPr/>
          </p:nvSpPr>
          <p:spPr bwMode="auto">
            <a:xfrm>
              <a:off x="278" y="3609"/>
              <a:ext cx="2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Qr</a:t>
              </a:r>
            </a:p>
          </p:txBody>
        </p:sp>
        <p:sp>
          <p:nvSpPr>
            <p:cNvPr id="229417" name="Freeform 41"/>
            <p:cNvSpPr>
              <a:spLocks/>
            </p:cNvSpPr>
            <p:nvPr/>
          </p:nvSpPr>
          <p:spPr bwMode="auto">
            <a:xfrm>
              <a:off x="528" y="2592"/>
              <a:ext cx="1776" cy="192"/>
            </a:xfrm>
            <a:custGeom>
              <a:avLst/>
              <a:gdLst>
                <a:gd name="T0" fmla="*/ 0 w 1776"/>
                <a:gd name="T1" fmla="*/ 0 h 192"/>
                <a:gd name="T2" fmla="*/ 480 w 1776"/>
                <a:gd name="T3" fmla="*/ 0 h 192"/>
                <a:gd name="T4" fmla="*/ 480 w 1776"/>
                <a:gd name="T5" fmla="*/ 192 h 192"/>
                <a:gd name="T6" fmla="*/ 1344 w 1776"/>
                <a:gd name="T7" fmla="*/ 192 h 192"/>
                <a:gd name="T8" fmla="*/ 1344 w 1776"/>
                <a:gd name="T9" fmla="*/ 0 h 192"/>
                <a:gd name="T10" fmla="*/ 1776 w 1776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6" h="192">
                  <a:moveTo>
                    <a:pt x="0" y="0"/>
                  </a:moveTo>
                  <a:lnTo>
                    <a:pt x="480" y="0"/>
                  </a:lnTo>
                  <a:lnTo>
                    <a:pt x="480" y="192"/>
                  </a:lnTo>
                  <a:lnTo>
                    <a:pt x="1344" y="192"/>
                  </a:lnTo>
                  <a:lnTo>
                    <a:pt x="1344" y="0"/>
                  </a:lnTo>
                  <a:lnTo>
                    <a:pt x="177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9419" name="Group 43"/>
            <p:cNvGrpSpPr>
              <a:grpSpLocks/>
            </p:cNvGrpSpPr>
            <p:nvPr/>
          </p:nvGrpSpPr>
          <p:grpSpPr bwMode="auto">
            <a:xfrm>
              <a:off x="528" y="2976"/>
              <a:ext cx="1824" cy="192"/>
              <a:chOff x="528" y="2976"/>
              <a:chExt cx="1824" cy="192"/>
            </a:xfrm>
          </p:grpSpPr>
          <p:sp>
            <p:nvSpPr>
              <p:cNvPr id="229404" name="Freeform 28"/>
              <p:cNvSpPr>
                <a:spLocks/>
              </p:cNvSpPr>
              <p:nvPr/>
            </p:nvSpPr>
            <p:spPr bwMode="auto">
              <a:xfrm>
                <a:off x="528" y="2976"/>
                <a:ext cx="1392" cy="192"/>
              </a:xfrm>
              <a:custGeom>
                <a:avLst/>
                <a:gdLst>
                  <a:gd name="T0" fmla="*/ 0 w 2112"/>
                  <a:gd name="T1" fmla="*/ 0 h 240"/>
                  <a:gd name="T2" fmla="*/ 1248 w 2112"/>
                  <a:gd name="T3" fmla="*/ 0 h 240"/>
                  <a:gd name="T4" fmla="*/ 1248 w 2112"/>
                  <a:gd name="T5" fmla="*/ 240 h 240"/>
                  <a:gd name="T6" fmla="*/ 2112 w 2112"/>
                  <a:gd name="T7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2" h="240">
                    <a:moveTo>
                      <a:pt x="0" y="0"/>
                    </a:moveTo>
                    <a:lnTo>
                      <a:pt x="1248" y="0"/>
                    </a:lnTo>
                    <a:lnTo>
                      <a:pt x="1248" y="240"/>
                    </a:lnTo>
                    <a:lnTo>
                      <a:pt x="2112" y="2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18" name="Line 42"/>
              <p:cNvSpPr>
                <a:spLocks noChangeShapeType="1"/>
              </p:cNvSpPr>
              <p:nvPr/>
            </p:nvSpPr>
            <p:spPr bwMode="auto">
              <a:xfrm>
                <a:off x="1344" y="3168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29619" name="Line 243"/>
          <p:cNvSpPr>
            <a:spLocks noChangeShapeType="1"/>
          </p:cNvSpPr>
          <p:nvPr/>
        </p:nvSpPr>
        <p:spPr bwMode="auto">
          <a:xfrm>
            <a:off x="1295400" y="4205288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20" name="Line 244"/>
          <p:cNvSpPr>
            <a:spLocks noChangeShapeType="1"/>
          </p:cNvSpPr>
          <p:nvPr/>
        </p:nvSpPr>
        <p:spPr bwMode="auto">
          <a:xfrm>
            <a:off x="1295400" y="4814888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21" name="Line 245"/>
          <p:cNvSpPr>
            <a:spLocks noChangeShapeType="1"/>
          </p:cNvSpPr>
          <p:nvPr/>
        </p:nvSpPr>
        <p:spPr bwMode="auto">
          <a:xfrm>
            <a:off x="2057400" y="4814888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624" name="Line 248"/>
          <p:cNvSpPr>
            <a:spLocks noChangeShapeType="1"/>
          </p:cNvSpPr>
          <p:nvPr/>
        </p:nvSpPr>
        <p:spPr bwMode="auto">
          <a:xfrm>
            <a:off x="2590800" y="4510088"/>
            <a:ext cx="533400" cy="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706" name="Line 330"/>
          <p:cNvSpPr>
            <a:spLocks noChangeShapeType="1"/>
          </p:cNvSpPr>
          <p:nvPr/>
        </p:nvSpPr>
        <p:spPr bwMode="auto">
          <a:xfrm>
            <a:off x="1295400" y="5653088"/>
            <a:ext cx="762000" cy="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29713" name="Group 337"/>
          <p:cNvGrpSpPr>
            <a:grpSpLocks/>
          </p:cNvGrpSpPr>
          <p:nvPr/>
        </p:nvGrpSpPr>
        <p:grpSpPr bwMode="auto">
          <a:xfrm>
            <a:off x="2057400" y="4205288"/>
            <a:ext cx="533400" cy="304800"/>
            <a:chOff x="1008" y="2592"/>
            <a:chExt cx="336" cy="192"/>
          </a:xfrm>
        </p:grpSpPr>
        <p:sp>
          <p:nvSpPr>
            <p:cNvPr id="229622" name="Freeform 246"/>
            <p:cNvSpPr>
              <a:spLocks/>
            </p:cNvSpPr>
            <p:nvPr/>
          </p:nvSpPr>
          <p:spPr bwMode="auto">
            <a:xfrm>
              <a:off x="1008" y="2592"/>
              <a:ext cx="336" cy="192"/>
            </a:xfrm>
            <a:custGeom>
              <a:avLst/>
              <a:gdLst>
                <a:gd name="T0" fmla="*/ 0 w 336"/>
                <a:gd name="T1" fmla="*/ 0 h 192"/>
                <a:gd name="T2" fmla="*/ 0 w 336"/>
                <a:gd name="T3" fmla="*/ 192 h 192"/>
                <a:gd name="T4" fmla="*/ 336 w 336"/>
                <a:gd name="T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6" h="192">
                  <a:moveTo>
                    <a:pt x="0" y="0"/>
                  </a:moveTo>
                  <a:lnTo>
                    <a:pt x="0" y="192"/>
                  </a:lnTo>
                  <a:lnTo>
                    <a:pt x="336" y="192"/>
                  </a:ln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709" name="Line 333"/>
            <p:cNvSpPr>
              <a:spLocks noChangeShapeType="1"/>
            </p:cNvSpPr>
            <p:nvPr/>
          </p:nvSpPr>
          <p:spPr bwMode="auto">
            <a:xfrm>
              <a:off x="1008" y="2592"/>
              <a:ext cx="0" cy="192"/>
            </a:xfrm>
            <a:prstGeom prst="line">
              <a:avLst/>
            </a:prstGeom>
            <a:noFill/>
            <a:ln w="28575">
              <a:solidFill>
                <a:srgbClr val="66FF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9741" name="Group 365"/>
          <p:cNvGrpSpPr>
            <a:grpSpLocks/>
          </p:cNvGrpSpPr>
          <p:nvPr/>
        </p:nvGrpSpPr>
        <p:grpSpPr bwMode="auto">
          <a:xfrm>
            <a:off x="2057400" y="5348288"/>
            <a:ext cx="533400" cy="304800"/>
            <a:chOff x="1008" y="3312"/>
            <a:chExt cx="336" cy="192"/>
          </a:xfrm>
        </p:grpSpPr>
        <p:sp>
          <p:nvSpPr>
            <p:cNvPr id="229707" name="Freeform 331"/>
            <p:cNvSpPr>
              <a:spLocks/>
            </p:cNvSpPr>
            <p:nvPr/>
          </p:nvSpPr>
          <p:spPr bwMode="auto">
            <a:xfrm flipV="1">
              <a:off x="1008" y="3312"/>
              <a:ext cx="336" cy="192"/>
            </a:xfrm>
            <a:custGeom>
              <a:avLst/>
              <a:gdLst>
                <a:gd name="T0" fmla="*/ 0 w 336"/>
                <a:gd name="T1" fmla="*/ 0 h 192"/>
                <a:gd name="T2" fmla="*/ 0 w 336"/>
                <a:gd name="T3" fmla="*/ 192 h 192"/>
                <a:gd name="T4" fmla="*/ 336 w 336"/>
                <a:gd name="T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6" h="192">
                  <a:moveTo>
                    <a:pt x="0" y="0"/>
                  </a:moveTo>
                  <a:lnTo>
                    <a:pt x="0" y="192"/>
                  </a:lnTo>
                  <a:lnTo>
                    <a:pt x="336" y="192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711" name="Line 335"/>
            <p:cNvSpPr>
              <a:spLocks noChangeShapeType="1"/>
            </p:cNvSpPr>
            <p:nvPr/>
          </p:nvSpPr>
          <p:spPr bwMode="auto">
            <a:xfrm>
              <a:off x="1008" y="3312"/>
              <a:ext cx="0" cy="192"/>
            </a:xfrm>
            <a:prstGeom prst="line">
              <a:avLst/>
            </a:prstGeom>
            <a:noFill/>
            <a:ln w="28575">
              <a:solidFill>
                <a:srgbClr val="FF99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9714" name="Line 338"/>
          <p:cNvSpPr>
            <a:spLocks noChangeShapeType="1"/>
          </p:cNvSpPr>
          <p:nvPr/>
        </p:nvSpPr>
        <p:spPr bwMode="auto">
          <a:xfrm>
            <a:off x="2590800" y="5348288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29717" name="Group 341"/>
          <p:cNvGrpSpPr>
            <a:grpSpLocks/>
          </p:cNvGrpSpPr>
          <p:nvPr/>
        </p:nvGrpSpPr>
        <p:grpSpPr bwMode="auto">
          <a:xfrm>
            <a:off x="2590800" y="4814888"/>
            <a:ext cx="533400" cy="304800"/>
            <a:chOff x="1008" y="2592"/>
            <a:chExt cx="336" cy="192"/>
          </a:xfrm>
        </p:grpSpPr>
        <p:sp>
          <p:nvSpPr>
            <p:cNvPr id="229718" name="Freeform 342"/>
            <p:cNvSpPr>
              <a:spLocks/>
            </p:cNvSpPr>
            <p:nvPr/>
          </p:nvSpPr>
          <p:spPr bwMode="auto">
            <a:xfrm>
              <a:off x="1008" y="2592"/>
              <a:ext cx="336" cy="192"/>
            </a:xfrm>
            <a:custGeom>
              <a:avLst/>
              <a:gdLst>
                <a:gd name="T0" fmla="*/ 0 w 336"/>
                <a:gd name="T1" fmla="*/ 0 h 192"/>
                <a:gd name="T2" fmla="*/ 0 w 336"/>
                <a:gd name="T3" fmla="*/ 192 h 192"/>
                <a:gd name="T4" fmla="*/ 336 w 336"/>
                <a:gd name="T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6" h="192">
                  <a:moveTo>
                    <a:pt x="0" y="0"/>
                  </a:moveTo>
                  <a:lnTo>
                    <a:pt x="0" y="192"/>
                  </a:lnTo>
                  <a:lnTo>
                    <a:pt x="336" y="192"/>
                  </a:ln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719" name="Line 343"/>
            <p:cNvSpPr>
              <a:spLocks noChangeShapeType="1"/>
            </p:cNvSpPr>
            <p:nvPr/>
          </p:nvSpPr>
          <p:spPr bwMode="auto">
            <a:xfrm>
              <a:off x="1008" y="2592"/>
              <a:ext cx="0" cy="192"/>
            </a:xfrm>
            <a:prstGeom prst="line">
              <a:avLst/>
            </a:prstGeom>
            <a:noFill/>
            <a:ln w="28575">
              <a:solidFill>
                <a:srgbClr val="66FF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9724" name="Group 348"/>
          <p:cNvGrpSpPr>
            <a:grpSpLocks/>
          </p:cNvGrpSpPr>
          <p:nvPr/>
        </p:nvGrpSpPr>
        <p:grpSpPr bwMode="auto">
          <a:xfrm>
            <a:off x="762000" y="4129088"/>
            <a:ext cx="533400" cy="1585912"/>
            <a:chOff x="192" y="2544"/>
            <a:chExt cx="336" cy="999"/>
          </a:xfrm>
        </p:grpSpPr>
        <p:grpSp>
          <p:nvGrpSpPr>
            <p:cNvPr id="229722" name="Group 346"/>
            <p:cNvGrpSpPr>
              <a:grpSpLocks/>
            </p:cNvGrpSpPr>
            <p:nvPr/>
          </p:nvGrpSpPr>
          <p:grpSpPr bwMode="auto">
            <a:xfrm>
              <a:off x="192" y="2544"/>
              <a:ext cx="222" cy="650"/>
              <a:chOff x="864" y="1328"/>
              <a:chExt cx="222" cy="1529"/>
            </a:xfrm>
          </p:grpSpPr>
          <p:sp>
            <p:nvSpPr>
              <p:cNvPr id="229720" name="Text Box 344"/>
              <p:cNvSpPr txBox="1">
                <a:spLocks noChangeArrowheads="1"/>
              </p:cNvSpPr>
              <p:nvPr/>
            </p:nvSpPr>
            <p:spPr bwMode="auto">
              <a:xfrm>
                <a:off x="864" y="1328"/>
                <a:ext cx="220" cy="5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</a:t>
                </a:r>
              </a:p>
            </p:txBody>
          </p:sp>
          <p:sp>
            <p:nvSpPr>
              <p:cNvPr id="229721" name="Text Box 345"/>
              <p:cNvSpPr txBox="1">
                <a:spLocks noChangeArrowheads="1"/>
              </p:cNvSpPr>
              <p:nvPr/>
            </p:nvSpPr>
            <p:spPr bwMode="auto">
              <a:xfrm>
                <a:off x="874" y="2314"/>
                <a:ext cx="212" cy="5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sp>
          <p:nvSpPr>
            <p:cNvPr id="229723" name="Text Box 347"/>
            <p:cNvSpPr txBox="1">
              <a:spLocks noChangeArrowheads="1"/>
            </p:cNvSpPr>
            <p:nvPr/>
          </p:nvSpPr>
          <p:spPr bwMode="auto">
            <a:xfrm>
              <a:off x="220" y="3312"/>
              <a:ext cx="30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Qs</a:t>
              </a:r>
            </a:p>
          </p:txBody>
        </p:sp>
      </p:grpSp>
      <p:sp>
        <p:nvSpPr>
          <p:cNvPr id="229597" name="Rectangle 221"/>
          <p:cNvSpPr>
            <a:spLocks noChangeArrowheads="1"/>
          </p:cNvSpPr>
          <p:nvPr/>
        </p:nvSpPr>
        <p:spPr bwMode="auto">
          <a:xfrm>
            <a:off x="2971800" y="3733800"/>
            <a:ext cx="10668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9541" name="Group 165"/>
          <p:cNvGrpSpPr>
            <a:grpSpLocks/>
          </p:cNvGrpSpPr>
          <p:nvPr/>
        </p:nvGrpSpPr>
        <p:grpSpPr bwMode="auto">
          <a:xfrm>
            <a:off x="5257800" y="4038600"/>
            <a:ext cx="3352800" cy="1981200"/>
            <a:chOff x="3312" y="2544"/>
            <a:chExt cx="2112" cy="1248"/>
          </a:xfrm>
        </p:grpSpPr>
        <p:sp>
          <p:nvSpPr>
            <p:cNvPr id="229409" name="Text Box 33"/>
            <p:cNvSpPr txBox="1">
              <a:spLocks noChangeArrowheads="1"/>
            </p:cNvSpPr>
            <p:nvPr/>
          </p:nvSpPr>
          <p:spPr bwMode="auto">
            <a:xfrm>
              <a:off x="3330" y="2544"/>
              <a:ext cx="22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R</a:t>
              </a:r>
            </a:p>
          </p:txBody>
        </p:sp>
        <p:sp>
          <p:nvSpPr>
            <p:cNvPr id="229410" name="Text Box 34"/>
            <p:cNvSpPr txBox="1">
              <a:spLocks noChangeArrowheads="1"/>
            </p:cNvSpPr>
            <p:nvPr/>
          </p:nvSpPr>
          <p:spPr bwMode="auto">
            <a:xfrm>
              <a:off x="3340" y="2992"/>
              <a:ext cx="212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229413" name="Text Box 37"/>
            <p:cNvSpPr txBox="1">
              <a:spLocks noChangeArrowheads="1"/>
            </p:cNvSpPr>
            <p:nvPr/>
          </p:nvSpPr>
          <p:spPr bwMode="auto">
            <a:xfrm>
              <a:off x="3312" y="3264"/>
              <a:ext cx="308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Qs</a:t>
              </a:r>
            </a:p>
          </p:txBody>
        </p:sp>
        <p:sp>
          <p:nvSpPr>
            <p:cNvPr id="229414" name="Text Box 38"/>
            <p:cNvSpPr txBox="1">
              <a:spLocks noChangeArrowheads="1"/>
            </p:cNvSpPr>
            <p:nvPr/>
          </p:nvSpPr>
          <p:spPr bwMode="auto">
            <a:xfrm>
              <a:off x="3322" y="3561"/>
              <a:ext cx="284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Qr</a:t>
              </a:r>
            </a:p>
          </p:txBody>
        </p:sp>
        <p:sp>
          <p:nvSpPr>
            <p:cNvPr id="229420" name="Freeform 44"/>
            <p:cNvSpPr>
              <a:spLocks/>
            </p:cNvSpPr>
            <p:nvPr/>
          </p:nvSpPr>
          <p:spPr bwMode="auto">
            <a:xfrm>
              <a:off x="3648" y="3024"/>
              <a:ext cx="1776" cy="192"/>
            </a:xfrm>
            <a:custGeom>
              <a:avLst/>
              <a:gdLst>
                <a:gd name="T0" fmla="*/ 0 w 1776"/>
                <a:gd name="T1" fmla="*/ 0 h 192"/>
                <a:gd name="T2" fmla="*/ 480 w 1776"/>
                <a:gd name="T3" fmla="*/ 0 h 192"/>
                <a:gd name="T4" fmla="*/ 480 w 1776"/>
                <a:gd name="T5" fmla="*/ 192 h 192"/>
                <a:gd name="T6" fmla="*/ 1344 w 1776"/>
                <a:gd name="T7" fmla="*/ 192 h 192"/>
                <a:gd name="T8" fmla="*/ 1344 w 1776"/>
                <a:gd name="T9" fmla="*/ 0 h 192"/>
                <a:gd name="T10" fmla="*/ 1776 w 1776"/>
                <a:gd name="T1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6" h="192">
                  <a:moveTo>
                    <a:pt x="0" y="0"/>
                  </a:moveTo>
                  <a:lnTo>
                    <a:pt x="480" y="0"/>
                  </a:lnTo>
                  <a:lnTo>
                    <a:pt x="480" y="192"/>
                  </a:lnTo>
                  <a:lnTo>
                    <a:pt x="1344" y="192"/>
                  </a:lnTo>
                  <a:lnTo>
                    <a:pt x="1344" y="0"/>
                  </a:lnTo>
                  <a:lnTo>
                    <a:pt x="177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9421" name="Group 45"/>
            <p:cNvGrpSpPr>
              <a:grpSpLocks/>
            </p:cNvGrpSpPr>
            <p:nvPr/>
          </p:nvGrpSpPr>
          <p:grpSpPr bwMode="auto">
            <a:xfrm>
              <a:off x="3600" y="2592"/>
              <a:ext cx="1824" cy="192"/>
              <a:chOff x="528" y="2976"/>
              <a:chExt cx="1824" cy="192"/>
            </a:xfrm>
          </p:grpSpPr>
          <p:sp>
            <p:nvSpPr>
              <p:cNvPr id="229422" name="Freeform 46"/>
              <p:cNvSpPr>
                <a:spLocks/>
              </p:cNvSpPr>
              <p:nvPr/>
            </p:nvSpPr>
            <p:spPr bwMode="auto">
              <a:xfrm>
                <a:off x="528" y="2976"/>
                <a:ext cx="1392" cy="192"/>
              </a:xfrm>
              <a:custGeom>
                <a:avLst/>
                <a:gdLst>
                  <a:gd name="T0" fmla="*/ 0 w 2112"/>
                  <a:gd name="T1" fmla="*/ 0 h 240"/>
                  <a:gd name="T2" fmla="*/ 1248 w 2112"/>
                  <a:gd name="T3" fmla="*/ 0 h 240"/>
                  <a:gd name="T4" fmla="*/ 1248 w 2112"/>
                  <a:gd name="T5" fmla="*/ 240 h 240"/>
                  <a:gd name="T6" fmla="*/ 2112 w 2112"/>
                  <a:gd name="T7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12" h="240">
                    <a:moveTo>
                      <a:pt x="0" y="0"/>
                    </a:moveTo>
                    <a:lnTo>
                      <a:pt x="1248" y="0"/>
                    </a:lnTo>
                    <a:lnTo>
                      <a:pt x="1248" y="240"/>
                    </a:lnTo>
                    <a:lnTo>
                      <a:pt x="2112" y="2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23" name="Line 47"/>
              <p:cNvSpPr>
                <a:spLocks noChangeShapeType="1"/>
              </p:cNvSpPr>
              <p:nvPr/>
            </p:nvSpPr>
            <p:spPr bwMode="auto">
              <a:xfrm>
                <a:off x="1344" y="3168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29598" name="Rectangle 222"/>
          <p:cNvSpPr>
            <a:spLocks noChangeArrowheads="1"/>
          </p:cNvSpPr>
          <p:nvPr/>
        </p:nvSpPr>
        <p:spPr bwMode="auto">
          <a:xfrm>
            <a:off x="7848600" y="3886200"/>
            <a:ext cx="1371600" cy="1828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9795" name="Line 419"/>
          <p:cNvSpPr>
            <a:spLocks noChangeShapeType="1"/>
          </p:cNvSpPr>
          <p:nvPr/>
        </p:nvSpPr>
        <p:spPr bwMode="auto">
          <a:xfrm>
            <a:off x="2286000" y="2419350"/>
            <a:ext cx="1524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796" name="Line 420"/>
          <p:cNvSpPr>
            <a:spLocks noChangeShapeType="1"/>
          </p:cNvSpPr>
          <p:nvPr/>
        </p:nvSpPr>
        <p:spPr bwMode="auto">
          <a:xfrm>
            <a:off x="2286000" y="3643313"/>
            <a:ext cx="1524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9797" name="Text Box 421"/>
          <p:cNvSpPr txBox="1">
            <a:spLocks noChangeArrowheads="1"/>
          </p:cNvSpPr>
          <p:nvPr/>
        </p:nvSpPr>
        <p:spPr bwMode="auto">
          <a:xfrm>
            <a:off x="803275" y="2703513"/>
            <a:ext cx="2660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CC66"/>
                </a:solidFill>
              </a:rPr>
              <a:t>Vòng hồi tín song cực </a:t>
            </a:r>
          </a:p>
        </p:txBody>
      </p:sp>
      <p:sp>
        <p:nvSpPr>
          <p:cNvPr id="229814" name="Text Box 438"/>
          <p:cNvSpPr txBox="1">
            <a:spLocks noChangeArrowheads="1"/>
          </p:cNvSpPr>
          <p:nvPr/>
        </p:nvSpPr>
        <p:spPr bwMode="auto">
          <a:xfrm>
            <a:off x="381000" y="1616075"/>
            <a:ext cx="712628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400" b="0">
                <a:solidFill>
                  <a:schemeClr val="bg1"/>
                </a:solidFill>
              </a:rPr>
              <a:t>Trong các số nhị phân 2  bit, có một trị số mà song cực Qs_Qr  không thể phát ra được. </a:t>
            </a:r>
          </a:p>
          <a:p>
            <a:pPr algn="l"/>
            <a:r>
              <a:rPr lang="en-US" sz="1400" b="0">
                <a:solidFill>
                  <a:schemeClr val="bg1"/>
                </a:solidFill>
              </a:rPr>
              <a:t>Hãy tìm nó. </a:t>
            </a:r>
          </a:p>
        </p:txBody>
      </p:sp>
      <p:grpSp>
        <p:nvGrpSpPr>
          <p:cNvPr id="229816" name="Group 440"/>
          <p:cNvGrpSpPr>
            <a:grpSpLocks/>
          </p:cNvGrpSpPr>
          <p:nvPr/>
        </p:nvGrpSpPr>
        <p:grpSpPr bwMode="auto">
          <a:xfrm>
            <a:off x="3124200" y="2500313"/>
            <a:ext cx="2392363" cy="1004887"/>
            <a:chOff x="1968" y="1575"/>
            <a:chExt cx="1507" cy="633"/>
          </a:xfrm>
        </p:grpSpPr>
        <p:grpSp>
          <p:nvGrpSpPr>
            <p:cNvPr id="229812" name="Group 436"/>
            <p:cNvGrpSpPr>
              <a:grpSpLocks/>
            </p:cNvGrpSpPr>
            <p:nvPr/>
          </p:nvGrpSpPr>
          <p:grpSpPr bwMode="auto">
            <a:xfrm>
              <a:off x="1968" y="1575"/>
              <a:ext cx="1507" cy="633"/>
              <a:chOff x="4637" y="768"/>
              <a:chExt cx="1507" cy="633"/>
            </a:xfrm>
          </p:grpSpPr>
          <p:sp>
            <p:nvSpPr>
              <p:cNvPr id="229800" name="Rectangle 424"/>
              <p:cNvSpPr>
                <a:spLocks noChangeArrowheads="1"/>
              </p:cNvSpPr>
              <p:nvPr/>
            </p:nvSpPr>
            <p:spPr bwMode="auto">
              <a:xfrm>
                <a:off x="5108" y="768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        Q</a:t>
                </a:r>
              </a:p>
            </p:txBody>
          </p:sp>
          <p:grpSp>
            <p:nvGrpSpPr>
              <p:cNvPr id="229802" name="Group 426"/>
              <p:cNvGrpSpPr>
                <a:grpSpLocks/>
              </p:cNvGrpSpPr>
              <p:nvPr/>
            </p:nvGrpSpPr>
            <p:grpSpPr bwMode="auto">
              <a:xfrm>
                <a:off x="5741" y="888"/>
                <a:ext cx="403" cy="69"/>
                <a:chOff x="4083" y="1323"/>
                <a:chExt cx="403" cy="69"/>
              </a:xfrm>
            </p:grpSpPr>
            <p:sp>
              <p:nvSpPr>
                <p:cNvPr id="229803" name="Line 42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9804" name="Freeform 428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>
                    <a:gd name="T0" fmla="*/ 0 w 288"/>
                    <a:gd name="T1" fmla="*/ 0 h 144"/>
                    <a:gd name="T2" fmla="*/ 288 w 288"/>
                    <a:gd name="T3" fmla="*/ 48 h 144"/>
                    <a:gd name="T4" fmla="*/ 0 w 288"/>
                    <a:gd name="T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9805" name="Group 429"/>
              <p:cNvGrpSpPr>
                <a:grpSpLocks/>
              </p:cNvGrpSpPr>
              <p:nvPr/>
            </p:nvGrpSpPr>
            <p:grpSpPr bwMode="auto">
              <a:xfrm>
                <a:off x="5741" y="1251"/>
                <a:ext cx="403" cy="69"/>
                <a:chOff x="4083" y="1323"/>
                <a:chExt cx="403" cy="69"/>
              </a:xfrm>
            </p:grpSpPr>
            <p:sp>
              <p:nvSpPr>
                <p:cNvPr id="229806" name="Line 430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9807" name="Freeform 431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>
                    <a:gd name="T0" fmla="*/ 0 w 288"/>
                    <a:gd name="T1" fmla="*/ 0 h 144"/>
                    <a:gd name="T2" fmla="*/ 288 w 288"/>
                    <a:gd name="T3" fmla="*/ 48 h 144"/>
                    <a:gd name="T4" fmla="*/ 0 w 288"/>
                    <a:gd name="T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29808" name="Line 432"/>
              <p:cNvSpPr>
                <a:spLocks noChangeShapeType="1"/>
              </p:cNvSpPr>
              <p:nvPr/>
            </p:nvSpPr>
            <p:spPr bwMode="auto">
              <a:xfrm rot="16200000" flipV="1">
                <a:off x="4868" y="657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09" name="Line 433"/>
              <p:cNvSpPr>
                <a:spLocks noChangeShapeType="1"/>
              </p:cNvSpPr>
              <p:nvPr/>
            </p:nvSpPr>
            <p:spPr bwMode="auto">
              <a:xfrm rot="16200000" flipV="1">
                <a:off x="4868" y="1041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9815" name="Line 439"/>
            <p:cNvSpPr>
              <a:spLocks noChangeShapeType="1"/>
            </p:cNvSpPr>
            <p:nvPr/>
          </p:nvSpPr>
          <p:spPr bwMode="auto">
            <a:xfrm>
              <a:off x="2904" y="1968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9817" name="Text Box 441"/>
          <p:cNvSpPr txBox="1">
            <a:spLocks noChangeArrowheads="1"/>
          </p:cNvSpPr>
          <p:nvPr/>
        </p:nvSpPr>
        <p:spPr bwMode="auto">
          <a:xfrm>
            <a:off x="1520825" y="44338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9818" name="Text Box 442"/>
          <p:cNvSpPr txBox="1">
            <a:spLocks noChangeArrowheads="1"/>
          </p:cNvSpPr>
          <p:nvPr/>
        </p:nvSpPr>
        <p:spPr bwMode="auto">
          <a:xfrm>
            <a:off x="2203450" y="44338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9819" name="Text Box 443"/>
          <p:cNvSpPr txBox="1">
            <a:spLocks noChangeArrowheads="1"/>
          </p:cNvSpPr>
          <p:nvPr/>
        </p:nvSpPr>
        <p:spPr bwMode="auto">
          <a:xfrm>
            <a:off x="2667000" y="44338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66FF"/>
                </a:solidFill>
              </a:rPr>
              <a:t>0</a:t>
            </a:r>
          </a:p>
        </p:txBody>
      </p:sp>
      <p:sp>
        <p:nvSpPr>
          <p:cNvPr id="229820" name="Text Box 444"/>
          <p:cNvSpPr txBox="1">
            <a:spLocks noChangeArrowheads="1"/>
          </p:cNvSpPr>
          <p:nvPr/>
        </p:nvSpPr>
        <p:spPr bwMode="auto">
          <a:xfrm>
            <a:off x="4718050" y="28194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9821" name="Text Box 445"/>
          <p:cNvSpPr txBox="1">
            <a:spLocks noChangeArrowheads="1"/>
          </p:cNvSpPr>
          <p:nvPr/>
        </p:nvSpPr>
        <p:spPr bwMode="auto">
          <a:xfrm>
            <a:off x="5321300" y="28194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29822" name="Text Box 446"/>
          <p:cNvSpPr txBox="1">
            <a:spLocks noChangeArrowheads="1"/>
          </p:cNvSpPr>
          <p:nvPr/>
        </p:nvSpPr>
        <p:spPr bwMode="auto">
          <a:xfrm>
            <a:off x="5784850" y="2819400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66FF"/>
                </a:solidFill>
              </a:rPr>
              <a:t>0</a:t>
            </a:r>
          </a:p>
        </p:txBody>
      </p:sp>
      <p:sp>
        <p:nvSpPr>
          <p:cNvPr id="229824" name="Text Box 448"/>
          <p:cNvSpPr txBox="1">
            <a:spLocks noChangeArrowheads="1"/>
          </p:cNvSpPr>
          <p:nvPr/>
        </p:nvSpPr>
        <p:spPr bwMode="auto">
          <a:xfrm>
            <a:off x="2311400" y="3962400"/>
            <a:ext cx="38227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Hãy so sánh hai trường hợp trên.</a:t>
            </a:r>
          </a:p>
        </p:txBody>
      </p:sp>
      <p:grpSp>
        <p:nvGrpSpPr>
          <p:cNvPr id="229839" name="Group 463"/>
          <p:cNvGrpSpPr>
            <a:grpSpLocks/>
          </p:cNvGrpSpPr>
          <p:nvPr/>
        </p:nvGrpSpPr>
        <p:grpSpPr bwMode="auto">
          <a:xfrm>
            <a:off x="3276600" y="2133600"/>
            <a:ext cx="1163638" cy="1752600"/>
            <a:chOff x="6227" y="3024"/>
            <a:chExt cx="733" cy="1104"/>
          </a:xfrm>
        </p:grpSpPr>
        <p:sp>
          <p:nvSpPr>
            <p:cNvPr id="229828" name="Line 452"/>
            <p:cNvSpPr>
              <a:spLocks noChangeShapeType="1"/>
            </p:cNvSpPr>
            <p:nvPr/>
          </p:nvSpPr>
          <p:spPr bwMode="auto">
            <a:xfrm rot="16200000" flipV="1">
              <a:off x="6299" y="3816"/>
              <a:ext cx="0" cy="14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829" name="Freeform 453"/>
            <p:cNvSpPr>
              <a:spLocks/>
            </p:cNvSpPr>
            <p:nvPr/>
          </p:nvSpPr>
          <p:spPr bwMode="auto">
            <a:xfrm rot="5400000">
              <a:off x="6347" y="3768"/>
              <a:ext cx="336" cy="384"/>
            </a:xfrm>
            <a:custGeom>
              <a:avLst/>
              <a:gdLst>
                <a:gd name="T0" fmla="*/ 40 w 656"/>
                <a:gd name="T1" fmla="*/ 776 h 832"/>
                <a:gd name="T2" fmla="*/ 88 w 656"/>
                <a:gd name="T3" fmla="*/ 296 h 832"/>
                <a:gd name="T4" fmla="*/ 328 w 656"/>
                <a:gd name="T5" fmla="*/ 8 h 832"/>
                <a:gd name="T6" fmla="*/ 568 w 656"/>
                <a:gd name="T7" fmla="*/ 344 h 832"/>
                <a:gd name="T8" fmla="*/ 616 w 656"/>
                <a:gd name="T9" fmla="*/ 776 h 832"/>
                <a:gd name="T10" fmla="*/ 328 w 656"/>
                <a:gd name="T11" fmla="*/ 632 h 832"/>
                <a:gd name="T12" fmla="*/ 40 w 656"/>
                <a:gd name="T13" fmla="*/ 776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6" h="832">
                  <a:moveTo>
                    <a:pt x="40" y="776"/>
                  </a:moveTo>
                  <a:cubicBezTo>
                    <a:pt x="0" y="720"/>
                    <a:pt x="40" y="424"/>
                    <a:pt x="88" y="296"/>
                  </a:cubicBezTo>
                  <a:cubicBezTo>
                    <a:pt x="136" y="168"/>
                    <a:pt x="248" y="0"/>
                    <a:pt x="328" y="8"/>
                  </a:cubicBezTo>
                  <a:cubicBezTo>
                    <a:pt x="408" y="16"/>
                    <a:pt x="520" y="216"/>
                    <a:pt x="568" y="344"/>
                  </a:cubicBezTo>
                  <a:cubicBezTo>
                    <a:pt x="616" y="472"/>
                    <a:pt x="656" y="728"/>
                    <a:pt x="616" y="776"/>
                  </a:cubicBezTo>
                  <a:cubicBezTo>
                    <a:pt x="576" y="824"/>
                    <a:pt x="424" y="632"/>
                    <a:pt x="328" y="632"/>
                  </a:cubicBezTo>
                  <a:cubicBezTo>
                    <a:pt x="232" y="632"/>
                    <a:pt x="80" y="832"/>
                    <a:pt x="40" y="776"/>
                  </a:cubicBezTo>
                  <a:close/>
                </a:path>
              </a:pathLst>
            </a:custGeom>
            <a:solidFill>
              <a:srgbClr val="996600"/>
            </a:solidFill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830" name="Oval 454"/>
            <p:cNvSpPr>
              <a:spLocks noChangeArrowheads="1"/>
            </p:cNvSpPr>
            <p:nvPr/>
          </p:nvSpPr>
          <p:spPr bwMode="auto">
            <a:xfrm>
              <a:off x="6693" y="3915"/>
              <a:ext cx="96" cy="96"/>
            </a:xfrm>
            <a:prstGeom prst="ellipse">
              <a:avLst/>
            </a:prstGeom>
            <a:solidFill>
              <a:srgbClr val="9966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831" name="Freeform 455"/>
            <p:cNvSpPr>
              <a:spLocks/>
            </p:cNvSpPr>
            <p:nvPr/>
          </p:nvSpPr>
          <p:spPr bwMode="auto">
            <a:xfrm>
              <a:off x="6227" y="3192"/>
              <a:ext cx="61" cy="691"/>
            </a:xfrm>
            <a:custGeom>
              <a:avLst/>
              <a:gdLst>
                <a:gd name="T0" fmla="*/ 0 w 672"/>
                <a:gd name="T1" fmla="*/ 672 h 672"/>
                <a:gd name="T2" fmla="*/ 0 w 672"/>
                <a:gd name="T3" fmla="*/ 528 h 672"/>
                <a:gd name="T4" fmla="*/ 672 w 672"/>
                <a:gd name="T5" fmla="*/ 144 h 672"/>
                <a:gd name="T6" fmla="*/ 672 w 672"/>
                <a:gd name="T7" fmla="*/ 48 h 672"/>
                <a:gd name="T8" fmla="*/ 672 w 672"/>
                <a:gd name="T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72">
                  <a:moveTo>
                    <a:pt x="0" y="672"/>
                  </a:moveTo>
                  <a:lnTo>
                    <a:pt x="0" y="528"/>
                  </a:lnTo>
                  <a:lnTo>
                    <a:pt x="672" y="144"/>
                  </a:lnTo>
                  <a:lnTo>
                    <a:pt x="672" y="48"/>
                  </a:lnTo>
                  <a:lnTo>
                    <a:pt x="672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832" name="Freeform 456"/>
            <p:cNvSpPr>
              <a:spLocks/>
            </p:cNvSpPr>
            <p:nvPr/>
          </p:nvSpPr>
          <p:spPr bwMode="auto">
            <a:xfrm flipH="1" flipV="1">
              <a:off x="6899" y="3264"/>
              <a:ext cx="61" cy="691"/>
            </a:xfrm>
            <a:custGeom>
              <a:avLst/>
              <a:gdLst>
                <a:gd name="T0" fmla="*/ 0 w 672"/>
                <a:gd name="T1" fmla="*/ 672 h 672"/>
                <a:gd name="T2" fmla="*/ 0 w 672"/>
                <a:gd name="T3" fmla="*/ 528 h 672"/>
                <a:gd name="T4" fmla="*/ 672 w 672"/>
                <a:gd name="T5" fmla="*/ 144 h 672"/>
                <a:gd name="T6" fmla="*/ 672 w 672"/>
                <a:gd name="T7" fmla="*/ 48 h 672"/>
                <a:gd name="T8" fmla="*/ 672 w 672"/>
                <a:gd name="T9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672">
                  <a:moveTo>
                    <a:pt x="0" y="672"/>
                  </a:moveTo>
                  <a:lnTo>
                    <a:pt x="0" y="528"/>
                  </a:lnTo>
                  <a:lnTo>
                    <a:pt x="672" y="144"/>
                  </a:lnTo>
                  <a:lnTo>
                    <a:pt x="672" y="48"/>
                  </a:lnTo>
                  <a:lnTo>
                    <a:pt x="672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834" name="Oval 458"/>
            <p:cNvSpPr>
              <a:spLocks noChangeArrowheads="1"/>
            </p:cNvSpPr>
            <p:nvPr/>
          </p:nvSpPr>
          <p:spPr bwMode="auto">
            <a:xfrm>
              <a:off x="6883" y="3947"/>
              <a:ext cx="29" cy="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29838" name="Group 462"/>
            <p:cNvGrpSpPr>
              <a:grpSpLocks/>
            </p:cNvGrpSpPr>
            <p:nvPr/>
          </p:nvGrpSpPr>
          <p:grpSpPr bwMode="auto">
            <a:xfrm flipH="1">
              <a:off x="6275" y="3024"/>
              <a:ext cx="685" cy="336"/>
              <a:chOff x="6227" y="3024"/>
              <a:chExt cx="685" cy="336"/>
            </a:xfrm>
          </p:grpSpPr>
          <p:sp>
            <p:nvSpPr>
              <p:cNvPr id="229825" name="Line 449"/>
              <p:cNvSpPr>
                <a:spLocks noChangeShapeType="1"/>
              </p:cNvSpPr>
              <p:nvPr/>
            </p:nvSpPr>
            <p:spPr bwMode="auto">
              <a:xfrm rot="16200000" flipV="1">
                <a:off x="6299" y="3192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26" name="Freeform 450"/>
              <p:cNvSpPr>
                <a:spLocks/>
              </p:cNvSpPr>
              <p:nvPr/>
            </p:nvSpPr>
            <p:spPr bwMode="auto">
              <a:xfrm rot="5400000">
                <a:off x="6347" y="3000"/>
                <a:ext cx="336" cy="384"/>
              </a:xfrm>
              <a:custGeom>
                <a:avLst/>
                <a:gdLst>
                  <a:gd name="T0" fmla="*/ 40 w 656"/>
                  <a:gd name="T1" fmla="*/ 776 h 832"/>
                  <a:gd name="T2" fmla="*/ 88 w 656"/>
                  <a:gd name="T3" fmla="*/ 296 h 832"/>
                  <a:gd name="T4" fmla="*/ 328 w 656"/>
                  <a:gd name="T5" fmla="*/ 8 h 832"/>
                  <a:gd name="T6" fmla="*/ 568 w 656"/>
                  <a:gd name="T7" fmla="*/ 344 h 832"/>
                  <a:gd name="T8" fmla="*/ 616 w 656"/>
                  <a:gd name="T9" fmla="*/ 776 h 832"/>
                  <a:gd name="T10" fmla="*/ 328 w 656"/>
                  <a:gd name="T11" fmla="*/ 632 h 832"/>
                  <a:gd name="T12" fmla="*/ 40 w 656"/>
                  <a:gd name="T13" fmla="*/ 776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832">
                    <a:moveTo>
                      <a:pt x="40" y="776"/>
                    </a:moveTo>
                    <a:cubicBezTo>
                      <a:pt x="0" y="720"/>
                      <a:pt x="40" y="424"/>
                      <a:pt x="88" y="296"/>
                    </a:cubicBezTo>
                    <a:cubicBezTo>
                      <a:pt x="136" y="168"/>
                      <a:pt x="248" y="0"/>
                      <a:pt x="328" y="8"/>
                    </a:cubicBezTo>
                    <a:cubicBezTo>
                      <a:pt x="408" y="16"/>
                      <a:pt x="520" y="216"/>
                      <a:pt x="568" y="344"/>
                    </a:cubicBezTo>
                    <a:cubicBezTo>
                      <a:pt x="616" y="472"/>
                      <a:pt x="656" y="728"/>
                      <a:pt x="616" y="776"/>
                    </a:cubicBezTo>
                    <a:cubicBezTo>
                      <a:pt x="576" y="824"/>
                      <a:pt x="424" y="632"/>
                      <a:pt x="328" y="632"/>
                    </a:cubicBezTo>
                    <a:cubicBezTo>
                      <a:pt x="232" y="632"/>
                      <a:pt x="80" y="832"/>
                      <a:pt x="40" y="776"/>
                    </a:cubicBezTo>
                    <a:close/>
                  </a:path>
                </a:pathLst>
              </a:custGeom>
              <a:solidFill>
                <a:srgbClr val="996600"/>
              </a:solidFill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27" name="Oval 451"/>
              <p:cNvSpPr>
                <a:spLocks noChangeArrowheads="1"/>
              </p:cNvSpPr>
              <p:nvPr/>
            </p:nvSpPr>
            <p:spPr bwMode="auto">
              <a:xfrm>
                <a:off x="6693" y="3147"/>
                <a:ext cx="96" cy="96"/>
              </a:xfrm>
              <a:prstGeom prst="ellipse">
                <a:avLst/>
              </a:prstGeom>
              <a:solidFill>
                <a:srgbClr val="996600"/>
              </a:solidFill>
              <a:ln w="285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833" name="Oval 457"/>
              <p:cNvSpPr>
                <a:spLocks noChangeArrowheads="1"/>
              </p:cNvSpPr>
              <p:nvPr/>
            </p:nvSpPr>
            <p:spPr bwMode="auto">
              <a:xfrm>
                <a:off x="6883" y="3184"/>
                <a:ext cx="29" cy="2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835" name="Line 459"/>
              <p:cNvSpPr>
                <a:spLocks noChangeShapeType="1"/>
              </p:cNvSpPr>
              <p:nvPr/>
            </p:nvSpPr>
            <p:spPr bwMode="auto">
              <a:xfrm>
                <a:off x="6793" y="3195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9836" name="Line 460"/>
            <p:cNvSpPr>
              <a:spLocks noChangeShapeType="1"/>
            </p:cNvSpPr>
            <p:nvPr/>
          </p:nvSpPr>
          <p:spPr bwMode="auto">
            <a:xfrm>
              <a:off x="6793" y="3966"/>
              <a:ext cx="9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9841" name="Group 465"/>
          <p:cNvGrpSpPr>
            <a:grpSpLocks/>
          </p:cNvGrpSpPr>
          <p:nvPr/>
        </p:nvGrpSpPr>
        <p:grpSpPr bwMode="auto">
          <a:xfrm>
            <a:off x="793750" y="3962400"/>
            <a:ext cx="7283450" cy="915988"/>
            <a:chOff x="740" y="4512"/>
            <a:chExt cx="4588" cy="577"/>
          </a:xfrm>
        </p:grpSpPr>
        <p:sp>
          <p:nvSpPr>
            <p:cNvPr id="229779" name="Freeform 403"/>
            <p:cNvSpPr>
              <a:spLocks/>
            </p:cNvSpPr>
            <p:nvPr/>
          </p:nvSpPr>
          <p:spPr bwMode="auto">
            <a:xfrm>
              <a:off x="1008" y="4560"/>
              <a:ext cx="3368" cy="192"/>
            </a:xfrm>
            <a:custGeom>
              <a:avLst/>
              <a:gdLst>
                <a:gd name="T0" fmla="*/ 0 w 2208"/>
                <a:gd name="T1" fmla="*/ 0 h 192"/>
                <a:gd name="T2" fmla="*/ 288 w 2208"/>
                <a:gd name="T3" fmla="*/ 0 h 192"/>
                <a:gd name="T4" fmla="*/ 288 w 2208"/>
                <a:gd name="T5" fmla="*/ 192 h 192"/>
                <a:gd name="T6" fmla="*/ 1008 w 2208"/>
                <a:gd name="T7" fmla="*/ 192 h 192"/>
                <a:gd name="T8" fmla="*/ 1008 w 2208"/>
                <a:gd name="T9" fmla="*/ 0 h 192"/>
                <a:gd name="T10" fmla="*/ 1920 w 2208"/>
                <a:gd name="T11" fmla="*/ 0 h 192"/>
                <a:gd name="T12" fmla="*/ 1920 w 2208"/>
                <a:gd name="T13" fmla="*/ 192 h 192"/>
                <a:gd name="T14" fmla="*/ 2208 w 2208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8" h="192">
                  <a:moveTo>
                    <a:pt x="0" y="0"/>
                  </a:moveTo>
                  <a:lnTo>
                    <a:pt x="288" y="0"/>
                  </a:lnTo>
                  <a:lnTo>
                    <a:pt x="288" y="192"/>
                  </a:lnTo>
                  <a:lnTo>
                    <a:pt x="1008" y="192"/>
                  </a:lnTo>
                  <a:lnTo>
                    <a:pt x="1008" y="0"/>
                  </a:lnTo>
                  <a:lnTo>
                    <a:pt x="1920" y="0"/>
                  </a:lnTo>
                  <a:lnTo>
                    <a:pt x="1920" y="192"/>
                  </a:lnTo>
                  <a:lnTo>
                    <a:pt x="2208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780" name="Freeform 404"/>
            <p:cNvSpPr>
              <a:spLocks/>
            </p:cNvSpPr>
            <p:nvPr/>
          </p:nvSpPr>
          <p:spPr bwMode="auto">
            <a:xfrm>
              <a:off x="4376" y="4560"/>
              <a:ext cx="424" cy="192"/>
            </a:xfrm>
            <a:custGeom>
              <a:avLst/>
              <a:gdLst>
                <a:gd name="T0" fmla="*/ 0 w 144"/>
                <a:gd name="T1" fmla="*/ 192 h 192"/>
                <a:gd name="T2" fmla="*/ 0 w 144"/>
                <a:gd name="T3" fmla="*/ 0 h 192"/>
                <a:gd name="T4" fmla="*/ 144 w 144"/>
                <a:gd name="T5" fmla="*/ 0 h 192"/>
                <a:gd name="T6" fmla="*/ 144 w 144"/>
                <a:gd name="T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lnTo>
                    <a:pt x="0" y="0"/>
                  </a:lnTo>
                  <a:lnTo>
                    <a:pt x="144" y="0"/>
                  </a:lnTo>
                  <a:lnTo>
                    <a:pt x="144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781" name="Freeform 405"/>
            <p:cNvSpPr>
              <a:spLocks/>
            </p:cNvSpPr>
            <p:nvPr/>
          </p:nvSpPr>
          <p:spPr bwMode="auto">
            <a:xfrm>
              <a:off x="4800" y="4560"/>
              <a:ext cx="528" cy="192"/>
            </a:xfrm>
            <a:custGeom>
              <a:avLst/>
              <a:gdLst>
                <a:gd name="T0" fmla="*/ 0 w 480"/>
                <a:gd name="T1" fmla="*/ 192 h 192"/>
                <a:gd name="T2" fmla="*/ 240 w 480"/>
                <a:gd name="T3" fmla="*/ 192 h 192"/>
                <a:gd name="T4" fmla="*/ 240 w 480"/>
                <a:gd name="T5" fmla="*/ 0 h 192"/>
                <a:gd name="T6" fmla="*/ 336 w 480"/>
                <a:gd name="T7" fmla="*/ 0 h 192"/>
                <a:gd name="T8" fmla="*/ 336 w 480"/>
                <a:gd name="T9" fmla="*/ 192 h 192"/>
                <a:gd name="T10" fmla="*/ 480 w 480"/>
                <a:gd name="T11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" h="192">
                  <a:moveTo>
                    <a:pt x="0" y="192"/>
                  </a:moveTo>
                  <a:lnTo>
                    <a:pt x="240" y="192"/>
                  </a:lnTo>
                  <a:lnTo>
                    <a:pt x="240" y="0"/>
                  </a:lnTo>
                  <a:lnTo>
                    <a:pt x="336" y="0"/>
                  </a:lnTo>
                  <a:lnTo>
                    <a:pt x="336" y="192"/>
                  </a:lnTo>
                  <a:lnTo>
                    <a:pt x="480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782" name="Freeform 406"/>
            <p:cNvSpPr>
              <a:spLocks/>
            </p:cNvSpPr>
            <p:nvPr/>
          </p:nvSpPr>
          <p:spPr bwMode="auto">
            <a:xfrm>
              <a:off x="1081" y="4848"/>
              <a:ext cx="4247" cy="192"/>
            </a:xfrm>
            <a:custGeom>
              <a:avLst/>
              <a:gdLst>
                <a:gd name="T0" fmla="*/ 0 w 2592"/>
                <a:gd name="T1" fmla="*/ 192 h 192"/>
                <a:gd name="T2" fmla="*/ 96 w 2592"/>
                <a:gd name="T3" fmla="*/ 192 h 192"/>
                <a:gd name="T4" fmla="*/ 96 w 2592"/>
                <a:gd name="T5" fmla="*/ 0 h 192"/>
                <a:gd name="T6" fmla="*/ 192 w 2592"/>
                <a:gd name="T7" fmla="*/ 0 h 192"/>
                <a:gd name="T8" fmla="*/ 192 w 2592"/>
                <a:gd name="T9" fmla="*/ 192 h 192"/>
                <a:gd name="T10" fmla="*/ 336 w 2592"/>
                <a:gd name="T11" fmla="*/ 192 h 192"/>
                <a:gd name="T12" fmla="*/ 336 w 2592"/>
                <a:gd name="T13" fmla="*/ 0 h 192"/>
                <a:gd name="T14" fmla="*/ 576 w 2592"/>
                <a:gd name="T15" fmla="*/ 0 h 192"/>
                <a:gd name="T16" fmla="*/ 576 w 2592"/>
                <a:gd name="T17" fmla="*/ 192 h 192"/>
                <a:gd name="T18" fmla="*/ 912 w 2592"/>
                <a:gd name="T19" fmla="*/ 192 h 192"/>
                <a:gd name="T20" fmla="*/ 912 w 2592"/>
                <a:gd name="T21" fmla="*/ 0 h 192"/>
                <a:gd name="T22" fmla="*/ 1248 w 2592"/>
                <a:gd name="T23" fmla="*/ 0 h 192"/>
                <a:gd name="T24" fmla="*/ 1248 w 2592"/>
                <a:gd name="T25" fmla="*/ 192 h 192"/>
                <a:gd name="T26" fmla="*/ 1872 w 2592"/>
                <a:gd name="T27" fmla="*/ 192 h 192"/>
                <a:gd name="T28" fmla="*/ 1872 w 2592"/>
                <a:gd name="T29" fmla="*/ 0 h 192"/>
                <a:gd name="T30" fmla="*/ 2304 w 2592"/>
                <a:gd name="T31" fmla="*/ 0 h 192"/>
                <a:gd name="T32" fmla="*/ 2304 w 2592"/>
                <a:gd name="T33" fmla="*/ 192 h 192"/>
                <a:gd name="T34" fmla="*/ 2592 w 2592"/>
                <a:gd name="T3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92" h="192">
                  <a:moveTo>
                    <a:pt x="0" y="192"/>
                  </a:moveTo>
                  <a:lnTo>
                    <a:pt x="96" y="192"/>
                  </a:lnTo>
                  <a:lnTo>
                    <a:pt x="96" y="0"/>
                  </a:lnTo>
                  <a:lnTo>
                    <a:pt x="192" y="0"/>
                  </a:lnTo>
                  <a:lnTo>
                    <a:pt x="192" y="192"/>
                  </a:lnTo>
                  <a:lnTo>
                    <a:pt x="336" y="192"/>
                  </a:lnTo>
                  <a:lnTo>
                    <a:pt x="336" y="0"/>
                  </a:lnTo>
                  <a:lnTo>
                    <a:pt x="576" y="0"/>
                  </a:lnTo>
                  <a:lnTo>
                    <a:pt x="576" y="192"/>
                  </a:lnTo>
                  <a:lnTo>
                    <a:pt x="912" y="192"/>
                  </a:lnTo>
                  <a:lnTo>
                    <a:pt x="912" y="0"/>
                  </a:lnTo>
                  <a:lnTo>
                    <a:pt x="1248" y="0"/>
                  </a:lnTo>
                  <a:lnTo>
                    <a:pt x="1248" y="192"/>
                  </a:lnTo>
                  <a:lnTo>
                    <a:pt x="1872" y="192"/>
                  </a:lnTo>
                  <a:lnTo>
                    <a:pt x="1872" y="0"/>
                  </a:lnTo>
                  <a:lnTo>
                    <a:pt x="2304" y="0"/>
                  </a:lnTo>
                  <a:lnTo>
                    <a:pt x="2304" y="192"/>
                  </a:lnTo>
                  <a:lnTo>
                    <a:pt x="2592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840" name="Text Box 464"/>
            <p:cNvSpPr txBox="1">
              <a:spLocks noChangeArrowheads="1"/>
            </p:cNvSpPr>
            <p:nvPr/>
          </p:nvSpPr>
          <p:spPr bwMode="auto">
            <a:xfrm>
              <a:off x="740" y="4512"/>
              <a:ext cx="220" cy="5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R</a:t>
              </a:r>
            </a:p>
            <a:p>
              <a:endParaRPr lang="en-US">
                <a:solidFill>
                  <a:schemeClr val="bg1"/>
                </a:solidFill>
              </a:endParaRPr>
            </a:p>
            <a:p>
              <a:r>
                <a:rPr lang="en-US">
                  <a:solidFill>
                    <a:schemeClr val="bg1"/>
                  </a:solidFill>
                </a:rPr>
                <a:t>S</a:t>
              </a:r>
            </a:p>
          </p:txBody>
        </p:sp>
      </p:grpSp>
      <p:sp>
        <p:nvSpPr>
          <p:cNvPr id="229705" name="Rectangle 329"/>
          <p:cNvSpPr>
            <a:spLocks noChangeArrowheads="1"/>
          </p:cNvSpPr>
          <p:nvPr/>
        </p:nvSpPr>
        <p:spPr bwMode="auto">
          <a:xfrm>
            <a:off x="749300" y="6553200"/>
            <a:ext cx="3200400" cy="482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0146" name="Group 770"/>
          <p:cNvGrpSpPr>
            <a:grpSpLocks/>
          </p:cNvGrpSpPr>
          <p:nvPr/>
        </p:nvGrpSpPr>
        <p:grpSpPr bwMode="auto">
          <a:xfrm>
            <a:off x="0" y="2133600"/>
            <a:ext cx="1219200" cy="1447800"/>
            <a:chOff x="2256" y="1248"/>
            <a:chExt cx="768" cy="912"/>
          </a:xfrm>
        </p:grpSpPr>
        <p:sp>
          <p:nvSpPr>
            <p:cNvPr id="230143" name="Freeform 767"/>
            <p:cNvSpPr>
              <a:spLocks/>
            </p:cNvSpPr>
            <p:nvPr/>
          </p:nvSpPr>
          <p:spPr bwMode="auto">
            <a:xfrm>
              <a:off x="2256" y="1248"/>
              <a:ext cx="768" cy="240"/>
            </a:xfrm>
            <a:custGeom>
              <a:avLst/>
              <a:gdLst>
                <a:gd name="T0" fmla="*/ 0 w 768"/>
                <a:gd name="T1" fmla="*/ 0 h 240"/>
                <a:gd name="T2" fmla="*/ 336 w 768"/>
                <a:gd name="T3" fmla="*/ 0 h 240"/>
                <a:gd name="T4" fmla="*/ 336 w 768"/>
                <a:gd name="T5" fmla="*/ 240 h 240"/>
                <a:gd name="T6" fmla="*/ 768 w 768"/>
                <a:gd name="T7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8" h="240">
                  <a:moveTo>
                    <a:pt x="0" y="0"/>
                  </a:moveTo>
                  <a:lnTo>
                    <a:pt x="336" y="0"/>
                  </a:lnTo>
                  <a:lnTo>
                    <a:pt x="336" y="240"/>
                  </a:lnTo>
                  <a:lnTo>
                    <a:pt x="768" y="24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144" name="Freeform 768"/>
            <p:cNvSpPr>
              <a:spLocks/>
            </p:cNvSpPr>
            <p:nvPr/>
          </p:nvSpPr>
          <p:spPr bwMode="auto">
            <a:xfrm>
              <a:off x="2256" y="1920"/>
              <a:ext cx="768" cy="240"/>
            </a:xfrm>
            <a:custGeom>
              <a:avLst/>
              <a:gdLst>
                <a:gd name="T0" fmla="*/ 0 w 768"/>
                <a:gd name="T1" fmla="*/ 0 h 240"/>
                <a:gd name="T2" fmla="*/ 336 w 768"/>
                <a:gd name="T3" fmla="*/ 0 h 240"/>
                <a:gd name="T4" fmla="*/ 336 w 768"/>
                <a:gd name="T5" fmla="*/ 240 h 240"/>
                <a:gd name="T6" fmla="*/ 768 w 768"/>
                <a:gd name="T7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68" h="240">
                  <a:moveTo>
                    <a:pt x="0" y="0"/>
                  </a:moveTo>
                  <a:lnTo>
                    <a:pt x="336" y="0"/>
                  </a:lnTo>
                  <a:lnTo>
                    <a:pt x="336" y="240"/>
                  </a:lnTo>
                  <a:lnTo>
                    <a:pt x="768" y="24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145" name="Line 769"/>
            <p:cNvSpPr>
              <a:spLocks noChangeShapeType="1"/>
            </p:cNvSpPr>
            <p:nvPr/>
          </p:nvSpPr>
          <p:spPr bwMode="auto">
            <a:xfrm>
              <a:off x="2592" y="1536"/>
              <a:ext cx="0" cy="336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0229" name="Group 853"/>
          <p:cNvGrpSpPr>
            <a:grpSpLocks/>
          </p:cNvGrpSpPr>
          <p:nvPr/>
        </p:nvGrpSpPr>
        <p:grpSpPr bwMode="auto">
          <a:xfrm>
            <a:off x="5156200" y="5080000"/>
            <a:ext cx="914400" cy="228600"/>
            <a:chOff x="3600" y="3216"/>
            <a:chExt cx="576" cy="144"/>
          </a:xfrm>
        </p:grpSpPr>
        <p:sp>
          <p:nvSpPr>
            <p:cNvPr id="230188" name="Rectangle 812"/>
            <p:cNvSpPr>
              <a:spLocks noChangeArrowheads="1"/>
            </p:cNvSpPr>
            <p:nvPr/>
          </p:nvSpPr>
          <p:spPr bwMode="auto">
            <a:xfrm>
              <a:off x="3600" y="3216"/>
              <a:ext cx="576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 sz="1600">
                  <a:solidFill>
                    <a:schemeClr val="bg1"/>
                  </a:solidFill>
                </a:rPr>
                <a:t>Q        Q</a:t>
              </a:r>
            </a:p>
          </p:txBody>
        </p:sp>
        <p:sp>
          <p:nvSpPr>
            <p:cNvPr id="230228" name="Line 852"/>
            <p:cNvSpPr>
              <a:spLocks noChangeShapeType="1"/>
            </p:cNvSpPr>
            <p:nvPr/>
          </p:nvSpPr>
          <p:spPr bwMode="auto">
            <a:xfrm>
              <a:off x="3984" y="3216"/>
              <a:ext cx="144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0231" name="Rectangle 855"/>
          <p:cNvSpPr>
            <a:spLocks noChangeArrowheads="1"/>
          </p:cNvSpPr>
          <p:nvPr/>
        </p:nvSpPr>
        <p:spPr bwMode="auto">
          <a:xfrm>
            <a:off x="6705600" y="6019800"/>
            <a:ext cx="1219200" cy="381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r>
              <a:rPr lang="en-US" sz="1600">
                <a:solidFill>
                  <a:schemeClr val="bg1"/>
                </a:solidFill>
              </a:rPr>
              <a:t>Ghi S vào Q</a:t>
            </a:r>
          </a:p>
        </p:txBody>
      </p:sp>
      <p:grpSp>
        <p:nvGrpSpPr>
          <p:cNvPr id="230245" name="Group 869"/>
          <p:cNvGrpSpPr>
            <a:grpSpLocks/>
          </p:cNvGrpSpPr>
          <p:nvPr/>
        </p:nvGrpSpPr>
        <p:grpSpPr bwMode="auto">
          <a:xfrm>
            <a:off x="762000" y="5105400"/>
            <a:ext cx="7289800" cy="457200"/>
            <a:chOff x="5040" y="3216"/>
            <a:chExt cx="4592" cy="288"/>
          </a:xfrm>
        </p:grpSpPr>
        <p:grpSp>
          <p:nvGrpSpPr>
            <p:cNvPr id="230242" name="Group 866"/>
            <p:cNvGrpSpPr>
              <a:grpSpLocks/>
            </p:cNvGrpSpPr>
            <p:nvPr/>
          </p:nvGrpSpPr>
          <p:grpSpPr bwMode="auto">
            <a:xfrm>
              <a:off x="5424" y="3216"/>
              <a:ext cx="4208" cy="192"/>
              <a:chOff x="5424" y="2832"/>
              <a:chExt cx="4208" cy="192"/>
            </a:xfrm>
          </p:grpSpPr>
          <p:sp>
            <p:nvSpPr>
              <p:cNvPr id="230234" name="Freeform 858"/>
              <p:cNvSpPr>
                <a:spLocks/>
              </p:cNvSpPr>
              <p:nvPr/>
            </p:nvSpPr>
            <p:spPr bwMode="auto">
              <a:xfrm>
                <a:off x="5424" y="2832"/>
                <a:ext cx="1872" cy="192"/>
              </a:xfrm>
              <a:custGeom>
                <a:avLst/>
                <a:gdLst>
                  <a:gd name="T0" fmla="*/ 0 w 1872"/>
                  <a:gd name="T1" fmla="*/ 192 h 192"/>
                  <a:gd name="T2" fmla="*/ 144 w 1872"/>
                  <a:gd name="T3" fmla="*/ 192 h 192"/>
                  <a:gd name="T4" fmla="*/ 288 w 1872"/>
                  <a:gd name="T5" fmla="*/ 192 h 192"/>
                  <a:gd name="T6" fmla="*/ 528 w 1872"/>
                  <a:gd name="T7" fmla="*/ 192 h 192"/>
                  <a:gd name="T8" fmla="*/ 528 w 1872"/>
                  <a:gd name="T9" fmla="*/ 0 h 192"/>
                  <a:gd name="T10" fmla="*/ 1440 w 1872"/>
                  <a:gd name="T11" fmla="*/ 0 h 192"/>
                  <a:gd name="T12" fmla="*/ 1440 w 1872"/>
                  <a:gd name="T13" fmla="*/ 192 h 192"/>
                  <a:gd name="T14" fmla="*/ 1872 w 1872"/>
                  <a:gd name="T15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72" h="192">
                    <a:moveTo>
                      <a:pt x="0" y="192"/>
                    </a:moveTo>
                    <a:lnTo>
                      <a:pt x="144" y="192"/>
                    </a:lnTo>
                    <a:lnTo>
                      <a:pt x="288" y="192"/>
                    </a:lnTo>
                    <a:lnTo>
                      <a:pt x="528" y="192"/>
                    </a:lnTo>
                    <a:lnTo>
                      <a:pt x="528" y="0"/>
                    </a:lnTo>
                    <a:lnTo>
                      <a:pt x="1440" y="0"/>
                    </a:lnTo>
                    <a:lnTo>
                      <a:pt x="1440" y="192"/>
                    </a:lnTo>
                    <a:lnTo>
                      <a:pt x="1872" y="192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36" name="Freeform 860"/>
              <p:cNvSpPr>
                <a:spLocks/>
              </p:cNvSpPr>
              <p:nvPr/>
            </p:nvSpPr>
            <p:spPr bwMode="auto">
              <a:xfrm>
                <a:off x="7220" y="2832"/>
                <a:ext cx="1248" cy="192"/>
              </a:xfrm>
              <a:custGeom>
                <a:avLst/>
                <a:gdLst>
                  <a:gd name="T0" fmla="*/ 0 w 1200"/>
                  <a:gd name="T1" fmla="*/ 192 h 192"/>
                  <a:gd name="T2" fmla="*/ 1200 w 1200"/>
                  <a:gd name="T3" fmla="*/ 192 h 192"/>
                  <a:gd name="T4" fmla="*/ 1200 w 1200"/>
                  <a:gd name="T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37" name="Freeform 861"/>
              <p:cNvSpPr>
                <a:spLocks/>
              </p:cNvSpPr>
              <p:nvPr/>
            </p:nvSpPr>
            <p:spPr bwMode="auto">
              <a:xfrm flipV="1">
                <a:off x="8468" y="2832"/>
                <a:ext cx="236" cy="192"/>
              </a:xfrm>
              <a:custGeom>
                <a:avLst/>
                <a:gdLst>
                  <a:gd name="T0" fmla="*/ 0 w 1200"/>
                  <a:gd name="T1" fmla="*/ 192 h 192"/>
                  <a:gd name="T2" fmla="*/ 1200 w 1200"/>
                  <a:gd name="T3" fmla="*/ 192 h 192"/>
                  <a:gd name="T4" fmla="*/ 1200 w 1200"/>
                  <a:gd name="T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39" name="Freeform 863"/>
              <p:cNvSpPr>
                <a:spLocks/>
              </p:cNvSpPr>
              <p:nvPr/>
            </p:nvSpPr>
            <p:spPr bwMode="auto">
              <a:xfrm>
                <a:off x="8704" y="2832"/>
                <a:ext cx="416" cy="192"/>
              </a:xfrm>
              <a:custGeom>
                <a:avLst/>
                <a:gdLst>
                  <a:gd name="T0" fmla="*/ 0 w 1200"/>
                  <a:gd name="T1" fmla="*/ 192 h 192"/>
                  <a:gd name="T2" fmla="*/ 1200 w 1200"/>
                  <a:gd name="T3" fmla="*/ 192 h 192"/>
                  <a:gd name="T4" fmla="*/ 1200 w 1200"/>
                  <a:gd name="T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40" name="Freeform 864"/>
              <p:cNvSpPr>
                <a:spLocks/>
              </p:cNvSpPr>
              <p:nvPr/>
            </p:nvSpPr>
            <p:spPr bwMode="auto">
              <a:xfrm flipV="1">
                <a:off x="9120" y="2832"/>
                <a:ext cx="271" cy="192"/>
              </a:xfrm>
              <a:custGeom>
                <a:avLst/>
                <a:gdLst>
                  <a:gd name="T0" fmla="*/ 0 w 1200"/>
                  <a:gd name="T1" fmla="*/ 192 h 192"/>
                  <a:gd name="T2" fmla="*/ 1200 w 1200"/>
                  <a:gd name="T3" fmla="*/ 192 h 192"/>
                  <a:gd name="T4" fmla="*/ 1200 w 1200"/>
                  <a:gd name="T5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41" name="Line 865"/>
              <p:cNvSpPr>
                <a:spLocks noChangeShapeType="1"/>
              </p:cNvSpPr>
              <p:nvPr/>
            </p:nvSpPr>
            <p:spPr bwMode="auto">
              <a:xfrm>
                <a:off x="9392" y="3024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0244" name="Rectangle 868"/>
            <p:cNvSpPr>
              <a:spLocks noChangeArrowheads="1"/>
            </p:cNvSpPr>
            <p:nvPr/>
          </p:nvSpPr>
          <p:spPr bwMode="auto">
            <a:xfrm>
              <a:off x="5040" y="3264"/>
              <a:ext cx="240" cy="24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en-US">
                  <a:solidFill>
                    <a:schemeClr val="bg1"/>
                  </a:solidFill>
                </a:rPr>
                <a:t>Q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mph" presetSubtype="2" repeatCount="indefinite" autoRev="1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4" dur="3000" fill="hold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3000" fill="hold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7" dur="3000" fill="hold"/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" dur="3000" fill="hold"/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0" dur="3000" fill="hold"/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1" dur="3000" fill="hold"/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3" dur="3000" fill="hold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4" dur="3000" fill="hold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6" dur="3000" fill="hold"/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3000" fill="hold"/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9" dur="3000" fill="hold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3000" fill="hold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52" dur="3000" fill="hold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3" dur="3000" fill="hold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55" dur="3000" fill="hold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" dur="3000" fill="hold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58" dur="3000" fill="hold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9" dur="3000" fill="hold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61" dur="3000" fill="hold"/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" dur="3000" fill="hold"/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64" dur="3000" fill="hold"/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" dur="3000" fill="hold"/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67" dur="3000" fill="hold"/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" dur="3000" fill="hold"/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29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29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2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2000"/>
                                        <p:tgtEl>
                                          <p:spTgt spid="22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229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2000"/>
                                        <p:tgtEl>
                                          <p:spTgt spid="229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229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/>
                                        <p:tgtEl>
                                          <p:spTgt spid="229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229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2295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0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3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7" presetClass="emph" presetSubtype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7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0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2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3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6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indefinite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9" dur="indefinite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2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" dur="indefinite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5" dur="indefinite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" dur="indefinite"/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8" dur="indefinite"/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" dur="indefinite"/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1" dur="indefinite"/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indefinite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4" dur="indefinite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22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1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22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6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9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2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5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8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 nodeType="clickPar">
                      <p:stCondLst>
                        <p:cond delay="indefinite"/>
                      </p:stCondLst>
                      <p:childTnLst>
                        <p:par>
                          <p:cTn id="2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1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3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6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2000"/>
                                        <p:tgtEl>
                                          <p:spTgt spid="229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5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2000"/>
                                        <p:tgtEl>
                                          <p:spTgt spid="229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2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2000"/>
                                        <p:tgtEl>
                                          <p:spTgt spid="229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2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2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2000"/>
                                        <p:tgtEl>
                                          <p:spTgt spid="229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2000"/>
                                        <p:tgtEl>
                                          <p:spTgt spid="229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2000"/>
                                        <p:tgtEl>
                                          <p:spTgt spid="229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2000"/>
                                        <p:tgtEl>
                                          <p:spTgt spid="229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2000"/>
                                        <p:tgtEl>
                                          <p:spTgt spid="229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2000"/>
                                        <p:tgtEl>
                                          <p:spTgt spid="229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2000"/>
                                        <p:tgtEl>
                                          <p:spTgt spid="229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000"/>
                                        <p:tgtEl>
                                          <p:spTgt spid="229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000"/>
                                        <p:tgtEl>
                                          <p:spTgt spid="229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2000"/>
                                        <p:tgtEl>
                                          <p:spTgt spid="229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2000"/>
                                        <p:tgtEl>
                                          <p:spTgt spid="229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000"/>
                                        <p:tgtEl>
                                          <p:spTgt spid="229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 nodeType="clickPar">
                      <p:stCondLst>
                        <p:cond delay="indefinite"/>
                      </p:stCondLst>
                      <p:childTnLst>
                        <p:par>
                          <p:cTn id="3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1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3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6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0" presetID="7" presetClass="emph" presetSubtype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1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2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4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5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7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8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0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1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3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4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6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7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9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0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2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3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5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6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8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9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0" fill="hold" nodeType="clickPar">
                      <p:stCondLst>
                        <p:cond delay="indefinite"/>
                      </p:stCondLst>
                      <p:childTnLst>
                        <p:par>
                          <p:cTn id="4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2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4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8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9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1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2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4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5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7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8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0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1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2" fill="hold" nodeType="clickPar">
                      <p:stCondLst>
                        <p:cond delay="indefinite"/>
                      </p:stCondLst>
                      <p:childTnLst>
                        <p:par>
                          <p:cTn id="4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4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6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9" fill="hold" nodeType="clickPar">
                      <p:stCondLst>
                        <p:cond delay="indefinite"/>
                      </p:stCondLst>
                      <p:childTnLst>
                        <p:par>
                          <p:cTn id="4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2000"/>
                                        <p:tgtEl>
                                          <p:spTgt spid="229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2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2000"/>
                                        <p:tgtEl>
                                          <p:spTgt spid="229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2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8" dur="2000"/>
                                        <p:tgtEl>
                                          <p:spTgt spid="229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1" dur="2000"/>
                                        <p:tgtEl>
                                          <p:spTgt spid="22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2000"/>
                                        <p:tgtEl>
                                          <p:spTgt spid="22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2000"/>
                                        <p:tgtEl>
                                          <p:spTgt spid="22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2000"/>
                                        <p:tgtEl>
                                          <p:spTgt spid="22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2000"/>
                                        <p:tgtEl>
                                          <p:spTgt spid="22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2000"/>
                                        <p:tgtEl>
                                          <p:spTgt spid="22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2000"/>
                                        <p:tgtEl>
                                          <p:spTgt spid="22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2000"/>
                                        <p:tgtEl>
                                          <p:spTgt spid="229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2000"/>
                                        <p:tgtEl>
                                          <p:spTgt spid="229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4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2000"/>
                                        <p:tgtEl>
                                          <p:spTgt spid="229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2000"/>
                                        <p:tgtEl>
                                          <p:spTgt spid="229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0" dur="2000"/>
                                        <p:tgtEl>
                                          <p:spTgt spid="229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1" fill="hold" nodeType="clickPar">
                      <p:stCondLst>
                        <p:cond delay="indefinite"/>
                      </p:stCondLst>
                      <p:childTnLst>
                        <p:par>
                          <p:cTn id="5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4" dur="2000"/>
                                        <p:tgtEl>
                                          <p:spTgt spid="229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7" dur="2000"/>
                                        <p:tgtEl>
                                          <p:spTgt spid="229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2000"/>
                                        <p:tgtEl>
                                          <p:spTgt spid="229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3" dur="2000"/>
                                        <p:tgtEl>
                                          <p:spTgt spid="229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5" fill="hold" nodeType="clickPar">
                      <p:stCondLst>
                        <p:cond delay="indefinite"/>
                      </p:stCondLst>
                      <p:childTnLst>
                        <p:par>
                          <p:cTn id="5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7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8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9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1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2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4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5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7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8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0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1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3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4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6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7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8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9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0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2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3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5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6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8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9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0" fill="hold" nodeType="clickPar">
                      <p:stCondLst>
                        <p:cond delay="indefinite"/>
                      </p:stCondLst>
                      <p:childTnLst>
                        <p:par>
                          <p:cTn id="5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2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4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5" fill="hold" nodeType="clickPar">
                      <p:stCondLst>
                        <p:cond delay="indefinite"/>
                      </p:stCondLst>
                      <p:childTnLst>
                        <p:par>
                          <p:cTn id="5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7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9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91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2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3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5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6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8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9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1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2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4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5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07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8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9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1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2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4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5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7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8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0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1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2" fill="hold" nodeType="clickPar">
                      <p:stCondLst>
                        <p:cond delay="indefinite"/>
                      </p:stCondLst>
                      <p:childTnLst>
                        <p:par>
                          <p:cTn id="6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6" dur="3000"/>
                                        <p:tgtEl>
                                          <p:spTgt spid="230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7" fill="hold" nodeType="clickPar">
                      <p:stCondLst>
                        <p:cond delay="indefinite"/>
                      </p:stCondLst>
                      <p:childTnLst>
                        <p:par>
                          <p:cTn id="6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9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0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3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6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9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2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5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8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1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4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7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0" dur="2000"/>
                                        <p:tgtEl>
                                          <p:spTgt spid="229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3" dur="2000"/>
                                        <p:tgtEl>
                                          <p:spTgt spid="229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6" dur="2000"/>
                                        <p:tgtEl>
                                          <p:spTgt spid="229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1" dur="5000"/>
                                        <p:tgtEl>
                                          <p:spTgt spid="229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3" dur="2000"/>
                                        <p:tgtEl>
                                          <p:spTgt spid="230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5" fill="hold" nodeType="clickPar">
                      <p:stCondLst>
                        <p:cond delay="indefinite"/>
                      </p:stCondLst>
                      <p:childTnLst>
                        <p:par>
                          <p:cTn id="6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9" dur="2000"/>
                                        <p:tgtEl>
                                          <p:spTgt spid="23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0" fill="hold" nodeType="clickPar">
                      <p:stCondLst>
                        <p:cond delay="indefinite"/>
                      </p:stCondLst>
                      <p:childTnLst>
                        <p:par>
                          <p:cTn id="6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3" dur="500"/>
                                        <p:tgtEl>
                                          <p:spTgt spid="23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6" dur="2000"/>
                                        <p:tgtEl>
                                          <p:spTgt spid="2298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8" fill="hold" nodeType="clickPar">
                      <p:stCondLst>
                        <p:cond delay="indefinite"/>
                      </p:stCondLst>
                      <p:childTnLst>
                        <p:par>
                          <p:cTn id="6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2" dur="2000" fill="hold"/>
                                        <p:tgtEl>
                                          <p:spTgt spid="229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3" dur="2000" fill="hold"/>
                                        <p:tgtEl>
                                          <p:spTgt spid="229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5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7" fill="hold" nodeType="clickPar">
                      <p:stCondLst>
                        <p:cond delay="indefinite"/>
                      </p:stCondLst>
                      <p:childTnLst>
                        <p:par>
                          <p:cTn id="6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1" dur="3000"/>
                                        <p:tgtEl>
                                          <p:spTgt spid="229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2" fill="hold" nodeType="clickPar">
                      <p:stCondLst>
                        <p:cond delay="indefinite"/>
                      </p:stCondLst>
                      <p:childTnLst>
                        <p:par>
                          <p:cTn id="7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6" dur="2000"/>
                                        <p:tgtEl>
                                          <p:spTgt spid="229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9" dur="500"/>
                                        <p:tgtEl>
                                          <p:spTgt spid="2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11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3" dur="3000"/>
                                        <p:tgtEl>
                                          <p:spTgt spid="229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15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7" dur="3000"/>
                                        <p:tgtEl>
                                          <p:spTgt spid="229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8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719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1" dur="3000"/>
                                        <p:tgtEl>
                                          <p:spTgt spid="22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2" fill="hold" nodeType="clickPar">
                      <p:stCondLst>
                        <p:cond delay="indefinite"/>
                      </p:stCondLst>
                      <p:childTnLst>
                        <p:par>
                          <p:cTn id="7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5" dur="2000"/>
                                        <p:tgtEl>
                                          <p:spTgt spid="229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28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29" dur="2000"/>
                                        <p:tgtEl>
                                          <p:spTgt spid="229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1" fill="hold" nodeType="clickPar">
                      <p:stCondLst>
                        <p:cond delay="indefinite"/>
                      </p:stCondLst>
                      <p:childTnLst>
                        <p:par>
                          <p:cTn id="7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4" dur="2000"/>
                                        <p:tgtEl>
                                          <p:spTgt spid="229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3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8" dur="2000"/>
                                        <p:tgtEl>
                                          <p:spTgt spid="229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0" fill="hold" nodeType="clickPar">
                      <p:stCondLst>
                        <p:cond delay="indefinite"/>
                      </p:stCondLst>
                      <p:childTnLst>
                        <p:par>
                          <p:cTn id="7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3" dur="2000"/>
                                        <p:tgtEl>
                                          <p:spTgt spid="229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4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7" dur="2000"/>
                                        <p:tgtEl>
                                          <p:spTgt spid="229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50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2" dur="500"/>
                                        <p:tgtEl>
                                          <p:spTgt spid="2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3" fill="hold" nodeType="clickPar">
                      <p:stCondLst>
                        <p:cond delay="indefinite"/>
                      </p:stCondLst>
                      <p:childTnLst>
                        <p:par>
                          <p:cTn id="7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7" dur="2000"/>
                                        <p:tgtEl>
                                          <p:spTgt spid="22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9" dur="2000"/>
                                        <p:tgtEl>
                                          <p:spTgt spid="229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2" dur="2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5" dur="2000"/>
                                        <p:tgtEl>
                                          <p:spTgt spid="229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8" dur="2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1" dur="2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4" dur="2000"/>
                                        <p:tgtEl>
                                          <p:spTgt spid="229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7" dur="2000"/>
                                        <p:tgtEl>
                                          <p:spTgt spid="229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0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3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6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9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2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5" dur="2000"/>
                                        <p:tgtEl>
                                          <p:spTgt spid="229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8" dur="2000"/>
                                        <p:tgtEl>
                                          <p:spTgt spid="229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1" dur="2000"/>
                                        <p:tgtEl>
                                          <p:spTgt spid="229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4" dur="2000"/>
                                        <p:tgtEl>
                                          <p:spTgt spid="229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7" dur="2000"/>
                                        <p:tgtEl>
                                          <p:spTgt spid="229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0" dur="2000"/>
                                        <p:tgtEl>
                                          <p:spTgt spid="229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3" dur="2000"/>
                                        <p:tgtEl>
                                          <p:spTgt spid="229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6" dur="2000"/>
                                        <p:tgtEl>
                                          <p:spTgt spid="229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8" presetID="10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18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19" dur="2000"/>
                                        <p:tgtEl>
                                          <p:spTgt spid="229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2" dur="2000"/>
                                        <p:tgtEl>
                                          <p:spTgt spid="229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5" dur="2000"/>
                                        <p:tgtEl>
                                          <p:spTgt spid="229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8" dur="2000"/>
                                        <p:tgtEl>
                                          <p:spTgt spid="229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1" dur="2000"/>
                                        <p:tgtEl>
                                          <p:spTgt spid="229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4" dur="2000"/>
                                        <p:tgtEl>
                                          <p:spTgt spid="229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7" dur="2000"/>
                                        <p:tgtEl>
                                          <p:spTgt spid="229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0" dur="2000"/>
                                        <p:tgtEl>
                                          <p:spTgt spid="229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3" dur="2000"/>
                                        <p:tgtEl>
                                          <p:spTgt spid="229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6" dur="2000"/>
                                        <p:tgtEl>
                                          <p:spTgt spid="229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9" dur="2000"/>
                                        <p:tgtEl>
                                          <p:spTgt spid="229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2" dur="2000"/>
                                        <p:tgtEl>
                                          <p:spTgt spid="229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5" dur="2000"/>
                                        <p:tgtEl>
                                          <p:spTgt spid="229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8" dur="2000"/>
                                        <p:tgtEl>
                                          <p:spTgt spid="229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1" dur="2000"/>
                                        <p:tgtEl>
                                          <p:spTgt spid="229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4" dur="2000"/>
                                        <p:tgtEl>
                                          <p:spTgt spid="229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7" dur="2000"/>
                                        <p:tgtEl>
                                          <p:spTgt spid="229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0" dur="2000"/>
                                        <p:tgtEl>
                                          <p:spTgt spid="229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3" dur="2000"/>
                                        <p:tgtEl>
                                          <p:spTgt spid="229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6" dur="2000"/>
                                        <p:tgtEl>
                                          <p:spTgt spid="229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9" dur="2000"/>
                                        <p:tgtEl>
                                          <p:spTgt spid="229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2" dur="2000"/>
                                        <p:tgtEl>
                                          <p:spTgt spid="229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5" dur="2000"/>
                                        <p:tgtEl>
                                          <p:spTgt spid="229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7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8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2" dur="500"/>
                                        <p:tgtEl>
                                          <p:spTgt spid="23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5" dur="500"/>
                                        <p:tgtEl>
                                          <p:spTgt spid="23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627" grpId="0"/>
      <p:bldP spid="229379" grpId="0" animBg="1"/>
      <p:bldP spid="229387" grpId="0" animBg="1"/>
      <p:bldP spid="229387" grpId="1" animBg="1"/>
      <p:bldP spid="229387" grpId="2" animBg="1"/>
      <p:bldP spid="229388" grpId="0" animBg="1"/>
      <p:bldP spid="229388" grpId="1" animBg="1"/>
      <p:bldP spid="229388" grpId="2" animBg="1"/>
      <p:bldP spid="229388" grpId="3" animBg="1"/>
      <p:bldP spid="229389" grpId="0" animBg="1"/>
      <p:bldP spid="229389" grpId="1" animBg="1"/>
      <p:bldP spid="229389" grpId="2" animBg="1"/>
      <p:bldP spid="229390" grpId="0" animBg="1"/>
      <p:bldP spid="229390" grpId="1" animBg="1"/>
      <p:bldP spid="229390" grpId="2" animBg="1"/>
      <p:bldP spid="229390" grpId="3" animBg="1"/>
      <p:bldP spid="229391" grpId="0" animBg="1"/>
      <p:bldP spid="229391" grpId="1" animBg="1"/>
      <p:bldP spid="229391" grpId="2" animBg="1"/>
      <p:bldP spid="229391" grpId="3" animBg="1"/>
      <p:bldP spid="229392" grpId="0" animBg="1"/>
      <p:bldP spid="229392" grpId="1" animBg="1"/>
      <p:bldP spid="229392" grpId="2" animBg="1"/>
      <p:bldP spid="229393" grpId="0" animBg="1"/>
      <p:bldP spid="229393" grpId="1" animBg="1"/>
      <p:bldP spid="229393" grpId="2" animBg="1"/>
      <p:bldP spid="229394" grpId="0" animBg="1"/>
      <p:bldP spid="229394" grpId="1" animBg="1"/>
      <p:bldP spid="229394" grpId="2" animBg="1"/>
      <p:bldP spid="229394" grpId="3" animBg="1"/>
      <p:bldP spid="229395" grpId="0" animBg="1"/>
      <p:bldP spid="229395" grpId="1" animBg="1"/>
      <p:bldP spid="229395" grpId="2" animBg="1"/>
      <p:bldP spid="229395" grpId="3" animBg="1"/>
      <p:bldP spid="229396" grpId="0" animBg="1"/>
      <p:bldP spid="229396" grpId="1" animBg="1"/>
      <p:bldP spid="229396" grpId="2" animBg="1"/>
      <p:bldP spid="229396" grpId="3" animBg="1"/>
      <p:bldP spid="229397" grpId="0" animBg="1"/>
      <p:bldP spid="229397" grpId="1" animBg="1"/>
      <p:bldP spid="229397" grpId="2" animBg="1"/>
      <p:bldP spid="229397" grpId="3" animBg="1"/>
      <p:bldP spid="229398" grpId="0" animBg="1"/>
      <p:bldP spid="229398" grpId="1" animBg="1"/>
      <p:bldP spid="229398" grpId="2" animBg="1"/>
      <p:bldP spid="229398" grpId="3" animBg="1"/>
      <p:bldP spid="229399" grpId="0"/>
      <p:bldP spid="229399" grpId="1"/>
      <p:bldP spid="229399" grpId="2"/>
      <p:bldP spid="229400" grpId="0"/>
      <p:bldP spid="229400" grpId="1"/>
      <p:bldP spid="229400" grpId="2"/>
      <p:bldP spid="229401" grpId="0"/>
      <p:bldP spid="229401" grpId="1"/>
      <p:bldP spid="229401" grpId="2"/>
      <p:bldP spid="229402" grpId="0"/>
      <p:bldP spid="229402" grpId="1"/>
      <p:bldP spid="229402" grpId="2"/>
      <p:bldP spid="229415" grpId="0" animBg="1"/>
      <p:bldP spid="229415" grpId="1" animBg="1"/>
      <p:bldP spid="229415" grpId="2" animBg="1"/>
      <p:bldP spid="229416" grpId="0" animBg="1"/>
      <p:bldP spid="229416" grpId="1" animBg="1"/>
      <p:bldP spid="229416" grpId="2" animBg="1"/>
      <p:bldP spid="229424" grpId="0" animBg="1"/>
      <p:bldP spid="229424" grpId="1" animBg="1"/>
      <p:bldP spid="229424" grpId="2" animBg="1"/>
      <p:bldP spid="229425" grpId="0" animBg="1"/>
      <p:bldP spid="229425" grpId="1" animBg="1"/>
      <p:bldP spid="229425" grpId="2" animBg="1"/>
      <p:bldP spid="229426" grpId="0"/>
      <p:bldP spid="229426" grpId="1"/>
      <p:bldP spid="229599" grpId="0" animBg="1"/>
      <p:bldP spid="229599" grpId="1" animBg="1"/>
      <p:bldP spid="229600" grpId="0" animBg="1"/>
      <p:bldP spid="229600" grpId="1" animBg="1"/>
      <p:bldP spid="229601" grpId="0" animBg="1"/>
      <p:bldP spid="229601" grpId="1" animBg="1"/>
      <p:bldP spid="229602" grpId="0" animBg="1"/>
      <p:bldP spid="229602" grpId="1" animBg="1"/>
      <p:bldP spid="229603" grpId="0" animBg="1"/>
      <p:bldP spid="229603" grpId="1" animBg="1"/>
      <p:bldP spid="229604" grpId="0" animBg="1"/>
      <p:bldP spid="229604" grpId="1" animBg="1"/>
      <p:bldP spid="229605" grpId="0" animBg="1"/>
      <p:bldP spid="229605" grpId="1" animBg="1"/>
      <p:bldP spid="229606" grpId="0" animBg="1"/>
      <p:bldP spid="229606" grpId="1" animBg="1"/>
      <p:bldP spid="229607" grpId="0" animBg="1"/>
      <p:bldP spid="229607" grpId="1" animBg="1"/>
      <p:bldP spid="229608" grpId="0" animBg="1"/>
      <p:bldP spid="229608" grpId="1" animBg="1"/>
      <p:bldP spid="229609" grpId="0" animBg="1"/>
      <p:bldP spid="229609" grpId="1" animBg="1"/>
      <p:bldP spid="229610" grpId="0" animBg="1"/>
      <p:bldP spid="229610" grpId="1" animBg="1"/>
      <p:bldP spid="229611" grpId="0"/>
      <p:bldP spid="229611" grpId="1"/>
      <p:bldP spid="229612" grpId="0"/>
      <p:bldP spid="229612" grpId="1"/>
      <p:bldP spid="229613" grpId="0"/>
      <p:bldP spid="229613" grpId="1"/>
      <p:bldP spid="229614" grpId="0"/>
      <p:bldP spid="229614" grpId="1"/>
      <p:bldP spid="229615" grpId="0" animBg="1"/>
      <p:bldP spid="229615" grpId="1" animBg="1"/>
      <p:bldP spid="229616" grpId="0" animBg="1"/>
      <p:bldP spid="229616" grpId="1" animBg="1"/>
      <p:bldP spid="229617" grpId="0" animBg="1"/>
      <p:bldP spid="229617" grpId="1" animBg="1"/>
      <p:bldP spid="229618" grpId="0" animBg="1"/>
      <p:bldP spid="229618" grpId="1" animBg="1"/>
      <p:bldP spid="229625" grpId="0"/>
      <p:bldP spid="229629" grpId="0"/>
      <p:bldP spid="229702" grpId="0" animBg="1"/>
      <p:bldP spid="229703" grpId="0" animBg="1"/>
      <p:bldP spid="229663" grpId="0" animBg="1"/>
      <p:bldP spid="229704" grpId="0" animBg="1"/>
      <p:bldP spid="229732" grpId="0" animBg="1"/>
      <p:bldP spid="229733" grpId="0" animBg="1"/>
      <p:bldP spid="229619" grpId="0" animBg="1"/>
      <p:bldP spid="229619" grpId="1" animBg="1"/>
      <p:bldP spid="229619" grpId="2" animBg="1"/>
      <p:bldP spid="229619" grpId="3" animBg="1"/>
      <p:bldP spid="229620" grpId="0" animBg="1"/>
      <p:bldP spid="229620" grpId="1" animBg="1"/>
      <p:bldP spid="229620" grpId="2" animBg="1"/>
      <p:bldP spid="229620" grpId="3" animBg="1"/>
      <p:bldP spid="229621" grpId="0" animBg="1"/>
      <p:bldP spid="229621" grpId="1" animBg="1"/>
      <p:bldP spid="229621" grpId="2" animBg="1"/>
      <p:bldP spid="229621" grpId="3" animBg="1"/>
      <p:bldP spid="229624" grpId="0" animBg="1"/>
      <p:bldP spid="229624" grpId="1" animBg="1"/>
      <p:bldP spid="229624" grpId="2" animBg="1"/>
      <p:bldP spid="229624" grpId="3" animBg="1"/>
      <p:bldP spid="229706" grpId="0" animBg="1"/>
      <p:bldP spid="229706" grpId="1" animBg="1"/>
      <p:bldP spid="229706" grpId="2" animBg="1"/>
      <p:bldP spid="229706" grpId="3" animBg="1"/>
      <p:bldP spid="229714" grpId="0" animBg="1"/>
      <p:bldP spid="229714" grpId="1" animBg="1"/>
      <p:bldP spid="229714" grpId="2" animBg="1"/>
      <p:bldP spid="229714" grpId="3" animBg="1"/>
      <p:bldP spid="229597" grpId="0" animBg="1"/>
      <p:bldP spid="229598" grpId="0" animBg="1"/>
      <p:bldP spid="229795" grpId="0" animBg="1"/>
      <p:bldP spid="229795" grpId="1" animBg="1"/>
      <p:bldP spid="229795" grpId="2" animBg="1"/>
      <p:bldP spid="229795" grpId="3" animBg="1"/>
      <p:bldP spid="229796" grpId="0" animBg="1"/>
      <p:bldP spid="229796" grpId="1" animBg="1"/>
      <p:bldP spid="229796" grpId="2" animBg="1"/>
      <p:bldP spid="229796" grpId="3" animBg="1"/>
      <p:bldP spid="229797" grpId="0"/>
      <p:bldP spid="229797" grpId="1"/>
      <p:bldP spid="229797" grpId="2"/>
      <p:bldP spid="229797" grpId="4"/>
      <p:bldP spid="229814" grpId="0"/>
      <p:bldP spid="229814" grpId="1"/>
      <p:bldP spid="229817" grpId="0"/>
      <p:bldP spid="229817" grpId="1"/>
      <p:bldP spid="229818" grpId="0"/>
      <p:bldP spid="229818" grpId="1"/>
      <p:bldP spid="229819" grpId="0"/>
      <p:bldP spid="229819" grpId="1"/>
      <p:bldP spid="229820" grpId="0"/>
      <p:bldP spid="229820" grpId="1"/>
      <p:bldP spid="229821" grpId="0"/>
      <p:bldP spid="229821" grpId="1"/>
      <p:bldP spid="229822" grpId="0"/>
      <p:bldP spid="229822" grpId="1"/>
      <p:bldP spid="229824" grpId="0"/>
      <p:bldP spid="229824" grpId="1"/>
      <p:bldP spid="229705" grpId="0" animBg="1"/>
      <p:bldP spid="2302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</p:txBody>
      </p:sp>
      <p:sp>
        <p:nvSpPr>
          <p:cNvPr id="231440" name="Line 16"/>
          <p:cNvSpPr>
            <a:spLocks noChangeShapeType="1"/>
          </p:cNvSpPr>
          <p:nvPr/>
        </p:nvSpPr>
        <p:spPr bwMode="auto">
          <a:xfrm rot="16200000" flipV="1">
            <a:off x="6649244" y="16676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41" name="Line 17"/>
          <p:cNvSpPr>
            <a:spLocks noChangeShapeType="1"/>
          </p:cNvSpPr>
          <p:nvPr/>
        </p:nvSpPr>
        <p:spPr bwMode="auto">
          <a:xfrm rot="16200000" flipV="1">
            <a:off x="5350669" y="15470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42" name="Line 18"/>
          <p:cNvSpPr>
            <a:spLocks noChangeShapeType="1"/>
          </p:cNvSpPr>
          <p:nvPr/>
        </p:nvSpPr>
        <p:spPr bwMode="auto">
          <a:xfrm rot="16200000" flipV="1">
            <a:off x="5559425" y="19812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43" name="Freeform 19"/>
          <p:cNvSpPr>
            <a:spLocks/>
          </p:cNvSpPr>
          <p:nvPr/>
        </p:nvSpPr>
        <p:spPr bwMode="auto">
          <a:xfrm rot="5400000">
            <a:off x="5635625" y="16764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44" name="Oval 20"/>
          <p:cNvSpPr>
            <a:spLocks noChangeArrowheads="1"/>
          </p:cNvSpPr>
          <p:nvPr/>
        </p:nvSpPr>
        <p:spPr bwMode="auto">
          <a:xfrm>
            <a:off x="6184900" y="19097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1445" name="Line 21"/>
          <p:cNvSpPr>
            <a:spLocks noChangeShapeType="1"/>
          </p:cNvSpPr>
          <p:nvPr/>
        </p:nvSpPr>
        <p:spPr bwMode="auto">
          <a:xfrm rot="16200000" flipV="1">
            <a:off x="6649244" y="28868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46" name="Line 22"/>
          <p:cNvSpPr>
            <a:spLocks noChangeShapeType="1"/>
          </p:cNvSpPr>
          <p:nvPr/>
        </p:nvSpPr>
        <p:spPr bwMode="auto">
          <a:xfrm rot="16200000" flipV="1">
            <a:off x="5559425" y="29718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47" name="Line 23"/>
          <p:cNvSpPr>
            <a:spLocks noChangeShapeType="1"/>
          </p:cNvSpPr>
          <p:nvPr/>
        </p:nvSpPr>
        <p:spPr bwMode="auto">
          <a:xfrm rot="16200000" flipV="1">
            <a:off x="5350669" y="29948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48" name="Freeform 24"/>
          <p:cNvSpPr>
            <a:spLocks/>
          </p:cNvSpPr>
          <p:nvPr/>
        </p:nvSpPr>
        <p:spPr bwMode="auto">
          <a:xfrm rot="5400000">
            <a:off x="5635625" y="28956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49" name="Oval 25"/>
          <p:cNvSpPr>
            <a:spLocks noChangeArrowheads="1"/>
          </p:cNvSpPr>
          <p:nvPr/>
        </p:nvSpPr>
        <p:spPr bwMode="auto">
          <a:xfrm>
            <a:off x="6184900" y="31289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1450" name="Freeform 26"/>
          <p:cNvSpPr>
            <a:spLocks/>
          </p:cNvSpPr>
          <p:nvPr/>
        </p:nvSpPr>
        <p:spPr bwMode="auto">
          <a:xfrm>
            <a:off x="5445125" y="1981200"/>
            <a:ext cx="1066800" cy="1096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51" name="Freeform 27"/>
          <p:cNvSpPr>
            <a:spLocks/>
          </p:cNvSpPr>
          <p:nvPr/>
        </p:nvSpPr>
        <p:spPr bwMode="auto">
          <a:xfrm flipV="1">
            <a:off x="5445125" y="2095500"/>
            <a:ext cx="1066800" cy="1096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70" name="Text Box 46"/>
          <p:cNvSpPr txBox="1">
            <a:spLocks noChangeArrowheads="1"/>
          </p:cNvSpPr>
          <p:nvPr/>
        </p:nvSpPr>
        <p:spPr bwMode="auto">
          <a:xfrm>
            <a:off x="7013575" y="1538288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31471" name="Text Box 47"/>
          <p:cNvSpPr txBox="1">
            <a:spLocks noChangeArrowheads="1"/>
          </p:cNvSpPr>
          <p:nvPr/>
        </p:nvSpPr>
        <p:spPr bwMode="auto">
          <a:xfrm>
            <a:off x="7029450" y="2859088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31472" name="Line 48"/>
          <p:cNvSpPr>
            <a:spLocks noChangeShapeType="1"/>
          </p:cNvSpPr>
          <p:nvPr/>
        </p:nvSpPr>
        <p:spPr bwMode="auto">
          <a:xfrm>
            <a:off x="7121525" y="2895600"/>
            <a:ext cx="228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73" name="Freeform 49"/>
          <p:cNvSpPr>
            <a:spLocks/>
          </p:cNvSpPr>
          <p:nvPr/>
        </p:nvSpPr>
        <p:spPr bwMode="auto">
          <a:xfrm>
            <a:off x="6858000" y="1947863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474" name="Freeform 50"/>
          <p:cNvSpPr>
            <a:spLocks/>
          </p:cNvSpPr>
          <p:nvPr/>
        </p:nvSpPr>
        <p:spPr bwMode="auto">
          <a:xfrm>
            <a:off x="6858000" y="3167063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1501" name="Oval 77"/>
          <p:cNvSpPr>
            <a:spLocks noChangeArrowheads="1"/>
          </p:cNvSpPr>
          <p:nvPr/>
        </p:nvSpPr>
        <p:spPr bwMode="auto">
          <a:xfrm>
            <a:off x="6481763" y="1960563"/>
            <a:ext cx="46037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1502" name="Oval 78"/>
          <p:cNvSpPr>
            <a:spLocks noChangeArrowheads="1"/>
          </p:cNvSpPr>
          <p:nvPr/>
        </p:nvSpPr>
        <p:spPr bwMode="auto">
          <a:xfrm>
            <a:off x="6489700" y="31877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1505" name="Group 81"/>
          <p:cNvGrpSpPr>
            <a:grpSpLocks/>
          </p:cNvGrpSpPr>
          <p:nvPr/>
        </p:nvGrpSpPr>
        <p:grpSpPr bwMode="auto">
          <a:xfrm>
            <a:off x="1406525" y="1447800"/>
            <a:ext cx="3657600" cy="2133600"/>
            <a:chOff x="886" y="912"/>
            <a:chExt cx="2304" cy="1344"/>
          </a:xfrm>
        </p:grpSpPr>
        <p:grpSp>
          <p:nvGrpSpPr>
            <p:cNvPr id="231500" name="Group 76"/>
            <p:cNvGrpSpPr>
              <a:grpSpLocks/>
            </p:cNvGrpSpPr>
            <p:nvPr/>
          </p:nvGrpSpPr>
          <p:grpSpPr bwMode="auto">
            <a:xfrm>
              <a:off x="886" y="912"/>
              <a:ext cx="2304" cy="1344"/>
              <a:chOff x="886" y="912"/>
              <a:chExt cx="2304" cy="1344"/>
            </a:xfrm>
          </p:grpSpPr>
          <p:grpSp>
            <p:nvGrpSpPr>
              <p:cNvPr id="231477" name="Group 53"/>
              <p:cNvGrpSpPr>
                <a:grpSpLocks/>
              </p:cNvGrpSpPr>
              <p:nvPr/>
            </p:nvGrpSpPr>
            <p:grpSpPr bwMode="auto">
              <a:xfrm>
                <a:off x="886" y="912"/>
                <a:ext cx="2304" cy="1344"/>
                <a:chOff x="886" y="912"/>
                <a:chExt cx="2304" cy="1344"/>
              </a:xfrm>
            </p:grpSpPr>
            <p:sp>
              <p:nvSpPr>
                <p:cNvPr id="231452" name="AutoShape 28"/>
                <p:cNvSpPr>
                  <a:spLocks noChangeArrowheads="1"/>
                </p:cNvSpPr>
                <p:nvPr/>
              </p:nvSpPr>
              <p:spPr bwMode="auto">
                <a:xfrm rot="37800000">
                  <a:off x="2854" y="1921"/>
                  <a:ext cx="335" cy="336"/>
                </a:xfrm>
                <a:custGeom>
                  <a:avLst/>
                  <a:gdLst>
                    <a:gd name="G0" fmla="+- 0 0 0"/>
                    <a:gd name="G1" fmla="+- 0 0 0"/>
                    <a:gd name="G2" fmla="+- 0 0 0"/>
                    <a:gd name="T0" fmla="*/ 0 256 1"/>
                    <a:gd name="T1" fmla="*/ 180 256 1"/>
                    <a:gd name="G3" fmla="+- 0 T0 T1"/>
                    <a:gd name="T2" fmla="*/ 0 256 1"/>
                    <a:gd name="T3" fmla="*/ 90 256 1"/>
                    <a:gd name="G4" fmla="+- 0 T2 T3"/>
                    <a:gd name="G5" fmla="*/ G4 2 1"/>
                    <a:gd name="T4" fmla="*/ 90 256 1"/>
                    <a:gd name="T5" fmla="*/ 0 256 1"/>
                    <a:gd name="G6" fmla="+- 0 T4 T5"/>
                    <a:gd name="G7" fmla="*/ G6 2 1"/>
                    <a:gd name="G8" fmla="abs 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0"/>
                    <a:gd name="G18" fmla="*/ 0 1 2"/>
                    <a:gd name="G19" fmla="+- G18 5400 0"/>
                    <a:gd name="G20" fmla="cos G19 0"/>
                    <a:gd name="G21" fmla="sin G19 0"/>
                    <a:gd name="G22" fmla="+- G20 10800 0"/>
                    <a:gd name="G23" fmla="+- G21 10800 0"/>
                    <a:gd name="G24" fmla="+- 10800 0 G20"/>
                    <a:gd name="G25" fmla="+- 0 10800 0"/>
                    <a:gd name="G26" fmla="?: G9 G17 G25"/>
                    <a:gd name="G27" fmla="?: G9 0 21600"/>
                    <a:gd name="G28" fmla="cos 10800 0"/>
                    <a:gd name="G29" fmla="sin 10800 0"/>
                    <a:gd name="G30" fmla="sin 0 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0 G34 0"/>
                    <a:gd name="G36" fmla="?: G6 G35 G31"/>
                    <a:gd name="G37" fmla="+- 21600 0 G36"/>
                    <a:gd name="G38" fmla="?: G4 0 G33"/>
                    <a:gd name="G39" fmla="?: 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21600 h 21600"/>
                    <a:gd name="T14" fmla="*/ 16200 w 21600"/>
                    <a:gd name="T15" fmla="*/ 10800 h 21600"/>
                    <a:gd name="T16" fmla="*/ 10800 w 21600"/>
                    <a:gd name="T17" fmla="*/ 10800 h 21600"/>
                    <a:gd name="T18" fmla="*/ 54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10800" y="10800"/>
                      </a:moveTo>
                      <a:cubicBezTo>
                        <a:pt x="10800" y="10800"/>
                        <a:pt x="10800" y="10800"/>
                        <a:pt x="10800" y="10800"/>
                      </a:cubicBezTo>
                      <a:cubicBezTo>
                        <a:pt x="10800" y="10800"/>
                        <a:pt x="10800" y="10800"/>
                        <a:pt x="10800" y="10800"/>
                      </a:cubicBezTo>
                      <a:lnTo>
                        <a:pt x="0" y="10800"/>
                      </a:lnTo>
                      <a:cubicBezTo>
                        <a:pt x="0" y="16764"/>
                        <a:pt x="4835" y="21600"/>
                        <a:pt x="10800" y="21600"/>
                      </a:cubicBezTo>
                      <a:cubicBezTo>
                        <a:pt x="16764" y="21600"/>
                        <a:pt x="21600" y="16764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53" name="Rectangle 29"/>
                <p:cNvSpPr>
                  <a:spLocks noChangeArrowheads="1"/>
                </p:cNvSpPr>
                <p:nvPr/>
              </p:nvSpPr>
              <p:spPr bwMode="auto">
                <a:xfrm rot="37800000">
                  <a:off x="2780" y="1994"/>
                  <a:ext cx="335" cy="187"/>
                </a:xfrm>
                <a:prstGeom prst="rect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54" name="Rectangle 30"/>
                <p:cNvSpPr>
                  <a:spLocks noChangeArrowheads="1"/>
                </p:cNvSpPr>
                <p:nvPr/>
              </p:nvSpPr>
              <p:spPr bwMode="auto">
                <a:xfrm rot="37800000">
                  <a:off x="2877" y="2069"/>
                  <a:ext cx="316" cy="37"/>
                </a:xfrm>
                <a:prstGeom prst="rect">
                  <a:avLst/>
                </a:prstGeom>
                <a:solidFill>
                  <a:srgbClr val="8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56" name="Line 32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1986" y="1344"/>
                  <a:ext cx="0" cy="1727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28" name="AutoShape 4"/>
                <p:cNvSpPr>
                  <a:spLocks noChangeArrowheads="1"/>
                </p:cNvSpPr>
                <p:nvPr/>
              </p:nvSpPr>
              <p:spPr bwMode="auto">
                <a:xfrm rot="37800000">
                  <a:off x="2854" y="1009"/>
                  <a:ext cx="335" cy="336"/>
                </a:xfrm>
                <a:custGeom>
                  <a:avLst/>
                  <a:gdLst>
                    <a:gd name="G0" fmla="+- 0 0 0"/>
                    <a:gd name="G1" fmla="+- 0 0 0"/>
                    <a:gd name="G2" fmla="+- 0 0 0"/>
                    <a:gd name="T0" fmla="*/ 0 256 1"/>
                    <a:gd name="T1" fmla="*/ 180 256 1"/>
                    <a:gd name="G3" fmla="+- 0 T0 T1"/>
                    <a:gd name="T2" fmla="*/ 0 256 1"/>
                    <a:gd name="T3" fmla="*/ 90 256 1"/>
                    <a:gd name="G4" fmla="+- 0 T2 T3"/>
                    <a:gd name="G5" fmla="*/ G4 2 1"/>
                    <a:gd name="T4" fmla="*/ 90 256 1"/>
                    <a:gd name="T5" fmla="*/ 0 256 1"/>
                    <a:gd name="G6" fmla="+- 0 T4 T5"/>
                    <a:gd name="G7" fmla="*/ G6 2 1"/>
                    <a:gd name="G8" fmla="abs 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0"/>
                    <a:gd name="G18" fmla="*/ 0 1 2"/>
                    <a:gd name="G19" fmla="+- G18 5400 0"/>
                    <a:gd name="G20" fmla="cos G19 0"/>
                    <a:gd name="G21" fmla="sin G19 0"/>
                    <a:gd name="G22" fmla="+- G20 10800 0"/>
                    <a:gd name="G23" fmla="+- G21 10800 0"/>
                    <a:gd name="G24" fmla="+- 10800 0 G20"/>
                    <a:gd name="G25" fmla="+- 0 10800 0"/>
                    <a:gd name="G26" fmla="?: G9 G17 G25"/>
                    <a:gd name="G27" fmla="?: G9 0 21600"/>
                    <a:gd name="G28" fmla="cos 10800 0"/>
                    <a:gd name="G29" fmla="sin 10800 0"/>
                    <a:gd name="G30" fmla="sin 0 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0 G34 0"/>
                    <a:gd name="G36" fmla="?: G6 G35 G31"/>
                    <a:gd name="G37" fmla="+- 21600 0 G36"/>
                    <a:gd name="G38" fmla="?: G4 0 G33"/>
                    <a:gd name="G39" fmla="?: 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21600 h 21600"/>
                    <a:gd name="T14" fmla="*/ 16200 w 21600"/>
                    <a:gd name="T15" fmla="*/ 10800 h 21600"/>
                    <a:gd name="T16" fmla="*/ 10800 w 21600"/>
                    <a:gd name="T17" fmla="*/ 10800 h 21600"/>
                    <a:gd name="T18" fmla="*/ 54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10800" y="10800"/>
                      </a:moveTo>
                      <a:cubicBezTo>
                        <a:pt x="10800" y="10800"/>
                        <a:pt x="10800" y="10800"/>
                        <a:pt x="10800" y="10800"/>
                      </a:cubicBezTo>
                      <a:cubicBezTo>
                        <a:pt x="10800" y="10800"/>
                        <a:pt x="10800" y="10800"/>
                        <a:pt x="10800" y="10800"/>
                      </a:cubicBezTo>
                      <a:lnTo>
                        <a:pt x="0" y="10800"/>
                      </a:lnTo>
                      <a:cubicBezTo>
                        <a:pt x="0" y="16764"/>
                        <a:pt x="4835" y="21600"/>
                        <a:pt x="10800" y="21600"/>
                      </a:cubicBezTo>
                      <a:cubicBezTo>
                        <a:pt x="16764" y="21600"/>
                        <a:pt x="21600" y="16764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29" name="Rectangle 5"/>
                <p:cNvSpPr>
                  <a:spLocks noChangeArrowheads="1"/>
                </p:cNvSpPr>
                <p:nvPr/>
              </p:nvSpPr>
              <p:spPr bwMode="auto">
                <a:xfrm rot="37800000">
                  <a:off x="2780" y="1082"/>
                  <a:ext cx="335" cy="187"/>
                </a:xfrm>
                <a:prstGeom prst="rect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30" name="Rectangle 6"/>
                <p:cNvSpPr>
                  <a:spLocks noChangeArrowheads="1"/>
                </p:cNvSpPr>
                <p:nvPr/>
              </p:nvSpPr>
              <p:spPr bwMode="auto">
                <a:xfrm rot="37800000">
                  <a:off x="2877" y="1157"/>
                  <a:ext cx="316" cy="37"/>
                </a:xfrm>
                <a:prstGeom prst="rect">
                  <a:avLst/>
                </a:prstGeom>
                <a:solidFill>
                  <a:srgbClr val="80000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32" name="Line 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1986" y="192"/>
                  <a:ext cx="0" cy="1727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68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886" y="912"/>
                  <a:ext cx="220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l"/>
                  <a:r>
                    <a:rPr lang="en-US">
                      <a:solidFill>
                        <a:schemeClr val="bg1"/>
                      </a:solidFill>
                    </a:rPr>
                    <a:t>R</a:t>
                  </a:r>
                </a:p>
              </p:txBody>
            </p:sp>
            <p:sp>
              <p:nvSpPr>
                <p:cNvPr id="231469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896" y="2025"/>
                  <a:ext cx="212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l"/>
                  <a:r>
                    <a:rPr lang="en-US">
                      <a:solidFill>
                        <a:schemeClr val="bg1"/>
                      </a:solidFill>
                    </a:rPr>
                    <a:t>S</a:t>
                  </a:r>
                </a:p>
              </p:txBody>
            </p:sp>
            <p:sp>
              <p:nvSpPr>
                <p:cNvPr id="231475" name="Line 5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2768" y="120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76" name="Line 52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2776" y="192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1486" name="Freeform 62"/>
              <p:cNvSpPr>
                <a:spLocks/>
              </p:cNvSpPr>
              <p:nvPr/>
            </p:nvSpPr>
            <p:spPr bwMode="auto">
              <a:xfrm>
                <a:off x="2664" y="1272"/>
                <a:ext cx="168" cy="936"/>
              </a:xfrm>
              <a:custGeom>
                <a:avLst/>
                <a:gdLst>
                  <a:gd name="T0" fmla="*/ 0 w 480"/>
                  <a:gd name="T1" fmla="*/ 528 h 528"/>
                  <a:gd name="T2" fmla="*/ 0 w 480"/>
                  <a:gd name="T3" fmla="*/ 0 h 528"/>
                  <a:gd name="T4" fmla="*/ 480 w 480"/>
                  <a:gd name="T5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0" h="528">
                    <a:moveTo>
                      <a:pt x="0" y="528"/>
                    </a:moveTo>
                    <a:lnTo>
                      <a:pt x="0" y="0"/>
                    </a:lnTo>
                    <a:lnTo>
                      <a:pt x="48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94" name="Freeform 70"/>
              <p:cNvSpPr>
                <a:spLocks/>
              </p:cNvSpPr>
              <p:nvPr/>
            </p:nvSpPr>
            <p:spPr bwMode="auto">
              <a:xfrm flipV="1">
                <a:off x="2496" y="1056"/>
                <a:ext cx="288" cy="936"/>
              </a:xfrm>
              <a:custGeom>
                <a:avLst/>
                <a:gdLst>
                  <a:gd name="T0" fmla="*/ 0 w 480"/>
                  <a:gd name="T1" fmla="*/ 528 h 528"/>
                  <a:gd name="T2" fmla="*/ 0 w 480"/>
                  <a:gd name="T3" fmla="*/ 0 h 528"/>
                  <a:gd name="T4" fmla="*/ 480 w 480"/>
                  <a:gd name="T5" fmla="*/ 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80" h="528">
                    <a:moveTo>
                      <a:pt x="0" y="528"/>
                    </a:moveTo>
                    <a:lnTo>
                      <a:pt x="0" y="0"/>
                    </a:lnTo>
                    <a:lnTo>
                      <a:pt x="48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1489" name="Group 65"/>
              <p:cNvGrpSpPr>
                <a:grpSpLocks/>
              </p:cNvGrpSpPr>
              <p:nvPr/>
            </p:nvGrpSpPr>
            <p:grpSpPr bwMode="auto">
              <a:xfrm rot="5400000" flipV="1">
                <a:off x="2184" y="1488"/>
                <a:ext cx="624" cy="144"/>
                <a:chOff x="1488" y="936"/>
                <a:chExt cx="1248" cy="432"/>
              </a:xfrm>
            </p:grpSpPr>
            <p:sp>
              <p:nvSpPr>
                <p:cNvPr id="231490" name="AutoShape 66"/>
                <p:cNvSpPr>
                  <a:spLocks noChangeArrowheads="1"/>
                </p:cNvSpPr>
                <p:nvPr/>
              </p:nvSpPr>
              <p:spPr bwMode="auto">
                <a:xfrm rot="5400000">
                  <a:off x="1872" y="960"/>
                  <a:ext cx="432" cy="38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91" name="Line 67"/>
                <p:cNvSpPr>
                  <a:spLocks noChangeShapeType="1"/>
                </p:cNvSpPr>
                <p:nvPr/>
              </p:nvSpPr>
              <p:spPr bwMode="auto">
                <a:xfrm>
                  <a:off x="1488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2" name="Line 68"/>
                <p:cNvSpPr>
                  <a:spLocks noChangeShapeType="1"/>
                </p:cNvSpPr>
                <p:nvPr/>
              </p:nvSpPr>
              <p:spPr bwMode="auto">
                <a:xfrm>
                  <a:off x="2352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3" name="Oval 69"/>
                <p:cNvSpPr>
                  <a:spLocks noChangeArrowheads="1"/>
                </p:cNvSpPr>
                <p:nvPr/>
              </p:nvSpPr>
              <p:spPr bwMode="auto">
                <a:xfrm>
                  <a:off x="2256" y="1104"/>
                  <a:ext cx="96" cy="96"/>
                </a:xfrm>
                <a:prstGeom prst="ellipse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1495" name="Group 71"/>
              <p:cNvGrpSpPr>
                <a:grpSpLocks/>
              </p:cNvGrpSpPr>
              <p:nvPr/>
            </p:nvGrpSpPr>
            <p:grpSpPr bwMode="auto">
              <a:xfrm rot="-5400000">
                <a:off x="2352" y="1536"/>
                <a:ext cx="624" cy="144"/>
                <a:chOff x="1488" y="936"/>
                <a:chExt cx="1248" cy="432"/>
              </a:xfrm>
            </p:grpSpPr>
            <p:sp>
              <p:nvSpPr>
                <p:cNvPr id="231496" name="AutoShape 72"/>
                <p:cNvSpPr>
                  <a:spLocks noChangeArrowheads="1"/>
                </p:cNvSpPr>
                <p:nvPr/>
              </p:nvSpPr>
              <p:spPr bwMode="auto">
                <a:xfrm rot="5400000">
                  <a:off x="1872" y="960"/>
                  <a:ext cx="432" cy="38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97" name="Line 73"/>
                <p:cNvSpPr>
                  <a:spLocks noChangeShapeType="1"/>
                </p:cNvSpPr>
                <p:nvPr/>
              </p:nvSpPr>
              <p:spPr bwMode="auto">
                <a:xfrm>
                  <a:off x="1488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8" name="Line 74"/>
                <p:cNvSpPr>
                  <a:spLocks noChangeShapeType="1"/>
                </p:cNvSpPr>
                <p:nvPr/>
              </p:nvSpPr>
              <p:spPr bwMode="auto">
                <a:xfrm>
                  <a:off x="2352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9" name="Oval 75"/>
                <p:cNvSpPr>
                  <a:spLocks noChangeArrowheads="1"/>
                </p:cNvSpPr>
                <p:nvPr/>
              </p:nvSpPr>
              <p:spPr bwMode="auto">
                <a:xfrm>
                  <a:off x="2256" y="1104"/>
                  <a:ext cx="96" cy="96"/>
                </a:xfrm>
                <a:prstGeom prst="ellipse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31503" name="Oval 79"/>
            <p:cNvSpPr>
              <a:spLocks noChangeArrowheads="1"/>
            </p:cNvSpPr>
            <p:nvPr/>
          </p:nvSpPr>
          <p:spPr bwMode="auto">
            <a:xfrm>
              <a:off x="2488" y="1048"/>
              <a:ext cx="29" cy="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1504" name="Oval 80"/>
            <p:cNvSpPr>
              <a:spLocks noChangeArrowheads="1"/>
            </p:cNvSpPr>
            <p:nvPr/>
          </p:nvSpPr>
          <p:spPr bwMode="auto">
            <a:xfrm>
              <a:off x="2651" y="2197"/>
              <a:ext cx="29" cy="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231779" name="Group 355"/>
          <p:cNvGraphicFramePr>
            <a:graphicFrameLocks noGrp="1"/>
          </p:cNvGraphicFramePr>
          <p:nvPr>
            <p:ph sz="half" idx="2"/>
          </p:nvPr>
        </p:nvGraphicFramePr>
        <p:xfrm>
          <a:off x="3276600" y="1524000"/>
          <a:ext cx="1828800" cy="2239963"/>
        </p:xfrm>
        <a:graphic>
          <a:graphicData uri="http://schemas.openxmlformats.org/drawingml/2006/table">
            <a:tbl>
              <a:tblPr/>
              <a:tblGrid>
                <a:gridCol w="419100"/>
                <a:gridCol w="419100"/>
                <a:gridCol w="533400"/>
                <a:gridCol w="457200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</a:tbl>
          </a:graphicData>
        </a:graphic>
      </p:graphicFrame>
      <p:sp>
        <p:nvSpPr>
          <p:cNvPr id="231749" name="Text Box 325"/>
          <p:cNvSpPr txBox="1">
            <a:spLocks noChangeArrowheads="1"/>
          </p:cNvSpPr>
          <p:nvPr/>
        </p:nvSpPr>
        <p:spPr bwMode="auto">
          <a:xfrm>
            <a:off x="5264150" y="1538288"/>
            <a:ext cx="273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31750" name="Text Box 326"/>
          <p:cNvSpPr txBox="1">
            <a:spLocks noChangeArrowheads="1"/>
          </p:cNvSpPr>
          <p:nvPr/>
        </p:nvSpPr>
        <p:spPr bwMode="auto">
          <a:xfrm>
            <a:off x="5264150" y="33670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31781" name="Rectangle 357"/>
          <p:cNvSpPr>
            <a:spLocks noGrp="1" noChangeArrowheads="1"/>
          </p:cNvSpPr>
          <p:nvPr>
            <p:ph type="title"/>
          </p:nvPr>
        </p:nvSpPr>
        <p:spPr>
          <a:xfrm>
            <a:off x="1066800" y="274638"/>
            <a:ext cx="7315200" cy="639762"/>
          </a:xfrm>
          <a:noFill/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Ngăn chặn trị số vào cưỡng chế (*2)</a:t>
            </a:r>
          </a:p>
        </p:txBody>
      </p:sp>
      <p:sp>
        <p:nvSpPr>
          <p:cNvPr id="231783" name="Text Box 359"/>
          <p:cNvSpPr txBox="1">
            <a:spLocks noChangeArrowheads="1"/>
          </p:cNvSpPr>
          <p:nvPr/>
        </p:nvSpPr>
        <p:spPr bwMode="auto">
          <a:xfrm>
            <a:off x="152400" y="4143375"/>
            <a:ext cx="925195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sz="1600">
                <a:solidFill>
                  <a:schemeClr val="bg1"/>
                </a:solidFill>
              </a:rPr>
              <a:t>Hãy viết biểu thức và vẽ mạch tiếp nhận biến số </a:t>
            </a:r>
            <a:r>
              <a:rPr lang="en-US" sz="1600">
                <a:solidFill>
                  <a:srgbClr val="FF0000"/>
                </a:solidFill>
              </a:rPr>
              <a:t>tứ trị</a:t>
            </a:r>
            <a:r>
              <a:rPr lang="en-US" sz="1600">
                <a:solidFill>
                  <a:schemeClr val="bg1"/>
                </a:solidFill>
              </a:rPr>
              <a:t> RS và tạo ra biến số </a:t>
            </a:r>
            <a:r>
              <a:rPr lang="en-US" sz="1600">
                <a:solidFill>
                  <a:srgbClr val="0066FF"/>
                </a:solidFill>
              </a:rPr>
              <a:t>tam trị</a:t>
            </a:r>
            <a:r>
              <a:rPr lang="en-US" sz="1600">
                <a:solidFill>
                  <a:schemeClr val="bg1"/>
                </a:solidFill>
              </a:rPr>
              <a:t> rs</a:t>
            </a:r>
          </a:p>
          <a:p>
            <a:pPr algn="l"/>
            <a:r>
              <a:rPr lang="en-US" sz="1600">
                <a:solidFill>
                  <a:srgbClr val="0066FF"/>
                </a:solidFill>
              </a:rPr>
              <a:t>để bảo đảm</a:t>
            </a:r>
            <a:r>
              <a:rPr lang="en-US" sz="1600">
                <a:solidFill>
                  <a:schemeClr val="bg1"/>
                </a:solidFill>
              </a:rPr>
              <a:t> song cực đầu ra </a:t>
            </a:r>
            <a:r>
              <a:rPr lang="en-US" sz="1600">
                <a:solidFill>
                  <a:srgbClr val="0066FF"/>
                </a:solidFill>
              </a:rPr>
              <a:t> KHÔNG BAO GiỜ BỊ CƯỠNG CHẾ </a:t>
            </a:r>
            <a:r>
              <a:rPr lang="en-US" sz="1600">
                <a:solidFill>
                  <a:schemeClr val="bg1"/>
                </a:solidFill>
              </a:rPr>
              <a:t>VÀO TRẠNG THÁI ĐƠN TRỊ.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3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31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7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Rectangle 3"/>
          <p:cNvSpPr>
            <a:spLocks noGrp="1" noChangeArrowheads="1"/>
          </p:cNvSpPr>
          <p:nvPr>
            <p:ph type="title"/>
          </p:nvPr>
        </p:nvSpPr>
        <p:spPr>
          <a:xfrm>
            <a:off x="4038600" y="228600"/>
            <a:ext cx="1524000" cy="655638"/>
          </a:xfrm>
          <a:noFill/>
          <a:ln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RS-FF</a:t>
            </a:r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572000"/>
            <a:ext cx="8458200" cy="2057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sz="1400" b="1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Tín hiệu nhịp CK :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66FF33"/>
                </a:solidFill>
              </a:rPr>
              <a:t>Định kỳ hóa</a:t>
            </a:r>
            <a:r>
              <a:rPr lang="en-US" sz="1400" b="1">
                <a:solidFill>
                  <a:schemeClr val="bg1"/>
                </a:solidFill>
              </a:rPr>
              <a:t> việc cập nhật thông tin ra.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66CC"/>
                </a:solidFill>
              </a:rPr>
              <a:t>Tức thời hóa</a:t>
            </a:r>
            <a:r>
              <a:rPr lang="en-US" sz="1400" b="1">
                <a:solidFill>
                  <a:schemeClr val="bg1"/>
                </a:solidFill>
              </a:rPr>
              <a:t> việc đọc các thông tin vào.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FF99"/>
                </a:solidFill>
              </a:rPr>
              <a:t>Đồng thời hóa</a:t>
            </a:r>
            <a:r>
              <a:rPr lang="en-US" sz="1400" b="1">
                <a:solidFill>
                  <a:schemeClr val="bg1"/>
                </a:solidFill>
              </a:rPr>
              <a:t> việc xử lý các thông tin từ nhiều nguồn gần xa nhanh chậm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      nhờ đó </a:t>
            </a:r>
            <a:r>
              <a:rPr lang="en-US" sz="1400" b="1">
                <a:solidFill>
                  <a:srgbClr val="FFFF66"/>
                </a:solidFill>
              </a:rPr>
              <a:t>cực tiểu hóa</a:t>
            </a:r>
            <a:r>
              <a:rPr lang="en-US" sz="1400" b="1">
                <a:solidFill>
                  <a:schemeClr val="bg1"/>
                </a:solidFill>
              </a:rPr>
              <a:t> thời gian quá độ của vòng hồi tín.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chemeClr val="bg1"/>
                </a:solidFill>
              </a:rPr>
              <a:t>Phục vụ cho việc </a:t>
            </a:r>
            <a:r>
              <a:rPr lang="en-US" sz="1400" b="1">
                <a:solidFill>
                  <a:srgbClr val="FF9966"/>
                </a:solidFill>
              </a:rPr>
              <a:t>sắp xếp trình tự hoạt động </a:t>
            </a:r>
            <a:r>
              <a:rPr lang="en-US" sz="1400" b="1">
                <a:solidFill>
                  <a:schemeClr val="bg1"/>
                </a:solidFill>
              </a:rPr>
              <a:t> của mạch nhiều flipflop. 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0066"/>
                </a:solidFill>
              </a:rPr>
              <a:t>Ngăn chặn nhiễu đầu vào</a:t>
            </a:r>
            <a:r>
              <a:rPr lang="en-US" sz="1400" b="1">
                <a:solidFill>
                  <a:schemeClr val="bg1"/>
                </a:solidFill>
              </a:rPr>
              <a:t> xâm nhập liên tục, bảo đảm tính ổn định của đầu ra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	trong một chu kỳ nhịp, tăng độ tin cậy cho việc đọc truyền và xử lý số liệu ra. </a:t>
            </a:r>
          </a:p>
          <a:p>
            <a:pPr>
              <a:lnSpc>
                <a:spcPct val="80000"/>
              </a:lnSpc>
            </a:pPr>
            <a:endParaRPr lang="en-US" sz="1400" b="1">
              <a:solidFill>
                <a:schemeClr val="bg1"/>
              </a:solidFill>
            </a:endParaRPr>
          </a:p>
        </p:txBody>
      </p:sp>
      <p:sp>
        <p:nvSpPr>
          <p:cNvPr id="244740" name="Line 4"/>
          <p:cNvSpPr>
            <a:spLocks noChangeShapeType="1"/>
          </p:cNvSpPr>
          <p:nvPr/>
        </p:nvSpPr>
        <p:spPr bwMode="auto">
          <a:xfrm rot="16200000" flipV="1">
            <a:off x="6649244" y="16676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41" name="Line 5"/>
          <p:cNvSpPr>
            <a:spLocks noChangeShapeType="1"/>
          </p:cNvSpPr>
          <p:nvPr/>
        </p:nvSpPr>
        <p:spPr bwMode="auto">
          <a:xfrm rot="16200000" flipV="1">
            <a:off x="5350669" y="15470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42" name="Line 6"/>
          <p:cNvSpPr>
            <a:spLocks noChangeShapeType="1"/>
          </p:cNvSpPr>
          <p:nvPr/>
        </p:nvSpPr>
        <p:spPr bwMode="auto">
          <a:xfrm rot="16200000" flipV="1">
            <a:off x="5559425" y="19812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43" name="Freeform 7"/>
          <p:cNvSpPr>
            <a:spLocks/>
          </p:cNvSpPr>
          <p:nvPr/>
        </p:nvSpPr>
        <p:spPr bwMode="auto">
          <a:xfrm rot="5400000">
            <a:off x="5635625" y="16764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44" name="Oval 8"/>
          <p:cNvSpPr>
            <a:spLocks noChangeArrowheads="1"/>
          </p:cNvSpPr>
          <p:nvPr/>
        </p:nvSpPr>
        <p:spPr bwMode="auto">
          <a:xfrm>
            <a:off x="6184900" y="19097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745" name="Line 9"/>
          <p:cNvSpPr>
            <a:spLocks noChangeShapeType="1"/>
          </p:cNvSpPr>
          <p:nvPr/>
        </p:nvSpPr>
        <p:spPr bwMode="auto">
          <a:xfrm rot="16200000" flipV="1">
            <a:off x="6649244" y="28868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46" name="Line 10"/>
          <p:cNvSpPr>
            <a:spLocks noChangeShapeType="1"/>
          </p:cNvSpPr>
          <p:nvPr/>
        </p:nvSpPr>
        <p:spPr bwMode="auto">
          <a:xfrm rot="16200000" flipV="1">
            <a:off x="5559425" y="29718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47" name="Line 11"/>
          <p:cNvSpPr>
            <a:spLocks noChangeShapeType="1"/>
          </p:cNvSpPr>
          <p:nvPr/>
        </p:nvSpPr>
        <p:spPr bwMode="auto">
          <a:xfrm rot="16200000" flipV="1">
            <a:off x="5350669" y="29948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48" name="Freeform 12"/>
          <p:cNvSpPr>
            <a:spLocks/>
          </p:cNvSpPr>
          <p:nvPr/>
        </p:nvSpPr>
        <p:spPr bwMode="auto">
          <a:xfrm rot="5400000">
            <a:off x="5635625" y="2895600"/>
            <a:ext cx="533400" cy="609600"/>
          </a:xfrm>
          <a:custGeom>
            <a:avLst/>
            <a:gdLst>
              <a:gd name="T0" fmla="*/ 40 w 656"/>
              <a:gd name="T1" fmla="*/ 776 h 832"/>
              <a:gd name="T2" fmla="*/ 88 w 656"/>
              <a:gd name="T3" fmla="*/ 296 h 832"/>
              <a:gd name="T4" fmla="*/ 328 w 656"/>
              <a:gd name="T5" fmla="*/ 8 h 832"/>
              <a:gd name="T6" fmla="*/ 568 w 656"/>
              <a:gd name="T7" fmla="*/ 344 h 832"/>
              <a:gd name="T8" fmla="*/ 616 w 656"/>
              <a:gd name="T9" fmla="*/ 776 h 832"/>
              <a:gd name="T10" fmla="*/ 328 w 656"/>
              <a:gd name="T11" fmla="*/ 632 h 832"/>
              <a:gd name="T12" fmla="*/ 40 w 656"/>
              <a:gd name="T13" fmla="*/ 776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49" name="Oval 13"/>
          <p:cNvSpPr>
            <a:spLocks noChangeArrowheads="1"/>
          </p:cNvSpPr>
          <p:nvPr/>
        </p:nvSpPr>
        <p:spPr bwMode="auto">
          <a:xfrm>
            <a:off x="6184900" y="31289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750" name="Freeform 14"/>
          <p:cNvSpPr>
            <a:spLocks/>
          </p:cNvSpPr>
          <p:nvPr/>
        </p:nvSpPr>
        <p:spPr bwMode="auto">
          <a:xfrm>
            <a:off x="5445125" y="1981200"/>
            <a:ext cx="1066800" cy="1096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51" name="Freeform 15"/>
          <p:cNvSpPr>
            <a:spLocks/>
          </p:cNvSpPr>
          <p:nvPr/>
        </p:nvSpPr>
        <p:spPr bwMode="auto">
          <a:xfrm flipV="1">
            <a:off x="5445125" y="2095500"/>
            <a:ext cx="1066800" cy="1096963"/>
          </a:xfrm>
          <a:custGeom>
            <a:avLst/>
            <a:gdLst>
              <a:gd name="T0" fmla="*/ 0 w 672"/>
              <a:gd name="T1" fmla="*/ 672 h 672"/>
              <a:gd name="T2" fmla="*/ 0 w 672"/>
              <a:gd name="T3" fmla="*/ 528 h 672"/>
              <a:gd name="T4" fmla="*/ 672 w 672"/>
              <a:gd name="T5" fmla="*/ 144 h 672"/>
              <a:gd name="T6" fmla="*/ 672 w 672"/>
              <a:gd name="T7" fmla="*/ 48 h 672"/>
              <a:gd name="T8" fmla="*/ 672 w 672"/>
              <a:gd name="T9" fmla="*/ 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52" name="Freeform 16"/>
          <p:cNvSpPr>
            <a:spLocks/>
          </p:cNvSpPr>
          <p:nvPr/>
        </p:nvSpPr>
        <p:spPr bwMode="auto">
          <a:xfrm>
            <a:off x="3733800" y="2019300"/>
            <a:ext cx="796925" cy="571500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53" name="Freeform 17"/>
          <p:cNvSpPr>
            <a:spLocks/>
          </p:cNvSpPr>
          <p:nvPr/>
        </p:nvSpPr>
        <p:spPr bwMode="auto">
          <a:xfrm flipV="1">
            <a:off x="3733800" y="2590800"/>
            <a:ext cx="796925" cy="571500"/>
          </a:xfrm>
          <a:custGeom>
            <a:avLst/>
            <a:gdLst>
              <a:gd name="T0" fmla="*/ 0 w 432"/>
              <a:gd name="T1" fmla="*/ 288 h 288"/>
              <a:gd name="T2" fmla="*/ 240 w 432"/>
              <a:gd name="T3" fmla="*/ 288 h 288"/>
              <a:gd name="T4" fmla="*/ 240 w 432"/>
              <a:gd name="T5" fmla="*/ 0 h 288"/>
              <a:gd name="T6" fmla="*/ 432 w 432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4754" name="Group 18"/>
          <p:cNvGrpSpPr>
            <a:grpSpLocks/>
          </p:cNvGrpSpPr>
          <p:nvPr/>
        </p:nvGrpSpPr>
        <p:grpSpPr bwMode="auto">
          <a:xfrm>
            <a:off x="1981200" y="2095500"/>
            <a:ext cx="1752600" cy="1004888"/>
            <a:chOff x="1318" y="1287"/>
            <a:chExt cx="1104" cy="633"/>
          </a:xfrm>
        </p:grpSpPr>
        <p:grpSp>
          <p:nvGrpSpPr>
            <p:cNvPr id="244755" name="Group 19"/>
            <p:cNvGrpSpPr>
              <a:grpSpLocks/>
            </p:cNvGrpSpPr>
            <p:nvPr/>
          </p:nvGrpSpPr>
          <p:grpSpPr bwMode="auto">
            <a:xfrm>
              <a:off x="1789" y="1287"/>
              <a:ext cx="633" cy="633"/>
              <a:chOff x="1680" y="1368"/>
              <a:chExt cx="720" cy="768"/>
            </a:xfrm>
          </p:grpSpPr>
          <p:sp>
            <p:nvSpPr>
              <p:cNvPr id="244756" name="Rectangle 20"/>
              <p:cNvSpPr>
                <a:spLocks noChangeArrowheads="1"/>
              </p:cNvSpPr>
              <p:nvPr/>
            </p:nvSpPr>
            <p:spPr bwMode="auto">
              <a:xfrm>
                <a:off x="1680" y="1368"/>
                <a:ext cx="720" cy="768"/>
              </a:xfrm>
              <a:prstGeom prst="rect">
                <a:avLst/>
              </a:prstGeom>
              <a:solidFill>
                <a:srgbClr val="CC0066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r>
                  <a:rPr lang="en-US"/>
                  <a:t>     </a:t>
                </a:r>
              </a:p>
              <a:p>
                <a:endParaRPr lang="en-US"/>
              </a:p>
              <a:p>
                <a:r>
                  <a:rPr lang="en-US"/>
                  <a:t>          T</a:t>
                </a:r>
                <a:r>
                  <a:rPr lang="en-US" baseline="-25000"/>
                  <a:t>p</a:t>
                </a:r>
                <a:endParaRPr lang="en-US"/>
              </a:p>
            </p:txBody>
          </p:sp>
          <p:sp>
            <p:nvSpPr>
              <p:cNvPr id="244757" name="AutoShape 21"/>
              <p:cNvSpPr>
                <a:spLocks noChangeArrowheads="1"/>
              </p:cNvSpPr>
              <p:nvPr/>
            </p:nvSpPr>
            <p:spPr bwMode="auto">
              <a:xfrm rot="-5400000" flipH="1" flipV="1">
                <a:off x="1680" y="1704"/>
                <a:ext cx="96" cy="96"/>
              </a:xfrm>
              <a:prstGeom prst="triangle">
                <a:avLst>
                  <a:gd name="adj" fmla="val 50000"/>
                </a:avLst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4758" name="Freeform 22"/>
              <p:cNvSpPr>
                <a:spLocks/>
              </p:cNvSpPr>
              <p:nvPr/>
            </p:nvSpPr>
            <p:spPr bwMode="auto">
              <a:xfrm>
                <a:off x="1776" y="1464"/>
                <a:ext cx="432" cy="144"/>
              </a:xfrm>
              <a:custGeom>
                <a:avLst/>
                <a:gdLst>
                  <a:gd name="T0" fmla="*/ 0 w 432"/>
                  <a:gd name="T1" fmla="*/ 288 h 288"/>
                  <a:gd name="T2" fmla="*/ 240 w 432"/>
                  <a:gd name="T3" fmla="*/ 288 h 288"/>
                  <a:gd name="T4" fmla="*/ 240 w 432"/>
                  <a:gd name="T5" fmla="*/ 0 h 288"/>
                  <a:gd name="T6" fmla="*/ 432 w 432"/>
                  <a:gd name="T7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2" h="288">
                    <a:moveTo>
                      <a:pt x="0" y="288"/>
                    </a:moveTo>
                    <a:lnTo>
                      <a:pt x="240" y="288"/>
                    </a:lnTo>
                    <a:lnTo>
                      <a:pt x="240" y="0"/>
                    </a:lnTo>
                    <a:lnTo>
                      <a:pt x="432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759" name="Freeform 23"/>
              <p:cNvSpPr>
                <a:spLocks/>
              </p:cNvSpPr>
              <p:nvPr/>
            </p:nvSpPr>
            <p:spPr bwMode="auto">
              <a:xfrm>
                <a:off x="1952" y="1848"/>
                <a:ext cx="240" cy="144"/>
              </a:xfrm>
              <a:custGeom>
                <a:avLst/>
                <a:gdLst>
                  <a:gd name="T0" fmla="*/ 0 w 480"/>
                  <a:gd name="T1" fmla="*/ 144 h 144"/>
                  <a:gd name="T2" fmla="*/ 144 w 480"/>
                  <a:gd name="T3" fmla="*/ 144 h 144"/>
                  <a:gd name="T4" fmla="*/ 144 w 480"/>
                  <a:gd name="T5" fmla="*/ 0 h 144"/>
                  <a:gd name="T6" fmla="*/ 240 w 480"/>
                  <a:gd name="T7" fmla="*/ 0 h 144"/>
                  <a:gd name="T8" fmla="*/ 240 w 480"/>
                  <a:gd name="T9" fmla="*/ 144 h 144"/>
                  <a:gd name="T10" fmla="*/ 480 w 480"/>
                  <a:gd name="T11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0" h="144">
                    <a:moveTo>
                      <a:pt x="0" y="144"/>
                    </a:moveTo>
                    <a:lnTo>
                      <a:pt x="144" y="144"/>
                    </a:lnTo>
                    <a:lnTo>
                      <a:pt x="144" y="0"/>
                    </a:lnTo>
                    <a:lnTo>
                      <a:pt x="240" y="0"/>
                    </a:lnTo>
                    <a:lnTo>
                      <a:pt x="240" y="144"/>
                    </a:lnTo>
                    <a:lnTo>
                      <a:pt x="480" y="144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760" name="Line 24"/>
              <p:cNvSpPr>
                <a:spLocks noChangeShapeType="1"/>
              </p:cNvSpPr>
              <p:nvPr/>
            </p:nvSpPr>
            <p:spPr bwMode="auto">
              <a:xfrm>
                <a:off x="2016" y="16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4761" name="Line 25"/>
            <p:cNvSpPr>
              <a:spLocks noChangeShapeType="1"/>
            </p:cNvSpPr>
            <p:nvPr/>
          </p:nvSpPr>
          <p:spPr bwMode="auto">
            <a:xfrm rot="16200000" flipV="1">
              <a:off x="1549" y="1377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762" name="Text Box 26"/>
          <p:cNvSpPr txBox="1">
            <a:spLocks noChangeArrowheads="1"/>
          </p:cNvSpPr>
          <p:nvPr/>
        </p:nvSpPr>
        <p:spPr bwMode="auto">
          <a:xfrm>
            <a:off x="7013575" y="1538288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44763" name="Text Box 27"/>
          <p:cNvSpPr txBox="1">
            <a:spLocks noChangeArrowheads="1"/>
          </p:cNvSpPr>
          <p:nvPr/>
        </p:nvSpPr>
        <p:spPr bwMode="auto">
          <a:xfrm>
            <a:off x="7029450" y="2859088"/>
            <a:ext cx="361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44765" name="Freeform 29"/>
          <p:cNvSpPr>
            <a:spLocks/>
          </p:cNvSpPr>
          <p:nvPr/>
        </p:nvSpPr>
        <p:spPr bwMode="auto">
          <a:xfrm>
            <a:off x="6858000" y="1947863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66" name="Freeform 30"/>
          <p:cNvSpPr>
            <a:spLocks/>
          </p:cNvSpPr>
          <p:nvPr/>
        </p:nvSpPr>
        <p:spPr bwMode="auto">
          <a:xfrm>
            <a:off x="6858000" y="3167063"/>
            <a:ext cx="92075" cy="109537"/>
          </a:xfrm>
          <a:custGeom>
            <a:avLst/>
            <a:gdLst>
              <a:gd name="T0" fmla="*/ 0 w 288"/>
              <a:gd name="T1" fmla="*/ 0 h 144"/>
              <a:gd name="T2" fmla="*/ 288 w 288"/>
              <a:gd name="T3" fmla="*/ 48 h 144"/>
              <a:gd name="T4" fmla="*/ 0 w 288"/>
              <a:gd name="T5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68" name="AutoShape 32"/>
          <p:cNvSpPr>
            <a:spLocks noChangeArrowheads="1"/>
          </p:cNvSpPr>
          <p:nvPr/>
        </p:nvSpPr>
        <p:spPr bwMode="auto">
          <a:xfrm rot="37800000">
            <a:off x="4531519" y="30487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769" name="Rectangle 33"/>
          <p:cNvSpPr>
            <a:spLocks noChangeArrowheads="1"/>
          </p:cNvSpPr>
          <p:nvPr/>
        </p:nvSpPr>
        <p:spPr bwMode="auto">
          <a:xfrm rot="37800000">
            <a:off x="4413250" y="3165475"/>
            <a:ext cx="531813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770" name="Rectangle 34"/>
          <p:cNvSpPr>
            <a:spLocks noChangeArrowheads="1"/>
          </p:cNvSpPr>
          <p:nvPr/>
        </p:nvSpPr>
        <p:spPr bwMode="auto">
          <a:xfrm rot="37800000">
            <a:off x="4566444" y="3285331"/>
            <a:ext cx="501650" cy="58738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771" name="Line 35"/>
          <p:cNvSpPr>
            <a:spLocks noChangeShapeType="1"/>
          </p:cNvSpPr>
          <p:nvPr/>
        </p:nvSpPr>
        <p:spPr bwMode="auto">
          <a:xfrm rot="16200000" flipV="1">
            <a:off x="3151982" y="2134393"/>
            <a:ext cx="0" cy="274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72" name="AutoShape 36"/>
          <p:cNvSpPr>
            <a:spLocks noChangeArrowheads="1"/>
          </p:cNvSpPr>
          <p:nvPr/>
        </p:nvSpPr>
        <p:spPr bwMode="auto">
          <a:xfrm rot="37800000">
            <a:off x="4531519" y="16009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773" name="Rectangle 37"/>
          <p:cNvSpPr>
            <a:spLocks noChangeArrowheads="1"/>
          </p:cNvSpPr>
          <p:nvPr/>
        </p:nvSpPr>
        <p:spPr bwMode="auto">
          <a:xfrm rot="37800000">
            <a:off x="4413250" y="1717675"/>
            <a:ext cx="531813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774" name="Rectangle 38"/>
          <p:cNvSpPr>
            <a:spLocks noChangeArrowheads="1"/>
          </p:cNvSpPr>
          <p:nvPr/>
        </p:nvSpPr>
        <p:spPr bwMode="auto">
          <a:xfrm rot="37800000">
            <a:off x="4566444" y="1837531"/>
            <a:ext cx="501650" cy="58738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775" name="Line 39"/>
          <p:cNvSpPr>
            <a:spLocks noChangeShapeType="1"/>
          </p:cNvSpPr>
          <p:nvPr/>
        </p:nvSpPr>
        <p:spPr bwMode="auto">
          <a:xfrm rot="16200000" flipV="1">
            <a:off x="3151982" y="305593"/>
            <a:ext cx="0" cy="274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78" name="Line 42"/>
          <p:cNvSpPr>
            <a:spLocks noChangeShapeType="1"/>
          </p:cNvSpPr>
          <p:nvPr/>
        </p:nvSpPr>
        <p:spPr bwMode="auto">
          <a:xfrm rot="16200000" flipV="1">
            <a:off x="4394200" y="19050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79" name="Line 43"/>
          <p:cNvSpPr>
            <a:spLocks noChangeShapeType="1"/>
          </p:cNvSpPr>
          <p:nvPr/>
        </p:nvSpPr>
        <p:spPr bwMode="auto">
          <a:xfrm rot="16200000" flipV="1">
            <a:off x="4406900" y="30480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780" name="Text Box 44"/>
          <p:cNvSpPr txBox="1">
            <a:spLocks noChangeArrowheads="1"/>
          </p:cNvSpPr>
          <p:nvPr/>
        </p:nvSpPr>
        <p:spPr bwMode="auto">
          <a:xfrm>
            <a:off x="1009650" y="2414588"/>
            <a:ext cx="514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44793" name="Oval 57"/>
          <p:cNvSpPr>
            <a:spLocks noChangeArrowheads="1"/>
          </p:cNvSpPr>
          <p:nvPr/>
        </p:nvSpPr>
        <p:spPr bwMode="auto">
          <a:xfrm>
            <a:off x="6481763" y="1960563"/>
            <a:ext cx="46037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794" name="Oval 58"/>
          <p:cNvSpPr>
            <a:spLocks noChangeArrowheads="1"/>
          </p:cNvSpPr>
          <p:nvPr/>
        </p:nvSpPr>
        <p:spPr bwMode="auto">
          <a:xfrm>
            <a:off x="6489700" y="31877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799" name="AutoShape 63"/>
          <p:cNvSpPr>
            <a:spLocks noChangeAspect="1" noChangeArrowheads="1"/>
          </p:cNvSpPr>
          <p:nvPr/>
        </p:nvSpPr>
        <p:spPr bwMode="auto">
          <a:xfrm rot="5400000">
            <a:off x="2874963" y="2643188"/>
            <a:ext cx="223837" cy="179387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800" name="Line 64"/>
          <p:cNvSpPr>
            <a:spLocks noChangeAspect="1" noChangeShapeType="1"/>
          </p:cNvSpPr>
          <p:nvPr/>
        </p:nvSpPr>
        <p:spPr bwMode="auto">
          <a:xfrm>
            <a:off x="2706688" y="2733675"/>
            <a:ext cx="17938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01" name="Line 65"/>
          <p:cNvSpPr>
            <a:spLocks noChangeAspect="1" noChangeShapeType="1"/>
          </p:cNvSpPr>
          <p:nvPr/>
        </p:nvSpPr>
        <p:spPr bwMode="auto">
          <a:xfrm>
            <a:off x="3109913" y="2728913"/>
            <a:ext cx="17938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02" name="Oval 66"/>
          <p:cNvSpPr>
            <a:spLocks noChangeAspect="1" noChangeArrowheads="1"/>
          </p:cNvSpPr>
          <p:nvPr/>
        </p:nvSpPr>
        <p:spPr bwMode="auto">
          <a:xfrm>
            <a:off x="3065463" y="2708275"/>
            <a:ext cx="44450" cy="49213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803" name="Line 67"/>
          <p:cNvSpPr>
            <a:spLocks noChangeAspect="1" noChangeShapeType="1"/>
          </p:cNvSpPr>
          <p:nvPr/>
        </p:nvSpPr>
        <p:spPr bwMode="auto">
          <a:xfrm>
            <a:off x="3656013" y="2590800"/>
            <a:ext cx="3587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4831" name="Group 95"/>
          <p:cNvGrpSpPr>
            <a:grpSpLocks/>
          </p:cNvGrpSpPr>
          <p:nvPr/>
        </p:nvGrpSpPr>
        <p:grpSpPr bwMode="auto">
          <a:xfrm>
            <a:off x="3289300" y="2411413"/>
            <a:ext cx="368300" cy="388937"/>
            <a:chOff x="2072" y="1612"/>
            <a:chExt cx="197" cy="169"/>
          </a:xfrm>
        </p:grpSpPr>
        <p:sp>
          <p:nvSpPr>
            <p:cNvPr id="244805" name="AutoShape 69"/>
            <p:cNvSpPr>
              <a:spLocks noChangeAspect="1" noChangeArrowheads="1"/>
            </p:cNvSpPr>
            <p:nvPr/>
          </p:nvSpPr>
          <p:spPr bwMode="auto">
            <a:xfrm rot="37800000">
              <a:off x="2087" y="1598"/>
              <a:ext cx="168" cy="197"/>
            </a:xfrm>
            <a:custGeom>
              <a:avLst/>
              <a:gdLst>
                <a:gd name="G0" fmla="+- 0 0 0"/>
                <a:gd name="G1" fmla="+- 0 0 0"/>
                <a:gd name="G2" fmla="+- 0 0 0"/>
                <a:gd name="T0" fmla="*/ 0 256 1"/>
                <a:gd name="T1" fmla="*/ 180 256 1"/>
                <a:gd name="G3" fmla="+- 0 T0 T1"/>
                <a:gd name="T2" fmla="*/ 0 256 1"/>
                <a:gd name="T3" fmla="*/ 90 256 1"/>
                <a:gd name="G4" fmla="+- 0 T2 T3"/>
                <a:gd name="G5" fmla="*/ G4 2 1"/>
                <a:gd name="T4" fmla="*/ 90 256 1"/>
                <a:gd name="T5" fmla="*/ 0 256 1"/>
                <a:gd name="G6" fmla="+- 0 T4 T5"/>
                <a:gd name="G7" fmla="*/ G6 2 1"/>
                <a:gd name="G8" fmla="abs 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0"/>
                <a:gd name="G18" fmla="*/ 0 1 2"/>
                <a:gd name="G19" fmla="+- G18 5400 0"/>
                <a:gd name="G20" fmla="cos G19 0"/>
                <a:gd name="G21" fmla="sin G19 0"/>
                <a:gd name="G22" fmla="+- G20 10800 0"/>
                <a:gd name="G23" fmla="+- G21 10800 0"/>
                <a:gd name="G24" fmla="+- 10800 0 G20"/>
                <a:gd name="G25" fmla="+- 0 10800 0"/>
                <a:gd name="G26" fmla="?: G9 G17 G25"/>
                <a:gd name="G27" fmla="?: G9 0 21600"/>
                <a:gd name="G28" fmla="cos 10800 0"/>
                <a:gd name="G29" fmla="sin 10800 0"/>
                <a:gd name="G30" fmla="sin 0 0"/>
                <a:gd name="G31" fmla="+- G28 10800 0"/>
                <a:gd name="G32" fmla="+- G29 10800 0"/>
                <a:gd name="G33" fmla="+- G30 10800 0"/>
                <a:gd name="G34" fmla="?: G4 0 G31"/>
                <a:gd name="G35" fmla="?: 0 G34 0"/>
                <a:gd name="G36" fmla="?: G6 G35 G31"/>
                <a:gd name="G37" fmla="+- 21600 0 G36"/>
                <a:gd name="G38" fmla="?: G4 0 G33"/>
                <a:gd name="G39" fmla="?: 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6200 w 21600"/>
                <a:gd name="T15" fmla="*/ 10800 h 21600"/>
                <a:gd name="T16" fmla="*/ 10800 w 21600"/>
                <a:gd name="T17" fmla="*/ 10800 h 21600"/>
                <a:gd name="T18" fmla="*/ 54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800" y="10800"/>
                  </a:moveTo>
                  <a:cubicBezTo>
                    <a:pt x="10800" y="10800"/>
                    <a:pt x="10800" y="10800"/>
                    <a:pt x="10800" y="10800"/>
                  </a:cubicBezTo>
                  <a:cubicBezTo>
                    <a:pt x="10800" y="10800"/>
                    <a:pt x="10800" y="10800"/>
                    <a:pt x="10800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806" name="Rectangle 70"/>
            <p:cNvSpPr>
              <a:spLocks noChangeAspect="1" noChangeArrowheads="1"/>
            </p:cNvSpPr>
            <p:nvPr/>
          </p:nvSpPr>
          <p:spPr bwMode="auto">
            <a:xfrm rot="37800000">
              <a:off x="2043" y="1641"/>
              <a:ext cx="168" cy="110"/>
            </a:xfrm>
            <a:prstGeom prst="rect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807" name="Rectangle 71"/>
            <p:cNvSpPr>
              <a:spLocks noChangeAspect="1" noChangeArrowheads="1"/>
            </p:cNvSpPr>
            <p:nvPr/>
          </p:nvSpPr>
          <p:spPr bwMode="auto">
            <a:xfrm rot="37800000">
              <a:off x="2104" y="1686"/>
              <a:ext cx="159" cy="22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4808" name="Line 72"/>
          <p:cNvSpPr>
            <a:spLocks noChangeAspect="1" noChangeShapeType="1"/>
          </p:cNvSpPr>
          <p:nvPr/>
        </p:nvSpPr>
        <p:spPr bwMode="auto">
          <a:xfrm>
            <a:off x="1409700" y="2487613"/>
            <a:ext cx="1879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11" name="AutoShape 75"/>
          <p:cNvSpPr>
            <a:spLocks noChangeAspect="1" noChangeArrowheads="1"/>
          </p:cNvSpPr>
          <p:nvPr/>
        </p:nvSpPr>
        <p:spPr bwMode="auto">
          <a:xfrm rot="5400000">
            <a:off x="2471738" y="2643188"/>
            <a:ext cx="223837" cy="179387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814" name="Oval 78"/>
          <p:cNvSpPr>
            <a:spLocks noChangeAspect="1" noChangeArrowheads="1"/>
          </p:cNvSpPr>
          <p:nvPr/>
        </p:nvSpPr>
        <p:spPr bwMode="auto">
          <a:xfrm>
            <a:off x="2662238" y="2708275"/>
            <a:ext cx="44450" cy="49213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816" name="AutoShape 80"/>
          <p:cNvSpPr>
            <a:spLocks noChangeAspect="1" noChangeArrowheads="1"/>
          </p:cNvSpPr>
          <p:nvPr/>
        </p:nvSpPr>
        <p:spPr bwMode="auto">
          <a:xfrm rot="5400000">
            <a:off x="1979613" y="2643188"/>
            <a:ext cx="223837" cy="179387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44829" name="Group 93"/>
          <p:cNvGrpSpPr>
            <a:grpSpLocks/>
          </p:cNvGrpSpPr>
          <p:nvPr/>
        </p:nvGrpSpPr>
        <p:grpSpPr bwMode="auto">
          <a:xfrm>
            <a:off x="1811338" y="2487613"/>
            <a:ext cx="179387" cy="246062"/>
            <a:chOff x="1141" y="1642"/>
            <a:chExt cx="113" cy="97"/>
          </a:xfrm>
        </p:grpSpPr>
        <p:sp>
          <p:nvSpPr>
            <p:cNvPr id="244809" name="Line 73"/>
            <p:cNvSpPr>
              <a:spLocks noChangeAspect="1" noChangeShapeType="1"/>
            </p:cNvSpPr>
            <p:nvPr/>
          </p:nvSpPr>
          <p:spPr bwMode="auto">
            <a:xfrm>
              <a:off x="1141" y="1642"/>
              <a:ext cx="0" cy="9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817" name="Line 81"/>
            <p:cNvSpPr>
              <a:spLocks noChangeAspect="1" noChangeShapeType="1"/>
            </p:cNvSpPr>
            <p:nvPr/>
          </p:nvSpPr>
          <p:spPr bwMode="auto">
            <a:xfrm>
              <a:off x="1141" y="1739"/>
              <a:ext cx="11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819" name="Oval 83"/>
          <p:cNvSpPr>
            <a:spLocks noChangeAspect="1" noChangeArrowheads="1"/>
          </p:cNvSpPr>
          <p:nvPr/>
        </p:nvSpPr>
        <p:spPr bwMode="auto">
          <a:xfrm>
            <a:off x="2170113" y="2708275"/>
            <a:ext cx="44450" cy="49213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4818" name="Line 82"/>
          <p:cNvSpPr>
            <a:spLocks noChangeAspect="1" noChangeShapeType="1"/>
          </p:cNvSpPr>
          <p:nvPr/>
        </p:nvSpPr>
        <p:spPr bwMode="auto">
          <a:xfrm>
            <a:off x="2214563" y="2733675"/>
            <a:ext cx="274637" cy="31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32" name="Line 96"/>
          <p:cNvSpPr>
            <a:spLocks noChangeShapeType="1"/>
          </p:cNvSpPr>
          <p:nvPr/>
        </p:nvSpPr>
        <p:spPr bwMode="auto">
          <a:xfrm>
            <a:off x="1809750" y="2490788"/>
            <a:ext cx="0" cy="2460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33" name="Line 97"/>
          <p:cNvSpPr>
            <a:spLocks noChangeShapeType="1"/>
          </p:cNvSpPr>
          <p:nvPr/>
        </p:nvSpPr>
        <p:spPr bwMode="auto">
          <a:xfrm>
            <a:off x="1804988" y="2738438"/>
            <a:ext cx="20161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4834" name="Group 98"/>
          <p:cNvGrpSpPr>
            <a:grpSpLocks/>
          </p:cNvGrpSpPr>
          <p:nvPr/>
        </p:nvGrpSpPr>
        <p:grpSpPr bwMode="auto">
          <a:xfrm flipV="1">
            <a:off x="2057400" y="3900488"/>
            <a:ext cx="781050" cy="228600"/>
            <a:chOff x="3732" y="1692"/>
            <a:chExt cx="1836" cy="144"/>
          </a:xfrm>
        </p:grpSpPr>
        <p:sp>
          <p:nvSpPr>
            <p:cNvPr id="244835" name="Freeform 99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836" name="Line 100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838" name="Text Box 102"/>
          <p:cNvSpPr txBox="1">
            <a:spLocks noChangeArrowheads="1"/>
          </p:cNvSpPr>
          <p:nvPr/>
        </p:nvSpPr>
        <p:spPr bwMode="auto">
          <a:xfrm>
            <a:off x="1184275" y="3838575"/>
            <a:ext cx="514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44840" name="Line 104"/>
          <p:cNvSpPr>
            <a:spLocks noChangeShapeType="1"/>
          </p:cNvSpPr>
          <p:nvPr/>
        </p:nvSpPr>
        <p:spPr bwMode="auto">
          <a:xfrm flipH="1">
            <a:off x="1676400" y="4129088"/>
            <a:ext cx="381000" cy="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244843" name="Group 107"/>
          <p:cNvGrpSpPr>
            <a:grpSpLocks/>
          </p:cNvGrpSpPr>
          <p:nvPr/>
        </p:nvGrpSpPr>
        <p:grpSpPr bwMode="auto">
          <a:xfrm flipV="1">
            <a:off x="2838450" y="3900488"/>
            <a:ext cx="781050" cy="228600"/>
            <a:chOff x="3732" y="1692"/>
            <a:chExt cx="1836" cy="144"/>
          </a:xfrm>
        </p:grpSpPr>
        <p:sp>
          <p:nvSpPr>
            <p:cNvPr id="244844" name="Freeform 108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845" name="Line 109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46" name="Group 110"/>
          <p:cNvGrpSpPr>
            <a:grpSpLocks/>
          </p:cNvGrpSpPr>
          <p:nvPr/>
        </p:nvGrpSpPr>
        <p:grpSpPr bwMode="auto">
          <a:xfrm flipV="1">
            <a:off x="3638550" y="3900488"/>
            <a:ext cx="781050" cy="228600"/>
            <a:chOff x="3732" y="1692"/>
            <a:chExt cx="1836" cy="144"/>
          </a:xfrm>
        </p:grpSpPr>
        <p:sp>
          <p:nvSpPr>
            <p:cNvPr id="244847" name="Freeform 111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848" name="Line 112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51" name="Group 115"/>
          <p:cNvGrpSpPr>
            <a:grpSpLocks/>
          </p:cNvGrpSpPr>
          <p:nvPr/>
        </p:nvGrpSpPr>
        <p:grpSpPr bwMode="auto">
          <a:xfrm flipV="1">
            <a:off x="4419600" y="3900488"/>
            <a:ext cx="781050" cy="228600"/>
            <a:chOff x="3732" y="1692"/>
            <a:chExt cx="1836" cy="144"/>
          </a:xfrm>
        </p:grpSpPr>
        <p:sp>
          <p:nvSpPr>
            <p:cNvPr id="244852" name="Freeform 116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853" name="Line 117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54" name="Group 118"/>
          <p:cNvGrpSpPr>
            <a:grpSpLocks/>
          </p:cNvGrpSpPr>
          <p:nvPr/>
        </p:nvGrpSpPr>
        <p:grpSpPr bwMode="auto">
          <a:xfrm flipV="1">
            <a:off x="5210175" y="3900488"/>
            <a:ext cx="781050" cy="228600"/>
            <a:chOff x="3732" y="1692"/>
            <a:chExt cx="1836" cy="144"/>
          </a:xfrm>
        </p:grpSpPr>
        <p:sp>
          <p:nvSpPr>
            <p:cNvPr id="244855" name="Freeform 119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856" name="Line 120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59" name="Group 123"/>
          <p:cNvGrpSpPr>
            <a:grpSpLocks/>
          </p:cNvGrpSpPr>
          <p:nvPr/>
        </p:nvGrpSpPr>
        <p:grpSpPr bwMode="auto">
          <a:xfrm flipV="1">
            <a:off x="6000750" y="3900488"/>
            <a:ext cx="781050" cy="228600"/>
            <a:chOff x="3732" y="1692"/>
            <a:chExt cx="1836" cy="144"/>
          </a:xfrm>
        </p:grpSpPr>
        <p:sp>
          <p:nvSpPr>
            <p:cNvPr id="244860" name="Freeform 124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>
                <a:gd name="T0" fmla="*/ 0 w 12060"/>
                <a:gd name="T1" fmla="*/ 540 h 540"/>
                <a:gd name="T2" fmla="*/ 360 w 12060"/>
                <a:gd name="T3" fmla="*/ 0 h 540"/>
                <a:gd name="T4" fmla="*/ 11880 w 12060"/>
                <a:gd name="T5" fmla="*/ 0 h 540"/>
                <a:gd name="T6" fmla="*/ 12060 w 12060"/>
                <a:gd name="T7" fmla="*/ 540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4861" name="Line 125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862" name="Freeform 126"/>
          <p:cNvSpPr>
            <a:spLocks/>
          </p:cNvSpPr>
          <p:nvPr/>
        </p:nvSpPr>
        <p:spPr bwMode="auto">
          <a:xfrm>
            <a:off x="2085975" y="4219575"/>
            <a:ext cx="795338" cy="22860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63" name="Freeform 127"/>
          <p:cNvSpPr>
            <a:spLocks/>
          </p:cNvSpPr>
          <p:nvPr/>
        </p:nvSpPr>
        <p:spPr bwMode="auto">
          <a:xfrm>
            <a:off x="2870200" y="4219575"/>
            <a:ext cx="795338" cy="22860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64" name="Freeform 128"/>
          <p:cNvSpPr>
            <a:spLocks/>
          </p:cNvSpPr>
          <p:nvPr/>
        </p:nvSpPr>
        <p:spPr bwMode="auto">
          <a:xfrm>
            <a:off x="3675063" y="4219575"/>
            <a:ext cx="795337" cy="22860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65" name="Freeform 129"/>
          <p:cNvSpPr>
            <a:spLocks/>
          </p:cNvSpPr>
          <p:nvPr/>
        </p:nvSpPr>
        <p:spPr bwMode="auto">
          <a:xfrm>
            <a:off x="4468813" y="4219575"/>
            <a:ext cx="776287" cy="22860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66" name="Freeform 130"/>
          <p:cNvSpPr>
            <a:spLocks/>
          </p:cNvSpPr>
          <p:nvPr/>
        </p:nvSpPr>
        <p:spPr bwMode="auto">
          <a:xfrm>
            <a:off x="5251450" y="4219575"/>
            <a:ext cx="795338" cy="22860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67" name="Freeform 131"/>
          <p:cNvSpPr>
            <a:spLocks/>
          </p:cNvSpPr>
          <p:nvPr/>
        </p:nvSpPr>
        <p:spPr bwMode="auto">
          <a:xfrm>
            <a:off x="6043613" y="4219575"/>
            <a:ext cx="795337" cy="228600"/>
          </a:xfrm>
          <a:custGeom>
            <a:avLst/>
            <a:gdLst>
              <a:gd name="T0" fmla="*/ 0 w 1344"/>
              <a:gd name="T1" fmla="*/ 96 h 96"/>
              <a:gd name="T2" fmla="*/ 0 w 1344"/>
              <a:gd name="T3" fmla="*/ 0 h 96"/>
              <a:gd name="T4" fmla="*/ 96 w 1344"/>
              <a:gd name="T5" fmla="*/ 0 h 96"/>
              <a:gd name="T6" fmla="*/ 96 w 1344"/>
              <a:gd name="T7" fmla="*/ 96 h 96"/>
              <a:gd name="T8" fmla="*/ 1344 w 1344"/>
              <a:gd name="T9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68" name="Line 132"/>
          <p:cNvSpPr>
            <a:spLocks noChangeShapeType="1"/>
          </p:cNvSpPr>
          <p:nvPr/>
        </p:nvSpPr>
        <p:spPr bwMode="auto">
          <a:xfrm flipH="1">
            <a:off x="1663700" y="4433888"/>
            <a:ext cx="4111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69" name="Text Box 133"/>
          <p:cNvSpPr txBox="1">
            <a:spLocks noChangeArrowheads="1"/>
          </p:cNvSpPr>
          <p:nvPr/>
        </p:nvSpPr>
        <p:spPr bwMode="auto">
          <a:xfrm>
            <a:off x="1143000" y="4205288"/>
            <a:ext cx="463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Tp</a:t>
            </a:r>
          </a:p>
        </p:txBody>
      </p:sp>
      <p:sp>
        <p:nvSpPr>
          <p:cNvPr id="244870" name="Line 134"/>
          <p:cNvSpPr>
            <a:spLocks noChangeShapeType="1"/>
          </p:cNvSpPr>
          <p:nvPr/>
        </p:nvSpPr>
        <p:spPr bwMode="auto">
          <a:xfrm>
            <a:off x="207645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71" name="Line 135"/>
          <p:cNvSpPr>
            <a:spLocks noChangeShapeType="1"/>
          </p:cNvSpPr>
          <p:nvPr/>
        </p:nvSpPr>
        <p:spPr bwMode="auto">
          <a:xfrm>
            <a:off x="285115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72" name="Line 136"/>
          <p:cNvSpPr>
            <a:spLocks noChangeShapeType="1"/>
          </p:cNvSpPr>
          <p:nvPr/>
        </p:nvSpPr>
        <p:spPr bwMode="auto">
          <a:xfrm>
            <a:off x="36576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73" name="Line 137"/>
          <p:cNvSpPr>
            <a:spLocks noChangeShapeType="1"/>
          </p:cNvSpPr>
          <p:nvPr/>
        </p:nvSpPr>
        <p:spPr bwMode="auto">
          <a:xfrm>
            <a:off x="44450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74" name="Line 138"/>
          <p:cNvSpPr>
            <a:spLocks noChangeShapeType="1"/>
          </p:cNvSpPr>
          <p:nvPr/>
        </p:nvSpPr>
        <p:spPr bwMode="auto">
          <a:xfrm>
            <a:off x="52324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75" name="Line 139"/>
          <p:cNvSpPr>
            <a:spLocks noChangeShapeType="1"/>
          </p:cNvSpPr>
          <p:nvPr/>
        </p:nvSpPr>
        <p:spPr bwMode="auto">
          <a:xfrm>
            <a:off x="60198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4876" name="Text Box 140"/>
          <p:cNvSpPr txBox="1">
            <a:spLocks noChangeArrowheads="1"/>
          </p:cNvSpPr>
          <p:nvPr/>
        </p:nvSpPr>
        <p:spPr bwMode="auto">
          <a:xfrm>
            <a:off x="4108450" y="2376488"/>
            <a:ext cx="463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Tp</a:t>
            </a:r>
          </a:p>
        </p:txBody>
      </p:sp>
      <p:sp>
        <p:nvSpPr>
          <p:cNvPr id="244877" name="Text Box 141"/>
          <p:cNvSpPr txBox="1">
            <a:spLocks noChangeArrowheads="1"/>
          </p:cNvSpPr>
          <p:nvPr/>
        </p:nvSpPr>
        <p:spPr bwMode="auto">
          <a:xfrm>
            <a:off x="152400" y="1981200"/>
            <a:ext cx="1885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9999"/>
                </a:solidFill>
              </a:rPr>
              <a:t>4* Tín hiệu nhịp</a:t>
            </a:r>
          </a:p>
        </p:txBody>
      </p:sp>
      <p:sp>
        <p:nvSpPr>
          <p:cNvPr id="244878" name="Text Box 142"/>
          <p:cNvSpPr txBox="1">
            <a:spLocks noChangeArrowheads="1"/>
          </p:cNvSpPr>
          <p:nvPr/>
        </p:nvSpPr>
        <p:spPr bwMode="auto">
          <a:xfrm>
            <a:off x="1371600" y="1538288"/>
            <a:ext cx="273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4879" name="Text Box 143"/>
          <p:cNvSpPr txBox="1">
            <a:spLocks noChangeArrowheads="1"/>
          </p:cNvSpPr>
          <p:nvPr/>
        </p:nvSpPr>
        <p:spPr bwMode="auto">
          <a:xfrm>
            <a:off x="1371600" y="3367088"/>
            <a:ext cx="311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44880" name="Text Box 144"/>
          <p:cNvSpPr txBox="1">
            <a:spLocks noChangeArrowheads="1"/>
          </p:cNvSpPr>
          <p:nvPr/>
        </p:nvSpPr>
        <p:spPr bwMode="auto">
          <a:xfrm>
            <a:off x="5029200" y="1524000"/>
            <a:ext cx="6159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r.Tp</a:t>
            </a:r>
          </a:p>
        </p:txBody>
      </p:sp>
      <p:sp>
        <p:nvSpPr>
          <p:cNvPr id="244881" name="Text Box 145"/>
          <p:cNvSpPr txBox="1">
            <a:spLocks noChangeArrowheads="1"/>
          </p:cNvSpPr>
          <p:nvPr/>
        </p:nvSpPr>
        <p:spPr bwMode="auto">
          <a:xfrm>
            <a:off x="4984750" y="3276600"/>
            <a:ext cx="654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s.Tp</a:t>
            </a:r>
          </a:p>
        </p:txBody>
      </p:sp>
      <p:grpSp>
        <p:nvGrpSpPr>
          <p:cNvPr id="244901" name="Group 165"/>
          <p:cNvGrpSpPr>
            <a:grpSpLocks/>
          </p:cNvGrpSpPr>
          <p:nvPr/>
        </p:nvGrpSpPr>
        <p:grpSpPr bwMode="auto">
          <a:xfrm>
            <a:off x="3505200" y="-1066800"/>
            <a:ext cx="2392363" cy="1004887"/>
            <a:chOff x="4176" y="327"/>
            <a:chExt cx="1507" cy="633"/>
          </a:xfrm>
        </p:grpSpPr>
        <p:grpSp>
          <p:nvGrpSpPr>
            <p:cNvPr id="244900" name="Group 164"/>
            <p:cNvGrpSpPr>
              <a:grpSpLocks/>
            </p:cNvGrpSpPr>
            <p:nvPr/>
          </p:nvGrpSpPr>
          <p:grpSpPr bwMode="auto">
            <a:xfrm>
              <a:off x="4176" y="327"/>
              <a:ext cx="1507" cy="633"/>
              <a:chOff x="4176" y="1416"/>
              <a:chExt cx="1507" cy="633"/>
            </a:xfrm>
          </p:grpSpPr>
          <p:sp>
            <p:nvSpPr>
              <p:cNvPr id="244885" name="Rectangle 149"/>
              <p:cNvSpPr>
                <a:spLocks noChangeArrowheads="1"/>
              </p:cNvSpPr>
              <p:nvPr/>
            </p:nvSpPr>
            <p:spPr bwMode="auto">
              <a:xfrm>
                <a:off x="4647" y="1416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CK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        Q</a:t>
                </a:r>
              </a:p>
            </p:txBody>
          </p:sp>
          <p:sp>
            <p:nvSpPr>
              <p:cNvPr id="244890" name="Line 154"/>
              <p:cNvSpPr>
                <a:spLocks noChangeShapeType="1"/>
              </p:cNvSpPr>
              <p:nvPr/>
            </p:nvSpPr>
            <p:spPr bwMode="auto">
              <a:xfrm rot="16200000" flipV="1">
                <a:off x="4407" y="1506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44893" name="Group 157"/>
              <p:cNvGrpSpPr>
                <a:grpSpLocks/>
              </p:cNvGrpSpPr>
              <p:nvPr/>
            </p:nvGrpSpPr>
            <p:grpSpPr bwMode="auto">
              <a:xfrm>
                <a:off x="5280" y="1536"/>
                <a:ext cx="403" cy="69"/>
                <a:chOff x="4083" y="1323"/>
                <a:chExt cx="403" cy="69"/>
              </a:xfrm>
            </p:grpSpPr>
            <p:sp>
              <p:nvSpPr>
                <p:cNvPr id="244891" name="Line 15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4892" name="Freeform 156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>
                    <a:gd name="T0" fmla="*/ 0 w 288"/>
                    <a:gd name="T1" fmla="*/ 0 h 144"/>
                    <a:gd name="T2" fmla="*/ 288 w 288"/>
                    <a:gd name="T3" fmla="*/ 48 h 144"/>
                    <a:gd name="T4" fmla="*/ 0 w 288"/>
                    <a:gd name="T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44894" name="Group 158"/>
              <p:cNvGrpSpPr>
                <a:grpSpLocks/>
              </p:cNvGrpSpPr>
              <p:nvPr/>
            </p:nvGrpSpPr>
            <p:grpSpPr bwMode="auto">
              <a:xfrm>
                <a:off x="5280" y="1899"/>
                <a:ext cx="403" cy="69"/>
                <a:chOff x="4083" y="1323"/>
                <a:chExt cx="403" cy="69"/>
              </a:xfrm>
            </p:grpSpPr>
            <p:sp>
              <p:nvSpPr>
                <p:cNvPr id="244895" name="Line 15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4896" name="Freeform 160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>
                    <a:gd name="T0" fmla="*/ 0 w 288"/>
                    <a:gd name="T1" fmla="*/ 0 h 144"/>
                    <a:gd name="T2" fmla="*/ 288 w 288"/>
                    <a:gd name="T3" fmla="*/ 48 h 144"/>
                    <a:gd name="T4" fmla="*/ 0 w 288"/>
                    <a:gd name="T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44898" name="Line 162"/>
              <p:cNvSpPr>
                <a:spLocks noChangeShapeType="1"/>
              </p:cNvSpPr>
              <p:nvPr/>
            </p:nvSpPr>
            <p:spPr bwMode="auto">
              <a:xfrm rot="16200000" flipV="1">
                <a:off x="4407" y="1305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899" name="Line 163"/>
              <p:cNvSpPr>
                <a:spLocks noChangeShapeType="1"/>
              </p:cNvSpPr>
              <p:nvPr/>
            </p:nvSpPr>
            <p:spPr bwMode="auto">
              <a:xfrm rot="16200000" flipV="1">
                <a:off x="4407" y="1689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4886" name="AutoShape 150"/>
            <p:cNvSpPr>
              <a:spLocks noChangeArrowheads="1"/>
            </p:cNvSpPr>
            <p:nvPr/>
          </p:nvSpPr>
          <p:spPr bwMode="auto">
            <a:xfrm rot="-5400000" flipH="1" flipV="1">
              <a:off x="4649" y="614"/>
              <a:ext cx="79" cy="84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897" name="Line 161"/>
            <p:cNvSpPr>
              <a:spLocks noChangeShapeType="1"/>
            </p:cNvSpPr>
            <p:nvPr/>
          </p:nvSpPr>
          <p:spPr bwMode="auto">
            <a:xfrm>
              <a:off x="5104" y="747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244953" name="Group 217"/>
          <p:cNvGraphicFramePr>
            <a:graphicFrameLocks noGrp="1"/>
          </p:cNvGraphicFramePr>
          <p:nvPr>
            <p:ph sz="half" idx="2"/>
          </p:nvPr>
        </p:nvGraphicFramePr>
        <p:xfrm>
          <a:off x="381000" y="7192963"/>
          <a:ext cx="8534400" cy="2036064"/>
        </p:xfrm>
        <a:graphic>
          <a:graphicData uri="http://schemas.openxmlformats.org/drawingml/2006/table">
            <a:tbl>
              <a:tblPr/>
              <a:tblGrid>
                <a:gridCol w="3351213"/>
                <a:gridCol w="798512"/>
                <a:gridCol w="557213"/>
                <a:gridCol w="555625"/>
                <a:gridCol w="722312"/>
                <a:gridCol w="719138"/>
                <a:gridCol w="1830387"/>
              </a:tblGrid>
              <a:tr h="125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Ý nghĩa giá trị đầu vào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CKn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Sn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Q’n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chú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là trị số vào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cưỡng chế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đơn trị: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Cấm dùng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hoặc 2 là trị số vào 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kích lập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lưỡng trị 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Sn vào Qn</a:t>
                      </a:r>
                    </a:p>
                  </a:txBody>
                  <a:tcPr marT="2286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Zê-rô là trị số vào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tự giữ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song cực lưỡng trị :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Qn-1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Qn-1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Bảo lưu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trị số đã ghi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45161" name="Line 425"/>
          <p:cNvSpPr>
            <a:spLocks noChangeShapeType="1"/>
          </p:cNvSpPr>
          <p:nvPr/>
        </p:nvSpPr>
        <p:spPr bwMode="auto">
          <a:xfrm>
            <a:off x="7086600" y="2895600"/>
            <a:ext cx="228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4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4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4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44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4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4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4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44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4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44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4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4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4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4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44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44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44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4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4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4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4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4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4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7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0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7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0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7" presetClass="emph" presetSubtype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3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7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5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2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5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7" presetClass="emph" presetSubtype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8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2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6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4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4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4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4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000"/>
                                        <p:tgtEl>
                                          <p:spTgt spid="24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000"/>
                                        <p:tgtEl>
                                          <p:spTgt spid="24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2000"/>
                                        <p:tgtEl>
                                          <p:spTgt spid="24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2000"/>
                                        <p:tgtEl>
                                          <p:spTgt spid="24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000"/>
                                        <p:tgtEl>
                                          <p:spTgt spid="24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2000"/>
                                        <p:tgtEl>
                                          <p:spTgt spid="24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1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2000"/>
                                        <p:tgtEl>
                                          <p:spTgt spid="24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2000"/>
                                        <p:tgtEl>
                                          <p:spTgt spid="24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1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1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2000"/>
                                        <p:tgtEl>
                                          <p:spTgt spid="244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2000"/>
                                        <p:tgtEl>
                                          <p:spTgt spid="24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2000"/>
                                        <p:tgtEl>
                                          <p:spTgt spid="24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2000"/>
                                        <p:tgtEl>
                                          <p:spTgt spid="24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 nodeType="clickPar">
                      <p:stCondLst>
                        <p:cond delay="indefinite"/>
                      </p:stCondLst>
                      <p:childTnLst>
                        <p:par>
                          <p:cTn id="2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 nodeType="clickPar">
                      <p:stCondLst>
                        <p:cond delay="indefinite"/>
                      </p:stCondLst>
                      <p:childTnLst>
                        <p:par>
                          <p:cTn id="2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 nodeType="clickPar">
                      <p:stCondLst>
                        <p:cond delay="indefinite"/>
                      </p:stCondLst>
                      <p:childTnLst>
                        <p:par>
                          <p:cTn id="2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 nodeType="clickPar">
                      <p:stCondLst>
                        <p:cond delay="indefinite"/>
                      </p:stCondLst>
                      <p:childTnLst>
                        <p:par>
                          <p:cTn id="2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 nodeType="clickPar">
                      <p:stCondLst>
                        <p:cond delay="indefinite"/>
                      </p:stCondLst>
                      <p:childTnLst>
                        <p:par>
                          <p:cTn id="2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 nodeType="clickPar">
                      <p:stCondLst>
                        <p:cond delay="indefinite"/>
                      </p:stCondLst>
                      <p:childTnLst>
                        <p:par>
                          <p:cTn id="2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 nodeType="clickPar">
                      <p:stCondLst>
                        <p:cond delay="indefinite"/>
                      </p:stCondLst>
                      <p:childTnLst>
                        <p:par>
                          <p:cTn id="2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2447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 nodeType="clickPar">
                      <p:stCondLst>
                        <p:cond delay="indefinite"/>
                      </p:stCondLst>
                      <p:childTnLst>
                        <p:par>
                          <p:cTn id="2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2000"/>
                                        <p:tgtEl>
                                          <p:spTgt spid="244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2000"/>
                                        <p:tgtEl>
                                          <p:spTgt spid="244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2000"/>
                                        <p:tgtEl>
                                          <p:spTgt spid="244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000"/>
                                        <p:tgtEl>
                                          <p:spTgt spid="244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000"/>
                                        <p:tgtEl>
                                          <p:spTgt spid="2447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000"/>
                                        <p:tgtEl>
                                          <p:spTgt spid="2447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2000"/>
                                        <p:tgtEl>
                                          <p:spTgt spid="244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2000"/>
                                        <p:tgtEl>
                                          <p:spTgt spid="244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2000"/>
                                        <p:tgtEl>
                                          <p:spTgt spid="244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2000"/>
                                        <p:tgtEl>
                                          <p:spTgt spid="244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000"/>
                                        <p:tgtEl>
                                          <p:spTgt spid="244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000"/>
                                        <p:tgtEl>
                                          <p:spTgt spid="244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2000"/>
                                        <p:tgtEl>
                                          <p:spTgt spid="244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2000"/>
                                        <p:tgtEl>
                                          <p:spTgt spid="244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2000"/>
                                        <p:tgtEl>
                                          <p:spTgt spid="244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2000"/>
                                        <p:tgtEl>
                                          <p:spTgt spid="244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000"/>
                                        <p:tgtEl>
                                          <p:spTgt spid="244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000"/>
                                        <p:tgtEl>
                                          <p:spTgt spid="244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000"/>
                                        <p:tgtEl>
                                          <p:spTgt spid="244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2000"/>
                                        <p:tgtEl>
                                          <p:spTgt spid="2447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2000"/>
                                        <p:tgtEl>
                                          <p:spTgt spid="2447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000"/>
                                        <p:tgtEl>
                                          <p:spTgt spid="244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2000"/>
                                        <p:tgtEl>
                                          <p:spTgt spid="244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2000"/>
                                        <p:tgtEl>
                                          <p:spTgt spid="244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000"/>
                                        <p:tgtEl>
                                          <p:spTgt spid="244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000"/>
                                        <p:tgtEl>
                                          <p:spTgt spid="2447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000"/>
                                        <p:tgtEl>
                                          <p:spTgt spid="244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2000"/>
                                        <p:tgtEl>
                                          <p:spTgt spid="244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2000"/>
                                        <p:tgtEl>
                                          <p:spTgt spid="244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2000"/>
                                        <p:tgtEl>
                                          <p:spTgt spid="2447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2000"/>
                                        <p:tgtEl>
                                          <p:spTgt spid="2447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000"/>
                                        <p:tgtEl>
                                          <p:spTgt spid="244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000"/>
                                        <p:tgtEl>
                                          <p:spTgt spid="2447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2000"/>
                                        <p:tgtEl>
                                          <p:spTgt spid="2448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2000"/>
                                        <p:tgtEl>
                                          <p:spTgt spid="2448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2000"/>
                                        <p:tgtEl>
                                          <p:spTgt spid="2448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000"/>
                                        <p:tgtEl>
                                          <p:spTgt spid="2448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2000"/>
                                        <p:tgtEl>
                                          <p:spTgt spid="244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000"/>
                                        <p:tgtEl>
                                          <p:spTgt spid="244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000"/>
                                        <p:tgtEl>
                                          <p:spTgt spid="2448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2000"/>
                                        <p:tgtEl>
                                          <p:spTgt spid="244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2000"/>
                                        <p:tgtEl>
                                          <p:spTgt spid="244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2000"/>
                                        <p:tgtEl>
                                          <p:spTgt spid="244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2000"/>
                                        <p:tgtEl>
                                          <p:spTgt spid="24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2000"/>
                                        <p:tgtEl>
                                          <p:spTgt spid="24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000"/>
                                        <p:tgtEl>
                                          <p:spTgt spid="244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000"/>
                                        <p:tgtEl>
                                          <p:spTgt spid="2448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2000"/>
                                        <p:tgtEl>
                                          <p:spTgt spid="2448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2000"/>
                                        <p:tgtEl>
                                          <p:spTgt spid="2448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2000"/>
                                        <p:tgtEl>
                                          <p:spTgt spid="2448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2000"/>
                                        <p:tgtEl>
                                          <p:spTgt spid="244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2000"/>
                                        <p:tgtEl>
                                          <p:spTgt spid="244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000"/>
                                        <p:tgtEl>
                                          <p:spTgt spid="244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000"/>
                                        <p:tgtEl>
                                          <p:spTgt spid="244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2000"/>
                                        <p:tgtEl>
                                          <p:spTgt spid="244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2000"/>
                                        <p:tgtEl>
                                          <p:spTgt spid="244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2000"/>
                                        <p:tgtEl>
                                          <p:spTgt spid="244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2000"/>
                                        <p:tgtEl>
                                          <p:spTgt spid="2448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2000"/>
                                        <p:tgtEl>
                                          <p:spTgt spid="2448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000"/>
                                        <p:tgtEl>
                                          <p:spTgt spid="244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000"/>
                                        <p:tgtEl>
                                          <p:spTgt spid="244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2000"/>
                                        <p:tgtEl>
                                          <p:spTgt spid="244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2000"/>
                                        <p:tgtEl>
                                          <p:spTgt spid="244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2000"/>
                                        <p:tgtEl>
                                          <p:spTgt spid="2448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2000"/>
                                        <p:tgtEl>
                                          <p:spTgt spid="2448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2000"/>
                                        <p:tgtEl>
                                          <p:spTgt spid="2448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000"/>
                                        <p:tgtEl>
                                          <p:spTgt spid="2448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000"/>
                                        <p:tgtEl>
                                          <p:spTgt spid="2448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2000"/>
                                        <p:tgtEl>
                                          <p:spTgt spid="244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2000"/>
                                        <p:tgtEl>
                                          <p:spTgt spid="2448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2000"/>
                                        <p:tgtEl>
                                          <p:spTgt spid="244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2000"/>
                                        <p:tgtEl>
                                          <p:spTgt spid="2448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2000"/>
                                        <p:tgtEl>
                                          <p:spTgt spid="244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2000"/>
                                        <p:tgtEl>
                                          <p:spTgt spid="244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2000"/>
                                        <p:tgtEl>
                                          <p:spTgt spid="244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2000"/>
                                        <p:tgtEl>
                                          <p:spTgt spid="244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2000"/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2000"/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2000"/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2" dur="2000"/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2000"/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2000"/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2000"/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2000"/>
                                        <p:tgtEl>
                                          <p:spTgt spid="2447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2000"/>
                                        <p:tgtEl>
                                          <p:spTgt spid="244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8" grpId="0" build="p"/>
      <p:bldP spid="244738" grpId="1" build="p"/>
      <p:bldP spid="244740" grpId="0" animBg="1"/>
      <p:bldP spid="244741" grpId="0" animBg="1"/>
      <p:bldP spid="244742" grpId="0" animBg="1"/>
      <p:bldP spid="244743" grpId="0" animBg="1"/>
      <p:bldP spid="244744" grpId="0" animBg="1"/>
      <p:bldP spid="244745" grpId="0" animBg="1"/>
      <p:bldP spid="244746" grpId="0" animBg="1"/>
      <p:bldP spid="244747" grpId="0" animBg="1"/>
      <p:bldP spid="244748" grpId="0" animBg="1"/>
      <p:bldP spid="244749" grpId="0" animBg="1"/>
      <p:bldP spid="244750" grpId="0" animBg="1"/>
      <p:bldP spid="244751" grpId="0" animBg="1"/>
      <p:bldP spid="244752" grpId="0" animBg="1"/>
      <p:bldP spid="244752" grpId="1" animBg="1"/>
      <p:bldP spid="244753" grpId="0" animBg="1"/>
      <p:bldP spid="244753" grpId="1" animBg="1"/>
      <p:bldP spid="244762" grpId="0"/>
      <p:bldP spid="244763" grpId="0"/>
      <p:bldP spid="244765" grpId="0" animBg="1"/>
      <p:bldP spid="244766" grpId="0" animBg="1"/>
      <p:bldP spid="244768" grpId="0" animBg="1"/>
      <p:bldP spid="244769" grpId="0" animBg="1"/>
      <p:bldP spid="244770" grpId="0" animBg="1"/>
      <p:bldP spid="244771" grpId="0" animBg="1"/>
      <p:bldP spid="244772" grpId="0" animBg="1"/>
      <p:bldP spid="244773" grpId="0" animBg="1"/>
      <p:bldP spid="244774" grpId="0" animBg="1"/>
      <p:bldP spid="244775" grpId="0" animBg="1"/>
      <p:bldP spid="244778" grpId="0" animBg="1"/>
      <p:bldP spid="244779" grpId="0" animBg="1"/>
      <p:bldP spid="244780" grpId="0"/>
      <p:bldP spid="244780" grpId="1"/>
      <p:bldP spid="244793" grpId="0" animBg="1"/>
      <p:bldP spid="244794" grpId="0" animBg="1"/>
      <p:bldP spid="244799" grpId="0" animBg="1"/>
      <p:bldP spid="244799" grpId="1" animBg="1"/>
      <p:bldP spid="244800" grpId="0" animBg="1"/>
      <p:bldP spid="244800" grpId="1" animBg="1"/>
      <p:bldP spid="244801" grpId="0" animBg="1"/>
      <p:bldP spid="244801" grpId="1" animBg="1"/>
      <p:bldP spid="244802" grpId="0" animBg="1"/>
      <p:bldP spid="244802" grpId="1" animBg="1"/>
      <p:bldP spid="244803" grpId="0" animBg="1"/>
      <p:bldP spid="244803" grpId="1" animBg="1"/>
      <p:bldP spid="244808" grpId="0" animBg="1"/>
      <p:bldP spid="244808" grpId="1" animBg="1"/>
      <p:bldP spid="244811" grpId="0" animBg="1"/>
      <p:bldP spid="244811" grpId="1" animBg="1"/>
      <p:bldP spid="244814" grpId="0" animBg="1"/>
      <p:bldP spid="244814" grpId="1" animBg="1"/>
      <p:bldP spid="244816" grpId="0" animBg="1"/>
      <p:bldP spid="244816" grpId="1" animBg="1"/>
      <p:bldP spid="244819" grpId="0" animBg="1"/>
      <p:bldP spid="244819" grpId="1" animBg="1"/>
      <p:bldP spid="244818" grpId="0" animBg="1"/>
      <p:bldP spid="244818" grpId="1" animBg="1"/>
      <p:bldP spid="244832" grpId="0" animBg="1"/>
      <p:bldP spid="244832" grpId="1" animBg="1"/>
      <p:bldP spid="244833" grpId="0" animBg="1"/>
      <p:bldP spid="244833" grpId="1" animBg="1"/>
      <p:bldP spid="244838" grpId="0"/>
      <p:bldP spid="244838" grpId="1"/>
      <p:bldP spid="244840" grpId="0" animBg="1"/>
      <p:bldP spid="244840" grpId="1" animBg="1"/>
      <p:bldP spid="244862" grpId="0" animBg="1"/>
      <p:bldP spid="244862" grpId="1" animBg="1"/>
      <p:bldP spid="244863" grpId="0" animBg="1"/>
      <p:bldP spid="244863" grpId="1" animBg="1"/>
      <p:bldP spid="244864" grpId="0" animBg="1"/>
      <p:bldP spid="244864" grpId="1" animBg="1"/>
      <p:bldP spid="244865" grpId="0" animBg="1"/>
      <p:bldP spid="244865" grpId="1" animBg="1"/>
      <p:bldP spid="244866" grpId="0" animBg="1"/>
      <p:bldP spid="244866" grpId="1" animBg="1"/>
      <p:bldP spid="244867" grpId="0" animBg="1"/>
      <p:bldP spid="244867" grpId="1" animBg="1"/>
      <p:bldP spid="244868" grpId="0" animBg="1"/>
      <p:bldP spid="244868" grpId="1" animBg="1"/>
      <p:bldP spid="244869" grpId="0"/>
      <p:bldP spid="244869" grpId="1"/>
      <p:bldP spid="244870" grpId="0" animBg="1"/>
      <p:bldP spid="244870" grpId="1" animBg="1"/>
      <p:bldP spid="244871" grpId="0" animBg="1"/>
      <p:bldP spid="244871" grpId="1" animBg="1"/>
      <p:bldP spid="244872" grpId="0" animBg="1"/>
      <p:bldP spid="244872" grpId="1" animBg="1"/>
      <p:bldP spid="244873" grpId="0" animBg="1"/>
      <p:bldP spid="244873" grpId="1" animBg="1"/>
      <p:bldP spid="244874" grpId="0" animBg="1"/>
      <p:bldP spid="244874" grpId="1" animBg="1"/>
      <p:bldP spid="244875" grpId="0" animBg="1"/>
      <p:bldP spid="244875" grpId="1" animBg="1"/>
      <p:bldP spid="244876" grpId="0"/>
      <p:bldP spid="244876" grpId="1"/>
      <p:bldP spid="244877" grpId="0"/>
      <p:bldP spid="244877" grpId="1"/>
      <p:bldP spid="244878" grpId="0"/>
      <p:bldP spid="244879" grpId="0"/>
      <p:bldP spid="244880" grpId="0"/>
      <p:bldP spid="244880" grpId="1"/>
      <p:bldP spid="244881" grpId="0"/>
      <p:bldP spid="24488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310&quot;/&gt;&lt;/object&gt;&lt;object type=&quot;3&quot; unique_id=&quot;10006&quot;&gt;&lt;property id=&quot;20148&quot; value=&quot;5&quot;/&gt;&lt;property id=&quot;20300&quot; value=&quot;Slide 3&quot;/&gt;&lt;property id=&quot;20307&quot; value=&quot;338&quot;/&gt;&lt;/object&gt;&lt;object type=&quot;3&quot; unique_id=&quot;10007&quot;&gt;&lt;property id=&quot;20148&quot; value=&quot;5&quot;/&gt;&lt;property id=&quot;20300&quot; value=&quot;Slide 4 - &amp;quot;NOR2  &amp;amp; AND2 &amp;quot;&quot;/&gt;&lt;property id=&quot;20307&quot; value=&quot;343&quot;/&gt;&lt;/object&gt;&lt;object type=&quot;3&quot; unique_id=&quot;10008&quot;&gt;&lt;property id=&quot;20148&quot; value=&quot;5&quot;/&gt;&lt;property id=&quot;20300&quot; value=&quot;Slide 5 - &amp;quot;&amp;#x0D;&amp;#x0A;&amp;#x0D;&amp;#x0A;                      RS-FLIPFLOP&amp;#x0D;&amp;#x0A;&amp;#x0D;&amp;#x0A;      Các ĐỐI TƯỢNG của bài học:&amp;#x0D;&amp;#x0A;&amp;#x0D;&amp;#x0A;&amp;amp;#x09;*1   Vòng hồi tín song cực.&amp;#x0D;&amp;#x0A;&amp;#x0D;&amp;#x0A;&amp;amp;#x09;*2   Tự ổn đị&quot;/&gt;&lt;property id=&quot;20307&quot; value=&quot;345&quot;/&gt;&lt;/object&gt;&lt;object type=&quot;3&quot; unique_id=&quot;10009&quot;&gt;&lt;property id=&quot;20148&quot; value=&quot;5&quot;/&gt;&lt;property id=&quot;20300&quot; value=&quot;Slide 6 - &amp;quot;Yêu cầu cụ thể :&amp;quot;&quot;/&gt;&lt;property id=&quot;20307&quot; value=&quot;355&quot;/&gt;&lt;/object&gt;&lt;object type=&quot;3&quot; unique_id=&quot;10010&quot;&gt;&lt;property id=&quot;20148&quot; value=&quot;5&quot;/&gt;&lt;property id=&quot;20300&quot; value=&quot;Slide 7 - &amp;quot;MẠCH CÀI  &amp;quot;&quot;/&gt;&lt;property id=&quot;20307&quot; value=&quot;346&quot;/&gt;&lt;/object&gt;&lt;object type=&quot;3&quot; unique_id=&quot;10011&quot;&gt;&lt;property id=&quot;20148&quot; value=&quot;5&quot;/&gt;&lt;property id=&quot;20300&quot; value=&quot;Slide 8 - &amp;quot;Ngăn chặn trị số vào cưỡng chế (*2)&amp;quot;&quot;/&gt;&lt;property id=&quot;20307&quot; value=&quot;347&quot;/&gt;&lt;/object&gt;&lt;object type=&quot;3&quot; unique_id=&quot;10012&quot;&gt;&lt;property id=&quot;20148&quot; value=&quot;5&quot;/&gt;&lt;property id=&quot;20300&quot; value=&quot;Slide 9 - &amp;quot;RS-FF&amp;quot;&quot;/&gt;&lt;property id=&quot;20307&quot; value=&quot;352&quot;/&gt;&lt;/object&gt;&lt;object type=&quot;3&quot; unique_id=&quot;10013&quot;&gt;&lt;property id=&quot;20148&quot; value=&quot;5&quot;/&gt;&lt;property id=&quot;20300&quot; value=&quot;Slide 10 - &amp;quot;RS-FF&amp;quot;&quot;/&gt;&lt;property id=&quot;20307&quot; value=&quot;353&quot;/&gt;&lt;/object&gt;&lt;object type=&quot;3&quot; unique_id=&quot;10014&quot;&gt;&lt;property id=&quot;20148&quot; value=&quot;5&quot;/&gt;&lt;property id=&quot;20300&quot; value=&quot;Slide 11 - &amp;quot;Tổng kết &amp;quot;&quot;/&gt;&lt;property id=&quot;20307&quot; value=&quot;356&quot;/&gt;&lt;/object&gt;&lt;object type=&quot;3&quot; unique_id=&quot;10015&quot;&gt;&lt;property id=&quot;20148&quot; value=&quot;5&quot;/&gt;&lt;property id=&quot;20300&quot; value=&quot;Slide 12 - &amp;quot;ĐA HÀI LƯỠNG ỔN&amp;quot;&quot;/&gt;&lt;property id=&quot;20307&quot; value=&quot;348&quot;/&gt;&lt;/object&gt;&lt;object type=&quot;3&quot; unique_id=&quot;10016&quot;&gt;&lt;property id=&quot;20148&quot; value=&quot;5&quot;/&gt;&lt;property id=&quot;20300&quot; value=&quot;Slide 13 - &amp;quot;ĐA HÀI LƯỠNG ỔN&amp;quot;&quot;/&gt;&lt;property id=&quot;20307&quot; value=&quot;351&quot;/&gt;&lt;/object&gt;&lt;object type=&quot;3&quot; unique_id=&quot;10017&quot;&gt;&lt;property id=&quot;20148&quot; value=&quot;5&quot;/&gt;&lt;property id=&quot;20300&quot; value=&quot;Slide 14 - &amp;quot;LƯỠNG SONG CỰC&amp;quot;&quot;/&gt;&lt;property id=&quot;20307&quot; value=&quot;357&quot;/&gt;&lt;/object&gt;&lt;object type=&quot;3&quot; unique_id=&quot;10018&quot;&gt;&lt;property id=&quot;20148&quot; value=&quot;5&quot;/&gt;&lt;property id=&quot;20300&quot; value=&quot;Slide 15&quot;/&gt;&lt;property id=&quot;20307&quot; value=&quot;350&quot;/&gt;&lt;/object&gt;&lt;object type=&quot;3&quot; unique_id=&quot;10019&quot;&gt;&lt;property id=&quot;20148&quot; value=&quot;5&quot;/&gt;&lt;property id=&quot;20300&quot; value=&quot;Slide 16 - &amp;quot;JK-FF có lập và xóa  PRESET , CLEAR&amp;quot;&quot;/&gt;&lt;property id=&quot;20307&quot; value=&quot;349&quot;/&gt;&lt;/object&gt;&lt;object type=&quot;3&quot; unique_id=&quot;10020&quot;&gt;&lt;property id=&quot;20148&quot; value=&quot;5&quot;/&gt;&lt;property id=&quot;20300&quot; value=&quot;Slide 17 - &amp;quot;HÌNH KHỐI JK-FF CÓ PR VÀ CL&amp;quot;&quot;/&gt;&lt;property id=&quot;20307&quot; value=&quot;354&quot;/&gt;&lt;/object&gt;&lt;object type=&quot;3&quot; unique_id=&quot;10021&quot;&gt;&lt;property id=&quot;20148&quot; value=&quot;5&quot;/&gt;&lt;property id=&quot;20300&quot; value=&quot;Slide 18 - &amp;quot;T-FF  VÀ D-FF&amp;quot;&quot;/&gt;&lt;property id=&quot;20307&quot; value=&quot;368&quot;/&gt;&lt;/object&gt;&lt;object type=&quot;3&quot; unique_id=&quot;10022&quot;&gt;&lt;property id=&quot;20148&quot; value=&quot;5&quot;/&gt;&lt;property id=&quot;20300&quot; value=&quot;Slide 19 - &amp;quot;HÌNH KHỐI T-FF&amp;quot;&quot;/&gt;&lt;property id=&quot;20307&quot; value=&quot;358&quot;/&gt;&lt;/object&gt;&lt;object type=&quot;3&quot; unique_id=&quot;10023&quot;&gt;&lt;property id=&quot;20148&quot; value=&quot;5&quot;/&gt;&lt;property id=&quot;20300&quot; value=&quot;Slide 20 - &amp;quot;Vẽ biểu đồ tín hiệu QA và QB&amp;quot;&quot;/&gt;&lt;property id=&quot;20307&quot; value=&quot;359&quot;/&gt;&lt;/object&gt;&lt;object type=&quot;3&quot; unique_id=&quot;10024&quot;&gt;&lt;property id=&quot;20148&quot; value=&quot;5&quot;/&gt;&lt;property id=&quot;20300&quot; value=&quot;Slide 21 - &amp;quot;Mạch đếm&amp;quot;&quot;/&gt;&lt;property id=&quot;20307&quot; value=&quot;369&quot;/&gt;&lt;/object&gt;&lt;object type=&quot;3&quot; unique_id=&quot;10025&quot;&gt;&lt;property id=&quot;20148&quot; value=&quot;5&quot;/&gt;&lt;property id=&quot;20300&quot; value=&quot;Slide 22 - &amp;quot;Mạch đếm đồng bộ&amp;quot;&quot;/&gt;&lt;property id=&quot;20307&quot; value=&quot;360&quot;/&gt;&lt;/object&gt;&lt;object type=&quot;3&quot; unique_id=&quot;10026&quot;&gt;&lt;property id=&quot;20148&quot; value=&quot;5&quot;/&gt;&lt;property id=&quot;20300&quot; value=&quot;Slide 23 - &amp;quot;Mạch đếm đồng bộ&amp;quot;&quot;/&gt;&lt;property id=&quot;20307&quot; value=&quot;367&quot;/&gt;&lt;/object&gt;&lt;object type=&quot;3&quot; unique_id=&quot;10027&quot;&gt;&lt;property id=&quot;20148&quot; value=&quot;5&quot;/&gt;&lt;property id=&quot;20300&quot; value=&quot;Slide 24 - &amp;quot;IC7493&amp;quot;&quot;/&gt;&lt;property id=&quot;20307&quot; value=&quot;361&quot;/&gt;&lt;/object&gt;&lt;object type=&quot;3&quot; unique_id=&quot;10028&quot;&gt;&lt;property id=&quot;20148&quot; value=&quot;5&quot;/&gt;&lt;property id=&quot;20300&quot; value=&quot;Slide 25 - &amp;quot;REGISTER (Thanh ghi nối tiếp 3 bit ra song song)&amp;quot;&quot;/&gt;&lt;property id=&quot;20307&quot; value=&quot;362&quot;/&gt;&lt;/object&gt;&lt;object type=&quot;3&quot; unique_id=&quot;10029&quot;&gt;&lt;property id=&quot;20148&quot; value=&quot;5&quot;/&gt;&lt;property id=&quot;20300&quot; value=&quot;Slide 26 - &amp;quot;ROM&amp;quot;&quot;/&gt;&lt;property id=&quot;20307&quot; value=&quot;363&quot;/&gt;&lt;/object&gt;&lt;object type=&quot;3&quot; unique_id=&quot;10030&quot;&gt;&lt;property id=&quot;20148&quot; value=&quot;5&quot;/&gt;&lt;property id=&quot;20300&quot; value=&quot;Slide 27 - &amp;quot;MA TRẬN ROM DIODE&amp;quot;&quot;/&gt;&lt;property id=&quot;20307&quot; value=&quot;364&quot;/&gt;&lt;/object&gt;&lt;object type=&quot;3&quot; unique_id=&quot;10031&quot;&gt;&lt;property id=&quot;20148&quot; value=&quot;5&quot;/&gt;&lt;property id=&quot;20300&quot; value=&quot;Slide 28 - &amp;quot;MA TRẬN ROM DIODE&amp;quot;&quot;/&gt;&lt;property id=&quot;20307&quot; value=&quot;365&quot;/&gt;&lt;/object&gt;&lt;object type=&quot;3&quot; unique_id=&quot;10032&quot;&gt;&lt;property id=&quot;20148&quot; value=&quot;5&quot;/&gt;&lt;property id=&quot;20300&quot; value=&quot;Slide 29 - &amp;quot;GiẢI MÃ 3  8&amp;quot;&quot;/&gt;&lt;property id=&quot;20307&quot; value=&quot;366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28251</TotalTime>
  <Words>2068</Words>
  <Application>Microsoft Office PowerPoint</Application>
  <PresentationFormat>On-screen Show (4:3)</PresentationFormat>
  <Paragraphs>892</Paragraphs>
  <Slides>29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Times New Roman</vt:lpstr>
      <vt:lpstr>Bookman Old Style</vt:lpstr>
      <vt:lpstr>Symbol</vt:lpstr>
      <vt:lpstr>Wingdings</vt:lpstr>
      <vt:lpstr>Default Design</vt:lpstr>
      <vt:lpstr>PowerPoint Presentation</vt:lpstr>
      <vt:lpstr>PowerPoint Presentation</vt:lpstr>
      <vt:lpstr>PowerPoint Presentation</vt:lpstr>
      <vt:lpstr>NOR2  &amp; AND2 </vt:lpstr>
      <vt:lpstr>                        RS-FLIPFLOP        Các ĐỐI TƯỢNG của bài học:   *1   Vòng hồi tín song cực.   *2   Tự ổn định và kích lập.   *3   Thời biểu tín hiệu – cạnh và mức của tín hiệu.    *4   Đầu vào nhịp – Đầu vào mức : CK – RS   *5   Hình khối RS-FF </vt:lpstr>
      <vt:lpstr>Yêu cầu cụ thể :</vt:lpstr>
      <vt:lpstr>MẠCH CÀI  </vt:lpstr>
      <vt:lpstr>Ngăn chặn trị số vào cưỡng chế (*2)</vt:lpstr>
      <vt:lpstr>RS-FF</vt:lpstr>
      <vt:lpstr>RS-FF</vt:lpstr>
      <vt:lpstr>Tổng kết </vt:lpstr>
      <vt:lpstr>ĐA HÀI LƯỠNG ỔN</vt:lpstr>
      <vt:lpstr>ĐA HÀI LƯỠNG ỔN</vt:lpstr>
      <vt:lpstr>LƯỠNG SONG CỰC</vt:lpstr>
      <vt:lpstr>PowerPoint Presentation</vt:lpstr>
      <vt:lpstr>JK-FF có lập và xóa  PRESET , CLEAR</vt:lpstr>
      <vt:lpstr>HÌNH KHỐI JK-FF CÓ PR VÀ CL</vt:lpstr>
      <vt:lpstr>T-FF  VÀ D-FF</vt:lpstr>
      <vt:lpstr>HÌNH KHỐI T-FF</vt:lpstr>
      <vt:lpstr>Vẽ biểu đồ tín hiệu QA và QB</vt:lpstr>
      <vt:lpstr>Mạch đếm</vt:lpstr>
      <vt:lpstr>Mạch đếm đồng bộ</vt:lpstr>
      <vt:lpstr>Mạch đếm đồng bộ</vt:lpstr>
      <vt:lpstr>IC7493</vt:lpstr>
      <vt:lpstr>REGISTER (Thanh ghi nối tiếp 3 bit ra song song)</vt:lpstr>
      <vt:lpstr>ROM</vt:lpstr>
      <vt:lpstr>MA TRẬN ROM DIODE</vt:lpstr>
      <vt:lpstr>MA TRẬN ROM DIODE</vt:lpstr>
      <vt:lpstr>GiẢI MÃ 3  8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minhduc</dc:creator>
  <cp:lastModifiedBy>ADMIN</cp:lastModifiedBy>
  <cp:revision>155</cp:revision>
  <dcterms:created xsi:type="dcterms:W3CDTF">2010-01-18T08:54:47Z</dcterms:created>
  <dcterms:modified xsi:type="dcterms:W3CDTF">2018-05-16T01:44:30Z</dcterms:modified>
</cp:coreProperties>
</file>