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863" r:id="rId1"/>
    <p:sldMasterId id="2147483940" r:id="rId2"/>
  </p:sldMasterIdLst>
  <p:notesMasterIdLst>
    <p:notesMasterId r:id="rId76"/>
  </p:notesMasterIdLst>
  <p:sldIdLst>
    <p:sldId id="471" r:id="rId3"/>
    <p:sldId id="357" r:id="rId4"/>
    <p:sldId id="497" r:id="rId5"/>
    <p:sldId id="498" r:id="rId6"/>
    <p:sldId id="358" r:id="rId7"/>
    <p:sldId id="359" r:id="rId8"/>
    <p:sldId id="360" r:id="rId9"/>
    <p:sldId id="499" r:id="rId10"/>
    <p:sldId id="424" r:id="rId11"/>
    <p:sldId id="426" r:id="rId12"/>
    <p:sldId id="361" r:id="rId13"/>
    <p:sldId id="500" r:id="rId14"/>
    <p:sldId id="367" r:id="rId15"/>
    <p:sldId id="368" r:id="rId16"/>
    <p:sldId id="365" r:id="rId17"/>
    <p:sldId id="366" r:id="rId18"/>
    <p:sldId id="527" r:id="rId19"/>
    <p:sldId id="528" r:id="rId20"/>
    <p:sldId id="369" r:id="rId21"/>
    <p:sldId id="529" r:id="rId22"/>
    <p:sldId id="370" r:id="rId23"/>
    <p:sldId id="428" r:id="rId24"/>
    <p:sldId id="429" r:id="rId25"/>
    <p:sldId id="430" r:id="rId26"/>
    <p:sldId id="431" r:id="rId27"/>
    <p:sldId id="432" r:id="rId28"/>
    <p:sldId id="427" r:id="rId29"/>
    <p:sldId id="502" r:id="rId30"/>
    <p:sldId id="503" r:id="rId31"/>
    <p:sldId id="504" r:id="rId32"/>
    <p:sldId id="501" r:id="rId33"/>
    <p:sldId id="522" r:id="rId34"/>
    <p:sldId id="376" r:id="rId35"/>
    <p:sldId id="377" r:id="rId36"/>
    <p:sldId id="378" r:id="rId37"/>
    <p:sldId id="379" r:id="rId38"/>
    <p:sldId id="380" r:id="rId39"/>
    <p:sldId id="506" r:id="rId40"/>
    <p:sldId id="507" r:id="rId41"/>
    <p:sldId id="508" r:id="rId42"/>
    <p:sldId id="434" r:id="rId43"/>
    <p:sldId id="435" r:id="rId44"/>
    <p:sldId id="433" r:id="rId45"/>
    <p:sldId id="509" r:id="rId46"/>
    <p:sldId id="510" r:id="rId47"/>
    <p:sldId id="511" r:id="rId48"/>
    <p:sldId id="523" r:id="rId49"/>
    <p:sldId id="524" r:id="rId50"/>
    <p:sldId id="525" r:id="rId51"/>
    <p:sldId id="526" r:id="rId52"/>
    <p:sldId id="513" r:id="rId53"/>
    <p:sldId id="514" r:id="rId54"/>
    <p:sldId id="515" r:id="rId55"/>
    <p:sldId id="516" r:id="rId56"/>
    <p:sldId id="517" r:id="rId57"/>
    <p:sldId id="518" r:id="rId58"/>
    <p:sldId id="519" r:id="rId59"/>
    <p:sldId id="520" r:id="rId60"/>
    <p:sldId id="521" r:id="rId61"/>
    <p:sldId id="385" r:id="rId62"/>
    <p:sldId id="437" r:id="rId63"/>
    <p:sldId id="438" r:id="rId64"/>
    <p:sldId id="439" r:id="rId65"/>
    <p:sldId id="440" r:id="rId66"/>
    <p:sldId id="436" r:id="rId67"/>
    <p:sldId id="387" r:id="rId68"/>
    <p:sldId id="397" r:id="rId69"/>
    <p:sldId id="398" r:id="rId70"/>
    <p:sldId id="399" r:id="rId71"/>
    <p:sldId id="388" r:id="rId72"/>
    <p:sldId id="389" r:id="rId73"/>
    <p:sldId id="390" r:id="rId74"/>
    <p:sldId id="391" r:id="rId7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Y" initials="S" lastIdx="1" clrIdx="0">
    <p:extLst>
      <p:ext uri="{19B8F6BF-5375-455C-9EA6-DF929625EA0E}">
        <p15:presenceInfo xmlns:p15="http://schemas.microsoft.com/office/powerpoint/2012/main" userId="8398d58270b0e62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4595" autoAdjust="0"/>
  </p:normalViewPr>
  <p:slideViewPr>
    <p:cSldViewPr snapToGrid="0">
      <p:cViewPr varScale="1">
        <p:scale>
          <a:sx n="104" d="100"/>
          <a:sy n="104" d="100"/>
        </p:scale>
        <p:origin x="8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1C2DE-BC02-4EC3-A3CF-948DC6A1C1F2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BEC40-EF08-4FBF-AA93-FA38F7F1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42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066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57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76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546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869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62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628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5724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4799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2777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876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45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21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537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26347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0152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726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6683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4611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3829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2320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667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5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8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38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65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2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0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7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9C5C796-110B-44F5-BC38-463770076866}" type="datetimeFigureOut">
              <a:rPr lang="en-US" smtClean="0"/>
              <a:t>28/11/2021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489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  <p:sldLayoutId id="2147483954" r:id="rId14"/>
    <p:sldLayoutId id="2147483955" r:id="rId15"/>
    <p:sldLayoutId id="2147483956" r:id="rId16"/>
    <p:sldLayoutId id="214748395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39.png"/><Relationship Id="rId3" Type="http://schemas.openxmlformats.org/officeDocument/2006/relationships/image" Target="../media/image41.emf"/><Relationship Id="rId7" Type="http://schemas.openxmlformats.org/officeDocument/2006/relationships/image" Target="../media/image202.png"/><Relationship Id="rId12" Type="http://schemas.openxmlformats.org/officeDocument/2006/relationships/image" Target="../media/image45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44.emf"/><Relationship Id="rId10" Type="http://schemas.openxmlformats.org/officeDocument/2006/relationships/image" Target="../media/image43.emf"/><Relationship Id="rId9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emf"/><Relationship Id="rId3" Type="http://schemas.openxmlformats.org/officeDocument/2006/relationships/image" Target="../media/image47.emf"/><Relationship Id="rId7" Type="http://schemas.openxmlformats.org/officeDocument/2006/relationships/image" Target="../media/image51.emf"/><Relationship Id="rId12" Type="http://schemas.openxmlformats.org/officeDocument/2006/relationships/image" Target="../media/image56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emf"/><Relationship Id="rId11" Type="http://schemas.openxmlformats.org/officeDocument/2006/relationships/image" Target="../media/image55.png"/><Relationship Id="rId5" Type="http://schemas.openxmlformats.org/officeDocument/2006/relationships/image" Target="../media/image49.emf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4" Type="http://schemas.openxmlformats.org/officeDocument/2006/relationships/image" Target="../media/image48.emf"/><Relationship Id="rId9" Type="http://schemas.openxmlformats.org/officeDocument/2006/relationships/image" Target="../media/image53.emf"/><Relationship Id="rId14" Type="http://schemas.openxmlformats.org/officeDocument/2006/relationships/image" Target="../media/image5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3" Type="http://schemas.openxmlformats.org/officeDocument/2006/relationships/image" Target="../media/image65.emf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image" Target="../media/image5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1.png"/><Relationship Id="rId3" Type="http://schemas.openxmlformats.org/officeDocument/2006/relationships/image" Target="../media/image68.png"/><Relationship Id="rId7" Type="http://schemas.openxmlformats.org/officeDocument/2006/relationships/image" Target="../media/image71.png"/><Relationship Id="rId12" Type="http://schemas.openxmlformats.org/officeDocument/2006/relationships/image" Target="../media/image5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540.png"/><Relationship Id="rId15" Type="http://schemas.openxmlformats.org/officeDocument/2006/relationships/image" Target="../media/image70.png"/><Relationship Id="rId10" Type="http://schemas.openxmlformats.org/officeDocument/2006/relationships/image" Target="../media/image69.png"/><Relationship Id="rId9" Type="http://schemas.openxmlformats.org/officeDocument/2006/relationships/image" Target="../media/image73.png"/><Relationship Id="rId14" Type="http://schemas.openxmlformats.org/officeDocument/2006/relationships/image" Target="../media/image69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1.png"/><Relationship Id="rId7" Type="http://schemas.openxmlformats.org/officeDocument/2006/relationships/image" Target="../media/image79.png"/><Relationship Id="rId2" Type="http://schemas.openxmlformats.org/officeDocument/2006/relationships/image" Target="../media/image7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0.png"/><Relationship Id="rId9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2.png"/><Relationship Id="rId5" Type="http://schemas.openxmlformats.org/officeDocument/2006/relationships/image" Target="../media/image261.png"/><Relationship Id="rId4" Type="http://schemas.openxmlformats.org/officeDocument/2006/relationships/image" Target="../media/image2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emf"/><Relationship Id="rId5" Type="http://schemas.openxmlformats.org/officeDocument/2006/relationships/image" Target="../media/image266.png"/><Relationship Id="rId4" Type="http://schemas.openxmlformats.org/officeDocument/2006/relationships/image" Target="../media/image2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0.png"/><Relationship Id="rId5" Type="http://schemas.openxmlformats.org/officeDocument/2006/relationships/image" Target="../media/image670.png"/><Relationship Id="rId4" Type="http://schemas.openxmlformats.org/officeDocument/2006/relationships/image" Target="../media/image66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93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7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10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5.png"/><Relationship Id="rId2" Type="http://schemas.openxmlformats.org/officeDocument/2006/relationships/image" Target="../media/image2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emf"/><Relationship Id="rId5" Type="http://schemas.openxmlformats.org/officeDocument/2006/relationships/image" Target="../media/image840.png"/><Relationship Id="rId4" Type="http://schemas.openxmlformats.org/officeDocument/2006/relationships/image" Target="../media/image107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1.png"/><Relationship Id="rId13" Type="http://schemas.openxmlformats.org/officeDocument/2006/relationships/image" Target="../media/image112.emf"/><Relationship Id="rId3" Type="http://schemas.openxmlformats.org/officeDocument/2006/relationships/image" Target="../media/image830.png"/><Relationship Id="rId7" Type="http://schemas.openxmlformats.org/officeDocument/2006/relationships/image" Target="../media/image881.png"/><Relationship Id="rId12" Type="http://schemas.openxmlformats.org/officeDocument/2006/relationships/image" Target="../media/image111.emf"/><Relationship Id="rId17" Type="http://schemas.openxmlformats.org/officeDocument/2006/relationships/image" Target="../media/image980.png"/><Relationship Id="rId2" Type="http://schemas.openxmlformats.org/officeDocument/2006/relationships/image" Target="../media/image820.png"/><Relationship Id="rId16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1.png"/><Relationship Id="rId11" Type="http://schemas.openxmlformats.org/officeDocument/2006/relationships/image" Target="../media/image110.emf"/><Relationship Id="rId5" Type="http://schemas.openxmlformats.org/officeDocument/2006/relationships/image" Target="../media/image119.png"/><Relationship Id="rId15" Type="http://schemas.openxmlformats.org/officeDocument/2006/relationships/image" Target="../media/image124.png"/><Relationship Id="rId10" Type="http://schemas.openxmlformats.org/officeDocument/2006/relationships/image" Target="../media/image109.emf"/><Relationship Id="rId4" Type="http://schemas.openxmlformats.org/officeDocument/2006/relationships/image" Target="../media/image118.png"/><Relationship Id="rId9" Type="http://schemas.openxmlformats.org/officeDocument/2006/relationships/image" Target="../media/image900.png"/><Relationship Id="rId14" Type="http://schemas.openxmlformats.org/officeDocument/2006/relationships/image" Target="../media/image9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emf"/><Relationship Id="rId13" Type="http://schemas.openxmlformats.org/officeDocument/2006/relationships/image" Target="../media/image118.emf"/><Relationship Id="rId3" Type="http://schemas.openxmlformats.org/officeDocument/2006/relationships/image" Target="../media/image297.png"/><Relationship Id="rId7" Type="http://schemas.openxmlformats.org/officeDocument/2006/relationships/image" Target="../media/image301.png"/><Relationship Id="rId12" Type="http://schemas.openxmlformats.org/officeDocument/2006/relationships/image" Target="../media/image306.png"/><Relationship Id="rId2" Type="http://schemas.openxmlformats.org/officeDocument/2006/relationships/image" Target="../media/image1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11" Type="http://schemas.openxmlformats.org/officeDocument/2006/relationships/image" Target="../media/image117.emf"/><Relationship Id="rId5" Type="http://schemas.openxmlformats.org/officeDocument/2006/relationships/image" Target="../media/image299.png"/><Relationship Id="rId10" Type="http://schemas.openxmlformats.org/officeDocument/2006/relationships/image" Target="../media/image116.emf"/><Relationship Id="rId4" Type="http://schemas.openxmlformats.org/officeDocument/2006/relationships/image" Target="../media/image298.png"/><Relationship Id="rId9" Type="http://schemas.openxmlformats.org/officeDocument/2006/relationships/image" Target="../media/image30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4.png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7.png"/><Relationship Id="rId5" Type="http://schemas.openxmlformats.org/officeDocument/2006/relationships/image" Target="../media/image626.png"/><Relationship Id="rId4" Type="http://schemas.openxmlformats.org/officeDocument/2006/relationships/image" Target="../media/image6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105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0.png"/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image" Target="../media/image109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9.png"/><Relationship Id="rId7" Type="http://schemas.openxmlformats.org/officeDocument/2006/relationships/image" Target="../media/image633.png"/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emf"/><Relationship Id="rId5" Type="http://schemas.openxmlformats.org/officeDocument/2006/relationships/image" Target="../media/image631.png"/><Relationship Id="rId4" Type="http://schemas.openxmlformats.org/officeDocument/2006/relationships/image" Target="../media/image121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emf"/><Relationship Id="rId7" Type="http://schemas.openxmlformats.org/officeDocument/2006/relationships/image" Target="../media/image315.png"/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4.png"/><Relationship Id="rId5" Type="http://schemas.openxmlformats.org/officeDocument/2006/relationships/image" Target="../media/image124.emf"/><Relationship Id="rId4" Type="http://schemas.openxmlformats.org/officeDocument/2006/relationships/image" Target="../media/image63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3.png"/><Relationship Id="rId3" Type="http://schemas.openxmlformats.org/officeDocument/2006/relationships/image" Target="../media/image318.png"/><Relationship Id="rId7" Type="http://schemas.openxmlformats.org/officeDocument/2006/relationships/image" Target="../media/image322.png"/><Relationship Id="rId2" Type="http://schemas.openxmlformats.org/officeDocument/2006/relationships/image" Target="../media/image12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1.png"/><Relationship Id="rId5" Type="http://schemas.openxmlformats.org/officeDocument/2006/relationships/image" Target="../media/image320.png"/><Relationship Id="rId10" Type="http://schemas.openxmlformats.org/officeDocument/2006/relationships/image" Target="../media/image325.png"/><Relationship Id="rId4" Type="http://schemas.openxmlformats.org/officeDocument/2006/relationships/image" Target="../media/image319.png"/><Relationship Id="rId9" Type="http://schemas.openxmlformats.org/officeDocument/2006/relationships/image" Target="../media/image32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0.png"/><Relationship Id="rId3" Type="http://schemas.openxmlformats.org/officeDocument/2006/relationships/image" Target="../media/image65.emf"/><Relationship Id="rId7" Type="http://schemas.openxmlformats.org/officeDocument/2006/relationships/image" Target="../media/image580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emf"/><Relationship Id="rId5" Type="http://schemas.openxmlformats.org/officeDocument/2006/relationships/image" Target="../media/image228.png"/><Relationship Id="rId10" Type="http://schemas.openxmlformats.org/officeDocument/2006/relationships/image" Target="../media/image233.png"/><Relationship Id="rId4" Type="http://schemas.openxmlformats.org/officeDocument/2006/relationships/image" Target="../media/image227.png"/><Relationship Id="rId9" Type="http://schemas.openxmlformats.org/officeDocument/2006/relationships/image" Target="../media/image232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0.png"/><Relationship Id="rId3" Type="http://schemas.openxmlformats.org/officeDocument/2006/relationships/image" Target="../media/image235.png"/><Relationship Id="rId7" Type="http://schemas.openxmlformats.org/officeDocument/2006/relationships/image" Target="../media/image239.png"/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0.png"/><Relationship Id="rId5" Type="http://schemas.openxmlformats.org/officeDocument/2006/relationships/image" Target="../media/image610.png"/><Relationship Id="rId10" Type="http://schemas.openxmlformats.org/officeDocument/2006/relationships/image" Target="../media/image630.png"/><Relationship Id="rId4" Type="http://schemas.openxmlformats.org/officeDocument/2006/relationships/image" Target="../media/image600.png"/><Relationship Id="rId9" Type="http://schemas.openxmlformats.org/officeDocument/2006/relationships/image" Target="../media/image2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0.png"/><Relationship Id="rId5" Type="http://schemas.openxmlformats.org/officeDocument/2006/relationships/image" Target="../media/image670.png"/><Relationship Id="rId4" Type="http://schemas.openxmlformats.org/officeDocument/2006/relationships/image" Target="../media/image66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7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1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7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68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6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7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png"/><Relationship Id="rId4" Type="http://schemas.openxmlformats.org/officeDocument/2006/relationships/image" Target="../media/image10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5.png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8.png"/><Relationship Id="rId5" Type="http://schemas.openxmlformats.org/officeDocument/2006/relationships/image" Target="../media/image247.png"/><Relationship Id="rId4" Type="http://schemas.openxmlformats.org/officeDocument/2006/relationships/image" Target="../media/image2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8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2.png"/><Relationship Id="rId5" Type="http://schemas.openxmlformats.org/officeDocument/2006/relationships/image" Target="../media/image261.png"/><Relationship Id="rId4" Type="http://schemas.openxmlformats.org/officeDocument/2006/relationships/image" Target="../media/image26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emf"/><Relationship Id="rId5" Type="http://schemas.openxmlformats.org/officeDocument/2006/relationships/image" Target="../media/image266.png"/><Relationship Id="rId4" Type="http://schemas.openxmlformats.org/officeDocument/2006/relationships/image" Target="../media/image26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png"/><Relationship Id="rId13" Type="http://schemas.openxmlformats.org/officeDocument/2006/relationships/image" Target="../media/image112.emf"/><Relationship Id="rId3" Type="http://schemas.openxmlformats.org/officeDocument/2006/relationships/image" Target="../media/image870.png"/><Relationship Id="rId7" Type="http://schemas.openxmlformats.org/officeDocument/2006/relationships/image" Target="../media/image284.png"/><Relationship Id="rId12" Type="http://schemas.openxmlformats.org/officeDocument/2006/relationships/image" Target="../media/image111.emf"/><Relationship Id="rId17" Type="http://schemas.openxmlformats.org/officeDocument/2006/relationships/image" Target="../media/image970.png"/><Relationship Id="rId2" Type="http://schemas.openxmlformats.org/officeDocument/2006/relationships/image" Target="../media/image860.png"/><Relationship Id="rId16" Type="http://schemas.openxmlformats.org/officeDocument/2006/relationships/image" Target="../media/image9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3.png"/><Relationship Id="rId11" Type="http://schemas.openxmlformats.org/officeDocument/2006/relationships/image" Target="../media/image110.emf"/><Relationship Id="rId5" Type="http://schemas.openxmlformats.org/officeDocument/2006/relationships/image" Target="../media/image890.png"/><Relationship Id="rId15" Type="http://schemas.openxmlformats.org/officeDocument/2006/relationships/image" Target="../media/image950.png"/><Relationship Id="rId10" Type="http://schemas.openxmlformats.org/officeDocument/2006/relationships/image" Target="../media/image109.emf"/><Relationship Id="rId4" Type="http://schemas.openxmlformats.org/officeDocument/2006/relationships/image" Target="../media/image880.png"/><Relationship Id="rId9" Type="http://schemas.openxmlformats.org/officeDocument/2006/relationships/image" Target="../media/image286.png"/><Relationship Id="rId14" Type="http://schemas.openxmlformats.org/officeDocument/2006/relationships/image" Target="../media/image9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4.png"/><Relationship Id="rId2" Type="http://schemas.openxmlformats.org/officeDocument/2006/relationships/image" Target="../media/image1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7.png"/><Relationship Id="rId5" Type="http://schemas.openxmlformats.org/officeDocument/2006/relationships/image" Target="../media/image626.png"/><Relationship Id="rId4" Type="http://schemas.openxmlformats.org/officeDocument/2006/relationships/image" Target="../media/image625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10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0.png"/><Relationship Id="rId2" Type="http://schemas.openxmlformats.org/officeDocument/2006/relationships/image" Target="../media/image107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0.png"/><Relationship Id="rId2" Type="http://schemas.openxmlformats.org/officeDocument/2006/relationships/image" Target="../media/image109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170.png"/><Relationship Id="rId7" Type="http://schemas.openxmlformats.org/officeDocument/2006/relationships/image" Target="../media/image14.emf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3.png"/><Relationship Id="rId5" Type="http://schemas.openxmlformats.org/officeDocument/2006/relationships/image" Target="../media/image1720.png"/><Relationship Id="rId4" Type="http://schemas.openxmlformats.org/officeDocument/2006/relationships/image" Target="../media/image17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2.png"/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5.png"/><Relationship Id="rId5" Type="http://schemas.openxmlformats.org/officeDocument/2006/relationships/image" Target="../media/image334.png"/><Relationship Id="rId4" Type="http://schemas.openxmlformats.org/officeDocument/2006/relationships/image" Target="../media/image33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7.png"/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0.png"/><Relationship Id="rId5" Type="http://schemas.openxmlformats.org/officeDocument/2006/relationships/image" Target="../media/image339.png"/><Relationship Id="rId4" Type="http://schemas.openxmlformats.org/officeDocument/2006/relationships/image" Target="../media/image33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png"/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5.png"/><Relationship Id="rId5" Type="http://schemas.openxmlformats.org/officeDocument/2006/relationships/image" Target="../media/image344.png"/><Relationship Id="rId4" Type="http://schemas.openxmlformats.org/officeDocument/2006/relationships/image" Target="../media/image34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7.png"/><Relationship Id="rId2" Type="http://schemas.openxmlformats.org/officeDocument/2006/relationships/image" Target="../media/image1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0.png"/><Relationship Id="rId5" Type="http://schemas.openxmlformats.org/officeDocument/2006/relationships/image" Target="../media/image349.png"/><Relationship Id="rId4" Type="http://schemas.openxmlformats.org/officeDocument/2006/relationships/image" Target="../media/image34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png"/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0.png"/><Relationship Id="rId4" Type="http://schemas.openxmlformats.org/officeDocument/2006/relationships/image" Target="../media/image712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10" Type="http://schemas.openxmlformats.org/officeDocument/2006/relationships/image" Target="../media/image32.emf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8922" y="3048001"/>
            <a:ext cx="12143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CHƯƠNG 3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 PHƯƠNG TRÌNH  VÀ HỆ PHƯƠNG TRÌNH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6952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3542" y="409695"/>
            <a:ext cx="4857805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862" y="1469326"/>
            <a:ext cx="10601229" cy="131673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Object 5"/>
              <p:cNvSpPr txBox="1"/>
              <p:nvPr/>
            </p:nvSpPr>
            <p:spPr bwMode="auto">
              <a:xfrm>
                <a:off x="1914526" y="2803993"/>
                <a:ext cx="2417329" cy="40969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  <m:r>
                        <a:rPr lang="en-US" sz="2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&gt;0</m:t>
                      </m:r>
                      <m:r>
                        <a:rPr lang="en-US" sz="2000" b="0" i="1" dirty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&gt;−1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14526" y="2803993"/>
                <a:ext cx="2417329" cy="40969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27862" y="2792045"/>
            <a:ext cx="148666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Điều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kiện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4340" y="3476362"/>
            <a:ext cx="3094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Khi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phương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2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Object 9"/>
              <p:cNvSpPr txBox="1"/>
              <p:nvPr/>
            </p:nvSpPr>
            <p:spPr bwMode="auto">
              <a:xfrm>
                <a:off x="2923476" y="4071938"/>
                <a:ext cx="5453906" cy="826061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⇔2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⟺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 (</m:t>
                              </m:r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2000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23476" y="4071938"/>
                <a:ext cx="5453906" cy="826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6A5548D6-4C2B-4F9D-92FC-DEFFB85D43C7}"/>
              </a:ext>
            </a:extLst>
          </p:cNvPr>
          <p:cNvSpPr/>
          <p:nvPr/>
        </p:nvSpPr>
        <p:spPr>
          <a:xfrm>
            <a:off x="314082" y="968120"/>
            <a:ext cx="2415148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ÁP DỤNG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C0A42C1-D346-4ACC-AB6C-D90729D70F6C}"/>
              </a:ext>
            </a:extLst>
          </p:cNvPr>
          <p:cNvSpPr/>
          <p:nvPr/>
        </p:nvSpPr>
        <p:spPr>
          <a:xfrm>
            <a:off x="8950036" y="4248727"/>
            <a:ext cx="1736437" cy="3694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ĐÁP ÁN : A</a:t>
            </a:r>
          </a:p>
        </p:txBody>
      </p:sp>
    </p:spTree>
    <p:extLst>
      <p:ext uri="{BB962C8B-B14F-4D97-AF65-F5344CB8AC3E}">
        <p14:creationId xmlns:p14="http://schemas.microsoft.com/office/powerpoint/2010/main" val="164260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  <p:bldP spid="10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3542" y="409695"/>
            <a:ext cx="1982338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VỀ NHÀ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977446" y="180658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452" y="984394"/>
            <a:ext cx="8748883" cy="12363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FB6C9E-0FBB-4DAD-A1E3-D0764A0FC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52" y="2220771"/>
            <a:ext cx="8835706" cy="14661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564CE0-00C2-4B60-B3D0-00C5B62CF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452" y="3624897"/>
            <a:ext cx="8976328" cy="12984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F08571-219F-4DB6-BE6F-429087DDB3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658" y="5035990"/>
            <a:ext cx="8803294" cy="129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23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8922" y="3048001"/>
            <a:ext cx="121430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CHƯƠNG 3: PHƯƠNG TRÌNH VÀ HỆ PHƯƠNG TRÌNH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2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BÀI 2: PHƯƠNG TRÌNH QUY VỀ PHƯƠNG TRÌNH BẬC NHẤT , BẬC HAI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67893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3325" y="1074192"/>
            <a:ext cx="2720617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ương trình bậc nhất</a:t>
            </a: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223942" y="108234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75128" b="181"/>
          <a:stretch/>
        </p:blipFill>
        <p:spPr>
          <a:xfrm>
            <a:off x="1357788" y="1745000"/>
            <a:ext cx="2602630" cy="6750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26040" b="4439"/>
          <a:stretch/>
        </p:blipFill>
        <p:spPr>
          <a:xfrm>
            <a:off x="232911" y="2964855"/>
            <a:ext cx="6950587" cy="59425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1130838" y="3565353"/>
                <a:ext cx="3259562" cy="42948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𝑃𝑇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0838" y="3565353"/>
                <a:ext cx="3259562" cy="4294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633555" y="1034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1669856" y="4082817"/>
                <a:ext cx="2888697" cy="53020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9856" y="4082817"/>
                <a:ext cx="2888697" cy="53020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Picture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7208" y="5423013"/>
            <a:ext cx="9863632" cy="341521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47208" y="6116454"/>
            <a:ext cx="9863632" cy="341521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88724" y="4554710"/>
            <a:ext cx="9780599" cy="692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B32BE9-C1C2-4B20-9928-7E667F55F3A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60418" y="1467347"/>
            <a:ext cx="6344790" cy="1145587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C91653B-5AFF-4B0D-B1DE-1E354BE35826}"/>
                  </a:ext>
                </a:extLst>
              </p:cNvPr>
              <p:cNvSpPr txBox="1"/>
              <p:nvPr/>
            </p:nvSpPr>
            <p:spPr>
              <a:xfrm>
                <a:off x="8201083" y="5398538"/>
                <a:ext cx="1190135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0"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C91653B-5AFF-4B0D-B1DE-1E354BE358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1083" y="5398538"/>
                <a:ext cx="1190135" cy="40011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428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707886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PHƯƠNG TRÌNH QUY VỀ  PHƯƠNG TRÌNH BẬC NHẤT, BẬC HAI 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4656" y="1074192"/>
            <a:ext cx="2973891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Object 4"/>
              <p:cNvSpPr txBox="1"/>
              <p:nvPr/>
            </p:nvSpPr>
            <p:spPr bwMode="auto">
              <a:xfrm>
                <a:off x="214257" y="1674484"/>
                <a:ext cx="6740725" cy="390684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 </a:t>
                </a:r>
                <a:r>
                  <a:rPr lang="en-US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bậc</a:t>
                </a:r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hai</a:t>
                </a:r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sSup>
                      <m:sSupPr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𝒃𝒙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𝒄</m:t>
                    </m:r>
                    <m:r>
                      <a:rPr lang="en-US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;(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4257" y="1674484"/>
                <a:ext cx="6740725" cy="390684"/>
              </a:xfrm>
              <a:prstGeom prst="rect">
                <a:avLst/>
              </a:prstGeom>
              <a:blipFill>
                <a:blip r:embed="rId2"/>
                <a:stretch>
                  <a:fillRect l="-723" t="-7813" b="-20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7716" r="12731" b="2709"/>
          <a:stretch/>
        </p:blipFill>
        <p:spPr>
          <a:xfrm>
            <a:off x="143691" y="2267249"/>
            <a:ext cx="6139543" cy="46928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6158124" y="1720523"/>
            <a:ext cx="4794" cy="381934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3630" r="29006" b="-2506"/>
          <a:stretch/>
        </p:blipFill>
        <p:spPr>
          <a:xfrm>
            <a:off x="0" y="2843823"/>
            <a:ext cx="3566160" cy="5345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r="45594" b="18819"/>
          <a:stretch/>
        </p:blipFill>
        <p:spPr>
          <a:xfrm>
            <a:off x="664034" y="3485712"/>
            <a:ext cx="4800928" cy="11128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/>
          <a:srcRect l="21320" r="14266" b="-2074"/>
          <a:stretch/>
        </p:blipFill>
        <p:spPr>
          <a:xfrm>
            <a:off x="862147" y="4219791"/>
            <a:ext cx="5878287" cy="7575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29420" t="-1" r="26459" b="-4455"/>
          <a:stretch/>
        </p:blipFill>
        <p:spPr>
          <a:xfrm>
            <a:off x="664034" y="4973748"/>
            <a:ext cx="4376057" cy="5661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Object 12"/>
              <p:cNvSpPr txBox="1"/>
              <p:nvPr/>
            </p:nvSpPr>
            <p:spPr bwMode="auto">
              <a:xfrm>
                <a:off x="2987903" y="3004754"/>
                <a:ext cx="3530322" cy="48895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sz="2000" u="sng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Lưu</a:t>
                </a:r>
                <a:r>
                  <a:rPr lang="en-US" sz="2000" u="sng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ý</a:t>
                </a:r>
                <a:r>
                  <a:rPr 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′2</m:t>
                        </m:r>
                      </m:sup>
                    </m:sSup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𝑎𝑐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b’=b/2</a:t>
                </a:r>
              </a:p>
            </p:txBody>
          </p:sp>
        </mc:Choice>
        <mc:Fallback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7903" y="3004754"/>
                <a:ext cx="3530322" cy="488950"/>
              </a:xfrm>
              <a:prstGeom prst="rect">
                <a:avLst/>
              </a:prstGeom>
              <a:blipFill>
                <a:blip r:embed="rId8"/>
                <a:stretch>
                  <a:fillRect l="-1036" t="-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5720257"/>
            <a:ext cx="9323248" cy="781919"/>
          </a:xfrm>
          <a:prstGeom prst="rect">
            <a:avLst/>
          </a:prstGeom>
        </p:spPr>
      </p:pic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6334741" y="1470665"/>
            <a:ext cx="584807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 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Object 25"/>
              <p:cNvSpPr txBox="1"/>
              <p:nvPr/>
            </p:nvSpPr>
            <p:spPr bwMode="auto">
              <a:xfrm>
                <a:off x="7772909" y="1888952"/>
                <a:ext cx="2998634" cy="37829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72909" y="1888952"/>
                <a:ext cx="2998634" cy="37829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Object 27"/>
              <p:cNvSpPr txBox="1"/>
              <p:nvPr/>
            </p:nvSpPr>
            <p:spPr bwMode="auto">
              <a:xfrm>
                <a:off x="6483933" y="2604955"/>
                <a:ext cx="4127069" cy="411862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(−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+5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Object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83933" y="2604955"/>
                <a:ext cx="4127069" cy="411862"/>
              </a:xfrm>
              <a:prstGeom prst="rect">
                <a:avLst/>
              </a:prstGeom>
              <a:blipFill>
                <a:blip r:embed="rId11"/>
                <a:stretch>
                  <a:fillRect b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12"/>
          <a:srcRect t="1" r="48397" b="284"/>
          <a:stretch/>
        </p:blipFill>
        <p:spPr>
          <a:xfrm>
            <a:off x="6026854" y="2984640"/>
            <a:ext cx="4744689" cy="3738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13"/>
          <a:srcRect t="1" r="31435" b="4382"/>
          <a:stretch/>
        </p:blipFill>
        <p:spPr>
          <a:xfrm>
            <a:off x="6062333" y="3468770"/>
            <a:ext cx="6306421" cy="58195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4"/>
          <a:srcRect t="1" r="37416" b="-2184"/>
          <a:stretch/>
        </p:blipFill>
        <p:spPr>
          <a:xfrm>
            <a:off x="6062333" y="4185900"/>
            <a:ext cx="5771079" cy="74917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C88CAC3-1EC2-4C1A-8069-D8533051D234}"/>
                  </a:ext>
                </a:extLst>
              </p:cNvPr>
              <p:cNvSpPr/>
              <p:nvPr/>
            </p:nvSpPr>
            <p:spPr>
              <a:xfrm>
                <a:off x="6291486" y="2133118"/>
                <a:ext cx="4319516" cy="4238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2743200" algn="l"/>
                  </a:tabLst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𝒃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= −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𝟒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𝒄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 −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𝒎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𝟓</m:t>
                    </m:r>
                  </m:oMath>
                </a14:m>
                <a:endParaRPr lang="en-US" sz="20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C88CAC3-1EC2-4C1A-8069-D8533051D2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486" y="2133118"/>
                <a:ext cx="4319516" cy="423834"/>
              </a:xfrm>
              <a:prstGeom prst="rect">
                <a:avLst/>
              </a:prstGeom>
              <a:blipFill>
                <a:blip r:embed="rId15"/>
                <a:stretch>
                  <a:fillRect l="-1410" t="-4348" b="-24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530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/>
      <p:bldP spid="26" grpId="0"/>
      <p:bldP spid="2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6892" y="995412"/>
            <a:ext cx="303006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Ứng dụng của định lí Vi-ét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768" y="1224449"/>
            <a:ext cx="8553232" cy="2011622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34" y="3236071"/>
            <a:ext cx="8446100" cy="8968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9095" y="3684479"/>
            <a:ext cx="8712577" cy="106812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r="33203" b="-2965"/>
          <a:stretch/>
        </p:blipFill>
        <p:spPr>
          <a:xfrm>
            <a:off x="721397" y="4840737"/>
            <a:ext cx="6228044" cy="3890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9041" y="5418279"/>
            <a:ext cx="9054015" cy="57356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79041" y="5937624"/>
            <a:ext cx="410048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9017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phương trình có hai nghiệm trái dấu.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10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3956" y="982933"/>
            <a:ext cx="4195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vi-VN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quy về bậc nhất, bậc hai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956" y="1354977"/>
            <a:ext cx="5788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922497" y="1649123"/>
                <a:ext cx="2279196" cy="125691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b="1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22497" y="1649123"/>
                <a:ext cx="2279196" cy="12569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r="47196"/>
          <a:stretch/>
        </p:blipFill>
        <p:spPr>
          <a:xfrm>
            <a:off x="422735" y="2782247"/>
            <a:ext cx="5169953" cy="7407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71202" y="3494634"/>
                <a:ext cx="4844354" cy="112077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𝑃𝑡</m:t>
                    </m:r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−1≥0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−3=2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−3=−</m:t>
                                    </m:r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≥1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−3=2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−3=−2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202" y="3494634"/>
                <a:ext cx="4844354" cy="1120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239760" y="1649123"/>
                <a:ext cx="2594919" cy="9365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Β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39760" y="1649123"/>
                <a:ext cx="2594919" cy="9365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t="1" r="49540" b="-4692"/>
          <a:stretch/>
        </p:blipFill>
        <p:spPr>
          <a:xfrm>
            <a:off x="6248427" y="2829433"/>
            <a:ext cx="4386181" cy="6885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6180257" y="3690518"/>
                <a:ext cx="5607134" cy="8217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𝑃𝑡</m:t>
                    </m:r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+1=−(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−3)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+1=−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80257" y="3690518"/>
                <a:ext cx="5607134" cy="82174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9806285" y="4303448"/>
                <a:ext cx="1175657" cy="108160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06285" y="4303448"/>
                <a:ext cx="1175657" cy="1081605"/>
              </a:xfrm>
              <a:prstGeom prst="rect">
                <a:avLst/>
              </a:prstGeom>
              <a:blipFill>
                <a:blip r:embed="rId8"/>
                <a:stretch>
                  <a:fillRect r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4143737" y="4477391"/>
                <a:ext cx="1803781" cy="16621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=−2 (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b="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>
                  <a:lnSpc>
                    <a:spcPct val="110000"/>
                  </a:lnSpc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43737" y="4477391"/>
                <a:ext cx="1803781" cy="1662112"/>
              </a:xfrm>
              <a:prstGeom prst="rect">
                <a:avLst/>
              </a:prstGeom>
              <a:blipFill>
                <a:blip r:embed="rId9"/>
                <a:stretch>
                  <a:fillRect l="-1014" b="-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/>
          <p:cNvCxnSpPr/>
          <p:nvPr/>
        </p:nvCxnSpPr>
        <p:spPr>
          <a:xfrm>
            <a:off x="6109252" y="2173757"/>
            <a:ext cx="16682" cy="442945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71202" y="2650971"/>
            <a:ext cx="11403036" cy="455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0F7F71D-5581-4C74-80EF-D56B8124FB57}"/>
                  </a:ext>
                </a:extLst>
              </p:cNvPr>
              <p:cNvSpPr txBox="1"/>
              <p:nvPr/>
            </p:nvSpPr>
            <p:spPr>
              <a:xfrm>
                <a:off x="461355" y="4512258"/>
                <a:ext cx="3740338" cy="13408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+3</m:t>
                                    </m:r>
                                  </m:e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1+3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=2</m:t>
                                    </m:r>
                                  </m:e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&amp;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=4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0F7F71D-5581-4C74-80EF-D56B8124FB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55" y="4512258"/>
                <a:ext cx="3740338" cy="134088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09CF27D-5647-4172-A64E-4C6638F2F287}"/>
                  </a:ext>
                </a:extLst>
              </p:cNvPr>
              <p:cNvSpPr/>
              <p:nvPr/>
            </p:nvSpPr>
            <p:spPr>
              <a:xfrm>
                <a:off x="501144" y="5875067"/>
                <a:ext cx="4115807" cy="484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980565" algn="l"/>
                  </a:tabLst>
                </a:pP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209CF27D-5647-4172-A64E-4C6638F2F2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144" y="5875067"/>
                <a:ext cx="4115807" cy="484300"/>
              </a:xfrm>
              <a:prstGeom prst="rect">
                <a:avLst/>
              </a:prstGeom>
              <a:blipFill>
                <a:blip r:embed="rId11"/>
                <a:stretch>
                  <a:fillRect l="-1185"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37C0E16-9B43-4E54-9996-555F44520E15}"/>
                  </a:ext>
                </a:extLst>
              </p:cNvPr>
              <p:cNvSpPr txBox="1"/>
              <p:nvPr/>
            </p:nvSpPr>
            <p:spPr>
              <a:xfrm>
                <a:off x="6369784" y="4388485"/>
                <a:ext cx="5304454" cy="708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=−3−1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=3−1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37C0E16-9B43-4E54-9996-555F44520E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784" y="4388485"/>
                <a:ext cx="5304454" cy="7087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EEE9F2D-F2A7-4A38-9E70-A944BD7EB4D7}"/>
                  </a:ext>
                </a:extLst>
              </p:cNvPr>
              <p:cNvSpPr/>
              <p:nvPr/>
            </p:nvSpPr>
            <p:spPr>
              <a:xfrm>
                <a:off x="6323611" y="5897353"/>
                <a:ext cx="5152949" cy="4843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980565" algn="l"/>
                  </a:tabLst>
                </a:pP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𝐱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𝐯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EEE9F2D-F2A7-4A38-9E70-A944BD7EB4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3611" y="5897353"/>
                <a:ext cx="5152949" cy="484300"/>
              </a:xfrm>
              <a:prstGeom prst="rect">
                <a:avLst/>
              </a:prstGeom>
              <a:blipFill>
                <a:blip r:embed="rId13"/>
                <a:stretch>
                  <a:fillRect l="-946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571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1" grpId="0"/>
      <p:bldP spid="13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1202" y="274885"/>
            <a:ext cx="2316162" cy="400110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5012" y="576684"/>
            <a:ext cx="4641014" cy="498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vi-VN" sz="2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quy về bậc nhất, bậc hai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1201" y="1087913"/>
            <a:ext cx="6398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ẩn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tuyệt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901794" y="1528237"/>
                <a:ext cx="2279196" cy="125691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=−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01794" y="1528237"/>
                <a:ext cx="2279196" cy="12569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341362" y="1649120"/>
                <a:ext cx="2594919" cy="9365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Β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41362" y="1649120"/>
                <a:ext cx="2594919" cy="9365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Object 20"/>
          <p:cNvSpPr txBox="1"/>
          <p:nvPr/>
        </p:nvSpPr>
        <p:spPr bwMode="auto">
          <a:xfrm>
            <a:off x="6968097" y="5254634"/>
            <a:ext cx="1175657" cy="108160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471355" y="4447083"/>
                <a:ext cx="4017517" cy="1418008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≥−3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=10</m:t>
                                      </m:r>
                                    </m:e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=4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≥−3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sz="200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10</m:t>
                                          </m:r>
                                        </m:num>
                                        <m:den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5</m:t>
                                          </m:r>
                                        </m:num>
                                        <m:den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(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sz="200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6</m:t>
                                          </m:r>
                                        </m:den>
                                      </m:f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num>
                                        <m:den>
                                          <m:r>
                                            <a:rPr lang="en-US" sz="2000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 (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1355" y="4447083"/>
                <a:ext cx="4017517" cy="141800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/>
          <p:cNvCxnSpPr/>
          <p:nvPr/>
        </p:nvCxnSpPr>
        <p:spPr>
          <a:xfrm>
            <a:off x="5848764" y="1528237"/>
            <a:ext cx="16682" cy="442945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45077" y="2579354"/>
            <a:ext cx="11403036" cy="455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994965E-B240-405F-BA91-C898D74B8F9C}"/>
                  </a:ext>
                </a:extLst>
              </p:cNvPr>
              <p:cNvSpPr/>
              <p:nvPr/>
            </p:nvSpPr>
            <p:spPr>
              <a:xfrm>
                <a:off x="303395" y="2778330"/>
                <a:ext cx="5279853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92D05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1200"/>
                  </a:spcBef>
                  <a:spcAft>
                    <a:spcPts val="30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1: 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d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994965E-B240-405F-BA91-C898D74B8F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395" y="2778330"/>
                <a:ext cx="5279853" cy="400110"/>
              </a:xfrm>
              <a:prstGeom prst="rect">
                <a:avLst/>
              </a:prstGeom>
              <a:blipFill>
                <a:blip r:embed="rId9"/>
                <a:stretch>
                  <a:fillRect l="-1037" t="-7463" b="-25373"/>
                </a:stretch>
              </a:blipFill>
              <a:ln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58BAF2D-E4F1-4716-AA63-AAC596177701}"/>
                  </a:ext>
                </a:extLst>
              </p:cNvPr>
              <p:cNvSpPr txBox="1"/>
              <p:nvPr/>
            </p:nvSpPr>
            <p:spPr>
              <a:xfrm>
                <a:off x="388570" y="3196760"/>
                <a:ext cx="5570675" cy="12320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+3≥0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&amp;5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−7=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</m:e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&amp;5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−7=−</m:t>
                                      </m:r>
                                      <m:d>
                                        <m:dPr>
                                          <m:ctrlPr>
                                            <a:rPr 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+3</m:t>
                                          </m:r>
                                        </m:e>
                                      </m:d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+3≥0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20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3+7</m:t>
                                      </m:r>
                                    </m:e>
                                    <m:e>
                                      <m:r>
                                        <a:rPr lang="en-US" sz="20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−7=−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C58BAF2D-E4F1-4716-AA63-AAC596177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570" y="3196760"/>
                <a:ext cx="5570675" cy="123200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FB874CE-8C4E-409C-B787-5E118197BA95}"/>
                  </a:ext>
                </a:extLst>
              </p:cNvPr>
              <p:cNvSpPr/>
              <p:nvPr/>
            </p:nvSpPr>
            <p:spPr>
              <a:xfrm>
                <a:off x="5913346" y="2691661"/>
                <a:ext cx="5975259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1200"/>
                  </a:spcBef>
                  <a:spcAft>
                    <a:spcPts val="300"/>
                  </a:spcAft>
                </a:pP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2: 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Giải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e>
                    </m:d>
                  </m:oMath>
                </a14:m>
                <a:endParaRPr 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FB874CE-8C4E-409C-B787-5E118197BA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346" y="2691661"/>
                <a:ext cx="5975259" cy="400110"/>
              </a:xfrm>
              <a:prstGeom prst="rect">
                <a:avLst/>
              </a:prstGeom>
              <a:blipFill>
                <a:blip r:embed="rId11"/>
                <a:stretch>
                  <a:fillRect t="-7463" b="-25373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18">
                <a:extLst>
                  <a:ext uri="{FF2B5EF4-FFF2-40B4-BE49-F238E27FC236}">
                    <a16:creationId xmlns:a16="http://schemas.microsoft.com/office/drawing/2014/main" id="{AA4C84F1-BDD9-4006-B452-1A153EC3ECA3}"/>
                  </a:ext>
                </a:extLst>
              </p:cNvPr>
              <p:cNvSpPr txBox="1"/>
              <p:nvPr/>
            </p:nvSpPr>
            <p:spPr bwMode="auto">
              <a:xfrm>
                <a:off x="5865446" y="3270758"/>
                <a:ext cx="5607134" cy="8217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𝑃𝑡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+2=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+2=−(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+5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+2=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+2=−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Object 18">
                <a:extLst>
                  <a:ext uri="{FF2B5EF4-FFF2-40B4-BE49-F238E27FC236}">
                    <a16:creationId xmlns:a16="http://schemas.microsoft.com/office/drawing/2014/main" id="{AA4C84F1-BDD9-4006-B452-1A153EC3EC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5446" y="3270758"/>
                <a:ext cx="5607134" cy="82174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317758A-95CE-4275-935F-0F3FBA4E95B5}"/>
                  </a:ext>
                </a:extLst>
              </p:cNvPr>
              <p:cNvSpPr txBox="1"/>
              <p:nvPr/>
            </p:nvSpPr>
            <p:spPr>
              <a:xfrm>
                <a:off x="5986594" y="4340223"/>
                <a:ext cx="5304454" cy="11128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=5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=−5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mr>
                          <m:mr>
                            <m:e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−7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317758A-95CE-4275-935F-0F3FBA4E95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6594" y="4340223"/>
                <a:ext cx="5304454" cy="111280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C660F19-9B29-4CAB-8892-1507C68D8042}"/>
                  </a:ext>
                </a:extLst>
              </p:cNvPr>
              <p:cNvSpPr/>
              <p:nvPr/>
            </p:nvSpPr>
            <p:spPr>
              <a:xfrm>
                <a:off x="6257888" y="5897353"/>
                <a:ext cx="5284395" cy="5099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980565" algn="l"/>
                  </a:tabLst>
                </a:pP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𝐱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𝐯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FC660F19-9B29-4CAB-8892-1507C68D804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7888" y="5897353"/>
                <a:ext cx="5284395" cy="509948"/>
              </a:xfrm>
              <a:prstGeom prst="rect">
                <a:avLst/>
              </a:prstGeom>
              <a:blipFill>
                <a:blip r:embed="rId14"/>
                <a:stretch>
                  <a:fillRect l="-1039" b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6D48347-6A52-4624-B9F7-F04D2EA9E0C7}"/>
                  </a:ext>
                </a:extLst>
              </p:cNvPr>
              <p:cNvSpPr/>
              <p:nvPr/>
            </p:nvSpPr>
            <p:spPr>
              <a:xfrm>
                <a:off x="601445" y="5957694"/>
                <a:ext cx="5018297" cy="4910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980565" algn="l"/>
                  </a:tabLst>
                </a:pP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𝐱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𝐯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à 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6D48347-6A52-4624-B9F7-F04D2EA9E0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45" y="5957694"/>
                <a:ext cx="5018297" cy="491096"/>
              </a:xfrm>
              <a:prstGeom prst="rect">
                <a:avLst/>
              </a:prstGeom>
              <a:blipFill>
                <a:blip r:embed="rId15"/>
                <a:stretch>
                  <a:fillRect l="-1094" b="-61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63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412960" y="317261"/>
            <a:ext cx="34835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CHỨA GIÁ TRỊ TUYỆT ĐỐI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8400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F1C3C6-F719-4AFB-9143-5478828116F9}"/>
              </a:ext>
            </a:extLst>
          </p:cNvPr>
          <p:cNvCxnSpPr/>
          <p:nvPr/>
        </p:nvCxnSpPr>
        <p:spPr>
          <a:xfrm>
            <a:off x="295563" y="1700688"/>
            <a:ext cx="112960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96000" y="1228436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7564324-CFED-4E4F-B510-E6C8E2376A4B}"/>
                  </a:ext>
                </a:extLst>
              </p:cNvPr>
              <p:cNvSpPr txBox="1"/>
              <p:nvPr/>
            </p:nvSpPr>
            <p:spPr>
              <a:xfrm>
                <a:off x="397164" y="959421"/>
                <a:ext cx="6096000" cy="7039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3 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𝟓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7564324-CFED-4E4F-B510-E6C8E2376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64" y="959421"/>
                <a:ext cx="6096000" cy="703911"/>
              </a:xfrm>
              <a:prstGeom prst="rect">
                <a:avLst/>
              </a:prstGeom>
              <a:blipFill>
                <a:blip r:embed="rId2"/>
                <a:stretch>
                  <a:fillRect l="-800" t="-1724" b="-12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C46C5E-26E8-4F01-B42A-908DA3674611}"/>
                  </a:ext>
                </a:extLst>
              </p:cNvPr>
              <p:cNvSpPr txBox="1"/>
              <p:nvPr/>
            </p:nvSpPr>
            <p:spPr>
              <a:xfrm>
                <a:off x="295563" y="1825603"/>
                <a:ext cx="6096000" cy="4280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𝑝𝑡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−2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≥0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begChr m:val="["/>
                                    <m:endChr m:val=""/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m>
                                      <m:mPr>
                                        <m:mcs>
                                          <m:mc>
                                            <m:mcPr>
                                              <m:count m:val="1"/>
                                              <m:mcJc m:val="center"/>
                                            </m:mcPr>
                                          </m:mc>
                                        </m:mcs>
                                        <m:ctrlP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mPr>
                                      <m:m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−9=5−2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mr>
                                      <m:m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3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−9=</m:t>
                                          </m:r>
                                          <m:r>
                                            <a:rPr lang="en-US" sz="1800" b="1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(</m:t>
                                          </m:r>
                                          <m:r>
                                            <a:rPr lang="en-US" sz="1800" b="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5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−2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)</m:t>
                                          </m:r>
                                        </m:e>
                                      </m:mr>
                                    </m:m>
                                  </m:e>
                                </m:d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≥−5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=5+9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=−5+9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r>
                  <a:rPr lang="en-US" dirty="0"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≥−5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5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=14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4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≤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1800" b="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14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5</m:t>
                                            </m:r>
                                          </m:den>
                                        </m:f>
                                        <m:r>
                                          <a:rPr lang="en-US" sz="180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=4(</m:t>
                                        </m:r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vô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2C46C5E-26E8-4F01-B42A-908DA3674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63" y="1825603"/>
                <a:ext cx="6096000" cy="4280595"/>
              </a:xfrm>
              <a:prstGeom prst="rect">
                <a:avLst/>
              </a:prstGeom>
              <a:blipFill>
                <a:blip r:embed="rId3"/>
                <a:stretch>
                  <a:fillRect l="-800" t="-284" b="-12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86621E-2C87-4D58-8C8B-035B694074C0}"/>
                  </a:ext>
                </a:extLst>
              </p:cNvPr>
              <p:cNvSpPr txBox="1"/>
              <p:nvPr/>
            </p:nvSpPr>
            <p:spPr>
              <a:xfrm>
                <a:off x="6096000" y="855129"/>
                <a:ext cx="6096000" cy="6878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4: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𝟕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A86621E-2C87-4D58-8C8B-035B694074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855129"/>
                <a:ext cx="6096000" cy="687881"/>
              </a:xfrm>
              <a:prstGeom prst="rect">
                <a:avLst/>
              </a:prstGeom>
              <a:blipFill>
                <a:blip r:embed="rId4"/>
                <a:stretch>
                  <a:fillRect l="-800" t="-17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F20A625-8A41-4FA8-BA39-7CF62DCE9C04}"/>
                  </a:ext>
                </a:extLst>
              </p:cNvPr>
              <p:cNvSpPr txBox="1"/>
              <p:nvPr/>
            </p:nvSpPr>
            <p:spPr>
              <a:xfrm>
                <a:off x="6096000" y="1782995"/>
                <a:ext cx="6096000" cy="49004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−7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−7≥0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−4=2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−7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−4=−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2</m:t>
                                            </m:r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−7</m:t>
                                            </m:r>
                                          </m:e>
                                        </m:d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≥7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=4−7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+2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=4+7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≥7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=−3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=11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 smtClean="0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=3(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11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sz="1800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F20A625-8A41-4FA8-BA39-7CF62DCE9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782995"/>
                <a:ext cx="6096000" cy="4900444"/>
              </a:xfrm>
              <a:prstGeom prst="rect">
                <a:avLst/>
              </a:prstGeom>
              <a:blipFill>
                <a:blip r:embed="rId5"/>
                <a:stretch>
                  <a:fillRect l="-800" t="-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48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956" y="982933"/>
            <a:ext cx="419537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vi-VN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quy về bậc nhất, bậc hai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956" y="1558146"/>
            <a:ext cx="4823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 : 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chứa ẩn </a:t>
            </a:r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dưới dấu căn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8683535" y="1823394"/>
                <a:ext cx="2610123" cy="90786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3535" y="1823394"/>
                <a:ext cx="2610123" cy="9078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4617932" y="1784663"/>
                <a:ext cx="2580802" cy="98963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7932" y="1784663"/>
                <a:ext cx="2580802" cy="9896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85498" y="3156480"/>
            <a:ext cx="299248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  <a:tab pos="417195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8732588" y="3377135"/>
                <a:ext cx="2044336" cy="456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32588" y="3377135"/>
                <a:ext cx="2044336" cy="4563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667425" y="3813429"/>
                <a:ext cx="2425700" cy="1003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67425" y="3813429"/>
                <a:ext cx="2425700" cy="10033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3384213" y="3156480"/>
                <a:ext cx="2079205" cy="5096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84213" y="3156480"/>
                <a:ext cx="2079205" cy="5096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263734" y="3699813"/>
                <a:ext cx="8386268" cy="859345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−2≥0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</m:t>
                              </m:r>
                              <m:sSup>
                                <m:sSupPr>
                                  <m:ctrlPr>
                                    <a:rPr lang="en-US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−3−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3734" y="3699813"/>
                <a:ext cx="8386268" cy="859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63734" y="5031255"/>
                <a:ext cx="2460000" cy="87942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7=0</m:t>
                              </m:r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3734" y="5031255"/>
                <a:ext cx="2460000" cy="8794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455992" y="4689429"/>
                <a:ext cx="2553176" cy="14469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=3−</m:t>
                                      </m:r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rad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 (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=3+</m:t>
                                      </m:r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rad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 (</m:t>
                                      </m:r>
                                      <m:r>
                                        <a:rPr lang="en-US" i="1" smtClean="0">
                                          <a:solidFill>
                                            <a:srgbClr val="FF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55992" y="4689429"/>
                <a:ext cx="2553176" cy="144695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8650002" y="4847139"/>
                <a:ext cx="1811338" cy="1003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=2(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50002" y="4847139"/>
                <a:ext cx="1811338" cy="10033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/>
          <p:cNvCxnSpPr/>
          <p:nvPr/>
        </p:nvCxnSpPr>
        <p:spPr>
          <a:xfrm>
            <a:off x="8692070" y="1784663"/>
            <a:ext cx="0" cy="495382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51329" y="2859056"/>
            <a:ext cx="11403036" cy="455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4AC6F23D-5AA5-48ED-9DDA-2F249428693D}"/>
              </a:ext>
            </a:extLst>
          </p:cNvPr>
          <p:cNvSpPr/>
          <p:nvPr/>
        </p:nvSpPr>
        <p:spPr>
          <a:xfrm>
            <a:off x="8446499" y="2890685"/>
            <a:ext cx="299248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  <a:tab pos="417195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6F9FD01-C084-4C1A-B027-8C142BC8FB25}"/>
                  </a:ext>
                </a:extLst>
              </p:cNvPr>
              <p:cNvSpPr txBox="1"/>
              <p:nvPr/>
            </p:nvSpPr>
            <p:spPr>
              <a:xfrm>
                <a:off x="9046011" y="339404"/>
                <a:ext cx="2757815" cy="729430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6F9FD01-C084-4C1A-B027-8C142BC8F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6011" y="339404"/>
                <a:ext cx="2757815" cy="72943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029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  <p:bldP spid="13" grpId="0"/>
      <p:bldP spid="15" grpId="0"/>
      <p:bldP spid="12" grpId="0"/>
      <p:bldP spid="14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530217" y="1441712"/>
            <a:ext cx="710331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kumimoji="0" lang="en-US" altLang="en-US" sz="2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bmk="_Toc1738975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kumimoji="0" lang="en-US" altLang="en-US" sz="2000" b="1" i="0" u="none" strike="noStrike" cap="none" normalizeH="0" baseline="0" dirty="0" bmk="_Toc1738975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PHƯƠNG TRÌNH VÀ HỆ PHƯƠNG TRÌNH</a:t>
            </a:r>
            <a:endParaRPr kumimoji="0" lang="en-US" altLang="en-US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73774" y="2403449"/>
            <a:ext cx="9622973" cy="1623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Giải được các bài tập về phương trình quy về bậc nhất,  bậc hai , phương trình chứa ẩn trong dấu giá trị tuyệt đối, phương trình chứa ẩn dưới dấu căn.</a:t>
            </a:r>
            <a:endParaRPr lang="en-US" sz="140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Giải được hệ phương trình bậc nhất hai ẩn bằng định thức, bằng máy tính bỏ túi.</a:t>
            </a:r>
            <a:endParaRPr lang="en-US" sz="140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Giải được hệ phương trình bậc nhất ba ẩn.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440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396417" y="317261"/>
            <a:ext cx="35166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 CHỨA CĂN THỨC BẬC HAI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84009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F1C3C6-F719-4AFB-9143-5478828116F9}"/>
              </a:ext>
            </a:extLst>
          </p:cNvPr>
          <p:cNvCxnSpPr/>
          <p:nvPr/>
        </p:nvCxnSpPr>
        <p:spPr>
          <a:xfrm>
            <a:off x="295562" y="1469304"/>
            <a:ext cx="11296073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65A13B-EF94-46C4-8F62-696D9E382A8C}"/>
              </a:ext>
            </a:extLst>
          </p:cNvPr>
          <p:cNvCxnSpPr/>
          <p:nvPr/>
        </p:nvCxnSpPr>
        <p:spPr>
          <a:xfrm>
            <a:off x="6086764" y="655815"/>
            <a:ext cx="0" cy="526472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627EAC2-7C82-465D-B889-F4475EA29035}"/>
                  </a:ext>
                </a:extLst>
              </p:cNvPr>
              <p:cNvSpPr txBox="1"/>
              <p:nvPr/>
            </p:nvSpPr>
            <p:spPr>
              <a:xfrm>
                <a:off x="480291" y="623706"/>
                <a:ext cx="6096000" cy="757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627EAC2-7C82-465D-B889-F4475EA29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91" y="623706"/>
                <a:ext cx="6096000" cy="757515"/>
              </a:xfrm>
              <a:prstGeom prst="rect">
                <a:avLst/>
              </a:prstGeom>
              <a:blipFill>
                <a:blip r:embed="rId2"/>
                <a:stretch>
                  <a:fillRect l="-900" t="-1600" b="-1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F300D4-1EB1-497D-AB1C-D248D61729D2}"/>
                  </a:ext>
                </a:extLst>
              </p:cNvPr>
              <p:cNvSpPr txBox="1"/>
              <p:nvPr/>
            </p:nvSpPr>
            <p:spPr>
              <a:xfrm>
                <a:off x="283195" y="1515852"/>
                <a:ext cx="6096000" cy="527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+1</m:t>
                          </m:r>
                        </m:e>
                      </m:rad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−1≥0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+1=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⟺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≥</m:t>
                            </m:r>
                            <m:f>
                              <m:f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sSup>
                              <m:sSup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+1=4</m:t>
                            </m:r>
                            <m:sSup>
                              <m:sSup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eqAr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800" i="1" dirty="0">
                  <a:effectLst/>
                  <a:latin typeface="Cambria Math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=0 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𝑙</m:t>
                                            </m:r>
                                          </m:e>
                                        </m:d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3</m:t>
                                            </m:r>
                                          </m:den>
                                        </m:f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 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𝑛</m:t>
                                            </m:r>
                                          </m:e>
                                        </m:d>
                                      </m:e>
                                    </m:mr>
                                  </m:m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4F300D4-1EB1-497D-AB1C-D248D6172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95" y="1515852"/>
                <a:ext cx="6096000" cy="5278368"/>
              </a:xfrm>
              <a:prstGeom prst="rect">
                <a:avLst/>
              </a:prstGeom>
              <a:blipFill>
                <a:blip r:embed="rId3"/>
                <a:stretch>
                  <a:fillRect l="-800" t="-6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A2701E1-5B79-45C0-A7D6-4B7FAFC6E516}"/>
                  </a:ext>
                </a:extLst>
              </p:cNvPr>
              <p:cNvSpPr txBox="1"/>
              <p:nvPr/>
            </p:nvSpPr>
            <p:spPr>
              <a:xfrm>
                <a:off x="5812805" y="702363"/>
                <a:ext cx="6096000" cy="7669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8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A2701E1-5B79-45C0-A7D6-4B7FAFC6E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805" y="702363"/>
                <a:ext cx="6096000" cy="766941"/>
              </a:xfrm>
              <a:prstGeom prst="rect">
                <a:avLst/>
              </a:prstGeom>
              <a:blipFill>
                <a:blip r:embed="rId4"/>
                <a:stretch>
                  <a:fillRect t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ABC11-1454-418D-A5E8-90687BACF636}"/>
                  </a:ext>
                </a:extLst>
              </p:cNvPr>
              <p:cNvSpPr txBox="1"/>
              <p:nvPr/>
            </p:nvSpPr>
            <p:spPr>
              <a:xfrm>
                <a:off x="6096000" y="1675760"/>
                <a:ext cx="6096000" cy="36663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e>
                      </m:rad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b="1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−1≥0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−2=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(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sSup>
                                  <m:sSup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e>
                            </m:mr>
                          </m:m>
                          <m:r>
                            <a:rPr lang="en-US" sz="1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⇔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−1≥0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−2=4</m:t>
                                    </m:r>
                                    <m:sSup>
                                      <m:sSupPr>
                                        <m:ctrlP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−4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+1</m:t>
                                    </m:r>
                                  </m:e>
                                </m:mr>
                              </m:m>
                            </m:e>
                          </m:d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  <m:sSup>
                                <m:sSup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+7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−3=0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=1(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</m:t>
                                        </m:r>
                                        <m:f>
                                          <m:f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4</m:t>
                                            </m:r>
                                          </m:den>
                                        </m:f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)</m:t>
                                        </m:r>
                                      </m:e>
                                    </m:mr>
                                  </m:m>
                                </m:e>
                              </m:d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𝑆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;1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ABC11-1454-418D-A5E8-90687BACF6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1675760"/>
                <a:ext cx="6096000" cy="3666388"/>
              </a:xfrm>
              <a:prstGeom prst="rect">
                <a:avLst/>
              </a:prstGeom>
              <a:blipFill>
                <a:blip r:embed="rId5"/>
                <a:stretch>
                  <a:fillRect l="-800" t="-4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49FE533-FFB7-4FAC-AA8B-796D1C39D7EA}"/>
                  </a:ext>
                </a:extLst>
              </p:cNvPr>
              <p:cNvSpPr txBox="1"/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49FE533-FFB7-4FAC-AA8B-796D1C39D7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861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707886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 PHƯƠNG TRÌNH QUY VỀ  PHƯƠNG TRÌNH BẬC NHẤT, BẬC HAI </a:t>
            </a:r>
            <a:endParaRPr lang="en-US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9225" y="1194326"/>
            <a:ext cx="24151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sz="2000" dirty="0">
              <a:solidFill>
                <a:srgbClr val="00B0F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43208" b="3292"/>
          <a:stretch/>
        </p:blipFill>
        <p:spPr>
          <a:xfrm>
            <a:off x="680881" y="1683793"/>
            <a:ext cx="6537337" cy="69919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29805" y="3008015"/>
                <a:ext cx="9468377" cy="891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𝑃𝑇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−4≥0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+7=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−4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𝑃𝑇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⟺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−4≥0</m:t>
                                  </m:r>
                                </m:e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+7=</m:t>
                                  </m:r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−8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+16</m:t>
                                  </m:r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805" y="3008015"/>
                <a:ext cx="9468377" cy="8917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20983" y="3860299"/>
                <a:ext cx="9163526" cy="14797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latin typeface="Cambria Math" panose="020405030504060302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≥4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−10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+9=0</m:t>
                              </m:r>
                            </m:e>
                          </m:eqAr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⟺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≥4</m:t>
                                  </m:r>
                                </m:e>
                                <m:e>
                                  <m:d>
                                    <m:dPr>
                                      <m:begChr m:val="["/>
                                      <m:endChr m:val="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1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=1 (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𝑙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)</m:t>
                                            </m:r>
                                          </m:e>
                                        </m:mr>
                                        <m:m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=9 (</m:t>
                                            </m:r>
                                            <m:r>
                                              <a:rPr lang="en-US" sz="2000" i="1" smtClean="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)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d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983" y="3860299"/>
                <a:ext cx="9163526" cy="14797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276763" y="5503942"/>
                <a:ext cx="6096000" cy="707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=9</m:t>
                    </m:r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6763" y="5503942"/>
                <a:ext cx="6096000" cy="707886"/>
              </a:xfrm>
              <a:prstGeom prst="rect">
                <a:avLst/>
              </a:prstGeom>
              <a:blipFill>
                <a:blip r:embed="rId5"/>
                <a:stretch>
                  <a:fillRect l="-1000" b="-146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A42770E-F2B8-4CC3-81C6-739EE1607EEA}"/>
              </a:ext>
            </a:extLst>
          </p:cNvPr>
          <p:cNvSpPr txBox="1"/>
          <p:nvPr/>
        </p:nvSpPr>
        <p:spPr>
          <a:xfrm>
            <a:off x="1560945" y="172228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0CA5B0-3D76-433A-8757-79A3AAA45033}"/>
                  </a:ext>
                </a:extLst>
              </p:cNvPr>
              <p:cNvSpPr txBox="1"/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noFill/>
              <a:ln w="38100"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  <m:r>
                                <a:rPr lang="en-US" sz="1400" i="1">
                                  <a:solidFill>
                                    <a:srgbClr val="FF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1400" i="1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𝑎𝑏</m:t>
                      </m:r>
                      <m:r>
                        <a:rPr lang="en-US" sz="1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30CA5B0-3D76-433A-8757-79A3AAA450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7273" y="339404"/>
                <a:ext cx="2336553" cy="58785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w="38100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89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65" y="1847434"/>
            <a:ext cx="9324685" cy="9234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2760618" y="2918786"/>
                <a:ext cx="2887565" cy="5529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0618" y="2918786"/>
                <a:ext cx="2887565" cy="5529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2472053" y="3757795"/>
                <a:ext cx="2969486" cy="10444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72053" y="3757795"/>
                <a:ext cx="2969486" cy="10444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459524" y="4744546"/>
                <a:ext cx="7050638" cy="1044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≥−1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−3=0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≥−1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d>
                              <m:dPr>
                                <m:begChr m:val="["/>
                                <m:endChr m:val=""/>
                                <m:ctrlPr>
                                  <a:rPr lang="en-US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type m:val="noBar"/>
                                    <m:ctrlPr>
                                      <a:rPr lang="en-US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=1 (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=−3 (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𝑙</m:t>
                                    </m:r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den>
                                </m:f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59524" y="4744546"/>
                <a:ext cx="7050638" cy="10445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505706" y="5933923"/>
                <a:ext cx="3245256" cy="3857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=&gt; </a:t>
                </a:r>
                <a:r>
                  <a:rPr lang="en-US" dirty="0" err="1">
                    <a:solidFill>
                      <a:srgbClr val="FF0000"/>
                    </a:solidFill>
                  </a:rPr>
                  <a:t>đáp</a:t>
                </a:r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 err="1">
                    <a:solidFill>
                      <a:srgbClr val="FF0000"/>
                    </a:solidFill>
                  </a:rPr>
                  <a:t>án</a:t>
                </a:r>
                <a:r>
                  <a:rPr lang="en-US" dirty="0">
                    <a:solidFill>
                      <a:srgbClr val="FF0000"/>
                    </a:solidFill>
                  </a:rPr>
                  <a:t> D </a:t>
                </a:r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5706" y="5933923"/>
                <a:ext cx="3245256" cy="385763"/>
              </a:xfrm>
              <a:prstGeom prst="rect">
                <a:avLst/>
              </a:prstGeom>
              <a:blipFill>
                <a:blip r:embed="rId6"/>
                <a:stretch>
                  <a:fillRect t="-7813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630B9185-63DB-4188-9755-492AC90ED9A8}"/>
              </a:ext>
            </a:extLst>
          </p:cNvPr>
          <p:cNvSpPr/>
          <p:nvPr/>
        </p:nvSpPr>
        <p:spPr>
          <a:xfrm>
            <a:off x="469021" y="1270188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473EC6-3183-42A5-B220-ED0B8ABF4DE8}"/>
              </a:ext>
            </a:extLst>
          </p:cNvPr>
          <p:cNvSpPr txBox="1"/>
          <p:nvPr/>
        </p:nvSpPr>
        <p:spPr>
          <a:xfrm>
            <a:off x="1357745" y="187134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1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5" y="1719694"/>
            <a:ext cx="10165406" cy="14945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2130380" y="3351695"/>
                <a:ext cx="2662092" cy="52084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−8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+4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30380" y="3351695"/>
                <a:ext cx="2662092" cy="52084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584462" y="4132504"/>
                <a:ext cx="11029361" cy="108026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−2≥0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&amp;2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−8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+4=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eqArr>
                      </m:e>
                    </m:d>
                  </m:oMath>
                </a14:m>
                <a:r>
                  <a:rPr lang="en-US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⇔</m:t>
                    </m:r>
                    <m:d>
                      <m:dPr>
                        <m:begChr m:val="{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≥</m:t>
                            </m:r>
                            <m: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&amp;2</m:t>
                            </m:r>
                            <m:sSup>
                              <m:sSup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−8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+4=</m:t>
                            </m:r>
                            <m:sSup>
                              <m:sSupPr>
                                <m:ctrlPr>
                                  <a:rPr lang="en-US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−4</m:t>
                            </m:r>
                            <m: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+4</m:t>
                            </m:r>
                          </m:e>
                        </m:eqArr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⇔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&amp;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≥2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&amp;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=0</m:t>
                                </m:r>
                              </m:e>
                            </m:eqArr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4462" y="4132504"/>
                <a:ext cx="11029361" cy="10802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783152" y="5212772"/>
                <a:ext cx="1466078" cy="142749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=0 (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=4(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83152" y="5212772"/>
                <a:ext cx="1466078" cy="1427497"/>
              </a:xfrm>
              <a:prstGeom prst="rect">
                <a:avLst/>
              </a:prstGeom>
              <a:blipFill>
                <a:blip r:embed="rId5"/>
                <a:stretch>
                  <a:fillRect r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760619" y="3060241"/>
            <a:ext cx="181106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594C9A0-795D-4984-9903-B1A8A9BCA5D2}"/>
              </a:ext>
            </a:extLst>
          </p:cNvPr>
          <p:cNvSpPr/>
          <p:nvPr/>
        </p:nvSpPr>
        <p:spPr>
          <a:xfrm>
            <a:off x="328604" y="1275063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66A337A-4D22-4510-92AA-5DE9C7833F76}"/>
                  </a:ext>
                </a:extLst>
              </p:cNvPr>
              <p:cNvSpPr/>
              <p:nvPr/>
            </p:nvSpPr>
            <p:spPr>
              <a:xfrm>
                <a:off x="3524420" y="5624670"/>
                <a:ext cx="5375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980565" algn="l"/>
                  </a:tabLst>
                </a:pP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Vậy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nghiệm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phương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trình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là</a:t>
                </a:r>
                <a:r>
                  <a:rPr lang="en-US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𝐱</m:t>
                    </m:r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𝟒</m:t>
                    </m:r>
                    <m:r>
                      <a:rPr lang="en-US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⇒đá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𝒑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á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𝒏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endParaRPr lang="en-US" b="1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66A337A-4D22-4510-92AA-5DE9C7833F7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4420" y="5624670"/>
                <a:ext cx="5375189" cy="369332"/>
              </a:xfrm>
              <a:prstGeom prst="rect">
                <a:avLst/>
              </a:prstGeom>
              <a:blipFill>
                <a:blip r:embed="rId6"/>
                <a:stretch>
                  <a:fillRect l="-907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AE5EADFD-2B92-49CC-B51B-868E3213408A}"/>
              </a:ext>
            </a:extLst>
          </p:cNvPr>
          <p:cNvSpPr txBox="1"/>
          <p:nvPr/>
        </p:nvSpPr>
        <p:spPr>
          <a:xfrm>
            <a:off x="1226829" y="1754350"/>
            <a:ext cx="105250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50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760619" y="3222047"/>
            <a:ext cx="1811061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5" y="1689925"/>
            <a:ext cx="10093166" cy="1367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748394" y="3475728"/>
                <a:ext cx="3480531" cy="103228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𝑃𝑡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8394" y="3475728"/>
                <a:ext cx="3480531" cy="10322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4373432" y="3518985"/>
                <a:ext cx="2517675" cy="100853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73432" y="3518985"/>
                <a:ext cx="2517675" cy="10085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256146" y="3267766"/>
                <a:ext cx="1830704" cy="151097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=1±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56146" y="3267766"/>
                <a:ext cx="1830704" cy="15109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385594" y="5174880"/>
            <a:ext cx="4246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Vậy tổng các nghiệm của phương trình là 3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2F2E9D-FEC9-4611-8DDC-56BD573DD4F7}"/>
              </a:ext>
            </a:extLst>
          </p:cNvPr>
          <p:cNvSpPr/>
          <p:nvPr/>
        </p:nvSpPr>
        <p:spPr>
          <a:xfrm>
            <a:off x="441500" y="1296157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576221-55E2-4C67-876F-5B297A018FDF}"/>
              </a:ext>
            </a:extLst>
          </p:cNvPr>
          <p:cNvSpPr txBox="1"/>
          <p:nvPr/>
        </p:nvSpPr>
        <p:spPr>
          <a:xfrm>
            <a:off x="1257173" y="1704200"/>
            <a:ext cx="104354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5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4" y="1687681"/>
            <a:ext cx="11523583" cy="1141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487771" y="3694636"/>
                <a:ext cx="2057834" cy="56695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7771" y="3694636"/>
                <a:ext cx="2057834" cy="5669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060772" y="3454591"/>
                <a:ext cx="3411537" cy="11747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60772" y="3454591"/>
                <a:ext cx="3411537" cy="11747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688074" y="3253672"/>
                <a:ext cx="2729779" cy="144888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&amp;5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−8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88074" y="3253672"/>
                <a:ext cx="2729779" cy="14488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9633618" y="3257975"/>
                <a:ext cx="1385888" cy="144888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33618" y="3257975"/>
                <a:ext cx="1385888" cy="14488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/>
          <p:cNvSpPr/>
          <p:nvPr/>
        </p:nvSpPr>
        <p:spPr>
          <a:xfrm>
            <a:off x="3568376" y="5514146"/>
            <a:ext cx="479939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29920" algn="just">
              <a:lnSpc>
                <a:spcPct val="115000"/>
              </a:lnSpc>
              <a:spcAft>
                <a:spcPts val="0"/>
              </a:spcAft>
              <a:tabLst>
                <a:tab pos="3599815" algn="l"/>
                <a:tab pos="5039995" algn="l"/>
              </a:tabLst>
            </a:pPr>
            <a:r>
              <a:rPr lang="fr-FR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Vậy phương trình có hai nghiệm phân biệt.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A2AB67-E468-4305-B0E1-A16B1A44B5A5}"/>
              </a:ext>
            </a:extLst>
          </p:cNvPr>
          <p:cNvSpPr/>
          <p:nvPr/>
        </p:nvSpPr>
        <p:spPr>
          <a:xfrm>
            <a:off x="573032" y="1258631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2A7A19D-E7F0-4356-8A94-43478038A771}"/>
              </a:ext>
            </a:extLst>
          </p:cNvPr>
          <p:cNvSpPr txBox="1"/>
          <p:nvPr/>
        </p:nvSpPr>
        <p:spPr>
          <a:xfrm>
            <a:off x="1385455" y="169148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0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760619" y="3222047"/>
            <a:ext cx="1811061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5" y="1803653"/>
            <a:ext cx="10805722" cy="14183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927873" y="3483319"/>
                <a:ext cx="1954213" cy="5064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27873" y="3483319"/>
                <a:ext cx="1954213" cy="5064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146926" y="4943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vi-V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470674" y="4185622"/>
                <a:ext cx="2411412" cy="909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+2=2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+2=−2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0674" y="4185622"/>
                <a:ext cx="2411412" cy="9096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3470674" y="5195888"/>
                <a:ext cx="1293813" cy="13144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0674" y="5195888"/>
                <a:ext cx="1293813" cy="13144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5257" t="2024" r="51466" b="-287"/>
          <a:stretch/>
        </p:blipFill>
        <p:spPr>
          <a:xfrm>
            <a:off x="6900453" y="4502776"/>
            <a:ext cx="4915471" cy="69311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12C1E68-4FFB-4C71-9CEA-F9D0BC122EEC}"/>
              </a:ext>
            </a:extLst>
          </p:cNvPr>
          <p:cNvSpPr/>
          <p:nvPr/>
        </p:nvSpPr>
        <p:spPr>
          <a:xfrm>
            <a:off x="514086" y="1334807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36FF2B-C79D-446D-8049-188EAD426849}"/>
              </a:ext>
            </a:extLst>
          </p:cNvPr>
          <p:cNvSpPr txBox="1"/>
          <p:nvPr/>
        </p:nvSpPr>
        <p:spPr>
          <a:xfrm>
            <a:off x="1277303" y="1752030"/>
            <a:ext cx="104354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67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3817" y="298087"/>
            <a:ext cx="2035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/>
          <p:nvPr/>
        </p:nvCxnSpPr>
        <p:spPr>
          <a:xfrm>
            <a:off x="4655684" y="944418"/>
            <a:ext cx="0" cy="553258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4660024" y="869153"/>
                <a:ext cx="6096000" cy="5326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+7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+3</m:t>
                    </m:r>
                  </m:oMath>
                </a14:m>
                <a:endParaRPr lang="en-US" sz="2400" b="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					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−3.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=3−2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					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1−4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+9.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24" y="869153"/>
                <a:ext cx="6096000" cy="5326138"/>
              </a:xfrm>
              <a:prstGeom prst="rect">
                <a:avLst/>
              </a:prstGeom>
              <a:blipFill>
                <a:blip r:embed="rId2"/>
                <a:stretch>
                  <a:fillRect l="-1500" t="-9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16574A-B670-4E19-AB46-8C860815AA81}"/>
                  </a:ext>
                </a:extLst>
              </p:cNvPr>
              <p:cNvSpPr txBox="1"/>
              <p:nvPr/>
            </p:nvSpPr>
            <p:spPr>
              <a:xfrm>
                <a:off x="200953" y="1541498"/>
                <a:ext cx="2854036" cy="1117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b="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=−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16574A-B670-4E19-AB46-8C860815A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53" y="1541498"/>
                <a:ext cx="2854036" cy="1117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D79E82-DF41-4989-AD19-29FCA949C25F}"/>
                  </a:ext>
                </a:extLst>
              </p:cNvPr>
              <p:cNvSpPr txBox="1"/>
              <p:nvPr/>
            </p:nvSpPr>
            <p:spPr>
              <a:xfrm>
                <a:off x="322191" y="2917805"/>
                <a:ext cx="2787752" cy="708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𝜜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𝜝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𝜜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𝜝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𝜜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𝜝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D79E82-DF41-4989-AD19-29FCA949C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91" y="2917805"/>
                <a:ext cx="2787752" cy="7087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37A3F13-6CE4-40BE-A027-6D941D0B46AA}"/>
                  </a:ext>
                </a:extLst>
              </p:cNvPr>
              <p:cNvSpPr txBox="1"/>
              <p:nvPr/>
            </p:nvSpPr>
            <p:spPr>
              <a:xfrm>
                <a:off x="-10049" y="4222491"/>
                <a:ext cx="3119992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37A3F13-6CE4-40BE-A027-6D941D0B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049" y="4222491"/>
                <a:ext cx="3119992" cy="7101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463CAF-DE0E-4B34-8742-F7A5AC0AB24E}"/>
                  </a:ext>
                </a:extLst>
              </p:cNvPr>
              <p:cNvSpPr txBox="1"/>
              <p:nvPr/>
            </p:nvSpPr>
            <p:spPr>
              <a:xfrm>
                <a:off x="483817" y="5029703"/>
                <a:ext cx="2288309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p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463CAF-DE0E-4B34-8742-F7A5AC0AB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17" y="5029703"/>
                <a:ext cx="2288309" cy="7101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4086A8C5-352F-41A6-A8AE-F5BFD6A19028}"/>
              </a:ext>
            </a:extLst>
          </p:cNvPr>
          <p:cNvSpPr txBox="1"/>
          <p:nvPr/>
        </p:nvSpPr>
        <p:spPr>
          <a:xfrm>
            <a:off x="200953" y="1091241"/>
            <a:ext cx="4450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1.Phương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tuyệt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2F33E1-D77B-4312-9DF7-7ACA48227320}"/>
              </a:ext>
            </a:extLst>
          </p:cNvPr>
          <p:cNvSpPr txBox="1"/>
          <p:nvPr/>
        </p:nvSpPr>
        <p:spPr>
          <a:xfrm>
            <a:off x="212501" y="3853159"/>
            <a:ext cx="4045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2.Ph</a:t>
            </a:r>
            <a:r>
              <a:rPr lang="vi-V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chứa ẩn dưới dấu căn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6450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2475345" y="1487056"/>
            <a:ext cx="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323272" y="432557"/>
                <a:ext cx="11222181" cy="123200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 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2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72" y="432557"/>
                <a:ext cx="11222181" cy="1232004"/>
              </a:xfrm>
              <a:prstGeom prst="rect">
                <a:avLst/>
              </a:prstGeom>
              <a:blipFill>
                <a:blip r:embed="rId2"/>
                <a:stretch>
                  <a:fillRect l="-815" t="-9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97F619DD-CF14-412F-875C-A5AA45039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710" y="1870796"/>
            <a:ext cx="5195845" cy="381880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C90144-0289-49CE-9C59-0723E6CCB33D}"/>
              </a:ext>
            </a:extLst>
          </p:cNvPr>
          <p:cNvCxnSpPr/>
          <p:nvPr/>
        </p:nvCxnSpPr>
        <p:spPr>
          <a:xfrm>
            <a:off x="6458210" y="2115127"/>
            <a:ext cx="0" cy="357447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C80B415-FD83-4FE0-844F-573EDF0996B8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0E8992A-995B-4426-99DE-30EA9A20E8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8604" y="261185"/>
            <a:ext cx="2137759" cy="128901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F6F3CF9-3F11-441F-B4A0-36D0C6F6C5D8}"/>
                  </a:ext>
                </a:extLst>
              </p:cNvPr>
              <p:cNvSpPr/>
              <p:nvPr/>
            </p:nvSpPr>
            <p:spPr>
              <a:xfrm>
                <a:off x="-322882" y="3008680"/>
                <a:ext cx="7241309" cy="891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𝑃𝑇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sz="20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7=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⟺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≥−3</m:t>
                                  </m:r>
                                </m:e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+7=</m:t>
                                  </m:r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+6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+9</m:t>
                                  </m:r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F6F3CF9-3F11-441F-B4A0-36D0C6F6C5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22882" y="3008680"/>
                <a:ext cx="7241309" cy="89171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10CC385-9105-475C-BB26-4B843E5B33AD}"/>
                  </a:ext>
                </a:extLst>
              </p:cNvPr>
              <p:cNvSpPr/>
              <p:nvPr/>
            </p:nvSpPr>
            <p:spPr>
              <a:xfrm>
                <a:off x="323272" y="3975570"/>
                <a:ext cx="5126181" cy="15594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latin typeface="Cambria Math" panose="02040503050406030204" pitchFamily="18" charset="0"/>
                        </a:rPr>
                        <m:t>⟺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≥−3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+2=0</m:t>
                              </m:r>
                            </m:e>
                          </m:eqAr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⟺</m:t>
                          </m:r>
                          <m:d>
                            <m:dPr>
                              <m:begChr m:val="{"/>
                              <m:endChr m:val="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eqArr>
                                <m:eqArr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sz="200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≥−3</m:t>
                                  </m:r>
                                </m:e>
                                <m:e>
                                  <m:d>
                                    <m:dPr>
                                      <m:begChr m:val="["/>
                                      <m:endChr m:val=""/>
                                      <m:ctrlPr>
                                        <a:rPr lang="en-US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1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=−2+</m:t>
                                            </m:r>
                                            <m:rad>
                                              <m:radPr>
                                                <m:degHide m:val="on"/>
                                                <m:ctrlPr>
                                                  <a:rPr lang="en-US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radPr>
                                              <m:deg/>
                                              <m:e>
                                                <m:r>
                                                  <a:rPr lang="en-US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e>
                                            </m:rad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 (</m:t>
                                            </m:r>
                                            <m:r>
                                              <a:rPr lang="en-US" sz="20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)</m:t>
                                            </m:r>
                                          </m:e>
                                        </m:mr>
                                        <m:mr>
                                          <m:e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=−2−</m:t>
                                            </m:r>
                                            <m:rad>
                                              <m:radPr>
                                                <m:degHide m:val="on"/>
                                                <m:ctrlPr>
                                                  <a:rPr lang="en-US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radPr>
                                              <m:deg/>
                                              <m:e>
                                                <m:r>
                                                  <a:rPr lang="en-US" sz="2000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2</m:t>
                                                </m:r>
                                              </m:e>
                                            </m:rad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 (</m:t>
                                            </m:r>
                                            <m:r>
                                              <a:rPr lang="en-US" sz="20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𝑙</m:t>
                                            </m:r>
                                            <m:r>
                                              <a:rPr lang="en-US" sz="2000" i="1">
                                                <a:latin typeface="Cambria Math" panose="02040503050406030204" pitchFamily="18" charset="0"/>
                                              </a:rPr>
                                              <m:t>)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d>
                                </m:e>
                              </m:eqArr>
                            </m:e>
                          </m:d>
                        </m:e>
                      </m:d>
                    </m:oMath>
                  </m:oMathPara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310CC385-9105-475C-BB26-4B843E5B33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72" y="3975570"/>
                <a:ext cx="5126181" cy="155940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7898AA5-C858-4009-93C4-3F7110AC202C}"/>
                  </a:ext>
                </a:extLst>
              </p:cNvPr>
              <p:cNvSpPr/>
              <p:nvPr/>
            </p:nvSpPr>
            <p:spPr>
              <a:xfrm>
                <a:off x="822427" y="5530505"/>
                <a:ext cx="6096000" cy="75116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nghiệm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=−2+</m:t>
                    </m:r>
                    <m:rad>
                      <m:radPr>
                        <m:degHide m:val="on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7898AA5-C858-4009-93C4-3F7110AC20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427" y="5530505"/>
                <a:ext cx="6096000" cy="751168"/>
              </a:xfrm>
              <a:prstGeom prst="rect">
                <a:avLst/>
              </a:prstGeom>
              <a:blipFill>
                <a:blip r:embed="rId7"/>
                <a:stretch>
                  <a:fillRect l="-1100" b="-121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A1C0DB2-7B17-40B6-A52C-675352D1B38E}"/>
                  </a:ext>
                </a:extLst>
              </p:cNvPr>
              <p:cNvSpPr txBox="1"/>
              <p:nvPr/>
            </p:nvSpPr>
            <p:spPr>
              <a:xfrm>
                <a:off x="323272" y="1896232"/>
                <a:ext cx="6400800" cy="4265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0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 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0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000" b="1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endParaRPr lang="en-US" sz="20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A1C0DB2-7B17-40B6-A52C-675352D1B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72" y="1896232"/>
                <a:ext cx="6400800" cy="426527"/>
              </a:xfrm>
              <a:prstGeom prst="rect">
                <a:avLst/>
              </a:prstGeom>
              <a:blipFill>
                <a:blip r:embed="rId8"/>
                <a:stretch>
                  <a:fillRect l="-952" b="-2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359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6234545" y="2087419"/>
            <a:ext cx="0" cy="3546763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738908" y="266417"/>
                <a:ext cx="8442037" cy="14657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08" y="266417"/>
                <a:ext cx="8442037" cy="1465722"/>
              </a:xfrm>
              <a:prstGeom prst="rect">
                <a:avLst/>
              </a:prstGeom>
              <a:blipFill>
                <a:blip r:embed="rId2"/>
                <a:stretch>
                  <a:fillRect l="-1083" t="-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C5EFF317-9EEB-4017-96B6-44431B172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35" y="1669794"/>
            <a:ext cx="5236929" cy="38763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EB077D-98BC-450A-B4E7-BDE5989DD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869" y="1589952"/>
            <a:ext cx="5236935" cy="404423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F5BE98-2865-4975-828B-AB5279501F31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9E80E94-C002-4412-9A0B-59DC34187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2924" y="266417"/>
            <a:ext cx="1643513" cy="12043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60110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5185" y="515973"/>
            <a:ext cx="10881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pt-BR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CHƯƠNG 3. PHƯƠNG TRÌNH VÀ HỆ PHƯƠNG TRÌNH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D4B0ED-9DF6-4C07-A543-C1143EF661F2}"/>
              </a:ext>
            </a:extLst>
          </p:cNvPr>
          <p:cNvSpPr txBox="1"/>
          <p:nvPr/>
        </p:nvSpPr>
        <p:spPr>
          <a:xfrm>
            <a:off x="1357746" y="2466404"/>
            <a:ext cx="8793018" cy="17774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1800" b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NỘI DUNG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 ĐẠI CƯƠNG VỀ PHƯƠNG TRÌNH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PHƯƠNG TRÌNH QUY VỀ PHƯƠNG TRÌNH BẬC NHẤT, BẬC HAI </a:t>
            </a:r>
          </a:p>
          <a:p>
            <a:pPr marL="0" marR="0">
              <a:spcBef>
                <a:spcPts val="1200"/>
              </a:spcBef>
              <a:spcAft>
                <a:spcPts val="300"/>
              </a:spcAft>
            </a:pPr>
            <a:r>
              <a:rPr lang="pt-BR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PHƯƠNG TRÌNH VÀ HỆ PHƯƠNG TRÌNH BẬC NHẤT NHIỀU ẨN </a:t>
            </a:r>
            <a:endParaRPr lang="en-US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6937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5985164" y="2004291"/>
            <a:ext cx="0" cy="3629891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489527" y="321835"/>
                <a:ext cx="8636000" cy="11042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 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	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𝟗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27" y="321835"/>
                <a:ext cx="8636000" cy="1104213"/>
              </a:xfrm>
              <a:prstGeom prst="rect">
                <a:avLst/>
              </a:prstGeom>
              <a:blipFill>
                <a:blip r:embed="rId2"/>
                <a:stretch>
                  <a:fillRect l="-1059" b="-12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67648126-B9ED-4426-8EF3-6DB88DEBE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97" y="1929967"/>
            <a:ext cx="5371103" cy="3279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17DF59-2EEF-4776-9D62-8091A7564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9429" y="2004291"/>
            <a:ext cx="5036570" cy="439360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53F797-7986-49CB-AFF7-8E5078B10186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7665D02-6409-4426-9614-4577B4AE3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0072" y="390494"/>
            <a:ext cx="1537398" cy="112657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0650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2.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6994" y="889526"/>
            <a:ext cx="1110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  <a:endParaRPr lang="en-US">
              <a:solidFill>
                <a:srgbClr val="00B0F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48" y="1357884"/>
            <a:ext cx="8858346" cy="1267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602ADD-5C42-4674-860E-171756EC7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48" y="2876659"/>
            <a:ext cx="9282662" cy="110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43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8922" y="3048001"/>
            <a:ext cx="121430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BÀI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3: PHƯƠNG TRÌNH VÀ HỆ PHƯƠNG TRÌNH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BẬC NHẤT NHIỀU ẨN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9356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1676" y="1074192"/>
            <a:ext cx="3445174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pt-B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pt-BR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bậc nhất hai ẩn</a:t>
            </a:r>
            <a:r>
              <a:rPr lang="pt-B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1264760" y="1809265"/>
                <a:ext cx="1459006" cy="45806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4760" y="1809265"/>
                <a:ext cx="1459006" cy="45806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416300" y="1612900"/>
                <a:ext cx="1538288" cy="9683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ℝ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≠0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16300" y="1612900"/>
                <a:ext cx="1538288" cy="9683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2872233" y="1853629"/>
            <a:ext cx="543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>
                <a:latin typeface="Times New Roman" panose="02020603050405020304" pitchFamily="18" charset="0"/>
                <a:ea typeface="Times New Roman" panose="02020603050405020304" pitchFamily="18" charset="0"/>
              </a:rPr>
              <a:t>với 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22" y="2341580"/>
            <a:ext cx="9524795" cy="74263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64786" y="2935317"/>
            <a:ext cx="5997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>
                <a:latin typeface="Times New Roman" panose="02020603050405020304" pitchFamily="18" charset="0"/>
                <a:ea typeface="Times New Roman" panose="02020603050405020304" pitchFamily="18" charset="0"/>
              </a:rPr>
              <a:t>KQ : - phương trình bậc nhất hai ẩn luôn luôn có vô số nghiệm 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94733" y="3350406"/>
            <a:ext cx="6270813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pt-B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Biểu diễn hình học tập nghiệm là một đường thẳng nằm trong mặt phẳng tọa độ Oxy.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7998" y="4044047"/>
            <a:ext cx="365677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pt-BR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pt-BR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bậc nhât hai ẩn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1135234" y="4481124"/>
                <a:ext cx="1973126" cy="92853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5234" y="4481124"/>
                <a:ext cx="1973126" cy="9285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458129" y="4576057"/>
            <a:ext cx="806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>
                <a:latin typeface="Times New Roman" panose="02020603050405020304" pitchFamily="18" charset="0"/>
                <a:ea typeface="Times New Roman" panose="02020603050405020304" pitchFamily="18" charset="0"/>
              </a:rPr>
              <a:t>Dạng: 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8603" y="1809251"/>
            <a:ext cx="806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>
                <a:latin typeface="Times New Roman" panose="02020603050405020304" pitchFamily="18" charset="0"/>
                <a:ea typeface="Times New Roman" panose="02020603050405020304" pitchFamily="18" charset="0"/>
              </a:rPr>
              <a:t>Dạng: 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2740200" y="4697968"/>
            <a:ext cx="442877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pt-B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 x, y là ẩn số; các chữ số còn lại là hệ số.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8129" y="5204213"/>
            <a:ext cx="3999813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pt-BR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pt-BR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 hệ phương trình bậc nhất  hai ẩn: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734" y="5615095"/>
            <a:ext cx="7813558" cy="60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6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9905" y="404775"/>
            <a:ext cx="7828465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PHÁP GIẢI </a:t>
            </a:r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PHƯƠNG TRÌNH BẬC NHẤT HAI  ẨN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3644" y="265220"/>
            <a:ext cx="365677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pt-BR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pt-BR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bậc nhât hai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m:rPr>
                                    <m:nor/>
                                  </m:rP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    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𝒃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457927" y="1283134"/>
            <a:ext cx="1906291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𝒃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blipFill>
                <a:blip r:embed="rId6"/>
                <a:stretch>
                  <a:fillRect t="-1449" b="-15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1505478" y="4383449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x;y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5518666" y="4386845"/>
                <a:ext cx="748932" cy="590504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18666" y="4386845"/>
                <a:ext cx="748932" cy="5905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6154937" y="4336471"/>
                <a:ext cx="734530" cy="633712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54937" y="4336471"/>
                <a:ext cx="734530" cy="6337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0" y="-161807"/>
            <a:ext cx="178087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blipFill>
                <a:blip r:embed="rId9"/>
                <a:stretch>
                  <a:fillRect t="-1333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/>
          <a:srcRect t="1" r="49087" b="-2151"/>
          <a:stretch/>
        </p:blipFill>
        <p:spPr>
          <a:xfrm>
            <a:off x="1326125" y="5044129"/>
            <a:ext cx="4622105" cy="39958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1"/>
          <a:srcRect r="51387" b="-2994"/>
          <a:stretch/>
        </p:blipFill>
        <p:spPr>
          <a:xfrm>
            <a:off x="1245233" y="5517655"/>
            <a:ext cx="5185340" cy="47336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2"/>
          <a:srcRect l="7239" t="-1" r="21793" b="1762"/>
          <a:stretch/>
        </p:blipFill>
        <p:spPr>
          <a:xfrm>
            <a:off x="482387" y="6072036"/>
            <a:ext cx="6399182" cy="345330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1387" y="1154859"/>
            <a:ext cx="8632385" cy="943164"/>
          </a:xfrm>
          <a:prstGeom prst="rect">
            <a:avLst/>
          </a:prstGeom>
        </p:spPr>
      </p:pic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7265025" y="233758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ct 37"/>
              <p:cNvSpPr txBox="1"/>
              <p:nvPr/>
            </p:nvSpPr>
            <p:spPr bwMode="auto">
              <a:xfrm>
                <a:off x="7585348" y="2281348"/>
                <a:ext cx="4083952" cy="91760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b="1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d>
                        <m:dPr>
                          <m:ctrlP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e>
                      </m:d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Object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85348" y="2281348"/>
                <a:ext cx="4083952" cy="91760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39"/>
              <p:cNvSpPr txBox="1"/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Object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8041342" y="385104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8941425" y="459291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43"/>
              <p:cNvSpPr txBox="1"/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4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/>
          <p:nvPr/>
        </p:nvSpPr>
        <p:spPr>
          <a:xfrm>
            <a:off x="7432255" y="4988484"/>
            <a:ext cx="225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7189941" y="1478476"/>
            <a:ext cx="0" cy="470692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E7B9D86-CA90-4D91-8948-E821E973D638}"/>
              </a:ext>
            </a:extLst>
          </p:cNvPr>
          <p:cNvCxnSpPr/>
          <p:nvPr/>
        </p:nvCxnSpPr>
        <p:spPr>
          <a:xfrm>
            <a:off x="2869697" y="1570995"/>
            <a:ext cx="1121226" cy="91981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69312C2-3E2B-4313-9813-DE5D90909209}"/>
              </a:ext>
            </a:extLst>
          </p:cNvPr>
          <p:cNvCxnSpPr/>
          <p:nvPr/>
        </p:nvCxnSpPr>
        <p:spPr>
          <a:xfrm flipV="1">
            <a:off x="3930414" y="2071887"/>
            <a:ext cx="268462" cy="4189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4A7DF1-A8AE-4B4A-B8AB-B5A4E885C5E9}"/>
              </a:ext>
            </a:extLst>
          </p:cNvPr>
          <p:cNvCxnSpPr>
            <a:cxnSpLocks/>
          </p:cNvCxnSpPr>
          <p:nvPr/>
        </p:nvCxnSpPr>
        <p:spPr>
          <a:xfrm flipV="1">
            <a:off x="2743150" y="1568655"/>
            <a:ext cx="1461122" cy="947107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AD24E78-D8F6-4F7F-BB00-7CF91B9156CD}"/>
              </a:ext>
            </a:extLst>
          </p:cNvPr>
          <p:cNvCxnSpPr>
            <a:cxnSpLocks/>
          </p:cNvCxnSpPr>
          <p:nvPr/>
        </p:nvCxnSpPr>
        <p:spPr>
          <a:xfrm>
            <a:off x="4204322" y="1634202"/>
            <a:ext cx="485460" cy="27616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F14FD84A-972F-40F0-AB02-D7CEBDB668A8}"/>
              </a:ext>
            </a:extLst>
          </p:cNvPr>
          <p:cNvCxnSpPr/>
          <p:nvPr/>
        </p:nvCxnSpPr>
        <p:spPr>
          <a:xfrm>
            <a:off x="7993124" y="2175443"/>
            <a:ext cx="1121226" cy="919814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29BE310-5EE9-4C48-B516-642B971BCDE0}"/>
              </a:ext>
            </a:extLst>
          </p:cNvPr>
          <p:cNvCxnSpPr>
            <a:cxnSpLocks/>
          </p:cNvCxnSpPr>
          <p:nvPr/>
        </p:nvCxnSpPr>
        <p:spPr>
          <a:xfrm flipV="1">
            <a:off x="7834977" y="1972966"/>
            <a:ext cx="1461122" cy="947108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66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20" grpId="0"/>
      <p:bldP spid="22" grpId="0"/>
      <p:bldP spid="24" grpId="0"/>
      <p:bldP spid="26" grpId="0"/>
      <p:bldP spid="38" grpId="0"/>
      <p:bldP spid="40" grpId="0"/>
      <p:bldP spid="42" grpId="0"/>
      <p:bldP spid="44" grpId="0"/>
      <p:bldP spid="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6133" y="1385474"/>
            <a:ext cx="359265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bậc nhất ba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63244"/>
          <a:stretch/>
        </p:blipFill>
        <p:spPr>
          <a:xfrm>
            <a:off x="4757819" y="1210543"/>
            <a:ext cx="3860232" cy="12660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6133" y="2612903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54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1978" y="951831"/>
            <a:ext cx="2187587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ÁP DỤNG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46761" b="-1068"/>
          <a:stretch/>
        </p:blipFill>
        <p:spPr>
          <a:xfrm>
            <a:off x="521944" y="1493845"/>
            <a:ext cx="4608250" cy="123629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185" y="2715311"/>
            <a:ext cx="205049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457200" algn="l"/>
                <a:tab pos="27432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 các định thức: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521944" y="3240073"/>
                <a:ext cx="3426473" cy="68816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1944" y="3240073"/>
                <a:ext cx="3426473" cy="688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369294" y="4355148"/>
                <a:ext cx="4682153" cy="75165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9294" y="4355148"/>
                <a:ext cx="4682153" cy="7516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381185" y="5584103"/>
                <a:ext cx="2380225" cy="75165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1185" y="5584103"/>
                <a:ext cx="2380225" cy="7516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423011" y="1349693"/>
                <a:ext cx="2209800" cy="36830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≠±1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3011" y="1349693"/>
                <a:ext cx="2209800" cy="368300"/>
              </a:xfrm>
              <a:prstGeom prst="rect">
                <a:avLst/>
              </a:prstGeom>
              <a:blipFill>
                <a:blip r:embed="rId6"/>
                <a:stretch>
                  <a:fillRect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028909" y="1773326"/>
                <a:ext cx="2950024" cy="1337345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+2</m:t>
                                        </m:r>
                                      </m:e>
                                    </m:d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d>
                                      <m:d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e>
                                    </m:d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28909" y="1773326"/>
                <a:ext cx="2950024" cy="1337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/>
          <a:srcRect r="58472" b="825"/>
          <a:stretch/>
        </p:blipFill>
        <p:spPr>
          <a:xfrm>
            <a:off x="7897387" y="1204340"/>
            <a:ext cx="3801874" cy="65900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5423011" y="3310637"/>
                <a:ext cx="2073275" cy="346075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=±1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3011" y="3310637"/>
                <a:ext cx="2073275" cy="346075"/>
              </a:xfrm>
              <a:prstGeom prst="rect">
                <a:avLst/>
              </a:prstGeom>
              <a:blipFill>
                <a:blip r:embed="rId9"/>
                <a:stretch>
                  <a:fillRect b="-12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31368" y="3745099"/>
            <a:ext cx="9700169" cy="39308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31368" y="4070220"/>
            <a:ext cx="9493754" cy="3968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6010114" y="4456030"/>
                <a:ext cx="3774546" cy="764465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ℝ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=2−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10114" y="4456030"/>
                <a:ext cx="3774546" cy="7644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30194" y="5297199"/>
            <a:ext cx="7647420" cy="1388657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>
            <a:off x="5281956" y="1391635"/>
            <a:ext cx="0" cy="470692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57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28" y="1381286"/>
            <a:ext cx="9235700" cy="107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-737061" y="2579437"/>
                <a:ext cx="6096000" cy="62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có: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=−19≠0</m:t>
                    </m:r>
                  </m:oMath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2579437"/>
                <a:ext cx="6096000" cy="6236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</m:t>
                      </m:r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=59</m:t>
                      </m:r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620685" y="5560643"/>
            <a:ext cx="6096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 phương trình có nghiệm duy nhất là: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59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63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/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=−7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=14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=−1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blipFill>
                <a:blip r:embed="rId2"/>
                <a:stretch>
                  <a:fillRect l="-644" t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/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0215" marR="288290" indent="-360045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: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blipFill>
                <a:blip r:embed="rId3"/>
                <a:stretch>
                  <a:fillRect t="-1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063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/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blipFill>
                <a:blip r:embed="rId2"/>
                <a:stretch>
                  <a:fillRect l="-900" t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/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=−13≠0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=−52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=−39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=4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blipFill>
                <a:blip r:embed="rId3"/>
                <a:stretch>
                  <a:fillRect l="-900" t="-1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787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8922" y="3048001"/>
            <a:ext cx="121430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3: PHƯƠNG TRÌNH VÀ HỆ PHƯƠNG TRÌNH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BÀI 1: ĐẠI CƯƠNG VỀ PHƯƠNG TRÌNH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  <a:sym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5809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/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blipFill>
                <a:blip r:embed="rId2"/>
                <a:stretch>
                  <a:fillRect l="-610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/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=11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blipFill>
                <a:blip r:embed="rId3"/>
                <a:stretch>
                  <a:fillRect l="-800" t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8844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6488" b="-2530"/>
          <a:stretch/>
        </p:blipFill>
        <p:spPr>
          <a:xfrm>
            <a:off x="626156" y="1333084"/>
            <a:ext cx="7575734" cy="1232850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8717211" y="1475244"/>
                <a:ext cx="2754353" cy="9485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−7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9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=  59</a:t>
                </a:r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28600"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211" y="1475244"/>
                <a:ext cx="2754353" cy="9485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r="15212" b="1268"/>
          <a:stretch/>
        </p:blipFill>
        <p:spPr>
          <a:xfrm>
            <a:off x="626157" y="2969445"/>
            <a:ext cx="7645008" cy="1034520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717211" y="3174920"/>
                <a:ext cx="2612831" cy="6235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𝐷𝑥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=  -23</a:t>
                </a:r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211" y="3174920"/>
                <a:ext cx="2612831" cy="623569"/>
              </a:xfrm>
              <a:prstGeom prst="rect">
                <a:avLst/>
              </a:prstGeom>
              <a:blipFill>
                <a:blip r:embed="rId5"/>
                <a:stretch>
                  <a:fillRect r="-9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/>
          <a:srcRect r="22348" b="-752"/>
          <a:stretch/>
        </p:blipFill>
        <p:spPr>
          <a:xfrm>
            <a:off x="626156" y="4319026"/>
            <a:ext cx="7658862" cy="862574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8693069" y="4549636"/>
                <a:ext cx="2661113" cy="6235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𝐷𝑦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−7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=  -28</a:t>
                </a:r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3069" y="4549636"/>
                <a:ext cx="2661113" cy="623569"/>
              </a:xfrm>
              <a:prstGeom prst="rect">
                <a:avLst/>
              </a:prstGeom>
              <a:blipFill>
                <a:blip r:embed="rId7"/>
                <a:stretch>
                  <a:fillRect r="-11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686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25808" b="1153"/>
          <a:stretch/>
        </p:blipFill>
        <p:spPr>
          <a:xfrm>
            <a:off x="432193" y="1540902"/>
            <a:ext cx="7645008" cy="1188444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087356" y="1690197"/>
                <a:ext cx="2245487" cy="6235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28600">
                  <a:lnSpc>
                    <a:spcPct val="115000"/>
                  </a:lnSpc>
                  <a:spcAft>
                    <a:spcPts val="0"/>
                  </a:spcAft>
                  <a:tabLst>
                    <a:tab pos="228600" algn="l"/>
                    <a:tab pos="6858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=  -1</a:t>
                </a:r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7356" y="1690197"/>
                <a:ext cx="2245487" cy="623569"/>
              </a:xfrm>
              <a:prstGeom prst="rect">
                <a:avLst/>
              </a:prstGeom>
              <a:blipFill>
                <a:blip r:embed="rId4"/>
                <a:stretch>
                  <a:fillRect r="-13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193" y="2880844"/>
            <a:ext cx="10111116" cy="1624533"/>
          </a:xfrm>
          <a:prstGeom prst="rect">
            <a:avLst/>
          </a:prstGeom>
          <a:ln>
            <a:solidFill>
              <a:srgbClr val="00B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682063" y="4739312"/>
                <a:ext cx="1605650" cy="92561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2063" y="4739312"/>
                <a:ext cx="1605650" cy="925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581247" y="4994327"/>
                <a:ext cx="1020060" cy="41558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81247" y="4994327"/>
                <a:ext cx="1020060" cy="4155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407921" y="565360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15062" y="5873352"/>
            <a:ext cx="11978309" cy="39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3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PHƯƠNG TRÌNH VÀ HỆ PHƯƠNG TRÌNH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NHẤT NHIỀU ẨN 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50" y="1074192"/>
            <a:ext cx="9016544" cy="110076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998619" y="2274294"/>
                <a:ext cx="1524000" cy="917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98619" y="2274294"/>
                <a:ext cx="1524000" cy="9175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1901826" y="3328438"/>
                <a:ext cx="1576387" cy="8778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01826" y="3328438"/>
                <a:ext cx="1576387" cy="877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898650" y="4353883"/>
                <a:ext cx="1579563" cy="8778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8650" y="4353883"/>
                <a:ext cx="1579563" cy="8778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482012" y="5379328"/>
                <a:ext cx="1054533" cy="1287669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2012" y="5379328"/>
                <a:ext cx="1054533" cy="12876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420950" y="5632299"/>
            <a:ext cx="225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7095713" y="2197417"/>
                <a:ext cx="1524000" cy="917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95713" y="2197417"/>
                <a:ext cx="1524000" cy="9175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998920" y="3251561"/>
                <a:ext cx="1576387" cy="8778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98920" y="3251561"/>
                <a:ext cx="1576387" cy="877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6995744" y="4277006"/>
                <a:ext cx="1579563" cy="8778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95744" y="4277006"/>
                <a:ext cx="1579563" cy="87788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7579106" y="5302451"/>
                <a:ext cx="1054533" cy="1287669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9106" y="5302451"/>
                <a:ext cx="1054533" cy="128766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5518044" y="5555422"/>
            <a:ext cx="225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có nghiệm duy nhất 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97B79E-2953-453B-947E-5958072F4FEC}"/>
              </a:ext>
            </a:extLst>
          </p:cNvPr>
          <p:cNvSpPr/>
          <p:nvPr/>
        </p:nvSpPr>
        <p:spPr>
          <a:xfrm>
            <a:off x="794327" y="1074192"/>
            <a:ext cx="203200" cy="26508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8617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8922" y="3048001"/>
            <a:ext cx="121430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ÔN TẬP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CHƯƠNG 3: 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PHƯƠNG TRÌNH VÀ HỆ PHƯƠNG TRÌNH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1278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3956" y="982933"/>
            <a:ext cx="419537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vi-VN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quy về bậc nhất, bậc hai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3956" y="1558146"/>
            <a:ext cx="5788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1 : 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chứa ẩn trong dấu trị tuyệt đối 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938740" y="2173757"/>
                <a:ext cx="2279196" cy="125691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=−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38740" y="2173757"/>
                <a:ext cx="2279196" cy="12569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r="47196"/>
          <a:stretch/>
        </p:blipFill>
        <p:spPr>
          <a:xfrm>
            <a:off x="422735" y="3676946"/>
            <a:ext cx="5169953" cy="7407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422735" y="5215464"/>
                <a:ext cx="2374900" cy="1120775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𝑃𝑡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−3=2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−3=−</m:t>
                                      </m:r>
                                      <m:d>
                                        <m:d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−1</m:t>
                                          </m:r>
                                        </m:e>
                                      </m:d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2735" y="5215464"/>
                <a:ext cx="2374900" cy="1120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239762" y="2333956"/>
                <a:ext cx="2594919" cy="9365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Α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Β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Α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Β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39762" y="2333956"/>
                <a:ext cx="2594919" cy="9365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/>
          <a:srcRect t="1" r="49540" b="-4692"/>
          <a:stretch/>
        </p:blipFill>
        <p:spPr>
          <a:xfrm>
            <a:off x="6344130" y="3622489"/>
            <a:ext cx="4386181" cy="6885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7010269" y="4502221"/>
                <a:ext cx="2619296" cy="82174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𝑃𝑡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+1=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+1=−(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−3)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10269" y="4502221"/>
                <a:ext cx="2619296" cy="82174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6968097" y="5254634"/>
                <a:ext cx="1175657" cy="108160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68097" y="5254634"/>
                <a:ext cx="1175657" cy="1081605"/>
              </a:xfrm>
              <a:prstGeom prst="rect">
                <a:avLst/>
              </a:prstGeom>
              <a:blipFill>
                <a:blip r:embed="rId8"/>
                <a:stretch>
                  <a:fillRect r="-2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2760619" y="4941102"/>
                <a:ext cx="1428750" cy="1662112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=−2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f>
                                        <m:f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num>
                                        <m:den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0619" y="4941102"/>
                <a:ext cx="1428750" cy="16621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4189369" y="5472914"/>
                <a:ext cx="887412" cy="598487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89369" y="5472914"/>
                <a:ext cx="887412" cy="5984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/>
          <p:cNvCxnSpPr/>
          <p:nvPr/>
        </p:nvCxnSpPr>
        <p:spPr>
          <a:xfrm>
            <a:off x="6109252" y="2173757"/>
            <a:ext cx="16682" cy="442945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71202" y="3444181"/>
            <a:ext cx="11403036" cy="455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05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1" grpId="0"/>
      <p:bldP spid="13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PHƯƠNG TRÌNH QUY VỀ  PHƯƠNG TRÌNH BẬC NHẤT, BẬC HAI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3956" y="982933"/>
            <a:ext cx="419537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</a:t>
            </a:r>
            <a:r>
              <a:rPr lang="vi-VN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quy về bậc nhất, bậc hai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956" y="1558146"/>
            <a:ext cx="4823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</a:t>
            </a:r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 2 : </a:t>
            </a:r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Phương trình chứa ẩn </a:t>
            </a:r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dưới dấu căn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8683535" y="1823394"/>
                <a:ext cx="2610123" cy="90786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3535" y="1823394"/>
                <a:ext cx="2610123" cy="90786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4617932" y="1784663"/>
                <a:ext cx="2580802" cy="98963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7932" y="1784663"/>
                <a:ext cx="2580802" cy="9896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185498" y="3156480"/>
            <a:ext cx="299248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  <a:tab pos="417195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6: 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8022827" y="3414223"/>
                <a:ext cx="2044336" cy="456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22827" y="3414223"/>
                <a:ext cx="2044336" cy="4563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7957664" y="3850517"/>
                <a:ext cx="2425700" cy="1003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57664" y="3850517"/>
                <a:ext cx="2425700" cy="10033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3384213" y="3156480"/>
                <a:ext cx="2079205" cy="5096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84213" y="3156480"/>
                <a:ext cx="2079205" cy="5096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991959" y="4220049"/>
                <a:ext cx="2363198" cy="85934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1959" y="4220049"/>
                <a:ext cx="2363198" cy="85934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3277393" y="4192343"/>
                <a:ext cx="2460000" cy="87942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−6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+7=0</m:t>
                              </m:r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7393" y="4192343"/>
                <a:ext cx="2460000" cy="8794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469651" y="3850517"/>
                <a:ext cx="2553176" cy="14469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=3−</m:t>
                                      </m:r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rad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 (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=3+</m:t>
                                      </m:r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rad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 (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69651" y="3850517"/>
                <a:ext cx="2553176" cy="144695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940241" y="4884227"/>
                <a:ext cx="1811338" cy="1003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=2(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40241" y="4884227"/>
                <a:ext cx="1811338" cy="10033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/>
          <p:cNvCxnSpPr/>
          <p:nvPr/>
        </p:nvCxnSpPr>
        <p:spPr>
          <a:xfrm>
            <a:off x="7671846" y="1776890"/>
            <a:ext cx="0" cy="495382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551329" y="2859056"/>
            <a:ext cx="11403036" cy="4550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4AC6F23D-5AA5-48ED-9DDA-2F249428693D}"/>
              </a:ext>
            </a:extLst>
          </p:cNvPr>
          <p:cNvSpPr/>
          <p:nvPr/>
        </p:nvSpPr>
        <p:spPr>
          <a:xfrm>
            <a:off x="7736738" y="2927773"/>
            <a:ext cx="299248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  <a:tab pos="417195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7: 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51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  <p:bldP spid="13" grpId="0"/>
      <p:bldP spid="15" grpId="0"/>
      <p:bldP spid="12" grpId="0"/>
      <p:bldP spid="14" grpId="0"/>
      <p:bldP spid="16" grpId="0"/>
      <p:bldP spid="1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3817" y="298087"/>
            <a:ext cx="2035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  <a:endParaRPr lang="en-US" sz="3600" dirty="0">
              <a:solidFill>
                <a:srgbClr val="FF0000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/>
          <p:nvPr/>
        </p:nvCxnSpPr>
        <p:spPr>
          <a:xfrm>
            <a:off x="4655684" y="944418"/>
            <a:ext cx="0" cy="553258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4660024" y="869153"/>
                <a:ext cx="6096000" cy="53261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+7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−4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					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−3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−3.</m:t>
                    </m:r>
                  </m:oMath>
                </a14:m>
                <a:endParaRPr lang="en-US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360045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=2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−1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=3−2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					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1−4</m:t>
                        </m:r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=3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+9.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marR="0" algn="just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=2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24" y="869153"/>
                <a:ext cx="6096000" cy="5326138"/>
              </a:xfrm>
              <a:prstGeom prst="rect">
                <a:avLst/>
              </a:prstGeom>
              <a:blipFill>
                <a:blip r:embed="rId2"/>
                <a:stretch>
                  <a:fillRect l="-1500" t="-916" b="-1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16574A-B670-4E19-AB46-8C860815AA81}"/>
                  </a:ext>
                </a:extLst>
              </p:cNvPr>
              <p:cNvSpPr txBox="1"/>
              <p:nvPr/>
            </p:nvSpPr>
            <p:spPr>
              <a:xfrm>
                <a:off x="200953" y="1541498"/>
                <a:ext cx="2854036" cy="1117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["/>
                                  <m:endChr m:val=""/>
                                  <m:ctrlPr>
                                    <a:rPr lang="en-US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b="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  <m:e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&amp;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𝐴</m:t>
                                      </m:r>
                                      <m:r>
                                        <a:rPr lang="en-US" b="0" i="0">
                                          <a:latin typeface="Cambria Math" panose="02040503050406030204" pitchFamily="18" charset="0"/>
                                        </a:rPr>
                                        <m:t>=−</m:t>
                                      </m:r>
                                      <m:r>
                                        <a:rPr lang="en-US" b="0" i="1">
                                          <a:latin typeface="Cambria Math" panose="02040503050406030204" pitchFamily="18" charset="0"/>
                                        </a:rPr>
                                        <m:t>𝐵</m:t>
                                      </m:r>
                                    </m:e>
                                  </m:eqAr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416574A-B670-4E19-AB46-8C860815A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53" y="1541498"/>
                <a:ext cx="2854036" cy="1117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D79E82-DF41-4989-AD19-29FCA949C25F}"/>
                  </a:ext>
                </a:extLst>
              </p:cNvPr>
              <p:cNvSpPr txBox="1"/>
              <p:nvPr/>
            </p:nvSpPr>
            <p:spPr>
              <a:xfrm>
                <a:off x="322191" y="2917805"/>
                <a:ext cx="2787752" cy="708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𝜜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𝜝</m:t>
                        </m:r>
                      </m:e>
                    </m:d>
                    <m:r>
                      <a:rPr lang="en-US" sz="1800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  <m:d>
                      <m:dPr>
                        <m:begChr m:val="[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𝜜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𝜝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𝜜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𝜝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8D79E82-DF41-4989-AD19-29FCA949C2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91" y="2917805"/>
                <a:ext cx="2787752" cy="7087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37A3F13-6CE4-40BE-A027-6D941D0B46AA}"/>
                  </a:ext>
                </a:extLst>
              </p:cNvPr>
              <p:cNvSpPr txBox="1"/>
              <p:nvPr/>
            </p:nvSpPr>
            <p:spPr>
              <a:xfrm>
                <a:off x="-10049" y="4222491"/>
                <a:ext cx="3119992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37A3F13-6CE4-40BE-A027-6D941D0B46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049" y="4222491"/>
                <a:ext cx="3119992" cy="7101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463CAF-DE0E-4B34-8742-F7A5AC0AB24E}"/>
                  </a:ext>
                </a:extLst>
              </p:cNvPr>
              <p:cNvSpPr txBox="1"/>
              <p:nvPr/>
            </p:nvSpPr>
            <p:spPr>
              <a:xfrm>
                <a:off x="483817" y="5029703"/>
                <a:ext cx="2288309" cy="710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</m:rad>
                      <m:r>
                        <a:rPr lang="en-US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0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b="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b="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b="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b="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p>
                                  <m:r>
                                    <a:rPr lang="en-US" b="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B463CAF-DE0E-4B34-8742-F7A5AC0AB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17" y="5029703"/>
                <a:ext cx="2288309" cy="7101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4086A8C5-352F-41A6-A8AE-F5BFD6A19028}"/>
              </a:ext>
            </a:extLst>
          </p:cNvPr>
          <p:cNvSpPr txBox="1"/>
          <p:nvPr/>
        </p:nvSpPr>
        <p:spPr>
          <a:xfrm>
            <a:off x="200953" y="1091241"/>
            <a:ext cx="44503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1.Phương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chứa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ẩn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dấu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trị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tuyệt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2F33E1-D77B-4312-9DF7-7ACA48227320}"/>
              </a:ext>
            </a:extLst>
          </p:cNvPr>
          <p:cNvSpPr txBox="1"/>
          <p:nvPr/>
        </p:nvSpPr>
        <p:spPr>
          <a:xfrm>
            <a:off x="212501" y="3853159"/>
            <a:ext cx="40454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2.Ph</a:t>
            </a:r>
            <a:r>
              <a:rPr lang="vi-VN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ương trình chứa ẩn dưới dấu căn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8113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2475345" y="1487056"/>
            <a:ext cx="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323272" y="432557"/>
                <a:ext cx="11222181" cy="1364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1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  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𝟕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𝟒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 2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b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72" y="432557"/>
                <a:ext cx="11222181" cy="1364348"/>
              </a:xfrm>
              <a:prstGeom prst="rect">
                <a:avLst/>
              </a:prstGeom>
              <a:blipFill>
                <a:blip r:embed="rId2"/>
                <a:stretch>
                  <a:fillRect l="-815" t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97F619DD-CF14-412F-875C-A5AA450395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710" y="1870796"/>
            <a:ext cx="5195845" cy="3818804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4C90144-0289-49CE-9C59-0723E6CCB33D}"/>
              </a:ext>
            </a:extLst>
          </p:cNvPr>
          <p:cNvCxnSpPr/>
          <p:nvPr/>
        </p:nvCxnSpPr>
        <p:spPr>
          <a:xfrm>
            <a:off x="6220809" y="2115127"/>
            <a:ext cx="0" cy="3574473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55DC39B-F239-410A-B555-8F4CFE7302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71" y="1997364"/>
            <a:ext cx="5888110" cy="3063732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C80B415-FD83-4FE0-844F-573EDF0996B8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60E8992A-995B-4426-99DE-30EA9A20E8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8605" y="261185"/>
            <a:ext cx="2095738" cy="15357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27168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6234545" y="2087419"/>
            <a:ext cx="0" cy="3546763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738908" y="266417"/>
                <a:ext cx="8442037" cy="14657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e>
                    </m: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908" y="266417"/>
                <a:ext cx="8442037" cy="1465722"/>
              </a:xfrm>
              <a:prstGeom prst="rect">
                <a:avLst/>
              </a:prstGeom>
              <a:blipFill>
                <a:blip r:embed="rId2"/>
                <a:stretch>
                  <a:fillRect l="-1083" t="-8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C5EFF317-9EEB-4017-96B6-44431B172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935" y="1669794"/>
            <a:ext cx="5236929" cy="38763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EB077D-98BC-450A-B4E7-BDE5989DD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8869" y="1589952"/>
            <a:ext cx="5236935" cy="404423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F5BE98-2865-4975-828B-AB5279501F31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9E80E94-C002-4412-9A0B-59DC34187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2924" y="266417"/>
            <a:ext cx="1643513" cy="120433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182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50845" y="553386"/>
            <a:ext cx="438261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028" y="922718"/>
            <a:ext cx="2496196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một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234" y="1498636"/>
            <a:ext cx="9018531" cy="10616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234" y="2726500"/>
            <a:ext cx="10510319" cy="40973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02028" y="3302418"/>
            <a:ext cx="3092513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tương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đương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3794516" y="3357237"/>
                <a:ext cx="4239141" cy="52714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)⇔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94516" y="3357237"/>
                <a:ext cx="4239141" cy="527147"/>
              </a:xfrm>
              <a:prstGeom prst="rect">
                <a:avLst/>
              </a:prstGeom>
              <a:blipFill>
                <a:blip r:embed="rId4"/>
                <a:stretch>
                  <a:fillRect l="-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961" y="3956229"/>
            <a:ext cx="8798843" cy="117348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02028" y="4817615"/>
            <a:ext cx="2528256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8234" y="5325446"/>
            <a:ext cx="9398764" cy="1002792"/>
          </a:xfrm>
          <a:prstGeom prst="rect">
            <a:avLst/>
          </a:prstGeom>
        </p:spPr>
      </p:pic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801355" y="32478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4771177" y="6102324"/>
                <a:ext cx="3388711" cy="45182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)⇒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)=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71177" y="6102324"/>
                <a:ext cx="3388711" cy="451828"/>
              </a:xfrm>
              <a:prstGeom prst="rect">
                <a:avLst/>
              </a:prstGeom>
              <a:blipFill>
                <a:blip r:embed="rId7"/>
                <a:stretch>
                  <a:fillRect l="-5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855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5" grpId="0"/>
      <p:bldP spid="17" grpId="0"/>
      <p:bldP spid="2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BB3D43-FF06-4B2F-ADDC-126B6D54B692}"/>
              </a:ext>
            </a:extLst>
          </p:cNvPr>
          <p:cNvCxnSpPr>
            <a:cxnSpLocks/>
          </p:cNvCxnSpPr>
          <p:nvPr/>
        </p:nvCxnSpPr>
        <p:spPr>
          <a:xfrm>
            <a:off x="5985164" y="2004291"/>
            <a:ext cx="0" cy="3629891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/>
              <p:nvPr/>
            </p:nvSpPr>
            <p:spPr>
              <a:xfrm>
                <a:off x="489527" y="321835"/>
                <a:ext cx="8636000" cy="11042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 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	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𝟑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𝟗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6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r>
                  <a:rPr lang="en-US" sz="24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24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rad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400" b="1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</m:t>
                    </m:r>
                  </m:oMath>
                </a14:m>
                <a:r>
                  <a:rPr lang="en-US" sz="24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1BC2A7C-AB01-4BD3-A67E-80271A7243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527" y="321835"/>
                <a:ext cx="8636000" cy="1104213"/>
              </a:xfrm>
              <a:prstGeom prst="rect">
                <a:avLst/>
              </a:prstGeom>
              <a:blipFill>
                <a:blip r:embed="rId2"/>
                <a:stretch>
                  <a:fillRect l="-1059" b="-12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67648126-B9ED-4426-8EF3-6DB88DEBEA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797" y="1929967"/>
            <a:ext cx="5371103" cy="3279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17DF59-2EEF-4776-9D62-8091A7564E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9429" y="2004291"/>
            <a:ext cx="5036570" cy="439360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D53F797-7986-49CB-AFF7-8E5078B10186}"/>
              </a:ext>
            </a:extLst>
          </p:cNvPr>
          <p:cNvCxnSpPr/>
          <p:nvPr/>
        </p:nvCxnSpPr>
        <p:spPr>
          <a:xfrm>
            <a:off x="1597891" y="1607127"/>
            <a:ext cx="78139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C7665D02-6409-4426-9614-4577B4AE30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0072" y="390494"/>
            <a:ext cx="1537398" cy="112657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224109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65" y="1847434"/>
            <a:ext cx="9324685" cy="92347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2760618" y="2918786"/>
                <a:ext cx="2887565" cy="5529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60618" y="2918786"/>
                <a:ext cx="2887565" cy="5529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2472053" y="3757795"/>
                <a:ext cx="2969486" cy="10444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72053" y="3757795"/>
                <a:ext cx="2969486" cy="104444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472053" y="5010149"/>
                <a:ext cx="2543175" cy="1044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≥−1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72053" y="5010149"/>
                <a:ext cx="2543175" cy="10445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472053" y="6262638"/>
                <a:ext cx="1120775" cy="3857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72053" y="6262638"/>
                <a:ext cx="1120775" cy="38576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630B9185-63DB-4188-9755-492AC90ED9A8}"/>
              </a:ext>
            </a:extLst>
          </p:cNvPr>
          <p:cNvSpPr/>
          <p:nvPr/>
        </p:nvSpPr>
        <p:spPr>
          <a:xfrm>
            <a:off x="469021" y="1270188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2836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760619" y="3222047"/>
            <a:ext cx="1811061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5" y="1689925"/>
            <a:ext cx="10093166" cy="13675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748394" y="3475728"/>
                <a:ext cx="3480531" cy="103228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𝑃𝑡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8394" y="3475728"/>
                <a:ext cx="3480531" cy="10322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4373432" y="3518985"/>
                <a:ext cx="2517675" cy="100853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73432" y="3518985"/>
                <a:ext cx="2517675" cy="10085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256146" y="3267766"/>
                <a:ext cx="1830704" cy="151097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=1±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56146" y="3267766"/>
                <a:ext cx="1830704" cy="15109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385594" y="5174880"/>
            <a:ext cx="42466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Vậy tổng các nghiệm của phương trình là 3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2F2E9D-FEC9-4611-8DDC-56BD573DD4F7}"/>
              </a:ext>
            </a:extLst>
          </p:cNvPr>
          <p:cNvSpPr/>
          <p:nvPr/>
        </p:nvSpPr>
        <p:spPr>
          <a:xfrm>
            <a:off x="441500" y="1296157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64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4" y="1687681"/>
            <a:ext cx="11523583" cy="11412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487771" y="3694636"/>
                <a:ext cx="2057834" cy="56695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7771" y="3694636"/>
                <a:ext cx="2057834" cy="5669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060772" y="3454591"/>
                <a:ext cx="3411537" cy="11747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60772" y="3454591"/>
                <a:ext cx="3411537" cy="11747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688074" y="3253672"/>
                <a:ext cx="2729779" cy="144888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&amp;5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−8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88074" y="3253672"/>
                <a:ext cx="2729779" cy="144888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9633618" y="3257975"/>
                <a:ext cx="1385888" cy="144888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33618" y="3257975"/>
                <a:ext cx="1385888" cy="14488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/>
          <p:cNvSpPr/>
          <p:nvPr/>
        </p:nvSpPr>
        <p:spPr>
          <a:xfrm>
            <a:off x="3568376" y="5514146"/>
            <a:ext cx="479939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29920" algn="just">
              <a:lnSpc>
                <a:spcPct val="115000"/>
              </a:lnSpc>
              <a:spcAft>
                <a:spcPts val="0"/>
              </a:spcAft>
              <a:tabLst>
                <a:tab pos="3599815" algn="l"/>
                <a:tab pos="5039995" algn="l"/>
              </a:tabLst>
            </a:pPr>
            <a:r>
              <a:rPr lang="fr-FR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Vậy phương trình có hai nghiệm phân biệt.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A2AB67-E468-4305-B0E1-A16B1A44B5A5}"/>
              </a:ext>
            </a:extLst>
          </p:cNvPr>
          <p:cNvSpPr/>
          <p:nvPr/>
        </p:nvSpPr>
        <p:spPr>
          <a:xfrm>
            <a:off x="573032" y="1258631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27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646331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300"/>
              </a:spcAf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PHƯƠNG TRÌNH QUY VỀ  PHƯƠNG TRÌNH BẬC NHẤT, BẬC HAI 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2760619" y="3222047"/>
            <a:ext cx="1811061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25" y="1803653"/>
            <a:ext cx="10805722" cy="141839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927873" y="3483319"/>
                <a:ext cx="1954213" cy="5064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27873" y="3483319"/>
                <a:ext cx="1954213" cy="5064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146926" y="4943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vi-V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470674" y="4185622"/>
                <a:ext cx="2411412" cy="909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+2=2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+2=−2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0674" y="4185622"/>
                <a:ext cx="2411412" cy="9096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3470674" y="5195888"/>
                <a:ext cx="1293813" cy="13144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0674" y="5195888"/>
                <a:ext cx="1293813" cy="13144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5257" t="2024" r="51466" b="-287"/>
          <a:stretch/>
        </p:blipFill>
        <p:spPr>
          <a:xfrm>
            <a:off x="6900453" y="4502776"/>
            <a:ext cx="4915471" cy="69311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12C1E68-4FFB-4C71-9CEA-F9D0BC122EEC}"/>
              </a:ext>
            </a:extLst>
          </p:cNvPr>
          <p:cNvSpPr/>
          <p:nvPr/>
        </p:nvSpPr>
        <p:spPr>
          <a:xfrm>
            <a:off x="514086" y="1334807"/>
            <a:ext cx="218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</a:rPr>
              <a:t>BÀI TẬP ÁP DỤNG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39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69905" y="404775"/>
            <a:ext cx="7828465" cy="369332"/>
          </a:xfrm>
          <a:prstGeom prst="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PHƯƠNG PHÁP GIẢI </a:t>
            </a:r>
            <a:r>
              <a:rPr lang="pt-BR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 PHƯƠNG TRÌNH BẬC NHẤT HAI  ẨN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73644" y="265220"/>
            <a:ext cx="3656770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pt-BR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pt-BR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bậc nhât hai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m:rPr>
                                    <m:nor/>
                                  </m:rP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    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𝒂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𝒃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  <m:r>
                                  <a:rPr lang="en-US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r>
                                  <a:rPr lang="en-US" b="1" i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  <m:sSup>
                                  <m:sSupPr>
                                    <m:ctrlP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  <m:sup>
                                    <m:r>
                                      <a:rPr lang="en-US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≠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  <m:r>
                                  <a:rPr lang="en-US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75179" y="785081"/>
                <a:ext cx="3073051" cy="8120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457927" y="1283134"/>
            <a:ext cx="1906291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274320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62812" y="1728186"/>
                <a:ext cx="3633185" cy="7887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8" y="2522734"/>
                <a:ext cx="3209545" cy="78875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4217" y="3311493"/>
                <a:ext cx="3633183" cy="78875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553" y="4378860"/>
                <a:ext cx="1203325" cy="420687"/>
              </a:xfrm>
              <a:prstGeom prst="rect">
                <a:avLst/>
              </a:prstGeom>
              <a:blipFill>
                <a:blip r:embed="rId6"/>
                <a:stretch>
                  <a:fillRect t="-1449" b="-159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/>
          <p:cNvSpPr/>
          <p:nvPr/>
        </p:nvSpPr>
        <p:spPr>
          <a:xfrm>
            <a:off x="1505478" y="4383449"/>
            <a:ext cx="4211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x;y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5573764" y="4264313"/>
                <a:ext cx="748932" cy="590504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73764" y="4264313"/>
                <a:ext cx="748932" cy="5905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6349592" y="4221105"/>
                <a:ext cx="734530" cy="6337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49592" y="4221105"/>
                <a:ext cx="734530" cy="6337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0" y="-1"/>
            <a:ext cx="178087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∗ 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6226" y="4970183"/>
                <a:ext cx="1301750" cy="452438"/>
              </a:xfrm>
              <a:prstGeom prst="rect">
                <a:avLst/>
              </a:prstGeom>
              <a:blipFill>
                <a:blip r:embed="rId9"/>
                <a:stretch>
                  <a:fillRect t="-1333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0"/>
          <a:srcRect t="1" r="49087" b="-2151"/>
          <a:stretch/>
        </p:blipFill>
        <p:spPr>
          <a:xfrm>
            <a:off x="1549668" y="5047357"/>
            <a:ext cx="5167189" cy="44670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1"/>
          <a:srcRect r="51387" b="-2994"/>
          <a:stretch/>
        </p:blipFill>
        <p:spPr>
          <a:xfrm>
            <a:off x="1505478" y="5615784"/>
            <a:ext cx="5578644" cy="50926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12"/>
          <a:srcRect l="7239" t="-1" r="21793" b="1762"/>
          <a:stretch/>
        </p:blipFill>
        <p:spPr>
          <a:xfrm>
            <a:off x="482385" y="6144414"/>
            <a:ext cx="7301753" cy="39403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32255" y="999478"/>
            <a:ext cx="8632385" cy="943164"/>
          </a:xfrm>
          <a:prstGeom prst="rect">
            <a:avLst/>
          </a:prstGeom>
        </p:spPr>
      </p:pic>
      <p:sp>
        <p:nvSpPr>
          <p:cNvPr id="37" name="Rectangle 32"/>
          <p:cNvSpPr>
            <a:spLocks noChangeArrowheads="1"/>
          </p:cNvSpPr>
          <p:nvPr/>
        </p:nvSpPr>
        <p:spPr bwMode="auto">
          <a:xfrm>
            <a:off x="7265025" y="252225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ct 37"/>
              <p:cNvSpPr txBox="1"/>
              <p:nvPr/>
            </p:nvSpPr>
            <p:spPr bwMode="auto">
              <a:xfrm>
                <a:off x="7819019" y="2240677"/>
                <a:ext cx="2083722" cy="91760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Object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19019" y="2240677"/>
                <a:ext cx="2083722" cy="91760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39"/>
              <p:cNvSpPr txBox="1"/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=−23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Object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19019" y="3272440"/>
                <a:ext cx="2449507" cy="87743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ctangle 36"/>
          <p:cNvSpPr>
            <a:spLocks noChangeArrowheads="1"/>
          </p:cNvSpPr>
          <p:nvPr/>
        </p:nvSpPr>
        <p:spPr bwMode="auto">
          <a:xfrm>
            <a:off x="8041342" y="4035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−9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4977" y="4183463"/>
                <a:ext cx="2138749" cy="87743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ctangle 38"/>
          <p:cNvSpPr>
            <a:spLocks noChangeArrowheads="1"/>
          </p:cNvSpPr>
          <p:nvPr/>
        </p:nvSpPr>
        <p:spPr bwMode="auto">
          <a:xfrm>
            <a:off x="8941425" y="47775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43"/>
              <p:cNvSpPr txBox="1"/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4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35620" y="5060898"/>
                <a:ext cx="1577595" cy="150900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/>
          <p:nvPr/>
        </p:nvSpPr>
        <p:spPr>
          <a:xfrm>
            <a:off x="7432255" y="4988484"/>
            <a:ext cx="225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>
          <a:xfrm>
            <a:off x="7293636" y="1471060"/>
            <a:ext cx="0" cy="470692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4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20" grpId="0"/>
      <p:bldP spid="22" grpId="0"/>
      <p:bldP spid="24" grpId="0"/>
      <p:bldP spid="26" grpId="0"/>
      <p:bldP spid="38" grpId="0"/>
      <p:bldP spid="40" grpId="0"/>
      <p:bldP spid="42" grpId="0"/>
      <p:bldP spid="44" grpId="0"/>
      <p:bldP spid="4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28" y="1381286"/>
            <a:ext cx="9235700" cy="107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-737061" y="2579437"/>
                <a:ext cx="6096000" cy="62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có: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</m:m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=−19≠0</m:t>
                    </m:r>
                  </m:oMath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2579437"/>
                <a:ext cx="6096000" cy="6236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</m:t>
                      </m:r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3352585"/>
                <a:ext cx="6096000" cy="6235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  <a:tabLst>
                    <a:tab pos="12001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−7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=59</m:t>
                      </m:r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37061" y="4256014"/>
                <a:ext cx="6096000" cy="6236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620685" y="5560643"/>
            <a:ext cx="6096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 phương trình có nghiệm duy nhất là: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59</m:t>
                                  </m:r>
                                </m:num>
                                <m:den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19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sz="14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1782" y="4937910"/>
                <a:ext cx="3640976" cy="15281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808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/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=−7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−5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=14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−7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=−1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14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=2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E825C44-4530-4EA3-8758-DCBB512A6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3" y="2350616"/>
                <a:ext cx="7571048" cy="3917483"/>
              </a:xfrm>
              <a:prstGeom prst="rect">
                <a:avLst/>
              </a:prstGeom>
              <a:blipFill>
                <a:blip r:embed="rId2"/>
                <a:stretch>
                  <a:fillRect l="-644" t="-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/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0215" marR="288290" indent="-360045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 : 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b="1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𝟓</m:t>
                              </m:r>
                            </m:e>
                          </m:mr>
                          <m:mr>
                            <m:e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𝒚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AB4BA4C-EFD1-4104-836A-B2767E3D9D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00" y="900258"/>
                <a:ext cx="6096000" cy="1347292"/>
              </a:xfrm>
              <a:prstGeom prst="rect">
                <a:avLst/>
              </a:prstGeom>
              <a:blipFill>
                <a:blip r:embed="rId3"/>
                <a:stretch>
                  <a:fillRect t="-1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7332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/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𝟖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1F8A626-10CB-433B-BF9C-F07E7756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200" y="1210513"/>
                <a:ext cx="6096000" cy="987193"/>
              </a:xfrm>
              <a:prstGeom prst="rect">
                <a:avLst/>
              </a:prstGeom>
              <a:blipFill>
                <a:blip r:embed="rId2"/>
                <a:stretch>
                  <a:fillRect l="-900" t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/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=−13≠0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−4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=−52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5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=−39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=4</m:t>
                              </m:r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24A675C-03A0-4B91-AABA-FE5139D42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27" y="2197706"/>
                <a:ext cx="6096000" cy="3611886"/>
              </a:xfrm>
              <a:prstGeom prst="rect">
                <a:avLst/>
              </a:prstGeom>
              <a:blipFill>
                <a:blip r:embed="rId3"/>
                <a:stretch>
                  <a:fillRect l="-900" t="-10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484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5743302" cy="369332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/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Bài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4: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Giải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sau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cách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tính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18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8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𝒙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𝒚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𝟑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2ECFE31-4A70-40F5-891E-EF88BC9365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99" y="1085881"/>
                <a:ext cx="7995921" cy="1028743"/>
              </a:xfrm>
              <a:prstGeom prst="rect">
                <a:avLst/>
              </a:prstGeom>
              <a:blipFill>
                <a:blip r:embed="rId2"/>
                <a:stretch>
                  <a:fillRect l="-610" t="-1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/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giải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  <a:tabLst>
                    <a:tab pos="1200150" algn="l"/>
                  </a:tabLs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=7≠0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=11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𝑦</m:t>
                        </m:r>
                      </m:sub>
                    </m:sSub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fr-FR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  <m:r>
                      <a:rPr lang="fr-FR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=5</m:t>
                    </m:r>
                  </m:oMath>
                </a14:m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 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Hệ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duy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nhất</a:t>
                </a: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là: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𝐷</m:t>
                                  </m:r>
                                </m:den>
                              </m:f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den>
                              </m:f>
                            </m:e>
                          </m:mr>
                        </m:m>
                      </m:e>
                    </m:d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0E37AE0-8F5B-4371-ADFB-73827023C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72" y="2208264"/>
                <a:ext cx="6096000" cy="3886962"/>
              </a:xfrm>
              <a:prstGeom prst="rect">
                <a:avLst/>
              </a:prstGeom>
              <a:blipFill>
                <a:blip r:embed="rId3"/>
                <a:stretch>
                  <a:fillRect l="-800" t="-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170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21108" y="710141"/>
            <a:ext cx="438261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938213" y="1858964"/>
                <a:ext cx="2418941" cy="60007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(1) 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8213" y="1858964"/>
                <a:ext cx="2418941" cy="600070"/>
              </a:xfrm>
              <a:prstGeom prst="rect">
                <a:avLst/>
              </a:prstGeom>
              <a:blipFill>
                <a:blip r:embed="rId2"/>
                <a:stretch>
                  <a:fillRect l="-756" t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938213" y="2750453"/>
                <a:ext cx="3760788" cy="5635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(2) 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=4−4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8213" y="2750453"/>
                <a:ext cx="3760788" cy="563563"/>
              </a:xfrm>
              <a:prstGeom prst="rect">
                <a:avLst/>
              </a:prstGeom>
              <a:blipFill>
                <a:blip r:embed="rId3"/>
                <a:stretch>
                  <a:fillRect l="-486" t="-1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535624" y="1198213"/>
            <a:ext cx="26821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Ví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Cho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267282" y="197433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có tập nghiệm 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910250" y="1895916"/>
                <a:ext cx="897915" cy="466225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0250" y="1895916"/>
                <a:ext cx="897915" cy="4662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5267282" y="2869193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có tập nghiệm 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910250" y="2813705"/>
                <a:ext cx="1191873" cy="480307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1;4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0250" y="2813705"/>
                <a:ext cx="1191873" cy="4803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8527733" y="2362141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Nhận xét: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9824365" y="2284517"/>
                <a:ext cx="1092873" cy="52457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24365" y="2284517"/>
                <a:ext cx="1092873" cy="5245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/>
          <p:cNvSpPr/>
          <p:nvPr/>
        </p:nvSpPr>
        <p:spPr>
          <a:xfrm>
            <a:off x="731567" y="3669166"/>
            <a:ext cx="8173364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(2)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(1).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/>
          <a:srcRect r="2899" b="37033"/>
          <a:stretch/>
        </p:blipFill>
        <p:spPr>
          <a:xfrm>
            <a:off x="1012578" y="4163204"/>
            <a:ext cx="9358223" cy="82179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624" y="5048248"/>
            <a:ext cx="9760812" cy="137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7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5" grpId="0"/>
      <p:bldP spid="16" grpId="0"/>
      <p:bldP spid="18" grpId="0"/>
      <p:bldP spid="1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09" y="1251689"/>
            <a:ext cx="9184785" cy="909620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984545" y="2460514"/>
                <a:ext cx="2909894" cy="58632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84545" y="2460514"/>
                <a:ext cx="2909894" cy="5863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661762" y="3232532"/>
                <a:ext cx="3691659" cy="121607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−5=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1762" y="3232532"/>
                <a:ext cx="3691659" cy="121607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1661762" y="4644049"/>
                <a:ext cx="2562446" cy="110749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≥−1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−6=0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61762" y="4644049"/>
                <a:ext cx="2562446" cy="11074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683476" y="5946988"/>
                <a:ext cx="1259509" cy="39088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83476" y="5946988"/>
                <a:ext cx="1259509" cy="39088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27936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350" y="1417942"/>
            <a:ext cx="10164060" cy="1006603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3227466" y="2736849"/>
                <a:ext cx="3510936" cy="67230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27466" y="2736849"/>
                <a:ext cx="3510936" cy="6723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2757136" y="3589699"/>
                <a:ext cx="3610542" cy="126991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−2=1+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57136" y="3589699"/>
                <a:ext cx="3610542" cy="12699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2757136" y="4810390"/>
                <a:ext cx="3093350" cy="1271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≥−1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57136" y="4810390"/>
                <a:ext cx="3093350" cy="12714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82436" y="2826326"/>
            <a:ext cx="14266315" cy="813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2757136" y="6081790"/>
                <a:ext cx="1364712" cy="46656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57136" y="6081790"/>
                <a:ext cx="1364712" cy="4665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01760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87" y="1236344"/>
            <a:ext cx="10033484" cy="1392556"/>
          </a:xfrm>
          <a:prstGeom prst="rect">
            <a:avLst/>
          </a:prstGeom>
          <a:ln>
            <a:solidFill>
              <a:srgbClr val="00B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790801" y="3095760"/>
                <a:ext cx="1524000" cy="917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0801" y="3095760"/>
                <a:ext cx="1524000" cy="9175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1694008" y="4149904"/>
                <a:ext cx="1576387" cy="8778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4008" y="4149904"/>
                <a:ext cx="1576387" cy="877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690832" y="5175349"/>
                <a:ext cx="1579563" cy="8778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0832" y="5175349"/>
                <a:ext cx="1579563" cy="8778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8730412" y="3503850"/>
                <a:ext cx="1054533" cy="1287669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den>
                                </m:f>
                                <m:r>
                                  <a:rPr lang="en-US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30412" y="3503850"/>
                <a:ext cx="1054533" cy="128766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4821383" y="3963019"/>
            <a:ext cx="4181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Hệ phương trình có nghiệm duy nhất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47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337" y="1147294"/>
            <a:ext cx="9097163" cy="1194123"/>
          </a:xfrm>
          <a:prstGeom prst="rect">
            <a:avLst/>
          </a:prstGeom>
          <a:ln>
            <a:solidFill>
              <a:srgbClr val="00B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3198991" y="2931271"/>
                <a:ext cx="1887591" cy="53088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98991" y="2931271"/>
                <a:ext cx="1887591" cy="5308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2845067" y="3666257"/>
                <a:ext cx="2241515" cy="96345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−2=1−3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45067" y="3666257"/>
                <a:ext cx="2241515" cy="9634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2924032" y="4751033"/>
                <a:ext cx="1533668" cy="171063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24032" y="4751033"/>
                <a:ext cx="1533668" cy="17106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8350546" y="3988103"/>
                <a:ext cx="259684" cy="64157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50546" y="3988103"/>
                <a:ext cx="259684" cy="64157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032699" y="2931271"/>
            <a:ext cx="9607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 có: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867402" y="4147986"/>
            <a:ext cx="24831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Vậy tổng các nghiệm là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07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46" y="1220515"/>
            <a:ext cx="9033581" cy="788393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679965" y="2915651"/>
                <a:ext cx="1524000" cy="9175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  <m:e/>
                            </m:mr>
                            <m:mr>
                              <m:e/>
                              <m:e/>
                            </m:mr>
                          </m:m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79965" y="2915651"/>
                <a:ext cx="1524000" cy="9175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44875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39492" y="400152"/>
            <a:ext cx="3820290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7242" b="668"/>
          <a:stretch/>
        </p:blipFill>
        <p:spPr>
          <a:xfrm>
            <a:off x="474785" y="908029"/>
            <a:ext cx="3711453" cy="877909"/>
          </a:xfrm>
          <a:prstGeom prst="rect">
            <a:avLst/>
          </a:prstGeom>
          <a:ln>
            <a:solidFill>
              <a:srgbClr val="92D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8959753" y="908029"/>
                <a:ext cx="2416367" cy="7101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) 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sty m:val="p"/>
                            </m:rPr>
                            <a:rPr lang="en-US" i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</m:ra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B</m:t>
                                  </m:r>
                                </m:e>
                                <m:sup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9753" y="908029"/>
                <a:ext cx="2416367" cy="7101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8761" y="2757486"/>
            <a:ext cx="1320800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542144" y="2160947"/>
                <a:ext cx="2671762" cy="5143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=3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144" y="2160947"/>
                <a:ext cx="2671762" cy="5143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525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05140" y="497134"/>
            <a:ext cx="4491081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sp>
        <p:nvSpPr>
          <p:cNvPr id="2" name="Rectangle 1"/>
          <p:cNvSpPr/>
          <p:nvPr/>
        </p:nvSpPr>
        <p:spPr>
          <a:xfrm>
            <a:off x="527678" y="1068188"/>
            <a:ext cx="288091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Giải các phương trình: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3649663" y="1019175"/>
                <a:ext cx="3602037" cy="511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) 2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=8−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−5</m:t>
                          </m:r>
                        </m:e>
                      </m:ra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49663" y="1019175"/>
                <a:ext cx="3602037" cy="5111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379894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4028108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sp>
        <p:nvSpPr>
          <p:cNvPr id="2" name="Rectangle 1"/>
          <p:cNvSpPr/>
          <p:nvPr/>
        </p:nvSpPr>
        <p:spPr>
          <a:xfrm>
            <a:off x="527678" y="1068188"/>
            <a:ext cx="288091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Giải các phương trình: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4008574" y="1068188"/>
                <a:ext cx="2358422" cy="475796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) 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−7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08574" y="1068188"/>
                <a:ext cx="2358422" cy="47579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3331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4637708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sp>
        <p:nvSpPr>
          <p:cNvPr id="2" name="Rectangle 1"/>
          <p:cNvSpPr/>
          <p:nvPr/>
        </p:nvSpPr>
        <p:spPr>
          <a:xfrm>
            <a:off x="527678" y="1068188"/>
            <a:ext cx="288091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228600" algn="l"/>
                <a:tab pos="685800" algn="l"/>
                <a:tab pos="27432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Giải các phương trình: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787820" y="1068188"/>
                <a:ext cx="3494087" cy="5064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) 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+4=0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87820" y="1068188"/>
                <a:ext cx="3494087" cy="506413"/>
              </a:xfrm>
              <a:prstGeom prst="rect">
                <a:avLst/>
              </a:prstGeom>
              <a:blipFill>
                <a:blip r:embed="rId2"/>
                <a:stretch>
                  <a:fillRect t="-12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534323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3944981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47" y="1013459"/>
            <a:ext cx="10011646" cy="43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10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3542" y="409695"/>
            <a:ext cx="438261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677" y="779027"/>
            <a:ext cx="266290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nhiều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59" y="1539594"/>
            <a:ext cx="9325420" cy="12556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7677" y="3124258"/>
            <a:ext cx="312777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chứa tham số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3542" y="321761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chứa tham số là những phương trình trong đó ngoài các ẩn còn có những chữ khác ẩn (tham số).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2285" y="3819478"/>
            <a:ext cx="198644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r="67990" b="18993"/>
          <a:stretch/>
        </p:blipFill>
        <p:spPr>
          <a:xfrm>
            <a:off x="786710" y="5147321"/>
            <a:ext cx="3524033" cy="5219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r="54191" b="-10312"/>
          <a:stretch/>
        </p:blipFill>
        <p:spPr>
          <a:xfrm>
            <a:off x="1368459" y="5645667"/>
            <a:ext cx="5737735" cy="4500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r="52060" b="5387"/>
          <a:stretch/>
        </p:blipFill>
        <p:spPr>
          <a:xfrm>
            <a:off x="1423078" y="6211881"/>
            <a:ext cx="4960927" cy="4268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5AC991C-049B-4C7C-AC97-FFAF63DC4B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743" y="4334931"/>
            <a:ext cx="8088049" cy="69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86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241179" y="372533"/>
            <a:ext cx="4285803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31520" y="527259"/>
            <a:ext cx="25426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3. Cho phương trình: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3370217" y="749926"/>
                <a:ext cx="2106212" cy="400477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0217" y="749926"/>
                <a:ext cx="2106212" cy="4004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31520" y="1103135"/>
            <a:ext cx="895482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319088" algn="l"/>
                <a:tab pos="6858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319088" algn="l"/>
                <a:tab pos="685800" algn="l"/>
                <a:tab pos="27432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 các giá trị của m sao cho phương trình đó có hai nghiệm trái dấu ;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319088" algn="l"/>
                <a:tab pos="685800" algn="l"/>
                <a:tab pos="27432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 các giá trị của m sao cho tổng bình phương của hai nghiệm của phương trình đó bằng 1.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74574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4208217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04" y="797193"/>
            <a:ext cx="8786929" cy="166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31450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3958836" cy="36933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265" y="992995"/>
            <a:ext cx="9421684" cy="109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76844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60619" y="427861"/>
            <a:ext cx="4180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 TẬP CHƯƠNG III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47" y="797193"/>
            <a:ext cx="10103445" cy="137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388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3542" y="409695"/>
            <a:ext cx="438261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677" y="779027"/>
            <a:ext cx="2662908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nhiều ẩn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59" y="1539594"/>
            <a:ext cx="9325420" cy="12556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7677" y="3124258"/>
            <a:ext cx="312777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 trình chứa tham số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903542" y="3217617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 trình chứa tham số là những phương trình trong đó ngoài các ẩn còn có những chữ khác ẩn (tham số).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7677" y="3810116"/>
            <a:ext cx="198644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BE6AB2-7C1E-4E5B-9E6F-76DB5AC65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28" y="4305936"/>
            <a:ext cx="5224607" cy="5879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1400CC-CC41-4B1D-80A9-CE8511553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23" y="4961754"/>
            <a:ext cx="6466320" cy="10154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7AE7E39-F3F1-44D9-ACA7-553F5E7BF3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777" y="5969380"/>
            <a:ext cx="4550300" cy="43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27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03542" y="409695"/>
            <a:ext cx="438261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1. ĐẠI CƯƠNG VỀ PHƯƠNG TRÌNH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1165" y="779027"/>
            <a:ext cx="2187587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ÁP DỤNG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19" y="1432420"/>
            <a:ext cx="11695421" cy="11059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Object 6"/>
              <p:cNvSpPr txBox="1"/>
              <p:nvPr/>
            </p:nvSpPr>
            <p:spPr bwMode="auto">
              <a:xfrm>
                <a:off x="1889789" y="2307542"/>
                <a:ext cx="1595121" cy="178846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−3≥0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9789" y="2307542"/>
                <a:ext cx="1595121" cy="17884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Object 7"/>
              <p:cNvSpPr txBox="1"/>
              <p:nvPr/>
            </p:nvSpPr>
            <p:spPr bwMode="auto">
              <a:xfrm>
                <a:off x="3176401" y="2319163"/>
                <a:ext cx="1595121" cy="178846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≥3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76401" y="2319163"/>
                <a:ext cx="1595121" cy="17884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Object 8"/>
              <p:cNvSpPr txBox="1"/>
              <p:nvPr/>
            </p:nvSpPr>
            <p:spPr bwMode="auto">
              <a:xfrm>
                <a:off x="4436983" y="2589916"/>
                <a:ext cx="1401773" cy="43503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≥3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36983" y="2589916"/>
                <a:ext cx="1401773" cy="4350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51745" y="2622767"/>
            <a:ext cx="11501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Điều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kiện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417475" y="3644602"/>
            <a:ext cx="2751797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F27231E-61F8-484A-881D-FF907660A466}"/>
              </a:ext>
            </a:extLst>
          </p:cNvPr>
          <p:cNvSpPr/>
          <p:nvPr/>
        </p:nvSpPr>
        <p:spPr>
          <a:xfrm>
            <a:off x="6655324" y="2622767"/>
            <a:ext cx="1960775" cy="402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ĐÁP ÁN : 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61B14FA-36E5-4E1F-B290-90D9127CDE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19" y="3413531"/>
            <a:ext cx="9655059" cy="96755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Object 19">
                <a:extLst>
                  <a:ext uri="{FF2B5EF4-FFF2-40B4-BE49-F238E27FC236}">
                    <a16:creationId xmlns:a16="http://schemas.microsoft.com/office/drawing/2014/main" id="{A45CD0DE-E8B0-437E-86F5-29414BC88BE0}"/>
                  </a:ext>
                </a:extLst>
              </p:cNvPr>
              <p:cNvSpPr txBox="1"/>
              <p:nvPr/>
            </p:nvSpPr>
            <p:spPr bwMode="auto">
              <a:xfrm>
                <a:off x="2716811" y="4670443"/>
                <a:ext cx="1536197" cy="114051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−2≥0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&amp;2−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3" name="Object 19">
                <a:extLst>
                  <a:ext uri="{FF2B5EF4-FFF2-40B4-BE49-F238E27FC236}">
                    <a16:creationId xmlns:a16="http://schemas.microsoft.com/office/drawing/2014/main" id="{A45CD0DE-E8B0-437E-86F5-29414BC88B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6811" y="4670443"/>
                <a:ext cx="1536197" cy="11405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Object 20">
                <a:extLst>
                  <a:ext uri="{FF2B5EF4-FFF2-40B4-BE49-F238E27FC236}">
                    <a16:creationId xmlns:a16="http://schemas.microsoft.com/office/drawing/2014/main" id="{DF1249EF-8832-467A-9C08-ED9147EE7ABC}"/>
                  </a:ext>
                </a:extLst>
              </p:cNvPr>
              <p:cNvSpPr txBox="1"/>
              <p:nvPr/>
            </p:nvSpPr>
            <p:spPr bwMode="auto">
              <a:xfrm>
                <a:off x="4003423" y="4650343"/>
                <a:ext cx="1536197" cy="114051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≥2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≤2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4" name="Object 20">
                <a:extLst>
                  <a:ext uri="{FF2B5EF4-FFF2-40B4-BE49-F238E27FC236}">
                    <a16:creationId xmlns:a16="http://schemas.microsoft.com/office/drawing/2014/main" id="{DF1249EF-8832-467A-9C08-ED9147EE7A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03423" y="4650343"/>
                <a:ext cx="1536197" cy="11405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Object 21">
                <a:extLst>
                  <a:ext uri="{FF2B5EF4-FFF2-40B4-BE49-F238E27FC236}">
                    <a16:creationId xmlns:a16="http://schemas.microsoft.com/office/drawing/2014/main" id="{BE95F55C-85CC-458F-9F99-7D1798A4C6E5}"/>
                  </a:ext>
                </a:extLst>
              </p:cNvPr>
              <p:cNvSpPr txBox="1"/>
              <p:nvPr/>
            </p:nvSpPr>
            <p:spPr bwMode="auto">
              <a:xfrm>
                <a:off x="5305332" y="4796332"/>
                <a:ext cx="1349992" cy="4189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5" name="Object 21">
                <a:extLst>
                  <a:ext uri="{FF2B5EF4-FFF2-40B4-BE49-F238E27FC236}">
                    <a16:creationId xmlns:a16="http://schemas.microsoft.com/office/drawing/2014/main" id="{BE95F55C-85CC-458F-9F99-7D1798A4C6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05332" y="4796332"/>
                <a:ext cx="1349992" cy="4189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4">
            <a:extLst>
              <a:ext uri="{FF2B5EF4-FFF2-40B4-BE49-F238E27FC236}">
                <a16:creationId xmlns:a16="http://schemas.microsoft.com/office/drawing/2014/main" id="{071BD6DF-A8FC-487A-A90C-2B300D12D9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7163" y="4841359"/>
            <a:ext cx="11501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Điều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kiện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736E42F-95D6-4F25-953E-14D8AA21962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5319" y="5450253"/>
            <a:ext cx="10172044" cy="35196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B80F606-0718-4055-B243-209B8901B689}"/>
              </a:ext>
            </a:extLst>
          </p:cNvPr>
          <p:cNvSpPr/>
          <p:nvPr/>
        </p:nvSpPr>
        <p:spPr>
          <a:xfrm>
            <a:off x="6909847" y="5810953"/>
            <a:ext cx="1989056" cy="4578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ĐÁP ÁN : C</a:t>
            </a:r>
          </a:p>
        </p:txBody>
      </p:sp>
    </p:spTree>
    <p:extLst>
      <p:ext uri="{BB962C8B-B14F-4D97-AF65-F5344CB8AC3E}">
        <p14:creationId xmlns:p14="http://schemas.microsoft.com/office/powerpoint/2010/main" val="78419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" grpId="0" animBg="1"/>
      <p:bldP spid="13" grpId="0"/>
      <p:bldP spid="14" grpId="0"/>
      <p:bldP spid="15" grpId="0"/>
      <p:bldP spid="16" grpId="0"/>
      <p:bldP spid="3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2777</TotalTime>
  <Words>3567</Words>
  <Application>Microsoft Office PowerPoint</Application>
  <PresentationFormat>Widescreen</PresentationFormat>
  <Paragraphs>541</Paragraphs>
  <Slides>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81" baseType="lpstr">
      <vt:lpstr>Arial</vt:lpstr>
      <vt:lpstr>Calibri</vt:lpstr>
      <vt:lpstr>Cambria Math</vt:lpstr>
      <vt:lpstr>Corbel</vt:lpstr>
      <vt:lpstr>Garamond</vt:lpstr>
      <vt:lpstr>Times New Roman</vt:lpstr>
      <vt:lpstr>Basis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Trần Anh Sơn</cp:lastModifiedBy>
  <cp:revision>318</cp:revision>
  <dcterms:created xsi:type="dcterms:W3CDTF">2021-08-05T02:09:55Z</dcterms:created>
  <dcterms:modified xsi:type="dcterms:W3CDTF">2021-11-28T15:57:56Z</dcterms:modified>
</cp:coreProperties>
</file>