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863" r:id="rId1"/>
    <p:sldMasterId id="2147483958" r:id="rId2"/>
    <p:sldMasterId id="2147483968" r:id="rId3"/>
  </p:sldMasterIdLst>
  <p:notesMasterIdLst>
    <p:notesMasterId r:id="rId54"/>
  </p:notesMasterIdLst>
  <p:sldIdLst>
    <p:sldId id="458" r:id="rId4"/>
    <p:sldId id="271" r:id="rId5"/>
    <p:sldId id="276" r:id="rId6"/>
    <p:sldId id="283" r:id="rId7"/>
    <p:sldId id="272" r:id="rId8"/>
    <p:sldId id="273" r:id="rId9"/>
    <p:sldId id="415" r:id="rId10"/>
    <p:sldId id="416" r:id="rId11"/>
    <p:sldId id="473" r:id="rId12"/>
    <p:sldId id="474" r:id="rId13"/>
    <p:sldId id="278" r:id="rId14"/>
    <p:sldId id="517" r:id="rId15"/>
    <p:sldId id="304" r:id="rId16"/>
    <p:sldId id="471" r:id="rId17"/>
    <p:sldId id="516" r:id="rId18"/>
    <p:sldId id="481" r:id="rId19"/>
    <p:sldId id="515" r:id="rId20"/>
    <p:sldId id="521" r:id="rId21"/>
    <p:sldId id="484" r:id="rId22"/>
    <p:sldId id="485" r:id="rId23"/>
    <p:sldId id="486" r:id="rId24"/>
    <p:sldId id="489" r:id="rId25"/>
    <p:sldId id="490" r:id="rId26"/>
    <p:sldId id="487" r:id="rId27"/>
    <p:sldId id="493" r:id="rId28"/>
    <p:sldId id="494" r:id="rId29"/>
    <p:sldId id="495" r:id="rId30"/>
    <p:sldId id="497" r:id="rId31"/>
    <p:sldId id="498" r:id="rId32"/>
    <p:sldId id="499" r:id="rId33"/>
    <p:sldId id="500" r:id="rId34"/>
    <p:sldId id="502" r:id="rId35"/>
    <p:sldId id="503" r:id="rId36"/>
    <p:sldId id="505" r:id="rId37"/>
    <p:sldId id="504" r:id="rId38"/>
    <p:sldId id="522" r:id="rId39"/>
    <p:sldId id="523" r:id="rId40"/>
    <p:sldId id="506" r:id="rId41"/>
    <p:sldId id="519" r:id="rId42"/>
    <p:sldId id="520" r:id="rId43"/>
    <p:sldId id="507" r:id="rId44"/>
    <p:sldId id="508" r:id="rId45"/>
    <p:sldId id="377" r:id="rId46"/>
    <p:sldId id="512" r:id="rId47"/>
    <p:sldId id="380" r:id="rId48"/>
    <p:sldId id="509" r:id="rId49"/>
    <p:sldId id="510" r:id="rId50"/>
    <p:sldId id="511" r:id="rId51"/>
    <p:sldId id="513" r:id="rId52"/>
    <p:sldId id="524" r:id="rId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NY" initials="S" lastIdx="1" clrIdx="0">
    <p:extLst>
      <p:ext uri="{19B8F6BF-5375-455C-9EA6-DF929625EA0E}">
        <p15:presenceInfo xmlns:p15="http://schemas.microsoft.com/office/powerpoint/2012/main" userId="8398d58270b0e62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8" autoAdjust="0"/>
    <p:restoredTop sz="94637" autoAdjust="0"/>
  </p:normalViewPr>
  <p:slideViewPr>
    <p:cSldViewPr snapToGrid="0">
      <p:cViewPr varScale="1">
        <p:scale>
          <a:sx n="104" d="100"/>
          <a:sy n="104" d="100"/>
        </p:scale>
        <p:origin x="9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commentAuthors" Target="commentAuthor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11-28T06:34:04.01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1C2DE-BC02-4EC3-A3CF-948DC6A1C1F2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BEC40-EF08-4FBF-AA93-FA38F7F1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42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066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57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76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">
  <p:cSld name="TABLE OF CONTENT">
    <p:bg>
      <p:bgPr>
        <a:noFill/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3087184" y="2762733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3899584" y="2120833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 idx="3"/>
          </p:nvPr>
        </p:nvSpPr>
        <p:spPr>
          <a:xfrm>
            <a:off x="5982417" y="2762733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4" hasCustomPrompt="1"/>
          </p:nvPr>
        </p:nvSpPr>
        <p:spPr>
          <a:xfrm>
            <a:off x="6794817" y="2120833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 idx="5"/>
          </p:nvPr>
        </p:nvSpPr>
        <p:spPr>
          <a:xfrm>
            <a:off x="3087184" y="3966767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6" hasCustomPrompt="1"/>
          </p:nvPr>
        </p:nvSpPr>
        <p:spPr>
          <a:xfrm>
            <a:off x="3899584" y="3324867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ctrTitle" idx="7"/>
          </p:nvPr>
        </p:nvSpPr>
        <p:spPr>
          <a:xfrm>
            <a:off x="5982417" y="3966767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8" hasCustomPrompt="1"/>
          </p:nvPr>
        </p:nvSpPr>
        <p:spPr>
          <a:xfrm>
            <a:off x="6794817" y="3324867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055357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09">
          <p15:clr>
            <a:srgbClr val="FA7B17"/>
          </p15:clr>
        </p15:guide>
        <p15:guide id="2" orient="horz" pos="1620">
          <p15:clr>
            <a:srgbClr val="FA7B17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">
  <p:cSld name="TITLE + SUBTITLE ">
    <p:bg>
      <p:bgPr>
        <a:noFill/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ctrTitle"/>
          </p:nvPr>
        </p:nvSpPr>
        <p:spPr>
          <a:xfrm>
            <a:off x="7355933" y="2510467"/>
            <a:ext cx="3546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ubTitle" idx="1"/>
          </p:nvPr>
        </p:nvSpPr>
        <p:spPr>
          <a:xfrm>
            <a:off x="5751967" y="3385500"/>
            <a:ext cx="5150400" cy="268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8823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 ">
  <p:cSld name="NUMBERS + TEXT 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 hasCustomPrompt="1"/>
          </p:nvPr>
        </p:nvSpPr>
        <p:spPr>
          <a:xfrm>
            <a:off x="3919300" y="29328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3" name="Google Shape;43;p9"/>
          <p:cNvSpPr txBox="1">
            <a:spLocks noGrp="1"/>
          </p:cNvSpPr>
          <p:nvPr>
            <p:ph type="title" idx="2" hasCustomPrompt="1"/>
          </p:nvPr>
        </p:nvSpPr>
        <p:spPr>
          <a:xfrm>
            <a:off x="3919300" y="42590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4" name="Google Shape;44;p9"/>
          <p:cNvSpPr txBox="1">
            <a:spLocks noGrp="1"/>
          </p:cNvSpPr>
          <p:nvPr>
            <p:ph type="title" idx="3" hasCustomPrompt="1"/>
          </p:nvPr>
        </p:nvSpPr>
        <p:spPr>
          <a:xfrm>
            <a:off x="3919300" y="15451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3185400" y="2220584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4"/>
          </p:nvPr>
        </p:nvSpPr>
        <p:spPr>
          <a:xfrm>
            <a:off x="3185400" y="3546717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5"/>
          </p:nvPr>
        </p:nvSpPr>
        <p:spPr>
          <a:xfrm>
            <a:off x="3185400" y="4872851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9061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+ DESIGN">
  <p:cSld name="TITLE + SUBTITLE + DESIGN">
    <p:bg>
      <p:bgPr>
        <a:noFill/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>
            <a:spLocks noGrp="1"/>
          </p:cNvSpPr>
          <p:nvPr>
            <p:ph type="ctrTitle"/>
          </p:nvPr>
        </p:nvSpPr>
        <p:spPr>
          <a:xfrm>
            <a:off x="1894600" y="452533"/>
            <a:ext cx="8402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/>
          <p:nvPr/>
        </p:nvSpPr>
        <p:spPr>
          <a:xfrm>
            <a:off x="2609400" y="1642500"/>
            <a:ext cx="6973200" cy="13696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1"/>
          </p:nvPr>
        </p:nvSpPr>
        <p:spPr>
          <a:xfrm>
            <a:off x="2908600" y="1942097"/>
            <a:ext cx="6374800" cy="770400"/>
          </a:xfrm>
          <a:prstGeom prst="rect">
            <a:avLst/>
          </a:prstGeom>
        </p:spPr>
        <p:txBody>
          <a:bodyPr spcFirstLastPara="1" wrap="square" lIns="91425" tIns="198000" rIns="91425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body" idx="2"/>
          </p:nvPr>
        </p:nvSpPr>
        <p:spPr>
          <a:xfrm>
            <a:off x="3912800" y="3208233"/>
            <a:ext cx="4366400" cy="1858400"/>
          </a:xfrm>
          <a:prstGeom prst="rect">
            <a:avLst/>
          </a:prstGeom>
        </p:spPr>
        <p:txBody>
          <a:bodyPr spcFirstLastPara="1" wrap="square" lIns="91425" tIns="91425" rIns="91425" bIns="0" anchor="ctr" anchorCtr="0">
            <a:noAutofit/>
          </a:bodyPr>
          <a:lstStyle>
            <a:lvl1pPr marL="609585" lvl="0" indent="-40639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200"/>
              <a:buChar char="●"/>
              <a:defRPr sz="1600">
                <a:solidFill>
                  <a:srgbClr val="466269"/>
                </a:solidFill>
              </a:defRPr>
            </a:lvl1pPr>
            <a:lvl2pPr marL="1219170" lvl="1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○"/>
              <a:defRPr sz="1600">
                <a:solidFill>
                  <a:srgbClr val="466269"/>
                </a:solidFill>
              </a:defRPr>
            </a:lvl2pPr>
            <a:lvl3pPr marL="1828754" lvl="2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■"/>
              <a:defRPr sz="1600">
                <a:solidFill>
                  <a:srgbClr val="466269"/>
                </a:solidFill>
              </a:defRPr>
            </a:lvl3pPr>
            <a:lvl4pPr marL="2438339" lvl="3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●"/>
              <a:defRPr sz="1600">
                <a:solidFill>
                  <a:srgbClr val="466269"/>
                </a:solidFill>
              </a:defRPr>
            </a:lvl4pPr>
            <a:lvl5pPr marL="3047924" lvl="4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○"/>
              <a:defRPr sz="1600">
                <a:solidFill>
                  <a:srgbClr val="466269"/>
                </a:solidFill>
              </a:defRPr>
            </a:lvl5pPr>
            <a:lvl6pPr marL="3657509" lvl="5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■"/>
              <a:defRPr sz="1600">
                <a:solidFill>
                  <a:srgbClr val="466269"/>
                </a:solidFill>
              </a:defRPr>
            </a:lvl6pPr>
            <a:lvl7pPr marL="4267093" lvl="6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●"/>
              <a:defRPr sz="1600">
                <a:solidFill>
                  <a:srgbClr val="466269"/>
                </a:solidFill>
              </a:defRPr>
            </a:lvl7pPr>
            <a:lvl8pPr marL="4876678" lvl="7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○"/>
              <a:defRPr sz="1600">
                <a:solidFill>
                  <a:srgbClr val="466269"/>
                </a:solidFill>
              </a:defRPr>
            </a:lvl8pPr>
            <a:lvl9pPr marL="5486263" lvl="8" indent="-406390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466269"/>
              </a:buClr>
              <a:buSzPts val="1200"/>
              <a:buChar char="■"/>
              <a:defRPr sz="16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6075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4">
  <p:cSld name="TITLE + SUBTITLE 4">
    <p:bg>
      <p:bgPr>
        <a:noFill/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subTitle" idx="1"/>
          </p:nvPr>
        </p:nvSpPr>
        <p:spPr>
          <a:xfrm>
            <a:off x="5304067" y="3251500"/>
            <a:ext cx="4130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87381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bg>
      <p:bgPr>
        <a:noFill/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290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"/>
          <p:cNvSpPr txBox="1">
            <a:spLocks noGrp="1"/>
          </p:cNvSpPr>
          <p:nvPr>
            <p:ph type="body" idx="1"/>
          </p:nvPr>
        </p:nvSpPr>
        <p:spPr>
          <a:xfrm>
            <a:off x="2879100" y="2882400"/>
            <a:ext cx="64340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516454" algn="ctr" rtl="0">
              <a:spcBef>
                <a:spcPts val="800"/>
              </a:spcBef>
              <a:spcAft>
                <a:spcPts val="0"/>
              </a:spcAft>
              <a:buClr>
                <a:srgbClr val="1C4587"/>
              </a:buClr>
              <a:buSzPts val="2500"/>
              <a:buChar char="✘"/>
              <a:defRPr sz="3333" b="1">
                <a:solidFill>
                  <a:srgbClr val="1C4587"/>
                </a:solidFill>
              </a:defRPr>
            </a:lvl1pPr>
            <a:lvl2pPr marL="1219170" lvl="1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✗"/>
              <a:defRPr sz="3333" b="1">
                <a:solidFill>
                  <a:srgbClr val="1C4587"/>
                </a:solidFill>
              </a:defRPr>
            </a:lvl2pPr>
            <a:lvl3pPr marL="1828754" lvl="2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3333" b="1">
                <a:solidFill>
                  <a:srgbClr val="1C4587"/>
                </a:solidFill>
              </a:defRPr>
            </a:lvl3pPr>
            <a:lvl4pPr marL="2438339" lvl="3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3333" b="1">
                <a:solidFill>
                  <a:srgbClr val="1C4587"/>
                </a:solidFill>
              </a:defRPr>
            </a:lvl4pPr>
            <a:lvl5pPr marL="3047924" lvl="4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3333" b="1">
                <a:solidFill>
                  <a:srgbClr val="1C4587"/>
                </a:solidFill>
              </a:defRPr>
            </a:lvl5pPr>
            <a:lvl6pPr marL="3657509" lvl="5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3333" b="1">
                <a:solidFill>
                  <a:srgbClr val="1C4587"/>
                </a:solidFill>
              </a:defRPr>
            </a:lvl6pPr>
            <a:lvl7pPr marL="4267093" lvl="6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3333" b="1">
                <a:solidFill>
                  <a:srgbClr val="1C4587"/>
                </a:solidFill>
              </a:defRPr>
            </a:lvl7pPr>
            <a:lvl8pPr marL="4876678" lvl="7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3333" b="1">
                <a:solidFill>
                  <a:srgbClr val="1C4587"/>
                </a:solidFill>
              </a:defRPr>
            </a:lvl8pPr>
            <a:lvl9pPr marL="5486263" lvl="8" indent="-516454" algn="ct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3333" b="1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248" name="Google Shape;248;p4"/>
          <p:cNvSpPr/>
          <p:nvPr/>
        </p:nvSpPr>
        <p:spPr>
          <a:xfrm>
            <a:off x="9737174" y="-392483"/>
            <a:ext cx="600733" cy="744979"/>
          </a:xfrm>
          <a:custGeom>
            <a:avLst/>
            <a:gdLst/>
            <a:ahLst/>
            <a:cxnLst/>
            <a:rect l="l" t="t" r="r" b="b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-47165" y="4489284"/>
            <a:ext cx="591013" cy="672893"/>
          </a:xfrm>
          <a:custGeom>
            <a:avLst/>
            <a:gdLst/>
            <a:ahLst/>
            <a:cxnLst/>
            <a:rect l="l" t="t" r="r" b="b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11757265" y="4586215"/>
            <a:ext cx="552209" cy="677016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11657298" y="5555569"/>
            <a:ext cx="660375" cy="453651"/>
          </a:xfrm>
          <a:custGeom>
            <a:avLst/>
            <a:gdLst/>
            <a:ahLst/>
            <a:cxnLst/>
            <a:rect l="l" t="t" r="r" b="b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2" name="Google Shape;252;p4"/>
          <p:cNvSpPr/>
          <p:nvPr/>
        </p:nvSpPr>
        <p:spPr>
          <a:xfrm>
            <a:off x="11147940" y="6009221"/>
            <a:ext cx="496691" cy="513331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-102771" y="1984025"/>
            <a:ext cx="452803" cy="534156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4" name="Google Shape;254;p4"/>
          <p:cNvSpPr/>
          <p:nvPr/>
        </p:nvSpPr>
        <p:spPr>
          <a:xfrm>
            <a:off x="10736763" y="6433681"/>
            <a:ext cx="786656" cy="552172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10736769" y="5509769"/>
            <a:ext cx="517491" cy="545251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9907864" y="6497562"/>
            <a:ext cx="396808" cy="281645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11666301" y="6600167"/>
            <a:ext cx="384327" cy="245603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11363259" y="5333706"/>
            <a:ext cx="409288" cy="513369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11772537" y="6111825"/>
            <a:ext cx="521651" cy="385727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11951973" y="1784958"/>
            <a:ext cx="240044" cy="498052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1" name="Google Shape;261;p4"/>
          <p:cNvSpPr/>
          <p:nvPr/>
        </p:nvSpPr>
        <p:spPr>
          <a:xfrm rot="-2426120">
            <a:off x="9480176" y="6502682"/>
            <a:ext cx="373213" cy="477295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10212864" y="5826928"/>
            <a:ext cx="503611" cy="568851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11730117" y="4104977"/>
            <a:ext cx="514731" cy="344087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10376560" y="6513509"/>
            <a:ext cx="233123" cy="249763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462503" y="811487"/>
            <a:ext cx="280284" cy="611852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860014" y="474615"/>
            <a:ext cx="552209" cy="677016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11091747" y="-39763"/>
            <a:ext cx="609091" cy="567451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-11" y="1351155"/>
            <a:ext cx="496691" cy="513331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11599141" y="238816"/>
            <a:ext cx="695056" cy="718656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933939" y="6076801"/>
            <a:ext cx="672893" cy="534169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345290" y="-115001"/>
            <a:ext cx="627093" cy="589613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-46688" y="5434125"/>
            <a:ext cx="452803" cy="534156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961678" y="6664025"/>
            <a:ext cx="617412" cy="237283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4" name="Google Shape;274;p4"/>
          <p:cNvSpPr/>
          <p:nvPr/>
        </p:nvSpPr>
        <p:spPr>
          <a:xfrm>
            <a:off x="-324171" y="72281"/>
            <a:ext cx="786656" cy="552172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5" name="Google Shape;275;p4"/>
          <p:cNvSpPr/>
          <p:nvPr/>
        </p:nvSpPr>
        <p:spPr>
          <a:xfrm>
            <a:off x="10456069" y="-134498"/>
            <a:ext cx="517491" cy="545251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-51501" y="772062"/>
            <a:ext cx="396808" cy="281645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1871701" y="15333"/>
            <a:ext cx="384327" cy="245603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1274653" y="-76221"/>
            <a:ext cx="431488" cy="428728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1777725" y="6237940"/>
            <a:ext cx="409288" cy="513369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122165" y="6070569"/>
            <a:ext cx="554971" cy="546651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2034237" y="6548458"/>
            <a:ext cx="521651" cy="385727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3606" y="6533642"/>
            <a:ext cx="240044" cy="498052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3" name="Google Shape;283;p4"/>
          <p:cNvSpPr/>
          <p:nvPr/>
        </p:nvSpPr>
        <p:spPr>
          <a:xfrm rot="1920548">
            <a:off x="10967401" y="833700"/>
            <a:ext cx="668696" cy="567409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462490" y="5418857"/>
            <a:ext cx="639575" cy="452289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5" name="Google Shape;285;p4"/>
          <p:cNvSpPr/>
          <p:nvPr/>
        </p:nvSpPr>
        <p:spPr>
          <a:xfrm rot="-5400000">
            <a:off x="10661707" y="422573"/>
            <a:ext cx="373208" cy="477288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11735680" y="1053695"/>
            <a:ext cx="503611" cy="568851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7" name="Google Shape;287;p4"/>
          <p:cNvSpPr/>
          <p:nvPr/>
        </p:nvSpPr>
        <p:spPr>
          <a:xfrm>
            <a:off x="345284" y="6610610"/>
            <a:ext cx="514731" cy="344087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8" name="Google Shape;288;p4"/>
          <p:cNvSpPr/>
          <p:nvPr/>
        </p:nvSpPr>
        <p:spPr>
          <a:xfrm>
            <a:off x="11599127" y="1535209"/>
            <a:ext cx="233123" cy="249763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9" name="Google Shape;289;p4"/>
          <p:cNvSpPr txBox="1">
            <a:spLocks noGrp="1"/>
          </p:cNvSpPr>
          <p:nvPr>
            <p:ph type="sldNum" idx="12"/>
          </p:nvPr>
        </p:nvSpPr>
        <p:spPr>
          <a:xfrm>
            <a:off x="5730200" y="6471065"/>
            <a:ext cx="731600" cy="38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008768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88559-4B5B-4ED6-A2AA-9B80EC9A0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CC9F6-0340-4ACC-B0B0-E1E8EFD32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E6A72-8D49-48E1-BB04-4A6F67461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753D9-F6B1-427C-9779-FFAD4DD132D1}" type="datetimeFigureOut">
              <a:rPr lang="vi-VN" smtClean="0"/>
              <a:t>13/12/2021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D05A6-70CA-48C1-A634-E36A1686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D9232-8303-47C6-ACCC-BFD450467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56BB5-FC8C-4AEB-B769-6ADC0F6247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7994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45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13/12/2021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106718"/>
      </p:ext>
    </p:extLst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4F6365-0736-4916-AD4A-997D61959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92FDB2-A9A1-4696-87E2-1C49536C99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A599-1A1F-40AA-8103-431BFC79D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C95B2A-8A1D-4F1B-A3A6-E87E032E7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20C4CD-878B-4EDC-B5C2-D212738A6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18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BD6CE-52BB-44C8-B7A4-56CE508E4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1D8A1-CE0A-4F33-9BBB-D11E938DA8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0A305-EB03-43AB-BC17-86F4CF1A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F6A54E-CC4C-42DD-A57E-804DCD747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471C07-6696-431F-AD9B-0CEC2C71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494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C2D8-6C71-4F75-959E-179EF9C73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9C540-F4F2-4636-A1AC-6DE0F11F30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E277E-AABB-4EB3-A842-31CC967DD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018481-0FB4-4EC9-9A4E-C0EF69C78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1D5A9A-33FD-4FB7-961B-8660E6476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29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06E89-8F60-4EC2-9CCB-564EB45F6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AB34F-2B6A-4D8F-A1FA-0049E0E33F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26A4D7-432E-433B-B147-A6A1311AA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0FE5DA-EA96-4F7A-B4FD-24494AB28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5EE455-CA20-4350-A215-EA22A34FA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289A47-39C9-4AA3-A555-3A10E035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29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3B446-7AC9-41BE-B561-846CCBC2D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7DD139-A642-46A1-B96E-FAB21B897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88F863-A80C-44C8-A39C-6C39ED31B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49AE03-D96E-4184-B08E-1627931F1F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A2C8BC-F76F-494B-A2E1-9AF6D686DE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3B4EB4-F313-44B5-AFF2-2CA3AD183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2A120A-0C22-4ED8-A4D0-EF5FEAEA5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3039CD-19C6-46D2-B5EB-AB5D07518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5825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17697-C1E9-454C-9DF9-ED6ADD19C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40C671-FEBF-4BFE-9FCD-05A1BDA5F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F469A5-E0CC-49F4-A2F5-ED06DDA54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2AC65E-D82C-43AA-90B8-89D56016C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9739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C554D3-CCDF-4EFC-9D32-5FD22593A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D5E246-AA3E-400F-9A12-2851A3B62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4A299B-F83B-4056-8085-6BB34B3B7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549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7D474-4FB4-4834-9A94-F1B1E8C16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DF74B-F4B0-4B71-81A2-1125D1CA9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058986-7062-47B7-B21C-D3F6064D99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AEB122-E90A-49DA-92F7-DB982C6E4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07F0D7-40DA-4542-9D0C-4E41A0D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1C7DA-807B-4D81-9CD2-03429F718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9463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C160D-EE0F-4D89-B7AD-F6A0DF026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27F5D8-4F2E-40B3-A3FA-AFAE5CD2BF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E9FE73-0F33-4525-9DEE-5DA4C9B36A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52D7B1-93C9-4906-8E67-16E89E1B0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BC3026-E708-4B07-8BB4-3B5DA2277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B735A4-CFD4-4845-BF3D-A9C8ED317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45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6673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2FD45-FD2D-4965-B2B6-A05D05E36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50A8F0-44EE-4B9A-90D7-DEE733A27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81C30-845D-432C-93A5-2CD3CD294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C37D8-801F-426B-BE9E-FF1475B6D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E80CE-1F77-407A-BD0F-E2368304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96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161CC5-E17C-4D9E-8114-51D28BD353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86D206-72D1-45A9-B927-B48B6C5DB3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A266D6-20BB-4809-AFC9-EA939370F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6B4DD6-B1CE-4362-8590-D41D41195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B7911-CE23-4A11-8E33-92184B474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31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5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8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38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6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2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0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7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25564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AEFE80-6754-45ED-AF52-513F6D25A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D0AC1B-A152-4510-BAC1-B2FC51FD7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3547C-F736-4018-8AE0-AE4FA7AFB7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01B01-D96E-4896-BEC1-E56CD1E5A25C}" type="datetimeFigureOut">
              <a:rPr lang="en-US" smtClean="0"/>
              <a:t>13/12/2021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470CB-341D-4B8C-AC47-BB7F213AC1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95371B-689F-4984-A9B7-AD9649E3B5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E4FCB-5AFE-4253-B560-96C0F3266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7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1.png"/><Relationship Id="rId13" Type="http://schemas.openxmlformats.org/officeDocument/2006/relationships/image" Target="../media/image29.emf"/><Relationship Id="rId3" Type="http://schemas.openxmlformats.org/officeDocument/2006/relationships/image" Target="../media/image386.png"/><Relationship Id="rId7" Type="http://schemas.openxmlformats.org/officeDocument/2006/relationships/image" Target="../media/image358.png"/><Relationship Id="rId12" Type="http://schemas.openxmlformats.org/officeDocument/2006/relationships/image" Target="../media/image3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9.png"/><Relationship Id="rId11" Type="http://schemas.openxmlformats.org/officeDocument/2006/relationships/image" Target="../media/image41.png"/><Relationship Id="rId5" Type="http://schemas.openxmlformats.org/officeDocument/2006/relationships/image" Target="../media/image388.png"/><Relationship Id="rId10" Type="http://schemas.openxmlformats.org/officeDocument/2006/relationships/image" Target="../media/image40.png"/><Relationship Id="rId4" Type="http://schemas.openxmlformats.org/officeDocument/2006/relationships/image" Target="../media/image387.png"/><Relationship Id="rId9" Type="http://schemas.openxmlformats.org/officeDocument/2006/relationships/image" Target="../media/image392.png"/><Relationship Id="rId14" Type="http://schemas.openxmlformats.org/officeDocument/2006/relationships/image" Target="../media/image37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0.png"/><Relationship Id="rId3" Type="http://schemas.openxmlformats.org/officeDocument/2006/relationships/image" Target="../media/image43.png"/><Relationship Id="rId7" Type="http://schemas.openxmlformats.org/officeDocument/2006/relationships/image" Target="../media/image41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0.png"/><Relationship Id="rId11" Type="http://schemas.openxmlformats.org/officeDocument/2006/relationships/image" Target="../media/image45.png"/><Relationship Id="rId5" Type="http://schemas.openxmlformats.org/officeDocument/2006/relationships/image" Target="../media/image390.png"/><Relationship Id="rId10" Type="http://schemas.openxmlformats.org/officeDocument/2006/relationships/image" Target="../media/image430.png"/><Relationship Id="rId4" Type="http://schemas.openxmlformats.org/officeDocument/2006/relationships/image" Target="../media/image380.png"/><Relationship Id="rId9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50.png"/><Relationship Id="rId12" Type="http://schemas.openxmlformats.org/officeDocument/2006/relationships/image" Target="../media/image5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6.png"/><Relationship Id="rId5" Type="http://schemas.openxmlformats.org/officeDocument/2006/relationships/image" Target="../media/image48.png"/><Relationship Id="rId10" Type="http://schemas.openxmlformats.org/officeDocument/2006/relationships/image" Target="../media/image29.emf"/><Relationship Id="rId4" Type="http://schemas.openxmlformats.org/officeDocument/2006/relationships/image" Target="../media/image46.png"/><Relationship Id="rId9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490.png"/><Relationship Id="rId7" Type="http://schemas.openxmlformats.org/officeDocument/2006/relationships/image" Target="../media/image64.png"/><Relationship Id="rId2" Type="http://schemas.openxmlformats.org/officeDocument/2006/relationships/image" Target="../media/image4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550.png"/><Relationship Id="rId10" Type="http://schemas.openxmlformats.org/officeDocument/2006/relationships/image" Target="../media/image67.png"/><Relationship Id="rId4" Type="http://schemas.openxmlformats.org/officeDocument/2006/relationships/image" Target="../media/image500.png"/><Relationship Id="rId9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7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5.png"/><Relationship Id="rId7" Type="http://schemas.openxmlformats.org/officeDocument/2006/relationships/image" Target="../media/image1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32.png"/><Relationship Id="rId10" Type="http://schemas.openxmlformats.org/officeDocument/2006/relationships/image" Target="../media/image7.png"/><Relationship Id="rId4" Type="http://schemas.openxmlformats.org/officeDocument/2006/relationships/image" Target="../media/image131.png"/><Relationship Id="rId9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0.png"/><Relationship Id="rId7" Type="http://schemas.openxmlformats.org/officeDocument/2006/relationships/image" Target="../media/image82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68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1.png"/><Relationship Id="rId7" Type="http://schemas.openxmlformats.org/officeDocument/2006/relationships/image" Target="../media/image88.png"/><Relationship Id="rId2" Type="http://schemas.openxmlformats.org/officeDocument/2006/relationships/image" Target="../media/image8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30.png"/><Relationship Id="rId7" Type="http://schemas.openxmlformats.org/officeDocument/2006/relationships/image" Target="../media/image183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0.png"/><Relationship Id="rId5" Type="http://schemas.openxmlformats.org/officeDocument/2006/relationships/image" Target="../media/image190.png"/><Relationship Id="rId10" Type="http://schemas.openxmlformats.org/officeDocument/2006/relationships/image" Target="../media/image19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0.png"/><Relationship Id="rId5" Type="http://schemas.openxmlformats.org/officeDocument/2006/relationships/image" Target="../media/image107.png"/><Relationship Id="rId4" Type="http://schemas.openxmlformats.org/officeDocument/2006/relationships/image" Target="../media/image10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1.png"/><Relationship Id="rId13" Type="http://schemas.openxmlformats.org/officeDocument/2006/relationships/image" Target="../media/image111.emf"/><Relationship Id="rId3" Type="http://schemas.openxmlformats.org/officeDocument/2006/relationships/image" Target="../media/image8300.png"/><Relationship Id="rId7" Type="http://schemas.openxmlformats.org/officeDocument/2006/relationships/image" Target="../media/image881.png"/><Relationship Id="rId12" Type="http://schemas.openxmlformats.org/officeDocument/2006/relationships/image" Target="../media/image110.emf"/><Relationship Id="rId17" Type="http://schemas.openxmlformats.org/officeDocument/2006/relationships/image" Target="../media/image980.png"/><Relationship Id="rId2" Type="http://schemas.openxmlformats.org/officeDocument/2006/relationships/image" Target="../media/image8200.png"/><Relationship Id="rId16" Type="http://schemas.openxmlformats.org/officeDocument/2006/relationships/image" Target="../media/image12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1.png"/><Relationship Id="rId11" Type="http://schemas.openxmlformats.org/officeDocument/2006/relationships/image" Target="../media/image109.emf"/><Relationship Id="rId5" Type="http://schemas.openxmlformats.org/officeDocument/2006/relationships/image" Target="../media/image119.png"/><Relationship Id="rId15" Type="http://schemas.openxmlformats.org/officeDocument/2006/relationships/image" Target="../media/image1240.png"/><Relationship Id="rId10" Type="http://schemas.openxmlformats.org/officeDocument/2006/relationships/image" Target="../media/image108.emf"/><Relationship Id="rId4" Type="http://schemas.openxmlformats.org/officeDocument/2006/relationships/image" Target="../media/image118.png"/><Relationship Id="rId9" Type="http://schemas.openxmlformats.org/officeDocument/2006/relationships/image" Target="../media/image900.png"/><Relationship Id="rId14" Type="http://schemas.openxmlformats.org/officeDocument/2006/relationships/image" Target="../media/image9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7.png"/><Relationship Id="rId5" Type="http://schemas.openxmlformats.org/officeDocument/2006/relationships/image" Target="../media/image1130.png"/><Relationship Id="rId4" Type="http://schemas.openxmlformats.org/officeDocument/2006/relationships/image" Target="../media/image1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0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07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30.png"/><Relationship Id="rId3" Type="http://schemas.openxmlformats.org/officeDocument/2006/relationships/image" Target="../media/image13.png"/><Relationship Id="rId7" Type="http://schemas.openxmlformats.org/officeDocument/2006/relationships/image" Target="../media/image910.png"/><Relationship Id="rId12" Type="http://schemas.openxmlformats.org/officeDocument/2006/relationships/image" Target="../media/image120.png"/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181.png"/><Relationship Id="rId5" Type="http://schemas.openxmlformats.org/officeDocument/2006/relationships/image" Target="../media/image830.png"/><Relationship Id="rId10" Type="http://schemas.openxmlformats.org/officeDocument/2006/relationships/image" Target="../media/image112.png"/><Relationship Id="rId9" Type="http://schemas.openxmlformats.org/officeDocument/2006/relationships/image" Target="../media/image10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openxmlformats.org/officeDocument/2006/relationships/image" Target="../media/image158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140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Relationship Id="rId14" Type="http://schemas.openxmlformats.org/officeDocument/2006/relationships/image" Target="../media/image16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210.png"/><Relationship Id="rId7" Type="http://schemas.openxmlformats.org/officeDocument/2006/relationships/image" Target="../media/image22.png"/><Relationship Id="rId12" Type="http://schemas.openxmlformats.org/officeDocument/2006/relationships/image" Target="../media/image23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2.png"/><Relationship Id="rId5" Type="http://schemas.openxmlformats.org/officeDocument/2006/relationships/image" Target="../media/image180.png"/><Relationship Id="rId10" Type="http://schemas.openxmlformats.org/officeDocument/2006/relationships/image" Target="../media/image20.png"/><Relationship Id="rId4" Type="http://schemas.openxmlformats.org/officeDocument/2006/relationships/image" Target="../media/image710.png"/><Relationship Id="rId9" Type="http://schemas.openxmlformats.org/officeDocument/2006/relationships/image" Target="../media/image99.png"/><Relationship Id="rId14" Type="http://schemas.openxmlformats.org/officeDocument/2006/relationships/image" Target="../media/image2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09656" y="3048001"/>
            <a:ext cx="7544088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ÔN TẬP HỌC KỲ TOÁN 1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28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28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GV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thực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hiện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: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Nguyễn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Thị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Thủy</a:t>
            </a:r>
            <a:endParaRPr lang="en-US" altLang="zh-CN" i="1" kern="0" dirty="0">
              <a:solidFill>
                <a:srgbClr val="FF0000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183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4E6C266-E7C6-4CA5-B159-D9DF0AA3F3D9}"/>
              </a:ext>
            </a:extLst>
          </p:cNvPr>
          <p:cNvSpPr txBox="1"/>
          <p:nvPr/>
        </p:nvSpPr>
        <p:spPr>
          <a:xfrm>
            <a:off x="330197" y="1227480"/>
            <a:ext cx="11584709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8034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51000" algn="l"/>
              </a:tabLst>
            </a:pP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hay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6576C2-1D3B-4291-BF0E-D7BA6B60D9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14" y="1717964"/>
            <a:ext cx="5171881" cy="3717214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044D49-1570-4981-993C-C6A015F40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373" y="1717964"/>
            <a:ext cx="5671064" cy="3837573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EE7588E-FEA5-4EBF-A77F-7D9231BF0C82}"/>
              </a:ext>
            </a:extLst>
          </p:cNvPr>
          <p:cNvSpPr/>
          <p:nvPr/>
        </p:nvSpPr>
        <p:spPr>
          <a:xfrm>
            <a:off x="3974815" y="419794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</p:spTree>
    <p:extLst>
      <p:ext uri="{BB962C8B-B14F-4D97-AF65-F5344CB8AC3E}">
        <p14:creationId xmlns:p14="http://schemas.microsoft.com/office/powerpoint/2010/main" val="139541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88664" y="317261"/>
            <a:ext cx="7360136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 2: TÌM GIAO-HỢP- HIỆU CỦA HAI TẬP HỢP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890944" y="3000629"/>
                <a:ext cx="7253056" cy="55788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0944" y="3000629"/>
                <a:ext cx="7253056" cy="55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966271" y="2383908"/>
                <a:ext cx="7128768" cy="51435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∪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0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−13; −9; −5; −1; 3; 7; 11;15</m:t>
                        </m:r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;0;6;9;12;17</m:t>
                        </m:r>
                      </m:e>
                    </m:d>
                  </m:oMath>
                </a14:m>
                <a:r>
                  <a:rPr lang="en-US" sz="2000" dirty="0"/>
                  <a:t>. </a:t>
                </a:r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66271" y="2383908"/>
                <a:ext cx="7128768" cy="514350"/>
              </a:xfrm>
              <a:prstGeom prst="rect">
                <a:avLst/>
              </a:prstGeom>
              <a:blipFill>
                <a:blip r:embed="rId3"/>
                <a:stretch>
                  <a:fillRect t="-5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1890944" y="3689660"/>
                <a:ext cx="7950716" cy="59690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000" b="1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m:t>−13; −9; −5; −1; 7; 11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0944" y="3689660"/>
                <a:ext cx="7950716" cy="5969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828336" y="4289704"/>
                <a:ext cx="7661057" cy="592137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𝟏𝟕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8336" y="4289704"/>
                <a:ext cx="7661057" cy="59213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075062" y="195147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075062" y="292302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075062" y="366597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1075062" y="2068520"/>
            <a:ext cx="8068938" cy="4174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675BE5-45B3-4F39-9646-65252025F09C}"/>
                  </a:ext>
                </a:extLst>
              </p:cNvPr>
              <p:cNvSpPr/>
              <p:nvPr/>
            </p:nvSpPr>
            <p:spPr>
              <a:xfrm>
                <a:off x="1750667" y="1191727"/>
                <a:ext cx="7565892" cy="7178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1: 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A ={-13; -9; -5; -1; 3; 7; 11;15}; 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</a:p>
              <a:p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 ={0; 3; 6; 9; 12; 15; 17 }.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𝑨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endParaRPr lang="en-US" sz="20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675BE5-45B3-4F39-9646-65252025F0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667" y="1191727"/>
                <a:ext cx="7565892" cy="717825"/>
              </a:xfrm>
              <a:prstGeom prst="rect">
                <a:avLst/>
              </a:prstGeom>
              <a:blipFill>
                <a:blip r:embed="rId6"/>
                <a:stretch>
                  <a:fillRect l="-806" t="-4237" b="-12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3314390A-3FB2-4988-82AB-F6767B53EA9C}"/>
              </a:ext>
            </a:extLst>
          </p:cNvPr>
          <p:cNvSpPr/>
          <p:nvPr/>
        </p:nvSpPr>
        <p:spPr>
          <a:xfrm>
            <a:off x="1075062" y="761666"/>
            <a:ext cx="9179519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Lưu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ý: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Giao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A\B: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54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088664" y="317261"/>
            <a:ext cx="7360136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 2: TÌM GIAO-HỢP- HIỆU CỦA HAI TẬP HỢP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890944" y="3000629"/>
                <a:ext cx="7253056" cy="55788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0944" y="3000629"/>
                <a:ext cx="7253056" cy="55788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966271" y="2383908"/>
                <a:ext cx="7128768" cy="51435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∪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𝟐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𝟎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𝟏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𝟑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𝟓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𝟔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𝟗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chemeClr val="tx1"/>
                    </a:solidFill>
                  </a:rPr>
                  <a:t>. </a:t>
                </a:r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66271" y="2383908"/>
                <a:ext cx="7128768" cy="514350"/>
              </a:xfrm>
              <a:prstGeom prst="rect">
                <a:avLst/>
              </a:prstGeom>
              <a:blipFill>
                <a:blip r:embed="rId3"/>
                <a:stretch>
                  <a:fillRect t="-5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1890944" y="3689660"/>
                <a:ext cx="7950716" cy="59690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000" b="1" i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m:t>1;5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0944" y="3689660"/>
                <a:ext cx="7950716" cy="5969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828336" y="4289704"/>
                <a:ext cx="7661057" cy="592137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8336" y="4289704"/>
                <a:ext cx="7661057" cy="59213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075062" y="195147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075062" y="292302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075062" y="366597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 flipV="1">
            <a:off x="1075062" y="2068520"/>
            <a:ext cx="8068938" cy="4174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675BE5-45B3-4F39-9646-65252025F09C}"/>
                  </a:ext>
                </a:extLst>
              </p:cNvPr>
              <p:cNvSpPr/>
              <p:nvPr/>
            </p:nvSpPr>
            <p:spPr>
              <a:xfrm>
                <a:off x="1750667" y="1191727"/>
                <a:ext cx="7565892" cy="7178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 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A ={0;1;3;5;6}; 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B ={-2; 0; 3; 6; 9 }.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𝑨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endParaRPr lang="en-US" sz="20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675BE5-45B3-4F39-9646-65252025F0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0667" y="1191727"/>
                <a:ext cx="7565892" cy="717825"/>
              </a:xfrm>
              <a:prstGeom prst="rect">
                <a:avLst/>
              </a:prstGeom>
              <a:blipFill>
                <a:blip r:embed="rId6"/>
                <a:stretch>
                  <a:fillRect l="-806" t="-4237" b="-12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>
            <a:extLst>
              <a:ext uri="{FF2B5EF4-FFF2-40B4-BE49-F238E27FC236}">
                <a16:creationId xmlns:a16="http://schemas.microsoft.com/office/drawing/2014/main" id="{3314390A-3FB2-4988-82AB-F6767B53EA9C}"/>
              </a:ext>
            </a:extLst>
          </p:cNvPr>
          <p:cNvSpPr/>
          <p:nvPr/>
        </p:nvSpPr>
        <p:spPr>
          <a:xfrm>
            <a:off x="1244969" y="733095"/>
            <a:ext cx="9179519" cy="4001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Lưu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ý: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ả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Giao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hiệu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A\B: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90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6711137" y="4121521"/>
                <a:ext cx="1928813" cy="5588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0;3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4121521"/>
                <a:ext cx="1928813" cy="5588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6711137" y="3164349"/>
                <a:ext cx="2924175" cy="8747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;1;3;6;9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3164349"/>
                <a:ext cx="2924175" cy="874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6711137" y="4680321"/>
                <a:ext cx="2062163" cy="10144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4680321"/>
                <a:ext cx="2062163" cy="10144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6711137" y="5661396"/>
                <a:ext cx="2014537" cy="5921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6;9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5661396"/>
                <a:ext cx="2014537" cy="5921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691708" y="2491569"/>
                <a:ext cx="3049587" cy="51276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d>
                        <m:d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1708" y="2491569"/>
                <a:ext cx="3049587" cy="512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826943" y="3004331"/>
                <a:ext cx="2281238" cy="9318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6943" y="3004331"/>
                <a:ext cx="2281238" cy="9318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760754" y="4020124"/>
                <a:ext cx="1187450" cy="20494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754" y="4020124"/>
                <a:ext cx="1187450" cy="204946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6711137" y="2135867"/>
                <a:ext cx="1722438" cy="7921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2135867"/>
                <a:ext cx="1722438" cy="7921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9163420" y="2299379"/>
                <a:ext cx="1606550" cy="465137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63420" y="2299379"/>
                <a:ext cx="1606550" cy="46513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>
            <a:off x="4073236" y="2531947"/>
            <a:ext cx="0" cy="407667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7362DF-00BB-449B-AD0A-8EB4B2E14480}"/>
                  </a:ext>
                </a:extLst>
              </p:cNvPr>
              <p:cNvSpPr txBox="1"/>
              <p:nvPr/>
            </p:nvSpPr>
            <p:spPr>
              <a:xfrm>
                <a:off x="359199" y="970937"/>
                <a:ext cx="10696711" cy="8205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1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a)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và 	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⋮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3 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à </m:t>
                        </m:r>
                        <m:r>
                          <m:rPr>
                            <m:nor/>
                          </m:rPr>
                          <a:rPr lang="pt-BR" sz="2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pt-BR" sz="2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&lt;10</m:t>
                        </m:r>
                      </m:e>
                    </m:d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7362DF-00BB-449B-AD0A-8EB4B2E14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199" y="970937"/>
                <a:ext cx="10696711" cy="820546"/>
              </a:xfrm>
              <a:prstGeom prst="rect">
                <a:avLst/>
              </a:prstGeom>
              <a:blipFill>
                <a:blip r:embed="rId12"/>
                <a:stretch>
                  <a:fillRect l="-627" b="-1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/>
          <p:nvPr/>
        </p:nvCxnSpPr>
        <p:spPr>
          <a:xfrm>
            <a:off x="2105891" y="2050473"/>
            <a:ext cx="6558714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760755" y="1786613"/>
            <a:ext cx="1187450" cy="5127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661A0F-504D-43B5-811F-48410E059B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97027" y="329678"/>
            <a:ext cx="4935773" cy="922784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74226FD-6563-47D0-BF98-C35209537D82}"/>
                  </a:ext>
                </a:extLst>
              </p:cNvPr>
              <p:cNvSpPr txBox="1"/>
              <p:nvPr/>
            </p:nvSpPr>
            <p:spPr>
              <a:xfrm>
                <a:off x="486375" y="5576721"/>
                <a:ext cx="3171225" cy="620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𝑫𝒐</m:t>
                      </m:r>
                      <m:r>
                        <a:rPr lang="pt-B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pt-B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ê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74226FD-6563-47D0-BF98-C35209537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375" y="5576721"/>
                <a:ext cx="3171225" cy="62068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37B1AEC1-E3AB-44EB-943E-4EEE7F3498D8}"/>
              </a:ext>
            </a:extLst>
          </p:cNvPr>
          <p:cNvSpPr txBox="1"/>
          <p:nvPr/>
        </p:nvSpPr>
        <p:spPr>
          <a:xfrm>
            <a:off x="4257963" y="2309464"/>
            <a:ext cx="1496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C60DD97-D9C9-4119-9800-1DDDF29EEC38}"/>
              </a:ext>
            </a:extLst>
          </p:cNvPr>
          <p:cNvSpPr/>
          <p:nvPr/>
        </p:nvSpPr>
        <p:spPr>
          <a:xfrm>
            <a:off x="1688675" y="316946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</p:spTree>
    <p:extLst>
      <p:ext uri="{BB962C8B-B14F-4D97-AF65-F5344CB8AC3E}">
        <p14:creationId xmlns:p14="http://schemas.microsoft.com/office/powerpoint/2010/main" val="162959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  <p:bldP spid="11" grpId="0"/>
      <p:bldP spid="13" grpId="0"/>
      <p:bldP spid="14" grpId="0"/>
      <p:bldP spid="15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F9DE80C-040C-4696-8648-4E729A66E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4140" y="3638353"/>
            <a:ext cx="5820587" cy="51442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DCE0A14-C4AC-47EB-9051-9153BE1B4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405" y="2483169"/>
            <a:ext cx="6058746" cy="28579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492485" y="1819562"/>
            <a:ext cx="947107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488817" y="262706"/>
            <a:ext cx="7057291" cy="5085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 2: KHOẢNG-ĐOẠN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6FFD900-4B72-4A8E-9882-1A527681BA47}"/>
              </a:ext>
            </a:extLst>
          </p:cNvPr>
          <p:cNvCxnSpPr>
            <a:cxnSpLocks/>
          </p:cNvCxnSpPr>
          <p:nvPr/>
        </p:nvCxnSpPr>
        <p:spPr>
          <a:xfrm>
            <a:off x="4271462" y="2672683"/>
            <a:ext cx="59851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769D0E3-CCFF-4BAD-8979-EBB7C44D668B}"/>
                  </a:ext>
                </a:extLst>
              </p:cNvPr>
              <p:cNvSpPr txBox="1"/>
              <p:nvPr/>
            </p:nvSpPr>
            <p:spPr>
              <a:xfrm>
                <a:off x="-1186208" y="4324064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−2;5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769D0E3-CCFF-4BAD-8979-EBB7C44D6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86208" y="4324064"/>
                <a:ext cx="6096000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494EBB9-1740-429F-B9F7-4C5444464A11}"/>
              </a:ext>
            </a:extLst>
          </p:cNvPr>
          <p:cNvCxnSpPr/>
          <p:nvPr/>
        </p:nvCxnSpPr>
        <p:spPr>
          <a:xfrm>
            <a:off x="4335405" y="3814618"/>
            <a:ext cx="573649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5E91B4-5AD1-4AE3-B995-59D49E350533}"/>
              </a:ext>
            </a:extLst>
          </p:cNvPr>
          <p:cNvCxnSpPr>
            <a:cxnSpLocks/>
          </p:cNvCxnSpPr>
          <p:nvPr/>
        </p:nvCxnSpPr>
        <p:spPr>
          <a:xfrm>
            <a:off x="5693861" y="2614710"/>
            <a:ext cx="1852247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CD47099-E951-4C94-AEB5-A9A832BBFDBC}"/>
                  </a:ext>
                </a:extLst>
              </p:cNvPr>
              <p:cNvSpPr txBox="1"/>
              <p:nvPr/>
            </p:nvSpPr>
            <p:spPr>
              <a:xfrm>
                <a:off x="628072" y="771235"/>
                <a:ext cx="10769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1: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hai tập hợp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−4;5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pt-BR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pt-BR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à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=(−2;7]</m:t>
                    </m:r>
                    <m:r>
                      <a:rPr lang="pt-BR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Hãy xác định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CD47099-E951-4C94-AEB5-A9A832BBF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72" y="771235"/>
                <a:ext cx="10769600" cy="707886"/>
              </a:xfrm>
              <a:prstGeom prst="rect">
                <a:avLst/>
              </a:prstGeom>
              <a:blipFill>
                <a:blip r:embed="rId5"/>
                <a:stretch>
                  <a:fillRect l="-566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C0D5500-C642-4FC7-A37D-75D35C845FD4}"/>
                  </a:ext>
                </a:extLst>
              </p:cNvPr>
              <p:cNvSpPr txBox="1"/>
              <p:nvPr/>
            </p:nvSpPr>
            <p:spPr>
              <a:xfrm>
                <a:off x="488817" y="2248254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* X</a:t>
                </a:r>
                <a:r>
                  <a:rPr lang="pt-B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ác định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C0D5500-C642-4FC7-A37D-75D35C845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17" y="2248254"/>
                <a:ext cx="6096000" cy="369332"/>
              </a:xfrm>
              <a:prstGeom prst="rect">
                <a:avLst/>
              </a:prstGeom>
              <a:blipFill>
                <a:blip r:embed="rId6"/>
                <a:stretch>
                  <a:fillRect l="-800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24D3973-C3E4-4436-BB06-2A696092CEDD}"/>
                  </a:ext>
                </a:extLst>
              </p:cNvPr>
              <p:cNvSpPr txBox="1"/>
              <p:nvPr/>
            </p:nvSpPr>
            <p:spPr>
              <a:xfrm>
                <a:off x="4012280" y="2160004"/>
                <a:ext cx="750916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pt-BR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−∞</m:t>
                    </m:r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-4              -2              5                   7                 </a:t>
                </a:r>
                <a14:m>
                  <m:oMath xmlns:m="http://schemas.openxmlformats.org/officeDocument/2006/math"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+∞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[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]     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24D3973-C3E4-4436-BB06-2A696092C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2280" y="2160004"/>
                <a:ext cx="7509164" cy="646331"/>
              </a:xfrm>
              <a:prstGeom prst="rect">
                <a:avLst/>
              </a:prstGeom>
              <a:blipFill>
                <a:blip r:embed="rId7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69FBDA0-A661-48C1-BF58-35B1430D2334}"/>
              </a:ext>
            </a:extLst>
          </p:cNvPr>
          <p:cNvCxnSpPr>
            <a:cxnSpLocks/>
          </p:cNvCxnSpPr>
          <p:nvPr/>
        </p:nvCxnSpPr>
        <p:spPr>
          <a:xfrm>
            <a:off x="6736327" y="2545320"/>
            <a:ext cx="20714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">
            <a:extLst>
              <a:ext uri="{FF2B5EF4-FFF2-40B4-BE49-F238E27FC236}">
                <a16:creationId xmlns:a16="http://schemas.microsoft.com/office/drawing/2014/main" id="{C3F83927-EAB9-4797-9AEE-B8F9B0BB6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1C5A02E-AAE2-45C1-A26F-B52B82FDE56B}"/>
              </a:ext>
            </a:extLst>
          </p:cNvPr>
          <p:cNvCxnSpPr/>
          <p:nvPr/>
        </p:nvCxnSpPr>
        <p:spPr>
          <a:xfrm>
            <a:off x="1478915" y="8213090"/>
            <a:ext cx="150241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3">
            <a:extLst>
              <a:ext uri="{FF2B5EF4-FFF2-40B4-BE49-F238E27FC236}">
                <a16:creationId xmlns:a16="http://schemas.microsoft.com/office/drawing/2014/main" id="{16D68C86-EC9A-4E6F-922B-C142B60BB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4718" y="3638353"/>
            <a:ext cx="635943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///////////////////////////[                                ]//////////////////////////////////////////</a:t>
            </a:r>
            <a:endParaRPr kumimoji="0" lang="pt-BR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7F5EA39-E7E7-49EA-839C-70E8A4DF9071}"/>
                  </a:ext>
                </a:extLst>
              </p:cNvPr>
              <p:cNvSpPr txBox="1"/>
              <p:nvPr/>
            </p:nvSpPr>
            <p:spPr>
              <a:xfrm>
                <a:off x="126584" y="2672683"/>
                <a:ext cx="347041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pt-BR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∪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−4;7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7F5EA39-E7E7-49EA-839C-70E8A4DF9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584" y="2672683"/>
                <a:ext cx="3470416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>
            <a:extLst>
              <a:ext uri="{FF2B5EF4-FFF2-40B4-BE49-F238E27FC236}">
                <a16:creationId xmlns:a16="http://schemas.microsoft.com/office/drawing/2014/main" id="{867A6907-F9B1-445B-B36D-3135094987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108" y="288943"/>
            <a:ext cx="4400626" cy="822734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93C036-FA6A-4C54-8FE2-3F150D56047B}"/>
                  </a:ext>
                </a:extLst>
              </p:cNvPr>
              <p:cNvSpPr txBox="1"/>
              <p:nvPr/>
            </p:nvSpPr>
            <p:spPr>
              <a:xfrm>
                <a:off x="4052924" y="3334367"/>
                <a:ext cx="750916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pt-BR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−∞</m:t>
                    </m:r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-4              -2              5                   7                 </a:t>
                </a:r>
                <a14:m>
                  <m:oMath xmlns:m="http://schemas.openxmlformats.org/officeDocument/2006/math"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+∞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[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]     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93C036-FA6A-4C54-8FE2-3F150D560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2924" y="3334367"/>
                <a:ext cx="7509164" cy="646331"/>
              </a:xfrm>
              <a:prstGeom prst="rect">
                <a:avLst/>
              </a:prstGeom>
              <a:blipFill>
                <a:blip r:embed="rId10"/>
                <a:stretch>
                  <a:fillRect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F7B4652-988E-4B42-BB5D-32FFFC75C94E}"/>
                  </a:ext>
                </a:extLst>
              </p:cNvPr>
              <p:cNvSpPr txBox="1"/>
              <p:nvPr/>
            </p:nvSpPr>
            <p:spPr>
              <a:xfrm>
                <a:off x="623097" y="3745342"/>
                <a:ext cx="33273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 định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F7B4652-988E-4B42-BB5D-32FFFC75C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97" y="3745342"/>
                <a:ext cx="3327399" cy="369332"/>
              </a:xfrm>
              <a:prstGeom prst="rect">
                <a:avLst/>
              </a:prstGeom>
              <a:blipFill>
                <a:blip r:embed="rId11"/>
                <a:stretch>
                  <a:fillRect l="-1465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25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1" grpId="0"/>
      <p:bldP spid="25" grpId="0"/>
      <p:bldP spid="74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>
            <a:extLst>
              <a:ext uri="{FF2B5EF4-FFF2-40B4-BE49-F238E27FC236}">
                <a16:creationId xmlns:a16="http://schemas.microsoft.com/office/drawing/2014/main" id="{CF9DE80C-040C-4696-8648-4E729A66E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405" y="3642179"/>
            <a:ext cx="5820587" cy="5144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EA658D3-8FE4-4D4D-9AD5-43C3BE73B1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077" y="3634365"/>
            <a:ext cx="3417456" cy="266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1B6B54-A4CF-4C2C-9944-B4F5E8EAD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8799" y="2489885"/>
            <a:ext cx="1476375" cy="31432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492485" y="1819562"/>
            <a:ext cx="947107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488817" y="262706"/>
            <a:ext cx="7057291" cy="5085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DẠNG 2: KHOẢNG-ĐOẠN</a:t>
            </a:r>
            <a:endParaRPr lang="en-US" sz="3200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6FFD900-4B72-4A8E-9882-1A527681BA47}"/>
              </a:ext>
            </a:extLst>
          </p:cNvPr>
          <p:cNvCxnSpPr>
            <a:cxnSpLocks/>
          </p:cNvCxnSpPr>
          <p:nvPr/>
        </p:nvCxnSpPr>
        <p:spPr>
          <a:xfrm>
            <a:off x="4408987" y="2672683"/>
            <a:ext cx="59851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769D0E3-CCFF-4BAD-8979-EBB7C44D668B}"/>
                  </a:ext>
                </a:extLst>
              </p:cNvPr>
              <p:cNvSpPr txBox="1"/>
              <p:nvPr/>
            </p:nvSpPr>
            <p:spPr>
              <a:xfrm>
                <a:off x="119510" y="4278683"/>
                <a:ext cx="341730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−2;5</m:t>
                          </m: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B769D0E3-CCFF-4BAD-8979-EBB7C44D66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510" y="4278683"/>
                <a:ext cx="3417307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5E91B4-5AD1-4AE3-B995-59D49E350533}"/>
              </a:ext>
            </a:extLst>
          </p:cNvPr>
          <p:cNvCxnSpPr>
            <a:cxnSpLocks/>
          </p:cNvCxnSpPr>
          <p:nvPr/>
        </p:nvCxnSpPr>
        <p:spPr>
          <a:xfrm>
            <a:off x="4408987" y="2617586"/>
            <a:ext cx="354352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CD47099-E951-4C94-AEB5-A9A832BBFDBC}"/>
                  </a:ext>
                </a:extLst>
              </p:cNvPr>
              <p:cNvSpPr txBox="1"/>
              <p:nvPr/>
            </p:nvSpPr>
            <p:spPr>
              <a:xfrm>
                <a:off x="628072" y="771235"/>
                <a:ext cx="107696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1: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hai tập hợp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(−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∞;5]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pt-BR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pt-BR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à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=(−2;7]</m:t>
                    </m:r>
                    <m:r>
                      <a:rPr lang="pt-BR" sz="20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Hãy xác định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CD47099-E951-4C94-AEB5-A9A832BBF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72" y="771235"/>
                <a:ext cx="10769600" cy="707886"/>
              </a:xfrm>
              <a:prstGeom prst="rect">
                <a:avLst/>
              </a:prstGeom>
              <a:blipFill>
                <a:blip r:embed="rId6"/>
                <a:stretch>
                  <a:fillRect l="-566" t="-5172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C0D5500-C642-4FC7-A37D-75D35C845FD4}"/>
                  </a:ext>
                </a:extLst>
              </p:cNvPr>
              <p:cNvSpPr txBox="1"/>
              <p:nvPr/>
            </p:nvSpPr>
            <p:spPr>
              <a:xfrm>
                <a:off x="488817" y="2248254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* X</a:t>
                </a:r>
                <a:r>
                  <a:rPr lang="pt-B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ác định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C0D5500-C642-4FC7-A37D-75D35C845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17" y="2248254"/>
                <a:ext cx="6096000" cy="369332"/>
              </a:xfrm>
              <a:prstGeom prst="rect">
                <a:avLst/>
              </a:prstGeom>
              <a:blipFill>
                <a:blip r:embed="rId7"/>
                <a:stretch>
                  <a:fillRect l="-800" t="-11667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24D3973-C3E4-4436-BB06-2A696092CEDD}"/>
                  </a:ext>
                </a:extLst>
              </p:cNvPr>
              <p:cNvSpPr txBox="1"/>
              <p:nvPr/>
            </p:nvSpPr>
            <p:spPr>
              <a:xfrm>
                <a:off x="4335405" y="2166720"/>
                <a:ext cx="750916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pt-BR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−∞</m:t>
                    </m:r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-2                   5                   7                 </a:t>
                </a:r>
                <a14:m>
                  <m:oMath xmlns:m="http://schemas.openxmlformats.org/officeDocument/2006/math"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+∞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]     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24D3973-C3E4-4436-BB06-2A696092CE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405" y="2166720"/>
                <a:ext cx="7509164" cy="646331"/>
              </a:xfrm>
              <a:prstGeom prst="rect">
                <a:avLst/>
              </a:prstGeom>
              <a:blipFill>
                <a:blip r:embed="rId8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69FBDA0-A661-48C1-BF58-35B1430D2334}"/>
              </a:ext>
            </a:extLst>
          </p:cNvPr>
          <p:cNvCxnSpPr>
            <a:cxnSpLocks/>
          </p:cNvCxnSpPr>
          <p:nvPr/>
        </p:nvCxnSpPr>
        <p:spPr>
          <a:xfrm>
            <a:off x="6736327" y="2545320"/>
            <a:ext cx="235225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">
            <a:extLst>
              <a:ext uri="{FF2B5EF4-FFF2-40B4-BE49-F238E27FC236}">
                <a16:creationId xmlns:a16="http://schemas.microsoft.com/office/drawing/2014/main" id="{C3F83927-EAB9-4797-9AEE-B8F9B0BB6E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1C5A02E-AAE2-45C1-A26F-B52B82FDE56B}"/>
              </a:ext>
            </a:extLst>
          </p:cNvPr>
          <p:cNvCxnSpPr/>
          <p:nvPr/>
        </p:nvCxnSpPr>
        <p:spPr>
          <a:xfrm>
            <a:off x="1478915" y="8213090"/>
            <a:ext cx="150241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7F5EA39-E7E7-49EA-839C-70E8A4DF9071}"/>
                  </a:ext>
                </a:extLst>
              </p:cNvPr>
              <p:cNvSpPr txBox="1"/>
              <p:nvPr/>
            </p:nvSpPr>
            <p:spPr>
              <a:xfrm>
                <a:off x="126584" y="2672683"/>
                <a:ext cx="347041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pt-BR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∪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0" i="1" smtClean="0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∞;7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7F5EA39-E7E7-49EA-839C-70E8A4DF90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584" y="2672683"/>
                <a:ext cx="3470416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21">
            <a:extLst>
              <a:ext uri="{FF2B5EF4-FFF2-40B4-BE49-F238E27FC236}">
                <a16:creationId xmlns:a16="http://schemas.microsoft.com/office/drawing/2014/main" id="{867A6907-F9B1-445B-B36D-3135094987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46108" y="288943"/>
            <a:ext cx="4400626" cy="822734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93C036-FA6A-4C54-8FE2-3F150D56047B}"/>
                  </a:ext>
                </a:extLst>
              </p:cNvPr>
              <p:cNvSpPr txBox="1"/>
              <p:nvPr/>
            </p:nvSpPr>
            <p:spPr>
              <a:xfrm>
                <a:off x="4335405" y="3319014"/>
                <a:ext cx="750916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pt-BR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−∞</m:t>
                    </m:r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-2              5                   7                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      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+∞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(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]                    </a:t>
                </a:r>
                <a:r>
                  <a:rPr lang="en-U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]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C293C036-FA6A-4C54-8FE2-3F150D5604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5405" y="3319014"/>
                <a:ext cx="7509164" cy="646331"/>
              </a:xfrm>
              <a:prstGeom prst="rect">
                <a:avLst/>
              </a:prstGeom>
              <a:blipFill>
                <a:blip r:embed="rId11"/>
                <a:stretch>
                  <a:fillRect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74F37CD-9885-453F-BBDD-144277711F04}"/>
                  </a:ext>
                </a:extLst>
              </p:cNvPr>
              <p:cNvSpPr txBox="1"/>
              <p:nvPr/>
            </p:nvSpPr>
            <p:spPr>
              <a:xfrm>
                <a:off x="405691" y="3767715"/>
                <a:ext cx="257563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 định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74F37CD-9885-453F-BBDD-144277711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5691" y="3767715"/>
                <a:ext cx="2575634" cy="369332"/>
              </a:xfrm>
              <a:prstGeom prst="rect">
                <a:avLst/>
              </a:prstGeom>
              <a:blipFill>
                <a:blip r:embed="rId12"/>
                <a:stretch>
                  <a:fillRect l="-2133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494EBB9-1740-429F-B9F7-4C5444464A11}"/>
              </a:ext>
            </a:extLst>
          </p:cNvPr>
          <p:cNvCxnSpPr>
            <a:cxnSpLocks/>
          </p:cNvCxnSpPr>
          <p:nvPr/>
        </p:nvCxnSpPr>
        <p:spPr>
          <a:xfrm>
            <a:off x="4335405" y="3814618"/>
            <a:ext cx="645266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69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1" grpId="0"/>
      <p:bldP spid="74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492485" y="1819562"/>
            <a:ext cx="947107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488818" y="262705"/>
            <a:ext cx="1497000" cy="11874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</a:t>
            </a:r>
            <a:endParaRPr lang="en-US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BDFA6C-6142-42E5-A7F8-BE899CC8E184}"/>
                  </a:ext>
                </a:extLst>
              </p:cNvPr>
              <p:cNvSpPr txBox="1"/>
              <p:nvPr/>
            </p:nvSpPr>
            <p:spPr>
              <a:xfrm>
                <a:off x="2232103" y="245259"/>
                <a:ext cx="6708697" cy="1302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27635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[−3;2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</m:t>
                    </m:r>
                    <m:d>
                      <m:dPr>
                        <m:begChr m:val="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−2;5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28829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  <a:tabLst>
                    <a:tab pos="400050" algn="l"/>
                  </a:tabLs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diễn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342900" marR="28829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  <a:tabLst>
                    <a:tab pos="400050" algn="l"/>
                  </a:tabLs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BDFA6C-6142-42E5-A7F8-BE899CC8E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103" y="245259"/>
                <a:ext cx="6708697" cy="1302921"/>
              </a:xfrm>
              <a:prstGeom prst="rect">
                <a:avLst/>
              </a:prstGeom>
              <a:blipFill>
                <a:blip r:embed="rId2"/>
                <a:stretch>
                  <a:fillRect l="-1362" t="-45794" b="-9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E5260E90-9678-408D-85BD-459D9487AE0D}"/>
              </a:ext>
            </a:extLst>
          </p:cNvPr>
          <p:cNvSpPr txBox="1"/>
          <p:nvPr/>
        </p:nvSpPr>
        <p:spPr>
          <a:xfrm>
            <a:off x="369454" y="218901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a)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A, 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0EDBB6-55BA-4649-8549-91E0AB73105B}"/>
              </a:ext>
            </a:extLst>
          </p:cNvPr>
          <p:cNvSpPr txBox="1"/>
          <p:nvPr/>
        </p:nvSpPr>
        <p:spPr>
          <a:xfrm>
            <a:off x="488818" y="308968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B9C616D-D54F-460D-AF9E-90200D23BAA8}"/>
                  </a:ext>
                </a:extLst>
              </p:cNvPr>
              <p:cNvSpPr txBox="1"/>
              <p:nvPr/>
            </p:nvSpPr>
            <p:spPr>
              <a:xfrm>
                <a:off x="369454" y="4653076"/>
                <a:ext cx="6096000" cy="385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288290" lv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400050" algn="l"/>
                  </a:tabLst>
                </a:pPr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B9C616D-D54F-460D-AF9E-90200D23B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54" y="4653076"/>
                <a:ext cx="6096000" cy="385362"/>
              </a:xfrm>
              <a:prstGeom prst="rect">
                <a:avLst/>
              </a:prstGeom>
              <a:blipFill>
                <a:blip r:embed="rId3"/>
                <a:stretch>
                  <a:fillRect l="-900" t="-3125" b="-23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F4553C8-5D5D-4D9A-BDFF-FA008EC04650}"/>
                  </a:ext>
                </a:extLst>
              </p:cNvPr>
              <p:cNvSpPr txBox="1"/>
              <p:nvPr/>
            </p:nvSpPr>
            <p:spPr>
              <a:xfrm>
                <a:off x="2232103" y="2703807"/>
                <a:ext cx="9471079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    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-3                                   2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r>
                  <a:rPr lang="en-US" dirty="0"/>
                  <a:t>                             ///////////////////[                                         )//////////////////////////////////////////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F4553C8-5D5D-4D9A-BDFF-FA008EC04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103" y="2703807"/>
                <a:ext cx="9471079" cy="646331"/>
              </a:xfrm>
              <a:prstGeom prst="rect">
                <a:avLst/>
              </a:prstGeom>
              <a:blipFill>
                <a:blip r:embed="rId4"/>
                <a:stretch>
                  <a:fillRect t="-660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F1893EB-F74A-4D4A-8D19-F180DAFE7435}"/>
                  </a:ext>
                </a:extLst>
              </p:cNvPr>
              <p:cNvSpPr txBox="1"/>
              <p:nvPr/>
            </p:nvSpPr>
            <p:spPr>
              <a:xfrm>
                <a:off x="874740" y="3690054"/>
                <a:ext cx="197006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−2;5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F1893EB-F74A-4D4A-8D19-F180DAFE7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740" y="3690054"/>
                <a:ext cx="197006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A76D645-085E-4570-B65A-92B940DA52EF}"/>
              </a:ext>
            </a:extLst>
          </p:cNvPr>
          <p:cNvCxnSpPr>
            <a:cxnSpLocks/>
          </p:cNvCxnSpPr>
          <p:nvPr/>
        </p:nvCxnSpPr>
        <p:spPr>
          <a:xfrm>
            <a:off x="4276436" y="4188594"/>
            <a:ext cx="52739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6ECC965-C299-4E01-843F-88524002D583}"/>
                  </a:ext>
                </a:extLst>
              </p:cNvPr>
              <p:cNvSpPr txBox="1"/>
              <p:nvPr/>
            </p:nvSpPr>
            <p:spPr>
              <a:xfrm>
                <a:off x="4193310" y="3719590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    -2                                   5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/>
                  <a:t> ///////////////////(                                        ]////////////////////////////////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6ECC965-C299-4E01-843F-88524002D5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10" y="3719590"/>
                <a:ext cx="6096000" cy="646331"/>
              </a:xfrm>
              <a:prstGeom prst="rect">
                <a:avLst/>
              </a:prstGeom>
              <a:blipFill>
                <a:blip r:embed="rId6"/>
                <a:stretch>
                  <a:fillRect l="-900" t="-660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6FFD900-4B72-4A8E-9882-1A527681BA47}"/>
              </a:ext>
            </a:extLst>
          </p:cNvPr>
          <p:cNvCxnSpPr>
            <a:cxnSpLocks/>
          </p:cNvCxnSpPr>
          <p:nvPr/>
        </p:nvCxnSpPr>
        <p:spPr>
          <a:xfrm>
            <a:off x="3629891" y="3179665"/>
            <a:ext cx="59851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16D7E0B-F823-4B25-B582-C7C3DD77390F}"/>
                  </a:ext>
                </a:extLst>
              </p:cNvPr>
              <p:cNvSpPr txBox="1"/>
              <p:nvPr/>
            </p:nvSpPr>
            <p:spPr>
              <a:xfrm>
                <a:off x="4395798" y="4818498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-3                </a:t>
                </a:r>
                <a:r>
                  <a:rPr lang="en-US" b="1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-2                          </a:t>
                </a:r>
                <a:r>
                  <a:rPr lang="en-US" dirty="0">
                    <a:latin typeface="Cambria Math" panose="02040503050406030204" pitchFamily="18" charset="0"/>
                  </a:rPr>
                  <a:t>2</a:t>
                </a:r>
                <a:r>
                  <a:rPr lang="en-US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            </a:t>
                </a:r>
                <a:r>
                  <a:rPr lang="en-US" b="1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r>
                  <a:rPr lang="en-US" dirty="0">
                    <a:solidFill>
                      <a:srgbClr val="FF0000"/>
                    </a:solidFill>
                  </a:rPr>
                  <a:t> //////////////</a:t>
                </a:r>
                <a:r>
                  <a:rPr lang="en-US" dirty="0"/>
                  <a:t>[</a:t>
                </a:r>
                <a:r>
                  <a:rPr lang="en-US" dirty="0">
                    <a:solidFill>
                      <a:srgbClr val="FF0000"/>
                    </a:solidFill>
                  </a:rPr>
                  <a:t>/ //////////////</a:t>
                </a:r>
                <a:r>
                  <a:rPr lang="en-US" b="1" dirty="0">
                    <a:solidFill>
                      <a:srgbClr val="FF0000"/>
                    </a:solidFill>
                  </a:rPr>
                  <a:t>(</a:t>
                </a:r>
                <a:r>
                  <a:rPr lang="en-US" dirty="0"/>
                  <a:t>                               )/             </a:t>
                </a:r>
                <a:r>
                  <a:rPr lang="en-US" b="1" dirty="0">
                    <a:solidFill>
                      <a:srgbClr val="FF0000"/>
                    </a:solidFill>
                  </a:rPr>
                  <a:t>]</a:t>
                </a:r>
                <a:r>
                  <a:rPr lang="en-US" dirty="0"/>
                  <a:t> </a:t>
                </a:r>
                <a:r>
                  <a:rPr lang="en-US" dirty="0">
                    <a:solidFill>
                      <a:srgbClr val="FF0000"/>
                    </a:solidFill>
                  </a:rPr>
                  <a:t>////////////////////////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16D7E0B-F823-4B25-B582-C7C3DD773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798" y="4818498"/>
                <a:ext cx="6096000" cy="646331"/>
              </a:xfrm>
              <a:prstGeom prst="rect">
                <a:avLst/>
              </a:prstGeom>
              <a:blipFill>
                <a:blip r:embed="rId7"/>
                <a:stretch>
                  <a:fillRect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E48F345-D3AE-4E47-A786-9567A2602A59}"/>
                  </a:ext>
                </a:extLst>
              </p:cNvPr>
              <p:cNvSpPr txBox="1"/>
              <p:nvPr/>
            </p:nvSpPr>
            <p:spPr>
              <a:xfrm>
                <a:off x="4377326" y="5717583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</a:t>
                </a:r>
                <a:r>
                  <a:rPr lang="en-US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-3         </a:t>
                </a:r>
                <a:r>
                  <a:rPr lang="en-US" b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  <a:t>-2                          </a:t>
                </a:r>
                <a:r>
                  <a:rPr lang="en-US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2              </a:t>
                </a:r>
                <a:r>
                  <a:rPr lang="en-US" b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r>
                  <a:rPr lang="en-US" dirty="0"/>
                  <a:t> ////////////// [             (                               )                 ]/////////////////////////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E48F345-D3AE-4E47-A786-9567A2602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326" y="5717583"/>
                <a:ext cx="6096000" cy="646331"/>
              </a:xfrm>
              <a:prstGeom prst="rect">
                <a:avLst/>
              </a:prstGeom>
              <a:blipFill>
                <a:blip r:embed="rId8"/>
                <a:stretch>
                  <a:fillRect t="-660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C8BC847-B317-478A-B7E9-B3CB8DE58A30}"/>
                  </a:ext>
                </a:extLst>
              </p:cNvPr>
              <p:cNvSpPr txBox="1"/>
              <p:nvPr/>
            </p:nvSpPr>
            <p:spPr>
              <a:xfrm>
                <a:off x="258618" y="5095497"/>
                <a:ext cx="27062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=(−2;2)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C8BC847-B317-478A-B7E9-B3CB8DE58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18" y="5095497"/>
                <a:ext cx="2706255" cy="369332"/>
              </a:xfrm>
              <a:prstGeom prst="rect">
                <a:avLst/>
              </a:prstGeom>
              <a:blipFill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0A361FB-0773-4BD9-ACBA-8BF71436F182}"/>
                  </a:ext>
                </a:extLst>
              </p:cNvPr>
              <p:cNvSpPr txBox="1"/>
              <p:nvPr/>
            </p:nvSpPr>
            <p:spPr>
              <a:xfrm>
                <a:off x="488818" y="5877116"/>
                <a:ext cx="22082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∪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=[−3;5]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0A361FB-0773-4BD9-ACBA-8BF71436F1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18" y="5877116"/>
                <a:ext cx="2208200" cy="369332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B769D0E3-CCFF-4BAD-8979-EBB7C44D668B}"/>
              </a:ext>
            </a:extLst>
          </p:cNvPr>
          <p:cNvSpPr txBox="1"/>
          <p:nvPr/>
        </p:nvSpPr>
        <p:spPr>
          <a:xfrm>
            <a:off x="4119418" y="510407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200150" algn="l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\\\\\\\\\\\\\\\\\\\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F6923D0-F615-47FA-A1EE-0D9EC8DD4E48}"/>
              </a:ext>
            </a:extLst>
          </p:cNvPr>
          <p:cNvSpPr txBox="1"/>
          <p:nvPr/>
        </p:nvSpPr>
        <p:spPr>
          <a:xfrm>
            <a:off x="7915564" y="5104075"/>
            <a:ext cx="2557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200150" algn="l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\\\\\\\\\\\\\\\\\\\\\\\\\\\\\\\\\\\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1AC4675-E828-4EA1-8077-B485D41232AC}"/>
              </a:ext>
            </a:extLst>
          </p:cNvPr>
          <p:cNvCxnSpPr>
            <a:endCxn id="38" idx="3"/>
          </p:cNvCxnSpPr>
          <p:nvPr/>
        </p:nvCxnSpPr>
        <p:spPr>
          <a:xfrm flipV="1">
            <a:off x="4276436" y="5288741"/>
            <a:ext cx="6196890" cy="2216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494EBB9-1740-429F-B9F7-4C5444464A11}"/>
              </a:ext>
            </a:extLst>
          </p:cNvPr>
          <p:cNvCxnSpPr/>
          <p:nvPr/>
        </p:nvCxnSpPr>
        <p:spPr>
          <a:xfrm>
            <a:off x="4395798" y="6169891"/>
            <a:ext cx="573649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9AC7B1A-5832-426E-8E2C-02C5F2749346}"/>
              </a:ext>
            </a:extLst>
          </p:cNvPr>
          <p:cNvCxnSpPr/>
          <p:nvPr/>
        </p:nvCxnSpPr>
        <p:spPr>
          <a:xfrm>
            <a:off x="5495636" y="6246448"/>
            <a:ext cx="2124364" cy="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5E91B4-5AD1-4AE3-B995-59D49E350533}"/>
              </a:ext>
            </a:extLst>
          </p:cNvPr>
          <p:cNvCxnSpPr/>
          <p:nvPr/>
        </p:nvCxnSpPr>
        <p:spPr>
          <a:xfrm>
            <a:off x="6188364" y="6086764"/>
            <a:ext cx="228138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C8A5A3C-2CDC-41B2-81DB-32760BD311EB}"/>
              </a:ext>
            </a:extLst>
          </p:cNvPr>
          <p:cNvCxnSpPr/>
          <p:nvPr/>
        </p:nvCxnSpPr>
        <p:spPr>
          <a:xfrm>
            <a:off x="6622473" y="5464829"/>
            <a:ext cx="2143546" cy="857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DA224F-B420-4B1E-884F-0A311FA24FF8}"/>
              </a:ext>
            </a:extLst>
          </p:cNvPr>
          <p:cNvCxnSpPr/>
          <p:nvPr/>
        </p:nvCxnSpPr>
        <p:spPr>
          <a:xfrm>
            <a:off x="5495636" y="5141663"/>
            <a:ext cx="2503055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37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4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1:  MỆNH ĐỀ -TẬP HỢP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98ED60-DABA-4CE6-A0B1-F3777DDCA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46" y="862068"/>
            <a:ext cx="8649907" cy="541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453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1: MỆNH ĐỀ - TẬP HỢP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1A03F0-4A67-4FDD-808F-6736513B9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24000"/>
            <a:ext cx="10854575" cy="417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20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82278" y="317261"/>
            <a:ext cx="53449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2: HÀM SỐ BẬC NHẤT,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4C8089E-6820-4F8D-987E-F3BF80C474CE}"/>
                  </a:ext>
                </a:extLst>
              </p:cNvPr>
              <p:cNvSpPr txBox="1"/>
              <p:nvPr/>
            </p:nvSpPr>
            <p:spPr>
              <a:xfrm>
                <a:off x="942108" y="2258960"/>
                <a:ext cx="10086110" cy="8818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marR="0" lvl="0" indent="-34290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  <a:tabLst>
                    <a:tab pos="0" algn="l"/>
                    <a:tab pos="589280" algn="l"/>
                  </a:tabLst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  <m:d>
                              <m:d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rad>
                      </m:den>
                    </m:f>
                  </m:oMath>
                </a14:m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P(x) &gt; 0;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  <m:d>
                              <m:d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rad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</m:den>
                    </m:f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 </m:t>
                    </m:r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𝑃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)≥0</m:t>
                            </m:r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𝑄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(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) ≠0</m:t>
                            </m:r>
                          </m:e>
                        </m:eqArr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A4C8089E-6820-4F8D-987E-F3BF80C474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108" y="2258960"/>
                <a:ext cx="10086110" cy="881844"/>
              </a:xfrm>
              <a:prstGeom prst="rect">
                <a:avLst/>
              </a:prstGeom>
              <a:blipFill>
                <a:blip r:embed="rId2"/>
                <a:stretch>
                  <a:fillRect l="-6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EC1E767E-6F97-4130-BE41-3AD693E306D3}"/>
              </a:ext>
            </a:extLst>
          </p:cNvPr>
          <p:cNvSpPr txBox="1"/>
          <p:nvPr/>
        </p:nvSpPr>
        <p:spPr>
          <a:xfrm>
            <a:off x="785091" y="1278285"/>
            <a:ext cx="10363200" cy="42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9017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 xác định</a:t>
            </a:r>
            <a:r>
              <a:rPr lang="pt-BR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của hàm số: gồm tất cả các số thực x sao cho f (x)  xác định (có nghĩa).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EEB1CD4-4E41-4D19-9137-EFFEE2995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0954" y="1668969"/>
            <a:ext cx="6789379" cy="62164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684085E-185B-49D5-9B8F-5C9F32C52BAE}"/>
              </a:ext>
            </a:extLst>
          </p:cNvPr>
          <p:cNvSpPr txBox="1"/>
          <p:nvPr/>
        </p:nvSpPr>
        <p:spPr>
          <a:xfrm>
            <a:off x="785091" y="1015721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1.HÀM SỐ 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DAA4862-74EE-4B65-89ED-C7E6529F4D82}"/>
                  </a:ext>
                </a:extLst>
              </p:cNvPr>
              <p:cNvSpPr txBox="1"/>
              <p:nvPr/>
            </p:nvSpPr>
            <p:spPr>
              <a:xfrm>
                <a:off x="785091" y="3228945"/>
                <a:ext cx="609600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2.HÀM SỐ BẬC NHẤT </a:t>
                </a:r>
                <a14:m>
                  <m:oMath xmlns:m="http://schemas.openxmlformats.org/officeDocument/2006/math">
                    <m:r>
                      <a:rPr lang="pt-BR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pt-BR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r>
                      <a:rPr lang="pt-BR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𝒂𝒙</m:t>
                    </m:r>
                    <m:r>
                      <a:rPr lang="pt-BR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+</m:t>
                    </m:r>
                    <m:r>
                      <a:rPr lang="pt-BR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pt-BR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0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2000" b="1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000" b="1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2000" b="1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  </m:t>
                    </m:r>
                  </m:oMath>
                </a14:m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DDAA4862-74EE-4B65-89ED-C7E6529F4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091" y="3228945"/>
                <a:ext cx="6096000" cy="400110"/>
              </a:xfrm>
              <a:prstGeom prst="rect">
                <a:avLst/>
              </a:prstGeom>
              <a:blipFill>
                <a:blip r:embed="rId4"/>
                <a:stretch>
                  <a:fillRect l="-1100" t="-9231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EF445B8-8DFC-4B3C-B38B-1B652E4A8397}"/>
                  </a:ext>
                </a:extLst>
              </p:cNvPr>
              <p:cNvSpPr txBox="1"/>
              <p:nvPr/>
            </p:nvSpPr>
            <p:spPr>
              <a:xfrm>
                <a:off x="665019" y="3629055"/>
                <a:ext cx="11120581" cy="35184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8034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*Tập xác định: D =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tabLst>
                    <a:tab pos="18034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thiên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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Khi a &gt; 0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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 a &lt; 0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nghịch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  <a:tabLst>
                    <a:tab pos="180340" algn="l"/>
                  </a:tabLst>
                </a:pP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Oy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(0;b)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cắt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Ox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18034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tabLst>
                    <a:tab pos="810260" algn="l"/>
                  </a:tabLst>
                </a:pP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y =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+ b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</a:t>
                </a:r>
                <a:r>
                  <a:rPr lang="fr-FR" sz="2000" i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a.</a:t>
                </a:r>
                <a:endParaRPr lang="en-US" sz="2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50000"/>
                  </a:lnSpc>
                  <a:tabLst>
                    <a:tab pos="180340" algn="l"/>
                  </a:tabLst>
                </a:pP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80340" algn="l"/>
                  </a:tabLst>
                </a:pP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EF445B8-8DFC-4B3C-B38B-1B652E4A83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019" y="3629055"/>
                <a:ext cx="11120581" cy="3518464"/>
              </a:xfrm>
              <a:prstGeom prst="rect">
                <a:avLst/>
              </a:prstGeom>
              <a:blipFill>
                <a:blip r:embed="rId5"/>
                <a:stretch>
                  <a:fillRect l="-548" r="-6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833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7" grpId="0"/>
      <p:bldP spid="38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007002" y="317261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  <p:sp>
        <p:nvSpPr>
          <p:cNvPr id="7" name="Rectangle 6"/>
          <p:cNvSpPr/>
          <p:nvPr/>
        </p:nvSpPr>
        <p:spPr>
          <a:xfrm>
            <a:off x="730424" y="1377052"/>
            <a:ext cx="7101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Tập hợp</a:t>
            </a: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</a:rPr>
              <a:t> là một khái niệm cơ bản của toán học, không định nghĩa.</a:t>
            </a:r>
            <a:endParaRPr lang="en-US" sz="200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87752" y="2056250"/>
            <a:ext cx="85779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i="1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altLang="en-US" sz="2000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i="1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000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i="1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sz="2000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i="1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kumimoji="0" lang="en-US" altLang="en-US" sz="2000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i="1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kumimoji="0" lang="en-US" altLang="en-US" sz="2000" i="1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i="1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hay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2854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8326567" y="2307321"/>
            <a:ext cx="2158666" cy="1280797"/>
            <a:chOff x="8504" y="4631"/>
            <a:chExt cx="1710" cy="1029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 rot="-1173590">
              <a:off x="8504" y="4631"/>
              <a:ext cx="1440" cy="9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2000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 rot="-1758268">
              <a:off x="8864" y="4811"/>
              <a:ext cx="716" cy="35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2000"/>
            </a:p>
          </p:txBody>
        </p:sp>
        <p:sp>
          <p:nvSpPr>
            <p:cNvPr id="25" name="Text Box 42"/>
            <p:cNvSpPr txBox="1">
              <a:spLocks noChangeArrowheads="1"/>
            </p:cNvSpPr>
            <p:nvPr/>
          </p:nvSpPr>
          <p:spPr bwMode="auto">
            <a:xfrm>
              <a:off x="9494" y="5120"/>
              <a:ext cx="720" cy="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0808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Text Box 43"/>
            <p:cNvSpPr txBox="1">
              <a:spLocks noChangeArrowheads="1"/>
            </p:cNvSpPr>
            <p:nvPr/>
          </p:nvSpPr>
          <p:spPr bwMode="auto">
            <a:xfrm>
              <a:off x="9026" y="4951"/>
              <a:ext cx="540" cy="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0808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23654" y="2593777"/>
            <a:ext cx="24182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r>
              <a:rPr kumimoji="0" lang="en-US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⁕ Tập hợp con</a:t>
            </a: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                        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2379663" y="3476625"/>
                <a:ext cx="3775075" cy="515938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 ⇔ 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 ⇒ 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79663" y="3476625"/>
                <a:ext cx="3775075" cy="5159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461183" y="4080871"/>
            <a:ext cx="266791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457200" algn="l"/>
                <a:tab pos="1651000" algn="l"/>
              </a:tabLst>
            </a:pPr>
            <a:r>
              <a:rPr lang="en-US" sz="20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⁕ Tập hợp bằng nhau</a:t>
            </a: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3371850" y="4081463"/>
                <a:ext cx="3911600" cy="4746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 ⇔ 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1850" y="4081463"/>
                <a:ext cx="3911600" cy="4746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555751" y="4852299"/>
            <a:ext cx="1540999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  <a:tab pos="1651000" algn="l"/>
              </a:tabLst>
            </a:pPr>
            <a:r>
              <a:rPr lang="en-US" sz="20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⁕ Tập rỗng :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48509" y="4852299"/>
            <a:ext cx="3802644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  <a:tab pos="1651000" algn="l"/>
              </a:tabLst>
            </a:pP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là tập hợp không chứa phần tử nào.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2326858" y="2571237"/>
            <a:ext cx="560079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                       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399971" y="4813315"/>
            <a:ext cx="1138453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305151" y="14004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Object 32"/>
              <p:cNvSpPr txBox="1"/>
              <p:nvPr/>
            </p:nvSpPr>
            <p:spPr bwMode="auto">
              <a:xfrm>
                <a:off x="6538424" y="4833153"/>
                <a:ext cx="658812" cy="6572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Object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8424" y="4833153"/>
                <a:ext cx="658812" cy="657225"/>
              </a:xfrm>
              <a:prstGeom prst="rect">
                <a:avLst/>
              </a:prstGeom>
              <a:blipFill>
                <a:blip r:embed="rId4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3190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52156" y="317261"/>
            <a:ext cx="74051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2: HÀM SỐ BẬC NHẤT,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891676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8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3BDBF7B-8F31-4E13-BFBE-8D142CB8BE90}"/>
                  </a:ext>
                </a:extLst>
              </p:cNvPr>
              <p:cNvSpPr txBox="1"/>
              <p:nvPr/>
            </p:nvSpPr>
            <p:spPr>
              <a:xfrm>
                <a:off x="277089" y="1370676"/>
                <a:ext cx="10280072" cy="5329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3. HÀM SỐ BẬC HAI </a:t>
                </a:r>
                <a14:m>
                  <m:oMath xmlns:m="http://schemas.openxmlformats.org/officeDocument/2006/math">
                    <m:r>
                      <a:rPr lang="pt-BR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pt-BR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sSup>
                      <m:sSupPr>
                        <m:ctrlPr>
                          <a:rPr lang="en-US" sz="28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800" b="1" i="1" dirty="0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pt-BR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pt-BR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+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𝒄</m:t>
                    </m:r>
                    <m:r>
                      <a:rPr lang="pt-BR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2800" b="1" i="1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  </m:t>
                    </m:r>
                  </m:oMath>
                </a14:m>
                <a:endParaRPr 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3BDBF7B-8F31-4E13-BFBE-8D142CB8B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089" y="1370676"/>
                <a:ext cx="10280072" cy="532966"/>
              </a:xfrm>
              <a:prstGeom prst="rect">
                <a:avLst/>
              </a:prstGeom>
              <a:blipFill>
                <a:blip r:embed="rId2"/>
                <a:stretch>
                  <a:fillRect l="-1186" t="-10345" b="-321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/>
              <p:nvPr/>
            </p:nvSpPr>
            <p:spPr>
              <a:xfrm>
                <a:off x="277089" y="1903642"/>
                <a:ext cx="11573166" cy="53287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 số bậc hai là hàm số có dạng: </a:t>
                </a:r>
                <a14:m>
                  <m:oMath xmlns:m="http://schemas.openxmlformats.org/officeDocument/2006/math"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sSup>
                      <m:sSup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it-IT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it-IT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it-IT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trong đó a, b, c là những hằng số với a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</a:t>
                </a:r>
                <a:r>
                  <a:rPr lang="it-IT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0.</a:t>
                </a: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 </a:t>
                </a:r>
                <a:r>
                  <a:rPr lang="it-IT" sz="2800" b="1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Tính chất</a:t>
                </a:r>
                <a:endParaRPr lang="en-US" sz="2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0" algn="l"/>
                  </a:tabLst>
                </a:pPr>
                <a:r>
                  <a:rPr lang="it-IT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 xác định:  D  =  </a:t>
                </a:r>
                <a14:m>
                  <m:oMath xmlns:m="http://schemas.openxmlformats.org/officeDocument/2006/math">
                    <m:r>
                      <a:rPr lang="it-IT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it-IT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15000"/>
                  </a:lnSpc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-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</a:p>
              <a:p>
                <a:pPr algn="just">
                  <a:lnSpc>
                    <a:spcPct val="115000"/>
                  </a:lnSpc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sz="28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𝛥</m:t>
                            </m:r>
                          </m:num>
                          <m:den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15000"/>
                  </a:lnSpc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sz="28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0" algn="l"/>
                  </a:tabLst>
                </a:pPr>
                <a:endParaRPr lang="en-US" sz="2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089" y="1903642"/>
                <a:ext cx="11573166" cy="5328766"/>
              </a:xfrm>
              <a:prstGeom prst="rect">
                <a:avLst/>
              </a:prstGeom>
              <a:blipFill>
                <a:blip r:embed="rId3"/>
                <a:stretch>
                  <a:fillRect l="-1053" r="-10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82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82278" y="317261"/>
            <a:ext cx="53449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2: HÀM SỐ BẬC NHẤT,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AFE4EB-26F3-45AA-851D-D885BB7B100E}"/>
              </a:ext>
            </a:extLst>
          </p:cNvPr>
          <p:cNvSpPr txBox="1"/>
          <p:nvPr/>
        </p:nvSpPr>
        <p:spPr>
          <a:xfrm>
            <a:off x="489882" y="1022390"/>
            <a:ext cx="10778837" cy="463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720090" algn="r"/>
                <a:tab pos="1080135" algn="l"/>
                <a:tab pos="1800225" algn="l"/>
                <a:tab pos="1980565" algn="l"/>
              </a:tabLst>
            </a:pP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1: TÌM TẬP XÁC ĐỊNH CỦA HÀM SỐ 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A30738-60EC-4E31-869A-173CF95E45B3}"/>
                  </a:ext>
                </a:extLst>
              </p:cNvPr>
              <p:cNvSpPr txBox="1"/>
              <p:nvPr/>
            </p:nvSpPr>
            <p:spPr>
              <a:xfrm>
                <a:off x="489882" y="1254088"/>
                <a:ext cx="10686118" cy="51115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ra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A30738-60EC-4E31-869A-173CF95E4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82" y="1254088"/>
                <a:ext cx="10686118" cy="5111592"/>
              </a:xfrm>
              <a:prstGeom prst="rect">
                <a:avLst/>
              </a:prstGeom>
              <a:blipFill>
                <a:blip r:embed="rId2"/>
                <a:stretch>
                  <a:fillRect l="-856" b="-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>
            <a:extLst>
              <a:ext uri="{FF2B5EF4-FFF2-40B4-BE49-F238E27FC236}">
                <a16:creationId xmlns:a16="http://schemas.microsoft.com/office/drawing/2014/main" id="{5F8FCBA3-2DAD-4563-A636-7AC3A04D9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6009" y="943263"/>
            <a:ext cx="6789379" cy="621649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15412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AFE4EB-26F3-45AA-851D-D885BB7B100E}"/>
              </a:ext>
            </a:extLst>
          </p:cNvPr>
          <p:cNvSpPr txBox="1"/>
          <p:nvPr/>
        </p:nvSpPr>
        <p:spPr>
          <a:xfrm>
            <a:off x="258979" y="235582"/>
            <a:ext cx="10973860" cy="1427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720090" algn="r"/>
                <a:tab pos="1080135" algn="l"/>
                <a:tab pos="1800225" algn="l"/>
                <a:tab pos="1980565" algn="l"/>
              </a:tabLst>
            </a:pPr>
            <a:r>
              <a:rPr lang="en-US" sz="20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TÌM TẬP XÁC ĐỊNH CỦA HÀM SỐ: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720090" algn="r"/>
                <a:tab pos="1080135" algn="l"/>
                <a:tab pos="1800225" algn="l"/>
                <a:tab pos="1980565" algn="l"/>
              </a:tabLst>
            </a:pPr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000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000" b="1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TXĐ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en-US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720090" algn="r"/>
                <a:tab pos="1080135" algn="l"/>
                <a:tab pos="1800225" algn="l"/>
                <a:tab pos="1980565" algn="l"/>
              </a:tabLst>
            </a:pP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</a:t>
            </a:r>
            <a:r>
              <a:rPr lang="en-US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TXĐ </a:t>
            </a:r>
            <a:endParaRPr lang="en-US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A30738-60EC-4E31-869A-173CF95E45B3}"/>
                  </a:ext>
                </a:extLst>
              </p:cNvPr>
              <p:cNvSpPr txBox="1"/>
              <p:nvPr/>
            </p:nvSpPr>
            <p:spPr>
              <a:xfrm>
                <a:off x="462528" y="1485787"/>
                <a:ext cx="11470494" cy="50498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1: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sz="20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+7≠0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−2≠0</m:t>
                            </m:r>
                          </m:e>
                        </m:eqArr>
                      </m:e>
                    </m:d>
                    <m:r>
                      <a:rPr lang="en-US" sz="2000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000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≠−7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≠2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TXĐ: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B05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</a:rPr>
                      <m:t> \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00B05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00B05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−7;2</m:t>
                        </m:r>
                      </m:e>
                    </m:d>
                  </m:oMath>
                </a14:m>
                <a:endParaRPr lang="en-US" sz="2000" dirty="0"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−∞</m:t>
                    </m:r>
                  </m:oMath>
                </a14:m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-7                        2                           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+∞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X                       </a:t>
                </a: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</a:t>
                </a:r>
                <a:endParaRPr lang="en-US" sz="20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2: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𝟔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sSup>
                          <m:sSupPr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−5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+3≠0⟺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≠1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à 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  </m:t>
                    </m:r>
                  </m:oMath>
                </a14:m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TXĐ: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\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00B05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00B05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1;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rgbClr val="00B050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rgbClr val="00B050"/>
                                </a:solidFill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2000" dirty="0"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−∞</m:t>
                    </m:r>
                  </m:oMath>
                </a14:m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1                        3/2                           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+∞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X                      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</a:t>
                </a:r>
                <a:endPara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+7≥0⟺−3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−7⟺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(do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=−3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nhỏ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TXĐ: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000" i="1" smtClean="0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=(−∞; </m:t>
                    </m:r>
                    <m:f>
                      <m:fPr>
                        <m:ctrlPr>
                          <a:rPr lang="en-US" sz="2000" i="1">
                            <a:solidFill>
                              <a:srgbClr val="00B05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rgbClr val="00B05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000" i="1">
                            <a:solidFill>
                              <a:srgbClr val="00B050"/>
                            </a:solidFill>
                            <a:effectLst/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en-US" sz="2000" i="1">
                        <a:solidFill>
                          <a:srgbClr val="00B05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000" dirty="0">
                  <a:solidFill>
                    <a:srgbClr val="00B050"/>
                  </a:solidFill>
                  <a:effectLst/>
                  <a:highlight>
                    <a:srgbClr val="FFFF00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−∞</m:t>
                    </m:r>
                  </m:oMath>
                </a14:m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7/3                                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>
                        <a:latin typeface="Cambria Math" panose="02040503050406030204" pitchFamily="18" charset="0"/>
                      </a:rPr>
                      <m:t>+∞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]////////////////////////////////////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A30738-60EC-4E31-869A-173CF95E4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8" y="1485787"/>
                <a:ext cx="11470494" cy="5049844"/>
              </a:xfrm>
              <a:prstGeom prst="rect">
                <a:avLst/>
              </a:prstGeom>
              <a:blipFill>
                <a:blip r:embed="rId2"/>
                <a:stretch>
                  <a:fillRect l="-584" b="-13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38E3B4F9-8471-4CD5-87CE-6A7727D97A4B}"/>
                  </a:ext>
                </a:extLst>
              </p14:cNvPr>
              <p14:cNvContentPartPr/>
              <p14:nvPr/>
            </p14:nvContentPartPr>
            <p14:xfrm>
              <a:off x="-554575" y="3878705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38E3B4F9-8471-4CD5-87CE-6A7727D97A4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563215" y="3870065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A542B7C-68F9-4333-91F9-26A9EA2252CB}"/>
              </a:ext>
            </a:extLst>
          </p:cNvPr>
          <p:cNvCxnSpPr>
            <a:cxnSpLocks/>
          </p:cNvCxnSpPr>
          <p:nvPr/>
        </p:nvCxnSpPr>
        <p:spPr>
          <a:xfrm>
            <a:off x="646545" y="3153286"/>
            <a:ext cx="593898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C155AA0-A5BC-4398-BDCD-B0B5646F2884}"/>
              </a:ext>
            </a:extLst>
          </p:cNvPr>
          <p:cNvCxnSpPr>
            <a:cxnSpLocks/>
          </p:cNvCxnSpPr>
          <p:nvPr/>
        </p:nvCxnSpPr>
        <p:spPr>
          <a:xfrm>
            <a:off x="646545" y="4913745"/>
            <a:ext cx="5975928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B4ECBB8-61BE-452B-9CD5-2526BE699145}"/>
              </a:ext>
            </a:extLst>
          </p:cNvPr>
          <p:cNvCxnSpPr/>
          <p:nvPr/>
        </p:nvCxnSpPr>
        <p:spPr>
          <a:xfrm>
            <a:off x="489882" y="6280727"/>
            <a:ext cx="4710191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132F51E4-A480-4B80-8598-5E17486198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3083" y="651399"/>
            <a:ext cx="6124916" cy="584522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403711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AFE4EB-26F3-45AA-851D-D885BB7B100E}"/>
              </a:ext>
            </a:extLst>
          </p:cNvPr>
          <p:cNvSpPr txBox="1"/>
          <p:nvPr/>
        </p:nvSpPr>
        <p:spPr>
          <a:xfrm>
            <a:off x="397516" y="245330"/>
            <a:ext cx="10778837" cy="463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720090" algn="r"/>
                <a:tab pos="1080135" algn="l"/>
                <a:tab pos="1800225" algn="l"/>
                <a:tab pos="1980565" algn="l"/>
              </a:tabLst>
            </a:pP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1: TÌM TẬP XÁC ĐỊNH CỦA HÀM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SỐ: 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=&gt; TXĐ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A30738-60EC-4E31-869A-173CF95E45B3}"/>
                  </a:ext>
                </a:extLst>
              </p:cNvPr>
              <p:cNvSpPr txBox="1"/>
              <p:nvPr/>
            </p:nvSpPr>
            <p:spPr>
              <a:xfrm>
                <a:off x="462528" y="1485787"/>
                <a:ext cx="11332308" cy="51810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4: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ra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−9≥0⟺2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≥9⟺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0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(do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=2</m:t>
                    </m:r>
                  </m:oMath>
                </a14:m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 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TXĐ: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000" i="1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=[</m:t>
                    </m:r>
                    <m:f>
                      <m:fPr>
                        <m:ctrlPr>
                          <a:rPr lang="en-US" sz="2000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sz="2000" i="1">
                            <a:effectLst/>
                            <a:highlight>
                              <a:srgbClr val="00FFFF"/>
                            </a:highligh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effectLst/>
                        <a:highlight>
                          <a:srgbClr val="00FFFF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;+∞)</m:t>
                    </m:r>
                  </m:oMath>
                </a14:m>
                <a:endParaRPr lang="en-US" sz="2000" dirty="0">
                  <a:effectLst/>
                  <a:highlight>
                    <a:srgbClr val="00FFFF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5: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den>
                    </m:f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+7≠0</m:t>
                            </m:r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+1≠0</m:t>
                            </m:r>
                          </m:e>
                        </m:eqArr>
                      </m:e>
                    </m:d>
                    <m:r>
                      <a:rPr lang="en-US" sz="20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≠−7</m:t>
                            </m:r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≠−1</m:t>
                            </m:r>
                          </m:e>
                        </m:eqAr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⟺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≠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≠−1</m:t>
                                </m:r>
                              </m:e>
                            </m:eqArr>
                          </m:e>
                        </m:d>
                      </m:e>
                    </m:d>
                  </m:oMath>
                </a14:m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TXĐ: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𝑅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\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−1;</m:t>
                        </m:r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6: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+3≥0</m:t>
                            </m:r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−4≠0</m:t>
                            </m:r>
                          </m:e>
                        </m:eqAr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≥−3</m:t>
                            </m:r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≠4</m:t>
                            </m:r>
                          </m:e>
                        </m:eqAr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⟺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≥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−3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≠4</m:t>
                                </m:r>
                              </m:e>
                            </m:eqArr>
                          </m:e>
                        </m:d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TXĐ: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=[−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;+∞) \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sz="1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   </m:t>
                    </m:r>
                    <m:r>
                      <a:rPr lang="en-US" sz="180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−∞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4             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+∞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0070C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///////////////////////////</a:t>
                </a:r>
                <a:r>
                  <a:rPr lang="en-US" sz="1800" b="1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                                        </a:t>
                </a:r>
                <a:r>
                  <a:rPr lang="en-US" sz="1800" b="1" dirty="0">
                    <a:solidFill>
                      <a:srgbClr val="0070C0"/>
                    </a:solidFill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                   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A30738-60EC-4E31-869A-173CF95E4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528" y="1485787"/>
                <a:ext cx="11332308" cy="5181034"/>
              </a:xfrm>
              <a:prstGeom prst="rect">
                <a:avLst/>
              </a:prstGeom>
              <a:blipFill>
                <a:blip r:embed="rId2"/>
                <a:stretch>
                  <a:fillRect l="-592" t="-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EE3ADFD-1306-4A2A-BE28-DE75D013369D}"/>
              </a:ext>
            </a:extLst>
          </p:cNvPr>
          <p:cNvCxnSpPr/>
          <p:nvPr/>
        </p:nvCxnSpPr>
        <p:spPr>
          <a:xfrm>
            <a:off x="886691" y="6140410"/>
            <a:ext cx="588356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07C4A22B-B9A1-467F-BAFD-42076B902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6773" y="814015"/>
            <a:ext cx="6789379" cy="621649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93069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82278" y="317261"/>
            <a:ext cx="53449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2: HÀM SỐ BẬC NHẤT,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AFE4EB-26F3-45AA-851D-D885BB7B100E}"/>
              </a:ext>
            </a:extLst>
          </p:cNvPr>
          <p:cNvSpPr txBox="1"/>
          <p:nvPr/>
        </p:nvSpPr>
        <p:spPr>
          <a:xfrm>
            <a:off x="489882" y="1025147"/>
            <a:ext cx="10778837" cy="4633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720090" algn="r"/>
                <a:tab pos="1080135" algn="l"/>
                <a:tab pos="1800225" algn="l"/>
                <a:tab pos="1980565" algn="l"/>
              </a:tabLst>
            </a:pP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2: HÀM SỐ BẬC NHẤT </a:t>
            </a:r>
            <a:endParaRPr lang="en-US" sz="1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509F7F-CC38-4D92-B399-3EA66B03AF39}"/>
                  </a:ext>
                </a:extLst>
              </p:cNvPr>
              <p:cNvSpPr txBox="1"/>
              <p:nvPr/>
            </p:nvSpPr>
            <p:spPr>
              <a:xfrm>
                <a:off x="489882" y="1348240"/>
                <a:ext cx="11341900" cy="4398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 số bậc nhất có dạng: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pt-B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pt-B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+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pt-B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 ( 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pt-BR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≠0)</m:t>
                    </m:r>
                  </m:oMath>
                </a14:m>
                <a:r>
                  <a:rPr lang="pt-B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 số đồng biến khi a &gt; 0 và hàm số nghịch biến khi a &lt; 0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pt-B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Đồ thị của hàm số bậc nhất có dạng là đường thẳng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vi-VN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Đườ</a:t>
                </a:r>
                <a:r>
                  <a:rPr lang="en-US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 </a:t>
                </a:r>
                <a:r>
                  <a:rPr lang="en-US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𝑎𝑥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góc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xét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nghịch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) </a:t>
                </a:r>
                <a:r>
                  <a:rPr lang="en-US" sz="2400" b="1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b="1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den>
                    </m:f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+2 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4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do 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:r>
                  <a:rPr lang="en-US" sz="24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u="sng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nghịch</a:t>
                </a:r>
                <a:r>
                  <a:rPr lang="en-US" sz="2400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u="sng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endParaRPr lang="en-US" sz="2400" u="sng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8509F7F-CC38-4D92-B399-3EA66B03A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882" y="1348240"/>
                <a:ext cx="11341900" cy="4398833"/>
              </a:xfrm>
              <a:prstGeom prst="rect">
                <a:avLst/>
              </a:prstGeom>
              <a:blipFill>
                <a:blip r:embed="rId2"/>
                <a:stretch>
                  <a:fillRect l="-806" b="-2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625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44011" y="278516"/>
            <a:ext cx="34515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HÀM SỐ BẬC NHẤT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2245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61273B2-320B-45D2-97CB-E89E1DF81393}"/>
                  </a:ext>
                </a:extLst>
              </p:cNvPr>
              <p:cNvSpPr txBox="1"/>
              <p:nvPr/>
            </p:nvSpPr>
            <p:spPr>
              <a:xfrm>
                <a:off x="443345" y="852532"/>
                <a:ext cx="11120582" cy="60347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  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A(0; 12)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3.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indent="-342900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B1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:r>
                  <a:rPr lang="en-US" sz="2000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= ax + b</a:t>
                </a:r>
                <a:endParaRPr lang="en-US" sz="2000" dirty="0">
                  <a:effectLst/>
                  <a:highlight>
                    <a:srgbClr val="00FF00"/>
                  </a:highlight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Symbol" panose="05050102010706020507" pitchFamily="18" charset="2"/>
                  <a:buChar char=""/>
                </a:pPr>
                <a:r>
                  <a:rPr lang="fr-FR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B2</a:t>
                </a: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:Theo </a:t>
                </a:r>
                <a:r>
                  <a:rPr lang="fr-FR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3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B3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A(0; 12)=&gt;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= 0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y= 12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12 = 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.0+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=12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y = 3x +12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fr-FR" sz="20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M(-5; 6)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-2.</a:t>
                </a:r>
              </a:p>
              <a:p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B1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:r>
                  <a:rPr lang="en-US" dirty="0">
                    <a:highlight>
                      <a:srgbClr val="00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 = ax + b</a:t>
                </a:r>
              </a:p>
              <a:p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 </a:t>
                </a:r>
                <a:r>
                  <a:rPr lang="fr-FR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B2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Theo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góc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-2.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ra  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= -2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(1)</a:t>
                </a:r>
              </a:p>
              <a:p>
                <a:pPr lvl="0"/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 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B3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:Đường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A(-5; 6)</a:t>
                </a:r>
              </a:p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=&gt;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x = -5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y= 6 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 6 =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.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−5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⟺−5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=6  (2)</m:t>
                    </m:r>
                  </m:oMath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(1)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(2) ta </a:t>
                </a:r>
                <a:r>
                  <a:rPr lang="fr-FR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fr-FR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fr-FR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=−</m:t>
                            </m:r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e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  <m:r>
                              <a:rPr 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fr-FR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𝟔</m:t>
                            </m:r>
                          </m:e>
                        </m:eqAr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=−2</m:t>
                            </m:r>
                          </m:e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−5.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d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=6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⟹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10+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=6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⟹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fr-FR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=−</m:t>
                            </m:r>
                            <m:r>
                              <a:rPr lang="fr-FR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eqArr>
                      </m:e>
                    </m:d>
                  </m:oMath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= −2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− 4</m:t>
                    </m:r>
                  </m:oMath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61273B2-320B-45D2-97CB-E89E1DF81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345" y="852532"/>
                <a:ext cx="11120582" cy="6034729"/>
              </a:xfrm>
              <a:prstGeom prst="rect">
                <a:avLst/>
              </a:prstGeom>
              <a:blipFill>
                <a:blip r:embed="rId2"/>
                <a:stretch>
                  <a:fillRect l="-603" t="-6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107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2245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61273B2-320B-45D2-97CB-E89E1DF81393}"/>
                  </a:ext>
                </a:extLst>
              </p:cNvPr>
              <p:cNvSpPr txBox="1"/>
              <p:nvPr/>
            </p:nvSpPr>
            <p:spPr>
              <a:xfrm>
                <a:off x="203200" y="279878"/>
                <a:ext cx="11397672" cy="68099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A( 1; -2)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( -3; 4).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:r>
                  <a:rPr lang="en-US" sz="20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= ax + b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A( 1; -2)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( -3; 4).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1; −2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=−2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−3; 4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⟺−3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=4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=−2</m:t>
                            </m:r>
                          </m:e>
                          <m:e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=4</m:t>
                            </m:r>
                          </m:e>
                        </m:eqAr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là: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− 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4: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 -3; -7)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( 2; -1).</a:t>
                </a:r>
                <a:endParaRPr lang="en-US" sz="20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:r>
                  <a:rPr lang="en-US" sz="2000" dirty="0"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y = ax + b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*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 -3; -7)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( 2; -1).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−3; −7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⟺−3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=−7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𝐵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2; −1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𝑑</m:t>
                          </m:r>
                        </m:e>
                      </m:d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⟺2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fr-FR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=−1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indent="-45720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=−7</m:t>
                            </m:r>
                          </m:e>
                          <m:e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=−1</m:t>
                            </m:r>
                          </m:e>
                        </m:eqAr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fr-F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fr-FR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 marR="0" indent="-45720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(d)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là: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− 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61273B2-320B-45D2-97CB-E89E1DF81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00" y="279878"/>
                <a:ext cx="11397672" cy="6809941"/>
              </a:xfrm>
              <a:prstGeom prst="rect">
                <a:avLst/>
              </a:prstGeom>
              <a:blipFill>
                <a:blip r:embed="rId2"/>
                <a:stretch>
                  <a:fillRect l="-588" t="-5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2551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2245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61273B2-320B-45D2-97CB-E89E1DF81393}"/>
                  </a:ext>
                </a:extLst>
              </p:cNvPr>
              <p:cNvSpPr txBox="1"/>
              <p:nvPr/>
            </p:nvSpPr>
            <p:spPr>
              <a:xfrm>
                <a:off x="387927" y="852532"/>
                <a:ext cx="11176000" cy="59653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fr-FR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5: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sao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𝒎𝒙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+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𝒎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−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 qua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 -2 ; 4)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 :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A(-2 ; 4).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−2</m:t>
                    </m:r>
                  </m:oMath>
                </a14:m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</m:t>
                    </m:r>
                  </m:oMath>
                </a14:m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4=3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  <m:d>
                        <m:d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d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−5</m:t>
                      </m:r>
                    </m:oMath>
                  </m:oMathPara>
                </a14:m>
                <a:endParaRPr lang="en-US" sz="24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⟺−6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−5=4</m:t>
                      </m:r>
                    </m:oMath>
                  </m:oMathPara>
                </a14:m>
                <a:endParaRPr lang="en-US" sz="24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⟺−5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−5=4</m:t>
                      </m:r>
                    </m:oMath>
                  </m:oMathPara>
                </a14:m>
                <a:endParaRPr lang="en-US" sz="24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⟺−5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=9</m:t>
                      </m:r>
                    </m:oMath>
                  </m:oMathPara>
                </a14:m>
                <a:endParaRPr lang="en-US" sz="24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en-US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3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𝑚𝑥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+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−5</m:t>
                    </m:r>
                  </m:oMath>
                </a14:m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A( -2 ; 4)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61273B2-320B-45D2-97CB-E89E1DF81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927" y="852532"/>
                <a:ext cx="11176000" cy="5965351"/>
              </a:xfrm>
              <a:prstGeom prst="rect">
                <a:avLst/>
              </a:prstGeom>
              <a:blipFill>
                <a:blip r:embed="rId2"/>
                <a:stretch>
                  <a:fillRect l="-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9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82278" y="317261"/>
            <a:ext cx="53449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2: HÀM SỐ BẬC NHẤT,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3BDBF7B-8F31-4E13-BFBE-8D142CB8BE90}"/>
                  </a:ext>
                </a:extLst>
              </p:cNvPr>
              <p:cNvSpPr txBox="1"/>
              <p:nvPr/>
            </p:nvSpPr>
            <p:spPr>
              <a:xfrm>
                <a:off x="775854" y="1195581"/>
                <a:ext cx="6096000" cy="37555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3. HÀM SỐ BẬC HAI </a:t>
                </a:r>
                <a14:m>
                  <m:oMath xmlns:m="http://schemas.openxmlformats.org/officeDocument/2006/math">
                    <m:r>
                      <a:rPr lang="pt-BR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pt-BR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sSup>
                      <m:sSupPr>
                        <m:ctrlPr>
                          <a:rPr lang="en-US" sz="1800" b="1" i="1" dirty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1800" b="1" i="1" dirty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1800" b="1" i="1" dirty="0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pt-BR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pt-BR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+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𝒄</m:t>
                    </m:r>
                    <m:r>
                      <a:rPr lang="pt-BR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n-US" sz="1800" b="1" i="1" dirty="0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)  </m:t>
                    </m:r>
                  </m:oMath>
                </a14:m>
                <a:endPara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3BDBF7B-8F31-4E13-BFBE-8D142CB8B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5854" y="1195581"/>
                <a:ext cx="6096000" cy="375552"/>
              </a:xfrm>
              <a:prstGeom prst="rect">
                <a:avLst/>
              </a:prstGeom>
              <a:blipFill>
                <a:blip r:embed="rId2"/>
                <a:stretch>
                  <a:fillRect l="-800" t="-6452" b="-241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/>
              <p:nvPr/>
            </p:nvSpPr>
            <p:spPr>
              <a:xfrm>
                <a:off x="1006762" y="1571133"/>
                <a:ext cx="10778837" cy="311386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 số bậc hai là hàm số có dạng: </a:t>
                </a:r>
                <a14:m>
                  <m:oMath xmlns:m="http://schemas.openxmlformats.org/officeDocument/2006/math"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it-IT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it-IT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it-IT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trong đó a, b, c là những hằng số với a 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</a:t>
                </a:r>
                <a:r>
                  <a:rPr lang="it-IT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0.</a:t>
                </a:r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 </a:t>
                </a:r>
                <a:r>
                  <a:rPr lang="it-IT" sz="1800" b="1" u="sng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Tính chất</a:t>
                </a:r>
                <a:endParaRPr lang="en-US" sz="18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0" algn="l"/>
                  </a:tabLst>
                </a:pPr>
                <a:r>
                  <a:rPr lang="it-IT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 xác định:  D  =  </a:t>
                </a:r>
                <a14:m>
                  <m:oMath xmlns:m="http://schemas.openxmlformats.org/officeDocument/2006/math">
                    <m:r>
                      <a:rPr lang="it-IT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it-IT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15000"/>
                  </a:lnSpc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-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</a:p>
              <a:p>
                <a:pPr algn="just">
                  <a:lnSpc>
                    <a:spcPct val="115000"/>
                  </a:lnSpc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𝛥</m:t>
                            </m:r>
                          </m:num>
                          <m:den>
                            <m:r>
                              <a:rPr lang="fr-FR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15000"/>
                  </a:lnSpc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0" algn="l"/>
                  </a:tabLst>
                </a:pPr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6762" y="1571133"/>
                <a:ext cx="10778837" cy="3113866"/>
              </a:xfrm>
              <a:prstGeom prst="rect">
                <a:avLst/>
              </a:prstGeom>
              <a:blipFill>
                <a:blip r:embed="rId3"/>
                <a:stretch>
                  <a:fillRect l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849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755807" y="289552"/>
            <a:ext cx="2650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HÀM SỐ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03549" y="292552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/>
              <p:nvPr/>
            </p:nvSpPr>
            <p:spPr>
              <a:xfrm>
                <a:off x="1422399" y="716389"/>
                <a:ext cx="9347202" cy="207345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 số bậc hai là hàm số có dạng: </a:t>
                </a:r>
                <a14:m>
                  <m:oMath xmlns:m="http://schemas.openxmlformats.org/officeDocument/2006/math"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it-I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it-I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it-IT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trong đó a, b, c là những hằng số với a 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</a:t>
                </a:r>
                <a:r>
                  <a:rPr lang="it-IT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-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</a:p>
              <a:p>
                <a:pPr algn="just"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𝛥</m:t>
                            </m:r>
                          </m:num>
                          <m:den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399" y="716389"/>
                <a:ext cx="9347202" cy="2073453"/>
              </a:xfrm>
              <a:prstGeom prst="rect">
                <a:avLst/>
              </a:prstGeom>
              <a:blipFill>
                <a:blip r:embed="rId2"/>
                <a:stretch>
                  <a:fillRect l="-455" t="-867" r="-455" b="-289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65724B8-8A03-4ABB-B3E4-8613BDDAC48A}"/>
                  </a:ext>
                </a:extLst>
              </p:cNvPr>
              <p:cNvSpPr txBox="1"/>
              <p:nvPr/>
            </p:nvSpPr>
            <p:spPr>
              <a:xfrm>
                <a:off x="300182" y="3309412"/>
                <a:ext cx="11406908" cy="4070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s-ES" sz="20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s-E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65724B8-8A03-4ABB-B3E4-8613BDDAC4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182" y="3309412"/>
                <a:ext cx="11406908" cy="407099"/>
              </a:xfrm>
              <a:prstGeom prst="rect">
                <a:avLst/>
              </a:prstGeom>
              <a:blipFill>
                <a:blip r:embed="rId3"/>
                <a:stretch>
                  <a:fillRect l="-534" t="-7463" b="-25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023FF1A-B116-4B97-8E0A-B18DFE3601FE}"/>
                  </a:ext>
                </a:extLst>
              </p:cNvPr>
              <p:cNvSpPr txBox="1"/>
              <p:nvPr/>
            </p:nvSpPr>
            <p:spPr>
              <a:xfrm>
                <a:off x="369456" y="3852191"/>
                <a:ext cx="4645890" cy="234692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b="1" dirty="0" err="1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s-ES" sz="2000" b="1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Ta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=1; 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=2; 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∆=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s-E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s-ES" sz="20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s-E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−4</m:t>
                      </m:r>
                      <m:r>
                        <a:rPr lang="es-ES" sz="20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𝑎𝑐</m:t>
                      </m:r>
                      <m:r>
                        <a:rPr lang="es-E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s-E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s-ES" sz="20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s-ES" sz="20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−4.1.0=4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s-E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2.1</m:t>
                        </m:r>
                      </m:den>
                    </m:f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∆</m:t>
                        </m:r>
                      </m:num>
                      <m:den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s-E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4.1</m:t>
                        </m:r>
                      </m:den>
                    </m:f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I( -1; -1)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023FF1A-B116-4B97-8E0A-B18DFE3601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56" y="3852191"/>
                <a:ext cx="4645890" cy="2346925"/>
              </a:xfrm>
              <a:prstGeom prst="rect">
                <a:avLst/>
              </a:prstGeom>
              <a:blipFill>
                <a:blip r:embed="rId4"/>
                <a:stretch>
                  <a:fillRect l="-1444" t="-1558" b="-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CAE80CB-C8C1-4CC4-B5AE-6AE65B92C9A6}"/>
                  </a:ext>
                </a:extLst>
              </p:cNvPr>
              <p:cNvSpPr txBox="1"/>
              <p:nvPr/>
            </p:nvSpPr>
            <p:spPr>
              <a:xfrm>
                <a:off x="5444835" y="3852191"/>
                <a:ext cx="6096000" cy="220996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457200" marR="0" indent="-45720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s-ES" sz="2000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:r>
                  <a:rPr lang="es-ES" sz="2000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ES" sz="20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0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</m:oMath>
                </a14:m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s-ES" sz="2000" dirty="0">
                    <a:solidFill>
                      <a:srgbClr val="00B0F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i="1">
                            <a:solidFill>
                              <a:srgbClr val="00B0F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=1; 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=2; 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2.1</m:t>
                        </m:r>
                      </m:den>
                    </m:f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(−1)</m:t>
                        </m:r>
                      </m:e>
                      <m:sup>
                        <m:r>
                          <a:rPr lang="es-E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+2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=1−2=−1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I( -1; -1)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CAE80CB-C8C1-4CC4-B5AE-6AE65B92C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835" y="3852191"/>
                <a:ext cx="6096000" cy="2209964"/>
              </a:xfrm>
              <a:prstGeom prst="rect">
                <a:avLst/>
              </a:prstGeom>
              <a:blipFill>
                <a:blip r:embed="rId5"/>
                <a:stretch>
                  <a:fillRect l="-1100" t="-1657" b="-1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>
            <a:extLst>
              <a:ext uri="{FF2B5EF4-FFF2-40B4-BE49-F238E27FC236}">
                <a16:creationId xmlns:a16="http://schemas.microsoft.com/office/drawing/2014/main" id="{86B6D4DA-B2CE-434F-9338-698DA549C066}"/>
              </a:ext>
            </a:extLst>
          </p:cNvPr>
          <p:cNvSpPr/>
          <p:nvPr/>
        </p:nvSpPr>
        <p:spPr>
          <a:xfrm>
            <a:off x="300182" y="2925522"/>
            <a:ext cx="81384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1: PHƯƠNG PHÁP TÌM TỌA ĐỘ ĐỈNH VÀ TRỤC ĐỐI XỨNG </a:t>
            </a:r>
          </a:p>
        </p:txBody>
      </p:sp>
    </p:spTree>
    <p:extLst>
      <p:ext uri="{BB962C8B-B14F-4D97-AF65-F5344CB8AC3E}">
        <p14:creationId xmlns:p14="http://schemas.microsoft.com/office/powerpoint/2010/main" val="258649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5534" y="635179"/>
            <a:ext cx="3452675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 PHÉP TOÁN TẬP HỢP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5919" y="911434"/>
            <a:ext cx="148951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hợp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45354" y="983223"/>
            <a:ext cx="6736080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1265" y="429463"/>
            <a:ext cx="1915201" cy="15565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5117" y="2245064"/>
            <a:ext cx="1516762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giao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2073" y="3657381"/>
            <a:ext cx="7624354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450" y="3744663"/>
            <a:ext cx="2035286" cy="155651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660956" y="2290887"/>
            <a:ext cx="7776040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 hợp C gồm các phần tử vừa thuộc A, vừa thuộc B được gọi là </a:t>
            </a:r>
            <a:r>
              <a:rPr lang="en-US" sz="2000" i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 của A và B</a:t>
            </a: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(phần gạch chéo trong hình).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86013" y="2971800"/>
                <a:ext cx="3716337" cy="5699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86013" y="2971800"/>
                <a:ext cx="3716337" cy="5699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2854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2382838" y="1733550"/>
                <a:ext cx="3886200" cy="5730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h𝑎𝑦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82838" y="1733550"/>
                <a:ext cx="3886200" cy="5730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9450" y="2058868"/>
            <a:ext cx="2177016" cy="155651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91110" y="3532746"/>
            <a:ext cx="1595309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hiệu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2582863" y="4368800"/>
                <a:ext cx="3324225" cy="5254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∉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82863" y="4368800"/>
                <a:ext cx="3324225" cy="5254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302331" y="4894988"/>
            <a:ext cx="136127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it-IT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it-IT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 bù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1641475" y="4970463"/>
                <a:ext cx="2495550" cy="4032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𝐾h𝑖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𝑡h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41475" y="4970463"/>
                <a:ext cx="2495550" cy="403225"/>
              </a:xfrm>
              <a:prstGeom prst="rect">
                <a:avLst/>
              </a:prstGeom>
              <a:blipFill>
                <a:blip r:embed="rId8"/>
                <a:stretch>
                  <a:fillRect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bject 22"/>
              <p:cNvSpPr txBox="1"/>
              <p:nvPr/>
            </p:nvSpPr>
            <p:spPr bwMode="auto">
              <a:xfrm>
                <a:off x="7884557" y="4947444"/>
                <a:ext cx="654050" cy="4492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84557" y="4947444"/>
                <a:ext cx="654050" cy="4492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/>
          <p:cNvSpPr/>
          <p:nvPr/>
        </p:nvSpPr>
        <p:spPr>
          <a:xfrm>
            <a:off x="3847362" y="4959335"/>
            <a:ext cx="4037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gọi là </a:t>
            </a:r>
            <a:r>
              <a:rPr lang="it-IT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phần bù của B trong A : kí hiệu</a:t>
            </a:r>
            <a:endParaRPr lang="en-US" sz="200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09346" y="5106905"/>
            <a:ext cx="1409365" cy="123434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A9D6181-723F-4829-8E83-0DD6B9E49028}"/>
              </a:ext>
            </a:extLst>
          </p:cNvPr>
          <p:cNvSpPr/>
          <p:nvPr/>
        </p:nvSpPr>
        <p:spPr>
          <a:xfrm>
            <a:off x="3982086" y="199137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</p:spTree>
    <p:extLst>
      <p:ext uri="{BB962C8B-B14F-4D97-AF65-F5344CB8AC3E}">
        <p14:creationId xmlns:p14="http://schemas.microsoft.com/office/powerpoint/2010/main" val="677053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755807" y="289552"/>
            <a:ext cx="2634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HÀM SỐ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03549" y="2925522"/>
            <a:ext cx="1836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/>
              <p:nvPr/>
            </p:nvSpPr>
            <p:spPr>
              <a:xfrm>
                <a:off x="1357746" y="770865"/>
                <a:ext cx="9290553" cy="207345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 số bậc hai là hàm số có dạng: </a:t>
                </a:r>
                <a14:m>
                  <m:oMath xmlns:m="http://schemas.openxmlformats.org/officeDocument/2006/math"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it-I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it-IT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𝑏𝑥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it-IT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it-IT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trong đó a, b, c là những hằng số với a 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</a:t>
                </a:r>
                <a:r>
                  <a:rPr lang="it-IT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  <a:tabLst>
                    <a:tab pos="720090" algn="r"/>
                    <a:tab pos="1080135" algn="l"/>
                    <a:tab pos="1800225" algn="l"/>
                    <a:tab pos="1980565" algn="l"/>
                  </a:tabLst>
                </a:pPr>
                <a:r>
                  <a:rPr lang="it-IT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-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thị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</a:p>
              <a:p>
                <a:pPr algn="just"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f>
                          <m:f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𝛥</m:t>
                            </m:r>
                          </m:num>
                          <m:den>
                            <m:r>
                              <a:rPr lang="fr-F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spcBef>
                    <a:spcPts val="600"/>
                  </a:spcBef>
                  <a:tabLst>
                    <a:tab pos="0" algn="l"/>
                  </a:tabLst>
                </a:pPr>
                <a:r>
                  <a:rPr lang="fr-F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- </a:t>
                </a:r>
                <a:r>
                  <a:rPr lang="fr-FR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1AFE4EB-26F3-45AA-851D-D885BB7B1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7746" y="770865"/>
                <a:ext cx="9290553" cy="2073453"/>
              </a:xfrm>
              <a:prstGeom prst="rect">
                <a:avLst/>
              </a:prstGeom>
              <a:blipFill>
                <a:blip r:embed="rId2"/>
                <a:stretch>
                  <a:fillRect l="-523" t="-576" r="-458"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6EB4199-C453-49C4-961C-17C600BE4E94}"/>
                  </a:ext>
                </a:extLst>
              </p:cNvPr>
              <p:cNvSpPr txBox="1"/>
              <p:nvPr/>
            </p:nvSpPr>
            <p:spPr>
              <a:xfrm>
                <a:off x="655781" y="2925522"/>
                <a:ext cx="10187710" cy="34339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s-ES" sz="20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s-E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sSup>
                      <m:sSupPr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r>
                  <a:rPr lang="es-E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GIẢI</a:t>
                </a: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=−2; </m:t>
                    </m:r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=4; </m:t>
                    </m:r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0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2.(−2)</m:t>
                        </m:r>
                      </m:den>
                    </m:f>
                    <m:r>
                      <a:rPr lang="es-ES" sz="20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−2(1)</m:t>
                        </m:r>
                      </m:e>
                      <m:sup>
                        <m:r>
                          <a:rPr lang="es-ES" sz="20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2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</m:t>
                    </m:r>
                    <m:r>
                      <a:rPr lang="en-US" sz="20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.1+5=−2+4+5=7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I( 1; 7)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0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0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0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0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6EB4199-C453-49C4-961C-17C600BE4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81" y="2925522"/>
                <a:ext cx="10187710" cy="3433953"/>
              </a:xfrm>
              <a:prstGeom prst="rect">
                <a:avLst/>
              </a:prstGeom>
              <a:blipFill>
                <a:blip r:embed="rId3"/>
                <a:stretch>
                  <a:fillRect l="-658" t="-888" b="-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043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17455" y="289552"/>
            <a:ext cx="3972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2: HÀM SỐ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03549" y="2894745"/>
            <a:ext cx="18361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3EBEA62-D96E-4E2D-9CEE-5EE628671D58}"/>
                  </a:ext>
                </a:extLst>
              </p:cNvPr>
              <p:cNvSpPr txBox="1"/>
              <p:nvPr/>
            </p:nvSpPr>
            <p:spPr>
              <a:xfrm>
                <a:off x="572654" y="780839"/>
                <a:ext cx="10760364" cy="56366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s-ES" sz="24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sSup>
                      <m:sSup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𝟔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=3; 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=6; 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2.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s-ES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e>
                        </m:d>
                      </m:den>
                    </m:f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3(−1)</m:t>
                        </m:r>
                      </m:e>
                      <m:sup>
                        <m:r>
                          <a:rPr lang="es-E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+6.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s-E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−1=3−6−1=−4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 −1; −4)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s-E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s-ES" sz="24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đồ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thị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hàm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=1; 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=4; 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=−3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I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2.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s-ES" sz="2400" b="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</m:den>
                    </m:f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𝐼</m:t>
                        </m:r>
                      </m:sub>
                    </m:sSub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(−2)</m:t>
                        </m:r>
                      </m:e>
                      <m:sup>
                        <m:r>
                          <a:rPr lang="es-E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+4.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s-ES" sz="2400" b="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−3=4−8−3=−7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tọa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đỉnh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s-ES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 −2; −7)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s-ES" sz="2400" b="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es-ES" sz="2400" b="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3EBEA62-D96E-4E2D-9CEE-5EE628671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54" y="780839"/>
                <a:ext cx="10760364" cy="5636671"/>
              </a:xfrm>
              <a:prstGeom prst="rect">
                <a:avLst/>
              </a:prstGeom>
              <a:blipFill>
                <a:blip r:embed="rId2"/>
                <a:stretch>
                  <a:fillRect l="-907" t="-6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219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4D8C0EB-DD4D-4743-9384-D32847B53919}"/>
              </a:ext>
            </a:extLst>
          </p:cNvPr>
          <p:cNvSpPr/>
          <p:nvPr/>
        </p:nvSpPr>
        <p:spPr>
          <a:xfrm>
            <a:off x="-457816" y="465043"/>
            <a:ext cx="10719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2: VIẾT PHƯƠNG TRÌNH HÀM SỐ BẬC HAI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B4F56B6-B8AC-4FA5-9033-6B5C4C4FD1B4}"/>
                  </a:ext>
                </a:extLst>
              </p:cNvPr>
              <p:cNvSpPr txBox="1"/>
              <p:nvPr/>
            </p:nvSpPr>
            <p:spPr>
              <a:xfrm>
                <a:off x="258618" y="926708"/>
                <a:ext cx="11499273" cy="58762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s-ES" sz="18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(P): </a:t>
                </a:r>
                <a14:m>
                  <m:oMath xmlns:m="http://schemas.openxmlformats.org/officeDocument/2006/math"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𝒃𝒙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𝒄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(0; -7)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1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</m:t>
                    </m:r>
                    <m:r>
                      <a:rPr lang="fr-FR" sz="18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⟺−</m:t>
                    </m:r>
                    <m:f>
                      <m:fPr>
                        <m:ctrlPr>
                          <a:rPr lang="en-US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=−1⟺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=2.1=2⟹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(0; -7).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x=0 ; y=-7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 </a:t>
                </a:r>
                <a14:m>
                  <m:oMath xmlns:m="http://schemas.openxmlformats.org/officeDocument/2006/math"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−7=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.0+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⟺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=−7  </m:t>
                    </m:r>
                  </m:oMath>
                </a14:m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−7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s-ES" sz="18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(P): </a:t>
                </a:r>
                <a14:m>
                  <m:oMath xmlns:m="http://schemas.openxmlformats.org/officeDocument/2006/math"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s-E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𝒃𝒙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𝒄</m:t>
                    </m:r>
                    <m:r>
                      <a:rPr lang="es-E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(-1; 6)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fr-FR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r>
                  <a:rPr lang="fr-FR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1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3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=−2⟺−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=−2⟺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=2.3=12⟹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r-FR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=12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(-1; 6).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x=-1 ; y=6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b=12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6=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s-ES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⟺6=1−12+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⟺6=−11+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=17  </m:t>
                    </m:r>
                  </m:oMath>
                </a14:m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+17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B4F56B6-B8AC-4FA5-9033-6B5C4C4FD1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18" y="926708"/>
                <a:ext cx="11499273" cy="5876224"/>
              </a:xfrm>
              <a:prstGeom prst="rect">
                <a:avLst/>
              </a:prstGeom>
              <a:blipFill>
                <a:blip r:embed="rId2"/>
                <a:stretch>
                  <a:fillRect l="-424" t="-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321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4D8C0EB-DD4D-4743-9384-D32847B53919}"/>
              </a:ext>
            </a:extLst>
          </p:cNvPr>
          <p:cNvSpPr/>
          <p:nvPr/>
        </p:nvSpPr>
        <p:spPr>
          <a:xfrm>
            <a:off x="1731818" y="175407"/>
            <a:ext cx="8728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2: VIẾT PHƯƠNG TRÌNH HÀM SỐ BẬC HAI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7FD2527-B5B7-457B-A442-095BEE57AC65}"/>
                  </a:ext>
                </a:extLst>
              </p:cNvPr>
              <p:cNvSpPr txBox="1"/>
              <p:nvPr/>
            </p:nvSpPr>
            <p:spPr>
              <a:xfrm>
                <a:off x="355600" y="637072"/>
                <a:ext cx="11480800" cy="6272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iết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(P): </a:t>
                </a:r>
                <a14:m>
                  <m:oMath xmlns:m="http://schemas.openxmlformats.org/officeDocument/2006/math"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𝒃𝒙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 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(-2; 5)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B(4; -3).</a:t>
                </a: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fr-FR" sz="2400" dirty="0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highlight>
                      <a:srgbClr val="00FF00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fr-FR" sz="2400" dirty="0">
                  <a:effectLst/>
                  <a:highlight>
                    <a:srgbClr val="00FF00"/>
                  </a:highlight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Thay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tọa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độ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điểm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vào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(P)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=&gt;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fr-FR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kết</a:t>
                </a:r>
                <a:r>
                  <a:rPr lang="fr-FR" sz="2400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luận</a:t>
                </a:r>
                <a:endParaRPr lang="fr-FR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(-2; 5)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B(4; -3).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−2;5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∈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⟺5=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 </m:t>
                            </m:r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+2⟺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+2=5</m:t>
                            </m:r>
                          </m:e>
                          <m:e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4;−3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∈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⟺−3=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 </m:t>
                            </m:r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4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+2⟺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+2=−3</m:t>
                            </m:r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+2=5</m:t>
                            </m:r>
                          </m:e>
                          <m:e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16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+2=−3</m:t>
                            </m:r>
                          </m:e>
                        </m:eqArr>
                        <m:r>
                          <a:rPr lang="fr-FR" sz="2400" b="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⟺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sz="240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sz="240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=3</m:t>
                                </m:r>
                              </m:e>
                              <m:e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16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+4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  <m:r>
                                  <a:rPr lang="fr-FR" sz="2400" b="0" i="1">
                                    <a:effectLst/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=−5</m:t>
                                </m:r>
                              </m:e>
                            </m:eqArr>
                          </m:e>
                        </m:d>
                      </m:e>
                    </m:d>
                    <m:r>
                      <a:rPr lang="fr-FR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24</m:t>
                                </m:r>
                              </m:den>
                            </m:f>
                          </m:e>
                          <m:e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7FD2527-B5B7-457B-A442-095BEE57A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600" y="637072"/>
                <a:ext cx="11480800" cy="6272999"/>
              </a:xfrm>
              <a:prstGeom prst="rect">
                <a:avLst/>
              </a:prstGeom>
              <a:blipFill>
                <a:blip r:embed="rId2"/>
                <a:stretch>
                  <a:fillRect l="-796" t="-5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1FA5446-F433-418C-AECB-F59C60AB22AD}"/>
              </a:ext>
            </a:extLst>
          </p:cNvPr>
          <p:cNvCxnSpPr/>
          <p:nvPr/>
        </p:nvCxnSpPr>
        <p:spPr>
          <a:xfrm>
            <a:off x="637309" y="3103418"/>
            <a:ext cx="10492509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035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4D8C0EB-DD4D-4743-9384-D32847B53919}"/>
              </a:ext>
            </a:extLst>
          </p:cNvPr>
          <p:cNvSpPr/>
          <p:nvPr/>
        </p:nvSpPr>
        <p:spPr>
          <a:xfrm>
            <a:off x="-355600" y="332429"/>
            <a:ext cx="8728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2: VIẾT PHƯƠNG TRÌNH HÀM SỐ BẬC HAI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7FD2527-B5B7-457B-A442-095BEE57AC65}"/>
                  </a:ext>
                </a:extLst>
              </p:cNvPr>
              <p:cNvSpPr txBox="1"/>
              <p:nvPr/>
            </p:nvSpPr>
            <p:spPr>
              <a:xfrm>
                <a:off x="355600" y="1397789"/>
                <a:ext cx="11480800" cy="47987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s-E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(P): </a:t>
                </a:r>
                <a14:m>
                  <m:oMath xmlns:m="http://schemas.openxmlformats.org/officeDocument/2006/math"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sSup>
                      <m:sSup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𝒃𝒙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 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(3; -5)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B(-2; 7).</a:t>
                </a: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(3; -5)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B(-2; 7).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400" dirty="0" err="1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3;−5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∈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⟺−5=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 </m:t>
                            </m:r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+4⟺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+3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+4=−5⟺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𝟗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𝒃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𝟗</m:t>
                            </m:r>
                          </m:e>
                          <m:e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−2;7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∈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𝑃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⟺7=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 </m:t>
                            </m:r>
                            <m:sSup>
                              <m:sSup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24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.</m:t>
                            </m:r>
                            <m:d>
                              <m:d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</m:e>
                            </m:d>
                            <m:r>
                              <a:rPr lang="fr-FR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+4⟺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+4=7⟺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𝒂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𝒃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fr-FR" sz="2400" b="1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e>
                        </m:eqAr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Khi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: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9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+3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=−9</m:t>
                            </m:r>
                          </m:e>
                          <m:e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b="0" i="1">
                                <a:effectLst/>
                                <a:highlight>
                                  <a:srgbClr val="FFFF00"/>
                                </a:highlight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=3</m:t>
                            </m:r>
                          </m:e>
                        </m:eqArr>
                      </m:e>
                    </m:d>
                    <m:r>
                      <a:rPr lang="fr-FR" sz="2400" b="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den>
                            </m:f>
                          </m:e>
                          <m:e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  <m:r>
                              <a:rPr lang="fr-FR" sz="2400" b="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en-US" sz="2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lang="fr-FR" sz="2400" b="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10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es-E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21</m:t>
                        </m:r>
                      </m:num>
                      <m:den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+4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7FD2527-B5B7-457B-A442-095BEE57A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600" y="1397789"/>
                <a:ext cx="11480800" cy="4798750"/>
              </a:xfrm>
              <a:prstGeom prst="rect">
                <a:avLst/>
              </a:prstGeom>
              <a:blipFill>
                <a:blip r:embed="rId2"/>
                <a:stretch>
                  <a:fillRect l="-796" t="-762" b="-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CF1F92C8-B69E-4AC7-93CC-76C8CC6BB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460" y="332429"/>
            <a:ext cx="4035050" cy="106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4D8C0EB-DD4D-4743-9384-D32847B53919}"/>
              </a:ext>
            </a:extLst>
          </p:cNvPr>
          <p:cNvSpPr/>
          <p:nvPr/>
        </p:nvSpPr>
        <p:spPr>
          <a:xfrm>
            <a:off x="1593273" y="326497"/>
            <a:ext cx="8728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2: VIẾT PHƯƠNG TRÌNH HÀM SỐ BẬC HAI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FD6D052-E1B2-4B05-ABF3-61D6D3510230}"/>
                  </a:ext>
                </a:extLst>
              </p:cNvPr>
              <p:cNvSpPr txBox="1"/>
              <p:nvPr/>
            </p:nvSpPr>
            <p:spPr>
              <a:xfrm>
                <a:off x="397164" y="1385172"/>
                <a:ext cx="11203709" cy="52683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b="1" dirty="0" err="1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s-ES" sz="2400" b="1" dirty="0">
                    <a:solidFill>
                      <a:srgbClr val="FF0000"/>
                    </a:solidFill>
                    <a:effectLst/>
                    <a:highlight>
                      <a:srgbClr val="00FFFF"/>
                    </a:highlight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(P): </a:t>
                </a:r>
                <a14:m>
                  <m:oMath xmlns:m="http://schemas.openxmlformats.org/officeDocument/2006/math"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𝒚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  <m:sSup>
                      <m:sSup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s-ES" sz="24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𝒃𝒙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𝒄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( 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𝟎</m:t>
                    </m:r>
                    <m:r>
                      <a:rPr lang="es-E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. </a:t>
                </a: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(0; 5)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fr-FR" sz="24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fr-FR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</a:t>
                </a:r>
                <a14:m>
                  <m:oMath xmlns:m="http://schemas.openxmlformats.org/officeDocument/2006/math">
                    <m:r>
                      <a:rPr lang="fr-FR" sz="24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sz="24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=−2</m:t>
                    </m:r>
                  </m:oMath>
                </a14:m>
                <a:endParaRPr lang="en-US" sz="24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trục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xứng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là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=−3</m:t>
                    </m:r>
                    <m:r>
                      <a:rPr lang="fr-FR" sz="2400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⟺−</m:t>
                    </m:r>
                    <m:f>
                      <m:fPr>
                        <m:ctrlPr>
                          <a:rPr lang="en-US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num>
                      <m:den>
                        <m:r>
                          <a:rPr lang="fr-FR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fr-FR" sz="24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den>
                    </m:f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=3⟺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=6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=6.</m:t>
                    </m:r>
                    <m:d>
                      <m:d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=−12⟹</m:t>
                    </m:r>
                    <m:r>
                      <a:rPr lang="fr-FR" sz="24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fr-FR" sz="24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=−12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Symbol" panose="05050102010706020507" pitchFamily="18" charset="2"/>
                  <a:buChar char=""/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qua A (0; 5).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Thay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x=0 ; y= 5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vào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ra ta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 </a:t>
                </a:r>
                <a14:m>
                  <m:oMath xmlns:m="http://schemas.openxmlformats.org/officeDocument/2006/math"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5=−2.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  <m:sup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.0+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⟺</m:t>
                    </m:r>
                    <m:r>
                      <a:rPr lang="es-ES" sz="24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s-ES" sz="24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 </m:t>
                    </m:r>
                  </m:oMath>
                </a14:m>
                <a:r>
                  <a:rPr lang="es-ES" sz="24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Parabol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(P)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s-E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s-E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s-ES" sz="24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12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s-E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+5   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FD6D052-E1B2-4B05-ABF3-61D6D35102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64" y="1385172"/>
                <a:ext cx="11203709" cy="5268365"/>
              </a:xfrm>
              <a:prstGeom prst="rect">
                <a:avLst/>
              </a:prstGeom>
              <a:blipFill>
                <a:blip r:embed="rId2"/>
                <a:stretch>
                  <a:fillRect l="-8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3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30946" y="289316"/>
            <a:ext cx="879407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 TẬP CHƯƠNG 2:  HÀM SỐ BẬC NHẤT VÀ HÀM SỐ BẬC HAI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BD261C-2799-410D-853D-EE3545620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336" y="852128"/>
            <a:ext cx="8621328" cy="515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597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30946" y="289316"/>
            <a:ext cx="879407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ÔN TẬP CHƯƠNG 2:  HÀM SỐ BẬC NHẤT VÀ HÀM SỐ BẬC HAI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FD3D531-7C50-4166-B369-7B8DCA4FE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099" y="2300130"/>
            <a:ext cx="8611802" cy="2257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040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469805" y="330702"/>
            <a:ext cx="6066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3: PHƯƠNG TRÌNH VÀ HỆ PHƯƠNG TRÌNH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6862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65A13B-EF94-46C4-8F62-696D9E382A8C}"/>
              </a:ext>
            </a:extLst>
          </p:cNvPr>
          <p:cNvCxnSpPr/>
          <p:nvPr/>
        </p:nvCxnSpPr>
        <p:spPr>
          <a:xfrm>
            <a:off x="6096000" y="1228436"/>
            <a:ext cx="0" cy="52647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3FC9E62-A5DD-499D-9F36-6027278D3688}"/>
                  </a:ext>
                </a:extLst>
              </p:cNvPr>
              <p:cNvSpPr txBox="1"/>
              <p:nvPr/>
            </p:nvSpPr>
            <p:spPr>
              <a:xfrm>
                <a:off x="345796" y="1399366"/>
                <a:ext cx="5676663" cy="139499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indent="9017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1.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chứa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ẩn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dấu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tuyệt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18034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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</m:d>
                    <m:r>
                      <a:rPr lang="en-US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  <m:r>
                              <a:rPr lang="en-US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≥</m:t>
                            </m:r>
                            <m:r>
                              <a:rPr lang="en-US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en-US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=</m:t>
                                    </m:r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𝑩</m:t>
                                    </m:r>
                                  </m:e>
                                  <m:e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𝑨</m:t>
                                    </m:r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=−</m:t>
                                    </m:r>
                                    <m:r>
                                      <a:rPr lang="en-US" b="1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𝑩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3FC9E62-A5DD-499D-9F36-6027278D36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796" y="1399366"/>
                <a:ext cx="5676663" cy="1394997"/>
              </a:xfrm>
              <a:prstGeom prst="rect">
                <a:avLst/>
              </a:prstGeom>
              <a:blipFill>
                <a:blip r:embed="rId2"/>
                <a:stretch>
                  <a:fillRect t="-3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EAF45A64-A605-4D69-97E8-058388B893DD}"/>
              </a:ext>
            </a:extLst>
          </p:cNvPr>
          <p:cNvSpPr/>
          <p:nvPr/>
        </p:nvSpPr>
        <p:spPr>
          <a:xfrm>
            <a:off x="297819" y="1068834"/>
            <a:ext cx="2198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1.PHƯƠNG TRÌNH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3FEF9D3-97C2-4201-9880-BF450FA3C77E}"/>
                  </a:ext>
                </a:extLst>
              </p:cNvPr>
              <p:cNvSpPr txBox="1"/>
              <p:nvPr/>
            </p:nvSpPr>
            <p:spPr>
              <a:xfrm>
                <a:off x="8860805" y="339404"/>
                <a:ext cx="2943022" cy="729430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3FEF9D3-97C2-4201-9880-BF450FA3C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0805" y="339404"/>
                <a:ext cx="2943022" cy="72943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4821975-3E08-4EB0-B008-470FD5140A4A}"/>
                  </a:ext>
                </a:extLst>
              </p:cNvPr>
              <p:cNvSpPr txBox="1"/>
              <p:nvPr/>
            </p:nvSpPr>
            <p:spPr>
              <a:xfrm>
                <a:off x="317739" y="4004034"/>
                <a:ext cx="5778261" cy="20937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bày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s-E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s-E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s-E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s-ES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s-E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điều</a:t>
                </a:r>
                <a:r>
                  <a:rPr lang="es-E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kiện</a:t>
                </a:r>
                <a:r>
                  <a:rPr lang="es-E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s-E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s-E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s-E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Khi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tra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mãn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=&gt;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endPara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4821975-3E08-4EB0-B008-470FD5140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739" y="4004034"/>
                <a:ext cx="5778261" cy="2093715"/>
              </a:xfrm>
              <a:prstGeom prst="rect">
                <a:avLst/>
              </a:prstGeom>
              <a:blipFill>
                <a:blip r:embed="rId4"/>
                <a:stretch>
                  <a:fillRect l="-844" t="-1749" b="-3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545333D-96E3-4BFA-87FA-9F7814A387C9}"/>
                  </a:ext>
                </a:extLst>
              </p:cNvPr>
              <p:cNvSpPr txBox="1"/>
              <p:nvPr/>
            </p:nvSpPr>
            <p:spPr>
              <a:xfrm>
                <a:off x="5812805" y="1014004"/>
                <a:ext cx="6096000" cy="385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28600" marR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s-ES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s-ES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s-ES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 </a:t>
                </a:r>
                <a:r>
                  <a:rPr lang="es-ES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s-ES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s-ES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b="1" dirty="0" err="1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s-ES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s-ES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s-ES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s-ES" b="1" i="1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  <m:r>
                      <a:rPr lang="es-ES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s-ES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s-ES" b="1" i="1"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s-ES" b="1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545333D-96E3-4BFA-87FA-9F7814A38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2805" y="1014004"/>
                <a:ext cx="6096000" cy="385362"/>
              </a:xfrm>
              <a:prstGeom prst="rect">
                <a:avLst/>
              </a:prstGeom>
              <a:blipFill>
                <a:blip r:embed="rId5"/>
                <a:stretch>
                  <a:fillRect t="-3125" b="-23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>
            <a:extLst>
              <a:ext uri="{FF2B5EF4-FFF2-40B4-BE49-F238E27FC236}">
                <a16:creationId xmlns:a16="http://schemas.microsoft.com/office/drawing/2014/main" id="{FE0A9280-B88A-46A5-A6F2-E29855376E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7611" y="3830254"/>
            <a:ext cx="5575438" cy="2697044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E0B43B4-D679-4205-84D8-E0D45AFE65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9542" y="1413479"/>
            <a:ext cx="2943020" cy="237980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31955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48682" y="317261"/>
            <a:ext cx="54121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3: PHƯƠNG TRÌNH VÀ HỆ PHƯƠNG TRÌNH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84009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65A13B-EF94-46C4-8F62-696D9E382A8C}"/>
              </a:ext>
            </a:extLst>
          </p:cNvPr>
          <p:cNvCxnSpPr/>
          <p:nvPr/>
        </p:nvCxnSpPr>
        <p:spPr>
          <a:xfrm>
            <a:off x="6096000" y="1228436"/>
            <a:ext cx="0" cy="52647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B1435CA-EDFB-4993-B6E7-5DFD37031B80}"/>
                  </a:ext>
                </a:extLst>
              </p:cNvPr>
              <p:cNvSpPr txBox="1"/>
              <p:nvPr/>
            </p:nvSpPr>
            <p:spPr>
              <a:xfrm>
                <a:off x="337512" y="1128232"/>
                <a:ext cx="5412123" cy="88780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 marL="0" marR="0" indent="9017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:r>
                  <a:rPr lang="en-US" sz="16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 Ph</a:t>
                </a:r>
                <a:r>
                  <a:rPr lang="vi-VN" sz="16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ương trình chứa ẩn dưới dấu căn</a:t>
                </a:r>
                <a:endParaRPr lang="en-US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18034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  <a:tab pos="4171950" algn="l"/>
                  </a:tabLst>
                </a:pPr>
                <a:r>
                  <a:rPr lang="en-US" sz="16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</a:t>
                </a:r>
                <a:r>
                  <a:rPr lang="en-US" sz="16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16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𝑨</m:t>
                        </m:r>
                      </m:e>
                    </m:rad>
                    <m:r>
                      <a:rPr lang="en-US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en-US" sz="16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6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𝑩</m:t>
                            </m:r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≥</m:t>
                            </m:r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</m:e>
                          <m:e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&amp;</m:t>
                            </m:r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𝑨</m:t>
                            </m:r>
                            <m:r>
                              <a:rPr lang="en-US" sz="16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𝑩</m:t>
                                </m:r>
                              </m:e>
                              <m:sup>
                                <m:r>
                                  <a:rPr lang="en-US" sz="1600" b="1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</m:e>
                        </m:eqArr>
                      </m:e>
                    </m:d>
                  </m:oMath>
                </a14:m>
                <a:endParaRPr lang="en-US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B1435CA-EDFB-4993-B6E7-5DFD37031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512" y="1128232"/>
                <a:ext cx="5412123" cy="887807"/>
              </a:xfrm>
              <a:prstGeom prst="rect">
                <a:avLst/>
              </a:prstGeom>
              <a:blipFill>
                <a:blip r:embed="rId2"/>
                <a:stretch>
                  <a:fillRect t="-2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EAF45A64-A605-4D69-97E8-058388B893DD}"/>
              </a:ext>
            </a:extLst>
          </p:cNvPr>
          <p:cNvSpPr/>
          <p:nvPr/>
        </p:nvSpPr>
        <p:spPr>
          <a:xfrm>
            <a:off x="495097" y="734192"/>
            <a:ext cx="19747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1.PHƯƠNG TRÌNH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38213B6-2C20-4F87-B630-0FEE18DB07CD}"/>
                  </a:ext>
                </a:extLst>
              </p:cNvPr>
              <p:cNvSpPr txBox="1"/>
              <p:nvPr/>
            </p:nvSpPr>
            <p:spPr>
              <a:xfrm>
                <a:off x="267854" y="2984009"/>
                <a:ext cx="6096000" cy="23721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pháp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s-ES" sz="18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</m:rad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s-ES" sz="1800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𝐵</m:t>
                            </m:r>
                            <m:r>
                              <a:rPr lang="es-ES" sz="18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≥0</m:t>
                            </m:r>
                          </m:e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𝐴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sSup>
                              <m:sSup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𝐵</m:t>
                                </m:r>
                              </m:e>
                              <m:sup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eqArr>
                      </m:e>
                    </m:d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bày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đây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Bước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Tìm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điều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kiện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kiểm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tra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mãn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hay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18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s-ES" sz="18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38213B6-2C20-4F87-B630-0FEE18DB0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854" y="2984009"/>
                <a:ext cx="6096000" cy="2372188"/>
              </a:xfrm>
              <a:prstGeom prst="rect">
                <a:avLst/>
              </a:prstGeom>
              <a:blipFill>
                <a:blip r:embed="rId3"/>
                <a:stretch>
                  <a:fillRect l="-900" b="-33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1FAEEE-0289-4160-BE87-372EDD1197EB}"/>
                  </a:ext>
                </a:extLst>
              </p:cNvPr>
              <p:cNvSpPr txBox="1"/>
              <p:nvPr/>
            </p:nvSpPr>
            <p:spPr>
              <a:xfrm>
                <a:off x="31404" y="5394145"/>
                <a:ext cx="4211781" cy="109901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Lưu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ý: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Hằng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đẳng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s-E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s-E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s-E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s-E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s-E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s-E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s-E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s-E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s-E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s-E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s-E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s-E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s-E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s-E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s-E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  <m:r>
                              <a:rPr lang="es-E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s-E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𝑏</m:t>
                            </m:r>
                          </m:e>
                        </m:d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−2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𝑎𝑏</m:t>
                    </m:r>
                    <m:r>
                      <a:rPr lang="es-E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p>
                        <m:r>
                          <a:rPr lang="es-E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31FAEEE-0289-4160-BE87-372EDD119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04" y="5394145"/>
                <a:ext cx="4211781" cy="1099019"/>
              </a:xfrm>
              <a:prstGeom prst="rect">
                <a:avLst/>
              </a:prstGeom>
              <a:blipFill>
                <a:blip r:embed="rId4"/>
                <a:stretch>
                  <a:fillRect t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F013602-485E-4FA6-9314-DD67BDDAF921}"/>
                  </a:ext>
                </a:extLst>
              </p:cNvPr>
              <p:cNvSpPr txBox="1"/>
              <p:nvPr/>
            </p:nvSpPr>
            <p:spPr>
              <a:xfrm>
                <a:off x="6159170" y="823004"/>
                <a:ext cx="6096000" cy="4054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s-ES" sz="1800" b="1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Ví</a:t>
                </a:r>
                <a:r>
                  <a:rPr lang="es-ES" sz="1800" b="1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dụ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s-E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s-E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F013602-485E-4FA6-9314-DD67BDDAF9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9170" y="823004"/>
                <a:ext cx="6096000" cy="405432"/>
              </a:xfrm>
              <a:prstGeom prst="rect">
                <a:avLst/>
              </a:prstGeom>
              <a:blipFill>
                <a:blip r:embed="rId5"/>
                <a:stretch>
                  <a:fillRect l="-800" b="-223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>
            <a:extLst>
              <a:ext uri="{FF2B5EF4-FFF2-40B4-BE49-F238E27FC236}">
                <a16:creationId xmlns:a16="http://schemas.microsoft.com/office/drawing/2014/main" id="{BECE2558-1FF6-4616-B33E-C95E7B1F6E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1536" y="1228436"/>
            <a:ext cx="4763165" cy="2333951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194D39-714E-404B-A955-AEC71C976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1536" y="3632027"/>
            <a:ext cx="5687219" cy="241016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13985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13277" y="1293983"/>
            <a:ext cx="29184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1.1.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74766" y="19967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en-US" altLang="en-US" sz="13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972491" y="13193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555206" y="1325614"/>
                <a:ext cx="2217737" cy="5810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0,1,2,3...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55206" y="1325614"/>
                <a:ext cx="2217737" cy="58102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6670766" y="1319348"/>
                <a:ext cx="1758950" cy="500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1,2,3...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70766" y="1319348"/>
                <a:ext cx="1758950" cy="500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844258" y="2056459"/>
            <a:ext cx="2456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3432175" y="1993900"/>
                <a:ext cx="3968750" cy="5572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...,−3,−2,−1,0,1,2,3,...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32175" y="1993900"/>
                <a:ext cx="3968750" cy="5572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1125285" y="2725635"/>
            <a:ext cx="1007916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80340"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 số -1, -2, -3, ... là các số nguyên âm.</a:t>
            </a:r>
            <a:r>
              <a:rPr lang="en-US" sz="14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Z gồm các số tự nhiên và các số nguyên âm.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9964" y="3359859"/>
            <a:ext cx="2331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hữu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tỉ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3359150" y="3178175"/>
                <a:ext cx="2805113" cy="7889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ℤ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≠0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59150" y="3178175"/>
                <a:ext cx="2805113" cy="7889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330722" y="3868442"/>
            <a:ext cx="9204451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0086077" y="3979102"/>
            <a:ext cx="79220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sz="13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3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sz="13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10880461" y="3729191"/>
                <a:ext cx="1101366" cy="79221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=1,25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80461" y="3729191"/>
                <a:ext cx="1101366" cy="79221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1763366" y="4318777"/>
            <a:ext cx="6390820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(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kumimoji="0" lang="en-US" altLang="en-US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altLang="en-US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I)</a:t>
            </a: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91409" y="5030075"/>
            <a:ext cx="2626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1.4.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345194" y="5551413"/>
            <a:ext cx="796177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 các số thập phân hữu hạn, vô hạn tuần hoàn và vô hạn không tuần hoàn. 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24"/>
              <p:cNvSpPr txBox="1"/>
              <p:nvPr/>
            </p:nvSpPr>
            <p:spPr bwMode="auto">
              <a:xfrm>
                <a:off x="3807120" y="5030075"/>
                <a:ext cx="496888" cy="4349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07120" y="5030075"/>
                <a:ext cx="496888" cy="4349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3359150" y="6149975"/>
                <a:ext cx="2609850" cy="4270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59150" y="6149975"/>
                <a:ext cx="2609850" cy="42703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256661" y="652714"/>
            <a:ext cx="2646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tập hợp số đã học</a:t>
            </a: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9EEFDDA-BA9A-4E21-858A-BA6D38E6DF03}"/>
              </a:ext>
            </a:extLst>
          </p:cNvPr>
          <p:cNvSpPr/>
          <p:nvPr/>
        </p:nvSpPr>
        <p:spPr>
          <a:xfrm>
            <a:off x="4007002" y="317261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</p:spTree>
    <p:extLst>
      <p:ext uri="{BB962C8B-B14F-4D97-AF65-F5344CB8AC3E}">
        <p14:creationId xmlns:p14="http://schemas.microsoft.com/office/powerpoint/2010/main" val="30944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477FC7-C91D-4017-AEEB-053D33A9683F}"/>
                  </a:ext>
                </a:extLst>
              </p:cNvPr>
              <p:cNvSpPr txBox="1"/>
              <p:nvPr/>
            </p:nvSpPr>
            <p:spPr>
              <a:xfrm>
                <a:off x="311925" y="466569"/>
                <a:ext cx="6096000" cy="42400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kumimoji="0" lang="fr-FR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sz="2000" b="1" i="0" u="none" strike="noStrike" kern="1200" cap="none" spc="0" normalizeH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kumimoji="0" lang="fr-F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kumimoji="0" lang="fr-F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kumimoji="0" lang="fr-F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kumimoji="0" lang="fr-FR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 lvl="0" indent="-4572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/>
                  <a:tabLst/>
                  <a:defRPr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rad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𝟐</m:t>
                    </m:r>
                  </m:oMath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+2≥0⟺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≥−2</m:t>
                    </m:r>
                  </m:oMath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vế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𝟐</m:t>
                          </m:r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𝟗</m:t>
                          </m:r>
                        </m:e>
                      </m:rad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kumimoji="0" lang="en-US" sz="20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⟺2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+9=</m:t>
                      </m:r>
                      <m:sSup>
                        <m:sSup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+2</m:t>
                              </m:r>
                            </m:e>
                          </m:d>
                        </m:e>
                        <m: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⟺2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+9=</m:t>
                      </m:r>
                      <m:sSup>
                        <m:sSup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+4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sSup>
                        <m:sSupPr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−5=0</m:t>
                      </m:r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["/>
                          <m:endChr m:val=""/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=−1+</m:t>
                              </m:r>
                              <m:rad>
                                <m:radPr>
                                  <m:degHide m:val="on"/>
                                  <m:ctrlP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rad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 (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𝑛h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ậ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=−1−</m:t>
                              </m:r>
                              <m:rad>
                                <m:radPr>
                                  <m:degHide m:val="on"/>
                                  <m:ctrlP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6</m:t>
                                  </m:r>
                                </m:e>
                              </m:rad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(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𝑙𝑜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ạ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Vậy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nghiệm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của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phương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trình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là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: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=−1+</m:t>
                    </m:r>
                    <m:rad>
                      <m:radPr>
                        <m:degHide m:val="on"/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</m:e>
                    </m:rad>
                  </m:oMath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477FC7-C91D-4017-AEEB-053D33A968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925" y="466569"/>
                <a:ext cx="6096000" cy="4240007"/>
              </a:xfrm>
              <a:prstGeom prst="rect">
                <a:avLst/>
              </a:prstGeom>
              <a:blipFill>
                <a:blip r:embed="rId2"/>
                <a:stretch>
                  <a:fillRect l="-1100" t="-863" b="-15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3A9BBF1-8A58-4839-91BF-285D510A7371}"/>
                  </a:ext>
                </a:extLst>
              </p:cNvPr>
              <p:cNvSpPr txBox="1"/>
              <p:nvPr/>
            </p:nvSpPr>
            <p:spPr>
              <a:xfrm>
                <a:off x="5982788" y="683623"/>
                <a:ext cx="5408023" cy="57531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marR="0" lvl="0" indent="-4572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AutoNum type="alphaLcParenR" startAt="2"/>
                  <a:tabLst/>
                  <a:defRPr/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kumimoji="0" lang="en-US" sz="20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2000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Điều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kiện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</a:t>
                </a:r>
                <a14:m>
                  <m:oMath xmlns:m="http://schemas.openxmlformats.org/officeDocument/2006/math">
                    <m:r>
                      <a:rPr kumimoji="0" lang="en-US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−5≥0⟺3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≥5⟺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kumimoji="0" 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</m:t>
                    </m:r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Symbol" panose="05050102010706020507" pitchFamily="18" charset="2"/>
                  <a:buChar char=""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Khi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["/>
                          <m:endChr m:val=""/>
                          <m:ctrlP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num>
                            <m:den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  <m:r>
                                <a:rPr kumimoji="0" lang="en-US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d>
                                <m:dPr>
                                  <m:ctrlPr>
                                    <a:rPr kumimoji="0" lang="en-US" sz="20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0" lang="en-US" sz="20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  <m:r>
                                    <a:rPr kumimoji="0" lang="en-US" sz="20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  <m:r>
                                    <a:rPr kumimoji="0" lang="en-US" sz="20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kumimoji="0" lang="en-US" sz="2000" b="1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𝟓</m:t>
                                  </m:r>
                                </m:e>
                              </m:d>
                            </m:den>
                          </m:f>
                        </m:e>
                      </m:d>
                    </m:oMath>
                  </m:oMathPara>
                </a14:m>
                <a:endParaRPr kumimoji="0" lang="en-US" sz="20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["/>
                          <m:endChr m:val=""/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+1=3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num>
                            <m:den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+1=−3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["/>
                          <m:endChr m:val=""/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=−5+1  </m:t>
                              </m:r>
                            </m:num>
                            <m:den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+3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=5−1 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["/>
                          <m:endChr m:val=""/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−7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=−4  </m:t>
                              </m:r>
                            </m:num>
                            <m:den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=4 </m:t>
                              </m:r>
                            </m:den>
                          </m:f>
                        </m:e>
                      </m:d>
                      <m:r>
                        <a:rPr kumimoji="0" lang="en-US" sz="2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["/>
                          <m:endChr m:val=""/>
                          <m:ctrlPr>
                            <a:rPr kumimoji="0" lang="en-US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kumimoji="0" lang="en-US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𝑙𝑜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ạ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=−4 (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𝑙𝑜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ạ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kumimoji="0" lang="en-US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 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71374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vô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3A9BBF1-8A58-4839-91BF-285D510A7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2788" y="683623"/>
                <a:ext cx="5408023" cy="5753178"/>
              </a:xfrm>
              <a:prstGeom prst="rect">
                <a:avLst/>
              </a:prstGeom>
              <a:blipFill>
                <a:blip r:embed="rId3"/>
                <a:stretch>
                  <a:fillRect l="-1239" t="-530" b="-9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1C091CE-DDAD-451E-BB8C-2D2EA5FFDAC4}"/>
              </a:ext>
            </a:extLst>
          </p:cNvPr>
          <p:cNvCxnSpPr/>
          <p:nvPr/>
        </p:nvCxnSpPr>
        <p:spPr>
          <a:xfrm>
            <a:off x="5982788" y="827313"/>
            <a:ext cx="0" cy="557348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95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412960" y="317261"/>
            <a:ext cx="34835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CHỨA GIÁ TRỊ TUYỆT ĐỐI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84009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F1C3C6-F719-4AFB-9143-5478828116F9}"/>
              </a:ext>
            </a:extLst>
          </p:cNvPr>
          <p:cNvCxnSpPr/>
          <p:nvPr/>
        </p:nvCxnSpPr>
        <p:spPr>
          <a:xfrm>
            <a:off x="295563" y="1700688"/>
            <a:ext cx="1129607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65A13B-EF94-46C4-8F62-696D9E382A8C}"/>
              </a:ext>
            </a:extLst>
          </p:cNvPr>
          <p:cNvCxnSpPr/>
          <p:nvPr/>
        </p:nvCxnSpPr>
        <p:spPr>
          <a:xfrm>
            <a:off x="6096000" y="1228436"/>
            <a:ext cx="0" cy="52647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7564324-CFED-4E4F-B510-E6C8E2376A4B}"/>
                  </a:ext>
                </a:extLst>
              </p:cNvPr>
              <p:cNvSpPr txBox="1"/>
              <p:nvPr/>
            </p:nvSpPr>
            <p:spPr>
              <a:xfrm>
                <a:off x="397164" y="959421"/>
                <a:ext cx="6096000" cy="7039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 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7564324-CFED-4E4F-B510-E6C8E2376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64" y="959421"/>
                <a:ext cx="6096000" cy="703911"/>
              </a:xfrm>
              <a:prstGeom prst="rect">
                <a:avLst/>
              </a:prstGeom>
              <a:blipFill>
                <a:blip r:embed="rId2"/>
                <a:stretch>
                  <a:fillRect l="-800" t="-1724" b="-12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C46C5E-26E8-4F01-B42A-908DA3674611}"/>
                  </a:ext>
                </a:extLst>
              </p:cNvPr>
              <p:cNvSpPr txBox="1"/>
              <p:nvPr/>
            </p:nvSpPr>
            <p:spPr>
              <a:xfrm>
                <a:off x="295563" y="1825603"/>
                <a:ext cx="6096000" cy="44185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𝑝𝑡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3−2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≥0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begChr m:val="["/>
                                    <m:endChr m:val=""/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−2=3−2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−2=</m:t>
                                          </m:r>
                                          <m:r>
                                            <a:rPr lang="en-US" sz="1800" b="1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(3−2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)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≥−3</m:t>
                              </m:r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=3+2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=−3+2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f>
                                <m:f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1800" b="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=1(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=−1(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−1;1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C46C5E-26E8-4F01-B42A-908DA3674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63" y="1825603"/>
                <a:ext cx="6096000" cy="4418582"/>
              </a:xfrm>
              <a:prstGeom prst="rect">
                <a:avLst/>
              </a:prstGeom>
              <a:blipFill>
                <a:blip r:embed="rId3"/>
                <a:stretch>
                  <a:fillRect l="-800" t="-2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A86621E-2C87-4D58-8C8B-035B694074C0}"/>
                  </a:ext>
                </a:extLst>
              </p:cNvPr>
              <p:cNvSpPr txBox="1"/>
              <p:nvPr/>
            </p:nvSpPr>
            <p:spPr>
              <a:xfrm>
                <a:off x="6096000" y="855129"/>
                <a:ext cx="6096000" cy="6878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A86621E-2C87-4D58-8C8B-035B69407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855129"/>
                <a:ext cx="6096000" cy="687881"/>
              </a:xfrm>
              <a:prstGeom prst="rect">
                <a:avLst/>
              </a:prstGeom>
              <a:blipFill>
                <a:blip r:embed="rId4"/>
                <a:stretch>
                  <a:fillRect l="-800" t="-1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F20A625-8A41-4FA8-BA39-7CF62DCE9C04}"/>
                  </a:ext>
                </a:extLst>
              </p:cNvPr>
              <p:cNvSpPr txBox="1"/>
              <p:nvPr/>
            </p:nvSpPr>
            <p:spPr>
              <a:xfrm>
                <a:off x="6096000" y="1782995"/>
                <a:ext cx="6096000" cy="45037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−5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−5≥0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−4=2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−5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−4=−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−5</m:t>
                                            </m:r>
                                          </m:e>
                                        </m:d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≥5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=4−5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=4+5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≥5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=4−5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=4+5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=1(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=3(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F20A625-8A41-4FA8-BA39-7CF62DCE9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782995"/>
                <a:ext cx="6096000" cy="4503797"/>
              </a:xfrm>
              <a:prstGeom prst="rect">
                <a:avLst/>
              </a:prstGeom>
              <a:blipFill>
                <a:blip r:embed="rId5"/>
                <a:stretch>
                  <a:fillRect l="-800" t="-677" b="-12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48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96417" y="317261"/>
            <a:ext cx="3516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CHỨA CĂN THỨC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84009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F1C3C6-F719-4AFB-9143-5478828116F9}"/>
              </a:ext>
            </a:extLst>
          </p:cNvPr>
          <p:cNvCxnSpPr/>
          <p:nvPr/>
        </p:nvCxnSpPr>
        <p:spPr>
          <a:xfrm>
            <a:off x="295562" y="1469304"/>
            <a:ext cx="1129607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65A13B-EF94-46C4-8F62-696D9E382A8C}"/>
              </a:ext>
            </a:extLst>
          </p:cNvPr>
          <p:cNvCxnSpPr/>
          <p:nvPr/>
        </p:nvCxnSpPr>
        <p:spPr>
          <a:xfrm>
            <a:off x="6086764" y="655815"/>
            <a:ext cx="0" cy="52647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627EAC2-7C82-465D-B889-F4475EA29035}"/>
                  </a:ext>
                </a:extLst>
              </p:cNvPr>
              <p:cNvSpPr txBox="1"/>
              <p:nvPr/>
            </p:nvSpPr>
            <p:spPr>
              <a:xfrm>
                <a:off x="480291" y="623706"/>
                <a:ext cx="6096000" cy="757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627EAC2-7C82-465D-B889-F4475EA29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91" y="623706"/>
                <a:ext cx="6096000" cy="757515"/>
              </a:xfrm>
              <a:prstGeom prst="rect">
                <a:avLst/>
              </a:prstGeom>
              <a:blipFill>
                <a:blip r:embed="rId2"/>
                <a:stretch>
                  <a:fillRect l="-900" t="-1600" b="-1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F300D4-1EB1-497D-AB1C-D248D61729D2}"/>
                  </a:ext>
                </a:extLst>
              </p:cNvPr>
              <p:cNvSpPr txBox="1"/>
              <p:nvPr/>
            </p:nvSpPr>
            <p:spPr>
              <a:xfrm>
                <a:off x="283195" y="1515852"/>
                <a:ext cx="6096000" cy="527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ra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−1≥0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+1=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sSup>
                              <m:sSup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180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  <m:r>
                              <a:rPr lang="en-US" sz="1800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=4</m:t>
                            </m:r>
                            <m:sSup>
                              <m:sSupPr>
                                <m:ctrlPr>
                                  <a:rPr lang="en-US" sz="18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18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  <m:r>
                              <a:rPr lang="en-US" sz="18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 smtClean="0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8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=0 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𝑙</m:t>
                                            </m:r>
                                          </m:e>
                                        </m:d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f>
                                          <m:f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3</m:t>
                                            </m:r>
                                          </m:den>
                                        </m:f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𝑛</m:t>
                                            </m:r>
                                          </m:e>
                                        </m:d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F300D4-1EB1-497D-AB1C-D248D6172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95" y="1515852"/>
                <a:ext cx="6096000" cy="5278368"/>
              </a:xfrm>
              <a:prstGeom prst="rect">
                <a:avLst/>
              </a:prstGeom>
              <a:blipFill>
                <a:blip r:embed="rId3"/>
                <a:stretch>
                  <a:fillRect l="-800" t="-6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A2701E1-5B79-45C0-A7D6-4B7FAFC6E516}"/>
                  </a:ext>
                </a:extLst>
              </p:cNvPr>
              <p:cNvSpPr txBox="1"/>
              <p:nvPr/>
            </p:nvSpPr>
            <p:spPr>
              <a:xfrm>
                <a:off x="5812805" y="702363"/>
                <a:ext cx="6096000" cy="7669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ra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A2701E1-5B79-45C0-A7D6-4B7FAFC6E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2805" y="702363"/>
                <a:ext cx="6096000" cy="766941"/>
              </a:xfrm>
              <a:prstGeom prst="rect">
                <a:avLst/>
              </a:prstGeom>
              <a:blipFill>
                <a:blip r:embed="rId4"/>
                <a:stretch>
                  <a:fillRect t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AABC11-1454-418D-A5E8-90687BACF636}"/>
                  </a:ext>
                </a:extLst>
              </p:cNvPr>
              <p:cNvSpPr txBox="1"/>
              <p:nvPr/>
            </p:nvSpPr>
            <p:spPr>
              <a:xfrm>
                <a:off x="6096000" y="1675760"/>
                <a:ext cx="6096000" cy="3666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60045" marR="28829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rad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−1≥0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−2=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sSup>
                                  <m:sSup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e>
                            </m:mr>
                          </m:m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⇔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−1≥0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−2=4</m:t>
                                    </m:r>
                                    <m:sSup>
                                      <m:sSupPr>
                                        <m:ctrlP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−4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+1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+7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−3=0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=1(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f>
                                          <m:f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4</m:t>
                                            </m:r>
                                          </m:den>
                                        </m:f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;1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AABC11-1454-418D-A5E8-90687BACF6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675760"/>
                <a:ext cx="6096000" cy="3666388"/>
              </a:xfrm>
              <a:prstGeom prst="rect">
                <a:avLst/>
              </a:prstGeom>
              <a:blipFill>
                <a:blip r:embed="rId5"/>
                <a:stretch>
                  <a:fillRect l="-800" t="-4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CF760BD-0A8A-4CE8-BDD8-D45F634F8707}"/>
                  </a:ext>
                </a:extLst>
              </p:cNvPr>
              <p:cNvSpPr txBox="1"/>
              <p:nvPr/>
            </p:nvSpPr>
            <p:spPr>
              <a:xfrm>
                <a:off x="9467273" y="339404"/>
                <a:ext cx="2336553" cy="58785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1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6CF760BD-0A8A-4CE8-BDD8-D45F634F87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7273" y="339404"/>
                <a:ext cx="2336553" cy="5878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861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5172" y="206889"/>
            <a:ext cx="2924784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HỆ PHƯƠNG TRÌNH: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3644" y="434218"/>
            <a:ext cx="365677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pt-B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pt-BR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bậc nhât hai ẩn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875179" y="785081"/>
                <a:ext cx="3073051" cy="81205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𝒂𝒙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𝒃𝒚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  <m:r>
                                  <m:rPr>
                                    <m:nor/>
                                  </m:rPr>
                                  <a:rPr lang="en-US" b="1" i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    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𝒃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5179" y="785081"/>
                <a:ext cx="3073051" cy="8120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457927" y="1283134"/>
            <a:ext cx="190629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2462812" y="1728186"/>
                <a:ext cx="3633185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62812" y="1728186"/>
                <a:ext cx="3633185" cy="7887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364218" y="2522734"/>
                <a:ext cx="3209545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4218" y="2522734"/>
                <a:ext cx="3209545" cy="78875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64217" y="3311493"/>
                <a:ext cx="3633183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4217" y="3311493"/>
                <a:ext cx="3633183" cy="78875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337553" y="4378860"/>
                <a:ext cx="1203325" cy="4206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553" y="4378860"/>
                <a:ext cx="1203325" cy="420687"/>
              </a:xfrm>
              <a:prstGeom prst="rect">
                <a:avLst/>
              </a:prstGeom>
              <a:blipFill>
                <a:blip r:embed="rId6"/>
                <a:stretch>
                  <a:fillRect t="-1449" b="-15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1505478" y="4383449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x;y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5518666" y="4386845"/>
                <a:ext cx="748932" cy="590504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18666" y="4386845"/>
                <a:ext cx="748932" cy="5905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6154937" y="4336471"/>
                <a:ext cx="734530" cy="633712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54937" y="4336471"/>
                <a:ext cx="734530" cy="6337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0" y="-161807"/>
            <a:ext cx="1780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5"/>
              <p:cNvSpPr txBox="1"/>
              <p:nvPr/>
            </p:nvSpPr>
            <p:spPr bwMode="auto">
              <a:xfrm>
                <a:off x="386226" y="4970183"/>
                <a:ext cx="1301750" cy="4524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6226" y="4970183"/>
                <a:ext cx="1301750" cy="452438"/>
              </a:xfrm>
              <a:prstGeom prst="rect">
                <a:avLst/>
              </a:prstGeom>
              <a:blipFill>
                <a:blip r:embed="rId9"/>
                <a:stretch>
                  <a:fillRect t="-1333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/>
          <a:srcRect t="1" r="49087" b="-2151"/>
          <a:stretch/>
        </p:blipFill>
        <p:spPr>
          <a:xfrm>
            <a:off x="1326125" y="5044129"/>
            <a:ext cx="4622105" cy="39958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1"/>
          <a:srcRect r="51387" b="-2994"/>
          <a:stretch/>
        </p:blipFill>
        <p:spPr>
          <a:xfrm>
            <a:off x="1245233" y="5517655"/>
            <a:ext cx="5185340" cy="4733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2"/>
          <a:srcRect l="7239" t="-1" r="21793" b="1762"/>
          <a:stretch/>
        </p:blipFill>
        <p:spPr>
          <a:xfrm>
            <a:off x="482387" y="6072036"/>
            <a:ext cx="6399182" cy="34533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1387" y="1154859"/>
            <a:ext cx="8632385" cy="943164"/>
          </a:xfrm>
          <a:prstGeom prst="rect">
            <a:avLst/>
          </a:prstGeom>
        </p:spPr>
      </p:pic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7265025" y="233758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bject 37"/>
              <p:cNvSpPr txBox="1"/>
              <p:nvPr/>
            </p:nvSpPr>
            <p:spPr bwMode="auto">
              <a:xfrm>
                <a:off x="7585348" y="2281348"/>
                <a:ext cx="4083952" cy="91760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Object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85348" y="2281348"/>
                <a:ext cx="4083952" cy="91760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ct 39"/>
              <p:cNvSpPr txBox="1"/>
              <p:nvPr/>
            </p:nvSpPr>
            <p:spPr bwMode="auto">
              <a:xfrm>
                <a:off x="7819019" y="3272440"/>
                <a:ext cx="2449507" cy="8774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=−23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Object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19019" y="3272440"/>
                <a:ext cx="2449507" cy="87743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8041342" y="385104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7834977" y="4183463"/>
                <a:ext cx="2138749" cy="8774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4977" y="4183463"/>
                <a:ext cx="2138749" cy="87743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38"/>
          <p:cNvSpPr>
            <a:spLocks noChangeArrowheads="1"/>
          </p:cNvSpPr>
          <p:nvPr/>
        </p:nvSpPr>
        <p:spPr bwMode="auto">
          <a:xfrm>
            <a:off x="8941425" y="459291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43"/>
              <p:cNvSpPr txBox="1"/>
              <p:nvPr/>
            </p:nvSpPr>
            <p:spPr bwMode="auto">
              <a:xfrm>
                <a:off x="9435620" y="5060898"/>
                <a:ext cx="1577595" cy="150900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4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35620" y="5060898"/>
                <a:ext cx="1577595" cy="150900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4"/>
          <p:cNvSpPr/>
          <p:nvPr/>
        </p:nvSpPr>
        <p:spPr>
          <a:xfrm>
            <a:off x="7432255" y="4988484"/>
            <a:ext cx="2250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7189941" y="1478476"/>
            <a:ext cx="0" cy="470692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E7B9D86-CA90-4D91-8948-E821E973D638}"/>
              </a:ext>
            </a:extLst>
          </p:cNvPr>
          <p:cNvCxnSpPr/>
          <p:nvPr/>
        </p:nvCxnSpPr>
        <p:spPr>
          <a:xfrm>
            <a:off x="2869697" y="1570995"/>
            <a:ext cx="1121226" cy="9198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69312C2-3E2B-4313-9813-DE5D90909209}"/>
              </a:ext>
            </a:extLst>
          </p:cNvPr>
          <p:cNvCxnSpPr/>
          <p:nvPr/>
        </p:nvCxnSpPr>
        <p:spPr>
          <a:xfrm flipV="1">
            <a:off x="3930414" y="2071887"/>
            <a:ext cx="268462" cy="4189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54A7DF1-A8AE-4B4A-B8AB-B5A4E885C5E9}"/>
              </a:ext>
            </a:extLst>
          </p:cNvPr>
          <p:cNvCxnSpPr>
            <a:cxnSpLocks/>
          </p:cNvCxnSpPr>
          <p:nvPr/>
        </p:nvCxnSpPr>
        <p:spPr>
          <a:xfrm flipV="1">
            <a:off x="2743150" y="1568655"/>
            <a:ext cx="1461122" cy="947107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AD24E78-D8F6-4F7F-BB00-7CF91B9156CD}"/>
              </a:ext>
            </a:extLst>
          </p:cNvPr>
          <p:cNvCxnSpPr>
            <a:cxnSpLocks/>
          </p:cNvCxnSpPr>
          <p:nvPr/>
        </p:nvCxnSpPr>
        <p:spPr>
          <a:xfrm>
            <a:off x="4204322" y="1634202"/>
            <a:ext cx="485460" cy="276164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F14FD84A-972F-40F0-AB02-D7CEBDB668A8}"/>
              </a:ext>
            </a:extLst>
          </p:cNvPr>
          <p:cNvCxnSpPr/>
          <p:nvPr/>
        </p:nvCxnSpPr>
        <p:spPr>
          <a:xfrm>
            <a:off x="7993124" y="2175443"/>
            <a:ext cx="1121226" cy="919814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29BE310-5EE9-4C48-B516-642B971BCDE0}"/>
              </a:ext>
            </a:extLst>
          </p:cNvPr>
          <p:cNvCxnSpPr>
            <a:cxnSpLocks/>
          </p:cNvCxnSpPr>
          <p:nvPr/>
        </p:nvCxnSpPr>
        <p:spPr>
          <a:xfrm flipV="1">
            <a:off x="7834977" y="1972966"/>
            <a:ext cx="1461122" cy="947108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66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20" grpId="0"/>
      <p:bldP spid="22" grpId="0"/>
      <p:bldP spid="24" grpId="0"/>
      <p:bldP spid="26" grpId="0"/>
      <p:bldP spid="38" grpId="0"/>
      <p:bldP spid="40" grpId="0"/>
      <p:bldP spid="42" grpId="0"/>
      <p:bldP spid="44" grpId="0"/>
      <p:bldP spid="4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0C9CBFB-C748-422D-82C0-7FB0999FD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977" y="315343"/>
            <a:ext cx="6554223" cy="6091232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12F976FE-3FF2-44F4-B9A4-6BBAC139B413}"/>
              </a:ext>
            </a:extLst>
          </p:cNvPr>
          <p:cNvCxnSpPr/>
          <p:nvPr/>
        </p:nvCxnSpPr>
        <p:spPr>
          <a:xfrm>
            <a:off x="2835564" y="2466109"/>
            <a:ext cx="1394691" cy="89592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Oval 3">
            <a:extLst>
              <a:ext uri="{FF2B5EF4-FFF2-40B4-BE49-F238E27FC236}">
                <a16:creationId xmlns:a16="http://schemas.microsoft.com/office/drawing/2014/main" id="{31F662C4-9C40-4E09-9A6B-9609BD1CEF3C}"/>
              </a:ext>
            </a:extLst>
          </p:cNvPr>
          <p:cNvSpPr/>
          <p:nvPr/>
        </p:nvSpPr>
        <p:spPr>
          <a:xfrm>
            <a:off x="4780842" y="2826327"/>
            <a:ext cx="415636" cy="16625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-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48EC9D3-1240-4B5D-B420-6FB943FA4067}"/>
              </a:ext>
            </a:extLst>
          </p:cNvPr>
          <p:cNvCxnSpPr/>
          <p:nvPr/>
        </p:nvCxnSpPr>
        <p:spPr>
          <a:xfrm flipV="1">
            <a:off x="2835564" y="2606964"/>
            <a:ext cx="1394691" cy="822036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104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28" y="1381286"/>
            <a:ext cx="9235700" cy="1077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-737062" y="2579437"/>
                <a:ext cx="7692043" cy="6236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−9 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highlight>
                          <a:srgbClr val="00FF00"/>
                        </a:highligh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−19≠0</m:t>
                    </m:r>
                  </m:oMath>
                </a14:m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2" y="2579437"/>
                <a:ext cx="7692043" cy="6236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-737061" y="3352585"/>
                <a:ext cx="6096000" cy="6235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3352585"/>
                <a:ext cx="6096000" cy="6235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-737061" y="4256014"/>
                <a:ext cx="6096000" cy="6236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=59</m:t>
                      </m:r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4256014"/>
                <a:ext cx="6096000" cy="6236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620685" y="5560643"/>
            <a:ext cx="6096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 phương trình có nghiệm duy nhất là: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811782" y="4937910"/>
                <a:ext cx="3640976" cy="1528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19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59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19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1782" y="4937910"/>
                <a:ext cx="3640976" cy="15281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59EF070-403E-4831-9BD8-BB6B45029C55}"/>
              </a:ext>
            </a:extLst>
          </p:cNvPr>
          <p:cNvCxnSpPr/>
          <p:nvPr/>
        </p:nvCxnSpPr>
        <p:spPr>
          <a:xfrm>
            <a:off x="1754909" y="2579437"/>
            <a:ext cx="1126836" cy="773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4DCE272-E68C-4EBC-86C6-44328662D188}"/>
              </a:ext>
            </a:extLst>
          </p:cNvPr>
          <p:cNvCxnSpPr>
            <a:cxnSpLocks/>
          </p:cNvCxnSpPr>
          <p:nvPr/>
        </p:nvCxnSpPr>
        <p:spPr>
          <a:xfrm flipV="1">
            <a:off x="1856509" y="2579437"/>
            <a:ext cx="1025236" cy="623632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638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825C44-4530-4EA3-8758-DCBB512A6AE5}"/>
                  </a:ext>
                </a:extLst>
              </p:cNvPr>
              <p:cNvSpPr txBox="1"/>
              <p:nvPr/>
            </p:nvSpPr>
            <p:spPr>
              <a:xfrm>
                <a:off x="932873" y="2350616"/>
                <a:ext cx="7571048" cy="3917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=−7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=14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=−1</m:t>
                              </m:r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825C44-4530-4EA3-8758-DCBB512A6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73" y="2350616"/>
                <a:ext cx="7571048" cy="3917483"/>
              </a:xfrm>
              <a:prstGeom prst="rect">
                <a:avLst/>
              </a:prstGeom>
              <a:blipFill>
                <a:blip r:embed="rId2"/>
                <a:stretch>
                  <a:fillRect l="-644" t="-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AB4BA4C-EFD1-4104-836A-B2767E3D9D36}"/>
                  </a:ext>
                </a:extLst>
              </p:cNvPr>
              <p:cNvSpPr txBox="1"/>
              <p:nvPr/>
            </p:nvSpPr>
            <p:spPr>
              <a:xfrm>
                <a:off x="812800" y="900258"/>
                <a:ext cx="6096000" cy="13472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0215" marR="288290" indent="-360045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: 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e>
                          </m:m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AB4BA4C-EFD1-4104-836A-B2767E3D9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00" y="900258"/>
                <a:ext cx="6096000" cy="1347292"/>
              </a:xfrm>
              <a:prstGeom prst="rect">
                <a:avLst/>
              </a:prstGeom>
              <a:blipFill>
                <a:blip r:embed="rId3"/>
                <a:stretch>
                  <a:fillRect t="-1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063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F8A626-10CB-433B-BF9C-F07E7756A9AD}"/>
                  </a:ext>
                </a:extLst>
              </p:cNvPr>
              <p:cNvSpPr txBox="1"/>
              <p:nvPr/>
            </p:nvSpPr>
            <p:spPr>
              <a:xfrm>
                <a:off x="711200" y="1210513"/>
                <a:ext cx="6096000" cy="987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F8A626-10CB-433B-BF9C-F07E7756A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00" y="1210513"/>
                <a:ext cx="6096000" cy="987193"/>
              </a:xfrm>
              <a:prstGeom prst="rect">
                <a:avLst/>
              </a:prstGeom>
              <a:blipFill>
                <a:blip r:embed="rId2"/>
                <a:stretch>
                  <a:fillRect l="-900" t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4A675C-03A0-4B91-AABA-FE5139D42A62}"/>
                  </a:ext>
                </a:extLst>
              </p:cNvPr>
              <p:cNvSpPr txBox="1"/>
              <p:nvPr/>
            </p:nvSpPr>
            <p:spPr>
              <a:xfrm>
                <a:off x="895927" y="2197706"/>
                <a:ext cx="6096000" cy="3611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=−13≠0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=−52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=−39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=4</m:t>
                              </m:r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4A675C-03A0-4B91-AABA-FE5139D42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27" y="2197706"/>
                <a:ext cx="6096000" cy="3611886"/>
              </a:xfrm>
              <a:prstGeom prst="rect">
                <a:avLst/>
              </a:prstGeom>
              <a:blipFill>
                <a:blip r:embed="rId3"/>
                <a:stretch>
                  <a:fillRect l="-900" t="-10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787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2ECFE31-4A70-40F5-891E-EF88BC9365F0}"/>
                  </a:ext>
                </a:extLst>
              </p:cNvPr>
              <p:cNvSpPr txBox="1"/>
              <p:nvPr/>
            </p:nvSpPr>
            <p:spPr>
              <a:xfrm>
                <a:off x="507999" y="1085881"/>
                <a:ext cx="7995921" cy="10287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2ECFE31-4A70-40F5-891E-EF88BC936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99" y="1085881"/>
                <a:ext cx="7995921" cy="1028743"/>
              </a:xfrm>
              <a:prstGeom prst="rect">
                <a:avLst/>
              </a:prstGeom>
              <a:blipFill>
                <a:blip r:embed="rId2"/>
                <a:stretch>
                  <a:fillRect l="-610" t="-1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E37AE0-8F5B-4371-ADFB-73827023C920}"/>
                  </a:ext>
                </a:extLst>
              </p:cNvPr>
              <p:cNvSpPr txBox="1"/>
              <p:nvPr/>
            </p:nvSpPr>
            <p:spPr>
              <a:xfrm>
                <a:off x="932872" y="2208264"/>
                <a:ext cx="6096000" cy="3886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=11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E37AE0-8F5B-4371-ADFB-73827023C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72" y="2208264"/>
                <a:ext cx="6096000" cy="3886962"/>
              </a:xfrm>
              <a:prstGeom prst="rect">
                <a:avLst/>
              </a:prstGeom>
              <a:blipFill>
                <a:blip r:embed="rId3"/>
                <a:stretch>
                  <a:fillRect l="-800" t="-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844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486C70-95F2-4F27-8134-761E8FA96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32" y="1182255"/>
            <a:ext cx="10423348" cy="423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595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63877" y="925732"/>
            <a:ext cx="8814464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1: TÌM TẬP HỢP CON VÀ LIỆT KÊ CÁC PHẦN TỬ CỦA TẬP HỢP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841500" y="2758931"/>
                <a:ext cx="1333500" cy="44291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+1=0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1500" y="2758931"/>
                <a:ext cx="1333500" cy="4429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3090495" y="2758931"/>
            <a:ext cx="63979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vô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Object 9"/>
              <p:cNvSpPr txBox="1"/>
              <p:nvPr/>
            </p:nvSpPr>
            <p:spPr bwMode="auto">
              <a:xfrm>
                <a:off x="9363710" y="2783006"/>
                <a:ext cx="935037" cy="38735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63710" y="2783006"/>
                <a:ext cx="935037" cy="3873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669132" y="3505798"/>
            <a:ext cx="3161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Ta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789258" y="3931064"/>
                <a:ext cx="3397660" cy="45085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20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89258" y="3931064"/>
                <a:ext cx="3397660" cy="4508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501582" y="4306630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12161" y="4457198"/>
                <a:ext cx="5263766" cy="43616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r>
                  <a:rPr lang="en-US" sz="2000" b="1" u="sng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000" b="1" u="sng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ì 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 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ê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 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−1;4</m:t>
                        </m:r>
                      </m:e>
                    </m:d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2161" y="4457198"/>
                <a:ext cx="5263766" cy="436166"/>
              </a:xfrm>
              <a:prstGeom prst="rect">
                <a:avLst/>
              </a:prstGeom>
              <a:blipFill>
                <a:blip r:embed="rId5"/>
                <a:stretch>
                  <a:fillRect l="-1275" b="-23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3877" y="5224198"/>
            <a:ext cx="9836902" cy="42889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207135" y="5935362"/>
            <a:ext cx="2601866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471403" y="227187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Object 19"/>
              <p:cNvSpPr txBox="1"/>
              <p:nvPr/>
            </p:nvSpPr>
            <p:spPr bwMode="auto">
              <a:xfrm>
                <a:off x="3752850" y="5935518"/>
                <a:ext cx="6580188" cy="512763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∅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sz="20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000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sz="20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52850" y="5935518"/>
                <a:ext cx="6580188" cy="5127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7957846" y="3600945"/>
                <a:ext cx="1901825" cy="1069975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=−1∪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57846" y="3600945"/>
                <a:ext cx="1901825" cy="1069975"/>
              </a:xfrm>
              <a:prstGeom prst="rect">
                <a:avLst/>
              </a:prstGeom>
              <a:blipFill>
                <a:blip r:embed="rId8"/>
                <a:stretch>
                  <a:fillRect r="-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5891186" y="3773604"/>
                <a:ext cx="1922463" cy="782637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91186" y="3773604"/>
                <a:ext cx="1922463" cy="782637"/>
              </a:xfrm>
              <a:prstGeom prst="rect">
                <a:avLst/>
              </a:prstGeom>
              <a:blipFill>
                <a:blip r:embed="rId9"/>
                <a:stretch>
                  <a:fillRect r="-12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8E3F081-3845-4374-BC6D-F490B4BC529F}"/>
                  </a:ext>
                </a:extLst>
              </p:cNvPr>
              <p:cNvSpPr txBox="1"/>
              <p:nvPr/>
            </p:nvSpPr>
            <p:spPr>
              <a:xfrm>
                <a:off x="767078" y="2393530"/>
                <a:ext cx="976916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func>
                          <m:func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</m:e>
                        </m:func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8E3F081-3845-4374-BC6D-F490B4BC5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078" y="2393530"/>
                <a:ext cx="9769160" cy="400110"/>
              </a:xfrm>
              <a:prstGeom prst="rect">
                <a:avLst/>
              </a:prstGeom>
              <a:blipFill>
                <a:blip r:embed="rId10"/>
                <a:stretch>
                  <a:fillRect l="-687" t="-10769" b="-2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2E8D283-3AF5-4B53-9A20-C41536ED0F45}"/>
                  </a:ext>
                </a:extLst>
              </p:cNvPr>
              <p:cNvSpPr txBox="1"/>
              <p:nvPr/>
            </p:nvSpPr>
            <p:spPr>
              <a:xfrm>
                <a:off x="669132" y="3125013"/>
                <a:ext cx="1104623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</m:d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2E8D283-3AF5-4B53-9A20-C41536ED0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132" y="3125013"/>
                <a:ext cx="11046232" cy="400110"/>
              </a:xfrm>
              <a:prstGeom prst="rect">
                <a:avLst/>
              </a:prstGeom>
              <a:blipFill>
                <a:blip r:embed="rId11"/>
                <a:stretch>
                  <a:fillRect l="-607" t="-10769" b="-2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156DBC00-D059-444D-BE1E-9D2B4B0E22E1}"/>
              </a:ext>
            </a:extLst>
          </p:cNvPr>
          <p:cNvSpPr/>
          <p:nvPr/>
        </p:nvSpPr>
        <p:spPr>
          <a:xfrm>
            <a:off x="4007002" y="317261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C0B2B78-2056-4054-8CB5-61BC48EE0C1E}"/>
              </a:ext>
            </a:extLst>
          </p:cNvPr>
          <p:cNvSpPr txBox="1"/>
          <p:nvPr/>
        </p:nvSpPr>
        <p:spPr>
          <a:xfrm>
            <a:off x="650200" y="1363266"/>
            <a:ext cx="9209471" cy="101566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liệt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(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)=&gt;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20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Kiểm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tra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8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6" grpId="0"/>
      <p:bldP spid="18" grpId="0"/>
      <p:bldP spid="20" grpId="0"/>
      <p:bldP spid="21" grpId="0"/>
      <p:bldP spid="22" grpId="0"/>
      <p:bldP spid="25" grpId="0"/>
      <p:bldP spid="2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5EFFE4-6DF2-4569-84A4-F683F7EE3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1" y="1006764"/>
            <a:ext cx="10668000" cy="484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54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79509" y="2862187"/>
            <a:ext cx="2863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970500" y="3220243"/>
                <a:ext cx="2757487" cy="4175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−4)(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+4)=0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0500" y="3220243"/>
                <a:ext cx="2757487" cy="417513"/>
              </a:xfrm>
              <a:prstGeom prst="rect">
                <a:avLst/>
              </a:prstGeom>
              <a:blipFill>
                <a:blip r:embed="rId2"/>
                <a:stretch>
                  <a:fillRect l="-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Object 8"/>
              <p:cNvSpPr txBox="1"/>
              <p:nvPr/>
            </p:nvSpPr>
            <p:spPr bwMode="auto">
              <a:xfrm>
                <a:off x="354028" y="5761038"/>
                <a:ext cx="4340545" cy="5349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𝐁</m:t>
                      </m:r>
                      <m:r>
                        <a:rPr lang="en-US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ướ</m:t>
                      </m:r>
                      <m:r>
                        <a:rPr lang="en-US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𝐜</m:t>
                      </m:r>
                      <m:r>
                        <a:rPr lang="en-US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028" y="5761038"/>
                <a:ext cx="4340545" cy="534987"/>
              </a:xfrm>
              <a:prstGeom prst="rect">
                <a:avLst/>
              </a:prstGeom>
              <a:blipFill>
                <a:blip r:embed="rId3"/>
                <a:stretch>
                  <a:fillRect t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908050" y="4722813"/>
                <a:ext cx="2173288" cy="838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=2∪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4722813"/>
                <a:ext cx="2173288" cy="838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908050" y="3573463"/>
                <a:ext cx="2197100" cy="9318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+4=0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3573463"/>
                <a:ext cx="2197100" cy="9318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089787" y="3744681"/>
                <a:ext cx="2733675" cy="441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(2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)(3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89787" y="3744681"/>
                <a:ext cx="2733675" cy="441325"/>
              </a:xfrm>
              <a:prstGeom prst="rect">
                <a:avLst/>
              </a:prstGeom>
              <a:blipFill>
                <a:blip r:embed="rId7"/>
                <a:stretch>
                  <a:fillRect l="-670" b="-2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Object 12"/>
              <p:cNvSpPr txBox="1"/>
              <p:nvPr/>
            </p:nvSpPr>
            <p:spPr bwMode="auto">
              <a:xfrm>
                <a:off x="5260270" y="5561013"/>
                <a:ext cx="5731003" cy="977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:r>
                  <a:rPr lang="en-US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dirty="0">
                    <a:solidFill>
                      <a:srgbClr val="000000"/>
                    </a:solidFill>
                  </a:rPr>
                  <a:t>: 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ì 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ℚ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 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ê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 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0;</m:t>
                        </m:r>
                        <m:f>
                          <m:f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60270" y="5561013"/>
                <a:ext cx="5731003" cy="977900"/>
              </a:xfrm>
              <a:prstGeom prst="rect">
                <a:avLst/>
              </a:prstGeom>
              <a:blipFill>
                <a:blip r:embed="rId8"/>
                <a:stretch>
                  <a:fillRect l="-9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8672719" y="4016097"/>
                <a:ext cx="2079625" cy="1584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72719" y="4016097"/>
                <a:ext cx="2079625" cy="158432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883537" y="4252726"/>
                <a:ext cx="1939925" cy="977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&amp;3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83537" y="4252726"/>
                <a:ext cx="1939925" cy="9779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 flipV="1">
            <a:off x="748040" y="2155901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662086" y="2220110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62A8F08-B948-4450-A02D-5DCA12F60B1D}"/>
                  </a:ext>
                </a:extLst>
              </p:cNvPr>
              <p:cNvSpPr txBox="1"/>
              <p:nvPr/>
            </p:nvSpPr>
            <p:spPr>
              <a:xfrm>
                <a:off x="506543" y="964397"/>
                <a:ext cx="10817239" cy="8395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62A8F08-B948-4450-A02D-5DCA12F60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3" y="964397"/>
                <a:ext cx="10817239" cy="839589"/>
              </a:xfrm>
              <a:prstGeom prst="rect">
                <a:avLst/>
              </a:prstGeom>
              <a:blipFill>
                <a:blip r:embed="rId11"/>
                <a:stretch>
                  <a:fillRect l="-563" t="-1449" b="-9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A0641DE-59DE-43AA-99EB-C424A7B5F423}"/>
              </a:ext>
            </a:extLst>
          </p:cNvPr>
          <p:cNvCxnSpPr>
            <a:stCxn id="17" idx="2"/>
          </p:cNvCxnSpPr>
          <p:nvPr/>
        </p:nvCxnSpPr>
        <p:spPr>
          <a:xfrm>
            <a:off x="4953192" y="2866441"/>
            <a:ext cx="15972" cy="3110497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D4284A8-C2B9-4CD9-84C3-45D287F2253D}"/>
                  </a:ext>
                </a:extLst>
              </p:cNvPr>
              <p:cNvSpPr txBox="1"/>
              <p:nvPr/>
            </p:nvSpPr>
            <p:spPr>
              <a:xfrm>
                <a:off x="322083" y="2364967"/>
                <a:ext cx="6096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</m:d>
                        <m:d>
                          <m:d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𝟓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e>
                        </m:d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D4284A8-C2B9-4CD9-84C3-45D287F22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083" y="2364967"/>
                <a:ext cx="6096000" cy="404983"/>
              </a:xfrm>
              <a:prstGeom prst="rect">
                <a:avLst/>
              </a:prstGeom>
              <a:blipFill>
                <a:blip r:embed="rId12"/>
                <a:stretch>
                  <a:fillRect l="-900" t="-4545" b="-19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FF81FF4-8EF0-47BB-A7AC-D6C61739FE96}"/>
                  </a:ext>
                </a:extLst>
              </p:cNvPr>
              <p:cNvSpPr txBox="1"/>
              <p:nvPr/>
            </p:nvSpPr>
            <p:spPr>
              <a:xfrm>
                <a:off x="5902532" y="2404396"/>
                <a:ext cx="6096000" cy="4176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ℚ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  <m:sSup>
                              <m:sSupPr>
                                <m:ctrlP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FF81FF4-8EF0-47BB-A7AC-D6C61739FE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2532" y="2404396"/>
                <a:ext cx="6096000" cy="417678"/>
              </a:xfrm>
              <a:prstGeom prst="rect">
                <a:avLst/>
              </a:prstGeom>
              <a:blipFill>
                <a:blip r:embed="rId13"/>
                <a:stretch>
                  <a:fillRect l="-800" b="-17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7">
            <a:extLst>
              <a:ext uri="{FF2B5EF4-FFF2-40B4-BE49-F238E27FC236}">
                <a16:creationId xmlns:a16="http://schemas.microsoft.com/office/drawing/2014/main" id="{ED658EE2-273A-48D5-93E3-984307E24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3288" y="2749693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F2B3D7-1370-4F55-AF53-E98D267210F2}"/>
              </a:ext>
            </a:extLst>
          </p:cNvPr>
          <p:cNvSpPr txBox="1"/>
          <p:nvPr/>
        </p:nvSpPr>
        <p:spPr>
          <a:xfrm>
            <a:off x="5227782" y="32396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C43F9B3-1932-4CF2-990D-B78F26A63D4A}"/>
              </a:ext>
            </a:extLst>
          </p:cNvPr>
          <p:cNvSpPr/>
          <p:nvPr/>
        </p:nvSpPr>
        <p:spPr>
          <a:xfrm>
            <a:off x="2006600" y="242085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8A22DB-A09D-4B83-8D28-DFAF840CECE9}"/>
              </a:ext>
            </a:extLst>
          </p:cNvPr>
          <p:cNvSpPr txBox="1"/>
          <p:nvPr/>
        </p:nvSpPr>
        <p:spPr>
          <a:xfrm>
            <a:off x="6428631" y="196983"/>
            <a:ext cx="5466549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liệt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=&gt;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Kiểm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tra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43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6"/>
          <p:cNvSpPr/>
          <p:nvPr/>
        </p:nvSpPr>
        <p:spPr>
          <a:xfrm>
            <a:off x="608523" y="2923849"/>
            <a:ext cx="2069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Ta có phương trình: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225550" y="3473450"/>
                <a:ext cx="2119313" cy="37306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25550" y="3473450"/>
                <a:ext cx="2119313" cy="3730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661988" y="5599113"/>
                <a:ext cx="3362325" cy="5095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1988" y="5599113"/>
                <a:ext cx="3362325" cy="509587"/>
              </a:xfrm>
              <a:prstGeom prst="rect">
                <a:avLst/>
              </a:prstGeom>
              <a:blipFill>
                <a:blip r:embed="rId4"/>
                <a:stretch>
                  <a:fillRect t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885825" y="4440238"/>
                <a:ext cx="2189163" cy="1219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5825" y="4440238"/>
                <a:ext cx="2189163" cy="1219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831850" y="3994150"/>
                <a:ext cx="2566988" cy="4206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−5)=0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1850" y="3994150"/>
                <a:ext cx="2566988" cy="4206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170613" y="2894013"/>
                <a:ext cx="2636215" cy="515309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70613" y="2894013"/>
                <a:ext cx="2636215" cy="5153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524499" y="5511800"/>
                <a:ext cx="3507721" cy="9167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24499" y="5511800"/>
                <a:ext cx="3507721" cy="9167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5972175" y="4795890"/>
                <a:ext cx="1083054" cy="72866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72175" y="4795890"/>
                <a:ext cx="1083054" cy="72866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972175" y="3590925"/>
                <a:ext cx="2025650" cy="8921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72175" y="3590925"/>
                <a:ext cx="2025650" cy="8921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661988" y="2034390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115812" y="2424545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0DF7ACB-39F6-4C5B-945F-4C1CFF0F2FF3}"/>
                  </a:ext>
                </a:extLst>
              </p:cNvPr>
              <p:cNvSpPr txBox="1"/>
              <p:nvPr/>
            </p:nvSpPr>
            <p:spPr>
              <a:xfrm>
                <a:off x="506543" y="982002"/>
                <a:ext cx="10889671" cy="777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0DF7ACB-39F6-4C5B-945F-4C1CFF0F2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3" y="982002"/>
                <a:ext cx="10889671" cy="777329"/>
              </a:xfrm>
              <a:prstGeom prst="rect">
                <a:avLst/>
              </a:prstGeom>
              <a:blipFill>
                <a:blip r:embed="rId11"/>
                <a:stretch>
                  <a:fillRect l="-560" t="-1563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1648399D-9D7A-45B7-A360-1C75445E3C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15015" y="2930981"/>
            <a:ext cx="73158" cy="31458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5FF1792-AF47-4179-9AD4-64D8EC4DA53B}"/>
                  </a:ext>
                </a:extLst>
              </p:cNvPr>
              <p:cNvSpPr txBox="1"/>
              <p:nvPr/>
            </p:nvSpPr>
            <p:spPr>
              <a:xfrm>
                <a:off x="506543" y="2489531"/>
                <a:ext cx="6096000" cy="4036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sSup>
                          <m:sSup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sSup>
                          <m:sSup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15FF1792-AF47-4179-9AD4-64D8EC4DA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3" y="2489531"/>
                <a:ext cx="6096000" cy="403637"/>
              </a:xfrm>
              <a:prstGeom prst="rect">
                <a:avLst/>
              </a:prstGeom>
              <a:blipFill>
                <a:blip r:embed="rId13"/>
                <a:stretch>
                  <a:fillRect l="-800" t="-2985" b="-17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DBB803B-69FD-402D-A64B-C185D5D93483}"/>
                  </a:ext>
                </a:extLst>
              </p:cNvPr>
              <p:cNvSpPr txBox="1"/>
              <p:nvPr/>
            </p:nvSpPr>
            <p:spPr>
              <a:xfrm>
                <a:off x="5951378" y="2527422"/>
                <a:ext cx="6096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d>
                        <m:d>
                          <m:dPr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pt-BR" sz="1800" b="1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𝟏</m:t>
                            </m:r>
                          </m:e>
                        </m:d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DBB803B-69FD-402D-A64B-C185D5D93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378" y="2527422"/>
                <a:ext cx="6096000" cy="404983"/>
              </a:xfrm>
              <a:prstGeom prst="rect">
                <a:avLst/>
              </a:prstGeom>
              <a:blipFill>
                <a:blip r:embed="rId14"/>
                <a:stretch>
                  <a:fillRect l="-800" t="-4545" b="-196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93FD2648-35AA-41A3-81C3-2EBD87874E0E}"/>
              </a:ext>
            </a:extLst>
          </p:cNvPr>
          <p:cNvSpPr/>
          <p:nvPr/>
        </p:nvSpPr>
        <p:spPr>
          <a:xfrm>
            <a:off x="1655907" y="262959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ADCACDF-F3FD-4997-824B-ED353A3BCC74}"/>
              </a:ext>
            </a:extLst>
          </p:cNvPr>
          <p:cNvSpPr txBox="1"/>
          <p:nvPr/>
        </p:nvSpPr>
        <p:spPr>
          <a:xfrm>
            <a:off x="6447104" y="273545"/>
            <a:ext cx="5466549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liệt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=&gt;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Kiểm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tra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19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6"/>
          <p:cNvSpPr/>
          <p:nvPr/>
        </p:nvSpPr>
        <p:spPr>
          <a:xfrm>
            <a:off x="402271" y="3781507"/>
            <a:ext cx="2069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2812304" y="3823256"/>
                <a:ext cx="1498739" cy="42519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−1≤7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2304" y="3823256"/>
                <a:ext cx="1498739" cy="4251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414338" y="5540375"/>
                <a:ext cx="4333875" cy="5651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1;2;3;4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4338" y="5540375"/>
                <a:ext cx="4333875" cy="565150"/>
              </a:xfrm>
              <a:prstGeom prst="rect">
                <a:avLst/>
              </a:prstGeom>
              <a:blipFill>
                <a:blip r:embed="rId4"/>
                <a:stretch>
                  <a:fillRect t="-2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2812304" y="5112835"/>
                <a:ext cx="1346046" cy="4275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≤4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2304" y="5112835"/>
                <a:ext cx="1346046" cy="4275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2760711" y="4396616"/>
                <a:ext cx="1498740" cy="42519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≤8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60711" y="4396616"/>
                <a:ext cx="1498740" cy="4251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7412469" y="3343737"/>
                <a:ext cx="970126" cy="62348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12469" y="3343737"/>
                <a:ext cx="970126" cy="6234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765800" y="5511800"/>
                <a:ext cx="5200650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−2;−1;0;1;2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65800" y="5511800"/>
                <a:ext cx="5200650" cy="593725"/>
              </a:xfrm>
              <a:prstGeom prst="rect">
                <a:avLst/>
              </a:prstGeom>
              <a:blipFill>
                <a:blip r:embed="rId8"/>
                <a:stretch>
                  <a:fillRect t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951991" y="3985883"/>
                <a:ext cx="2101536" cy="43812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⇔−3&lt;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51991" y="3985883"/>
                <a:ext cx="2101536" cy="43812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634380" y="2194381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864984" y="2307294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731CCF-E7C5-4AF9-82F1-234C0EE60CB3}"/>
                  </a:ext>
                </a:extLst>
              </p:cNvPr>
              <p:cNvSpPr txBox="1"/>
              <p:nvPr/>
            </p:nvSpPr>
            <p:spPr>
              <a:xfrm>
                <a:off x="402271" y="1025620"/>
                <a:ext cx="11271119" cy="77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−1≤7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|  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&lt;3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731CCF-E7C5-4AF9-82F1-234C0EE60C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71" y="1025620"/>
                <a:ext cx="11271119" cy="777777"/>
              </a:xfrm>
              <a:prstGeom prst="rect">
                <a:avLst/>
              </a:prstGeom>
              <a:blipFill>
                <a:blip r:embed="rId10"/>
                <a:stretch>
                  <a:fillRect l="-595" t="-1563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B455E4FF-367B-4E70-8967-82447416EC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19511" y="3264104"/>
            <a:ext cx="73158" cy="314580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6311B5-B90F-4EB3-8076-03752DB0B3E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42135" y="3396090"/>
            <a:ext cx="73158" cy="31458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DFE12-4D99-4E07-BAE6-36969CB425A5}"/>
                  </a:ext>
                </a:extLst>
              </p:cNvPr>
              <p:cNvSpPr txBox="1"/>
              <p:nvPr/>
            </p:nvSpPr>
            <p:spPr>
              <a:xfrm>
                <a:off x="616893" y="3062940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d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073DFE12-4D99-4E07-BAE6-36969CB425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893" y="3062940"/>
                <a:ext cx="6096000" cy="369332"/>
              </a:xfrm>
              <a:prstGeom prst="rect">
                <a:avLst/>
              </a:prstGeom>
              <a:blipFill>
                <a:blip r:embed="rId13"/>
                <a:stretch>
                  <a:fillRect l="-800" t="-9836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2691B14-DA9E-40FE-87EF-F42147A5FA99}"/>
                  </a:ext>
                </a:extLst>
              </p:cNvPr>
              <p:cNvSpPr txBox="1"/>
              <p:nvPr/>
            </p:nvSpPr>
            <p:spPr>
              <a:xfrm>
                <a:off x="6412360" y="2986934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|  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8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</m:d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</m:t>
                        </m:r>
                        <m:r>
                          <a:rPr lang="pt-BR" sz="18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2691B14-DA9E-40FE-87EF-F42147A5FA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360" y="2986934"/>
                <a:ext cx="6096000" cy="369332"/>
              </a:xfrm>
              <a:prstGeom prst="rect">
                <a:avLst/>
              </a:prstGeom>
              <a:blipFill>
                <a:blip r:embed="rId14"/>
                <a:stretch>
                  <a:fillRect l="-900" t="-11475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BD21FBF9-E098-4818-A30D-122A3663FC75}"/>
              </a:ext>
            </a:extLst>
          </p:cNvPr>
          <p:cNvSpPr/>
          <p:nvPr/>
        </p:nvSpPr>
        <p:spPr>
          <a:xfrm>
            <a:off x="1800529" y="271169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3FB5EC-F94B-4F79-828A-481157C8DAF7}"/>
              </a:ext>
            </a:extLst>
          </p:cNvPr>
          <p:cNvSpPr txBox="1"/>
          <p:nvPr/>
        </p:nvSpPr>
        <p:spPr>
          <a:xfrm>
            <a:off x="6428631" y="196983"/>
            <a:ext cx="5466549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liệt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=&gt;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trị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x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fr-FR" sz="16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Bước</a:t>
            </a:r>
            <a:r>
              <a:rPr lang="fr-FR" sz="1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: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Kiểm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tra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fr-FR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1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37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61636" y="2199388"/>
            <a:ext cx="11868727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/>
              <p:nvPr/>
            </p:nvSpPr>
            <p:spPr>
              <a:xfrm>
                <a:off x="420254" y="845297"/>
                <a:ext cx="11610109" cy="1824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6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0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3: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ℝ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+5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−9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+7</m:t>
                              </m:r>
                            </m:e>
                          </m:d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4: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sSup>
                            <m:sSup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ℕ</m:t>
                              </m:r>
                            </m:e>
                            <m: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−10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−3</m:t>
                              </m:r>
                              <m:sSup>
                                <m:sSupPr>
                                  <m:ctrlPr>
                                    <a:rPr lang="en-US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+5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+8</m:t>
                              </m:r>
                            </m:e>
                          </m:d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254" y="845297"/>
                <a:ext cx="11610109" cy="1824025"/>
              </a:xfrm>
              <a:prstGeom prst="rect">
                <a:avLst/>
              </a:prstGeom>
              <a:blipFill>
                <a:blip r:embed="rId2"/>
                <a:stretch>
                  <a:fillRect l="-578" t="-20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5500F64B-5B91-4BA0-97D0-13E406B85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6800"/>
            <a:ext cx="6016625" cy="4521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CF76CE-EDDA-43DA-9A2C-668B44102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471" y="2336800"/>
            <a:ext cx="6060038" cy="4414981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7BEB3B8-75F0-4DAF-914D-05C74B0A6AA3}"/>
              </a:ext>
            </a:extLst>
          </p:cNvPr>
          <p:cNvSpPr/>
          <p:nvPr/>
        </p:nvSpPr>
        <p:spPr>
          <a:xfrm>
            <a:off x="3948263" y="258618"/>
            <a:ext cx="4295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HỌC KỲ</a:t>
            </a:r>
          </a:p>
          <a:p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1: MỆNH ĐỀ - TẬP HỢP </a:t>
            </a:r>
          </a:p>
        </p:txBody>
      </p:sp>
    </p:spTree>
    <p:extLst>
      <p:ext uri="{BB962C8B-B14F-4D97-AF65-F5344CB8AC3E}">
        <p14:creationId xmlns:p14="http://schemas.microsoft.com/office/powerpoint/2010/main" val="1845391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Biology Lesson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3440</TotalTime>
  <Words>5772</Words>
  <Application>Microsoft Office PowerPoint</Application>
  <PresentationFormat>Widescreen</PresentationFormat>
  <Paragraphs>585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50</vt:i4>
      </vt:variant>
    </vt:vector>
  </HeadingPairs>
  <TitlesOfParts>
    <vt:vector size="63" baseType="lpstr">
      <vt:lpstr>Abel</vt:lpstr>
      <vt:lpstr>Arial</vt:lpstr>
      <vt:lpstr>Calibri</vt:lpstr>
      <vt:lpstr>Calibri Light</vt:lpstr>
      <vt:lpstr>Cambria Math</vt:lpstr>
      <vt:lpstr>Corbel</vt:lpstr>
      <vt:lpstr>Denk One</vt:lpstr>
      <vt:lpstr>Fira Sans Extra Condensed Medium</vt:lpstr>
      <vt:lpstr>Symbol</vt:lpstr>
      <vt:lpstr>Times New Roman</vt:lpstr>
      <vt:lpstr>Basis</vt:lpstr>
      <vt:lpstr>Biology Lesson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Trần Anh Sơn</cp:lastModifiedBy>
  <cp:revision>354</cp:revision>
  <dcterms:created xsi:type="dcterms:W3CDTF">2021-08-05T02:09:55Z</dcterms:created>
  <dcterms:modified xsi:type="dcterms:W3CDTF">2021-12-13T04:45:35Z</dcterms:modified>
</cp:coreProperties>
</file>