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0" r:id="rId1"/>
    <p:sldMasterId id="2147484032" r:id="rId2"/>
    <p:sldMasterId id="2147484044" r:id="rId3"/>
    <p:sldMasterId id="2147484056" r:id="rId4"/>
  </p:sldMasterIdLst>
  <p:notesMasterIdLst>
    <p:notesMasterId r:id="rId53"/>
  </p:notesMasterIdLst>
  <p:handoutMasterIdLst>
    <p:handoutMasterId r:id="rId54"/>
  </p:handoutMasterIdLst>
  <p:sldIdLst>
    <p:sldId id="347" r:id="rId5"/>
    <p:sldId id="1036" r:id="rId6"/>
    <p:sldId id="1086" r:id="rId7"/>
    <p:sldId id="1081" r:id="rId8"/>
    <p:sldId id="1082" r:id="rId9"/>
    <p:sldId id="1083" r:id="rId10"/>
    <p:sldId id="1084" r:id="rId11"/>
    <p:sldId id="1085" r:id="rId12"/>
    <p:sldId id="944" r:id="rId13"/>
    <p:sldId id="1037" r:id="rId14"/>
    <p:sldId id="1038" r:id="rId15"/>
    <p:sldId id="1039" r:id="rId16"/>
    <p:sldId id="1040" r:id="rId17"/>
    <p:sldId id="1041" r:id="rId18"/>
    <p:sldId id="1042" r:id="rId19"/>
    <p:sldId id="1043" r:id="rId20"/>
    <p:sldId id="1044" r:id="rId21"/>
    <p:sldId id="1045" r:id="rId22"/>
    <p:sldId id="1046" r:id="rId23"/>
    <p:sldId id="1047" r:id="rId24"/>
    <p:sldId id="1048" r:id="rId25"/>
    <p:sldId id="1049" r:id="rId26"/>
    <p:sldId id="1054" r:id="rId27"/>
    <p:sldId id="1053" r:id="rId28"/>
    <p:sldId id="1055" r:id="rId29"/>
    <p:sldId id="1056" r:id="rId30"/>
    <p:sldId id="1052" r:id="rId31"/>
    <p:sldId id="1057" r:id="rId32"/>
    <p:sldId id="1080" r:id="rId33"/>
    <p:sldId id="1079" r:id="rId34"/>
    <p:sldId id="1059" r:id="rId35"/>
    <p:sldId id="1060" r:id="rId36"/>
    <p:sldId id="1061" r:id="rId37"/>
    <p:sldId id="1065" r:id="rId38"/>
    <p:sldId id="1067" r:id="rId39"/>
    <p:sldId id="1068" r:id="rId40"/>
    <p:sldId id="1073" r:id="rId41"/>
    <p:sldId id="1071" r:id="rId42"/>
    <p:sldId id="1076" r:id="rId43"/>
    <p:sldId id="1077" r:id="rId44"/>
    <p:sldId id="1078" r:id="rId45"/>
    <p:sldId id="1074" r:id="rId46"/>
    <p:sldId id="1075" r:id="rId47"/>
    <p:sldId id="1072" r:id="rId48"/>
    <p:sldId id="1087" r:id="rId49"/>
    <p:sldId id="1088" r:id="rId50"/>
    <p:sldId id="1069" r:id="rId51"/>
    <p:sldId id="856" r:id="rId52"/>
  </p:sldIdLst>
  <p:sldSz cx="96012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99"/>
    <a:srgbClr val="008000"/>
    <a:srgbClr val="FF6600"/>
    <a:srgbClr val="FFFFFF"/>
    <a:srgbClr val="CC9900"/>
    <a:srgbClr val="3333FF"/>
    <a:srgbClr val="FFFF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886" autoAdjust="0"/>
  </p:normalViewPr>
  <p:slideViewPr>
    <p:cSldViewPr>
      <p:cViewPr>
        <p:scale>
          <a:sx n="58" d="100"/>
          <a:sy n="58" d="100"/>
        </p:scale>
        <p:origin x="-762" y="-222"/>
      </p:cViewPr>
      <p:guideLst>
        <p:guide orient="horz" pos="2160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81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3E828-91EA-4872-B860-D4D8F5C2F115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6B6B35-23B6-47B6-A142-4884BD640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87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837EF-9A69-4F37-8B39-78182C2A25A2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28700" y="685800"/>
            <a:ext cx="4800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FF188-A134-4220-AF94-31C883111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6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504188" y="359898"/>
            <a:ext cx="7776972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504188" y="1850064"/>
            <a:ext cx="7776972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DB1A7-2162-4280-AE10-E933B4DA7F6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67504" y="1413802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215035" y="1345016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662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A0E55-A50E-44FC-B7C6-F0598B4F5A54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26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00900" y="274642"/>
            <a:ext cx="192024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00150" y="274643"/>
            <a:ext cx="584073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B1315-D50E-495A-A067-17B08C3046D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9616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130430"/>
            <a:ext cx="816102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180" y="3886200"/>
            <a:ext cx="67208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B5D2-5B1B-431D-B855-83560D048F6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1845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887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429" y="4406905"/>
            <a:ext cx="816102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429" y="2906713"/>
            <a:ext cx="816102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7F06-FB0D-419E-8B7B-713606D0ACF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9797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399" y="1600205"/>
            <a:ext cx="445722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0640" y="1600205"/>
            <a:ext cx="445722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810B-4D27-4FD0-B40C-3C36166E2E8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364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74638"/>
            <a:ext cx="864108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535113"/>
            <a:ext cx="42421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" y="2174875"/>
            <a:ext cx="42421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7279" y="1535113"/>
            <a:ext cx="42438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7279" y="2174875"/>
            <a:ext cx="42438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EF6A-4A34-4F1E-8E41-1C405477347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8784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A87C5-1828-4925-8782-50E669BD3465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2188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C3E10-9D97-4245-9121-26CD02149046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917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2" y="273050"/>
            <a:ext cx="31587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3802" y="273055"/>
            <a:ext cx="53673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2" y="1435103"/>
            <a:ext cx="31587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7968-247F-4F7C-90DB-F7F1DC2B4C0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253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D9332-60DA-447C-A674-5BAC2FB1FEB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409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902" y="4800600"/>
            <a:ext cx="57607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81902" y="612775"/>
            <a:ext cx="576072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1902" y="5367338"/>
            <a:ext cx="57607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76185-E158-426C-B67E-E801CD7333E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8554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7524-D92B-494A-83E7-29CC2F245C70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5951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9248" y="274643"/>
            <a:ext cx="226861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399" y="274643"/>
            <a:ext cx="6645831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36C5F-99EF-4BE2-9556-DD06829D69C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9066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130432"/>
            <a:ext cx="816102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180" y="3886200"/>
            <a:ext cx="67208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61B2-9280-4688-868F-7940BE5CBB08}" type="datetime1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1845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4E0D1-F92A-4C6F-A678-E959C601CDAE}" type="datetime1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8874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429" y="4406907"/>
            <a:ext cx="816102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429" y="2906713"/>
            <a:ext cx="816102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F426D-133E-40C0-B074-8AC4A3A8C727}" type="datetime1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979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400" y="1600206"/>
            <a:ext cx="445722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0640" y="1600206"/>
            <a:ext cx="445722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14888-CD2D-4A8B-90CC-487B46007AF4}" type="datetime1">
              <a:rPr lang="en-US" smtClean="0"/>
              <a:t>9/29/2021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3646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74638"/>
            <a:ext cx="864108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535113"/>
            <a:ext cx="42421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" y="2174875"/>
            <a:ext cx="42421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7280" y="1535113"/>
            <a:ext cx="42438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7280" y="2174875"/>
            <a:ext cx="42438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BDA5-69DD-438A-9CB2-5D4D123B6737}" type="datetime1">
              <a:rPr lang="en-US" smtClean="0"/>
              <a:t>9/29/2021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8784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E15CC-E968-4899-AD83-AADDF7F2831E}" type="datetime1">
              <a:rPr lang="en-US" smtClean="0"/>
              <a:t>9/29/2021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2188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32D10-C848-47E5-81B0-B919305AA68E}" type="datetime1">
              <a:rPr lang="en-US" smtClean="0"/>
              <a:t>9/29/2021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91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97035" y="-54"/>
            <a:ext cx="72009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7312" y="2600325"/>
            <a:ext cx="672084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7312" y="1066800"/>
            <a:ext cx="672084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2FDB0-E786-4DDC-BEF9-B5120F33600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400300" y="0"/>
            <a:ext cx="800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80937" y="2814656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528467" y="2745870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9620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4" y="273050"/>
            <a:ext cx="31587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3802" y="273057"/>
            <a:ext cx="53673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4" y="1435103"/>
            <a:ext cx="31587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D9922-38C9-4A08-9B56-E4E66EDACE6C}" type="datetime1">
              <a:rPr lang="en-US" smtClean="0"/>
              <a:t>9/29/2021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2532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902" y="4800600"/>
            <a:ext cx="57607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81902" y="612775"/>
            <a:ext cx="576072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1902" y="5367338"/>
            <a:ext cx="57607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0CA5D-6167-45D4-9DDB-6B0432F0CFE0}" type="datetime1">
              <a:rPr lang="en-US" smtClean="0"/>
              <a:t>9/29/2021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554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C4C15-1F9F-4C35-BC9B-D4985BB477CE}" type="datetime1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5951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9248" y="274645"/>
            <a:ext cx="226861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400" y="274645"/>
            <a:ext cx="6645831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3D3D9-7845-4AEB-BD88-027DD987C353}" type="datetime1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9066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1122363"/>
            <a:ext cx="7200900" cy="2387600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3602038"/>
            <a:ext cx="7200900" cy="1655762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C0EA9-6A61-4AA5-9751-D0E59382AD1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D29BE-F1A4-4252-88F3-862E7323E1C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070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4D4C2-4CB9-45CF-B149-A959312C8B4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8A3AC-128C-459B-BC22-2C402D7654F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143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709739"/>
            <a:ext cx="8281035" cy="2852737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4589464"/>
            <a:ext cx="8281035" cy="150018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57A39-5AFA-44F9-9116-AFB409EE256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63883-0B44-499D-A481-A0CF1DE57D6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9967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825625"/>
            <a:ext cx="408051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825625"/>
            <a:ext cx="408051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F0250-29C7-46DC-A751-F6B2C831C1C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56282-73CD-429E-992A-05849B6AD5A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3989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5126"/>
            <a:ext cx="828103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681163"/>
            <a:ext cx="4061757" cy="823912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2505075"/>
            <a:ext cx="406175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681163"/>
            <a:ext cx="4081761" cy="823912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2505075"/>
            <a:ext cx="408176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8535E-260D-4434-8D75-29258682D82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46B25-C356-415C-B745-9CC284DFA58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0573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048CE-D3BE-409D-B1B1-89BB67B46BB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7BF3C-E0C5-4074-B78A-BAE4A060320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907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7388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39892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0D02C-383F-48A7-9700-72AE1B2DFAC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0914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C910C-1ED9-43D0-B8AF-5C4A6FCE524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CAEF0-8F6F-4B91-BEFA-4DCF3F30363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2288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457200"/>
            <a:ext cx="3096637" cy="1600200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987426"/>
            <a:ext cx="4860608" cy="4873625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2057400"/>
            <a:ext cx="3096637" cy="3811588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48F98-810F-471E-82AE-7ED8D6CB015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AF43C-28EB-4319-84C5-F17459B4D65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67406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457200"/>
            <a:ext cx="3096637" cy="1600200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81760" y="987426"/>
            <a:ext cx="4860608" cy="4873625"/>
          </a:xfrm>
        </p:spPr>
        <p:txBody>
          <a:bodyPr rtlCol="0">
            <a:normAutofit/>
          </a:bodyPr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2057400"/>
            <a:ext cx="3096637" cy="3811588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DAD95-5A27-45CB-9A65-C61B27A6DB7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A6D58-FFBB-47ED-AD56-1A2A1C30D9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2847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EF529-F4EA-42C6-A165-B31D85F05CB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CC0D7-1A22-40EF-9D1B-A805B119FE0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8270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365125"/>
            <a:ext cx="2070259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365125"/>
            <a:ext cx="6090761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69552-EBB5-450C-82DC-F6C886CC509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D46C1-5AFC-4760-A830-C6B9C134B48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08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5160336"/>
            <a:ext cx="864108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896612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80060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6612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06DC3-FF9D-46D4-8B24-9DEB7BA98C0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39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9E49E-3347-4EB1-B638-AFC0DCC70B7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528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5733" y="0"/>
            <a:ext cx="853546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4A81D-4D91-4E93-AC56-6818B167192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4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16778"/>
            <a:ext cx="40005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80060" y="1406964"/>
            <a:ext cx="40005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80060" y="2133603"/>
            <a:ext cx="856107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14590-4D72-4794-9460-B4E64232DA1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41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241" y="1066800"/>
            <a:ext cx="288036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0D878-8A86-483A-B5DE-581BDD91854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00100" y="1066800"/>
            <a:ext cx="48006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80110" y="1143006"/>
            <a:ext cx="464058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416561" y="954341"/>
            <a:ext cx="72009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253850" y="936786"/>
            <a:ext cx="681685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0110" y="4800600"/>
            <a:ext cx="464058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0751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56722" y="-815922"/>
            <a:ext cx="1720831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77258" y="21105"/>
            <a:ext cx="178730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92027" y="1055077"/>
            <a:ext cx="1182003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63518" y="-54"/>
            <a:ext cx="853768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507388" y="274638"/>
            <a:ext cx="7872984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507388" y="1447800"/>
            <a:ext cx="7872984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760470" y="6305550"/>
            <a:ext cx="224028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F8EADAF-8291-4C37-98CF-801CEA77EAA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6000750" y="6305550"/>
            <a:ext cx="304038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9044330" y="6305550"/>
            <a:ext cx="48006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056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0060" y="274638"/>
            <a:ext cx="86410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600205"/>
            <a:ext cx="864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060" y="6356355"/>
            <a:ext cx="2240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61C19-551E-4FC2-B081-AB686A85EB11}" type="datetime1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0410" y="6356355"/>
            <a:ext cx="3040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0860" y="6356355"/>
            <a:ext cx="2240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853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0060" y="274638"/>
            <a:ext cx="86410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600206"/>
            <a:ext cx="864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060" y="6356357"/>
            <a:ext cx="2240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366B5-4F19-4C68-834F-5DB167D2E86F}" type="datetime1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0410" y="6356357"/>
            <a:ext cx="3040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0860" y="6356357"/>
            <a:ext cx="2240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853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60083" y="365126"/>
            <a:ext cx="8281035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60083" y="1825625"/>
            <a:ext cx="8281035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6356351"/>
            <a:ext cx="21602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45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48AFAD-1BCD-42B0-9BF8-824760D0EA4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6356351"/>
            <a:ext cx="3240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45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6356351"/>
            <a:ext cx="21602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45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59BDDC-6462-43D2-B0A8-8E4BB59053E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14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65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65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65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65">
          <a:solidFill>
            <a:schemeClr val="tx1"/>
          </a:solidFill>
          <a:latin typeface="Calibri Light" pitchFamily="34" charset="0"/>
        </a:defRPr>
      </a:lvl5pPr>
      <a:lvl6pPr marL="360045" algn="l" rtl="0" fontAlgn="base">
        <a:lnSpc>
          <a:spcPct val="90000"/>
        </a:lnSpc>
        <a:spcBef>
          <a:spcPct val="0"/>
        </a:spcBef>
        <a:spcAft>
          <a:spcPct val="0"/>
        </a:spcAft>
        <a:defRPr sz="3465">
          <a:solidFill>
            <a:schemeClr val="tx1"/>
          </a:solidFill>
          <a:latin typeface="Calibri Light" pitchFamily="34" charset="0"/>
        </a:defRPr>
      </a:lvl6pPr>
      <a:lvl7pPr marL="720090" algn="l" rtl="0" fontAlgn="base">
        <a:lnSpc>
          <a:spcPct val="90000"/>
        </a:lnSpc>
        <a:spcBef>
          <a:spcPct val="0"/>
        </a:spcBef>
        <a:spcAft>
          <a:spcPct val="0"/>
        </a:spcAft>
        <a:defRPr sz="3465">
          <a:solidFill>
            <a:schemeClr val="tx1"/>
          </a:solidFill>
          <a:latin typeface="Calibri Light" pitchFamily="34" charset="0"/>
        </a:defRPr>
      </a:lvl7pPr>
      <a:lvl8pPr marL="1080135" algn="l" rtl="0" fontAlgn="base">
        <a:lnSpc>
          <a:spcPct val="90000"/>
        </a:lnSpc>
        <a:spcBef>
          <a:spcPct val="0"/>
        </a:spcBef>
        <a:spcAft>
          <a:spcPct val="0"/>
        </a:spcAft>
        <a:defRPr sz="3465">
          <a:solidFill>
            <a:schemeClr val="tx1"/>
          </a:solidFill>
          <a:latin typeface="Calibri Light" pitchFamily="34" charset="0"/>
        </a:defRPr>
      </a:lvl8pPr>
      <a:lvl9pPr marL="1440180" algn="l" rtl="0" fontAlgn="base">
        <a:lnSpc>
          <a:spcPct val="90000"/>
        </a:lnSpc>
        <a:spcBef>
          <a:spcPct val="0"/>
        </a:spcBef>
        <a:spcAft>
          <a:spcPct val="0"/>
        </a:spcAft>
        <a:defRPr sz="3465">
          <a:solidFill>
            <a:schemeClr val="tx1"/>
          </a:solidFill>
          <a:latin typeface="Calibri Light" pitchFamily="34" charset="0"/>
        </a:defRPr>
      </a:lvl9pPr>
    </p:titleStyle>
    <p:bodyStyle>
      <a:lvl1pPr marL="180023" indent="-180023" algn="l" rtl="0" eaLnBrk="0" fontAlgn="base" hangingPunct="0">
        <a:lnSpc>
          <a:spcPct val="90000"/>
        </a:lnSpc>
        <a:spcBef>
          <a:spcPts val="788"/>
        </a:spcBef>
        <a:spcAft>
          <a:spcPct val="0"/>
        </a:spcAft>
        <a:buFont typeface="Arial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rtl="0" eaLnBrk="0" fontAlgn="base" hangingPunct="0">
        <a:lnSpc>
          <a:spcPct val="90000"/>
        </a:lnSpc>
        <a:spcBef>
          <a:spcPts val="394"/>
        </a:spcBef>
        <a:spcAft>
          <a:spcPct val="0"/>
        </a:spcAft>
        <a:buFont typeface="Arial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rtl="0" eaLnBrk="0" fontAlgn="base" hangingPunct="0">
        <a:lnSpc>
          <a:spcPct val="90000"/>
        </a:lnSpc>
        <a:spcBef>
          <a:spcPts val="394"/>
        </a:spcBef>
        <a:spcAft>
          <a:spcPct val="0"/>
        </a:spcAft>
        <a:buFont typeface="Arial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rtl="0" eaLnBrk="0" fontAlgn="base" hangingPunct="0">
        <a:lnSpc>
          <a:spcPct val="90000"/>
        </a:lnSpc>
        <a:spcBef>
          <a:spcPts val="394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rtl="0" eaLnBrk="0" fontAlgn="base" hangingPunct="0">
        <a:lnSpc>
          <a:spcPct val="90000"/>
        </a:lnSpc>
        <a:spcBef>
          <a:spcPts val="394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1781" y="361555"/>
            <a:ext cx="85494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THÀNH PHỐ HỒ CHÍ MINH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1783" y="894149"/>
            <a:ext cx="85690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CAO ĐẲNG LÝ TỰ TRỌNG TP. HỒ CHÍ MINH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76" y="1752602"/>
            <a:ext cx="1967570" cy="21861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57401" y="4191000"/>
            <a:ext cx="708169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CAO ĐẲNG CHUYÊN NGHIỆP</a:t>
            </a:r>
          </a:p>
          <a:p>
            <a:pPr algn="ctr">
              <a:lnSpc>
                <a:spcPct val="150000"/>
              </a:lnSpc>
            </a:pP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TỔ ANH VĂN</a:t>
            </a:r>
          </a:p>
        </p:txBody>
      </p:sp>
    </p:spTree>
    <p:extLst>
      <p:ext uri="{BB962C8B-B14F-4D97-AF65-F5344CB8AC3E}">
        <p14:creationId xmlns:p14="http://schemas.microsoft.com/office/powerpoint/2010/main" val="332718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533400" y="1447800"/>
            <a:ext cx="8534400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i="0" u="sng" dirty="0">
                <a:solidFill>
                  <a:srgbClr val="3B3835"/>
                </a:solidFill>
                <a:effectLst/>
                <a:latin typeface="Helvetica Neue"/>
              </a:rPr>
              <a:t>1. </a:t>
            </a:r>
            <a:r>
              <a:rPr lang="vi-VN" sz="2800" b="1" i="0" u="sng" dirty="0">
                <a:solidFill>
                  <a:srgbClr val="3B3835"/>
                </a:solidFill>
                <a:effectLst/>
                <a:latin typeface="Helvetica Neue"/>
              </a:rPr>
              <a:t>Ngữ pháp (sự phù hợp giữa chủ ngữ và động từ) </a:t>
            </a:r>
            <a:endParaRPr lang="en-US" sz="2800" b="1" i="0" u="sng" dirty="0">
              <a:solidFill>
                <a:srgbClr val="3B3835"/>
              </a:solidFill>
              <a:effectLst/>
              <a:latin typeface="Helvetica Neue"/>
            </a:endParaRPr>
          </a:p>
          <a:p>
            <a:r>
              <a:rPr lang="vi-VN" sz="2800" b="0" i="0" dirty="0">
                <a:solidFill>
                  <a:srgbClr val="FF0000"/>
                </a:solidFill>
                <a:effectLst/>
                <a:latin typeface="Helvetica Neue"/>
              </a:rPr>
              <a:t>"Each" và "every" đứng trước những </a:t>
            </a:r>
            <a:r>
              <a:rPr lang="vi-VN" sz="2800" b="0" i="0" u="sng" dirty="0">
                <a:solidFill>
                  <a:srgbClr val="FF0000"/>
                </a:solidFill>
                <a:effectLst/>
                <a:latin typeface="Helvetica Neue"/>
              </a:rPr>
              <a:t>chủ ngữ số ít </a:t>
            </a:r>
            <a:r>
              <a:rPr lang="vi-VN" sz="2800" b="0" i="0" dirty="0">
                <a:solidFill>
                  <a:srgbClr val="FF0000"/>
                </a:solidFill>
                <a:effectLst/>
                <a:latin typeface="Helvetica Neue"/>
              </a:rPr>
              <a:t>liên kết với nhau bằng "and" --&gt; </a:t>
            </a:r>
            <a:r>
              <a:rPr lang="vi-VN" sz="2800" b="0" i="1" u="sng" dirty="0">
                <a:solidFill>
                  <a:srgbClr val="FF0000"/>
                </a:solidFill>
                <a:effectLst/>
                <a:latin typeface="Helvetica Neue"/>
              </a:rPr>
              <a:t>động từ số ít. </a:t>
            </a:r>
            <a:endParaRPr lang="en-US" sz="2800" b="0" i="1" u="sng" dirty="0">
              <a:solidFill>
                <a:srgbClr val="FF0000"/>
              </a:solidFill>
              <a:effectLst/>
              <a:latin typeface="Helvetica Neue"/>
            </a:endParaRPr>
          </a:p>
          <a:p>
            <a:pPr marL="457200" indent="-457200">
              <a:buFontTx/>
              <a:buChar char="-"/>
            </a:pPr>
            <a:r>
              <a:rPr lang="vi-VN" sz="2800" b="0" i="0" u="sng" dirty="0">
                <a:solidFill>
                  <a:schemeClr val="tx1"/>
                </a:solidFill>
                <a:effectLst/>
                <a:latin typeface="Helvetica Neue"/>
              </a:rPr>
              <a:t>Each boy and girl </a:t>
            </a:r>
            <a:r>
              <a:rPr lang="vi-VN" sz="2800" b="0" i="0" dirty="0">
                <a:solidFill>
                  <a:schemeClr val="tx1"/>
                </a:solidFill>
                <a:effectLst/>
                <a:latin typeface="Helvetica Neue"/>
              </a:rPr>
              <a:t>in the room </a:t>
            </a:r>
            <a:r>
              <a:rPr lang="vi-VN" sz="2800" b="0" i="0" dirty="0">
                <a:solidFill>
                  <a:srgbClr val="FF0000"/>
                </a:solidFill>
                <a:effectLst/>
                <a:latin typeface="Helvetica Neue"/>
              </a:rPr>
              <a:t>gets</a:t>
            </a:r>
            <a:r>
              <a:rPr lang="vi-VN" sz="2800" b="0" i="0" dirty="0">
                <a:solidFill>
                  <a:schemeClr val="tx1"/>
                </a:solidFill>
                <a:effectLst/>
                <a:latin typeface="Helvetica Neue"/>
              </a:rPr>
              <a:t> only one vote. </a:t>
            </a:r>
            <a:endParaRPr lang="en-US" sz="2800" b="0" i="0" dirty="0">
              <a:solidFill>
                <a:schemeClr val="tx1"/>
              </a:solidFill>
              <a:effectLst/>
              <a:latin typeface="Helvetica Neue"/>
            </a:endParaRPr>
          </a:p>
          <a:p>
            <a:pPr marL="457200" indent="-457200">
              <a:buFontTx/>
              <a:buChar char="-"/>
            </a:pPr>
            <a:endParaRPr lang="en-US" sz="2800" b="0" i="0" dirty="0">
              <a:solidFill>
                <a:schemeClr val="tx1"/>
              </a:solidFill>
              <a:effectLst/>
              <a:latin typeface="Helvetica Neue"/>
            </a:endParaRPr>
          </a:p>
          <a:p>
            <a:pPr marL="457200" indent="-457200">
              <a:buFontTx/>
              <a:buChar char="-"/>
            </a:pPr>
            <a:r>
              <a:rPr lang="vi-VN" sz="2800" b="0" i="0" dirty="0">
                <a:solidFill>
                  <a:schemeClr val="tx1"/>
                </a:solidFill>
                <a:effectLst/>
                <a:latin typeface="Helvetica Neue"/>
              </a:rPr>
              <a:t>Nearly </a:t>
            </a:r>
            <a:r>
              <a:rPr lang="vi-VN" sz="2800" b="0" i="0" u="sng" dirty="0">
                <a:solidFill>
                  <a:schemeClr val="tx1"/>
                </a:solidFill>
                <a:effectLst/>
                <a:latin typeface="Helvetica Neue"/>
              </a:rPr>
              <a:t>every teacher and student </a:t>
            </a:r>
            <a:r>
              <a:rPr lang="vi-VN" sz="2800" b="0" i="0" dirty="0">
                <a:solidFill>
                  <a:schemeClr val="tx1"/>
                </a:solidFill>
                <a:effectLst/>
                <a:latin typeface="Helvetica Neue"/>
              </a:rPr>
              <a:t>in this school </a:t>
            </a:r>
            <a:r>
              <a:rPr lang="vi-VN" sz="2800" b="0" i="0" dirty="0">
                <a:solidFill>
                  <a:srgbClr val="FF0000"/>
                </a:solidFill>
                <a:effectLst/>
                <a:latin typeface="Helvetica Neue"/>
              </a:rPr>
              <a:t>is</a:t>
            </a:r>
            <a:r>
              <a:rPr lang="vi-VN" sz="2800" b="0" i="0" dirty="0">
                <a:solidFill>
                  <a:schemeClr val="tx1"/>
                </a:solidFill>
                <a:effectLst/>
                <a:latin typeface="Helvetica Neue"/>
              </a:rPr>
              <a:t> opposed to the new rule. </a:t>
            </a:r>
            <a:endParaRPr lang="en-US" sz="2800" b="0" i="0" dirty="0">
              <a:solidFill>
                <a:schemeClr val="tx1"/>
              </a:solidFill>
              <a:effectLst/>
              <a:latin typeface="Helvetica Neue"/>
            </a:endParaRPr>
          </a:p>
          <a:p>
            <a:r>
              <a:rPr lang="en-US" sz="2800" b="0" i="0" dirty="0">
                <a:solidFill>
                  <a:schemeClr val="tx1"/>
                </a:solidFill>
                <a:effectLst/>
                <a:latin typeface="Helvetica Neue"/>
              </a:rPr>
              <a:t>(</a:t>
            </a:r>
            <a:r>
              <a:rPr lang="vi-VN" sz="2800" b="0" i="0" dirty="0">
                <a:solidFill>
                  <a:schemeClr val="tx1"/>
                </a:solidFill>
                <a:effectLst/>
                <a:latin typeface="Helvetica Neue"/>
              </a:rPr>
              <a:t>Hầu như mọi giáo viên và sinh viên trường này đều chống lại quy định mới.</a:t>
            </a:r>
            <a:r>
              <a:rPr lang="en-US" sz="2800" b="0" i="0" dirty="0">
                <a:solidFill>
                  <a:schemeClr val="tx1"/>
                </a:solidFill>
                <a:effectLst/>
                <a:latin typeface="Helvetica Neue"/>
              </a:rPr>
              <a:t>)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493BB-3489-40D2-9649-249996D5303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126951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381000" y="1524002"/>
            <a:ext cx="8686190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u="sng" dirty="0"/>
              <a:t>b. Khi chủ ngữ là những danh từ liên kết với nhau bằng </a:t>
            </a:r>
            <a:r>
              <a:rPr lang="vi-VN" sz="2800" b="1" u="sng" dirty="0">
                <a:solidFill>
                  <a:srgbClr val="FF0000"/>
                </a:solidFill>
              </a:rPr>
              <a:t>or</a:t>
            </a:r>
            <a:r>
              <a:rPr lang="vi-VN" sz="2800" b="1" u="sng" dirty="0"/>
              <a:t>/ </a:t>
            </a:r>
            <a:r>
              <a:rPr lang="vi-VN" sz="2800" b="1" u="sng" dirty="0">
                <a:solidFill>
                  <a:srgbClr val="FF0000"/>
                </a:solidFill>
              </a:rPr>
              <a:t>nor</a:t>
            </a:r>
            <a:r>
              <a:rPr lang="vi-VN" sz="2800" b="1" u="sng" dirty="0"/>
              <a:t>/ </a:t>
            </a:r>
            <a:r>
              <a:rPr lang="vi-VN" sz="2800" b="1" u="sng" dirty="0">
                <a:solidFill>
                  <a:srgbClr val="FF0000"/>
                </a:solidFill>
              </a:rPr>
              <a:t>but</a:t>
            </a:r>
            <a:r>
              <a:rPr lang="vi-VN" sz="2800" b="1" u="sng" dirty="0"/>
              <a:t> hay các cặp liên từ như “</a:t>
            </a:r>
            <a:r>
              <a:rPr lang="vi-VN" sz="2800" b="1" u="sng" dirty="0">
                <a:solidFill>
                  <a:srgbClr val="FF0000"/>
                </a:solidFill>
              </a:rPr>
              <a:t>neither... </a:t>
            </a:r>
            <a:r>
              <a:rPr lang="vi-VN" sz="2800" b="1" u="sng" dirty="0" smtClean="0">
                <a:solidFill>
                  <a:srgbClr val="FF0000"/>
                </a:solidFill>
              </a:rPr>
              <a:t>Nor</a:t>
            </a:r>
            <a:r>
              <a:rPr lang="en-US" sz="2800" b="1" u="sng" dirty="0" smtClean="0">
                <a:solidFill>
                  <a:srgbClr val="FF0000"/>
                </a:solidFill>
              </a:rPr>
              <a:t> …</a:t>
            </a:r>
            <a:r>
              <a:rPr lang="vi-VN" sz="2800" b="1" u="sng" dirty="0" smtClean="0"/>
              <a:t>”, </a:t>
            </a:r>
            <a:r>
              <a:rPr lang="vi-VN" sz="2800" b="1" u="sng" dirty="0"/>
              <a:t>“</a:t>
            </a:r>
            <a:r>
              <a:rPr lang="vi-VN" sz="2800" b="1" u="sng" dirty="0">
                <a:solidFill>
                  <a:srgbClr val="FF0000"/>
                </a:solidFill>
              </a:rPr>
              <a:t>either... </a:t>
            </a:r>
            <a:r>
              <a:rPr lang="vi-VN" sz="2800" b="1" u="sng" dirty="0" smtClean="0">
                <a:solidFill>
                  <a:srgbClr val="FF0000"/>
                </a:solidFill>
              </a:rPr>
              <a:t>Or</a:t>
            </a:r>
            <a:r>
              <a:rPr lang="en-US" sz="2800" b="1" u="sng" dirty="0" smtClean="0">
                <a:solidFill>
                  <a:srgbClr val="FF0000"/>
                </a:solidFill>
              </a:rPr>
              <a:t>…</a:t>
            </a:r>
            <a:r>
              <a:rPr lang="vi-VN" sz="2800" b="1" u="sng" dirty="0" smtClean="0"/>
              <a:t>”, </a:t>
            </a:r>
            <a:r>
              <a:rPr lang="vi-VN" sz="2800" b="1" u="sng" dirty="0"/>
              <a:t>“</a:t>
            </a:r>
            <a:r>
              <a:rPr lang="vi-VN" sz="2800" b="1" u="sng" dirty="0">
                <a:solidFill>
                  <a:srgbClr val="FF0000"/>
                </a:solidFill>
              </a:rPr>
              <a:t>not only... but </a:t>
            </a:r>
            <a:r>
              <a:rPr lang="vi-VN" sz="2800" b="1" u="sng" dirty="0" smtClean="0">
                <a:solidFill>
                  <a:srgbClr val="FF0000"/>
                </a:solidFill>
              </a:rPr>
              <a:t>also</a:t>
            </a:r>
            <a:r>
              <a:rPr lang="en-US" sz="2800" b="1" u="sng" dirty="0" smtClean="0">
                <a:solidFill>
                  <a:srgbClr val="FF0000"/>
                </a:solidFill>
              </a:rPr>
              <a:t> …</a:t>
            </a:r>
            <a:r>
              <a:rPr lang="vi-VN" sz="2800" b="1" u="sng" dirty="0" smtClean="0"/>
              <a:t>” </a:t>
            </a:r>
            <a:r>
              <a:rPr lang="vi-VN" sz="2800" b="1" u="sng" dirty="0"/>
              <a:t>thì </a:t>
            </a:r>
            <a:r>
              <a:rPr lang="vi-VN" sz="2800" b="1" u="sng" dirty="0">
                <a:solidFill>
                  <a:srgbClr val="0070C0"/>
                </a:solidFill>
              </a:rPr>
              <a:t>động từ phải phù hợp với chủ ngữ nào gần nhất</a:t>
            </a:r>
            <a:r>
              <a:rPr lang="vi-VN" sz="2800" b="1" u="sng" dirty="0"/>
              <a:t>. </a:t>
            </a:r>
            <a:endParaRPr lang="en-US" sz="2800" b="1" u="sng" dirty="0"/>
          </a:p>
          <a:p>
            <a:endParaRPr lang="en-US" sz="2800" u="sng" dirty="0"/>
          </a:p>
          <a:p>
            <a:pPr marL="457200" indent="-457200">
              <a:buFontTx/>
              <a:buChar char="-"/>
            </a:pPr>
            <a:r>
              <a:rPr lang="vi-VN" sz="2800" dirty="0"/>
              <a:t>Her car or Helen’s is always available. (1) </a:t>
            </a:r>
            <a:endParaRPr lang="en-US" sz="2800" dirty="0"/>
          </a:p>
          <a:p>
            <a:endParaRPr lang="en-US" sz="2800" dirty="0"/>
          </a:p>
          <a:p>
            <a:pPr marL="457200" indent="-457200">
              <a:buFontTx/>
              <a:buChar char="-"/>
            </a:pPr>
            <a:r>
              <a:rPr lang="vi-VN" sz="2800" dirty="0"/>
              <a:t>Not only the students but also the professor is going to attend. (2) </a:t>
            </a:r>
            <a:endParaRPr lang="en-US" sz="2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E01A8-C7CB-4543-865F-81E9CAB984A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121216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838200" y="1524000"/>
            <a:ext cx="8534400" cy="35394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/>
              <a:t>c. </a:t>
            </a:r>
            <a:r>
              <a:rPr lang="en-US" sz="2800" b="1" dirty="0" err="1"/>
              <a:t>Những</a:t>
            </a:r>
            <a:r>
              <a:rPr lang="en-US" sz="2800" b="1" dirty="0"/>
              <a:t> </a:t>
            </a:r>
            <a:r>
              <a:rPr lang="en-US" sz="2800" b="1" dirty="0" err="1"/>
              <a:t>cụm</a:t>
            </a:r>
            <a:r>
              <a:rPr lang="en-US" sz="2800" b="1" dirty="0"/>
              <a:t> </a:t>
            </a:r>
            <a:r>
              <a:rPr lang="en-US" sz="2800" b="1" dirty="0" err="1"/>
              <a:t>từ</a:t>
            </a:r>
            <a:r>
              <a:rPr lang="en-US" sz="2800" b="1" dirty="0"/>
              <a:t> xen </a:t>
            </a:r>
            <a:r>
              <a:rPr lang="en-US" sz="2800" b="1" dirty="0" err="1"/>
              <a:t>vào</a:t>
            </a:r>
            <a:r>
              <a:rPr lang="en-US" sz="2800" b="1" dirty="0"/>
              <a:t> </a:t>
            </a:r>
            <a:r>
              <a:rPr lang="en-US" sz="2800" b="1" dirty="0" err="1"/>
              <a:t>giữa</a:t>
            </a:r>
            <a:r>
              <a:rPr lang="en-US" sz="2800" b="1" dirty="0"/>
              <a:t> </a:t>
            </a:r>
            <a:r>
              <a:rPr lang="en-US" sz="2800" b="1" dirty="0" err="1"/>
              <a:t>chủ</a:t>
            </a:r>
            <a:r>
              <a:rPr lang="en-US" sz="2800" b="1" dirty="0"/>
              <a:t> </a:t>
            </a:r>
            <a:r>
              <a:rPr lang="en-US" sz="2800" b="1" dirty="0" err="1"/>
              <a:t>ngữ</a:t>
            </a:r>
            <a:r>
              <a:rPr lang="en-US" sz="2800" b="1" dirty="0"/>
              <a:t> </a:t>
            </a:r>
            <a:r>
              <a:rPr lang="en-US" sz="2800" b="1" dirty="0" err="1"/>
              <a:t>và</a:t>
            </a:r>
            <a:r>
              <a:rPr lang="en-US" sz="2800" b="1" dirty="0"/>
              <a:t> </a:t>
            </a:r>
            <a:r>
              <a:rPr lang="en-US" sz="2800" b="1" dirty="0" err="1"/>
              <a:t>động</a:t>
            </a:r>
            <a:r>
              <a:rPr lang="en-US" sz="2800" b="1" dirty="0"/>
              <a:t> </a:t>
            </a:r>
            <a:r>
              <a:rPr lang="en-US" sz="2800" b="1" dirty="0" err="1"/>
              <a:t>từ</a:t>
            </a:r>
            <a:r>
              <a:rPr lang="en-US" sz="2800" b="1" dirty="0"/>
              <a:t>: </a:t>
            </a:r>
            <a:r>
              <a:rPr lang="en-US" sz="2800" b="1" u="sng" dirty="0">
                <a:solidFill>
                  <a:srgbClr val="FF0000"/>
                </a:solidFill>
              </a:rPr>
              <a:t>as well as</a:t>
            </a:r>
            <a:r>
              <a:rPr lang="en-US" sz="2800" b="1" u="sng" dirty="0">
                <a:solidFill>
                  <a:schemeClr val="tx1"/>
                </a:solidFill>
              </a:rPr>
              <a:t>,</a:t>
            </a:r>
            <a:r>
              <a:rPr lang="en-US" sz="2800" b="1" u="sng" dirty="0">
                <a:solidFill>
                  <a:srgbClr val="FF0000"/>
                </a:solidFill>
              </a:rPr>
              <a:t> in addition to</a:t>
            </a:r>
            <a:r>
              <a:rPr lang="en-US" sz="2800" b="1" u="sng" dirty="0">
                <a:solidFill>
                  <a:schemeClr val="tx1"/>
                </a:solidFill>
              </a:rPr>
              <a:t>,</a:t>
            </a:r>
            <a:r>
              <a:rPr lang="en-US" sz="2800" b="1" u="sng" dirty="0">
                <a:solidFill>
                  <a:srgbClr val="FF0000"/>
                </a:solidFill>
              </a:rPr>
              <a:t> together with</a:t>
            </a:r>
            <a:r>
              <a:rPr lang="en-US" sz="2800" b="1" u="sng" dirty="0">
                <a:solidFill>
                  <a:schemeClr val="tx1"/>
                </a:solidFill>
              </a:rPr>
              <a:t>,</a:t>
            </a:r>
            <a:r>
              <a:rPr lang="en-US" sz="2800" b="1" u="sng" dirty="0">
                <a:solidFill>
                  <a:srgbClr val="FF0000"/>
                </a:solidFill>
              </a:rPr>
              <a:t> along with</a:t>
            </a:r>
            <a:r>
              <a:rPr lang="en-US" sz="2800" b="1" u="sng" dirty="0">
                <a:solidFill>
                  <a:schemeClr val="tx1"/>
                </a:solidFill>
              </a:rPr>
              <a:t>,</a:t>
            </a:r>
            <a:r>
              <a:rPr lang="en-US" sz="2800" b="1" u="sng" dirty="0">
                <a:solidFill>
                  <a:srgbClr val="FF0000"/>
                </a:solidFill>
              </a:rPr>
              <a:t> accompanied by</a:t>
            </a:r>
            <a:r>
              <a:rPr lang="en-US" sz="2800" b="1" u="sng" dirty="0">
                <a:solidFill>
                  <a:schemeClr val="tx1"/>
                </a:solidFill>
              </a:rPr>
              <a:t>,</a:t>
            </a:r>
            <a:r>
              <a:rPr lang="en-US" sz="2800" b="1" u="sng" dirty="0">
                <a:solidFill>
                  <a:srgbClr val="FF0000"/>
                </a:solidFill>
              </a:rPr>
              <a:t> including</a:t>
            </a:r>
            <a:r>
              <a:rPr lang="en-US" sz="2800" b="1" u="sng" dirty="0">
                <a:solidFill>
                  <a:schemeClr val="tx1"/>
                </a:solidFill>
              </a:rPr>
              <a:t>,</a:t>
            </a:r>
            <a:r>
              <a:rPr lang="en-US" sz="2800" b="1" u="sng" dirty="0">
                <a:solidFill>
                  <a:srgbClr val="FF0000"/>
                </a:solidFill>
              </a:rPr>
              <a:t> not to mention</a:t>
            </a:r>
            <a:r>
              <a:rPr lang="en-US" sz="2800" b="1" u="sng" dirty="0">
                <a:solidFill>
                  <a:schemeClr val="tx1"/>
                </a:solidFill>
              </a:rPr>
              <a:t>... </a:t>
            </a:r>
          </a:p>
          <a:p>
            <a:r>
              <a:rPr lang="en-US" sz="2800" b="1" dirty="0" err="1"/>
              <a:t>Chú</a:t>
            </a:r>
            <a:r>
              <a:rPr lang="en-US" sz="2800" b="1" dirty="0"/>
              <a:t> ý </a:t>
            </a:r>
            <a:r>
              <a:rPr lang="en-US" sz="2800" b="1" dirty="0" err="1">
                <a:solidFill>
                  <a:srgbClr val="FF0000"/>
                </a:solidFill>
              </a:rPr>
              <a:t>dùng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động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từ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hợp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với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chủ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ngữ</a:t>
            </a:r>
            <a:r>
              <a:rPr lang="en-US" sz="2800" b="1" dirty="0"/>
              <a:t> - </a:t>
            </a:r>
            <a:r>
              <a:rPr lang="en-US" sz="2800" b="1" u="sng" dirty="0"/>
              <a:t>KHÔNG PHẢI </a:t>
            </a:r>
            <a:r>
              <a:rPr lang="en-US" sz="2800" b="1" u="sng" dirty="0" err="1"/>
              <a:t>là</a:t>
            </a:r>
            <a:r>
              <a:rPr lang="en-US" sz="2800" b="1" u="sng" dirty="0"/>
              <a:t> </a:t>
            </a:r>
            <a:r>
              <a:rPr lang="en-US" sz="2800" b="1" u="sng" dirty="0" err="1"/>
              <a:t>phù</a:t>
            </a:r>
            <a:r>
              <a:rPr lang="en-US" sz="2800" b="1" u="sng" dirty="0"/>
              <a:t> </a:t>
            </a:r>
            <a:r>
              <a:rPr lang="en-US" sz="2800" b="1" u="sng" dirty="0" err="1"/>
              <a:t>hợp</a:t>
            </a:r>
            <a:r>
              <a:rPr lang="en-US" sz="2800" b="1" u="sng" dirty="0"/>
              <a:t> </a:t>
            </a:r>
            <a:r>
              <a:rPr lang="en-US" sz="2800" b="1" u="sng" dirty="0" err="1"/>
              <a:t>với</a:t>
            </a:r>
            <a:r>
              <a:rPr lang="en-US" sz="2800" b="1" u="sng" dirty="0"/>
              <a:t> </a:t>
            </a:r>
            <a:r>
              <a:rPr lang="en-US" sz="2800" b="1" u="sng" dirty="0" err="1"/>
              <a:t>danh</a:t>
            </a:r>
            <a:r>
              <a:rPr lang="en-US" sz="2800" b="1" u="sng" dirty="0"/>
              <a:t> </a:t>
            </a:r>
            <a:r>
              <a:rPr lang="en-US" sz="2800" b="1" u="sng" dirty="0" err="1"/>
              <a:t>từ</a:t>
            </a:r>
            <a:r>
              <a:rPr lang="en-US" sz="2800" b="1" u="sng" dirty="0"/>
              <a:t> </a:t>
            </a:r>
            <a:r>
              <a:rPr lang="en-US" sz="2800" b="1" u="sng" dirty="0" err="1"/>
              <a:t>nào</a:t>
            </a:r>
            <a:r>
              <a:rPr lang="en-US" sz="2800" b="1" u="sng" dirty="0"/>
              <a:t> </a:t>
            </a:r>
            <a:r>
              <a:rPr lang="en-US" sz="2800" b="1" u="sng" dirty="0" err="1"/>
              <a:t>đứng</a:t>
            </a:r>
            <a:r>
              <a:rPr lang="en-US" sz="2800" b="1" u="sng" dirty="0"/>
              <a:t> </a:t>
            </a:r>
            <a:r>
              <a:rPr lang="en-US" sz="2800" b="1" u="sng" dirty="0" err="1"/>
              <a:t>gần</a:t>
            </a:r>
            <a:r>
              <a:rPr lang="en-US" sz="2800" b="1" u="sng" dirty="0"/>
              <a:t> </a:t>
            </a:r>
            <a:r>
              <a:rPr lang="en-US" sz="2800" b="1" u="sng" dirty="0" err="1"/>
              <a:t>động</a:t>
            </a:r>
            <a:r>
              <a:rPr lang="en-US" sz="2800" b="1" u="sng" dirty="0"/>
              <a:t> </a:t>
            </a:r>
            <a:r>
              <a:rPr lang="en-US" sz="2800" b="1" u="sng" dirty="0" err="1"/>
              <a:t>từ</a:t>
            </a:r>
            <a:r>
              <a:rPr lang="en-US" sz="2800" b="1" u="sng" dirty="0"/>
              <a:t>. </a:t>
            </a:r>
          </a:p>
          <a:p>
            <a:endParaRPr lang="en-US" sz="2800" u="sng" dirty="0"/>
          </a:p>
          <a:p>
            <a:r>
              <a:rPr lang="en-US" sz="2800" dirty="0"/>
              <a:t> - Rose, as well as her brothers, intends to spend the summer here.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6E7B3-E8EB-4F4C-9F8E-0D747E7C7F44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92023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9050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09600" y="1087935"/>
            <a:ext cx="8534400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dirty="0"/>
              <a:t>d. Với các danh từ tập hợp làm chủ ngữ - </a:t>
            </a:r>
            <a:r>
              <a:rPr lang="vi-VN" sz="2800" dirty="0"/>
              <a:t>như </a:t>
            </a:r>
            <a:r>
              <a:rPr lang="vi-VN" sz="2800" dirty="0">
                <a:solidFill>
                  <a:srgbClr val="FF0000"/>
                </a:solidFill>
              </a:rPr>
              <a:t>jury</a:t>
            </a:r>
            <a:r>
              <a:rPr lang="vi-VN" sz="2800" dirty="0"/>
              <a:t>, </a:t>
            </a:r>
            <a:r>
              <a:rPr lang="vi-VN" sz="2800" dirty="0">
                <a:solidFill>
                  <a:srgbClr val="FF0000"/>
                </a:solidFill>
              </a:rPr>
              <a:t>committee</a:t>
            </a:r>
            <a:r>
              <a:rPr lang="vi-VN" sz="2800" dirty="0"/>
              <a:t>, </a:t>
            </a:r>
            <a:r>
              <a:rPr lang="vi-VN" sz="2800" dirty="0">
                <a:solidFill>
                  <a:srgbClr val="FF0000"/>
                </a:solidFill>
              </a:rPr>
              <a:t>crowd</a:t>
            </a:r>
            <a:r>
              <a:rPr lang="vi-VN" sz="2800" dirty="0"/>
              <a:t>, </a:t>
            </a:r>
            <a:r>
              <a:rPr lang="vi-VN" sz="2800" dirty="0">
                <a:solidFill>
                  <a:srgbClr val="FF0000"/>
                </a:solidFill>
              </a:rPr>
              <a:t>team</a:t>
            </a:r>
            <a:r>
              <a:rPr lang="vi-VN" sz="2800" dirty="0"/>
              <a:t>, </a:t>
            </a:r>
            <a:r>
              <a:rPr lang="vi-VN" sz="2800" dirty="0">
                <a:solidFill>
                  <a:srgbClr val="FF0000"/>
                </a:solidFill>
              </a:rPr>
              <a:t>group</a:t>
            </a:r>
            <a:r>
              <a:rPr lang="vi-VN" sz="2800" dirty="0"/>
              <a:t>, </a:t>
            </a:r>
            <a:r>
              <a:rPr lang="vi-VN" sz="2800" dirty="0">
                <a:solidFill>
                  <a:srgbClr val="FF0000"/>
                </a:solidFill>
              </a:rPr>
              <a:t>majority</a:t>
            </a:r>
            <a:r>
              <a:rPr lang="vi-VN" sz="2800" dirty="0"/>
              <a:t>... – </a:t>
            </a:r>
            <a:endParaRPr lang="en-US" sz="2800" dirty="0"/>
          </a:p>
          <a:p>
            <a:endParaRPr lang="en-US" sz="2800" i="1" dirty="0"/>
          </a:p>
          <a:p>
            <a:r>
              <a:rPr lang="en-US" sz="2800" i="1" dirty="0"/>
              <a:t>-</a:t>
            </a:r>
            <a:r>
              <a:rPr lang="vi-VN" sz="2800" i="1" dirty="0"/>
              <a:t>hầu hết </a:t>
            </a:r>
            <a:r>
              <a:rPr lang="vi-VN" sz="2800" dirty="0"/>
              <a:t>đều dùng </a:t>
            </a:r>
            <a:r>
              <a:rPr lang="vi-VN" sz="2800" u="sng" dirty="0">
                <a:solidFill>
                  <a:srgbClr val="FF0000"/>
                </a:solidFill>
              </a:rPr>
              <a:t>động từ số ít </a:t>
            </a:r>
            <a:r>
              <a:rPr lang="vi-VN" sz="2800" dirty="0"/>
              <a:t>khi ta xem danh từ đó như </a:t>
            </a:r>
            <a:r>
              <a:rPr lang="vi-VN" sz="2800" dirty="0">
                <a:solidFill>
                  <a:srgbClr val="FF0000"/>
                </a:solidFill>
              </a:rPr>
              <a:t>một đơn vị (unit)</a:t>
            </a:r>
            <a:r>
              <a:rPr lang="vi-VN" sz="2800" dirty="0"/>
              <a:t>. 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-</a:t>
            </a:r>
            <a:r>
              <a:rPr lang="vi-VN" sz="2800" dirty="0"/>
              <a:t> nếu ta dùng với nghĩa </a:t>
            </a:r>
            <a:r>
              <a:rPr lang="vi-VN" sz="2800" u="sng" dirty="0">
                <a:solidFill>
                  <a:srgbClr val="FF0000"/>
                </a:solidFill>
              </a:rPr>
              <a:t>từng thành viên (member) riêng biệt hợp thành</a:t>
            </a:r>
            <a:r>
              <a:rPr lang="vi-VN" sz="2800" dirty="0">
                <a:solidFill>
                  <a:srgbClr val="FF0000"/>
                </a:solidFill>
              </a:rPr>
              <a:t>,</a:t>
            </a:r>
            <a:r>
              <a:rPr lang="vi-VN" sz="2800" dirty="0"/>
              <a:t> thì lúc đó, danh từ tập hợp cần </a:t>
            </a:r>
            <a:r>
              <a:rPr lang="vi-VN" sz="2800" u="sng" dirty="0">
                <a:solidFill>
                  <a:srgbClr val="FF0000"/>
                </a:solidFill>
              </a:rPr>
              <a:t>động từ số nhiều. </a:t>
            </a:r>
            <a:endParaRPr lang="en-US" sz="2800" u="sng" dirty="0">
              <a:solidFill>
                <a:srgbClr val="FF0000"/>
              </a:solidFill>
            </a:endParaRPr>
          </a:p>
          <a:p>
            <a:r>
              <a:rPr lang="vi-VN" sz="2800" dirty="0">
                <a:solidFill>
                  <a:srgbClr val="FF0000"/>
                </a:solidFill>
              </a:rPr>
              <a:t>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85D6-2180-43A8-8F70-5C1B55B189D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157715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09600" y="1524000"/>
            <a:ext cx="8534400" cy="35394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vi-VN" sz="2800" dirty="0">
                <a:solidFill>
                  <a:schemeClr val="tx1"/>
                </a:solidFill>
              </a:rPr>
              <a:t>The family are arriving for the wedding at different times. 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vi-VN" sz="2800" i="1" dirty="0">
                <a:solidFill>
                  <a:schemeClr val="tx1"/>
                </a:solidFill>
              </a:rPr>
              <a:t>(Các thành viên) Gia đình đến dự đám cưới vào những thời điểm khác nhau. </a:t>
            </a:r>
            <a:endParaRPr lang="en-US" sz="2800" i="1" dirty="0">
              <a:solidFill>
                <a:schemeClr val="tx1"/>
              </a:solidFill>
            </a:endParaRPr>
          </a:p>
          <a:p>
            <a:endParaRPr lang="en-US" sz="2800" i="1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chemeClr val="tx1"/>
                </a:solidFill>
              </a:rPr>
              <a:t>After deliberating, the jury reports its verdict. 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i="1" dirty="0">
                <a:solidFill>
                  <a:schemeClr val="tx1"/>
                </a:solidFill>
              </a:rPr>
              <a:t>(</a:t>
            </a:r>
            <a:r>
              <a:rPr lang="vi-VN" sz="2800" i="1" dirty="0">
                <a:solidFill>
                  <a:schemeClr val="tx1"/>
                </a:solidFill>
              </a:rPr>
              <a:t>Sau khi cân nhắc kỹ lưỡng, bồi thẩm đoàn tuyên bố phán quyết của mình.</a:t>
            </a:r>
            <a:r>
              <a:rPr lang="vi-VN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B5A42-022F-43E9-B8DC-56098FFBEB2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407325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09600" y="1643245"/>
            <a:ext cx="8534400" cy="35394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The number </a:t>
            </a:r>
            <a:r>
              <a:rPr lang="en-US" sz="2800" b="1" dirty="0" smtClean="0">
                <a:solidFill>
                  <a:srgbClr val="FF0000"/>
                </a:solidFill>
              </a:rPr>
              <a:t>of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+ Noun </a:t>
            </a:r>
            <a:r>
              <a:rPr lang="en-US" sz="2800" b="1" dirty="0" err="1" smtClean="0">
                <a:solidFill>
                  <a:srgbClr val="FF0000"/>
                </a:solidFill>
              </a:rPr>
              <a:t>số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nhiều</a:t>
            </a:r>
            <a:r>
              <a:rPr lang="en-US" sz="2800" b="1" dirty="0" smtClean="0">
                <a:solidFill>
                  <a:srgbClr val="FF0000"/>
                </a:solidFill>
              </a:rPr>
              <a:t>” </a:t>
            </a:r>
            <a:r>
              <a:rPr lang="en-US" sz="2800" b="1" dirty="0" err="1">
                <a:solidFill>
                  <a:srgbClr val="FF0000"/>
                </a:solidFill>
              </a:rPr>
              <a:t>luôn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luôn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cần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</a:rPr>
              <a:t>động</a:t>
            </a:r>
            <a:r>
              <a:rPr lang="en-US" sz="2800" b="1" u="sng" dirty="0">
                <a:solidFill>
                  <a:srgbClr val="FF0000"/>
                </a:solidFill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</a:rPr>
              <a:t>từ</a:t>
            </a:r>
            <a:r>
              <a:rPr lang="en-US" sz="2800" b="1" u="sng" dirty="0">
                <a:solidFill>
                  <a:srgbClr val="FF0000"/>
                </a:solidFill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</a:rPr>
              <a:t>số</a:t>
            </a:r>
            <a:r>
              <a:rPr lang="en-US" sz="2800" b="1" u="sng" dirty="0">
                <a:solidFill>
                  <a:srgbClr val="FF0000"/>
                </a:solidFill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</a:rPr>
              <a:t>ít</a:t>
            </a:r>
            <a:r>
              <a:rPr lang="en-US" sz="2800" b="1" u="sng" dirty="0">
                <a:solidFill>
                  <a:srgbClr val="FF0000"/>
                </a:solidFill>
              </a:rPr>
              <a:t>;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A number of </a:t>
            </a:r>
            <a:r>
              <a:rPr lang="en-US" sz="2800" b="1" dirty="0" smtClean="0">
                <a:solidFill>
                  <a:srgbClr val="FF0000"/>
                </a:solidFill>
              </a:rPr>
              <a:t>+ </a:t>
            </a:r>
            <a:r>
              <a:rPr lang="en-US" sz="2800" b="1" dirty="0" smtClean="0">
                <a:solidFill>
                  <a:srgbClr val="FF0000"/>
                </a:solidFill>
              </a:rPr>
              <a:t>Noun </a:t>
            </a:r>
            <a:r>
              <a:rPr lang="en-US" sz="2800" b="1" dirty="0" err="1">
                <a:solidFill>
                  <a:srgbClr val="FF0000"/>
                </a:solidFill>
              </a:rPr>
              <a:t>số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nhiều</a:t>
            </a:r>
            <a:r>
              <a:rPr lang="en-US" sz="2800" b="1" dirty="0">
                <a:solidFill>
                  <a:srgbClr val="FF0000"/>
                </a:solidFill>
              </a:rPr>
              <a:t> …” </a:t>
            </a:r>
            <a:r>
              <a:rPr lang="en-US" sz="2800" b="1" dirty="0" err="1">
                <a:solidFill>
                  <a:srgbClr val="FF0000"/>
                </a:solidFill>
              </a:rPr>
              <a:t>cần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</a:rPr>
              <a:t>động</a:t>
            </a:r>
            <a:r>
              <a:rPr lang="en-US" sz="2800" b="1" u="sng" dirty="0">
                <a:solidFill>
                  <a:srgbClr val="FF0000"/>
                </a:solidFill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</a:rPr>
              <a:t>từ</a:t>
            </a:r>
            <a:r>
              <a:rPr lang="en-US" sz="2800" b="1" u="sng" dirty="0">
                <a:solidFill>
                  <a:srgbClr val="FF0000"/>
                </a:solidFill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</a:rPr>
              <a:t>số</a:t>
            </a:r>
            <a:r>
              <a:rPr lang="en-US" sz="2800" b="1" u="sng" dirty="0">
                <a:solidFill>
                  <a:srgbClr val="FF0000"/>
                </a:solidFill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</a:rPr>
              <a:t>nhiều</a:t>
            </a:r>
            <a:endParaRPr lang="en-US" sz="2800" b="1" u="sng" dirty="0">
              <a:solidFill>
                <a:srgbClr val="FF0000"/>
              </a:solidFill>
            </a:endParaRPr>
          </a:p>
          <a:p>
            <a:endParaRPr lang="en-US" sz="2800" dirty="0">
              <a:solidFill>
                <a:srgbClr val="FF0000"/>
              </a:solidFill>
            </a:endParaRPr>
          </a:p>
          <a:p>
            <a:r>
              <a:rPr lang="vi-VN" sz="2800" dirty="0">
                <a:solidFill>
                  <a:schemeClr val="tx1"/>
                </a:solidFill>
              </a:rPr>
              <a:t> - The number of employees needing supervision </a:t>
            </a:r>
            <a:r>
              <a:rPr lang="vi-VN" sz="2800" dirty="0" smtClean="0">
                <a:solidFill>
                  <a:schemeClr val="tx1"/>
                </a:solidFill>
              </a:rPr>
              <a:t>is </a:t>
            </a:r>
            <a:r>
              <a:rPr lang="vi-VN" sz="2800" dirty="0">
                <a:solidFill>
                  <a:schemeClr val="tx1"/>
                </a:solidFill>
              </a:rPr>
              <a:t>diminishing. </a:t>
            </a:r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chemeClr val="tx1"/>
                </a:solidFill>
              </a:rPr>
              <a:t>A number of people are asking for bonuses.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0AAC5-1EFF-4B5E-805B-CA37BA3663C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208505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533400" y="1905002"/>
            <a:ext cx="8534400" cy="22467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chemeClr val="tx1"/>
                </a:solidFill>
              </a:rPr>
              <a:t>KHÔNG CÓ giới từ “</a:t>
            </a:r>
            <a:r>
              <a:rPr lang="vi-VN" sz="2800" dirty="0">
                <a:solidFill>
                  <a:srgbClr val="FF0000"/>
                </a:solidFill>
              </a:rPr>
              <a:t>of</a:t>
            </a:r>
            <a:r>
              <a:rPr lang="vi-VN" sz="2800" dirty="0">
                <a:solidFill>
                  <a:schemeClr val="tx1"/>
                </a:solidFill>
              </a:rPr>
              <a:t> “ theo sau “</a:t>
            </a:r>
            <a:r>
              <a:rPr lang="vi-VN" sz="2800" dirty="0">
                <a:solidFill>
                  <a:srgbClr val="FF0000"/>
                </a:solidFill>
              </a:rPr>
              <a:t>a number</a:t>
            </a:r>
            <a:r>
              <a:rPr lang="vi-VN" sz="2800" dirty="0">
                <a:solidFill>
                  <a:schemeClr val="tx1"/>
                </a:solidFill>
              </a:rPr>
              <a:t>”mà </a:t>
            </a:r>
            <a:r>
              <a:rPr lang="vi-VN" sz="2800" b="1" u="sng" dirty="0">
                <a:solidFill>
                  <a:schemeClr val="tx1"/>
                </a:solidFill>
              </a:rPr>
              <a:t>ngữ nghĩa hàm ý một khối thống nhất</a:t>
            </a:r>
            <a:r>
              <a:rPr lang="vi-VN" sz="2800" dirty="0">
                <a:solidFill>
                  <a:schemeClr val="tx1"/>
                </a:solidFill>
              </a:rPr>
              <a:t> thì </a:t>
            </a:r>
            <a:r>
              <a:rPr lang="vi-VN" sz="2800" b="1" dirty="0">
                <a:solidFill>
                  <a:srgbClr val="FF0000"/>
                </a:solidFill>
              </a:rPr>
              <a:t>động từ ở số ít.</a:t>
            </a:r>
            <a:endParaRPr lang="en-US" sz="2800" b="1" dirty="0">
              <a:solidFill>
                <a:srgbClr val="FF0000"/>
              </a:solidFill>
            </a:endParaRPr>
          </a:p>
          <a:p>
            <a:endParaRPr lang="en-US" sz="2800" b="1" dirty="0">
              <a:solidFill>
                <a:srgbClr val="FF0000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- </a:t>
            </a:r>
            <a:r>
              <a:rPr lang="en-US" sz="2800" u="sng" dirty="0">
                <a:solidFill>
                  <a:schemeClr val="tx1"/>
                </a:solidFill>
              </a:rPr>
              <a:t>A number like twelve billion </a:t>
            </a:r>
            <a:r>
              <a:rPr lang="en-US" sz="2800" b="1" dirty="0">
                <a:solidFill>
                  <a:srgbClr val="FF0000"/>
                </a:solidFill>
              </a:rPr>
              <a:t>is</a:t>
            </a:r>
            <a:r>
              <a:rPr lang="en-US" sz="2800" dirty="0">
                <a:solidFill>
                  <a:schemeClr val="tx1"/>
                </a:solidFill>
              </a:rPr>
              <a:t> hard to comprehend.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DA810-9133-478D-9811-A777DE9EEAA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296865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85800" y="1628005"/>
            <a:ext cx="8534400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tx1"/>
                </a:solidFill>
              </a:rPr>
              <a:t>e. Các đại từ bất định (Indefinite pronouns) như: </a:t>
            </a:r>
            <a:r>
              <a:rPr lang="vi-VN" sz="2800" dirty="0">
                <a:solidFill>
                  <a:srgbClr val="FF0000"/>
                </a:solidFill>
              </a:rPr>
              <a:t>either</a:t>
            </a:r>
            <a:r>
              <a:rPr lang="vi-VN" sz="2800" dirty="0">
                <a:solidFill>
                  <a:schemeClr val="tx1"/>
                </a:solidFill>
              </a:rPr>
              <a:t>, </a:t>
            </a:r>
            <a:r>
              <a:rPr lang="vi-VN" sz="2800" dirty="0">
                <a:solidFill>
                  <a:srgbClr val="FF0000"/>
                </a:solidFill>
              </a:rPr>
              <a:t>neither</a:t>
            </a:r>
            <a:r>
              <a:rPr lang="vi-VN" sz="2800" dirty="0">
                <a:solidFill>
                  <a:schemeClr val="tx1"/>
                </a:solidFill>
              </a:rPr>
              <a:t>, </a:t>
            </a:r>
            <a:r>
              <a:rPr lang="vi-VN" sz="2800" dirty="0">
                <a:solidFill>
                  <a:srgbClr val="FF0000"/>
                </a:solidFill>
              </a:rPr>
              <a:t>each</a:t>
            </a:r>
            <a:r>
              <a:rPr lang="vi-VN" sz="2800" dirty="0">
                <a:solidFill>
                  <a:schemeClr val="tx1"/>
                </a:solidFill>
              </a:rPr>
              <a:t>, </a:t>
            </a:r>
            <a:r>
              <a:rPr lang="vi-VN" sz="2800" dirty="0">
                <a:solidFill>
                  <a:srgbClr val="FF0000"/>
                </a:solidFill>
              </a:rPr>
              <a:t>every</a:t>
            </a:r>
            <a:r>
              <a:rPr lang="vi-VN" sz="2800" dirty="0">
                <a:solidFill>
                  <a:schemeClr val="tx1"/>
                </a:solidFill>
              </a:rPr>
              <a:t>, </a:t>
            </a:r>
            <a:r>
              <a:rPr lang="vi-VN" sz="2800" dirty="0">
                <a:solidFill>
                  <a:srgbClr val="FF0000"/>
                </a:solidFill>
              </a:rPr>
              <a:t>one</a:t>
            </a:r>
            <a:r>
              <a:rPr lang="vi-VN" sz="2800" dirty="0">
                <a:solidFill>
                  <a:schemeClr val="tx1"/>
                </a:solidFill>
              </a:rPr>
              <a:t>, </a:t>
            </a:r>
            <a:r>
              <a:rPr lang="vi-VN" sz="2800" dirty="0">
                <a:solidFill>
                  <a:srgbClr val="FF0000"/>
                </a:solidFill>
              </a:rPr>
              <a:t>các đại từ có one, body hoặc thing</a:t>
            </a:r>
            <a:r>
              <a:rPr lang="vi-VN" sz="2800" dirty="0">
                <a:solidFill>
                  <a:schemeClr val="tx1"/>
                </a:solidFill>
              </a:rPr>
              <a:t> (anyone, no one, someone, anybody, nobody, somebody, anything, everything...) đòi hỏi </a:t>
            </a:r>
            <a:r>
              <a:rPr lang="vi-VN" sz="2800" b="1" dirty="0">
                <a:solidFill>
                  <a:srgbClr val="FF0000"/>
                </a:solidFill>
              </a:rPr>
              <a:t>động từ số ít.</a:t>
            </a:r>
            <a:endParaRPr lang="en-US" sz="2800" b="1" dirty="0">
              <a:solidFill>
                <a:srgbClr val="FF0000"/>
              </a:solidFill>
            </a:endParaRPr>
          </a:p>
          <a:p>
            <a:r>
              <a:rPr lang="vi-VN" sz="2800" dirty="0">
                <a:solidFill>
                  <a:srgbClr val="FF0000"/>
                </a:solidFill>
              </a:rPr>
              <a:t> </a:t>
            </a:r>
            <a:r>
              <a:rPr lang="vi-VN" sz="2800" dirty="0">
                <a:solidFill>
                  <a:schemeClr val="tx1"/>
                </a:solidFill>
              </a:rPr>
              <a:t>- </a:t>
            </a:r>
            <a:r>
              <a:rPr lang="vi-VN" sz="2800" dirty="0">
                <a:solidFill>
                  <a:srgbClr val="FF0000"/>
                </a:solidFill>
              </a:rPr>
              <a:t>One</a:t>
            </a:r>
            <a:r>
              <a:rPr lang="vi-VN" sz="2800" dirty="0">
                <a:solidFill>
                  <a:schemeClr val="tx1"/>
                </a:solidFill>
              </a:rPr>
              <a:t> of my closest friends in the class </a:t>
            </a:r>
            <a:r>
              <a:rPr lang="vi-VN" sz="2800" dirty="0">
                <a:solidFill>
                  <a:srgbClr val="FF0000"/>
                </a:solidFill>
              </a:rPr>
              <a:t>comes</a:t>
            </a:r>
            <a:r>
              <a:rPr lang="vi-VN" sz="2800" dirty="0">
                <a:solidFill>
                  <a:schemeClr val="tx1"/>
                </a:solidFill>
              </a:rPr>
              <a:t> from Singapore. </a:t>
            </a:r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rgbClr val="FF0000"/>
                </a:solidFill>
              </a:rPr>
              <a:t>Each</a:t>
            </a:r>
            <a:r>
              <a:rPr lang="vi-VN" sz="2800" dirty="0">
                <a:solidFill>
                  <a:schemeClr val="tx1"/>
                </a:solidFill>
              </a:rPr>
              <a:t> of us </a:t>
            </a:r>
            <a:r>
              <a:rPr lang="vi-VN" sz="2800" dirty="0">
                <a:solidFill>
                  <a:srgbClr val="FF0000"/>
                </a:solidFill>
              </a:rPr>
              <a:t>studies</a:t>
            </a:r>
            <a:r>
              <a:rPr lang="vi-VN" sz="2800" dirty="0">
                <a:solidFill>
                  <a:schemeClr val="tx1"/>
                </a:solidFill>
              </a:rPr>
              <a:t> hard. </a:t>
            </a: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79173-B0D2-4438-9C37-BB1AEEB0928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122398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09600" y="1524002"/>
            <a:ext cx="8534400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tx1"/>
                </a:solidFill>
              </a:rPr>
              <a:t>Cả khi những đại từ này kết hợp với nhau cũng dùng động từ số ít.</a:t>
            </a:r>
            <a:r>
              <a:rPr lang="vi-VN" sz="2800" dirty="0">
                <a:solidFill>
                  <a:schemeClr val="tx1"/>
                </a:solidFill>
              </a:rPr>
              <a:t> </a:t>
            </a:r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rgbClr val="FF0000"/>
                </a:solidFill>
              </a:rPr>
              <a:t>Anybody </a:t>
            </a:r>
            <a:r>
              <a:rPr lang="vi-VN" sz="2800" u="sng" dirty="0">
                <a:solidFill>
                  <a:schemeClr val="tx1"/>
                </a:solidFill>
              </a:rPr>
              <a:t>and</a:t>
            </a:r>
            <a:r>
              <a:rPr lang="vi-VN" sz="2800" dirty="0">
                <a:solidFill>
                  <a:schemeClr val="tx1"/>
                </a:solidFill>
              </a:rPr>
              <a:t> </a:t>
            </a:r>
            <a:r>
              <a:rPr lang="vi-VN" sz="2800" dirty="0">
                <a:solidFill>
                  <a:srgbClr val="FF0000"/>
                </a:solidFill>
              </a:rPr>
              <a:t>everybody</a:t>
            </a:r>
            <a:r>
              <a:rPr lang="vi-VN" sz="2800" dirty="0">
                <a:solidFill>
                  <a:schemeClr val="tx1"/>
                </a:solidFill>
              </a:rPr>
              <a:t> </a:t>
            </a:r>
            <a:r>
              <a:rPr lang="vi-VN" sz="2800" b="1" dirty="0">
                <a:solidFill>
                  <a:srgbClr val="FF0000"/>
                </a:solidFill>
              </a:rPr>
              <a:t>is</a:t>
            </a:r>
            <a:r>
              <a:rPr lang="vi-VN" sz="2800" dirty="0">
                <a:solidFill>
                  <a:schemeClr val="tx1"/>
                </a:solidFill>
              </a:rPr>
              <a:t> welcome. 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(</a:t>
            </a:r>
            <a:r>
              <a:rPr lang="vi-VN" sz="2800" dirty="0">
                <a:solidFill>
                  <a:schemeClr val="tx1"/>
                </a:solidFill>
              </a:rPr>
              <a:t>Mọi người đều được chào đón.</a:t>
            </a:r>
            <a:r>
              <a:rPr lang="en-US" sz="2800" dirty="0">
                <a:solidFill>
                  <a:schemeClr val="tx1"/>
                </a:solidFill>
              </a:rPr>
              <a:t>)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b="1" dirty="0">
                <a:solidFill>
                  <a:srgbClr val="FF0000"/>
                </a:solidFill>
              </a:rPr>
              <a:t>NOTE</a:t>
            </a:r>
            <a:r>
              <a:rPr lang="vi-VN" sz="2800" dirty="0">
                <a:solidFill>
                  <a:schemeClr val="tx1"/>
                </a:solidFill>
              </a:rPr>
              <a:t>: Khi </a:t>
            </a:r>
            <a:r>
              <a:rPr lang="vi-VN" sz="2800" dirty="0">
                <a:solidFill>
                  <a:srgbClr val="FF0000"/>
                </a:solidFill>
              </a:rPr>
              <a:t>each</a:t>
            </a:r>
            <a:r>
              <a:rPr lang="vi-VN" sz="2800" dirty="0">
                <a:solidFill>
                  <a:schemeClr val="tx1"/>
                </a:solidFill>
              </a:rPr>
              <a:t> </a:t>
            </a:r>
            <a:r>
              <a:rPr lang="vi-VN" sz="2800" u="sng" dirty="0">
                <a:solidFill>
                  <a:schemeClr val="tx1"/>
                </a:solidFill>
              </a:rPr>
              <a:t>theo sau </a:t>
            </a:r>
            <a:r>
              <a:rPr lang="vi-VN" sz="2800" b="1" dirty="0">
                <a:solidFill>
                  <a:schemeClr val="tx1"/>
                </a:solidFill>
              </a:rPr>
              <a:t>chủ ngữ</a:t>
            </a:r>
            <a:r>
              <a:rPr lang="vi-VN" sz="2800" dirty="0">
                <a:solidFill>
                  <a:schemeClr val="tx1"/>
                </a:solidFill>
              </a:rPr>
              <a:t>, thì each </a:t>
            </a:r>
            <a:r>
              <a:rPr lang="vi-VN" sz="2800" b="1" dirty="0">
                <a:solidFill>
                  <a:schemeClr val="tx1"/>
                </a:solidFill>
              </a:rPr>
              <a:t>không ảnh hưởng</a:t>
            </a:r>
            <a:r>
              <a:rPr lang="vi-VN" sz="2800" dirty="0">
                <a:solidFill>
                  <a:schemeClr val="tx1"/>
                </a:solidFill>
              </a:rPr>
              <a:t> đến động từ</a:t>
            </a:r>
            <a:r>
              <a:rPr lang="en-US" sz="2800" dirty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FontTx/>
              <a:buChar char="-"/>
            </a:pPr>
            <a:r>
              <a:rPr lang="en-US" sz="2800" b="1" dirty="0">
                <a:solidFill>
                  <a:schemeClr val="tx1"/>
                </a:solidFill>
              </a:rPr>
              <a:t>Big cities </a:t>
            </a:r>
            <a:r>
              <a:rPr lang="en-US" sz="2800" dirty="0">
                <a:solidFill>
                  <a:srgbClr val="FF0000"/>
                </a:solidFill>
              </a:rPr>
              <a:t>each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have</a:t>
            </a:r>
            <a:r>
              <a:rPr lang="en-US" sz="2800" dirty="0">
                <a:solidFill>
                  <a:schemeClr val="tx1"/>
                </a:solidFill>
              </a:rPr>
              <a:t> their own special problems. </a:t>
            </a:r>
          </a:p>
          <a:p>
            <a:pPr marL="457200" indent="-457200">
              <a:buFontTx/>
              <a:buChar char="-"/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C325E-957B-4778-AE2B-CADCDA1F887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201870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838200" y="1659285"/>
            <a:ext cx="8534400" cy="26776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Các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đại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từ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both</a:t>
            </a:r>
            <a:r>
              <a:rPr lang="en-US" sz="2800" dirty="0">
                <a:solidFill>
                  <a:schemeClr val="tx1"/>
                </a:solidFill>
              </a:rPr>
              <a:t> (</a:t>
            </a:r>
            <a:r>
              <a:rPr lang="en-US" sz="2800" dirty="0" err="1">
                <a:solidFill>
                  <a:schemeClr val="tx1"/>
                </a:solidFill>
              </a:rPr>
              <a:t>cả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hai</a:t>
            </a:r>
            <a:r>
              <a:rPr lang="en-US" sz="2800" dirty="0">
                <a:solidFill>
                  <a:schemeClr val="tx1"/>
                </a:solidFill>
              </a:rPr>
              <a:t> ), </a:t>
            </a:r>
            <a:r>
              <a:rPr lang="en-US" sz="2800" dirty="0">
                <a:solidFill>
                  <a:srgbClr val="FF0000"/>
                </a:solidFill>
              </a:rPr>
              <a:t>few</a:t>
            </a:r>
            <a:r>
              <a:rPr lang="en-US" sz="2800" dirty="0">
                <a:solidFill>
                  <a:schemeClr val="tx1"/>
                </a:solidFill>
              </a:rPr>
              <a:t> (</a:t>
            </a:r>
            <a:r>
              <a:rPr lang="en-US" sz="2800" dirty="0" err="1">
                <a:solidFill>
                  <a:schemeClr val="tx1"/>
                </a:solidFill>
              </a:rPr>
              <a:t>vài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err="1">
                <a:solidFill>
                  <a:schemeClr val="tx1"/>
                </a:solidFill>
              </a:rPr>
              <a:t>số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ít</a:t>
            </a:r>
            <a:r>
              <a:rPr lang="en-US" sz="2800" dirty="0">
                <a:solidFill>
                  <a:schemeClr val="tx1"/>
                </a:solidFill>
              </a:rPr>
              <a:t>), </a:t>
            </a:r>
            <a:r>
              <a:rPr lang="en-US" sz="2800" dirty="0">
                <a:solidFill>
                  <a:srgbClr val="FF0000"/>
                </a:solidFill>
              </a:rPr>
              <a:t>many</a:t>
            </a:r>
            <a:r>
              <a:rPr lang="en-US" sz="2800" dirty="0">
                <a:solidFill>
                  <a:schemeClr val="tx1"/>
                </a:solidFill>
              </a:rPr>
              <a:t> (</a:t>
            </a:r>
            <a:r>
              <a:rPr lang="en-US" sz="2800" dirty="0" err="1">
                <a:solidFill>
                  <a:schemeClr val="tx1"/>
                </a:solidFill>
              </a:rPr>
              <a:t>nhiều</a:t>
            </a:r>
            <a:r>
              <a:rPr lang="en-US" sz="2800" dirty="0">
                <a:solidFill>
                  <a:schemeClr val="tx1"/>
                </a:solidFill>
              </a:rPr>
              <a:t>), </a:t>
            </a:r>
            <a:r>
              <a:rPr lang="en-US" sz="2800" dirty="0">
                <a:solidFill>
                  <a:srgbClr val="FF0000"/>
                </a:solidFill>
              </a:rPr>
              <a:t>others</a:t>
            </a:r>
            <a:r>
              <a:rPr lang="en-US" sz="2800" dirty="0">
                <a:solidFill>
                  <a:schemeClr val="tx1"/>
                </a:solidFill>
              </a:rPr>
              <a:t> (</a:t>
            </a:r>
            <a:r>
              <a:rPr lang="en-US" sz="2800" dirty="0" err="1">
                <a:solidFill>
                  <a:schemeClr val="tx1"/>
                </a:solidFill>
              </a:rPr>
              <a:t>những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cái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khác</a:t>
            </a:r>
            <a:r>
              <a:rPr lang="en-US" sz="2800" dirty="0">
                <a:solidFill>
                  <a:schemeClr val="tx1"/>
                </a:solidFill>
              </a:rPr>
              <a:t>) </a:t>
            </a:r>
            <a:r>
              <a:rPr lang="en-US" sz="2800" dirty="0" err="1">
                <a:solidFill>
                  <a:schemeClr val="tx1"/>
                </a:solidFill>
              </a:rPr>
              <a:t>và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several</a:t>
            </a:r>
            <a:r>
              <a:rPr lang="en-US" sz="2800" dirty="0">
                <a:solidFill>
                  <a:schemeClr val="tx1"/>
                </a:solidFill>
              </a:rPr>
              <a:t> (</a:t>
            </a:r>
            <a:r>
              <a:rPr lang="en-US" sz="2800" dirty="0" err="1">
                <a:solidFill>
                  <a:schemeClr val="tx1"/>
                </a:solidFill>
              </a:rPr>
              <a:t>một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số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err="1">
                <a:solidFill>
                  <a:schemeClr val="tx1"/>
                </a:solidFill>
              </a:rPr>
              <a:t>nhiều</a:t>
            </a:r>
            <a:r>
              <a:rPr lang="en-US" sz="2800" dirty="0">
                <a:solidFill>
                  <a:schemeClr val="tx1"/>
                </a:solidFill>
              </a:rPr>
              <a:t>) </a:t>
            </a:r>
            <a:r>
              <a:rPr lang="en-US" sz="2800" dirty="0" err="1">
                <a:solidFill>
                  <a:srgbClr val="FF0000"/>
                </a:solidFill>
              </a:rPr>
              <a:t>động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từ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đi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theo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phải</a:t>
            </a:r>
            <a:r>
              <a:rPr lang="en-US" sz="2800" dirty="0">
                <a:solidFill>
                  <a:srgbClr val="FF0000"/>
                </a:solidFill>
              </a:rPr>
              <a:t> ở </a:t>
            </a:r>
            <a:r>
              <a:rPr lang="en-US" sz="2800" dirty="0" err="1">
                <a:solidFill>
                  <a:srgbClr val="FF0000"/>
                </a:solidFill>
              </a:rPr>
              <a:t>hình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thức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số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nhiều</a:t>
            </a:r>
            <a:r>
              <a:rPr lang="en-US" sz="2800" dirty="0">
                <a:solidFill>
                  <a:schemeClr val="tx1"/>
                </a:solidFill>
              </a:rPr>
              <a:t>. </a:t>
            </a:r>
          </a:p>
          <a:p>
            <a:pPr marL="457200" indent="-457200">
              <a:buFontTx/>
              <a:buChar char="-"/>
            </a:pPr>
            <a:r>
              <a:rPr lang="en-US" sz="2800" b="1" dirty="0">
                <a:solidFill>
                  <a:schemeClr val="tx1"/>
                </a:solidFill>
              </a:rPr>
              <a:t>Both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were</a:t>
            </a:r>
            <a:r>
              <a:rPr lang="en-US" sz="2800" dirty="0">
                <a:solidFill>
                  <a:schemeClr val="tx1"/>
                </a:solidFill>
              </a:rPr>
              <a:t> small. </a:t>
            </a: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rgbClr val="FF0000"/>
                </a:solidFill>
              </a:rPr>
              <a:t>Many of</a:t>
            </a:r>
            <a:r>
              <a:rPr lang="en-US" sz="2800" dirty="0">
                <a:solidFill>
                  <a:schemeClr val="tx1"/>
                </a:solidFill>
              </a:rPr>
              <a:t> her books </a:t>
            </a:r>
            <a:r>
              <a:rPr lang="en-US" sz="2800" b="1" dirty="0">
                <a:solidFill>
                  <a:srgbClr val="FF0000"/>
                </a:solidFill>
              </a:rPr>
              <a:t>are</a:t>
            </a:r>
            <a:r>
              <a:rPr lang="en-US" sz="2800" dirty="0">
                <a:solidFill>
                  <a:schemeClr val="tx1"/>
                </a:solidFill>
              </a:rPr>
              <a:t> in English. </a:t>
            </a:r>
          </a:p>
          <a:p>
            <a:r>
              <a:rPr lang="en-US" sz="2400" i="1" dirty="0" err="1">
                <a:solidFill>
                  <a:schemeClr val="tx1"/>
                </a:solidFill>
              </a:rPr>
              <a:t>Phần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lớn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sách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của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cô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ấy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viết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bằng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tiếng</a:t>
            </a:r>
            <a:r>
              <a:rPr lang="en-US" sz="2400" i="1" dirty="0">
                <a:solidFill>
                  <a:schemeClr val="tx1"/>
                </a:solidFill>
              </a:rPr>
              <a:t> Anh.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C6680-1B17-4CF8-B715-7C519316641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128736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F703B-F6C0-4170-94B0-349953AF44B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050"/>
            <a:ext cx="9296400" cy="653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397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762000" y="1691901"/>
            <a:ext cx="8534400" cy="26776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NOTE: </a:t>
            </a:r>
            <a:r>
              <a:rPr lang="vi-VN" sz="2800" dirty="0">
                <a:solidFill>
                  <a:srgbClr val="FF0000"/>
                </a:solidFill>
              </a:rPr>
              <a:t>many</a:t>
            </a:r>
            <a:r>
              <a:rPr lang="vi-VN" sz="2800" dirty="0">
                <a:solidFill>
                  <a:schemeClr val="tx1"/>
                </a:solidFill>
              </a:rPr>
              <a:t> đi với </a:t>
            </a:r>
            <a:r>
              <a:rPr lang="vi-VN" sz="2800" dirty="0">
                <a:solidFill>
                  <a:srgbClr val="FF0000"/>
                </a:solidFill>
              </a:rPr>
              <a:t>a</a:t>
            </a:r>
            <a:r>
              <a:rPr lang="vi-VN" sz="2800" dirty="0">
                <a:solidFill>
                  <a:schemeClr val="tx1"/>
                </a:solidFill>
              </a:rPr>
              <a:t> cũng với </a:t>
            </a:r>
            <a:r>
              <a:rPr lang="vi-VN" sz="2800" u="sng" dirty="0">
                <a:solidFill>
                  <a:schemeClr val="tx1"/>
                </a:solidFill>
              </a:rPr>
              <a:t>nghĩa như many</a:t>
            </a:r>
            <a:r>
              <a:rPr lang="vi-VN" sz="2800" dirty="0">
                <a:solidFill>
                  <a:schemeClr val="tx1"/>
                </a:solidFill>
              </a:rPr>
              <a:t>, nhưng “</a:t>
            </a:r>
            <a:r>
              <a:rPr lang="vi-VN" sz="2800" dirty="0">
                <a:solidFill>
                  <a:srgbClr val="FF0000"/>
                </a:solidFill>
              </a:rPr>
              <a:t>many a</a:t>
            </a:r>
            <a:r>
              <a:rPr lang="vi-VN" sz="2800" dirty="0">
                <a:solidFill>
                  <a:schemeClr val="tx1"/>
                </a:solidFill>
              </a:rPr>
              <a:t>” dùng với </a:t>
            </a:r>
            <a:r>
              <a:rPr lang="vi-VN" sz="2800" dirty="0">
                <a:solidFill>
                  <a:srgbClr val="FF0000"/>
                </a:solidFill>
              </a:rPr>
              <a:t>danh từ số ít </a:t>
            </a:r>
            <a:r>
              <a:rPr lang="vi-VN" sz="2800" dirty="0">
                <a:solidFill>
                  <a:schemeClr val="tx1"/>
                </a:solidFill>
              </a:rPr>
              <a:t>và </a:t>
            </a:r>
            <a:r>
              <a:rPr lang="vi-VN" sz="2800" dirty="0">
                <a:solidFill>
                  <a:srgbClr val="FF0000"/>
                </a:solidFill>
              </a:rPr>
              <a:t>động từ theo sau cũng phải ở số ít</a:t>
            </a:r>
            <a:r>
              <a:rPr lang="vi-VN" sz="2800" dirty="0">
                <a:solidFill>
                  <a:schemeClr val="tx1"/>
                </a:solidFill>
              </a:rPr>
              <a:t>. </a:t>
            </a:r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chemeClr val="tx1"/>
                </a:solidFill>
              </a:rPr>
              <a:t>Many a student does not work hard. </a:t>
            </a: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8A191-FC8A-482C-8899-6D43C1F79FE0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177069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762000" y="1659285"/>
            <a:ext cx="8534400" cy="43396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(toàn bộ, tất cả),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(một số hoặc lượng không xác định, không một ai),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(một vài),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(không ai, không vật gì)... có thể đi với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từ số ít hay số nhiều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tùy thuộc vào ngữ nghĩa của danh từ mà đại từ đó thay thế.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All of the money is reserved for emergencies.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 bộ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 để dự trữ cho các trường hợp khẩn cấp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of the candidates promise to improve the educational system.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 bộ các ứng viên đều hứa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vi-VN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cải thiện hệ thống giáo dục.</a:t>
            </a:r>
            <a:endParaRPr lang="en-US" sz="2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AE4D-1A12-4862-8D01-6D5169EDF58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345149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762000" y="1524002"/>
            <a:ext cx="8534400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f. Khi các đại từ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làm </a:t>
            </a:r>
            <a:r>
              <a:rPr lang="vi-VN" sz="2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ngữ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một mệnh đề phụ thuộc, 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từ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trong mệnh đề đó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 phù hợp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</a:t>
            </a:r>
            <a:r>
              <a:rPr lang="vi-VN" sz="28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hay cụm từ được thay thế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 is one of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men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too much beer.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 là một trong những người uống quá nhiều bia. </a:t>
            </a:r>
            <a:endParaRPr lang="en-US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 is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man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too much beer.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 là một người uống quá nhiều bia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7F1C-4ED0-4ABC-9F68-BBAB3595935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118908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85800" y="1309496"/>
            <a:ext cx="8534400" cy="458587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chemeClr val="tx1"/>
                </a:solidFill>
              </a:rPr>
              <a:t>Những danh từ có </a:t>
            </a:r>
            <a:r>
              <a:rPr lang="vi-VN" sz="2400" b="1" dirty="0">
                <a:solidFill>
                  <a:srgbClr val="FF0000"/>
                </a:solidFill>
              </a:rPr>
              <a:t>hình thức số nhiều </a:t>
            </a:r>
            <a:r>
              <a:rPr lang="vi-VN" sz="2400" b="1" dirty="0">
                <a:solidFill>
                  <a:schemeClr val="tx1"/>
                </a:solidFill>
              </a:rPr>
              <a:t>nhưng ngữ </a:t>
            </a:r>
            <a:r>
              <a:rPr lang="vi-VN" sz="2400" b="1" dirty="0">
                <a:solidFill>
                  <a:srgbClr val="FF0000"/>
                </a:solidFill>
              </a:rPr>
              <a:t>nghĩa số ít</a:t>
            </a:r>
            <a:r>
              <a:rPr lang="vi-VN" sz="2400" b="1" dirty="0">
                <a:solidFill>
                  <a:schemeClr val="tx1"/>
                </a:solidFill>
              </a:rPr>
              <a:t>: </a:t>
            </a:r>
            <a:endParaRPr lang="en-US" sz="2400" b="1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vi-VN" sz="2400" b="1" dirty="0">
                <a:solidFill>
                  <a:schemeClr val="tx1"/>
                </a:solidFill>
              </a:rPr>
              <a:t>Các môn học và các hoạt động: </a:t>
            </a:r>
            <a:r>
              <a:rPr lang="vi-VN" sz="2400" b="1" dirty="0">
                <a:solidFill>
                  <a:srgbClr val="FF0000"/>
                </a:solidFill>
              </a:rPr>
              <a:t>athletics</a:t>
            </a:r>
            <a:r>
              <a:rPr lang="vi-VN" sz="2400" b="1" dirty="0">
                <a:solidFill>
                  <a:schemeClr val="tx1"/>
                </a:solidFill>
              </a:rPr>
              <a:t> (điền kinh), </a:t>
            </a:r>
            <a:r>
              <a:rPr lang="vi-VN" sz="2400" b="1" dirty="0">
                <a:solidFill>
                  <a:srgbClr val="FF0000"/>
                </a:solidFill>
              </a:rPr>
              <a:t>economics</a:t>
            </a:r>
            <a:r>
              <a:rPr lang="vi-VN" sz="2400" b="1" dirty="0">
                <a:solidFill>
                  <a:schemeClr val="tx1"/>
                </a:solidFill>
              </a:rPr>
              <a:t> (kinh tế học), </a:t>
            </a:r>
            <a:r>
              <a:rPr lang="vi-VN" sz="2400" b="1" dirty="0">
                <a:solidFill>
                  <a:srgbClr val="FF0000"/>
                </a:solidFill>
              </a:rPr>
              <a:t>linguistics</a:t>
            </a:r>
            <a:r>
              <a:rPr lang="vi-VN" sz="2400" b="1" dirty="0">
                <a:solidFill>
                  <a:schemeClr val="tx1"/>
                </a:solidFill>
              </a:rPr>
              <a:t> (ngôn ngữ học), </a:t>
            </a:r>
            <a:r>
              <a:rPr lang="vi-VN" sz="2400" b="1" dirty="0">
                <a:solidFill>
                  <a:srgbClr val="FF0000"/>
                </a:solidFill>
              </a:rPr>
              <a:t>mathematics</a:t>
            </a:r>
            <a:r>
              <a:rPr lang="vi-VN" sz="2400" b="1" dirty="0">
                <a:solidFill>
                  <a:schemeClr val="tx1"/>
                </a:solidFill>
              </a:rPr>
              <a:t> (toán học), </a:t>
            </a:r>
            <a:r>
              <a:rPr lang="vi-VN" sz="2400" b="1" dirty="0">
                <a:solidFill>
                  <a:srgbClr val="FF0000"/>
                </a:solidFill>
              </a:rPr>
              <a:t>politics</a:t>
            </a:r>
            <a:r>
              <a:rPr lang="vi-VN" sz="2400" b="1" dirty="0">
                <a:solidFill>
                  <a:schemeClr val="tx1"/>
                </a:solidFill>
              </a:rPr>
              <a:t> (chính trị học)... </a:t>
            </a:r>
            <a:endParaRPr lang="en-US" sz="2400" b="1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vi-VN" sz="2400" b="1" dirty="0">
                <a:solidFill>
                  <a:schemeClr val="tx1"/>
                </a:solidFill>
              </a:rPr>
              <a:t>Các môn chơi, trò chơi: </a:t>
            </a:r>
            <a:r>
              <a:rPr lang="vi-VN" sz="2400" b="1" dirty="0">
                <a:solidFill>
                  <a:srgbClr val="FF0000"/>
                </a:solidFill>
              </a:rPr>
              <a:t>billiards</a:t>
            </a:r>
            <a:r>
              <a:rPr lang="vi-VN" sz="2400" b="1" dirty="0">
                <a:solidFill>
                  <a:schemeClr val="tx1"/>
                </a:solidFill>
              </a:rPr>
              <a:t> (bi-da), </a:t>
            </a:r>
            <a:r>
              <a:rPr lang="vi-VN" sz="2400" b="1" dirty="0">
                <a:solidFill>
                  <a:srgbClr val="FF0000"/>
                </a:solidFill>
              </a:rPr>
              <a:t>checkers</a:t>
            </a:r>
            <a:r>
              <a:rPr lang="vi-VN" sz="2400" b="1" dirty="0">
                <a:solidFill>
                  <a:schemeClr val="tx1"/>
                </a:solidFill>
              </a:rPr>
              <a:t> (cờ đam), </a:t>
            </a:r>
            <a:r>
              <a:rPr lang="vi-VN" sz="2400" b="1" dirty="0">
                <a:solidFill>
                  <a:srgbClr val="FF0000"/>
                </a:solidFill>
              </a:rPr>
              <a:t>darts</a:t>
            </a:r>
            <a:r>
              <a:rPr lang="vi-VN" sz="2400" b="1" dirty="0">
                <a:solidFill>
                  <a:schemeClr val="tx1"/>
                </a:solidFill>
              </a:rPr>
              <a:t> (trò </a:t>
            </a:r>
            <a:r>
              <a:rPr lang="en-US" sz="2400" b="1" dirty="0" err="1">
                <a:solidFill>
                  <a:schemeClr val="tx1"/>
                </a:solidFill>
              </a:rPr>
              <a:t>ném</a:t>
            </a:r>
            <a:r>
              <a:rPr lang="en-US" sz="2400" b="1" dirty="0">
                <a:solidFill>
                  <a:schemeClr val="tx1"/>
                </a:solidFill>
              </a:rPr>
              <a:t> phi </a:t>
            </a:r>
            <a:r>
              <a:rPr lang="en-US" sz="2400" b="1" dirty="0" err="1">
                <a:solidFill>
                  <a:schemeClr val="tx1"/>
                </a:solidFill>
              </a:rPr>
              <a:t>tiêu</a:t>
            </a:r>
            <a:r>
              <a:rPr lang="vi-VN" sz="2400" b="1" dirty="0">
                <a:solidFill>
                  <a:schemeClr val="tx1"/>
                </a:solidFill>
              </a:rPr>
              <a:t>), </a:t>
            </a:r>
            <a:r>
              <a:rPr lang="vi-VN" sz="2400" b="1" dirty="0">
                <a:solidFill>
                  <a:srgbClr val="FF0000"/>
                </a:solidFill>
              </a:rPr>
              <a:t>dominoes</a:t>
            </a:r>
            <a:r>
              <a:rPr lang="vi-VN" sz="2400" b="1" dirty="0">
                <a:solidFill>
                  <a:schemeClr val="tx1"/>
                </a:solidFill>
              </a:rPr>
              <a:t> (trò chơi đô-mi-nô)... </a:t>
            </a:r>
            <a:endParaRPr lang="en-US" sz="2400" b="1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vi-VN" sz="2400" b="1" dirty="0">
                <a:solidFill>
                  <a:schemeClr val="tx1"/>
                </a:solidFill>
              </a:rPr>
              <a:t>Tên một số bệnh: </a:t>
            </a:r>
            <a:r>
              <a:rPr lang="vi-VN" sz="2400" b="1" dirty="0">
                <a:solidFill>
                  <a:srgbClr val="FF0000"/>
                </a:solidFill>
              </a:rPr>
              <a:t>diabetes</a:t>
            </a:r>
            <a:r>
              <a:rPr lang="vi-VN" sz="2400" b="1" dirty="0">
                <a:solidFill>
                  <a:schemeClr val="tx1"/>
                </a:solidFill>
              </a:rPr>
              <a:t> (bệnh tiểu đường), </a:t>
            </a:r>
            <a:r>
              <a:rPr lang="vi-VN" sz="2400" b="1" dirty="0">
                <a:solidFill>
                  <a:srgbClr val="FF0000"/>
                </a:solidFill>
              </a:rPr>
              <a:t>measles</a:t>
            </a:r>
            <a:r>
              <a:rPr lang="vi-VN" sz="2400" b="1" dirty="0">
                <a:solidFill>
                  <a:schemeClr val="tx1"/>
                </a:solidFill>
              </a:rPr>
              <a:t> (bệnh sởi), </a:t>
            </a:r>
            <a:r>
              <a:rPr lang="vi-VN" sz="2400" b="1" dirty="0">
                <a:solidFill>
                  <a:srgbClr val="FF0000"/>
                </a:solidFill>
              </a:rPr>
              <a:t>mumps</a:t>
            </a:r>
            <a:r>
              <a:rPr lang="vi-VN" sz="2400" b="1" dirty="0">
                <a:solidFill>
                  <a:schemeClr val="tx1"/>
                </a:solidFill>
              </a:rPr>
              <a:t> (bệnh quai bị), </a:t>
            </a:r>
            <a:r>
              <a:rPr lang="vi-VN" sz="2400" b="1" dirty="0">
                <a:solidFill>
                  <a:srgbClr val="FF0000"/>
                </a:solidFill>
              </a:rPr>
              <a:t>rabies</a:t>
            </a:r>
            <a:r>
              <a:rPr lang="vi-VN" sz="2400" b="1" dirty="0">
                <a:solidFill>
                  <a:schemeClr val="tx1"/>
                </a:solidFill>
              </a:rPr>
              <a:t> (bệnh dại), </a:t>
            </a:r>
            <a:r>
              <a:rPr lang="vi-VN" sz="2400" b="1" dirty="0">
                <a:solidFill>
                  <a:srgbClr val="FF0000"/>
                </a:solidFill>
              </a:rPr>
              <a:t>shingles</a:t>
            </a:r>
            <a:r>
              <a:rPr lang="vi-VN" sz="2400" b="1" dirty="0">
                <a:solidFill>
                  <a:schemeClr val="tx1"/>
                </a:solidFill>
              </a:rPr>
              <a:t> (bệnh zona), </a:t>
            </a:r>
            <a:r>
              <a:rPr lang="vi-VN" sz="2400" b="1" dirty="0">
                <a:solidFill>
                  <a:srgbClr val="FF0000"/>
                </a:solidFill>
              </a:rPr>
              <a:t>rickets</a:t>
            </a:r>
            <a:r>
              <a:rPr lang="vi-VN" sz="2400" b="1" dirty="0">
                <a:solidFill>
                  <a:schemeClr val="tx1"/>
                </a:solidFill>
              </a:rPr>
              <a:t> (bệnh còi xương)... </a:t>
            </a:r>
            <a:endParaRPr lang="en-US" sz="2400" b="1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Mathematics is too difficult for them.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2D6EB-0331-4192-922D-5242852DBD5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28422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85800" y="1447800"/>
            <a:ext cx="8534400" cy="48320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số từ như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pants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(quần),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trousers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(quần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pliers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(cái kềm),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scissors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(cái kéo),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shears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(cái kéo lớn - để cắt lông cừu) và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tongs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(cái kẹp) là danh từ số nhiều và cần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từ số nhiều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 cùng.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 nhiên, khi có từ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pair (of) </a:t>
            </a:r>
            <a:r>
              <a:rPr lang="vi-VN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 trước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danh từ này và đứng làm chủ ngữ thì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từ theo sau là số ít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scissors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very sharp. </a:t>
            </a:r>
          </a:p>
          <a:p>
            <a:pPr marL="457200" indent="-457200">
              <a:buFontTx/>
              <a:buChar char="-"/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pair of scissors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left on the table. </a:t>
            </a:r>
          </a:p>
          <a:p>
            <a:pPr marL="457200" indent="-457200">
              <a:buFontTx/>
              <a:buChar char="-"/>
            </a:pPr>
            <a:endParaRPr lang="en-US" sz="28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F81C5-B642-4061-88CE-6FD5C48CDD6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414129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85800" y="1659286"/>
            <a:ext cx="8439150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Tựa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kịch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-&gt;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Sons and Lovers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one of the strangest books I have ever read.</a:t>
            </a: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 của các đơn vị, tổ chức... là các danh từ tập hợp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-&gt;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từ số ít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Marshall, Smith, and Williams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law firm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Colorado.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258F-8E0D-4A75-82DD-27C2257975A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238004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85800" y="1371600"/>
            <a:ext cx="8534400" cy="48320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k.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và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bao giờ đóng vai chủ ngữ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một câu. Nếu một câu </a:t>
            </a:r>
            <a:r>
              <a:rPr lang="vi-VN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 đầu bằng there hoặc here thì chủ ngữ thường nằm ở phía sau động từ.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pictures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our wedding.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 one desk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classroom.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--&gt;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Dorothy and Helen who came to see us yesterday while we were away.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51922-4C9A-468F-8A4E-7A3E2D4AEB40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178928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838200" y="1371601"/>
            <a:ext cx="8534400" cy="52629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 từ nói về số lượng tiền bạc, thời gian, khoảng cách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...--&gt;</a:t>
            </a:r>
            <a:r>
              <a:rPr 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từ số ít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Eleven dollars a year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per capita income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Japan in 1960.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 một đô-la một năm là thu nhập bình quân đầu người ở Nhật Bản năm 1960. </a:t>
            </a:r>
            <a:endParaRPr lang="en-US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KHI người viết cố ý nhấn mạnh đến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 “đơn vị”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khối lượng số nhiều đó, thì phải dùng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từ số nhiều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dollars were dropped in to the till </a:t>
            </a:r>
            <a:r>
              <a:rPr lang="vi-VN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by one. </a:t>
            </a:r>
            <a:endParaRPr lang="en-US" sz="28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en-US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3F653-1E8B-428D-AA87-1C70AD3F514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261691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762000" y="1447800"/>
            <a:ext cx="8534400" cy="52014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Khi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ngữ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phân số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(fraction) hoặc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 trăm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(percent), hay các từ như: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half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plenty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và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thì số của </a:t>
            </a:r>
            <a:r>
              <a:rPr lang="vi-VN" sz="2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từ tùy thuộc vào danh từ làm bổ ngữ cho giới từ đi theo phân số hoặc phần trăm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các từ đó.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Sixty percent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house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painted blue.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than thirty percent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houses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this street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forsale.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Half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 relatives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abroad.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en-US" sz="2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763C0-AFAB-40E5-8945-AB3CAB1DF4A4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197088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xmlns="" id="{5277019A-B40E-43CF-AA6D-354CB41B91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200" y="192750"/>
            <a:ext cx="8839200" cy="620805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8788E73-5656-4B5E-99A5-0498CE85E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DA2D1-7776-4F17-85CF-AB1087D4BEB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0426F9E-A81D-459F-B045-512E001C3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79C3E07-0C68-467C-BBEA-85AE7E94C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Donut 1"/>
          <p:cNvSpPr/>
          <p:nvPr/>
        </p:nvSpPr>
        <p:spPr>
          <a:xfrm>
            <a:off x="4953000" y="914400"/>
            <a:ext cx="304800" cy="2286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Donut 6"/>
          <p:cNvSpPr/>
          <p:nvPr/>
        </p:nvSpPr>
        <p:spPr>
          <a:xfrm>
            <a:off x="7010400" y="1600200"/>
            <a:ext cx="304800" cy="2286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Donut 8"/>
          <p:cNvSpPr/>
          <p:nvPr/>
        </p:nvSpPr>
        <p:spPr>
          <a:xfrm>
            <a:off x="3048000" y="2286000"/>
            <a:ext cx="304800" cy="2286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Donut 9"/>
          <p:cNvSpPr/>
          <p:nvPr/>
        </p:nvSpPr>
        <p:spPr>
          <a:xfrm>
            <a:off x="4953000" y="2895600"/>
            <a:ext cx="304800" cy="2286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>
            <a:off x="3429000" y="4343400"/>
            <a:ext cx="304800" cy="2286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Donut 11"/>
          <p:cNvSpPr/>
          <p:nvPr/>
        </p:nvSpPr>
        <p:spPr>
          <a:xfrm>
            <a:off x="5334000" y="5486400"/>
            <a:ext cx="304800" cy="2286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60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931" y="1438610"/>
            <a:ext cx="9614427" cy="13042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93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6: </a:t>
            </a:r>
            <a:r>
              <a:rPr lang="en-US" sz="7875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COMPARISONS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18280" y="2591345"/>
            <a:ext cx="3046027" cy="516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756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Comparative form</a:t>
            </a:r>
          </a:p>
        </p:txBody>
      </p:sp>
      <p:sp>
        <p:nvSpPr>
          <p:cNvPr id="3" name="Rectangle 2"/>
          <p:cNvSpPr/>
          <p:nvPr/>
        </p:nvSpPr>
        <p:spPr>
          <a:xfrm>
            <a:off x="2018280" y="3009739"/>
            <a:ext cx="2832827" cy="5164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756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Superlative form</a:t>
            </a:r>
          </a:p>
        </p:txBody>
      </p:sp>
      <p:sp>
        <p:nvSpPr>
          <p:cNvPr id="5" name="Rectangle 4"/>
          <p:cNvSpPr/>
          <p:nvPr/>
        </p:nvSpPr>
        <p:spPr>
          <a:xfrm>
            <a:off x="2018280" y="3379061"/>
            <a:ext cx="2210542" cy="5164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756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As…as form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27960" y="2465814"/>
            <a:ext cx="18533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(Continue)</a:t>
            </a:r>
          </a:p>
        </p:txBody>
      </p:sp>
    </p:spTree>
    <p:extLst>
      <p:ext uri="{BB962C8B-B14F-4D97-AF65-F5344CB8AC3E}">
        <p14:creationId xmlns:p14="http://schemas.microsoft.com/office/powerpoint/2010/main" val="196421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xmlns="" id="{3F820EEE-DDA9-40CD-8662-53D2ED32D2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4800" y="228600"/>
            <a:ext cx="9067800" cy="60198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7E15DC1-619E-4905-B330-AE92D624D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FD86A-9A68-41EC-95E0-4B74513C6CC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267494E-401D-4485-A142-6750725AE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23129C1-E1CA-4989-9C0A-28146C558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Donut 1"/>
          <p:cNvSpPr/>
          <p:nvPr/>
        </p:nvSpPr>
        <p:spPr>
          <a:xfrm>
            <a:off x="6934200" y="1371600"/>
            <a:ext cx="304800" cy="457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Donut 6"/>
          <p:cNvSpPr/>
          <p:nvPr/>
        </p:nvSpPr>
        <p:spPr>
          <a:xfrm>
            <a:off x="1066800" y="2590800"/>
            <a:ext cx="304800" cy="457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Donut 8"/>
          <p:cNvSpPr/>
          <p:nvPr/>
        </p:nvSpPr>
        <p:spPr>
          <a:xfrm>
            <a:off x="1066800" y="3733800"/>
            <a:ext cx="304800" cy="457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Donut 9"/>
          <p:cNvSpPr/>
          <p:nvPr/>
        </p:nvSpPr>
        <p:spPr>
          <a:xfrm>
            <a:off x="6934200" y="4953000"/>
            <a:ext cx="304800" cy="4572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43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2EB304-7381-4C06-B812-26C1C6EFD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685800"/>
            <a:ext cx="8915400" cy="4800600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  <a:t>PART 5:</a:t>
            </a:r>
            <a:b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</a:br>
            <a: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  <a:t> </a:t>
            </a:r>
            <a:b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</a:br>
            <a: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  <a:t>INCOMPLETE SENTENCES</a:t>
            </a:r>
            <a:b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</a:br>
            <a: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  <a:t/>
            </a:r>
            <a:b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</a:br>
            <a: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  <a:t>P. 149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EDAB-2424-4251-A048-4B8842D1EEF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68D9521-683A-4527-8DD1-8A0FCE3F5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95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xmlns="" id="{BFD771AB-7956-4CC5-8DD3-1C6499CDCF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200" y="228267"/>
            <a:ext cx="8915399" cy="6020134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252F017-D184-4B61-87D6-F12F0F06E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C135-13ED-4C5D-A5F8-922DC3A54CF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42ABC55-A0CF-48B9-8957-BCE9B9C91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EE66E18-997F-48F6-B2A8-5E5759ACA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0" y="1447800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1. D drove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0" y="3276600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2. A their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0" y="5119036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3. D them</a:t>
            </a:r>
          </a:p>
        </p:txBody>
      </p:sp>
    </p:spTree>
    <p:extLst>
      <p:ext uri="{BB962C8B-B14F-4D97-AF65-F5344CB8AC3E}">
        <p14:creationId xmlns:p14="http://schemas.microsoft.com/office/powerpoint/2010/main" val="129801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xmlns="" id="{59132103-4242-4CA2-A0D7-0E1D17A907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828" y="609600"/>
            <a:ext cx="8923173" cy="50292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D6F1-4C69-4474-B4E5-171D2042C6F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68D9521-683A-4527-8DD1-8A0FCE3F5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6800" y="1295400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4. B is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02467" y="4191000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5. D were</a:t>
            </a:r>
          </a:p>
        </p:txBody>
      </p:sp>
    </p:spTree>
    <p:extLst>
      <p:ext uri="{BB962C8B-B14F-4D97-AF65-F5344CB8AC3E}">
        <p14:creationId xmlns:p14="http://schemas.microsoft.com/office/powerpoint/2010/main" val="18580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xmlns="" id="{B88F5C7B-9BA2-44D4-ADEC-E1DDD91EE3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1368" y="381000"/>
            <a:ext cx="9190863" cy="5943600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06878-1DC4-4536-A470-6346DBF8AE3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95800" y="11430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6. C is going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19400" y="32766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7. C were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88644" y="5181600"/>
            <a:ext cx="60029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8. C sharpened</a:t>
            </a:r>
          </a:p>
        </p:txBody>
      </p:sp>
    </p:spTree>
    <p:extLst>
      <p:ext uri="{BB962C8B-B14F-4D97-AF65-F5344CB8AC3E}">
        <p14:creationId xmlns:p14="http://schemas.microsoft.com/office/powerpoint/2010/main" val="186608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xmlns="" id="{08FB8399-33B4-4D5D-974D-17F5A55C77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8567" y="381000"/>
            <a:ext cx="8256608" cy="6096000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C59B-7FD6-4B15-84C1-6D4F8C83EDD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0" y="9906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9. D has been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2806" y="29718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10. A that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2806" y="49530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11. A their</a:t>
            </a:r>
          </a:p>
        </p:txBody>
      </p:sp>
    </p:spTree>
    <p:extLst>
      <p:ext uri="{BB962C8B-B14F-4D97-AF65-F5344CB8AC3E}">
        <p14:creationId xmlns:p14="http://schemas.microsoft.com/office/powerpoint/2010/main" val="298405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4F7F5F0B-3CF2-45E3-BE37-BE84C3703B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400" y="304800"/>
            <a:ext cx="8082179" cy="60198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5EA6-B6C9-461D-A03E-03B1C075523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95600" y="838200"/>
            <a:ext cx="632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12. A opposed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5600" y="22860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13. C are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27684" y="3912669"/>
            <a:ext cx="487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14. D is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0" y="5486400"/>
            <a:ext cx="617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15. B themselves</a:t>
            </a:r>
          </a:p>
        </p:txBody>
      </p:sp>
    </p:spTree>
    <p:extLst>
      <p:ext uri="{BB962C8B-B14F-4D97-AF65-F5344CB8AC3E}">
        <p14:creationId xmlns:p14="http://schemas.microsoft.com/office/powerpoint/2010/main" val="100369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54BE862-5CB8-4E5E-9A76-34E4C9167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04800"/>
            <a:ext cx="8827160" cy="6172200"/>
          </a:xfrm>
        </p:spPr>
        <p:txBody>
          <a:bodyPr>
            <a:noAutofit/>
          </a:bodyPr>
          <a:lstStyle/>
          <a:p>
            <a:pPr algn="ctr">
              <a:lnSpc>
                <a:spcPct val="200000"/>
              </a:lnSpc>
            </a:pPr>
            <a:r>
              <a:rPr lang="en-US" sz="5400" b="1" dirty="0">
                <a:solidFill>
                  <a:srgbClr val="FF0000"/>
                </a:solidFill>
                <a:latin typeface=".VnBodoni" panose="020B7200000000000000" pitchFamily="34" charset="0"/>
              </a:rPr>
              <a:t>PART 6</a:t>
            </a:r>
            <a:br>
              <a:rPr lang="en-US" sz="5400" b="1" dirty="0">
                <a:solidFill>
                  <a:srgbClr val="FF0000"/>
                </a:solidFill>
                <a:latin typeface=".VnBodoni" panose="020B7200000000000000" pitchFamily="34" charset="0"/>
              </a:rPr>
            </a:br>
            <a:r>
              <a:rPr lang="en-US" sz="5400" b="1" dirty="0">
                <a:solidFill>
                  <a:srgbClr val="FF0000"/>
                </a:solidFill>
                <a:latin typeface=".VnBodoni" panose="020B7200000000000000" pitchFamily="34" charset="0"/>
              </a:rPr>
              <a:t>INCOMPLETE  TEXT</a:t>
            </a:r>
            <a:br>
              <a:rPr lang="en-US" sz="5400" b="1" dirty="0">
                <a:solidFill>
                  <a:srgbClr val="FF0000"/>
                </a:solidFill>
                <a:latin typeface=".VnBodoni" panose="020B7200000000000000" pitchFamily="34" charset="0"/>
              </a:rPr>
            </a:br>
            <a:r>
              <a:rPr lang="en-US" sz="5400" b="1" dirty="0">
                <a:solidFill>
                  <a:srgbClr val="FF0000"/>
                </a:solidFill>
                <a:latin typeface=".VnBodoni" panose="020B7200000000000000" pitchFamily="34" charset="0"/>
              </a:rPr>
              <a:t>P.152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6C75956-0212-4974-9830-DB3363A8D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356F8-0242-4AF0-B2FE-D6211A8028F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B4F095-3C6F-473B-A81A-0BD05D6D9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4C44E2C-01B5-421A-A106-5B1B20BCD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72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8A4A6524-639E-4E0C-A20E-C92EFB8DE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200" y="-29356"/>
            <a:ext cx="8282330" cy="6046466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A7042-4B9F-4FA8-97A3-5C668E6C945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3" name="Frame 2"/>
          <p:cNvSpPr/>
          <p:nvPr/>
        </p:nvSpPr>
        <p:spPr>
          <a:xfrm>
            <a:off x="3505200" y="914400"/>
            <a:ext cx="381000" cy="2286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rame 6"/>
          <p:cNvSpPr/>
          <p:nvPr/>
        </p:nvSpPr>
        <p:spPr>
          <a:xfrm>
            <a:off x="3733800" y="2514600"/>
            <a:ext cx="381000" cy="2286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Frame 7"/>
          <p:cNvSpPr/>
          <p:nvPr/>
        </p:nvSpPr>
        <p:spPr>
          <a:xfrm>
            <a:off x="1524000" y="3429000"/>
            <a:ext cx="381000" cy="2286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Frame 8"/>
          <p:cNvSpPr/>
          <p:nvPr/>
        </p:nvSpPr>
        <p:spPr>
          <a:xfrm>
            <a:off x="5334000" y="5486400"/>
            <a:ext cx="381000" cy="2286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53000" y="495300"/>
            <a:ext cx="3810000" cy="95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Mysterious (</a:t>
            </a:r>
            <a:r>
              <a:rPr lang="en-US" sz="2000" b="1" dirty="0" err="1" smtClean="0">
                <a:solidFill>
                  <a:schemeClr val="tx1"/>
                </a:solidFill>
              </a:rPr>
              <a:t>adj</a:t>
            </a:r>
            <a:r>
              <a:rPr lang="en-US" sz="2000" b="1" dirty="0" smtClean="0">
                <a:solidFill>
                  <a:schemeClr val="tx1"/>
                </a:solidFill>
              </a:rPr>
              <a:t>): </a:t>
            </a:r>
            <a:r>
              <a:rPr lang="en-US" sz="2000" b="1" dirty="0" err="1" smtClean="0">
                <a:solidFill>
                  <a:schemeClr val="tx1"/>
                </a:solidFill>
              </a:rPr>
              <a:t>huyền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bí</a:t>
            </a:r>
            <a:r>
              <a:rPr lang="en-US" sz="2000" b="1" dirty="0" smtClean="0">
                <a:solidFill>
                  <a:schemeClr val="tx1"/>
                </a:solidFill>
              </a:rPr>
              <a:t>, </a:t>
            </a:r>
            <a:r>
              <a:rPr lang="en-US" sz="2000" b="1" dirty="0" err="1" smtClean="0">
                <a:solidFill>
                  <a:schemeClr val="tx1"/>
                </a:solidFill>
              </a:rPr>
              <a:t>bí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ẩn</a:t>
            </a:r>
            <a:endParaRPr lang="en-US" sz="20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Mystery (n): </a:t>
            </a:r>
            <a:r>
              <a:rPr lang="en-US" sz="2000" b="1" dirty="0" err="1" smtClean="0">
                <a:solidFill>
                  <a:schemeClr val="tx1"/>
                </a:solidFill>
              </a:rPr>
              <a:t>sự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bí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ẩn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14800" y="3276600"/>
            <a:ext cx="4648200" cy="857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Carve (v): </a:t>
            </a:r>
            <a:r>
              <a:rPr lang="en-US" sz="2000" b="1" dirty="0" err="1" smtClean="0">
                <a:solidFill>
                  <a:schemeClr val="tx1"/>
                </a:solidFill>
              </a:rPr>
              <a:t>chạm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trỗ</a:t>
            </a:r>
            <a:r>
              <a:rPr lang="en-US" sz="2000" b="1" dirty="0" smtClean="0">
                <a:solidFill>
                  <a:schemeClr val="tx1"/>
                </a:solidFill>
              </a:rPr>
              <a:t>, </a:t>
            </a:r>
            <a:r>
              <a:rPr lang="en-US" sz="2000" b="1" dirty="0" err="1" smtClean="0">
                <a:solidFill>
                  <a:schemeClr val="tx1"/>
                </a:solidFill>
              </a:rPr>
              <a:t>khắc</a:t>
            </a:r>
            <a:endParaRPr lang="en-US" sz="20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Pacific island: </a:t>
            </a:r>
            <a:r>
              <a:rPr lang="en-US" sz="2000" b="1" dirty="0" err="1" smtClean="0">
                <a:solidFill>
                  <a:schemeClr val="tx1"/>
                </a:solidFill>
              </a:rPr>
              <a:t>đảo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T</a:t>
            </a:r>
            <a:r>
              <a:rPr lang="en-US" sz="2000" b="1" dirty="0" err="1" smtClean="0">
                <a:solidFill>
                  <a:schemeClr val="tx1"/>
                </a:solidFill>
              </a:rPr>
              <a:t>hái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bình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dương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38200" y="4876800"/>
            <a:ext cx="3810000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solidFill>
                  <a:schemeClr val="tx1"/>
                </a:solidFill>
              </a:rPr>
              <a:t>Giant (</a:t>
            </a:r>
            <a:r>
              <a:rPr lang="en-US" sz="2000" b="1" dirty="0" err="1" smtClean="0">
                <a:solidFill>
                  <a:schemeClr val="tx1"/>
                </a:solidFill>
              </a:rPr>
              <a:t>adj</a:t>
            </a:r>
            <a:r>
              <a:rPr lang="en-US" sz="2000" b="1" dirty="0" smtClean="0">
                <a:solidFill>
                  <a:schemeClr val="tx1"/>
                </a:solidFill>
              </a:rPr>
              <a:t>): </a:t>
            </a:r>
            <a:r>
              <a:rPr lang="en-US" sz="2000" b="1" dirty="0" err="1" smtClean="0">
                <a:solidFill>
                  <a:schemeClr val="tx1"/>
                </a:solidFill>
              </a:rPr>
              <a:t>khổng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lồ</a:t>
            </a:r>
            <a:endParaRPr lang="en-US" sz="2000" b="1" dirty="0" smtClean="0">
              <a:solidFill>
                <a:schemeClr val="tx1"/>
              </a:solidFill>
            </a:endParaRPr>
          </a:p>
          <a:p>
            <a:r>
              <a:rPr lang="en-US" sz="2000" b="1" dirty="0" smtClean="0">
                <a:solidFill>
                  <a:schemeClr val="tx1"/>
                </a:solidFill>
              </a:rPr>
              <a:t>Keep away evil spirits: </a:t>
            </a:r>
            <a:r>
              <a:rPr lang="en-US" sz="2000" b="1" dirty="0" err="1" smtClean="0">
                <a:solidFill>
                  <a:schemeClr val="tx1"/>
                </a:solidFill>
              </a:rPr>
              <a:t>xua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đuổi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những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linh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hồn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tội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lỗi</a:t>
            </a:r>
            <a:endParaRPr lang="en-US" sz="2000" b="1" dirty="0" smtClean="0">
              <a:solidFill>
                <a:schemeClr val="tx1"/>
              </a:solidFill>
            </a:endParaRPr>
          </a:p>
          <a:p>
            <a:r>
              <a:rPr lang="en-US" sz="2000" b="1" dirty="0" smtClean="0">
                <a:solidFill>
                  <a:schemeClr val="tx1"/>
                </a:solidFill>
              </a:rPr>
              <a:t>Honor (v): </a:t>
            </a:r>
            <a:r>
              <a:rPr lang="en-US" sz="2000" b="1" dirty="0" err="1" smtClean="0">
                <a:solidFill>
                  <a:schemeClr val="tx1"/>
                </a:solidFill>
              </a:rPr>
              <a:t>vinh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danh</a:t>
            </a:r>
            <a:endParaRPr lang="en-US" sz="2000" b="1" dirty="0" smtClean="0">
              <a:solidFill>
                <a:schemeClr val="tx1"/>
              </a:solidFill>
            </a:endParaRPr>
          </a:p>
          <a:p>
            <a:r>
              <a:rPr lang="en-US" sz="2000" b="1" dirty="0" smtClean="0">
                <a:solidFill>
                  <a:schemeClr val="tx1"/>
                </a:solidFill>
              </a:rPr>
              <a:t>Ancestor (n): </a:t>
            </a:r>
            <a:r>
              <a:rPr lang="en-US" sz="2000" b="1" dirty="0" err="1" smtClean="0">
                <a:solidFill>
                  <a:schemeClr val="tx1"/>
                </a:solidFill>
              </a:rPr>
              <a:t>tổ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tiên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</a:p>
          <a:p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51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20699CE6-74CD-400F-9C01-FCC34B8021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2497" y="228600"/>
            <a:ext cx="7612151" cy="60198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C56B-1DB6-4C64-A165-7ACCDD6A166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3" name="Rectangle 2"/>
          <p:cNvSpPr/>
          <p:nvPr/>
        </p:nvSpPr>
        <p:spPr>
          <a:xfrm>
            <a:off x="381000" y="1133475"/>
            <a:ext cx="30480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Assume (v): </a:t>
            </a:r>
            <a:r>
              <a:rPr lang="en-US" dirty="0" err="1" smtClean="0">
                <a:solidFill>
                  <a:schemeClr val="tx1"/>
                </a:solidFill>
              </a:rPr>
              <a:t>giả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sử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cho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rằng</a:t>
            </a:r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Make a work of art: </a:t>
            </a:r>
            <a:r>
              <a:rPr lang="en-US" dirty="0" err="1" smtClean="0">
                <a:solidFill>
                  <a:schemeClr val="tx1"/>
                </a:solidFill>
              </a:rPr>
              <a:t>làm</a:t>
            </a:r>
            <a:r>
              <a:rPr lang="en-US" dirty="0" smtClean="0">
                <a:solidFill>
                  <a:schemeClr val="tx1"/>
                </a:solidFill>
              </a:rPr>
              <a:t> 1 </a:t>
            </a:r>
            <a:r>
              <a:rPr lang="en-US" dirty="0" err="1" smtClean="0">
                <a:solidFill>
                  <a:schemeClr val="tx1"/>
                </a:solidFill>
              </a:rPr>
              <a:t>tác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phẩm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nghệ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thuật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050" y="914400"/>
            <a:ext cx="98107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667000"/>
            <a:ext cx="76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onut 6"/>
          <p:cNvSpPr/>
          <p:nvPr/>
        </p:nvSpPr>
        <p:spPr>
          <a:xfrm>
            <a:off x="4038600" y="1514475"/>
            <a:ext cx="228600" cy="161925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Donut 9"/>
          <p:cNvSpPr/>
          <p:nvPr/>
        </p:nvSpPr>
        <p:spPr>
          <a:xfrm>
            <a:off x="5610225" y="2600325"/>
            <a:ext cx="228600" cy="161925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>
            <a:off x="2438400" y="3886200"/>
            <a:ext cx="228600" cy="161925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Donut 11"/>
          <p:cNvSpPr/>
          <p:nvPr/>
        </p:nvSpPr>
        <p:spPr>
          <a:xfrm>
            <a:off x="5334000" y="5857875"/>
            <a:ext cx="228600" cy="161925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62000" y="5274808"/>
            <a:ext cx="3962400" cy="1278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Sculpture (n): </a:t>
            </a:r>
            <a:r>
              <a:rPr lang="en-US" dirty="0" err="1" smtClean="0">
                <a:solidFill>
                  <a:schemeClr val="tx1"/>
                </a:solidFill>
              </a:rPr>
              <a:t>tp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điêu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khắc</a:t>
            </a:r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Be around for hundreds of years: </a:t>
            </a:r>
            <a:r>
              <a:rPr lang="en-US" dirty="0" err="1" smtClean="0">
                <a:solidFill>
                  <a:schemeClr val="tx1"/>
                </a:solidFill>
              </a:rPr>
              <a:t>tồn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tại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hàng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ngàn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năm</a:t>
            </a:r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Sand painting: </a:t>
            </a:r>
            <a:r>
              <a:rPr lang="en-US" dirty="0" err="1" smtClean="0">
                <a:solidFill>
                  <a:schemeClr val="tx1"/>
                </a:solidFill>
              </a:rPr>
              <a:t>tránh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cát</a:t>
            </a:r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Buddhist : </a:t>
            </a:r>
            <a:r>
              <a:rPr lang="en-US" dirty="0" err="1" smtClean="0">
                <a:solidFill>
                  <a:schemeClr val="tx1"/>
                </a:solidFill>
              </a:rPr>
              <a:t>Phật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tử</a:t>
            </a:r>
            <a:r>
              <a:rPr lang="en-US" dirty="0" smtClean="0">
                <a:solidFill>
                  <a:schemeClr val="tx1"/>
                </a:solidFill>
              </a:rPr>
              <a:t> 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0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5" y="0"/>
            <a:ext cx="9601200" cy="8502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39115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14800" y="526246"/>
            <a:ext cx="50189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W: The weather was wonderful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19831" y="3577117"/>
            <a:ext cx="46369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W: But now, I’m very sleepy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29630" y="5846438"/>
            <a:ext cx="57811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M: Try to get plenty of sleep tonight</a:t>
            </a:r>
          </a:p>
        </p:txBody>
      </p:sp>
    </p:spTree>
    <p:extLst>
      <p:ext uri="{BB962C8B-B14F-4D97-AF65-F5344CB8AC3E}">
        <p14:creationId xmlns:p14="http://schemas.microsoft.com/office/powerpoint/2010/main" val="107754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11357E9E-F8B7-47D2-95F1-1C2D52A676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4400" y="97057"/>
            <a:ext cx="8110666" cy="6227545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05B63-89A7-489C-B77F-6B16E605DD44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3" name="Rectangle 2"/>
          <p:cNvSpPr/>
          <p:nvPr/>
        </p:nvSpPr>
        <p:spPr>
          <a:xfrm>
            <a:off x="92528" y="609600"/>
            <a:ext cx="3260271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Graffiti: </a:t>
            </a:r>
            <a:r>
              <a:rPr lang="en-US" dirty="0" err="1" smtClean="0">
                <a:solidFill>
                  <a:schemeClr val="tx1"/>
                </a:solidFill>
              </a:rPr>
              <a:t>tranh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tường</a:t>
            </a:r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A can of spray paint: 1 </a:t>
            </a:r>
            <a:r>
              <a:rPr lang="en-US" dirty="0" err="1" smtClean="0">
                <a:solidFill>
                  <a:schemeClr val="tx1"/>
                </a:solidFill>
              </a:rPr>
              <a:t>lon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sơn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xịt</a:t>
            </a:r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Egypt: Ai </a:t>
            </a:r>
            <a:r>
              <a:rPr lang="en-US" dirty="0" err="1">
                <a:solidFill>
                  <a:schemeClr val="tx1"/>
                </a:solidFill>
              </a:rPr>
              <a:t>C</a:t>
            </a:r>
            <a:r>
              <a:rPr lang="en-US" dirty="0" err="1" smtClean="0">
                <a:solidFill>
                  <a:schemeClr val="tx1"/>
                </a:solidFill>
              </a:rPr>
              <a:t>ập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5056" y="2286000"/>
            <a:ext cx="3777344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Show up: </a:t>
            </a:r>
            <a:r>
              <a:rPr lang="en-US" dirty="0" err="1" smtClean="0">
                <a:solidFill>
                  <a:schemeClr val="tx1"/>
                </a:solidFill>
              </a:rPr>
              <a:t>trưng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bày</a:t>
            </a:r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Allied soldiers: </a:t>
            </a:r>
            <a:r>
              <a:rPr lang="en-US" dirty="0" err="1" smtClean="0">
                <a:solidFill>
                  <a:schemeClr val="tx1"/>
                </a:solidFill>
              </a:rPr>
              <a:t>quân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đội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đồng</a:t>
            </a:r>
            <a:r>
              <a:rPr lang="en-US" dirty="0" smtClean="0">
                <a:solidFill>
                  <a:schemeClr val="tx1"/>
                </a:solidFill>
              </a:rPr>
              <a:t> minh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Artillery shells: </a:t>
            </a:r>
            <a:r>
              <a:rPr lang="en-US" dirty="0" err="1" smtClean="0">
                <a:solidFill>
                  <a:schemeClr val="tx1"/>
                </a:solidFill>
              </a:rPr>
              <a:t>vỏ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đạn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pháo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0" y="4876800"/>
            <a:ext cx="3777344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 type of urban art form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Contest (n): </a:t>
            </a:r>
            <a:r>
              <a:rPr lang="en-US" dirty="0" err="1" smtClean="0">
                <a:solidFill>
                  <a:schemeClr val="tx1"/>
                </a:solidFill>
              </a:rPr>
              <a:t>cuộc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thi</a:t>
            </a:r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Compete (v): </a:t>
            </a:r>
            <a:r>
              <a:rPr lang="en-US" dirty="0" err="1" smtClean="0">
                <a:solidFill>
                  <a:schemeClr val="tx1"/>
                </a:solidFill>
              </a:rPr>
              <a:t>thi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đấu</a:t>
            </a:r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Artistic skills: </a:t>
            </a:r>
            <a:r>
              <a:rPr lang="en-US" dirty="0" err="1" smtClean="0">
                <a:solidFill>
                  <a:schemeClr val="tx1"/>
                </a:solidFill>
              </a:rPr>
              <a:t>các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kỹ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năng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nghệ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thuật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Donut 8"/>
          <p:cNvSpPr/>
          <p:nvPr/>
        </p:nvSpPr>
        <p:spPr>
          <a:xfrm>
            <a:off x="3581400" y="838200"/>
            <a:ext cx="228600" cy="2286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Donut 9"/>
          <p:cNvSpPr/>
          <p:nvPr/>
        </p:nvSpPr>
        <p:spPr>
          <a:xfrm>
            <a:off x="5867400" y="2209800"/>
            <a:ext cx="228600" cy="2286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>
            <a:off x="1600200" y="5257800"/>
            <a:ext cx="228600" cy="2286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Donut 11"/>
          <p:cNvSpPr/>
          <p:nvPr/>
        </p:nvSpPr>
        <p:spPr>
          <a:xfrm>
            <a:off x="6172200" y="3657600"/>
            <a:ext cx="228600" cy="2286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76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844C51-4DDA-4090-84C6-414AB55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1376" y="2286000"/>
            <a:ext cx="787298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PART 7: READING COMPREHENSION P.155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0041E93-EA48-4CB8-9156-F96A2AE33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58422-DB68-468F-B567-086D7B68EFB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639E711-BE69-4565-AF94-145A19F3C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B66CF70-4809-4555-8166-7E74C747A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20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82E087B7-4871-415A-BB75-74C1AF8240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050" y="685800"/>
            <a:ext cx="9629172" cy="51054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39ED4-ADCE-40B4-8F69-6D68A7E18DF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326868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A0CEDDBE-36EE-4948-837B-D0AE880D98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400" y="838200"/>
            <a:ext cx="9425006" cy="46482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5B01D-5995-4321-92F9-9D50B34B26A5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163222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02136550-DF1E-467F-912A-3F81C9E179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457202"/>
            <a:ext cx="9509233" cy="5333999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B038-F525-4653-B498-CBE3F70048F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384228233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VII P. 142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99" y="1143000"/>
            <a:ext cx="7471265" cy="5536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968279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00200"/>
            <a:ext cx="8705912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800321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A59F210F-A581-4FD8-BBA5-534C005D13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9028" y="228600"/>
            <a:ext cx="8568537" cy="64008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C23A1-5BCA-483A-A6CA-447BD3C8C23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35652943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219201"/>
            <a:ext cx="8534400" cy="16466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82296" indent="0" algn="ctr">
              <a:buNone/>
            </a:pPr>
            <a:r>
              <a:rPr lang="en-US" sz="4800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Thank you very much </a:t>
            </a:r>
          </a:p>
          <a:p>
            <a:pPr marL="82296" indent="0" algn="ctr">
              <a:buNone/>
            </a:pPr>
            <a:r>
              <a:rPr lang="en-US" sz="4800" b="1" cap="all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for your </a:t>
            </a:r>
            <a:r>
              <a:rPr lang="en-US" sz="4800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cooperation.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F2F29-DFD1-4381-9A4F-D527E4996B86}" type="datetime1">
              <a:rPr lang="en-US" smtClean="0"/>
              <a:t>9/29/2021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6146" name="Picture 2" descr="kurumi-chan.4 EN | Anime kawaii, Menina anime, Desenhos de menina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599" y="3733802"/>
            <a:ext cx="246697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00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57825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71800" y="685800"/>
            <a:ext cx="68078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W: This is the 6 times this week that it has </a:t>
            </a:r>
          </a:p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 raining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6298" y="2921168"/>
            <a:ext cx="49660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M: Let’s go for a drive instead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62400" y="5444600"/>
            <a:ext cx="60524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M: We could drive a long the coast …</a:t>
            </a:r>
          </a:p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W: …I guess we have no choice</a:t>
            </a:r>
          </a:p>
        </p:txBody>
      </p:sp>
    </p:spTree>
    <p:extLst>
      <p:ext uri="{BB962C8B-B14F-4D97-AF65-F5344CB8AC3E}">
        <p14:creationId xmlns:p14="http://schemas.microsoft.com/office/powerpoint/2010/main" val="196090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0" y="0"/>
            <a:ext cx="9601200" cy="8764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0" y="1"/>
            <a:ext cx="763905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657476"/>
            <a:ext cx="2295525" cy="15430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76600" y="876491"/>
            <a:ext cx="6567824" cy="14773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will start now by going to our most </a:t>
            </a:r>
          </a:p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adventurous reporter, John Rogers. </a:t>
            </a:r>
          </a:p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 is on the fabulous island of Marina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87237" y="5380672"/>
            <a:ext cx="6513963" cy="14773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….in part 2. Finally, in our last segment, </a:t>
            </a:r>
          </a:p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will show you how to save money </a:t>
            </a:r>
          </a:p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your vacation</a:t>
            </a:r>
          </a:p>
        </p:txBody>
      </p:sp>
    </p:spTree>
    <p:extLst>
      <p:ext uri="{BB962C8B-B14F-4D97-AF65-F5344CB8AC3E}">
        <p14:creationId xmlns:p14="http://schemas.microsoft.com/office/powerpoint/2010/main" val="63590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315075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62200" y="685800"/>
            <a:ext cx="7412607" cy="5539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want to avoid another bad sunburn …?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35414" y="3346956"/>
            <a:ext cx="6341929" cy="5539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…stay inside between 11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a.m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2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p.m</a:t>
            </a:r>
            <a:endParaRPr lang="en-US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05409" y="5334000"/>
            <a:ext cx="5688417" cy="5539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finally, be sure to use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suncreen</a:t>
            </a:r>
            <a:endParaRPr lang="en-US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05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066800"/>
            <a:ext cx="7872984" cy="1143000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>
                <a:solidFill>
                  <a:srgbClr val="FF0000"/>
                </a:solidFill>
              </a:rPr>
              <a:t>UNIT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3048000"/>
            <a:ext cx="8001000" cy="16002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en-US" sz="7200" b="1" dirty="0">
                <a:solidFill>
                  <a:srgbClr val="FF0000"/>
                </a:solidFill>
              </a:rPr>
              <a:t>AGREEMENT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E4CFD-D77A-409C-8AB9-FB90F13E135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95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Agreement(p.32)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85800" y="1295402"/>
            <a:ext cx="8534400" cy="52629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i="0" u="sng" dirty="0">
                <a:solidFill>
                  <a:srgbClr val="3B3835"/>
                </a:solidFill>
                <a:effectLst/>
                <a:latin typeface="Helvetica Neue"/>
              </a:rPr>
              <a:t>1. </a:t>
            </a:r>
            <a:r>
              <a:rPr lang="vi-VN" sz="2800" b="1" i="0" u="sng" dirty="0">
                <a:solidFill>
                  <a:srgbClr val="3B3835"/>
                </a:solidFill>
                <a:effectLst/>
                <a:latin typeface="Helvetica Neue"/>
              </a:rPr>
              <a:t>Ngữ pháp (sự phù hợp giữa chủ ngữ và động từ) </a:t>
            </a:r>
            <a:endParaRPr lang="en-US" sz="2800" b="1" i="0" u="sng" dirty="0">
              <a:solidFill>
                <a:srgbClr val="3B3835"/>
              </a:solidFill>
              <a:effectLst/>
              <a:latin typeface="Helvetica Neue"/>
            </a:endParaRPr>
          </a:p>
          <a:p>
            <a:r>
              <a:rPr lang="vi-VN" sz="2800" b="0" i="0" dirty="0">
                <a:solidFill>
                  <a:srgbClr val="FF0000"/>
                </a:solidFill>
                <a:effectLst/>
                <a:latin typeface="Helvetica Neue"/>
              </a:rPr>
              <a:t>a. Hai chủ ngữ liên kết với nhau bằng "and" --&gt; động từ số nhiều. </a:t>
            </a:r>
            <a:endParaRPr lang="en-US" sz="2800" b="0" i="0" dirty="0">
              <a:solidFill>
                <a:srgbClr val="FF0000"/>
              </a:solidFill>
              <a:effectLst/>
              <a:latin typeface="Helvetica Neue"/>
            </a:endParaRPr>
          </a:p>
          <a:p>
            <a:pPr marL="285750" indent="-285750">
              <a:buFontTx/>
              <a:buChar char="-"/>
            </a:pPr>
            <a:r>
              <a:rPr lang="vi-VN" sz="2800" b="0" i="0" dirty="0">
                <a:solidFill>
                  <a:srgbClr val="3B3835"/>
                </a:solidFill>
                <a:effectLst/>
                <a:latin typeface="Helvetica Neue"/>
              </a:rPr>
              <a:t>Helen and Dorothy are here.</a:t>
            </a:r>
            <a:endParaRPr lang="en-US" sz="2800" dirty="0">
              <a:solidFill>
                <a:srgbClr val="3B3835"/>
              </a:solidFill>
              <a:latin typeface="Helvetica Neue"/>
            </a:endParaRPr>
          </a:p>
          <a:p>
            <a:r>
              <a:rPr lang="en-US" sz="2800" b="0" i="0" dirty="0">
                <a:solidFill>
                  <a:srgbClr val="3B3835"/>
                </a:solidFill>
                <a:effectLst/>
                <a:latin typeface="Helvetica Neue"/>
              </a:rPr>
              <a:t>(</a:t>
            </a:r>
            <a:r>
              <a:rPr lang="vi-VN" sz="2800" b="0" i="0" dirty="0">
                <a:solidFill>
                  <a:srgbClr val="3B3835"/>
                </a:solidFill>
                <a:effectLst/>
                <a:latin typeface="Helvetica Neue"/>
              </a:rPr>
              <a:t>Helen và Dorothy ở đây</a:t>
            </a:r>
            <a:r>
              <a:rPr lang="en-US" sz="2800" b="0" i="0" dirty="0">
                <a:solidFill>
                  <a:srgbClr val="3B3835"/>
                </a:solidFill>
                <a:effectLst/>
                <a:latin typeface="Helvetica Neue"/>
              </a:rPr>
              <a:t>)</a:t>
            </a:r>
          </a:p>
          <a:p>
            <a:pPr marL="285750" indent="-285750">
              <a:buFontTx/>
              <a:buChar char="-"/>
            </a:pPr>
            <a:r>
              <a:rPr lang="vi-VN" sz="2800" b="0" i="0" dirty="0">
                <a:solidFill>
                  <a:srgbClr val="3B3835"/>
                </a:solidFill>
                <a:effectLst/>
                <a:latin typeface="Helvetica Neue"/>
              </a:rPr>
              <a:t>Lưu ý: Nếu </a:t>
            </a:r>
            <a:r>
              <a:rPr lang="vi-VN" sz="2800" b="0" i="0" dirty="0">
                <a:solidFill>
                  <a:srgbClr val="000099"/>
                </a:solidFill>
                <a:effectLst/>
                <a:latin typeface="Helvetica Neue"/>
              </a:rPr>
              <a:t>hai chủ ngữ </a:t>
            </a:r>
            <a:r>
              <a:rPr lang="vi-VN" sz="2800" b="0" i="0" dirty="0">
                <a:solidFill>
                  <a:srgbClr val="3B3835"/>
                </a:solidFill>
                <a:effectLst/>
                <a:latin typeface="Helvetica Neue"/>
              </a:rPr>
              <a:t>tuy nối với nhau bằng "</a:t>
            </a:r>
            <a:r>
              <a:rPr lang="vi-VN" sz="2800" b="0" i="0" dirty="0">
                <a:solidFill>
                  <a:srgbClr val="FF0000"/>
                </a:solidFill>
                <a:effectLst/>
                <a:latin typeface="Helvetica Neue"/>
              </a:rPr>
              <a:t>and</a:t>
            </a:r>
            <a:r>
              <a:rPr lang="vi-VN" sz="2800" b="0" i="0" dirty="0">
                <a:solidFill>
                  <a:srgbClr val="3B3835"/>
                </a:solidFill>
                <a:effectLst/>
                <a:latin typeface="Helvetica Neue"/>
              </a:rPr>
              <a:t>" nhưng được xem </a:t>
            </a:r>
            <a:r>
              <a:rPr lang="vi-VN" sz="2800" b="0" i="0" u="sng" dirty="0">
                <a:solidFill>
                  <a:srgbClr val="3B3835"/>
                </a:solidFill>
                <a:effectLst/>
                <a:latin typeface="Helvetica Neue"/>
              </a:rPr>
              <a:t>là một </a:t>
            </a:r>
            <a:r>
              <a:rPr lang="vi-VN" sz="2800" b="0" i="0" dirty="0">
                <a:solidFill>
                  <a:srgbClr val="3B3835"/>
                </a:solidFill>
                <a:effectLst/>
                <a:latin typeface="Helvetica Neue"/>
              </a:rPr>
              <a:t>thì </a:t>
            </a:r>
            <a:r>
              <a:rPr lang="vi-VN" sz="2800" b="0" i="0" u="sng" dirty="0">
                <a:solidFill>
                  <a:srgbClr val="3B3835"/>
                </a:solidFill>
                <a:effectLst/>
                <a:latin typeface="Helvetica Neue"/>
              </a:rPr>
              <a:t>động từ theo sau ở số ít. </a:t>
            </a:r>
            <a:endParaRPr lang="en-US" sz="2800" b="0" i="0" u="sng" dirty="0">
              <a:solidFill>
                <a:srgbClr val="3B3835"/>
              </a:solidFill>
              <a:effectLst/>
              <a:latin typeface="Helvetica Neue"/>
            </a:endParaRPr>
          </a:p>
          <a:p>
            <a:pPr marL="285750" indent="-285750">
              <a:buFontTx/>
              <a:buChar char="-"/>
            </a:pPr>
            <a:r>
              <a:rPr lang="vi-VN" sz="2800" b="0" i="0" dirty="0">
                <a:solidFill>
                  <a:srgbClr val="3B3835"/>
                </a:solidFill>
                <a:effectLst/>
                <a:latin typeface="Helvetica Neue"/>
              </a:rPr>
              <a:t>The president and CEO is Mr. Smith. </a:t>
            </a:r>
            <a:endParaRPr lang="en-US" sz="2800" b="0" i="0" dirty="0">
              <a:solidFill>
                <a:srgbClr val="3B3835"/>
              </a:solidFill>
              <a:effectLst/>
              <a:latin typeface="Helvetica Neue"/>
            </a:endParaRPr>
          </a:p>
          <a:p>
            <a:r>
              <a:rPr lang="vi-VN" sz="2800" b="0" i="0" dirty="0">
                <a:solidFill>
                  <a:srgbClr val="3B3835"/>
                </a:solidFill>
                <a:effectLst/>
                <a:latin typeface="Helvetica Neue"/>
              </a:rPr>
              <a:t>Chủ tịch (Hội đồng quản trị) kiêm giám đốc điều hành là ông Smith. </a:t>
            </a:r>
            <a:endParaRPr lang="en-US" sz="2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4B72B-0089-4124-A7B4-CEEB2C2781A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9/29/2021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</p:spTree>
    <p:extLst>
      <p:ext uri="{BB962C8B-B14F-4D97-AF65-F5344CB8AC3E}">
        <p14:creationId xmlns:p14="http://schemas.microsoft.com/office/powerpoint/2010/main" val="112903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3000" dirty="0" smtClean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13074</TotalTime>
  <Words>2463</Words>
  <Application>Microsoft Office PowerPoint</Application>
  <PresentationFormat>Custom</PresentationFormat>
  <Paragraphs>327</Paragraphs>
  <Slides>48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48</vt:i4>
      </vt:variant>
    </vt:vector>
  </HeadingPairs>
  <TitlesOfParts>
    <vt:vector size="52" baseType="lpstr">
      <vt:lpstr>1_Solstice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UNIT 7</vt:lpstr>
      <vt:lpstr>UNIT 7 : Agreement(p.32)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PowerPoint Presentation</vt:lpstr>
      <vt:lpstr>PowerPoint Presentation</vt:lpstr>
      <vt:lpstr>PART 5:   INCOMPLETE SENTENCES  P. 149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PART 6 INCOMPLETE  TEXT P.152</vt:lpstr>
      <vt:lpstr>PowerPoint Presentation</vt:lpstr>
      <vt:lpstr>PowerPoint Presentation</vt:lpstr>
      <vt:lpstr>PowerPoint Presentation</vt:lpstr>
      <vt:lpstr>PART 7: READING COMPREHENSION P.155</vt:lpstr>
      <vt:lpstr>PowerPoint Presentation</vt:lpstr>
      <vt:lpstr>PowerPoint Presentation</vt:lpstr>
      <vt:lpstr>PowerPoint Presentation</vt:lpstr>
      <vt:lpstr>PART VII P. 142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Amin</dc:creator>
  <cp:lastModifiedBy>PC</cp:lastModifiedBy>
  <cp:revision>1296</cp:revision>
  <dcterms:created xsi:type="dcterms:W3CDTF">2017-11-18T13:40:10Z</dcterms:created>
  <dcterms:modified xsi:type="dcterms:W3CDTF">2021-09-29T09:34:36Z</dcterms:modified>
</cp:coreProperties>
</file>