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  <p:sldMasterId id="2147483960" r:id="rId2"/>
  </p:sldMasterIdLst>
  <p:notesMasterIdLst>
    <p:notesMasterId r:id="rId32"/>
  </p:notesMasterIdLst>
  <p:handoutMasterIdLst>
    <p:handoutMasterId r:id="rId33"/>
  </p:handoutMasterIdLst>
  <p:sldIdLst>
    <p:sldId id="347" r:id="rId3"/>
    <p:sldId id="1036" r:id="rId4"/>
    <p:sldId id="1053" r:id="rId5"/>
    <p:sldId id="1054" r:id="rId6"/>
    <p:sldId id="1055" r:id="rId7"/>
    <p:sldId id="1056" r:id="rId8"/>
    <p:sldId id="1057" r:id="rId9"/>
    <p:sldId id="1058" r:id="rId10"/>
    <p:sldId id="1059" r:id="rId11"/>
    <p:sldId id="1060" r:id="rId12"/>
    <p:sldId id="1061" r:id="rId13"/>
    <p:sldId id="1062" r:id="rId14"/>
    <p:sldId id="1063" r:id="rId15"/>
    <p:sldId id="1064" r:id="rId16"/>
    <p:sldId id="1065" r:id="rId17"/>
    <p:sldId id="1066" r:id="rId18"/>
    <p:sldId id="1067" r:id="rId19"/>
    <p:sldId id="1068" r:id="rId20"/>
    <p:sldId id="1039" r:id="rId21"/>
    <p:sldId id="1044" r:id="rId22"/>
    <p:sldId id="1041" r:id="rId23"/>
    <p:sldId id="1043" r:id="rId24"/>
    <p:sldId id="1047" r:id="rId25"/>
    <p:sldId id="1048" r:id="rId26"/>
    <p:sldId id="1049" r:id="rId27"/>
    <p:sldId id="1050" r:id="rId28"/>
    <p:sldId id="1051" r:id="rId29"/>
    <p:sldId id="1052" r:id="rId30"/>
    <p:sldId id="856" r:id="rId31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FF6600"/>
    <a:srgbClr val="FFFFFF"/>
    <a:srgbClr val="CC9900"/>
    <a:srgbClr val="3333FF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87886" autoAdjust="0"/>
  </p:normalViewPr>
  <p:slideViewPr>
    <p:cSldViewPr>
      <p:cViewPr varScale="1">
        <p:scale>
          <a:sx n="69" d="100"/>
          <a:sy n="69" d="100"/>
        </p:scale>
        <p:origin x="-576" y="-10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222B122-2072-4FE2-B6AB-B297812A32B5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2CD5FC-208C-4891-80D1-0439EE816CCD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064C5-F554-4027-9016-BEACF19D730F}" type="datetime1">
              <a:rPr lang="en-US" smtClean="0"/>
              <a:t>9/20/2021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0205-0604-477A-9EBF-1A41B01CBB9C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4BD0-A59D-4FC2-AF17-B3BA82F0B854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9E3E-D425-4258-AB31-89F573A28C9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6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7880-D15D-4CAD-A799-0C21A503F73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A3BA-145F-4783-8C09-9CF29F1AD98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62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AC17-F237-4881-B8EC-1A0F5BE4019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91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970D-5A20-4157-BF3D-5B634D697FB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9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39B1E-16F3-4F83-B5E9-766D9FBECB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8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22E2-EB49-499F-9063-4B0FDA5D003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5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95E3-FCFA-4E77-BB48-9425DC0802A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FCA8-6A58-4016-8B8F-92725F9841DE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B2687-AD37-4F4D-BEFC-0CFA3D234A0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751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5967A-1C6A-4215-A124-1D1681BCB72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648D-D764-417C-9484-30E28D3524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61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55A-444F-4D95-B7FD-9AE5F6DBFCC3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5FF94-A2CC-4D1B-83CF-C0E90B5F4481}" type="datetime1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4E141-548D-4DEC-A8FD-5A835D3F866A}" type="datetime1">
              <a:rPr lang="en-US" smtClean="0"/>
              <a:t>9/20/2021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46BC7-96AB-4AA1-8B72-6EF174FB88D6}" type="datetime1">
              <a:rPr lang="en-US" smtClean="0"/>
              <a:t>9/20/2021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67A8F-F969-49E6-8338-F778EAE79150}" type="datetime1">
              <a:rPr lang="en-US" smtClean="0"/>
              <a:t>9/20/2021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0BB4C-594A-4BA0-9430-7553CAFF7DFD}" type="datetime1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7F200-7521-48A0-9A07-57662456A76A}" type="datetime1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1 - LNMT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095C3E5-10C7-4A45-88E2-1C7375C2B484}" type="datetime1">
              <a:rPr lang="en-US" smtClean="0"/>
              <a:t>9/20/2021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/>
              <a:t>Tiếng Anh 1 - LNMT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E0CFC56-D5AB-49D3-B058-8C2AFB9D085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0" y="361553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781" y="894148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752600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1" y="4191000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TỔ ANH VĂN</a:t>
            </a: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A092448-7CD1-4106-8122-606DCE95290F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680210" y="685800"/>
            <a:ext cx="6320790" cy="9906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4"/>
                </a:solidFill>
              </a:rPr>
              <a:t>Some </a:t>
            </a:r>
            <a:r>
              <a:rPr lang="en-US" sz="2800" b="1" dirty="0">
                <a:solidFill>
                  <a:schemeClr val="tx1"/>
                </a:solidFill>
              </a:rPr>
              <a:t>verbs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4"/>
                </a:solidFill>
              </a:rPr>
              <a:t>can be followed by both </a:t>
            </a:r>
            <a:r>
              <a:rPr lang="en-US" sz="2800" b="1" dirty="0">
                <a:solidFill>
                  <a:schemeClr val="tx1"/>
                </a:solidFill>
              </a:rPr>
              <a:t>gerunds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accent4"/>
                </a:solidFill>
              </a:rPr>
              <a:t>.</a:t>
            </a:r>
            <a:endParaRPr lang="en-US" sz="2800" i="1" dirty="0">
              <a:solidFill>
                <a:schemeClr val="accent4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2" name="Round Diagonal Corner Rectangle 11"/>
          <p:cNvSpPr/>
          <p:nvPr/>
        </p:nvSpPr>
        <p:spPr>
          <a:xfrm>
            <a:off x="2160270" y="3810000"/>
            <a:ext cx="5120640" cy="25908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working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at the mall.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at the mall.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hate</a:t>
            </a:r>
            <a:r>
              <a:rPr lang="en-US" sz="28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being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 tall building.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hate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be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a tall building.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40080" y="1981201"/>
          <a:ext cx="7839311" cy="1493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9662"/>
                <a:gridCol w="1880663"/>
                <a:gridCol w="1489662"/>
                <a:gridCol w="1489662"/>
                <a:gridCol w="1489662"/>
              </a:tblGrid>
              <a:tr h="457297">
                <a:tc gridSpan="5"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Verbs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27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attempt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begin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forget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hate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like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27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love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remember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start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stop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try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6013" marR="96013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45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E42B6F3-221F-4D69-A500-1C83F3E483EC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100" y="762000"/>
            <a:ext cx="8081010" cy="9906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4"/>
                </a:solidFill>
              </a:rPr>
              <a:t>Some </a:t>
            </a:r>
            <a:r>
              <a:rPr lang="en-US" sz="2800" b="1" dirty="0">
                <a:solidFill>
                  <a:schemeClr val="tx1"/>
                </a:solidFill>
              </a:rPr>
              <a:t>verbs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4"/>
                </a:solidFill>
              </a:rPr>
              <a:t>can be followed by both </a:t>
            </a:r>
            <a:r>
              <a:rPr lang="en-US" sz="2800" b="1" dirty="0">
                <a:solidFill>
                  <a:schemeClr val="tx1"/>
                </a:solidFill>
              </a:rPr>
              <a:t>gerunds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accent4"/>
                </a:solidFill>
              </a:rPr>
              <a:t>.</a:t>
            </a:r>
            <a:endParaRPr lang="en-US" sz="2800" i="1" dirty="0">
              <a:solidFill>
                <a:schemeClr val="accent4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00401" y="1219201"/>
            <a:ext cx="5115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The meaning sometimes changes.</a:t>
            </a:r>
            <a:endParaRPr lang="en-US">
              <a:latin typeface="Calibri" pitchFamily="34" charset="0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330" y="3657600"/>
            <a:ext cx="3200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ounded Rectangular Callout 17"/>
          <p:cNvSpPr/>
          <p:nvPr/>
        </p:nvSpPr>
        <p:spPr>
          <a:xfrm>
            <a:off x="5258991" y="2189163"/>
            <a:ext cx="3680460" cy="1752600"/>
          </a:xfrm>
          <a:prstGeom prst="wedgeRoundRectCallout">
            <a:avLst>
              <a:gd name="adj1" fmla="val -47063"/>
              <a:gd name="adj2" fmla="val 7101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No, I’ve been eating too many sweets. I want to stop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buying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ice cream.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400050" y="1905000"/>
            <a:ext cx="2948702" cy="1676400"/>
          </a:xfrm>
          <a:prstGeom prst="wedgeRoundRectCallout">
            <a:avLst>
              <a:gd name="adj1" fmla="val 52296"/>
              <a:gd name="adj2" fmla="val 7944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Let’s walk home.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 you want to stop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buy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ice cream?</a:t>
            </a:r>
          </a:p>
        </p:txBody>
      </p:sp>
    </p:spTree>
    <p:extLst>
      <p:ext uri="{BB962C8B-B14F-4D97-AF65-F5344CB8AC3E}">
        <p14:creationId xmlns:p14="http://schemas.microsoft.com/office/powerpoint/2010/main" val="130502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929666D-6CA9-4943-BEB1-0DB6972150E0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101" y="762000"/>
            <a:ext cx="7770971" cy="9906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4"/>
                </a:solidFill>
              </a:rPr>
              <a:t>Some </a:t>
            </a:r>
            <a:r>
              <a:rPr lang="en-US" sz="2800" b="1" dirty="0">
                <a:solidFill>
                  <a:schemeClr val="tx1"/>
                </a:solidFill>
              </a:rPr>
              <a:t>verbs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4"/>
                </a:solidFill>
              </a:rPr>
              <a:t>can be followed by both </a:t>
            </a:r>
            <a:r>
              <a:rPr lang="en-US" sz="2800" b="1" dirty="0">
                <a:solidFill>
                  <a:schemeClr val="tx1"/>
                </a:solidFill>
              </a:rPr>
              <a:t>gerunds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accent4"/>
                </a:solidFill>
              </a:rPr>
              <a:t>.</a:t>
            </a:r>
            <a:endParaRPr lang="en-US" sz="2800" i="1" dirty="0">
              <a:solidFill>
                <a:schemeClr val="accent4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3200401" y="1219201"/>
            <a:ext cx="5115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The meaning sometimes changes.</a:t>
            </a:r>
            <a:endParaRPr lang="en-US">
              <a:latin typeface="Calibri" pitchFamily="34" charset="0"/>
            </a:endParaRPr>
          </a:p>
        </p:txBody>
      </p:sp>
      <p:sp>
        <p:nvSpPr>
          <p:cNvPr id="8" name="Round Diagonal Corner Rectangle 7"/>
          <p:cNvSpPr/>
          <p:nvPr/>
        </p:nvSpPr>
        <p:spPr>
          <a:xfrm>
            <a:off x="800101" y="2133600"/>
            <a:ext cx="7770971" cy="13716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After she left, she remembered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say 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goodbye.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800101" y="3810000"/>
            <a:ext cx="7770971" cy="14478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After she left, she remembered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saying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goodbye.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00150" y="2819401"/>
            <a:ext cx="4978414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Calibri" pitchFamily="34" charset="0"/>
              </a:rPr>
              <a:t>She didn’t forget to say goodbye.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00150" y="4567239"/>
            <a:ext cx="6814301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Calibri" pitchFamily="34" charset="0"/>
              </a:rPr>
              <a:t>She has the memory of the goodbye she said.</a:t>
            </a:r>
          </a:p>
        </p:txBody>
      </p:sp>
    </p:spTree>
    <p:extLst>
      <p:ext uri="{BB962C8B-B14F-4D97-AF65-F5344CB8AC3E}">
        <p14:creationId xmlns:p14="http://schemas.microsoft.com/office/powerpoint/2010/main" val="55944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Diagonal Corner Rectangle 14"/>
          <p:cNvSpPr/>
          <p:nvPr/>
        </p:nvSpPr>
        <p:spPr>
          <a:xfrm>
            <a:off x="1040130" y="4419600"/>
            <a:ext cx="5815727" cy="6858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BF2CB26-F8C5-4C6E-8ABC-55A8137FB73D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40130" y="457200"/>
            <a:ext cx="7280910" cy="12954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differences. </a:t>
            </a: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follow </a:t>
            </a:r>
            <a:r>
              <a:rPr lang="en-US" sz="2800" b="1" dirty="0">
                <a:solidFill>
                  <a:schemeClr val="tx1"/>
                </a:solidFill>
              </a:rPr>
              <a:t>prepositions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2" name="Round Diagonal Corner Rectangle 11"/>
          <p:cNvSpPr/>
          <p:nvPr/>
        </p:nvSpPr>
        <p:spPr>
          <a:xfrm>
            <a:off x="1040130" y="2133600"/>
            <a:ext cx="7280910" cy="19050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succeeded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studying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many hours.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shouldn’t be afraid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making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mistakes.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Without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saying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goodbye, they left.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40130" y="5410200"/>
            <a:ext cx="6000750" cy="9144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never follow prepositions.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00150" y="4495801"/>
            <a:ext cx="52148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  <a:cs typeface="Times New Roman" pitchFamily="18" charset="0"/>
              </a:rPr>
              <a:t>Without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say 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goodbye, they left.</a:t>
            </a:r>
          </a:p>
        </p:txBody>
      </p:sp>
      <p:pic>
        <p:nvPicPr>
          <p:cNvPr id="24585" name="Picture 9" descr="C:\Users\Paula\AppData\Local\Microsoft\Windows\Temporary Internet Files\Content.IE5\BRHO42V3\MC90043958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657" y="4522788"/>
            <a:ext cx="1006793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600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6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Diagonal Corner Rectangle 14"/>
          <p:cNvSpPr/>
          <p:nvPr/>
        </p:nvSpPr>
        <p:spPr>
          <a:xfrm>
            <a:off x="1040130" y="5492750"/>
            <a:ext cx="7520940" cy="75565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0130" y="5553076"/>
            <a:ext cx="8471059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I don’t have time </a:t>
            </a:r>
            <a:r>
              <a:rPr lang="en-US" sz="28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answering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your question now.</a:t>
            </a:r>
          </a:p>
        </p:txBody>
      </p:sp>
      <p:sp>
        <p:nvSpPr>
          <p:cNvPr id="26628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5AB85F-0D47-4F97-8630-D16718507F7C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520190" y="457200"/>
            <a:ext cx="7200900" cy="12954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differences.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follow certain </a:t>
            </a:r>
            <a:r>
              <a:rPr lang="en-US" sz="2800" b="1" dirty="0">
                <a:solidFill>
                  <a:schemeClr val="tx1"/>
                </a:solidFill>
              </a:rPr>
              <a:t>nouns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2" name="Round Diagonal Corner Rectangle 11"/>
          <p:cNvSpPr/>
          <p:nvPr/>
        </p:nvSpPr>
        <p:spPr>
          <a:xfrm>
            <a:off x="1040130" y="1905000"/>
            <a:ext cx="7680960" cy="20574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have the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ability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become </a:t>
            </a:r>
            <a:r>
              <a:rPr lang="en-US" sz="2800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a teacher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don’t have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answer </a:t>
            </a:r>
            <a:r>
              <a:rPr lang="en-US" sz="2800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your question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now.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wish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get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medical degree.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60220" y="4267200"/>
            <a:ext cx="6080760" cy="7620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don’t follow nouns directly.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pic>
        <p:nvPicPr>
          <p:cNvPr id="9" name="Picture 10" descr="C:\Users\Paula\AppData\Local\Microsoft\Windows\Temporary Internet Files\Content.IE5\BRHO42V3\MC90043958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510" y="5553076"/>
            <a:ext cx="1051799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719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  <p:bldP spid="12" grpId="0" build="p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6"/>
          <p:cNvSpPr txBox="1">
            <a:spLocks noChangeArrowheads="1"/>
          </p:cNvSpPr>
          <p:nvPr/>
        </p:nvSpPr>
        <p:spPr bwMode="auto">
          <a:xfrm>
            <a:off x="720090" y="2819400"/>
            <a:ext cx="768096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would appreciate _______ from you.</a:t>
            </a:r>
            <a:endParaRPr lang="en-US" sz="3200" b="1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C83825-E486-4889-AE08-524E023FA318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20090" y="2895600"/>
            <a:ext cx="6995875" cy="5842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I would appreciate hearing from you.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00200" y="1563688"/>
            <a:ext cx="152019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to hear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20191" y="2209801"/>
            <a:ext cx="151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incorrect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60670" y="2209801"/>
            <a:ext cx="1360170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80660" y="1527175"/>
            <a:ext cx="15295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hearing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7" name="TextBox 10"/>
          <p:cNvSpPr txBox="1">
            <a:spLocks noChangeArrowheads="1"/>
          </p:cNvSpPr>
          <p:nvPr/>
        </p:nvSpPr>
        <p:spPr bwMode="auto">
          <a:xfrm>
            <a:off x="706755" y="642939"/>
            <a:ext cx="460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Calibri" pitchFamily="34" charset="0"/>
              </a:rPr>
              <a:t>Click on the correct verb form.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200150" y="3886200"/>
            <a:ext cx="5875735" cy="11430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flipH="1">
            <a:off x="1243489" y="3941764"/>
            <a:ext cx="6080511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kern="0" dirty="0">
                <a:latin typeface="+mn-lt"/>
                <a:cs typeface="+mn-cs"/>
              </a:rPr>
              <a:t>Gerunds</a:t>
            </a:r>
            <a:r>
              <a:rPr lang="en-US" sz="2800" kern="0" dirty="0">
                <a:latin typeface="+mn-lt"/>
                <a:cs typeface="+mn-cs"/>
              </a:rPr>
              <a:t> </a:t>
            </a: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follow the verb </a:t>
            </a:r>
            <a:r>
              <a:rPr lang="en-US" sz="2800" b="1" kern="0" dirty="0">
                <a:solidFill>
                  <a:schemeClr val="accent5"/>
                </a:solidFill>
                <a:latin typeface="+mn-lt"/>
                <a:cs typeface="+mn-cs"/>
              </a:rPr>
              <a:t>appreciate</a:t>
            </a: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.</a:t>
            </a:r>
          </a:p>
          <a:p>
            <a:pPr>
              <a:defRPr/>
            </a:pP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Infinitives don’t.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60820" y="304800"/>
            <a:ext cx="27606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>
                <a:solidFill>
                  <a:schemeClr val="accent1"/>
                </a:solidFill>
                <a:latin typeface="+mj-lt"/>
                <a:cs typeface="+mn-cs"/>
              </a:rPr>
              <a:t>Gerunds &amp; Infinitives</a:t>
            </a:r>
          </a:p>
        </p:txBody>
      </p:sp>
    </p:spTree>
    <p:extLst>
      <p:ext uri="{BB962C8B-B14F-4D97-AF65-F5344CB8AC3E}">
        <p14:creationId xmlns:p14="http://schemas.microsoft.com/office/powerpoint/2010/main" val="8062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7" grpId="0" animBg="1"/>
      <p:bldP spid="7" grpId="1" animBg="1"/>
      <p:bldP spid="12" grpId="0" animBg="1"/>
      <p:bldP spid="12" grpId="1" animBg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720090" y="2819400"/>
            <a:ext cx="504063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like ________ basketball.</a:t>
            </a:r>
            <a:endParaRPr lang="en-US" sz="3200" b="1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892DAD4-A438-401F-9CEF-CB904483E7D1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20090" y="2743201"/>
            <a:ext cx="5040630" cy="10779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like 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play </a:t>
            </a:r>
            <a:r>
              <a:rPr lang="en-US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basketball.</a:t>
            </a:r>
          </a:p>
          <a:p>
            <a:pPr eaLnBrk="1" hangingPunct="1"/>
            <a:r>
              <a:rPr lang="en-US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like </a:t>
            </a:r>
            <a:r>
              <a:rPr lang="en-US" sz="3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playing</a:t>
            </a:r>
            <a:r>
              <a:rPr lang="en-US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basketball.</a:t>
            </a:r>
            <a:endParaRPr lang="en-US" sz="320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00200" y="1563688"/>
            <a:ext cx="152019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to play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80210" y="2209801"/>
            <a:ext cx="1235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20690" y="2209801"/>
            <a:ext cx="1360170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80661" y="1527175"/>
            <a:ext cx="1483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>
                <a:latin typeface="Times New Roman" pitchFamily="18" charset="0"/>
                <a:cs typeface="Times New Roman" pitchFamily="18" charset="0"/>
              </a:rPr>
              <a:t>playing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630079" y="771525"/>
            <a:ext cx="7628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Calibri" pitchFamily="34" charset="0"/>
              </a:rPr>
              <a:t>Click on the correct verb to complete the sentence.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60070" y="4114800"/>
            <a:ext cx="7760970" cy="6858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flipH="1">
            <a:off x="648415" y="4191001"/>
            <a:ext cx="80377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kern="0" dirty="0">
                <a:latin typeface="+mn-lt"/>
                <a:cs typeface="+mn-cs"/>
              </a:rPr>
              <a:t>Gerunds</a:t>
            </a:r>
            <a:r>
              <a:rPr lang="en-US" sz="2800" kern="0" dirty="0">
                <a:latin typeface="+mn-lt"/>
                <a:cs typeface="+mn-cs"/>
              </a:rPr>
              <a:t> </a:t>
            </a: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and </a:t>
            </a:r>
            <a:r>
              <a:rPr lang="en-US" sz="2800" b="1" kern="0" dirty="0">
                <a:latin typeface="+mn-lt"/>
                <a:cs typeface="+mn-cs"/>
              </a:rPr>
              <a:t>infinitives</a:t>
            </a:r>
            <a:r>
              <a:rPr lang="en-US" sz="2800" kern="0" dirty="0">
                <a:latin typeface="+mn-lt"/>
                <a:cs typeface="+mn-cs"/>
              </a:rPr>
              <a:t> </a:t>
            </a: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can follow the verb </a:t>
            </a:r>
            <a:r>
              <a:rPr lang="en-US" sz="2800" b="1" kern="0" dirty="0">
                <a:solidFill>
                  <a:schemeClr val="accent5"/>
                </a:solidFill>
                <a:latin typeface="+mn-lt"/>
                <a:cs typeface="+mn-cs"/>
              </a:rPr>
              <a:t>like</a:t>
            </a:r>
            <a:r>
              <a:rPr lang="en-US" sz="2800" kern="0" dirty="0">
                <a:solidFill>
                  <a:schemeClr val="accent5"/>
                </a:solidFill>
                <a:latin typeface="+mn-lt"/>
                <a:cs typeface="+mn-cs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60820" y="304800"/>
            <a:ext cx="27606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>
                <a:solidFill>
                  <a:schemeClr val="accent1"/>
                </a:solidFill>
                <a:latin typeface="+mj-lt"/>
                <a:cs typeface="+mn-cs"/>
              </a:rPr>
              <a:t>Gerunds &amp; Infinitives</a:t>
            </a:r>
          </a:p>
        </p:txBody>
      </p:sp>
    </p:spTree>
    <p:extLst>
      <p:ext uri="{BB962C8B-B14F-4D97-AF65-F5344CB8AC3E}">
        <p14:creationId xmlns:p14="http://schemas.microsoft.com/office/powerpoint/2010/main" val="1281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6" grpId="1"/>
      <p:bldP spid="7" grpId="0" animBg="1"/>
      <p:bldP spid="7" grpId="1" animBg="1"/>
      <p:bldP spid="12" grpId="0" animBg="1"/>
      <p:bldP spid="12" grpId="1" animBg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50094" y="3514726"/>
            <a:ext cx="4684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plan to attend medical school.</a:t>
            </a:r>
          </a:p>
        </p:txBody>
      </p:sp>
      <p:sp>
        <p:nvSpPr>
          <p:cNvPr id="29699" name="TextBox 11"/>
          <p:cNvSpPr txBox="1">
            <a:spLocks noChangeArrowheads="1"/>
          </p:cNvSpPr>
          <p:nvPr/>
        </p:nvSpPr>
        <p:spPr bwMode="auto">
          <a:xfrm>
            <a:off x="706755" y="1092201"/>
            <a:ext cx="4632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Click on the correct sentences.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50094" y="1905001"/>
            <a:ext cx="36327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enjoy to talk with you.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50094" y="4978401"/>
            <a:ext cx="4654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have time talking to you now.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320791" y="1966914"/>
            <a:ext cx="151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incorrect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39126" y="4933951"/>
            <a:ext cx="151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Calibri" pitchFamily="34" charset="0"/>
              </a:rPr>
              <a:t>incorrect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20790" y="3514726"/>
            <a:ext cx="1235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0094" y="2438401"/>
            <a:ext cx="3722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enjoy talking with you.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20790" y="2447926"/>
            <a:ext cx="1235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50094" y="5486401"/>
            <a:ext cx="4564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have time to talk to you now.</a:t>
            </a:r>
            <a:endParaRPr lang="en-US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20790" y="5486401"/>
            <a:ext cx="1235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00B050"/>
                </a:solidFill>
                <a:latin typeface="Calibri" pitchFamily="34" charset="0"/>
              </a:rPr>
              <a:t>correct</a:t>
            </a:r>
          </a:p>
        </p:txBody>
      </p:sp>
      <p:sp>
        <p:nvSpPr>
          <p:cNvPr id="29709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2A9CC6-5C8F-4EE4-9F5B-8EF6BD3C19E8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60820" y="304800"/>
            <a:ext cx="27606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>
                <a:solidFill>
                  <a:schemeClr val="accent1"/>
                </a:solidFill>
                <a:latin typeface="+mj-lt"/>
                <a:cs typeface="+mn-cs"/>
              </a:rPr>
              <a:t>Gerunds &amp; Infinitives</a:t>
            </a:r>
          </a:p>
        </p:txBody>
      </p:sp>
    </p:spTree>
    <p:extLst>
      <p:ext uri="{BB962C8B-B14F-4D97-AF65-F5344CB8AC3E}">
        <p14:creationId xmlns:p14="http://schemas.microsoft.com/office/powerpoint/2010/main" val="9670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4" grpId="0"/>
      <p:bldP spid="5" grpId="0"/>
      <p:bldP spid="7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3FBA348-52AF-4244-A314-AB3FC10D71CF}" type="slidenum">
              <a:rPr lang="en-US" smtClean="0">
                <a:solidFill>
                  <a:srgbClr val="000000"/>
                </a:solidFill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723" name="Title 1"/>
          <p:cNvSpPr txBox="1">
            <a:spLocks/>
          </p:cNvSpPr>
          <p:nvPr/>
        </p:nvSpPr>
        <p:spPr bwMode="auto">
          <a:xfrm>
            <a:off x="240030" y="2209800"/>
            <a:ext cx="864108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>
                <a:latin typeface="Rockwell" pitchFamily="18" charset="0"/>
              </a:rPr>
              <a:t>The End</a:t>
            </a: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4560570" y="5791200"/>
            <a:ext cx="3685945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chemeClr val="bg2"/>
                </a:solidFill>
                <a:latin typeface="Calibri" pitchFamily="34" charset="0"/>
              </a:rPr>
              <a:t>Created by Laurette Poulos Simmons</a:t>
            </a:r>
          </a:p>
        </p:txBody>
      </p:sp>
      <p:sp>
        <p:nvSpPr>
          <p:cNvPr id="30725" name="Title 1"/>
          <p:cNvSpPr txBox="1">
            <a:spLocks/>
          </p:cNvSpPr>
          <p:nvPr/>
        </p:nvSpPr>
        <p:spPr bwMode="auto">
          <a:xfrm>
            <a:off x="400050" y="533400"/>
            <a:ext cx="864108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600">
                <a:latin typeface="Rockwell" pitchFamily="18" charset="0"/>
              </a:rPr>
              <a:t>Gerunds &amp; Infinitives</a:t>
            </a:r>
          </a:p>
        </p:txBody>
      </p:sp>
    </p:spTree>
    <p:extLst>
      <p:ext uri="{BB962C8B-B14F-4D97-AF65-F5344CB8AC3E}">
        <p14:creationId xmlns:p14="http://schemas.microsoft.com/office/powerpoint/2010/main" val="25705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3AC53-EDAE-4010-9A6F-78EDD94CB71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9927"/>
            <a:ext cx="7620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5562600" y="320040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543800" y="411480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62600" y="495300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685309" y="5881254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7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7BFA-D2E1-4C82-8791-37969744697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"/>
            <a:ext cx="822960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E0B-1E16-47CB-927A-FD1CE4382EA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7585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2438400" y="2937164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15000" y="4184073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4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50C7C-775B-483B-94A3-9EDDFF10C72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9/21/2021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933" y="1219200"/>
            <a:ext cx="780026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2057400" y="243840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232073" y="358140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26993" y="4613564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713018" y="5728854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7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EE5D-8BAA-4A0C-86F6-D4894A7967E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5867401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57900" y="29718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>
                <a:solidFill>
                  <a:srgbClr val="0000FF"/>
                </a:solidFill>
              </a:rPr>
              <a:t>C. doing</a:t>
            </a:r>
          </a:p>
          <a:p>
            <a:pPr marL="342900" indent="-342900">
              <a:buAutoNum type="arabicPeriod"/>
            </a:pPr>
            <a:r>
              <a:rPr lang="en-US" sz="3600" dirty="0">
                <a:solidFill>
                  <a:srgbClr val="0000FF"/>
                </a:solidFill>
              </a:rPr>
              <a:t>D. to do</a:t>
            </a:r>
          </a:p>
        </p:txBody>
      </p:sp>
    </p:spTree>
    <p:extLst>
      <p:ext uri="{BB962C8B-B14F-4D97-AF65-F5344CB8AC3E}">
        <p14:creationId xmlns:p14="http://schemas.microsoft.com/office/powerpoint/2010/main" val="145688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BE7D9-4509-4504-864C-ED761162FFE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05600" y="2667000"/>
            <a:ext cx="2667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3. D</a:t>
            </a:r>
          </a:p>
          <a:p>
            <a:r>
              <a:rPr lang="en-US" sz="3600" dirty="0">
                <a:solidFill>
                  <a:srgbClr val="0000FF"/>
                </a:solidFill>
              </a:rPr>
              <a:t>4. B</a:t>
            </a:r>
          </a:p>
          <a:p>
            <a:r>
              <a:rPr lang="en-US" sz="3600" dirty="0">
                <a:solidFill>
                  <a:srgbClr val="0000FF"/>
                </a:solidFill>
              </a:rPr>
              <a:t>5. D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578"/>
            <a:ext cx="5334000" cy="472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96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BAAF-DEC6-45F9-B5E2-C65655CB3D6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05600" y="215265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6. C</a:t>
            </a:r>
          </a:p>
          <a:p>
            <a:r>
              <a:rPr lang="en-US" sz="3600" dirty="0">
                <a:solidFill>
                  <a:srgbClr val="0000FF"/>
                </a:solidFill>
              </a:rPr>
              <a:t>7. B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52006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40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E6D7D-8955-4A85-9B85-B20F5EFAD97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8. A</a:t>
            </a:r>
          </a:p>
          <a:p>
            <a:r>
              <a:rPr lang="en-US" sz="3600" dirty="0">
                <a:solidFill>
                  <a:srgbClr val="0000FF"/>
                </a:solidFill>
              </a:rPr>
              <a:t>9. C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477000" cy="434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10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E4EEC-8239-4A48-BA0F-159A7B742CD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10. B</a:t>
            </a:r>
          </a:p>
          <a:p>
            <a:r>
              <a:rPr lang="en-US" sz="3600" dirty="0">
                <a:solidFill>
                  <a:srgbClr val="0000FF"/>
                </a:solidFill>
              </a:rPr>
              <a:t>11. A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943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3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80F-CA29-4272-A2A1-DC990632B40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12. D</a:t>
            </a:r>
          </a:p>
          <a:p>
            <a:r>
              <a:rPr lang="en-US" sz="3600" dirty="0">
                <a:solidFill>
                  <a:srgbClr val="0000FF"/>
                </a:solidFill>
              </a:rPr>
              <a:t>13. A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6172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93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UNIT 3 Infinitives and Gerunds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3D314-56CC-44B5-90A7-0ADAA9FA31A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>
                <a:solidFill>
                  <a:srgbClr val="0000FF"/>
                </a:solidFill>
              </a:rPr>
              <a:t>PART V Incomplete sentences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14. A</a:t>
            </a:r>
          </a:p>
          <a:p>
            <a:r>
              <a:rPr lang="en-US" sz="3600" dirty="0">
                <a:solidFill>
                  <a:srgbClr val="0000FF"/>
                </a:solidFill>
              </a:rPr>
              <a:t>15. A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24228"/>
            <a:ext cx="6629400" cy="42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69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B1C7-67B0-4258-B7B0-9CDE73740D0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9/20/2021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0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0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517" y="3430588"/>
            <a:ext cx="4942284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400050" y="381000"/>
            <a:ext cx="8641080" cy="1143000"/>
          </a:xfrm>
        </p:spPr>
        <p:txBody>
          <a:bodyPr/>
          <a:lstStyle/>
          <a:p>
            <a:pPr eaLnBrk="1" hangingPunct="1"/>
            <a:r>
              <a:rPr lang="en-US" smtClean="0"/>
              <a:t>Gerunds &amp; Infinitives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240030" y="1600200"/>
            <a:ext cx="4080510" cy="1143000"/>
          </a:xfrm>
          <a:prstGeom prst="wedgeRoundRectCallout">
            <a:avLst>
              <a:gd name="adj1" fmla="val -5453"/>
              <a:gd name="adj2" fmla="val 15823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I’m so happy to see you! How was your trip?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5932409" y="1981200"/>
            <a:ext cx="3108721" cy="1524000"/>
          </a:xfrm>
          <a:prstGeom prst="wedgeRoundRectCallout">
            <a:avLst>
              <a:gd name="adj1" fmla="val -75439"/>
              <a:gd name="adj2" fmla="val 8152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was ok. I got bored 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sitting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 crowded airplane.</a:t>
            </a:r>
          </a:p>
        </p:txBody>
      </p:sp>
    </p:spTree>
    <p:extLst>
      <p:ext uri="{BB962C8B-B14F-4D97-AF65-F5344CB8AC3E}">
        <p14:creationId xmlns:p14="http://schemas.microsoft.com/office/powerpoint/2010/main" val="86701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97F4DF8-1C50-45A1-B872-C162A181A55B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80260" y="228600"/>
            <a:ext cx="6301740" cy="1219201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can serve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</a:rPr>
              <a:t>as the object in a sentence.</a:t>
            </a: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517" y="3430588"/>
            <a:ext cx="4942284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240030" y="1600200"/>
            <a:ext cx="4240530" cy="1143000"/>
          </a:xfrm>
          <a:prstGeom prst="wedgeRoundRectCallout">
            <a:avLst>
              <a:gd name="adj1" fmla="val -8022"/>
              <a:gd name="adj2" fmla="val 15459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I’m so happy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 see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you! How was your trip?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932409" y="1981200"/>
            <a:ext cx="3108721" cy="1524000"/>
          </a:xfrm>
          <a:prstGeom prst="wedgeRoundRectCallout">
            <a:avLst>
              <a:gd name="adj1" fmla="val -75439"/>
              <a:gd name="adj2" fmla="val 8152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was ok. I got bored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sitting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 crowded airplane.</a:t>
            </a:r>
          </a:p>
        </p:txBody>
      </p:sp>
    </p:spTree>
    <p:extLst>
      <p:ext uri="{BB962C8B-B14F-4D97-AF65-F5344CB8AC3E}">
        <p14:creationId xmlns:p14="http://schemas.microsoft.com/office/powerpoint/2010/main" val="364460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5B18970-9A2D-4D51-9ACC-20FBAD849C11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00100" y="381000"/>
            <a:ext cx="7734300" cy="9144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similarities. 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00100" y="2286000"/>
            <a:ext cx="7734300" cy="10668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All verbs, except modal auxiliaries,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 have </a:t>
            </a:r>
            <a:r>
              <a:rPr lang="en-US" sz="2800" b="1" dirty="0">
                <a:solidFill>
                  <a:schemeClr val="tx1"/>
                </a:solidFill>
              </a:rPr>
              <a:t>gerund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forms.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accent5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" y="3657600"/>
            <a:ext cx="7734300" cy="12954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 </a:t>
            </a:r>
            <a:r>
              <a:rPr lang="en-US" sz="2800" b="1" dirty="0">
                <a:solidFill>
                  <a:schemeClr val="tx1"/>
                </a:solidFill>
              </a:rPr>
              <a:t>gerund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be one word: </a:t>
            </a:r>
            <a:r>
              <a:rPr lang="en-US" sz="2800" b="1" dirty="0">
                <a:solidFill>
                  <a:schemeClr val="tx1"/>
                </a:solidFill>
              </a:rPr>
              <a:t>working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 </a:t>
            </a:r>
            <a:r>
              <a:rPr lang="en-US" sz="2800" b="1" dirty="0">
                <a:solidFill>
                  <a:schemeClr val="tx1"/>
                </a:solidFill>
              </a:rPr>
              <a:t>gerund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be part of a longer phrase: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     </a:t>
            </a:r>
            <a:r>
              <a:rPr lang="en-US" sz="2800" b="1" dirty="0">
                <a:solidFill>
                  <a:schemeClr val="tx1"/>
                </a:solidFill>
              </a:rPr>
              <a:t>working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as a professor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0100" y="5334000"/>
            <a:ext cx="7734300" cy="12192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An </a:t>
            </a:r>
            <a:r>
              <a:rPr lang="en-US" sz="2800" b="1" dirty="0">
                <a:solidFill>
                  <a:schemeClr val="tx1"/>
                </a:solidFill>
              </a:rPr>
              <a:t>infinitive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be two words: </a:t>
            </a:r>
            <a:r>
              <a:rPr lang="en-US" sz="2800" b="1" dirty="0">
                <a:solidFill>
                  <a:schemeClr val="tx1"/>
                </a:solidFill>
              </a:rPr>
              <a:t>to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chemeClr val="tx1"/>
                </a:solidFill>
              </a:rPr>
              <a:t>find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An </a:t>
            </a:r>
            <a:r>
              <a:rPr lang="en-US" sz="2800" b="1" dirty="0">
                <a:solidFill>
                  <a:schemeClr val="tx1"/>
                </a:solidFill>
              </a:rPr>
              <a:t>infinitive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be part of a longer phrase: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      </a:t>
            </a:r>
            <a:r>
              <a:rPr lang="en-US" sz="2800" b="1" dirty="0">
                <a:solidFill>
                  <a:schemeClr val="tx1"/>
                </a:solidFill>
              </a:rPr>
              <a:t>to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chemeClr val="tx1"/>
                </a:solidFill>
              </a:rPr>
              <a:t>find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 new job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00100" y="1447800"/>
            <a:ext cx="7734300" cy="6858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function as </a:t>
            </a:r>
            <a:r>
              <a:rPr lang="en-US" sz="2800" b="1" dirty="0">
                <a:solidFill>
                  <a:schemeClr val="tx1"/>
                </a:solidFill>
              </a:rPr>
              <a:t>nouns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26486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06880F6-AF5D-4F15-908A-275D97A78B92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40130" y="609600"/>
            <a:ext cx="7875270" cy="11430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similarities. </a:t>
            </a: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can both be subjects.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10" name="Round Diagonal Corner Rectangle 9"/>
          <p:cNvSpPr/>
          <p:nvPr/>
        </p:nvSpPr>
        <p:spPr>
          <a:xfrm>
            <a:off x="1760220" y="2209800"/>
            <a:ext cx="5840730" cy="12954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Working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teaches you responsibility.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Swimming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 their favorite sport.</a:t>
            </a:r>
          </a:p>
        </p:txBody>
      </p:sp>
      <p:sp>
        <p:nvSpPr>
          <p:cNvPr id="11" name="Round Diagonal Corner Rectangle 10"/>
          <p:cNvSpPr/>
          <p:nvPr/>
        </p:nvSpPr>
        <p:spPr>
          <a:xfrm>
            <a:off x="1760220" y="3886200"/>
            <a:ext cx="5120640" cy="13716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hard is important.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swim</a:t>
            </a:r>
            <a:r>
              <a:rPr lang="en-US" sz="28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every day is my goal.</a:t>
            </a:r>
          </a:p>
        </p:txBody>
      </p:sp>
    </p:spTree>
    <p:extLst>
      <p:ext uri="{BB962C8B-B14F-4D97-AF65-F5344CB8AC3E}">
        <p14:creationId xmlns:p14="http://schemas.microsoft.com/office/powerpoint/2010/main" val="83132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4D43CF-0F58-45AE-9D74-82CE1FD4E3A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040130" y="381000"/>
            <a:ext cx="8180070" cy="12192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differences. </a:t>
            </a: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follow particular </a:t>
            </a:r>
            <a:r>
              <a:rPr lang="en-US" sz="2800" b="1" dirty="0">
                <a:solidFill>
                  <a:schemeClr val="tx1"/>
                </a:solidFill>
              </a:rPr>
              <a:t>verbs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0190" y="1828800"/>
          <a:ext cx="6400800" cy="2011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  <a:gridCol w="2133600"/>
              </a:tblGrid>
              <a:tr h="457127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Gerunds follow</a:t>
                      </a:r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07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appreciate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avoid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quit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07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discuss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dislike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stop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079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enjoy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finish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go</a:t>
                      </a:r>
                      <a:endParaRPr lang="en-US" sz="2800" dirty="0"/>
                    </a:p>
                  </a:txBody>
                  <a:tcPr marL="96012" marR="96012" marT="45707" marB="457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ound Diagonal Corner Rectangle 4"/>
          <p:cNvSpPr/>
          <p:nvPr/>
        </p:nvSpPr>
        <p:spPr>
          <a:xfrm>
            <a:off x="1440180" y="4186238"/>
            <a:ext cx="6480810" cy="1909762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appreciated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working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with you.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enjoy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being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at your house.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love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fishing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with your kids.</a:t>
            </a:r>
          </a:p>
        </p:txBody>
      </p:sp>
    </p:spTree>
    <p:extLst>
      <p:ext uri="{BB962C8B-B14F-4D97-AF65-F5344CB8AC3E}">
        <p14:creationId xmlns:p14="http://schemas.microsoft.com/office/powerpoint/2010/main" val="134010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37D2C5-C9D8-46CB-A26B-1CCAD705CF2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960120" y="533400"/>
            <a:ext cx="8183880" cy="12192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have differences. </a:t>
            </a: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and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accent5"/>
                </a:solidFill>
              </a:rPr>
              <a:t>follow particular </a:t>
            </a:r>
            <a:r>
              <a:rPr lang="en-US" sz="2800" b="1" dirty="0">
                <a:solidFill>
                  <a:schemeClr val="tx1"/>
                </a:solidFill>
              </a:rPr>
              <a:t>verbs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4" name="Round Diagonal Corner Rectangle 3"/>
          <p:cNvSpPr/>
          <p:nvPr/>
        </p:nvSpPr>
        <p:spPr>
          <a:xfrm>
            <a:off x="1786890" y="3962400"/>
            <a:ext cx="5362337" cy="1981200"/>
          </a:xfrm>
          <a:prstGeom prst="round2DiagRect">
            <a:avLst/>
          </a:prstGeom>
          <a:solidFill>
            <a:srgbClr val="C9DEED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agreed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work </a:t>
            </a:r>
            <a:r>
              <a:rPr lang="en-US" sz="28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with us.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decided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buy</a:t>
            </a:r>
            <a:r>
              <a:rPr lang="en-US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new house.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hope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to pass</a:t>
            </a:r>
            <a:r>
              <a:rPr lang="en-US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exam.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80260" y="2057401"/>
          <a:ext cx="4267200" cy="1493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133600"/>
              </a:tblGrid>
              <a:tr h="457297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Infinitives follow</a:t>
                      </a:r>
                    </a:p>
                  </a:txBody>
                  <a:tcPr marL="96012" marR="96012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27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agree</a:t>
                      </a:r>
                      <a:endParaRPr lang="en-US" sz="2800" dirty="0"/>
                    </a:p>
                  </a:txBody>
                  <a:tcPr marL="96012" marR="96012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decide</a:t>
                      </a:r>
                      <a:endParaRPr lang="en-US" sz="2800" dirty="0"/>
                    </a:p>
                  </a:txBody>
                  <a:tcPr marL="96012" marR="96012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27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hope</a:t>
                      </a:r>
                      <a:endParaRPr lang="en-US" sz="2800" dirty="0"/>
                    </a:p>
                  </a:txBody>
                  <a:tcPr marL="96012" marR="96012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plan</a:t>
                      </a:r>
                      <a:endParaRPr lang="en-US" sz="2800" dirty="0"/>
                    </a:p>
                  </a:txBody>
                  <a:tcPr marL="96012" marR="96012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457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478AAC-F190-4E8B-BB61-DFEB68B8112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920115" y="914400"/>
            <a:ext cx="7200900" cy="75565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Gerunds are never followed by </a:t>
            </a:r>
            <a:r>
              <a:rPr lang="en-US" sz="2800" b="1" dirty="0">
                <a:solidFill>
                  <a:schemeClr val="tx1"/>
                </a:solidFill>
              </a:rPr>
              <a:t>infinitives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4" name="Round Diagonal Corner Rectangle 3"/>
          <p:cNvSpPr/>
          <p:nvPr/>
        </p:nvSpPr>
        <p:spPr>
          <a:xfrm>
            <a:off x="1680210" y="2209800"/>
            <a:ext cx="5600700" cy="685800"/>
          </a:xfrm>
          <a:prstGeom prst="round2DiagRect">
            <a:avLst/>
          </a:prstGeom>
          <a:solidFill>
            <a:srgbClr val="005878">
              <a:alpha val="20000"/>
            </a:srgb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8557" y="2286001"/>
            <a:ext cx="5206875" cy="523220"/>
          </a:xfrm>
          <a:prstGeom prst="rect">
            <a:avLst/>
          </a:prstGeom>
          <a:solidFill>
            <a:srgbClr val="C9D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They appreciate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with you.</a:t>
            </a:r>
          </a:p>
        </p:txBody>
      </p:sp>
      <p:sp>
        <p:nvSpPr>
          <p:cNvPr id="7" name="Round Diagonal Corner Rectangle 6"/>
          <p:cNvSpPr/>
          <p:nvPr/>
        </p:nvSpPr>
        <p:spPr>
          <a:xfrm>
            <a:off x="1645207" y="4648200"/>
            <a:ext cx="5635704" cy="609600"/>
          </a:xfrm>
          <a:prstGeom prst="round2DiagRect">
            <a:avLst/>
          </a:prstGeom>
          <a:solidFill>
            <a:schemeClr val="accent3">
              <a:alpha val="20000"/>
            </a:schemeClr>
          </a:solidFill>
          <a:ln>
            <a:solidFill>
              <a:srgbClr val="00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20240" y="4648201"/>
            <a:ext cx="5200650" cy="523875"/>
          </a:xfrm>
          <a:prstGeom prst="rect">
            <a:avLst/>
          </a:prstGeom>
          <a:solidFill>
            <a:srgbClr val="C9D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We decide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buying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a new house.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121807" y="3352800"/>
            <a:ext cx="6799183" cy="685800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chemeClr val="accent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accent5"/>
                </a:solidFill>
              </a:rPr>
              <a:t>Infinitives are never followed by </a:t>
            </a:r>
            <a:r>
              <a:rPr lang="en-US" sz="2800" b="1" dirty="0">
                <a:solidFill>
                  <a:schemeClr val="tx1"/>
                </a:solidFill>
              </a:rPr>
              <a:t>gerunds</a:t>
            </a:r>
            <a:r>
              <a:rPr lang="en-US" sz="2800" dirty="0">
                <a:solidFill>
                  <a:schemeClr val="accent5"/>
                </a:solidFill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5"/>
                </a:solidFill>
              </a:rPr>
              <a:t> </a:t>
            </a:r>
          </a:p>
        </p:txBody>
      </p:sp>
      <p:pic>
        <p:nvPicPr>
          <p:cNvPr id="10" name="Picture 10" descr="C:\Users\Paula\AppData\Local\Microsoft\Windows\Temporary Internet Files\Content.IE5\BRHO42V3\MC90043958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4648201"/>
            <a:ext cx="1051799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Paula\AppData\Local\Microsoft\Windows\Temporary Internet Files\Content.IE5\BRHO42V3\MC90043958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82" y="2286001"/>
            <a:ext cx="105179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18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11259</TotalTime>
  <Words>967</Words>
  <Application>Microsoft Office PowerPoint</Application>
  <PresentationFormat>Custom</PresentationFormat>
  <Paragraphs>242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Solstice</vt:lpstr>
      <vt:lpstr>1_Solstice</vt:lpstr>
      <vt:lpstr>PowerPoint Presentation</vt:lpstr>
      <vt:lpstr>PowerPoint Presentation</vt:lpstr>
      <vt:lpstr>Gerunds &amp; Infinitives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WIN</cp:lastModifiedBy>
  <cp:revision>1255</cp:revision>
  <dcterms:created xsi:type="dcterms:W3CDTF">2017-11-18T13:40:10Z</dcterms:created>
  <dcterms:modified xsi:type="dcterms:W3CDTF">2021-09-20T17:02:11Z</dcterms:modified>
</cp:coreProperties>
</file>