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  <p:sldMasterId id="2147484032" r:id="rId2"/>
    <p:sldMasterId id="2147484044" r:id="rId3"/>
    <p:sldMasterId id="2147484056" r:id="rId4"/>
  </p:sldMasterIdLst>
  <p:notesMasterIdLst>
    <p:notesMasterId r:id="rId61"/>
  </p:notesMasterIdLst>
  <p:handoutMasterIdLst>
    <p:handoutMasterId r:id="rId62"/>
  </p:handoutMasterIdLst>
  <p:sldIdLst>
    <p:sldId id="347" r:id="rId5"/>
    <p:sldId id="1036" r:id="rId6"/>
    <p:sldId id="1086" r:id="rId7"/>
    <p:sldId id="1059" r:id="rId8"/>
    <p:sldId id="1060" r:id="rId9"/>
    <p:sldId id="1061" r:id="rId10"/>
    <p:sldId id="1065" r:id="rId11"/>
    <p:sldId id="1067" r:id="rId12"/>
    <p:sldId id="1068" r:id="rId13"/>
    <p:sldId id="1087" r:id="rId14"/>
    <p:sldId id="1088" r:id="rId15"/>
    <p:sldId id="1089" r:id="rId16"/>
    <p:sldId id="1090" r:id="rId17"/>
    <p:sldId id="1091" r:id="rId18"/>
    <p:sldId id="1132" r:id="rId19"/>
    <p:sldId id="1096" r:id="rId20"/>
    <p:sldId id="1097" r:id="rId21"/>
    <p:sldId id="1098" r:id="rId22"/>
    <p:sldId id="1099" r:id="rId23"/>
    <p:sldId id="1100" r:id="rId24"/>
    <p:sldId id="1101" r:id="rId25"/>
    <p:sldId id="1102" r:id="rId26"/>
    <p:sldId id="1103" r:id="rId27"/>
    <p:sldId id="1104" r:id="rId28"/>
    <p:sldId id="1105" r:id="rId29"/>
    <p:sldId id="1106" r:id="rId30"/>
    <p:sldId id="1107" r:id="rId31"/>
    <p:sldId id="1108" r:id="rId32"/>
    <p:sldId id="1109" r:id="rId33"/>
    <p:sldId id="1110" r:id="rId34"/>
    <p:sldId id="1111" r:id="rId35"/>
    <p:sldId id="1112" r:id="rId36"/>
    <p:sldId id="1113" r:id="rId37"/>
    <p:sldId id="1114" r:id="rId38"/>
    <p:sldId id="1115" r:id="rId39"/>
    <p:sldId id="1116" r:id="rId40"/>
    <p:sldId id="1117" r:id="rId41"/>
    <p:sldId id="1092" r:id="rId42"/>
    <p:sldId id="1093" r:id="rId43"/>
    <p:sldId id="1094" r:id="rId44"/>
    <p:sldId id="1095" r:id="rId45"/>
    <p:sldId id="1118" r:id="rId46"/>
    <p:sldId id="1119" r:id="rId47"/>
    <p:sldId id="1120" r:id="rId48"/>
    <p:sldId id="1121" r:id="rId49"/>
    <p:sldId id="1122" r:id="rId50"/>
    <p:sldId id="1123" r:id="rId51"/>
    <p:sldId id="1124" r:id="rId52"/>
    <p:sldId id="1125" r:id="rId53"/>
    <p:sldId id="1126" r:id="rId54"/>
    <p:sldId id="1127" r:id="rId55"/>
    <p:sldId id="1128" r:id="rId56"/>
    <p:sldId id="1129" r:id="rId57"/>
    <p:sldId id="1130" r:id="rId58"/>
    <p:sldId id="1131" r:id="rId59"/>
    <p:sldId id="856" r:id="rId60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99"/>
    <a:srgbClr val="008000"/>
    <a:srgbClr val="FF6600"/>
    <a:srgbClr val="FFFFFF"/>
    <a:srgbClr val="CC9900"/>
    <a:srgbClr val="3333FF"/>
    <a:srgbClr val="FFFF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86" autoAdjust="0"/>
  </p:normalViewPr>
  <p:slideViewPr>
    <p:cSldViewPr>
      <p:cViewPr varScale="1">
        <p:scale>
          <a:sx n="64" d="100"/>
          <a:sy n="64" d="100"/>
        </p:scale>
        <p:origin x="-606" y="-108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FF188-A134-4220-AF94-31C883111FA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306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3C241-BFEB-486F-882C-D5FC703E2ED2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346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3C241-BFEB-486F-882C-D5FC703E2ED2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57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FF188-A134-4220-AF94-31C883111FA8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125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04188" y="359898"/>
            <a:ext cx="777697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04188" y="1850064"/>
            <a:ext cx="777697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B1A7-2162-4280-AE10-E933B4DA7F6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67504" y="1413802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215035" y="1345016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662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A0E55-A50E-44FC-B7C6-F0598B4F5A5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6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274642"/>
            <a:ext cx="192024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0" y="274643"/>
            <a:ext cx="584073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1315-D50E-495A-A067-17B08C3046D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961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130430"/>
            <a:ext cx="816102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0" y="3886200"/>
            <a:ext cx="67208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B5D2-5B1B-431D-B855-83560D048F6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84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887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4406905"/>
            <a:ext cx="81610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2906713"/>
            <a:ext cx="81610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7F06-FB0D-419E-8B7B-713606D0ACF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797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399" y="1600205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0640" y="1600205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810B-4D27-4FD0-B40C-3C36166E2E8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64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535113"/>
            <a:ext cx="42421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" y="2174875"/>
            <a:ext cx="42421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79" y="1535113"/>
            <a:ext cx="42438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9" y="2174875"/>
            <a:ext cx="42438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EF6A-4A34-4F1E-8E41-1C405477347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878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A87C5-1828-4925-8782-50E669BD346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18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3E10-9D97-4245-9121-26CD0214904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917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2" y="273050"/>
            <a:ext cx="31587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2" y="273055"/>
            <a:ext cx="5367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2" y="1435103"/>
            <a:ext cx="31587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7968-247F-4F7C-90DB-F7F1DC2B4C0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253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D9332-60DA-447C-A674-5BAC2FB1FEB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09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2" y="4800600"/>
            <a:ext cx="57607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2" y="612775"/>
            <a:ext cx="57607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2" y="5367338"/>
            <a:ext cx="57607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6185-E158-426C-B67E-E801CD7333E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855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7524-D92B-494A-83E7-29CC2F245C7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595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9248" y="274643"/>
            <a:ext cx="226861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399" y="274643"/>
            <a:ext cx="6645831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36C5F-99EF-4BE2-9556-DD06829D69C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066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130432"/>
            <a:ext cx="816102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0" y="3886200"/>
            <a:ext cx="67208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61B2-9280-4688-868F-7940BE5CBB08}" type="datetime1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1845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E0D1-F92A-4C6F-A678-E959C601CDAE}" type="datetime1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8874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4406907"/>
            <a:ext cx="81610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2906713"/>
            <a:ext cx="81610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F426D-133E-40C0-B074-8AC4A3A8C727}" type="datetime1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979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400" y="1600206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0640" y="1600206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14888-CD2D-4A8B-90CC-487B46007AF4}" type="datetime1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646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535113"/>
            <a:ext cx="42421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" y="2174875"/>
            <a:ext cx="42421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80" y="1535113"/>
            <a:ext cx="42438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80" y="2174875"/>
            <a:ext cx="42438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BDA5-69DD-438A-9CB2-5D4D123B6737}" type="datetime1">
              <a:rPr lang="en-US" smtClean="0"/>
              <a:t>10/6/2021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8784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E15CC-E968-4899-AD83-AADDF7F2831E}" type="datetime1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2188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2D10-C848-47E5-81B0-B919305AA68E}" type="datetime1">
              <a:rPr lang="en-US" smtClean="0"/>
              <a:t>10/6/2021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9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97035" y="-54"/>
            <a:ext cx="72009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12" y="2600325"/>
            <a:ext cx="67208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12" y="1066800"/>
            <a:ext cx="67208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FDB0-E786-4DDC-BEF9-B5120F33600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400300" y="0"/>
            <a:ext cx="800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80937" y="2814656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528467" y="2745870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9620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4" y="273050"/>
            <a:ext cx="31587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2" y="273057"/>
            <a:ext cx="5367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4" y="1435103"/>
            <a:ext cx="31587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9922-38C9-4A08-9B56-E4E66EDACE6C}" type="datetime1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2532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2" y="4800600"/>
            <a:ext cx="57607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2" y="612775"/>
            <a:ext cx="57607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2" y="5367338"/>
            <a:ext cx="57607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CA5D-6167-45D4-9DDB-6B0432F0CFE0}" type="datetime1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554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C4C15-1F9F-4C35-BC9B-D4985BB477CE}" type="datetime1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951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9248" y="274645"/>
            <a:ext cx="226861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400" y="274645"/>
            <a:ext cx="6645831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D3D9-7845-4AEB-BD88-027DD987C353}" type="datetime1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06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130426"/>
            <a:ext cx="816102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0" y="3886200"/>
            <a:ext cx="67208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343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632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4406901"/>
            <a:ext cx="81610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2906713"/>
            <a:ext cx="81610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7952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0060" y="1600201"/>
            <a:ext cx="42405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0610" y="1600201"/>
            <a:ext cx="42405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4691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535113"/>
            <a:ext cx="42421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" y="2174875"/>
            <a:ext cx="42421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77" y="1535113"/>
            <a:ext cx="42438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7" y="2174875"/>
            <a:ext cx="42438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4082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25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388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92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0D02C-383F-48A7-9700-72AE1B2DFAC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0914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209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73050"/>
            <a:ext cx="31587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2" y="273051"/>
            <a:ext cx="5367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0" y="1435101"/>
            <a:ext cx="31587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223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2" y="4800600"/>
            <a:ext cx="57607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2" y="612775"/>
            <a:ext cx="57607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2" y="5367338"/>
            <a:ext cx="57607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373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4166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60870" y="274639"/>
            <a:ext cx="216027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0" y="274639"/>
            <a:ext cx="632079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292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60336"/>
            <a:ext cx="86410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96612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6612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06DC3-FF9D-46D4-8B24-9DEB7BA98C0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39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E49E-3347-4EB1-B638-AFC0DCC70B7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28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5733" y="0"/>
            <a:ext cx="853546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A81D-4D91-4E93-AC56-6818B167192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16778"/>
            <a:ext cx="4000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80060" y="1406964"/>
            <a:ext cx="4000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0060" y="2133603"/>
            <a:ext cx="856107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4590-4D72-4794-9460-B4E64232DA1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41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41" y="1066800"/>
            <a:ext cx="28803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D878-8A86-483A-B5DE-581BDD91854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100" y="1066800"/>
            <a:ext cx="4800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80110" y="1143006"/>
            <a:ext cx="46405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16561" y="954341"/>
            <a:ext cx="72009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253850" y="936786"/>
            <a:ext cx="681685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110" y="4800600"/>
            <a:ext cx="46405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0751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56722" y="-815922"/>
            <a:ext cx="172083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77258" y="21105"/>
            <a:ext cx="178730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92027" y="1055077"/>
            <a:ext cx="1182003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3518" y="-54"/>
            <a:ext cx="853768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07388" y="1447800"/>
            <a:ext cx="7872984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F8EADAF-8291-4C37-98CF-801CEA77EAA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044330" y="6305550"/>
            <a:ext cx="4800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5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600205"/>
            <a:ext cx="864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060" y="6356355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61C19-551E-4FC2-B081-AB686A85EB11}" type="datetime1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0410" y="6356355"/>
            <a:ext cx="304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0860" y="6356355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5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600206"/>
            <a:ext cx="864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060" y="6356357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366B5-4F19-4C68-834F-5DB167D2E86F}" type="datetime1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0410" y="6356357"/>
            <a:ext cx="304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0860" y="6356357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5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600201"/>
            <a:ext cx="864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060" y="6356351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4281-E49F-4809-8053-7F73DE6711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0410" y="6356351"/>
            <a:ext cx="304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0860" y="6356351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ACDE1-1719-4EFE-B6A8-CBAE85DFBE6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861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1781" y="361555"/>
            <a:ext cx="85494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783" y="894149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752602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7401" y="4191000"/>
            <a:ext cx="70816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CAO ĐẲNG CHUYÊN NGHIỆP</a:t>
            </a:r>
          </a:p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TỔ ANH VĂN</a:t>
            </a: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8" y="4916"/>
            <a:ext cx="9601200" cy="910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06" y="4916"/>
            <a:ext cx="9598742" cy="30575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05400" y="303148"/>
            <a:ext cx="4495800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A….cooking food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B….planting a flower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C….working with clay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D….playing with a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musical instrument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22" y="3408626"/>
            <a:ext cx="9579078" cy="297968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1787" y="3801810"/>
            <a:ext cx="4495800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A….looking in a mirror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B….reading a book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C….painting a picture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D….using a computer</a:t>
            </a:r>
          </a:p>
        </p:txBody>
      </p:sp>
    </p:spTree>
    <p:extLst>
      <p:ext uri="{BB962C8B-B14F-4D97-AF65-F5344CB8AC3E}">
        <p14:creationId xmlns:p14="http://schemas.microsoft.com/office/powerpoint/2010/main" val="130318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" y="34920"/>
            <a:ext cx="9418320" cy="38766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25340" y="396240"/>
            <a:ext cx="4823460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A….on the lake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B….on the mounts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C….in the field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D….in the forest </a:t>
            </a:r>
          </a:p>
        </p:txBody>
      </p:sp>
    </p:spTree>
    <p:extLst>
      <p:ext uri="{BB962C8B-B14F-4D97-AF65-F5344CB8AC3E}">
        <p14:creationId xmlns:p14="http://schemas.microsoft.com/office/powerpoint/2010/main" val="123571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" y="34920"/>
            <a:ext cx="9462135" cy="38385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24200" y="-2124896"/>
            <a:ext cx="4419600" cy="56292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25340" y="396240"/>
            <a:ext cx="4823460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A….dancing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B….playing sports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C….walking to school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D….swimming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29375"/>
            <a:ext cx="9582150" cy="2971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9580" y="4219575"/>
            <a:ext cx="4823460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A….trees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B….a few statues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C….tourists on holiday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D….actors in a movie </a:t>
            </a:r>
          </a:p>
        </p:txBody>
      </p:sp>
    </p:spTree>
    <p:extLst>
      <p:ext uri="{BB962C8B-B14F-4D97-AF65-F5344CB8AC3E}">
        <p14:creationId xmlns:p14="http://schemas.microsoft.com/office/powerpoint/2010/main" val="406501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01200" cy="9059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871" y="905941"/>
            <a:ext cx="7081362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art museum?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 the street,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 to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post office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today. I’m busy.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week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Can you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very well?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favorite 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blue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I took lessons for 5 years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not 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right now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Did you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some new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 brushes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no 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went to the </a:t>
            </a:r>
            <a:r>
              <a:rPr lang="en-US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6 of them </a:t>
            </a:r>
          </a:p>
        </p:txBody>
      </p:sp>
    </p:spTree>
    <p:extLst>
      <p:ext uri="{BB962C8B-B14F-4D97-AF65-F5344CB8AC3E}">
        <p14:creationId xmlns:p14="http://schemas.microsoft.com/office/powerpoint/2010/main" val="250325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chemeClr val="tx1"/>
                </a:solidFill>
              </a:rPr>
              <a:t>10/6/2021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chemeClr val="tx1"/>
                </a:solidFill>
              </a:rPr>
              <a:pPr/>
              <a:t>14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533400"/>
            <a:ext cx="8464177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Does she use a 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color her drawings?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No, she paints them all by hand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She loves 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programming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she has a 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will we have his art exhibit?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museum</a:t>
            </a:r>
          </a:p>
          <a:p>
            <a:pPr marL="514350" indent="-514350">
              <a:buAutoNum type="alpha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go there often</a:t>
            </a:r>
          </a:p>
          <a:p>
            <a:pPr marL="514350" indent="-514350">
              <a:buAutoNum type="alphaUcPeriod"/>
            </a:pP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 Saturday</a:t>
            </a:r>
          </a:p>
        </p:txBody>
      </p:sp>
    </p:spTree>
    <p:extLst>
      <p:ext uri="{BB962C8B-B14F-4D97-AF65-F5344CB8AC3E}">
        <p14:creationId xmlns:p14="http://schemas.microsoft.com/office/powerpoint/2010/main" val="349486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06/10/2021</a:t>
            </a:r>
          </a:p>
          <a:p>
            <a:r>
              <a:rPr lang="en-US" dirty="0" smtClean="0"/>
              <a:t>TIME: 30 MUNITES </a:t>
            </a:r>
          </a:p>
          <a:p>
            <a:r>
              <a:rPr lang="en-US" dirty="0" smtClean="0"/>
              <a:t>FROM 13.25 TO 13.55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8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UNIT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895600"/>
            <a:ext cx="8229600" cy="1143000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WELCOME TO OUR CLASS</a:t>
            </a:r>
          </a:p>
        </p:txBody>
      </p:sp>
    </p:spTree>
    <p:extLst>
      <p:ext uri="{BB962C8B-B14F-4D97-AF65-F5344CB8AC3E}">
        <p14:creationId xmlns:p14="http://schemas.microsoft.com/office/powerpoint/2010/main" val="194103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3800"/>
            <a:ext cx="8229600" cy="1143000"/>
          </a:xfrm>
        </p:spPr>
        <p:txBody>
          <a:bodyPr/>
          <a:lstStyle/>
          <a:p>
            <a:r>
              <a:rPr lang="fr-FR" b="1" u="sng" dirty="0">
                <a:solidFill>
                  <a:srgbClr val="FF0000"/>
                </a:solidFill>
              </a:rPr>
              <a:t>(MỆNH ĐỀ QUAN HỆ)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8229600" cy="1524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b="1" dirty="0">
                <a:solidFill>
                  <a:srgbClr val="FF0000"/>
                </a:solidFill>
              </a:rPr>
              <a:t>RELATIVE CLAUSE</a:t>
            </a:r>
          </a:p>
          <a:p>
            <a:pPr algn="ctr">
              <a:buNone/>
            </a:pPr>
            <a:endParaRPr lang="en-US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5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u="sng" dirty="0">
                <a:solidFill>
                  <a:srgbClr val="FF0000"/>
                </a:solidFill>
              </a:rPr>
              <a:t>RELATIVE CLAUSES (MỆNH ĐỀ QUAN HỆ)</a:t>
            </a:r>
            <a:r>
              <a:rPr lang="fr-FR" sz="3600" u="sng" dirty="0">
                <a:solidFill>
                  <a:srgbClr val="FF0000"/>
                </a:solidFill>
              </a:rPr>
              <a:t/>
            </a:r>
            <a:br>
              <a:rPr lang="fr-FR" sz="3600" u="sng" dirty="0">
                <a:solidFill>
                  <a:srgbClr val="FF0000"/>
                </a:solidFill>
              </a:rPr>
            </a:br>
            <a:endParaRPr lang="en-US" sz="3600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/>
              <a:t>Mệnh đề quan hệ dùng để bổ nghĩa cho danh từ đứng trước nó</a:t>
            </a:r>
            <a:r>
              <a:rPr lang="en-US" dirty="0"/>
              <a:t>.	</a:t>
            </a:r>
          </a:p>
          <a:p>
            <a:r>
              <a:rPr lang="en-US" dirty="0"/>
              <a:t>B</a:t>
            </a:r>
            <a:r>
              <a:rPr lang="vi-VN" dirty="0"/>
              <a:t>ắt đầu bằng các đại từ quan hệ: who, whom, which, that, whose hay những trạng từ quan hệ: why, where, when</a:t>
            </a:r>
            <a:r>
              <a:rPr lang="en-US" dirty="0"/>
              <a:t>, … etc..</a:t>
            </a:r>
          </a:p>
        </p:txBody>
      </p:sp>
    </p:spTree>
    <p:extLst>
      <p:ext uri="{BB962C8B-B14F-4D97-AF65-F5344CB8AC3E}">
        <p14:creationId xmlns:p14="http://schemas.microsoft.com/office/powerpoint/2010/main" val="148886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I. TWO TYPES OF RELATIVE CLAUSE:</a:t>
            </a:r>
            <a:endParaRPr lang="en-US" i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solidFill>
                  <a:srgbClr val="00B050"/>
                </a:solidFill>
              </a:rPr>
              <a:t>Defining relative clauses</a:t>
            </a:r>
            <a:r>
              <a:rPr lang="en-US" b="1" dirty="0">
                <a:solidFill>
                  <a:srgbClr val="00B050"/>
                </a:solidFill>
              </a:rPr>
              <a:t>(</a:t>
            </a:r>
            <a:r>
              <a:rPr lang="en-US" b="1" dirty="0" err="1">
                <a:solidFill>
                  <a:srgbClr val="00B050"/>
                </a:solidFill>
              </a:rPr>
              <a:t>Mệnh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đề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quan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hệ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xác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định</a:t>
            </a:r>
            <a:r>
              <a:rPr lang="en-US" b="1" dirty="0">
                <a:solidFill>
                  <a:srgbClr val="00B050"/>
                </a:solidFill>
              </a:rPr>
              <a:t>)</a:t>
            </a:r>
            <a:r>
              <a:rPr lang="vi-VN" b="1" dirty="0">
                <a:solidFill>
                  <a:srgbClr val="00B050"/>
                </a:solidFill>
              </a:rPr>
              <a:t>: </a:t>
            </a:r>
            <a:r>
              <a:rPr lang="vi-VN" dirty="0"/>
              <a:t>là mệnh đề được dùng để xác định danh từ đứng trước nó</a:t>
            </a:r>
            <a:r>
              <a:rPr lang="en-US" dirty="0"/>
              <a:t>.</a:t>
            </a:r>
          </a:p>
          <a:p>
            <a:r>
              <a:rPr lang="en-US" dirty="0"/>
              <a:t>Ex: The city </a:t>
            </a:r>
            <a:r>
              <a:rPr lang="en-US" b="1" u="sng" dirty="0"/>
              <a:t>which I visited last summer</a:t>
            </a:r>
            <a:r>
              <a:rPr lang="en-US" dirty="0"/>
              <a:t> is very beautiful.</a:t>
            </a:r>
          </a:p>
        </p:txBody>
      </p:sp>
    </p:spTree>
    <p:extLst>
      <p:ext uri="{BB962C8B-B14F-4D97-AF65-F5344CB8AC3E}">
        <p14:creationId xmlns:p14="http://schemas.microsoft.com/office/powerpoint/2010/main" val="80620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F703B-F6C0-4170-94B0-349953AF44B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050"/>
            <a:ext cx="9296400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97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I. TWO TYPES OF RELATIVE CLAUSE: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solidFill>
                  <a:srgbClr val="00B050"/>
                </a:solidFill>
              </a:rPr>
              <a:t> Non-defining relative clauses</a:t>
            </a:r>
            <a:r>
              <a:rPr lang="en-US" b="1" dirty="0">
                <a:solidFill>
                  <a:srgbClr val="00B050"/>
                </a:solidFill>
              </a:rPr>
              <a:t>(</a:t>
            </a:r>
            <a:r>
              <a:rPr lang="en-US" b="1" dirty="0" err="1">
                <a:solidFill>
                  <a:srgbClr val="00B050"/>
                </a:solidFill>
              </a:rPr>
              <a:t>Mệnh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đề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quan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hệ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không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xác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định</a:t>
            </a:r>
            <a:r>
              <a:rPr lang="en-US" b="1" dirty="0">
                <a:solidFill>
                  <a:srgbClr val="00B050"/>
                </a:solidFill>
              </a:rPr>
              <a:t>)</a:t>
            </a:r>
            <a:r>
              <a:rPr lang="vi-VN" b="1" dirty="0">
                <a:solidFill>
                  <a:srgbClr val="00B050"/>
                </a:solidFill>
              </a:rPr>
              <a:t>:</a:t>
            </a:r>
            <a:r>
              <a:rPr lang="vi-VN" dirty="0">
                <a:solidFill>
                  <a:srgbClr val="00B050"/>
                </a:solidFill>
              </a:rPr>
              <a:t> </a:t>
            </a:r>
            <a:r>
              <a:rPr lang="vi-VN" dirty="0"/>
              <a:t>là mệnh đề cung cấp thêm thông tin về một người, một vật hoặc một sự việc đã được xác định.</a:t>
            </a:r>
            <a:endParaRPr lang="en-US" dirty="0"/>
          </a:p>
          <a:p>
            <a:r>
              <a:rPr lang="en-US" dirty="0"/>
              <a:t>Ex: </a:t>
            </a:r>
            <a:r>
              <a:rPr lang="en-US" dirty="0" err="1"/>
              <a:t>Dalat</a:t>
            </a:r>
            <a:r>
              <a:rPr lang="en-US" dirty="0"/>
              <a:t>, </a:t>
            </a:r>
            <a:r>
              <a:rPr lang="en-US" b="1" u="sng" dirty="0"/>
              <a:t>which I visited last summer</a:t>
            </a:r>
            <a:r>
              <a:rPr lang="en-US" dirty="0"/>
              <a:t>, is very beautiful.</a:t>
            </a:r>
          </a:p>
        </p:txBody>
      </p:sp>
    </p:spTree>
    <p:extLst>
      <p:ext uri="{BB962C8B-B14F-4D97-AF65-F5344CB8AC3E}">
        <p14:creationId xmlns:p14="http://schemas.microsoft.com/office/powerpoint/2010/main" val="381329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I. TWO TYPES OF RELATIVE CLAUSE: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u="sng" dirty="0">
                <a:solidFill>
                  <a:srgbClr val="FF0000"/>
                </a:solidFill>
              </a:rPr>
              <a:t>Note</a:t>
            </a:r>
            <a:r>
              <a:rPr lang="vi-VN" dirty="0">
                <a:solidFill>
                  <a:srgbClr val="FF0000"/>
                </a:solidFill>
              </a:rPr>
              <a:t>:</a:t>
            </a:r>
            <a:r>
              <a:rPr lang="vi-VN" dirty="0"/>
              <a:t> để biết khi nào dùng mệnh đề quan hệ không xác định, ta lưu ý các điểm sau:</a:t>
            </a:r>
          </a:p>
          <a:p>
            <a:r>
              <a:rPr lang="vi-VN" dirty="0"/>
              <a:t>-          Khi danh từ mà nó bổ nghĩa là một </a:t>
            </a:r>
            <a:r>
              <a:rPr lang="vi-VN" b="1" dirty="0"/>
              <a:t>danh từ riêng</a:t>
            </a:r>
            <a:endParaRPr lang="vi-VN" dirty="0"/>
          </a:p>
          <a:p>
            <a:r>
              <a:rPr lang="vi-VN" dirty="0"/>
              <a:t>-          Khi danh từ mà nó bổ nghĩa là một </a:t>
            </a:r>
            <a:r>
              <a:rPr lang="vi-VN" b="1" dirty="0"/>
              <a:t>tính từ sở hữu</a:t>
            </a:r>
            <a:r>
              <a:rPr lang="vi-VN" dirty="0"/>
              <a:t> (my, his, her, their)</a:t>
            </a:r>
          </a:p>
          <a:p>
            <a:r>
              <a:rPr lang="vi-VN" dirty="0"/>
              <a:t>-          Khi danh từ mà nó bổ nghĩa la một danh từ đi với </a:t>
            </a:r>
            <a:r>
              <a:rPr lang="vi-VN" b="1" dirty="0"/>
              <a:t>this , that, these, those</a:t>
            </a:r>
            <a:endParaRPr lang="vi-V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5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i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solidFill>
                  <a:srgbClr val="00B050"/>
                </a:solidFill>
              </a:rPr>
              <a:t>1. WHO:</a:t>
            </a:r>
            <a:endParaRPr lang="vi-VN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vi-VN" dirty="0"/>
              <a:t>- làm chủ từ trong mệnh đề quan hệ</a:t>
            </a:r>
          </a:p>
          <a:p>
            <a:pPr>
              <a:buNone/>
            </a:pPr>
            <a:r>
              <a:rPr lang="vi-VN" dirty="0"/>
              <a:t>- thay thế cho danh từ chỉ người</a:t>
            </a:r>
          </a:p>
          <a:p>
            <a:pPr>
              <a:buNone/>
            </a:pPr>
            <a:r>
              <a:rPr lang="vi-VN" dirty="0"/>
              <a:t> </a:t>
            </a:r>
            <a:r>
              <a:rPr lang="vi-VN" b="1" dirty="0">
                <a:solidFill>
                  <a:srgbClr val="00B050"/>
                </a:solidFill>
              </a:rPr>
              <a:t>….. N (person) + WHO + V + O</a:t>
            </a:r>
            <a:endParaRPr lang="vi-VN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/>
              <a:t>Ex : - </a:t>
            </a:r>
            <a:r>
              <a:rPr lang="en-US" dirty="0" smtClean="0"/>
              <a:t>The woman </a:t>
            </a:r>
            <a:r>
              <a:rPr lang="en-US" dirty="0"/>
              <a:t>is my mother. She </a:t>
            </a:r>
            <a:r>
              <a:rPr lang="en-US" dirty="0" smtClean="0"/>
              <a:t>sings </a:t>
            </a:r>
            <a:r>
              <a:rPr lang="en-US" dirty="0"/>
              <a:t>well.</a:t>
            </a:r>
          </a:p>
          <a:p>
            <a:pPr>
              <a:buNone/>
            </a:pPr>
            <a:r>
              <a:rPr lang="en-US" dirty="0"/>
              <a:t>	=&gt; </a:t>
            </a:r>
            <a:r>
              <a:rPr lang="en-US" dirty="0" smtClean="0"/>
              <a:t>The woman who sings </a:t>
            </a:r>
            <a:r>
              <a:rPr lang="en-US" dirty="0"/>
              <a:t>well is my mother.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62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vi-VN" b="1" dirty="0">
                <a:solidFill>
                  <a:srgbClr val="00B050"/>
                </a:solidFill>
              </a:rPr>
              <a:t>2. WHOM:</a:t>
            </a:r>
            <a:endParaRPr lang="vi-VN" dirty="0">
              <a:solidFill>
                <a:srgbClr val="00B050"/>
              </a:solidFill>
            </a:endParaRPr>
          </a:p>
          <a:p>
            <a:r>
              <a:rPr lang="vi-VN" dirty="0"/>
              <a:t>- làm túc từ cho động từ trong mệnh đề quan hệ</a:t>
            </a:r>
          </a:p>
          <a:p>
            <a:r>
              <a:rPr lang="vi-VN" dirty="0"/>
              <a:t>- thay thế cho danh từ chỉ người</a:t>
            </a:r>
          </a:p>
          <a:p>
            <a:r>
              <a:rPr lang="vi-VN" b="1" dirty="0">
                <a:solidFill>
                  <a:srgbClr val="00B050"/>
                </a:solidFill>
              </a:rPr>
              <a:t>…..N (person) + WHOM + S + V</a:t>
            </a:r>
            <a:endParaRPr lang="vi-VN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/>
              <a:t>EX: </a:t>
            </a:r>
            <a:r>
              <a:rPr lang="en-US" dirty="0" smtClean="0"/>
              <a:t>The boy is a student. </a:t>
            </a:r>
            <a:r>
              <a:rPr lang="en-US" dirty="0"/>
              <a:t>The teacher talked to him yesterday.</a:t>
            </a:r>
          </a:p>
          <a:p>
            <a:pPr>
              <a:buNone/>
            </a:pPr>
            <a:r>
              <a:rPr lang="en-US" dirty="0"/>
              <a:t>=&gt; </a:t>
            </a:r>
            <a:r>
              <a:rPr lang="en-US" dirty="0" smtClean="0"/>
              <a:t>The boy whom the teacher </a:t>
            </a:r>
            <a:r>
              <a:rPr lang="en-US" dirty="0"/>
              <a:t>talked to yesterday is a </a:t>
            </a:r>
            <a:r>
              <a:rPr lang="en-US" dirty="0" smtClean="0"/>
              <a:t>student.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30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vi-VN" b="1" dirty="0">
                <a:solidFill>
                  <a:srgbClr val="00B050"/>
                </a:solidFill>
              </a:rPr>
              <a:t>3. WHICH:</a:t>
            </a:r>
            <a:endParaRPr lang="vi-VN" dirty="0">
              <a:solidFill>
                <a:srgbClr val="00B050"/>
              </a:solidFill>
            </a:endParaRPr>
          </a:p>
          <a:p>
            <a:r>
              <a:rPr lang="vi-VN" dirty="0"/>
              <a:t>- làm chủ từ hoặc túc từ trong mệnh đề quan hệ</a:t>
            </a:r>
          </a:p>
          <a:p>
            <a:r>
              <a:rPr lang="vi-VN" dirty="0"/>
              <a:t>- thay thế cho danh từ chỉ vật</a:t>
            </a:r>
          </a:p>
          <a:p>
            <a:r>
              <a:rPr lang="vi-VN" b="1" dirty="0">
                <a:solidFill>
                  <a:srgbClr val="00B050"/>
                </a:solidFill>
              </a:rPr>
              <a:t>….N (thing) + WHICH + V + O</a:t>
            </a:r>
            <a:endParaRPr lang="vi-VN" dirty="0">
              <a:solidFill>
                <a:srgbClr val="00B050"/>
              </a:solidFill>
            </a:endParaRPr>
          </a:p>
          <a:p>
            <a:r>
              <a:rPr lang="vi-VN" b="1" dirty="0">
                <a:solidFill>
                  <a:srgbClr val="00B050"/>
                </a:solidFill>
              </a:rPr>
              <a:t>….N (thing) + WHICH + S + V</a:t>
            </a:r>
            <a:endParaRPr lang="vi-VN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/>
              <a:t>EX: My pen is red. I bought it in the book store.</a:t>
            </a:r>
          </a:p>
          <a:p>
            <a:pPr>
              <a:buFont typeface="Symbol"/>
              <a:buChar char="Þ"/>
            </a:pPr>
            <a:r>
              <a:rPr lang="en-US" dirty="0"/>
              <a:t>My </a:t>
            </a:r>
            <a:r>
              <a:rPr lang="en-US" dirty="0" smtClean="0"/>
              <a:t>pen, </a:t>
            </a:r>
            <a:r>
              <a:rPr lang="en-US" dirty="0"/>
              <a:t>which I bought in the book </a:t>
            </a:r>
            <a:r>
              <a:rPr lang="en-US" dirty="0" smtClean="0"/>
              <a:t>store, </a:t>
            </a:r>
            <a:r>
              <a:rPr lang="en-US" dirty="0"/>
              <a:t>is red.</a:t>
            </a:r>
          </a:p>
          <a:p>
            <a:pPr>
              <a:buFont typeface="Symbol"/>
              <a:buChar char="Þ"/>
            </a:pPr>
            <a:r>
              <a:rPr lang="en-US" dirty="0"/>
              <a:t>My </a:t>
            </a:r>
            <a:r>
              <a:rPr lang="en-US" dirty="0" smtClean="0"/>
              <a:t>pen, </a:t>
            </a:r>
            <a:r>
              <a:rPr lang="en-US" dirty="0"/>
              <a:t>which was bought in the book </a:t>
            </a:r>
            <a:r>
              <a:rPr lang="en-US" dirty="0" smtClean="0"/>
              <a:t>store, </a:t>
            </a:r>
            <a:r>
              <a:rPr lang="en-US" dirty="0"/>
              <a:t>is red.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94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vi-VN" sz="2000" b="1" dirty="0">
                <a:solidFill>
                  <a:srgbClr val="00B050"/>
                </a:solidFill>
              </a:rPr>
              <a:t>4. THAT:</a:t>
            </a:r>
            <a:endParaRPr lang="vi-VN" sz="2000" dirty="0">
              <a:solidFill>
                <a:srgbClr val="00B050"/>
              </a:solidFill>
            </a:endParaRPr>
          </a:p>
          <a:p>
            <a:r>
              <a:rPr lang="vi-VN" sz="2000" dirty="0"/>
              <a:t>      - có thể thay thế cho vị trí của who, whom, which trong mệnh đề quan hệ quan hệ xác định</a:t>
            </a:r>
          </a:p>
          <a:p>
            <a:r>
              <a:rPr lang="vi-VN" sz="2000" b="1" dirty="0"/>
              <a:t>* Các trường hợp thường dùng “that”:</a:t>
            </a:r>
            <a:endParaRPr lang="vi-VN" sz="2000" dirty="0"/>
          </a:p>
          <a:p>
            <a:r>
              <a:rPr lang="vi-VN" sz="2000" dirty="0"/>
              <a:t>- khi đi sau các hình thức so sánh nhất</a:t>
            </a:r>
          </a:p>
          <a:p>
            <a:r>
              <a:rPr lang="vi-VN" sz="2000" dirty="0"/>
              <a:t>- khi đi sau các từ: only, the first, the last</a:t>
            </a:r>
          </a:p>
          <a:p>
            <a:r>
              <a:rPr lang="vi-VN" sz="2000" dirty="0"/>
              <a:t>- khi danh từ đi trước bao gôm cả người và vật</a:t>
            </a:r>
          </a:p>
          <a:p>
            <a:r>
              <a:rPr lang="vi-VN" sz="2000" dirty="0"/>
              <a:t>- khi đi sau các đại từ bất định, đại từ phủ định, đại từ chỉ số lượng: </a:t>
            </a:r>
            <a:r>
              <a:rPr lang="vi-VN" sz="2000" i="1" dirty="0"/>
              <a:t>no one, nobody, nothing, anyone, anything, anybody, someone, something, somebody, all, some, any, little, none.</a:t>
            </a:r>
            <a:endParaRPr lang="vi-VN" sz="2000" dirty="0"/>
          </a:p>
          <a:p>
            <a:r>
              <a:rPr lang="vi-VN" sz="2000" dirty="0"/>
              <a:t>Ex: He was the most interesting person </a:t>
            </a:r>
            <a:r>
              <a:rPr lang="vi-VN" sz="2000" b="1" i="1" dirty="0"/>
              <a:t>that</a:t>
            </a:r>
            <a:r>
              <a:rPr lang="vi-VN" sz="2000" dirty="0"/>
              <a:t> I have ever met.</a:t>
            </a:r>
          </a:p>
          <a:p>
            <a:r>
              <a:rPr lang="vi-VN" sz="2000" dirty="0"/>
              <a:t>      It was the first time </a:t>
            </a:r>
            <a:r>
              <a:rPr lang="vi-VN" sz="2000" b="1" i="1" dirty="0"/>
              <a:t>that</a:t>
            </a:r>
            <a:r>
              <a:rPr lang="vi-VN" sz="2000" dirty="0"/>
              <a:t> I heard of it.</a:t>
            </a:r>
            <a:r>
              <a:rPr lang="en-US" sz="2000" dirty="0"/>
              <a:t>        </a:t>
            </a:r>
          </a:p>
          <a:p>
            <a:pPr>
              <a:buNone/>
            </a:pPr>
            <a:r>
              <a:rPr lang="vi-VN" sz="2000" dirty="0"/>
              <a:t>    </a:t>
            </a:r>
            <a:r>
              <a:rPr lang="en-US" sz="2000" dirty="0"/>
              <a:t>	       </a:t>
            </a:r>
            <a:r>
              <a:rPr lang="vi-VN" sz="2000" dirty="0"/>
              <a:t>She talked about the people and places </a:t>
            </a:r>
            <a:r>
              <a:rPr lang="vi-VN" sz="2000" b="1" i="1" dirty="0"/>
              <a:t>that</a:t>
            </a:r>
            <a:r>
              <a:rPr lang="vi-VN" sz="2000" dirty="0"/>
              <a:t> she had visited.</a:t>
            </a:r>
          </a:p>
          <a:p>
            <a:r>
              <a:rPr lang="en-US" sz="2000" dirty="0"/>
              <a:t>     </a:t>
            </a:r>
            <a:r>
              <a:rPr lang="vi-VN" sz="2000" dirty="0"/>
              <a:t> These books are all </a:t>
            </a:r>
            <a:r>
              <a:rPr lang="vi-VN" sz="2000" b="1" i="1" dirty="0"/>
              <a:t>that</a:t>
            </a:r>
            <a:r>
              <a:rPr lang="vi-VN" sz="2000" dirty="0"/>
              <a:t> my sister left me.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471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vi-VN" b="1" dirty="0">
                <a:solidFill>
                  <a:srgbClr val="FF0000"/>
                </a:solidFill>
              </a:rPr>
              <a:t>* Các trường hợp không dùng that:</a:t>
            </a:r>
            <a:endParaRPr lang="vi-VN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vi-VN" dirty="0"/>
              <a:t>- trong mệnh đề quan hệ không xác định</a:t>
            </a:r>
          </a:p>
          <a:p>
            <a:pPr>
              <a:buNone/>
            </a:pPr>
            <a:r>
              <a:rPr lang="en-US" dirty="0"/>
              <a:t>	Ex :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Nhut</a:t>
            </a:r>
            <a:r>
              <a:rPr lang="en-US" dirty="0"/>
              <a:t>, who is my friend, </a:t>
            </a:r>
            <a:r>
              <a:rPr lang="en-US" dirty="0" smtClean="0"/>
              <a:t>is good </a:t>
            </a:r>
            <a:r>
              <a:rPr lang="en-US" dirty="0"/>
              <a:t>at English. </a:t>
            </a:r>
          </a:p>
          <a:p>
            <a:pPr>
              <a:buFont typeface="Symbol"/>
              <a:buChar char="Þ"/>
            </a:pPr>
            <a:r>
              <a:rPr lang="en-US" dirty="0"/>
              <a:t>Not :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Nhut</a:t>
            </a:r>
            <a:r>
              <a:rPr lang="en-US" dirty="0"/>
              <a:t>, that is my friend, </a:t>
            </a:r>
            <a:r>
              <a:rPr lang="en-US" dirty="0" smtClean="0"/>
              <a:t>is good </a:t>
            </a:r>
            <a:r>
              <a:rPr lang="en-US" dirty="0"/>
              <a:t>at English.</a:t>
            </a:r>
          </a:p>
          <a:p>
            <a:pPr>
              <a:buFontTx/>
              <a:buChar char="-"/>
            </a:pPr>
            <a:r>
              <a:rPr lang="vi-VN" dirty="0"/>
              <a:t>sau giới t</a:t>
            </a:r>
            <a:r>
              <a:rPr lang="en-US" dirty="0"/>
              <a:t>ừ</a:t>
            </a:r>
          </a:p>
          <a:p>
            <a:pPr>
              <a:buNone/>
            </a:pPr>
            <a:r>
              <a:rPr lang="en-US" dirty="0"/>
              <a:t>	Ex: The girl is my friend. You're talking to her.</a:t>
            </a:r>
          </a:p>
          <a:p>
            <a:pPr>
              <a:buFont typeface="Symbol"/>
              <a:buChar char="Þ"/>
            </a:pPr>
            <a:r>
              <a:rPr lang="en-US" dirty="0"/>
              <a:t>The girl to whom you are talking is my friend.</a:t>
            </a:r>
          </a:p>
          <a:p>
            <a:pPr>
              <a:buFont typeface="Symbol"/>
              <a:buChar char="Þ"/>
            </a:pPr>
            <a:r>
              <a:rPr lang="en-US" dirty="0"/>
              <a:t>Not : </a:t>
            </a:r>
            <a:r>
              <a:rPr lang="en-US" strike="sngStrike" dirty="0"/>
              <a:t>The girl to that you are talking is my friend. </a:t>
            </a:r>
            <a:endParaRPr lang="vi-VN" strike="sngStrike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85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solidFill>
                  <a:srgbClr val="00B050"/>
                </a:solidFill>
              </a:rPr>
              <a:t>5. WHOSE:</a:t>
            </a:r>
            <a:endParaRPr lang="en-US" b="1" dirty="0">
              <a:solidFill>
                <a:srgbClr val="00B050"/>
              </a:solidFill>
            </a:endParaRPr>
          </a:p>
          <a:p>
            <a:r>
              <a:rPr lang="en-US" dirty="0"/>
              <a:t>D</a:t>
            </a:r>
            <a:r>
              <a:rPr lang="vi-VN" dirty="0"/>
              <a:t>ùng để chỉ sở hữu cho danh từ chỉ người hoặc vật, thường thay cho các từ: </a:t>
            </a:r>
            <a:r>
              <a:rPr lang="vi-VN" i="1" dirty="0"/>
              <a:t>her, his, their, hoặc hình thức ‘s</a:t>
            </a:r>
            <a:endParaRPr lang="vi-VN" dirty="0"/>
          </a:p>
          <a:p>
            <a:r>
              <a:rPr lang="vi-VN" sz="2800" b="1" dirty="0">
                <a:solidFill>
                  <a:srgbClr val="00B050"/>
                </a:solidFill>
              </a:rPr>
              <a:t>…..N (person, thing) + WHOSE + N + V ….</a:t>
            </a:r>
            <a:endParaRPr lang="vi-VN" sz="2800" dirty="0">
              <a:solidFill>
                <a:srgbClr val="00B050"/>
              </a:solidFill>
            </a:endParaRPr>
          </a:p>
          <a:p>
            <a:r>
              <a:rPr lang="en-US" dirty="0"/>
              <a:t>EX :  I have a friend. His father is a doctor.</a:t>
            </a:r>
          </a:p>
          <a:p>
            <a:pPr>
              <a:buNone/>
            </a:pPr>
            <a:r>
              <a:rPr lang="en-US" dirty="0"/>
              <a:t>=&gt; I have a friend whose father is a doctor.</a:t>
            </a:r>
          </a:p>
        </p:txBody>
      </p:sp>
    </p:spTree>
    <p:extLst>
      <p:ext uri="{BB962C8B-B14F-4D97-AF65-F5344CB8AC3E}">
        <p14:creationId xmlns:p14="http://schemas.microsoft.com/office/powerpoint/2010/main" val="175778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III.RELATIVE ADVERBS (CÁC TRẠNG TỪ QUAN HỆ):</a:t>
            </a:r>
            <a:endParaRPr lang="en-US" i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1. WHY</a:t>
            </a:r>
            <a:r>
              <a:rPr lang="en-US" dirty="0">
                <a:solidFill>
                  <a:srgbClr val="00B050"/>
                </a:solidFill>
              </a:rPr>
              <a:t>: </a:t>
            </a:r>
          </a:p>
          <a:p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do,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cụm</a:t>
            </a:r>
            <a:r>
              <a:rPr lang="en-US" dirty="0"/>
              <a:t> </a:t>
            </a:r>
            <a:r>
              <a:rPr lang="en-US" b="1" i="1" dirty="0"/>
              <a:t>for the reason, for that reason</a:t>
            </a:r>
            <a:r>
              <a:rPr lang="en-US" b="1" dirty="0"/>
              <a:t>.</a:t>
            </a: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…..N (reason) + WHY + S + V …</a:t>
            </a:r>
          </a:p>
          <a:p>
            <a:r>
              <a:rPr lang="en-US" b="1" dirty="0">
                <a:solidFill>
                  <a:srgbClr val="00B050"/>
                </a:solidFill>
              </a:rPr>
              <a:t>WHY = FOR WHICH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I don’t know the reason. You didn’t go to school for that reason.</a:t>
            </a:r>
          </a:p>
          <a:p>
            <a:r>
              <a:rPr lang="en-US" dirty="0"/>
              <a:t>      → I don’t know the reason </a:t>
            </a:r>
            <a:r>
              <a:rPr lang="en-US" b="1" dirty="0"/>
              <a:t>why</a:t>
            </a:r>
            <a:r>
              <a:rPr lang="en-US" dirty="0"/>
              <a:t> you didn’t go to school.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1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2. WHERE</a:t>
            </a:r>
            <a:r>
              <a:rPr lang="en-US" dirty="0">
                <a:solidFill>
                  <a:srgbClr val="00B050"/>
                </a:solidFill>
              </a:rPr>
              <a:t>:</a:t>
            </a:r>
            <a:r>
              <a:rPr lang="en-US" dirty="0"/>
              <a:t> 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nơi</a:t>
            </a:r>
            <a:r>
              <a:rPr lang="en-US" dirty="0"/>
              <a:t> </a:t>
            </a:r>
            <a:r>
              <a:rPr lang="en-US" dirty="0" err="1"/>
              <a:t>chốn</a:t>
            </a:r>
            <a:r>
              <a:rPr lang="en-US" dirty="0"/>
              <a:t>,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 </a:t>
            </a:r>
            <a:r>
              <a:rPr lang="en-US" b="1" i="1" dirty="0"/>
              <a:t>there</a:t>
            </a: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….N (place) + WHERE + S + V ….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(WHERE = IN / AT + WHICH)</a:t>
            </a:r>
            <a:endParaRPr lang="en-US" dirty="0"/>
          </a:p>
          <a:p>
            <a:r>
              <a:rPr lang="en-US" dirty="0"/>
              <a:t>Ex: a/ The hotel wasn’t very clean. We stayed </a:t>
            </a:r>
            <a:r>
              <a:rPr lang="en-US" dirty="0"/>
              <a:t>a</a:t>
            </a:r>
            <a:r>
              <a:rPr lang="en-US" dirty="0" smtClean="0"/>
              <a:t>t </a:t>
            </a:r>
            <a:r>
              <a:rPr lang="en-US" dirty="0"/>
              <a:t>that hotel.</a:t>
            </a:r>
          </a:p>
          <a:p>
            <a:r>
              <a:rPr lang="en-US" dirty="0"/>
              <a:t>      → The hotel </a:t>
            </a:r>
            <a:r>
              <a:rPr lang="en-US" b="1" dirty="0"/>
              <a:t>where </a:t>
            </a:r>
            <a:r>
              <a:rPr lang="en-US" dirty="0"/>
              <a:t>we stayed wasn’t very clean.</a:t>
            </a:r>
          </a:p>
          <a:p>
            <a:r>
              <a:rPr lang="en-US" dirty="0"/>
              <a:t>      → The hotel </a:t>
            </a:r>
            <a:r>
              <a:rPr lang="en-US" b="1" dirty="0"/>
              <a:t>at which</a:t>
            </a:r>
            <a:r>
              <a:rPr lang="en-US" dirty="0"/>
              <a:t> we stayed </a:t>
            </a:r>
            <a:r>
              <a:rPr lang="en-US" dirty="0" smtClean="0"/>
              <a:t>was</a:t>
            </a:r>
            <a:r>
              <a:rPr lang="en-US" dirty="0" smtClean="0"/>
              <a:t>n’t </a:t>
            </a:r>
            <a:r>
              <a:rPr lang="en-US" dirty="0"/>
              <a:t>very clean.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III.RELATIVE ADVERBS (CÁC TRẠNG TỪ QUAN HỆ):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59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066800"/>
            <a:ext cx="7872984" cy="1143000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</a:rPr>
              <a:t>UNIT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3048000"/>
            <a:ext cx="8001000" cy="16002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7200" b="1" dirty="0">
                <a:solidFill>
                  <a:srgbClr val="FF0000"/>
                </a:solidFill>
              </a:rPr>
              <a:t>AGREEMENT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4CFD-D77A-409C-8AB9-FB90F13E135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4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III.RELATIVE ADVERBS (CÁC TRẠNG TỪ QUAN HỆ):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b="1" dirty="0">
                <a:solidFill>
                  <a:srgbClr val="00B050"/>
                </a:solidFill>
              </a:rPr>
              <a:t>3. WHEN</a:t>
            </a:r>
            <a:r>
              <a:rPr lang="en-US" sz="2800" dirty="0">
                <a:solidFill>
                  <a:srgbClr val="00B050"/>
                </a:solidFill>
              </a:rPr>
              <a:t>:</a:t>
            </a:r>
            <a:r>
              <a:rPr lang="en-US" sz="2800" dirty="0"/>
              <a:t> 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thế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, </a:t>
            </a:r>
            <a:r>
              <a:rPr lang="en-US" sz="2800" dirty="0" err="1"/>
              <a:t>thường</a:t>
            </a:r>
            <a:r>
              <a:rPr lang="en-US" sz="2800" dirty="0"/>
              <a:t>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 </a:t>
            </a:r>
            <a:r>
              <a:rPr lang="en-US" sz="2800" b="1" i="1" dirty="0"/>
              <a:t>then</a:t>
            </a:r>
            <a:endParaRPr lang="en-US" sz="2800" dirty="0"/>
          </a:p>
          <a:p>
            <a:r>
              <a:rPr lang="en-US" sz="2800" b="1" dirty="0">
                <a:solidFill>
                  <a:srgbClr val="00B050"/>
                </a:solidFill>
              </a:rPr>
              <a:t>….N (time) + WHEN + S + V …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b="1" dirty="0">
                <a:solidFill>
                  <a:srgbClr val="00B050"/>
                </a:solidFill>
              </a:rPr>
              <a:t>(WHEN = ON / IN  + WHICH)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/>
              <a:t>Ex: Do you still remember the day? We first met on that day.</a:t>
            </a:r>
          </a:p>
          <a:p>
            <a:r>
              <a:rPr lang="en-US" sz="2800" dirty="0"/>
              <a:t>     → Do you still remember the day </a:t>
            </a:r>
            <a:r>
              <a:rPr lang="en-US" sz="2800" b="1" dirty="0"/>
              <a:t>when </a:t>
            </a:r>
            <a:r>
              <a:rPr lang="en-US" sz="2800" dirty="0"/>
              <a:t>we first met?</a:t>
            </a:r>
          </a:p>
          <a:p>
            <a:r>
              <a:rPr lang="en-US" sz="2800" dirty="0"/>
              <a:t>     → Do you still remember the day </a:t>
            </a:r>
            <a:r>
              <a:rPr lang="en-US" sz="2800" b="1" dirty="0"/>
              <a:t>on which</a:t>
            </a:r>
            <a:r>
              <a:rPr lang="en-US" sz="2800" dirty="0"/>
              <a:t> we first met?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6863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IV/ NOTE 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vi-VN" dirty="0">
                <a:solidFill>
                  <a:srgbClr val="00B050"/>
                </a:solidFill>
              </a:rPr>
              <a:t> Nếu trong mệnh đề quan hệ có </a:t>
            </a:r>
            <a:r>
              <a:rPr lang="vi-VN" b="1" dirty="0">
                <a:solidFill>
                  <a:srgbClr val="00B050"/>
                </a:solidFill>
              </a:rPr>
              <a:t>giới từ</a:t>
            </a:r>
            <a:r>
              <a:rPr lang="vi-VN" dirty="0">
                <a:solidFill>
                  <a:srgbClr val="00B050"/>
                </a:solidFill>
              </a:rPr>
              <a:t> thì giới từ có thể đặt trước hoặc sau mệnh đề quan hệ (chỉ áp dụng với </a:t>
            </a:r>
            <a:r>
              <a:rPr lang="vi-VN" b="1" dirty="0">
                <a:solidFill>
                  <a:srgbClr val="00B050"/>
                </a:solidFill>
              </a:rPr>
              <a:t>whom </a:t>
            </a:r>
            <a:r>
              <a:rPr lang="vi-VN" dirty="0">
                <a:solidFill>
                  <a:srgbClr val="00B050"/>
                </a:solidFill>
              </a:rPr>
              <a:t>và</a:t>
            </a:r>
            <a:r>
              <a:rPr lang="vi-VN" b="1" dirty="0">
                <a:solidFill>
                  <a:srgbClr val="00B050"/>
                </a:solidFill>
              </a:rPr>
              <a:t> which</a:t>
            </a:r>
            <a:r>
              <a:rPr lang="vi-VN" dirty="0">
                <a:solidFill>
                  <a:srgbClr val="00B050"/>
                </a:solidFill>
              </a:rPr>
              <a:t>.)</a:t>
            </a:r>
          </a:p>
          <a:p>
            <a:pPr>
              <a:buNone/>
            </a:pPr>
            <a:r>
              <a:rPr lang="en-US" dirty="0"/>
              <a:t>		</a:t>
            </a:r>
            <a:r>
              <a:rPr lang="vi-VN" dirty="0"/>
              <a:t>Ex: Mr. Brown is a nice teacher. We studied with him last year.</a:t>
            </a:r>
          </a:p>
          <a:p>
            <a:pPr>
              <a:buNone/>
            </a:pPr>
            <a:r>
              <a:rPr lang="vi-VN" dirty="0"/>
              <a:t>      → Mr. Brown, </a:t>
            </a:r>
            <a:r>
              <a:rPr lang="vi-VN" b="1" dirty="0"/>
              <a:t>with whom</a:t>
            </a:r>
            <a:r>
              <a:rPr lang="vi-VN" dirty="0"/>
              <a:t> we studied last year, is a nice teacher.</a:t>
            </a:r>
          </a:p>
          <a:p>
            <a:pPr>
              <a:buNone/>
            </a:pPr>
            <a:r>
              <a:rPr lang="vi-VN" dirty="0"/>
              <a:t>      → Mr. Brown, </a:t>
            </a:r>
            <a:r>
              <a:rPr lang="vi-VN" b="1" dirty="0"/>
              <a:t>whom</a:t>
            </a:r>
            <a:r>
              <a:rPr lang="vi-VN" dirty="0"/>
              <a:t> we studied </a:t>
            </a:r>
            <a:r>
              <a:rPr lang="vi-VN" b="1" dirty="0"/>
              <a:t>with</a:t>
            </a:r>
            <a:r>
              <a:rPr lang="vi-VN" dirty="0"/>
              <a:t> last year, is a nice teacher.</a:t>
            </a:r>
          </a:p>
          <a:p>
            <a:pPr>
              <a:buNone/>
            </a:pPr>
            <a:r>
              <a:rPr lang="vi-VN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10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IV/ NOTE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00B050"/>
                </a:solidFill>
              </a:rPr>
              <a:t>Có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thể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dùng</a:t>
            </a:r>
            <a:r>
              <a:rPr lang="en-US" b="1" i="1" dirty="0">
                <a:solidFill>
                  <a:srgbClr val="00B050"/>
                </a:solidFill>
              </a:rPr>
              <a:t> which </a:t>
            </a:r>
            <a:r>
              <a:rPr lang="en-US" b="1" i="1" dirty="0" err="1">
                <a:solidFill>
                  <a:srgbClr val="00B050"/>
                </a:solidFill>
              </a:rPr>
              <a:t>thay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cho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cả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mệnh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đề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đứng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trước</a:t>
            </a:r>
            <a:r>
              <a:rPr lang="en-US" b="1" i="1" dirty="0">
                <a:solidFill>
                  <a:srgbClr val="00B050"/>
                </a:solidFill>
              </a:rPr>
              <a:t>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She can’t come to my birthday party. That makes me sad.</a:t>
            </a:r>
          </a:p>
          <a:p>
            <a:r>
              <a:rPr lang="en-US" dirty="0"/>
              <a:t>    → She can’t come to my birthday party, </a:t>
            </a:r>
            <a:r>
              <a:rPr lang="en-US" b="1" i="1" dirty="0"/>
              <a:t>which</a:t>
            </a:r>
            <a:r>
              <a:rPr lang="en-US" dirty="0"/>
              <a:t> makes me sad.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66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IV/ NOTE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/>
              <a:t> </a:t>
            </a:r>
            <a:r>
              <a:rPr lang="vi-VN" dirty="0">
                <a:solidFill>
                  <a:srgbClr val="00B050"/>
                </a:solidFill>
              </a:rPr>
              <a:t>Trong mệnh đề quan hệ xác định , chúng ta có thể bỏ các đại từ quan hệ làm túc từ:</a:t>
            </a:r>
            <a:r>
              <a:rPr lang="vi-VN" i="1" dirty="0">
                <a:solidFill>
                  <a:srgbClr val="00B050"/>
                </a:solidFill>
              </a:rPr>
              <a:t>whom, which.</a:t>
            </a:r>
            <a:endParaRPr lang="vi-VN" dirty="0">
              <a:solidFill>
                <a:srgbClr val="00B050"/>
              </a:solidFill>
            </a:endParaRPr>
          </a:p>
          <a:p>
            <a:r>
              <a:rPr lang="vi-VN" dirty="0"/>
              <a:t>Ex: The girl </a:t>
            </a:r>
            <a:r>
              <a:rPr lang="vi-VN" b="1" dirty="0"/>
              <a:t>you met yesterday</a:t>
            </a:r>
            <a:r>
              <a:rPr lang="vi-VN" dirty="0"/>
              <a:t> is my close friend.</a:t>
            </a:r>
          </a:p>
          <a:p>
            <a:r>
              <a:rPr lang="vi-VN" dirty="0"/>
              <a:t>      The book </a:t>
            </a:r>
            <a:r>
              <a:rPr lang="vi-VN" b="1" dirty="0"/>
              <a:t>you lent me</a:t>
            </a:r>
            <a:r>
              <a:rPr lang="vi-VN" dirty="0"/>
              <a:t> was very interesting.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00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IV/ NOTE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dirty="0" err="1">
                <a:solidFill>
                  <a:srgbClr val="00B050"/>
                </a:solidFill>
              </a:rPr>
              <a:t>Các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cụm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từ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chỉ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số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lượng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i="1" dirty="0">
                <a:solidFill>
                  <a:srgbClr val="00B050"/>
                </a:solidFill>
              </a:rPr>
              <a:t>some of, both of, all of, neither of, many of, none of</a:t>
            </a:r>
            <a:r>
              <a:rPr lang="en-US" dirty="0">
                <a:solidFill>
                  <a:srgbClr val="00B050"/>
                </a:solidFill>
              </a:rPr>
              <a:t> … </a:t>
            </a:r>
            <a:r>
              <a:rPr lang="en-US" dirty="0" err="1">
                <a:solidFill>
                  <a:srgbClr val="00B050"/>
                </a:solidFill>
              </a:rPr>
              <a:t>có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thể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được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dùng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trước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i="1" dirty="0">
                <a:solidFill>
                  <a:srgbClr val="00B050"/>
                </a:solidFill>
              </a:rPr>
              <a:t>whom, which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dirty="0" err="1">
                <a:solidFill>
                  <a:srgbClr val="00B050"/>
                </a:solidFill>
              </a:rPr>
              <a:t>và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i="1" dirty="0">
                <a:solidFill>
                  <a:srgbClr val="00B050"/>
                </a:solidFill>
              </a:rPr>
              <a:t>whose.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I have two sisters, </a:t>
            </a:r>
            <a:r>
              <a:rPr lang="en-US" b="1" dirty="0"/>
              <a:t>both of whom</a:t>
            </a:r>
            <a:r>
              <a:rPr lang="en-US" dirty="0"/>
              <a:t> are students.</a:t>
            </a:r>
          </a:p>
          <a:p>
            <a:r>
              <a:rPr lang="en-US" dirty="0"/>
              <a:t>      She tried on three dresses, </a:t>
            </a:r>
            <a:r>
              <a:rPr lang="en-US" b="1" dirty="0"/>
              <a:t>none of which</a:t>
            </a:r>
            <a:r>
              <a:rPr lang="en-US" dirty="0"/>
              <a:t> fitted her.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07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V.OMISSION OF RELATVE CLAUSE 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vi-VN" b="1" u="sng" dirty="0">
                <a:solidFill>
                  <a:srgbClr val="FF0000"/>
                </a:solidFill>
              </a:rPr>
              <a:t>1. Mệnh đề quan hệ được rút thành cụm phân từ:</a:t>
            </a:r>
            <a:endParaRPr lang="en-US" b="1" u="sng" dirty="0">
              <a:solidFill>
                <a:srgbClr val="FF0000"/>
              </a:solidFill>
            </a:endParaRPr>
          </a:p>
          <a:p>
            <a:r>
              <a:rPr lang="en-US" b="1" dirty="0"/>
              <a:t>	</a:t>
            </a:r>
            <a:r>
              <a:rPr lang="en-US" b="1" dirty="0">
                <a:solidFill>
                  <a:srgbClr val="00B050"/>
                </a:solidFill>
              </a:rPr>
              <a:t>*</a:t>
            </a:r>
            <a:r>
              <a:rPr lang="en-US" dirty="0" err="1">
                <a:solidFill>
                  <a:srgbClr val="00B050"/>
                </a:solidFill>
              </a:rPr>
              <a:t>Nếu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mệnh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đề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quan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hệ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là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mệnh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đề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b="1" dirty="0" err="1">
                <a:solidFill>
                  <a:srgbClr val="00B050"/>
                </a:solidFill>
              </a:rPr>
              <a:t>chủ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động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dirty="0" err="1">
                <a:solidFill>
                  <a:srgbClr val="00B050"/>
                </a:solidFill>
              </a:rPr>
              <a:t>thì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rút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thành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cụm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b="1" dirty="0" err="1">
                <a:solidFill>
                  <a:srgbClr val="00B050"/>
                </a:solidFill>
              </a:rPr>
              <a:t>hiện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tại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phân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từ</a:t>
            </a:r>
            <a:r>
              <a:rPr lang="en-US" b="1" dirty="0">
                <a:solidFill>
                  <a:srgbClr val="00B050"/>
                </a:solidFill>
              </a:rPr>
              <a:t> (V-</a:t>
            </a:r>
            <a:r>
              <a:rPr lang="en-US" b="1" dirty="0" err="1">
                <a:solidFill>
                  <a:srgbClr val="00B050"/>
                </a:solidFill>
              </a:rPr>
              <a:t>ing</a:t>
            </a:r>
            <a:r>
              <a:rPr lang="en-US" b="1" dirty="0">
                <a:solidFill>
                  <a:srgbClr val="00B050"/>
                </a:solidFill>
              </a:rPr>
              <a:t>).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a/ The man who is standing over there is my father.</a:t>
            </a:r>
          </a:p>
          <a:p>
            <a:r>
              <a:rPr lang="en-US" dirty="0"/>
              <a:t>     → The man </a:t>
            </a:r>
            <a:r>
              <a:rPr lang="en-US" b="1" dirty="0"/>
              <a:t>standing</a:t>
            </a:r>
            <a:r>
              <a:rPr lang="en-US" dirty="0"/>
              <a:t> over there is my father.</a:t>
            </a:r>
          </a:p>
          <a:p>
            <a:r>
              <a:rPr lang="en-US" dirty="0"/>
              <a:t>      b/ The couple who live next door to me are professors.</a:t>
            </a:r>
          </a:p>
          <a:p>
            <a:r>
              <a:rPr lang="en-US" dirty="0"/>
              <a:t>     → The couple </a:t>
            </a:r>
            <a:r>
              <a:rPr lang="en-US" b="1" dirty="0"/>
              <a:t>living</a:t>
            </a:r>
            <a:r>
              <a:rPr lang="en-US" dirty="0"/>
              <a:t> next door to me are professors.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62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V.OMISSION OF RELATVE CLAUSE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* </a:t>
            </a:r>
            <a:r>
              <a:rPr lang="en-US" dirty="0" err="1">
                <a:solidFill>
                  <a:srgbClr val="00B050"/>
                </a:solidFill>
              </a:rPr>
              <a:t>Nếu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mệnh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đề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quan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hệ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là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mệnh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đề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b="1" dirty="0" err="1">
                <a:solidFill>
                  <a:srgbClr val="00B050"/>
                </a:solidFill>
              </a:rPr>
              <a:t>bị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động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dirty="0" err="1">
                <a:solidFill>
                  <a:srgbClr val="00B050"/>
                </a:solidFill>
              </a:rPr>
              <a:t>thì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rút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thành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cụm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b="1" dirty="0" err="1">
                <a:solidFill>
                  <a:srgbClr val="00B050"/>
                </a:solidFill>
              </a:rPr>
              <a:t>quá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khứ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phân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từ</a:t>
            </a:r>
            <a:r>
              <a:rPr lang="en-US" b="1" dirty="0">
                <a:solidFill>
                  <a:srgbClr val="00B050"/>
                </a:solidFill>
              </a:rPr>
              <a:t> (V3/</a:t>
            </a:r>
            <a:r>
              <a:rPr lang="en-US" b="1" dirty="0" err="1">
                <a:solidFill>
                  <a:srgbClr val="00B050"/>
                </a:solidFill>
              </a:rPr>
              <a:t>ed</a:t>
            </a:r>
            <a:r>
              <a:rPr lang="en-US" b="1" dirty="0">
                <a:solidFill>
                  <a:srgbClr val="00B050"/>
                </a:solidFill>
              </a:rPr>
              <a:t>).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a/ The instructions that are given on the front page are very important.</a:t>
            </a:r>
          </a:p>
          <a:p>
            <a:r>
              <a:rPr lang="en-US" dirty="0"/>
              <a:t>    → The instructions </a:t>
            </a:r>
            <a:r>
              <a:rPr lang="en-US" b="1" dirty="0"/>
              <a:t>given</a:t>
            </a:r>
            <a:r>
              <a:rPr lang="en-US" dirty="0"/>
              <a:t> on the front page are very important.</a:t>
            </a:r>
          </a:p>
          <a:p>
            <a:r>
              <a:rPr lang="en-US" dirty="0"/>
              <a:t>      b/ The book which was bought by my mother is interesting.</a:t>
            </a:r>
          </a:p>
          <a:p>
            <a:r>
              <a:rPr lang="en-US" dirty="0"/>
              <a:t>    →   The book </a:t>
            </a:r>
            <a:r>
              <a:rPr lang="en-US" b="1" dirty="0"/>
              <a:t>bought</a:t>
            </a:r>
            <a:r>
              <a:rPr lang="en-US" dirty="0"/>
              <a:t> by my mother is interesting.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68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vi-VN" sz="3200" b="1" i="1" u="sng" dirty="0">
                <a:solidFill>
                  <a:srgbClr val="FF0000"/>
                </a:solidFill>
              </a:rPr>
              <a:t>2. Mệnh đề quan hệ được rút thành cụm động từ nguyên mẫu:</a:t>
            </a:r>
            <a:endParaRPr lang="en-US" sz="3200" i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86001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rút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cụm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mẫu</a:t>
            </a:r>
            <a:r>
              <a:rPr lang="en-US" dirty="0"/>
              <a:t> </a:t>
            </a:r>
            <a:r>
              <a:rPr lang="en-US" b="1" dirty="0"/>
              <a:t>(To-infinitive)</a:t>
            </a:r>
            <a:r>
              <a:rPr lang="en-US" dirty="0"/>
              <a:t> 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đại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cụm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: </a:t>
            </a:r>
            <a:r>
              <a:rPr lang="en-US" b="1" i="1" dirty="0"/>
              <a:t>the first, the second, the last, the only 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thức</a:t>
            </a:r>
            <a:r>
              <a:rPr lang="en-US" b="1" i="1" dirty="0"/>
              <a:t> so </a:t>
            </a:r>
            <a:r>
              <a:rPr lang="en-US" b="1" i="1" dirty="0" err="1"/>
              <a:t>sánh</a:t>
            </a:r>
            <a:r>
              <a:rPr lang="en-US" b="1" i="1" dirty="0"/>
              <a:t> </a:t>
            </a:r>
            <a:r>
              <a:rPr lang="en-US" b="1" i="1" dirty="0" err="1"/>
              <a:t>bậc</a:t>
            </a:r>
            <a:r>
              <a:rPr lang="en-US" b="1" i="1" dirty="0"/>
              <a:t> </a:t>
            </a:r>
            <a:r>
              <a:rPr lang="en-US" b="1" i="1" dirty="0" err="1"/>
              <a:t>nhất</a:t>
            </a:r>
            <a:r>
              <a:rPr lang="en-US" b="1" dirty="0"/>
              <a:t>.</a:t>
            </a:r>
            <a:endParaRPr lang="en-US" dirty="0"/>
          </a:p>
          <a:p>
            <a:r>
              <a:rPr lang="en-US" dirty="0"/>
              <a:t>Ex: a/ John was the last person that got the news.</a:t>
            </a:r>
          </a:p>
          <a:p>
            <a:r>
              <a:rPr lang="en-US" dirty="0"/>
              <a:t> →    John was the last person </a:t>
            </a:r>
            <a:r>
              <a:rPr lang="en-US" b="1" dirty="0"/>
              <a:t>to get</a:t>
            </a:r>
            <a:r>
              <a:rPr lang="en-US" dirty="0"/>
              <a:t> the news.</a:t>
            </a:r>
          </a:p>
          <a:p>
            <a:r>
              <a:rPr lang="en-US" dirty="0"/>
              <a:t>      b/ He was the best player that we admire.</a:t>
            </a:r>
          </a:p>
          <a:p>
            <a:r>
              <a:rPr lang="en-US" dirty="0"/>
              <a:t>   →   He was the best player </a:t>
            </a:r>
            <a:r>
              <a:rPr lang="en-US" b="1" dirty="0"/>
              <a:t>to be admired</a:t>
            </a:r>
            <a:r>
              <a:rPr lang="en-US" dirty="0"/>
              <a:t>.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130315"/>
            <a:ext cx="81415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1" u="sng" dirty="0">
                <a:solidFill>
                  <a:srgbClr val="FF0000"/>
                </a:solidFill>
              </a:rPr>
              <a:t>V.OMISSION OF RELATVE CLAUSE :</a:t>
            </a:r>
            <a:endParaRPr lang="en-US" sz="4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8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496"/>
            <a:ext cx="9601200" cy="6828503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1371600" y="2209800"/>
            <a:ext cx="6477000" cy="5334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5791200" y="3443747"/>
            <a:ext cx="495177" cy="5334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914400" y="4855708"/>
            <a:ext cx="685800" cy="47829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752600" y="6164429"/>
            <a:ext cx="3082413" cy="49513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03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" y="0"/>
            <a:ext cx="9598742" cy="68580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1905000" y="2590800"/>
            <a:ext cx="990600" cy="58737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038600" y="4648200"/>
            <a:ext cx="3657600" cy="72373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59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2EB304-7381-4C06-B812-26C1C6EFD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85800"/>
            <a:ext cx="8915400" cy="4800600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PART 5:</a:t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 </a:t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INCOMPLETE SENTENCES</a:t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P. 149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EDAB-2424-4251-A048-4B8842D1EEF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8D9521-683A-4527-8DD1-8A0FCE3F5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9556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01200" cy="68580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3962400" y="1066800"/>
            <a:ext cx="381000" cy="72373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6096000" y="2787610"/>
            <a:ext cx="2590800" cy="48899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1828800" y="4267200"/>
            <a:ext cx="2133600" cy="60308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2362200" y="6057730"/>
            <a:ext cx="1497822" cy="50666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797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01200" cy="9012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81563"/>
            <a:ext cx="9572625" cy="36195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2895600" y="1371600"/>
            <a:ext cx="1143000" cy="9906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2590800" y="3048000"/>
            <a:ext cx="914400" cy="6858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821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601200" cy="463083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2720340" y="762000"/>
            <a:ext cx="1013460" cy="9144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717818" y="3048000"/>
            <a:ext cx="720582" cy="9144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910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45647" y="6356355"/>
            <a:ext cx="2240280" cy="365125"/>
          </a:xfrm>
        </p:spPr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497"/>
            <a:ext cx="9553575" cy="36195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2895600" y="228600"/>
            <a:ext cx="1143000" cy="6096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143000" y="2133600"/>
            <a:ext cx="152401" cy="10668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839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" y="152400"/>
            <a:ext cx="9601200" cy="1874791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1752600" y="609600"/>
            <a:ext cx="1527810" cy="3048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3200"/>
            <a:ext cx="9601200" cy="1937084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 flipV="1">
            <a:off x="5334000" y="2895600"/>
            <a:ext cx="765810" cy="12192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97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31955"/>
            <a:ext cx="9572625" cy="3895725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4849300" y="152400"/>
            <a:ext cx="103700" cy="10668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762000" y="2133600"/>
            <a:ext cx="8077200" cy="137646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426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601200" cy="430073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4953000" y="304800"/>
            <a:ext cx="990600" cy="9144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8610600" y="2133600"/>
            <a:ext cx="304800" cy="14478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757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8"/>
            <a:ext cx="9601200" cy="8679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19152"/>
            <a:ext cx="4543425" cy="2324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54900"/>
            <a:ext cx="8267700" cy="413385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447800" y="54900"/>
            <a:ext cx="1371600" cy="4785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4489655"/>
            <a:ext cx="4476750" cy="23241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98871" y="1391576"/>
            <a:ext cx="1371600" cy="4785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" y="4487811"/>
            <a:ext cx="4629150" cy="2343150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228600" y="4188750"/>
            <a:ext cx="51816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203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3" y="4879565"/>
            <a:ext cx="3924300" cy="19907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3" y="19665"/>
            <a:ext cx="9566787" cy="1580535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34413" y="762000"/>
            <a:ext cx="1905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088"/>
            <a:ext cx="9601200" cy="1544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2475" y="5120457"/>
            <a:ext cx="4162425" cy="166687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4800600" y="1143000"/>
            <a:ext cx="1905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92" y="4739457"/>
            <a:ext cx="4124325" cy="20478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69" y="147076"/>
            <a:ext cx="9536061" cy="1544174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5928360" y="1143000"/>
            <a:ext cx="1905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11854" y="1545307"/>
            <a:ext cx="1905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415790" y="1587094"/>
            <a:ext cx="1905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1454" y="4648201"/>
            <a:ext cx="4489686" cy="21391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79" y="166155"/>
            <a:ext cx="9548351" cy="1665848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>
            <a:off x="34413" y="1371600"/>
            <a:ext cx="1905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08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2975"/>
            <a:ext cx="4143375" cy="21050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8898"/>
            <a:ext cx="9448800" cy="213360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914400" y="1371600"/>
            <a:ext cx="5638800" cy="4921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5510" y="5153025"/>
            <a:ext cx="4543425" cy="1704975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5562600" y="2197898"/>
            <a:ext cx="3921965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29" y="4800600"/>
            <a:ext cx="4572000" cy="1981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62000"/>
            <a:ext cx="9601200" cy="1600199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5562600" y="1143000"/>
            <a:ext cx="3886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0" y="1752600"/>
            <a:ext cx="9601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6871" y="2315496"/>
            <a:ext cx="5373329" cy="4670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7264" y="4705350"/>
            <a:ext cx="4581525" cy="207645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871" y="654843"/>
            <a:ext cx="9601200" cy="1814511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 flipV="1">
            <a:off x="3661288" y="1420816"/>
            <a:ext cx="5976783" cy="4424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6871" y="1981200"/>
            <a:ext cx="102992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582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7">
            <a:extLst>
              <a:ext uri="{FF2B5EF4-FFF2-40B4-BE49-F238E27FC236}">
                <a16:creationId xmlns="" xmlns:a16="http://schemas.microsoft.com/office/drawing/2014/main" id="{BFD771AB-7956-4CC5-8DD3-1C6499CDCF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228267"/>
            <a:ext cx="8915399" cy="6020134"/>
          </a:xfrm>
        </p:spPr>
      </p:pic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252F017-D184-4B61-87D6-F12F0F06E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C135-13ED-4C5D-A5F8-922DC3A54CF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42ABC55-A0CF-48B9-8957-BCE9B9C91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EE66E18-997F-48F6-B2A8-5E5759ACA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0" y="14478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1. D drove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0" y="32766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2. A their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0" y="5119036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3. D them</a:t>
            </a:r>
          </a:p>
        </p:txBody>
      </p:sp>
    </p:spTree>
    <p:extLst>
      <p:ext uri="{BB962C8B-B14F-4D97-AF65-F5344CB8AC3E}">
        <p14:creationId xmlns:p14="http://schemas.microsoft.com/office/powerpoint/2010/main" val="129801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93342"/>
            <a:ext cx="4495800" cy="2362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21"/>
            <a:ext cx="9344025" cy="60007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705600" y="457200"/>
            <a:ext cx="16002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076" y="5083892"/>
            <a:ext cx="4343400" cy="17716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599252"/>
            <a:ext cx="9525000" cy="696147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76200" y="1295399"/>
            <a:ext cx="20574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4495888"/>
            <a:ext cx="4436806" cy="23145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0" y="70165"/>
            <a:ext cx="9525000" cy="2126852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76200" y="909226"/>
            <a:ext cx="934027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30462" y="1752600"/>
            <a:ext cx="454155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280410" y="2197017"/>
            <a:ext cx="139160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9660" y="4911177"/>
            <a:ext cx="4476750" cy="17907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2513983"/>
            <a:ext cx="9601200" cy="972145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 flipV="1">
            <a:off x="6705600" y="2895600"/>
            <a:ext cx="2710876" cy="762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6200" y="3486128"/>
            <a:ext cx="459581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83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1" y="-2458"/>
            <a:ext cx="9601200" cy="9753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56" y="762000"/>
            <a:ext cx="8362950" cy="60960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07971" y="1444944"/>
            <a:ext cx="7217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How about going to see a play instead?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0560" y="3396006"/>
            <a:ext cx="512326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You know I love musicals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and you might enjoy it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0" y="5299510"/>
            <a:ext cx="49533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Okay, but next time I get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to choose</a:t>
            </a:r>
          </a:p>
        </p:txBody>
      </p:sp>
    </p:spTree>
    <p:extLst>
      <p:ext uri="{BB962C8B-B14F-4D97-AF65-F5344CB8AC3E}">
        <p14:creationId xmlns:p14="http://schemas.microsoft.com/office/powerpoint/2010/main" val="213805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62575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12030" y="85023"/>
            <a:ext cx="465383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You were great at the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karaoke last night. I had no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idea you had such a good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voice.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87303" y="2382063"/>
            <a:ext cx="411439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W: Oh, no, I was really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 of tune………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94923" y="5486400"/>
            <a:ext cx="4232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M: …I wish I could sing</a:t>
            </a:r>
          </a:p>
        </p:txBody>
      </p:sp>
    </p:spTree>
    <p:extLst>
      <p:ext uri="{BB962C8B-B14F-4D97-AF65-F5344CB8AC3E}">
        <p14:creationId xmlns:p14="http://schemas.microsoft.com/office/powerpoint/2010/main" val="368181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01200" cy="9601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60120"/>
            <a:ext cx="6353175" cy="58978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80427" y="1370970"/>
            <a:ext cx="78726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Newcomer Evan Jones has moved up 3 places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number 5 with “Dance Time”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000" y="3575876"/>
            <a:ext cx="77369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…but for the third week in a row, the number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sone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Pablo with “I’m the One”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29000" y="5461699"/>
            <a:ext cx="55531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…number 3 with their latest hit,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“Forever with you”</a:t>
            </a:r>
          </a:p>
        </p:txBody>
      </p:sp>
    </p:spTree>
    <p:extLst>
      <p:ext uri="{BB962C8B-B14F-4D97-AF65-F5344CB8AC3E}">
        <p14:creationId xmlns:p14="http://schemas.microsoft.com/office/powerpoint/2010/main" val="71376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8" y="12290"/>
            <a:ext cx="5800725" cy="689487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20340" y="433742"/>
            <a:ext cx="68467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…my eldest son Michael has just started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learning how to play the drums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06332" y="2382507"/>
            <a:ext cx="51090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…I want to encourage him to 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be creative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1200" y="5105400"/>
            <a:ext cx="77089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…He practices for about 3 hours every night.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a problem for my family because he starts</a:t>
            </a: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his practice at 9 o’clock</a:t>
            </a:r>
          </a:p>
        </p:txBody>
      </p:sp>
    </p:spTree>
    <p:extLst>
      <p:ext uri="{BB962C8B-B14F-4D97-AF65-F5344CB8AC3E}">
        <p14:creationId xmlns:p14="http://schemas.microsoft.com/office/powerpoint/2010/main" val="222733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846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219201"/>
            <a:ext cx="8534400" cy="16466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Thank you very much </a:t>
            </a:r>
          </a:p>
          <a:p>
            <a:pPr marL="82296" indent="0" algn="ctr">
              <a:buNone/>
            </a:pPr>
            <a:r>
              <a:rPr lang="en-US" sz="4800" b="1" cap="all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for your </a:t>
            </a: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cooperation.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2F29-DFD1-4381-9A4F-D527E4996B86}" type="datetime1">
              <a:rPr lang="en-US" smtClean="0"/>
              <a:t>10/6/2021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Tiếng Anh 2 - 20C1 LTPT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146" name="Picture 2" descr="kurumi-chan.4 EN | Anime kawaii, Menina anime, Desenhos de menina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733802"/>
            <a:ext cx="24669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0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="" xmlns:a16="http://schemas.microsoft.com/office/drawing/2014/main" id="{59132103-4242-4CA2-A0D7-0E1D17A907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828" y="609600"/>
            <a:ext cx="8923173" cy="5029200"/>
          </a:xfrm>
        </p:spPr>
      </p:pic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D6F1-4C69-4474-B4E5-171D2042C6F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8D9521-683A-4527-8DD1-8A0FCE3F5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800" y="12954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4. B 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02467" y="41910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5. D were</a:t>
            </a:r>
          </a:p>
        </p:txBody>
      </p:sp>
    </p:spTree>
    <p:extLst>
      <p:ext uri="{BB962C8B-B14F-4D97-AF65-F5344CB8AC3E}">
        <p14:creationId xmlns:p14="http://schemas.microsoft.com/office/powerpoint/2010/main" val="18580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="" xmlns:a16="http://schemas.microsoft.com/office/drawing/2014/main" id="{B88F5C7B-9BA2-44D4-ADEC-E1DDD91EE3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368" y="381000"/>
            <a:ext cx="9190863" cy="5943600"/>
          </a:xfrm>
        </p:spPr>
      </p:pic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06878-1DC4-4536-A470-6346DBF8AE3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5800" y="1143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6. C is going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19400" y="32766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7. C were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88644" y="5181600"/>
            <a:ext cx="60029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8. C sharpened</a:t>
            </a:r>
          </a:p>
        </p:txBody>
      </p:sp>
    </p:spTree>
    <p:extLst>
      <p:ext uri="{BB962C8B-B14F-4D97-AF65-F5344CB8AC3E}">
        <p14:creationId xmlns:p14="http://schemas.microsoft.com/office/powerpoint/2010/main" val="186608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="" xmlns:a16="http://schemas.microsoft.com/office/drawing/2014/main" id="{08FB8399-33B4-4D5D-974D-17F5A55C77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567" y="381000"/>
            <a:ext cx="8256608" cy="6096000"/>
          </a:xfrm>
        </p:spPr>
      </p:pic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C59B-7FD6-4B15-84C1-6D4F8C83EDD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0" y="9906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9. D has been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2806" y="29718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10. A that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2806" y="4953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11. A their</a:t>
            </a:r>
          </a:p>
        </p:txBody>
      </p:sp>
    </p:spTree>
    <p:extLst>
      <p:ext uri="{BB962C8B-B14F-4D97-AF65-F5344CB8AC3E}">
        <p14:creationId xmlns:p14="http://schemas.microsoft.com/office/powerpoint/2010/main" val="298405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4F7F5F0B-3CF2-45E3-BE37-BE84C3703B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400" y="304800"/>
            <a:ext cx="8082179" cy="6019800"/>
          </a:xfrm>
        </p:spPr>
      </p:pic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5EA6-B6C9-461D-A03E-03B1C075523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10/6/2021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95600" y="838200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12. A opposed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2286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13. C are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27684" y="3912669"/>
            <a:ext cx="487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14. D 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0" y="5486400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15. B themselves</a:t>
            </a:r>
          </a:p>
        </p:txBody>
      </p:sp>
    </p:spTree>
    <p:extLst>
      <p:ext uri="{BB962C8B-B14F-4D97-AF65-F5344CB8AC3E}">
        <p14:creationId xmlns:p14="http://schemas.microsoft.com/office/powerpoint/2010/main" val="100369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3200" dirty="0" smtClean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12900</TotalTime>
  <Words>1293</Words>
  <Application>Microsoft Office PowerPoint</Application>
  <PresentationFormat>Custom</PresentationFormat>
  <Paragraphs>324</Paragraphs>
  <Slides>56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56</vt:i4>
      </vt:variant>
    </vt:vector>
  </HeadingPairs>
  <TitlesOfParts>
    <vt:vector size="60" baseType="lpstr">
      <vt:lpstr>1_Solstice</vt:lpstr>
      <vt:lpstr>Office Theme</vt:lpstr>
      <vt:lpstr>1_Office Theme</vt:lpstr>
      <vt:lpstr>2_Office Theme</vt:lpstr>
      <vt:lpstr>PowerPoint Presentation</vt:lpstr>
      <vt:lpstr>PowerPoint Presentation</vt:lpstr>
      <vt:lpstr>UNIT 7</vt:lpstr>
      <vt:lpstr>PART 5:   INCOMPLETE SENTENCES  P. 149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UNIT 8</vt:lpstr>
      <vt:lpstr>(MỆNH ĐỀ QUAN HỆ)</vt:lpstr>
      <vt:lpstr>RELATIVE CLAUSES (MỆNH ĐỀ QUAN HỆ) </vt:lpstr>
      <vt:lpstr>I. TWO TYPES OF RELATIVE CLAUSE:</vt:lpstr>
      <vt:lpstr>I. TWO TYPES OF RELATIVE CLAUSE:</vt:lpstr>
      <vt:lpstr>I. TWO TYPES OF RELATIVE CLAUSE:</vt:lpstr>
      <vt:lpstr>II.RELATIVE PRONOUNS ( ĐẠI TỪ QUAN HỆ ):</vt:lpstr>
      <vt:lpstr>II.RELATIVE PRONOUNS ( ĐẠI TỪ QUAN HỆ ):</vt:lpstr>
      <vt:lpstr>II.RELATIVE PRONOUNS ( ĐẠI TỪ QUAN HỆ ):</vt:lpstr>
      <vt:lpstr>II.RELATIVE PRONOUNS ( ĐẠI TỪ QUAN HỆ ):</vt:lpstr>
      <vt:lpstr>II.RELATIVE PRONOUNS ( ĐẠI TỪ QUAN HỆ ):</vt:lpstr>
      <vt:lpstr>II.RELATIVE PRONOUNS ( ĐẠI TỪ QUAN HỆ ):</vt:lpstr>
      <vt:lpstr>III.RELATIVE ADVERBS (CÁC TRẠNG TỪ QUAN HỆ):</vt:lpstr>
      <vt:lpstr>III.RELATIVE ADVERBS (CÁC TRẠNG TỪ QUAN HỆ):</vt:lpstr>
      <vt:lpstr>III.RELATIVE ADVERBS (CÁC TRẠNG TỪ QUAN HỆ):</vt:lpstr>
      <vt:lpstr>IV/ NOTE :</vt:lpstr>
      <vt:lpstr>IV/ NOTE :</vt:lpstr>
      <vt:lpstr>IV/ NOTE :</vt:lpstr>
      <vt:lpstr>IV/ NOTE :</vt:lpstr>
      <vt:lpstr>V.OMISSION OF RELATVE CLAUSE :</vt:lpstr>
      <vt:lpstr>V.OMISSION OF RELATVE CLAUSE :</vt:lpstr>
      <vt:lpstr>2. Mệnh đề quan hệ được rút thành cụm động từ nguyên mẫu: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PC</cp:lastModifiedBy>
  <cp:revision>1302</cp:revision>
  <dcterms:created xsi:type="dcterms:W3CDTF">2017-11-18T13:40:10Z</dcterms:created>
  <dcterms:modified xsi:type="dcterms:W3CDTF">2021-10-06T09:06:23Z</dcterms:modified>
</cp:coreProperties>
</file>