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5" r:id="rId4"/>
    <p:sldId id="270" r:id="rId5"/>
    <p:sldId id="277" r:id="rId6"/>
    <p:sldId id="271" r:id="rId7"/>
    <p:sldId id="260" r:id="rId8"/>
    <p:sldId id="276" r:id="rId9"/>
    <p:sldId id="288" r:id="rId10"/>
    <p:sldId id="264" r:id="rId11"/>
    <p:sldId id="266" r:id="rId12"/>
    <p:sldId id="267" r:id="rId13"/>
    <p:sldId id="268" r:id="rId14"/>
    <p:sldId id="272" r:id="rId15"/>
    <p:sldId id="273" r:id="rId16"/>
    <p:sldId id="278" r:id="rId17"/>
    <p:sldId id="289" r:id="rId18"/>
    <p:sldId id="282" r:id="rId19"/>
    <p:sldId id="280" r:id="rId20"/>
    <p:sldId id="283" r:id="rId21"/>
    <p:sldId id="287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80008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9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571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1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450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6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04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35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48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74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9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49F4-53BB-4FF4-8A31-CD16D28227FA}" type="datetimeFigureOut">
              <a:rPr lang="en-US" smtClean="0"/>
              <a:t>02-Mar-22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02A76-7101-40CB-9AE9-3CCAF830CF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40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0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5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image" Target="../media/image8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wmf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0.jp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1230" y="2743200"/>
            <a:ext cx="6934200" cy="3200400"/>
          </a:xfrm>
        </p:spPr>
        <p:txBody>
          <a:bodyPr>
            <a:noAutofit/>
          </a:bodyPr>
          <a:lstStyle/>
          <a:p>
            <a:pPr algn="l"/>
            <a:r>
              <a:rPr lang="vi-VN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Hệ thống kiến thức</a:t>
            </a:r>
          </a:p>
          <a:p>
            <a:pPr lvl="1" algn="l"/>
            <a:r>
              <a:rPr lang="vi-VN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Phương trình đường thẳng</a:t>
            </a:r>
          </a:p>
          <a:p>
            <a:pPr lvl="1" algn="l"/>
            <a:r>
              <a:rPr lang="vi-VN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Phương trình đường tròn</a:t>
            </a:r>
          </a:p>
          <a:p>
            <a:pPr lvl="1" algn="l"/>
            <a:r>
              <a:rPr lang="vi-VN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Phương trình elip</a:t>
            </a:r>
          </a:p>
          <a:p>
            <a:pPr algn="l"/>
            <a:r>
              <a:rPr lang="vi-VN" sz="3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Bài tập                                           </a:t>
            </a:r>
            <a:endParaRPr lang="en-US" sz="3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28800" y="2967335"/>
            <a:ext cx="5715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2895600" y="457200"/>
            <a:ext cx="4495800" cy="1447800"/>
          </a:xfrm>
          <a:prstGeom prst="flowChartTermina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797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90600"/>
          </a:xfrm>
        </p:spPr>
        <p:txBody>
          <a:bodyPr>
            <a:normAutofit/>
          </a:bodyPr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</a:t>
            </a:r>
            <a:r>
              <a:rPr lang="vi-V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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 tròn tâm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bán kính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phương trình: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buFont typeface="Wingdings"/>
              <a:buChar char="v"/>
            </a:pP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-2a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-2b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+c=0 là phương trình đường tròn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+b</a:t>
            </a:r>
            <a:r>
              <a:rPr lang="vi-VN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-c&gt;0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tâm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(-a;-b), bán kính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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tiếp tuyến của đường tròn tâm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(a,b) tại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vi-VN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là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-a)(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)+(y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-b)(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264372"/>
              </p:ext>
            </p:extLst>
          </p:nvPr>
        </p:nvGraphicFramePr>
        <p:xfrm>
          <a:off x="5715000" y="3429000"/>
          <a:ext cx="160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3" imgW="888840" imgH="317160" progId="Equation.3">
                  <p:embed/>
                </p:oleObj>
              </mc:Choice>
              <mc:Fallback>
                <p:oleObj name="Equation" r:id="rId3" imgW="888840" imgH="3171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5000" y="3429000"/>
                        <a:ext cx="1600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78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vi-V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0" indent="0"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yếu tố: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tiêu điểm F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(-c;0), F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(c;0)</a:t>
            </a:r>
          </a:p>
          <a:p>
            <a:pPr marL="0" indent="0">
              <a:buNone/>
            </a:pP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đỉnh A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(-a;0), A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(a;0), B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(0;-b), B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(0;b)</a:t>
            </a:r>
          </a:p>
          <a:p>
            <a:pPr marL="0" indent="0">
              <a:buNone/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trục lớn A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=2a</a:t>
            </a:r>
          </a:p>
          <a:p>
            <a:pPr marL="0" indent="0">
              <a:buNone/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trục nhỏ B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=2b</a:t>
            </a:r>
          </a:p>
          <a:p>
            <a:pPr marL="0" indent="0">
              <a:buNone/>
            </a:pPr>
            <a:r>
              <a:rPr 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tiêu cự F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vi-VN" sz="2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=2c</a:t>
            </a:r>
          </a:p>
          <a:p>
            <a:pPr marL="0" indent="0">
              <a:buNone/>
            </a:pPr>
            <a:endParaRPr lang="vi-VN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chính tắc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                 </a:t>
            </a: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(a</a:t>
            </a:r>
            <a:r>
              <a:rPr lang="vi-V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=b</a:t>
            </a:r>
            <a:r>
              <a:rPr lang="vi-V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+c</a:t>
            </a:r>
            <a:r>
              <a:rPr lang="vi-V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85890"/>
              </p:ext>
            </p:extLst>
          </p:nvPr>
        </p:nvGraphicFramePr>
        <p:xfrm>
          <a:off x="4191000" y="4114800"/>
          <a:ext cx="19812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5" name="Equation" r:id="rId3" imgW="774360" imgH="558720" progId="Equation.3">
                  <p:embed/>
                </p:oleObj>
              </mc:Choice>
              <mc:Fallback>
                <p:oleObj name="Equation" r:id="rId3" imgW="774360" imgH="558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1000" y="4114800"/>
                        <a:ext cx="19812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85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3872" y="0"/>
            <a:ext cx="3657600" cy="838200"/>
          </a:xfrm>
        </p:spPr>
        <p:txBody>
          <a:bodyPr>
            <a:normAutofit/>
          </a:bodyPr>
          <a:lstStyle/>
          <a:p>
            <a:r>
              <a:rPr lang="vi-VN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 </a:t>
            </a:r>
            <a:r>
              <a:rPr lang="vi-V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4221163"/>
          </a:xfrm>
        </p:spPr>
        <p:txBody>
          <a:bodyPr/>
          <a:lstStyle/>
          <a:p>
            <a:pPr marL="0" indent="0">
              <a:buNone/>
            </a:pPr>
            <a:endParaRPr lang="vi-VN" dirty="0" smtClean="0"/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vi-VN" dirty="0" smtClean="0"/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r>
              <a:rPr lang="vi-VN" dirty="0" smtClean="0"/>
              <a:t>                                                  </a:t>
            </a:r>
            <a:endParaRPr lang="en-US" dirty="0"/>
          </a:p>
        </p:txBody>
      </p:sp>
      <p:sp>
        <p:nvSpPr>
          <p:cNvPr id="10" name="Oval Callout 9"/>
          <p:cNvSpPr/>
          <p:nvPr/>
        </p:nvSpPr>
        <p:spPr>
          <a:xfrm>
            <a:off x="176644" y="876300"/>
            <a:ext cx="4928755" cy="1074737"/>
          </a:xfrm>
          <a:prstGeom prst="wedgeEllipseCallout">
            <a:avLst>
              <a:gd name="adj1" fmla="val -52269"/>
              <a:gd name="adj2" fmla="val 5460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 1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Viết phương trình đường thẳng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5347855" y="1413668"/>
            <a:ext cx="3338945" cy="903287"/>
          </a:xfrm>
          <a:prstGeom prst="wedgeRoundRectCallout">
            <a:avLst>
              <a:gd name="adj1" fmla="val 61325"/>
              <a:gd name="adj2" fmla="val 3856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 2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Viết phương trình đường tròn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Callout 12"/>
          <p:cNvSpPr/>
          <p:nvPr/>
        </p:nvSpPr>
        <p:spPr>
          <a:xfrm>
            <a:off x="685800" y="2743200"/>
            <a:ext cx="4495800" cy="2133600"/>
          </a:xfrm>
          <a:prstGeom prst="cloudCallout">
            <a:avLst>
              <a:gd name="adj1" fmla="val -60664"/>
              <a:gd name="adj2" fmla="val 470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 3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Viết phương trình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 tròn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Flowchart: Sequential Access Storage 2"/>
          <p:cNvSpPr/>
          <p:nvPr/>
        </p:nvSpPr>
        <p:spPr>
          <a:xfrm>
            <a:off x="4584700" y="4114800"/>
            <a:ext cx="4330700" cy="1981200"/>
          </a:xfrm>
          <a:prstGeom prst="flowChartMagneticTap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 4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Viết phương trình elip,  tìm các yếu tố của elip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5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4800" y="381000"/>
            <a:ext cx="8458200" cy="3539430"/>
            <a:chOff x="304800" y="838200"/>
            <a:chExt cx="8458200" cy="3539430"/>
          </a:xfrm>
        </p:grpSpPr>
        <p:sp>
          <p:nvSpPr>
            <p:cNvPr id="11" name="Rectangle 10"/>
            <p:cNvSpPr/>
            <p:nvPr/>
          </p:nvSpPr>
          <p:spPr>
            <a:xfrm>
              <a:off x="304800" y="838200"/>
              <a:ext cx="7620000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1.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endPara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lphaLcPeriod"/>
              </a:pP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(5;6)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vecto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endPara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lphaLcPeriod"/>
              </a:pP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(-2;7)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(0;9).</a:t>
              </a:r>
            </a:p>
            <a:p>
              <a:pPr marL="514350" indent="-514350">
                <a:buAutoNum type="alphaLcPeriod"/>
              </a:pP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(-6;1)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vecto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tuyến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endPara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lphaLcPeriod"/>
              </a:pP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(1;2)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song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song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d1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2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6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+ 1=0. </a:t>
              </a:r>
            </a:p>
            <a:p>
              <a:pPr marL="514350" indent="-514350">
                <a:buFontTx/>
                <a:buAutoNum type="alphaLcPeriod"/>
              </a:pP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qua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điểm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(7;-6)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góc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d2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+ 5</a:t>
              </a:r>
              <a:r>
                <a:rPr lang="en-US" sz="28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17 = 0.</a:t>
              </a:r>
              <a:endParaRPr 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6014165"/>
                </p:ext>
              </p:extLst>
            </p:nvPr>
          </p:nvGraphicFramePr>
          <p:xfrm>
            <a:off x="7098549" y="1234628"/>
            <a:ext cx="1651751" cy="592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62" name="Equation" r:id="rId3" imgW="672840" imgH="241200" progId="Equation.DSMT4">
                    <p:embed/>
                  </p:oleObj>
                </mc:Choice>
                <mc:Fallback>
                  <p:oleObj name="Equation" r:id="rId3" imgW="67284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098549" y="1234628"/>
                          <a:ext cx="1651751" cy="592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00951411"/>
                </p:ext>
              </p:extLst>
            </p:nvPr>
          </p:nvGraphicFramePr>
          <p:xfrm>
            <a:off x="7111249" y="2057400"/>
            <a:ext cx="1651751" cy="592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63" name="Equation" r:id="rId5" imgW="672840" imgH="241200" progId="Equation.DSMT4">
                    <p:embed/>
                  </p:oleObj>
                </mc:Choice>
                <mc:Fallback>
                  <p:oleObj name="Equation" r:id="rId5" imgW="67284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111249" y="2057400"/>
                          <a:ext cx="1651751" cy="5921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07153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76200"/>
            <a:ext cx="883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2. 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a.Xác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toạ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(C).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b.Viết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(-1,0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650655"/>
              </p:ext>
            </p:extLst>
          </p:nvPr>
        </p:nvGraphicFramePr>
        <p:xfrm>
          <a:off x="2057400" y="76200"/>
          <a:ext cx="416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3" imgW="1790700" imgH="228600" progId="Equation.DSMT4">
                  <p:embed/>
                </p:oleObj>
              </mc:Choice>
              <mc:Fallback>
                <p:oleObj name="Equation" r:id="rId3" imgW="17907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76200"/>
                        <a:ext cx="41656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29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4800" y="76200"/>
            <a:ext cx="8839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3.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iết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buAutoNum type="alphaLcPeriod"/>
            </a:pP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I(-1;3)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buFontTx/>
              <a:buAutoNum type="alphaLcPeriod"/>
            </a:pP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M(0;-2)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C(4;-3).</a:t>
            </a:r>
            <a:endParaRPr lang="en-US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eriod"/>
            </a:pP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A(-8;7), B(6;1).</a:t>
            </a:r>
          </a:p>
          <a:p>
            <a:pPr marL="514350" indent="-514350">
              <a:buAutoNum type="alphaLcPeriod"/>
            </a:pP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A(2;-4)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alt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+1=0.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75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6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609048552"/>
              </p:ext>
            </p:extLst>
          </p:nvPr>
        </p:nvGraphicFramePr>
        <p:xfrm>
          <a:off x="3722688" y="1150938"/>
          <a:ext cx="20574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749160" imgH="419040" progId="Equation.DSMT4">
                  <p:embed/>
                </p:oleObj>
              </mc:Choice>
              <mc:Fallback>
                <p:oleObj name="Equation" r:id="rId3" imgW="7491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2688" y="1150938"/>
                        <a:ext cx="2057400" cy="1150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9229" y="152400"/>
            <a:ext cx="87847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4. </a:t>
            </a:r>
            <a:r>
              <a:rPr lang="vi-V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 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định độ dài các trục, toạ độ các tiêu điểm, toạ độ các đỉnh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vi-V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ELIP có phương </a:t>
            </a:r>
            <a:r>
              <a:rPr lang="vi-VN" alt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endParaRPr lang="vi-V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12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8600" y="152400"/>
            <a:ext cx="8763000" cy="1726406"/>
            <a:chOff x="228600" y="152400"/>
            <a:chExt cx="8763000" cy="1726406"/>
          </a:xfrm>
        </p:grpSpPr>
        <p:sp>
          <p:nvSpPr>
            <p:cNvPr id="4" name="Rectangle 3"/>
            <p:cNvSpPr/>
            <p:nvPr/>
          </p:nvSpPr>
          <p:spPr>
            <a:xfrm>
              <a:off x="228600" y="152400"/>
              <a:ext cx="87630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5.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 trình chính tắc của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ELIP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 </a:t>
              </a:r>
              <a:endParaRPr lang="en-US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457200" indent="-457200">
                <a:spcBef>
                  <a:spcPct val="50000"/>
                </a:spcBef>
                <a:buAutoNum type="alphaLcPeriod"/>
              </a:pPr>
              <a:r>
                <a:rPr lang="vi-VN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 </a:t>
              </a:r>
              <a:r>
                <a:rPr lang="vi-V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dài trục lớn </a:t>
              </a:r>
              <a:r>
                <a:rPr lang="en-US" alt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 </a:t>
              </a:r>
              <a:r>
                <a:rPr lang="en-US" alt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cự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8.</a:t>
              </a:r>
            </a:p>
            <a:p>
              <a:pPr marL="457200" indent="-457200">
                <a:spcBef>
                  <a:spcPct val="50000"/>
                </a:spcBef>
                <a:buAutoNum type="alphaLcPeriod"/>
              </a:pP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(–4; 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0),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tâm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vi-V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5212720"/>
                </p:ext>
              </p:extLst>
            </p:nvPr>
          </p:nvGraphicFramePr>
          <p:xfrm>
            <a:off x="2971800" y="1066800"/>
            <a:ext cx="838200" cy="8120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09" name="Equation" r:id="rId3" imgW="406080" imgH="393480" progId="Equation.DSMT4">
                    <p:embed/>
                  </p:oleObj>
                </mc:Choice>
                <mc:Fallback>
                  <p:oleObj name="Equation" r:id="rId3" imgW="40608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71800" y="1066800"/>
                          <a:ext cx="838200" cy="8120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335385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49"/>
            <a:ext cx="9169400" cy="64042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1054" y="609600"/>
            <a:ext cx="8229600" cy="4998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 HỎI TRẮC NGHIỆM</a:t>
            </a:r>
            <a:endParaRPr lang="en-US" sz="48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917170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3495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	</a:t>
            </a:r>
          </a:p>
        </p:txBody>
      </p:sp>
      <p:sp>
        <p:nvSpPr>
          <p:cNvPr id="2" name="Horizontal Scroll 1"/>
          <p:cNvSpPr/>
          <p:nvPr/>
        </p:nvSpPr>
        <p:spPr>
          <a:xfrm>
            <a:off x="228600" y="1468582"/>
            <a:ext cx="8686800" cy="150321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 thẳng 2x+y-1=0 có vector chỉ phương tọa độ là?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3259283"/>
            <a:ext cx="4156363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(2;1)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3262746"/>
            <a:ext cx="41910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234950"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(2;-1)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24400" y="4800600"/>
            <a:ext cx="4190999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234950"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(-1;2)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7872" y="4800600"/>
            <a:ext cx="4094018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(-1;-2)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0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49"/>
            <a:ext cx="9169400" cy="64042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1054" y="609600"/>
            <a:ext cx="8229600" cy="4998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 HỎI TRẮC NGHIỆM</a:t>
            </a:r>
            <a:endParaRPr lang="en-US" sz="48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917170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3495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	</a:t>
            </a:r>
          </a:p>
        </p:txBody>
      </p:sp>
      <p:sp>
        <p:nvSpPr>
          <p:cNvPr id="2" name="Horizontal Scroll 1"/>
          <p:cNvSpPr/>
          <p:nvPr/>
        </p:nvSpPr>
        <p:spPr>
          <a:xfrm>
            <a:off x="228600" y="1468582"/>
            <a:ext cx="8686800" cy="142701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 thẳng qua M(1;0), song song với d: 4x+2y+1=0 có phương trình tổng quát là?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3259283"/>
            <a:ext cx="4156363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2x+y-2=0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3262746"/>
            <a:ext cx="41910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346075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4x+2y+3=0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24400" y="4800600"/>
            <a:ext cx="4190999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346075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x-2y+3=0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0945" y="4800600"/>
            <a:ext cx="4094018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2x+y+4=0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1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Các khái niệm</a:t>
            </a: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     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là vector chỉ phương của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nếu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≠	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 </a:t>
            </a: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    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 song song hoặc trùng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					</a:t>
            </a: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	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 vector pháp tuyến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của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 nếu</a:t>
            </a: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vi-VN" sz="2400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 marL="0" indent="0">
              <a:buNone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giá vuông góc với d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821641"/>
              </p:ext>
            </p:extLst>
          </p:nvPr>
        </p:nvGraphicFramePr>
        <p:xfrm>
          <a:off x="838200" y="2133600"/>
          <a:ext cx="508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4" name="Equation" r:id="rId3" imgW="126720" imgH="228600" progId="Equation.3">
                  <p:embed/>
                </p:oleObj>
              </mc:Choice>
              <mc:Fallback>
                <p:oleObj name="Equation" r:id="rId3" imgW="1267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2133600"/>
                        <a:ext cx="5080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958224"/>
              </p:ext>
            </p:extLst>
          </p:nvPr>
        </p:nvGraphicFramePr>
        <p:xfrm>
          <a:off x="1981200" y="2667000"/>
          <a:ext cx="508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5" name="Equation" r:id="rId5" imgW="126720" imgH="228600" progId="Equation.3">
                  <p:embed/>
                </p:oleObj>
              </mc:Choice>
              <mc:Fallback>
                <p:oleObj name="Equation" r:id="rId5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667000"/>
                        <a:ext cx="508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1482147"/>
              </p:ext>
            </p:extLst>
          </p:nvPr>
        </p:nvGraphicFramePr>
        <p:xfrm>
          <a:off x="2971800" y="2687782"/>
          <a:ext cx="43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6" name="Equation" r:id="rId7" imgW="126720" imgH="228600" progId="Equation.3">
                  <p:embed/>
                </p:oleObj>
              </mc:Choice>
              <mc:Fallback>
                <p:oleObj name="Equation" r:id="rId7" imgW="1267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71800" y="2687782"/>
                        <a:ext cx="431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Left Brace 6"/>
          <p:cNvSpPr/>
          <p:nvPr/>
        </p:nvSpPr>
        <p:spPr>
          <a:xfrm>
            <a:off x="1420092" y="2819400"/>
            <a:ext cx="318655" cy="9144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500058"/>
              </p:ext>
            </p:extLst>
          </p:nvPr>
        </p:nvGraphicFramePr>
        <p:xfrm>
          <a:off x="879765" y="4010891"/>
          <a:ext cx="50569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7" name="Equation" r:id="rId9" imgW="126720" imgH="228600" progId="Equation.3">
                  <p:embed/>
                </p:oleObj>
              </mc:Choice>
              <mc:Fallback>
                <p:oleObj name="Equation" r:id="rId9" imgW="1267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9765" y="4010891"/>
                        <a:ext cx="50569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eft Brace 9"/>
          <p:cNvSpPr/>
          <p:nvPr/>
        </p:nvSpPr>
        <p:spPr>
          <a:xfrm>
            <a:off x="1447809" y="4648200"/>
            <a:ext cx="290944" cy="99060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362200"/>
            <a:ext cx="2895600" cy="2781300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7874005"/>
              </p:ext>
            </p:extLst>
          </p:nvPr>
        </p:nvGraphicFramePr>
        <p:xfrm>
          <a:off x="1738753" y="4572000"/>
          <a:ext cx="54724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8" name="Equation" r:id="rId12" imgW="126720" imgH="228600" progId="Equation.3">
                  <p:embed/>
                </p:oleObj>
              </mc:Choice>
              <mc:Fallback>
                <p:oleObj name="Equation" r:id="rId12" imgW="12672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38753" y="4572000"/>
                        <a:ext cx="547247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814490"/>
              </p:ext>
            </p:extLst>
          </p:nvPr>
        </p:nvGraphicFramePr>
        <p:xfrm>
          <a:off x="2895600" y="4540827"/>
          <a:ext cx="43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49" name="Equation" r:id="rId14" imgW="126720" imgH="228600" progId="Equation.3">
                  <p:embed/>
                </p:oleObj>
              </mc:Choice>
              <mc:Fallback>
                <p:oleObj name="Equation" r:id="rId14" imgW="12672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540827"/>
                        <a:ext cx="431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522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49"/>
            <a:ext cx="9169400" cy="64042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1054" y="609600"/>
            <a:ext cx="8229600" cy="4998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solidFill>
                  <a:srgbClr val="66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 HỎI TRẮC NGHIỆM</a:t>
            </a:r>
            <a:endParaRPr lang="en-US" sz="4800" b="1" dirty="0">
              <a:ln w="11430"/>
              <a:solidFill>
                <a:srgbClr val="66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917170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3495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	</a:t>
            </a:r>
          </a:p>
        </p:txBody>
      </p:sp>
      <p:sp>
        <p:nvSpPr>
          <p:cNvPr id="2" name="Horizontal Scroll 1"/>
          <p:cNvSpPr/>
          <p:nvPr/>
        </p:nvSpPr>
        <p:spPr>
          <a:xfrm>
            <a:off x="228600" y="1468582"/>
            <a:ext cx="8686800" cy="12192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3.Đường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(C): x</a:t>
            </a:r>
            <a:r>
              <a:rPr lang="en-US" sz="2800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y</a:t>
            </a:r>
            <a:r>
              <a:rPr lang="en-US" sz="2800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x + y - 1= 0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3259283"/>
            <a:ext cx="4156363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I ( -1; 1), R = 1</a:t>
            </a:r>
            <a:endParaRPr lang="en-US" sz="24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/>
              <p:cNvSpPr/>
              <p:nvPr/>
            </p:nvSpPr>
            <p:spPr>
              <a:xfrm>
                <a:off x="4724400" y="3262746"/>
                <a:ext cx="4191000" cy="8382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indent="346075"/>
                <a:r>
                  <a:rPr lang="en-US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B. I 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400">
                        <a:solidFill>
                          <a:schemeClr val="tx1"/>
                        </a:solidFill>
                        <a:latin typeface="Cambria Math"/>
                      </a:rPr>
                      <m:t>;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), R=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Rounded 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262746"/>
                <a:ext cx="4191000" cy="838200"/>
              </a:xfrm>
              <a:prstGeom prst="round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ounded Rectangle 7"/>
              <p:cNvSpPr/>
              <p:nvPr/>
            </p:nvSpPr>
            <p:spPr>
              <a:xfrm>
                <a:off x="4724400" y="4800600"/>
                <a:ext cx="4190999" cy="8382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indent="346075"/>
                <a:r>
                  <a:rPr lang="en-US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D. I ( -1; 1), R =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8" name="Rounded 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4800600"/>
                <a:ext cx="4190999" cy="838200"/>
              </a:xfrm>
              <a:prstGeom prst="round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290945" y="4800600"/>
                <a:ext cx="4094018" cy="838200"/>
              </a:xfrm>
              <a:prstGeom prst="round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C. I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400">
                        <a:solidFill>
                          <a:schemeClr val="tx1"/>
                        </a:solidFill>
                        <a:latin typeface="Cambria Math"/>
                      </a:rPr>
                      <m:t>;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), R=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945" y="4800600"/>
                <a:ext cx="4094018" cy="838200"/>
              </a:xfrm>
              <a:prstGeom prst="round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9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349"/>
            <a:ext cx="9169400" cy="640425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71054" y="609600"/>
            <a:ext cx="8229600" cy="4998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800" b="1" dirty="0" smtClean="0">
                <a:ln w="11430"/>
                <a:solidFill>
                  <a:srgbClr val="66006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 HỎI TRẮC NGHIỆM</a:t>
            </a:r>
            <a:endParaRPr lang="en-US" sz="4800" b="1" dirty="0">
              <a:ln w="11430"/>
              <a:solidFill>
                <a:srgbClr val="66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276600"/>
            <a:ext cx="917170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234950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			</a:t>
            </a:r>
          </a:p>
        </p:txBody>
      </p:sp>
      <p:sp>
        <p:nvSpPr>
          <p:cNvPr id="2" name="Horizontal Scroll 1"/>
          <p:cNvSpPr/>
          <p:nvPr/>
        </p:nvSpPr>
        <p:spPr>
          <a:xfrm>
            <a:off x="228599" y="1295400"/>
            <a:ext cx="8686800" cy="13716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nào sau đây </a:t>
            </a:r>
            <a:r>
              <a:rPr lang="vi-VN" sz="28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vi-VN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là phương trình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3259283"/>
            <a:ext cx="4156363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-4=0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24400" y="3262746"/>
            <a:ext cx="4191000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346075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+x+y+2=0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24400" y="4800600"/>
            <a:ext cx="4190999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indent="346075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-2x-2y+1=0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0945" y="4800600"/>
            <a:ext cx="4094018" cy="838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vi-VN" sz="24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+x+y=0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56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00FF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33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dirty="0" smtClean="0"/>
              <a:t> </a:t>
            </a:r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vi-VN" dirty="0" smtClean="0"/>
          </a:p>
          <a:p>
            <a:pPr marL="0" indent="0">
              <a:buNone/>
            </a:pPr>
            <a:endParaRPr lang="vi-VN" dirty="0"/>
          </a:p>
          <a:p>
            <a:pPr marL="0" indent="0">
              <a:buNone/>
            </a:pPr>
            <a:endParaRPr lang="vi-VN" dirty="0" smtClean="0"/>
          </a:p>
          <a:p>
            <a:pPr marL="0" indent="0">
              <a:buNone/>
            </a:pPr>
            <a:r>
              <a:rPr lang="vi-VN" dirty="0"/>
              <a:t>	</a:t>
            </a:r>
            <a:r>
              <a:rPr lang="vi-VN" dirty="0" smtClean="0"/>
              <a:t>			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0" y="2362200"/>
            <a:ext cx="7619999" cy="1528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vi-VN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Chúc các em học tốt ! 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459" y="4587153"/>
            <a:ext cx="47625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02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Phương trình đường thẳng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tham số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qua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(x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;y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), nhận    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(u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;u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)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làm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vector chỉ phương</a:t>
            </a: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605080"/>
              </p:ext>
            </p:extLst>
          </p:nvPr>
        </p:nvGraphicFramePr>
        <p:xfrm>
          <a:off x="4225290" y="2743200"/>
          <a:ext cx="508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3" name="Equation" r:id="rId4" imgW="126890" imgH="228402" progId="Equation.3">
                  <p:embed/>
                </p:oleObj>
              </mc:Choice>
              <mc:Fallback>
                <p:oleObj name="Equation" r:id="rId4" imgW="126890" imgH="228402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290" y="2743200"/>
                        <a:ext cx="508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503521"/>
              </p:ext>
            </p:extLst>
          </p:nvPr>
        </p:nvGraphicFramePr>
        <p:xfrm>
          <a:off x="2133600" y="4038600"/>
          <a:ext cx="2171700" cy="1160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4" name="Equation" r:id="rId6" imgW="1117440" imgH="596880" progId="Equation.DSMT4">
                  <p:embed/>
                </p:oleObj>
              </mc:Choice>
              <mc:Fallback>
                <p:oleObj name="Equation" r:id="rId6" imgW="1117440" imgH="596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3600" y="4038600"/>
                        <a:ext cx="2171700" cy="1160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419238" y="4387998"/>
            <a:ext cx="2123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ới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81200" y="4038600"/>
            <a:ext cx="4876800" cy="11604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7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Biết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tọa độ điểm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Làm thế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 để viết phương trình đường thẳng 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qua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A,B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d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nhận      làm vector chỉ phương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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d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qua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A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(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hoặc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qua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B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)</a:t>
            </a: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Suy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ra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p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hương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trình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tham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số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của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.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762000"/>
            <a:ext cx="914400" cy="1143000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546514"/>
              </p:ext>
            </p:extLst>
          </p:nvPr>
        </p:nvGraphicFramePr>
        <p:xfrm>
          <a:off x="1981200" y="3195320"/>
          <a:ext cx="838200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1200" y="3195320"/>
                        <a:ext cx="838200" cy="614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8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Phương trình đường thẳng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vi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tổng quát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qua </a:t>
            </a:r>
            <a:r>
              <a:rPr lang="vi-VN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M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(x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;y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), nhận     (a;b) làm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vecto  pháp tuyến </a:t>
            </a: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43927"/>
              </p:ext>
            </p:extLst>
          </p:nvPr>
        </p:nvGraphicFramePr>
        <p:xfrm>
          <a:off x="4191000" y="2743200"/>
          <a:ext cx="609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8" name="Equation" r:id="rId4" imgW="126720" imgH="228600" progId="Equation.3">
                  <p:embed/>
                </p:oleObj>
              </mc:Choice>
              <mc:Fallback>
                <p:oleObj name="Equation" r:id="rId4" imgW="12672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743200"/>
                        <a:ext cx="609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466558" y="4117939"/>
            <a:ext cx="7448884" cy="1090684"/>
            <a:chOff x="1454229" y="4274545"/>
            <a:chExt cx="7516469" cy="1961002"/>
          </a:xfrm>
        </p:grpSpPr>
        <p:sp>
          <p:nvSpPr>
            <p:cNvPr id="7" name="Flowchart: Alternate Process 6"/>
            <p:cNvSpPr/>
            <p:nvPr/>
          </p:nvSpPr>
          <p:spPr>
            <a:xfrm>
              <a:off x="1454229" y="4274545"/>
              <a:ext cx="7516469" cy="1961002"/>
            </a:xfrm>
            <a:prstGeom prst="flowChartAlternateProcess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trình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quát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400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thẳng</a:t>
              </a:r>
              <a:r>
                <a:rPr lang="en-US" sz="2400" i="1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 </a:t>
              </a:r>
              <a:r>
                <a:rPr lang="en-US" sz="24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endPara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103668"/>
                </p:ext>
              </p:extLst>
            </p:nvPr>
          </p:nvGraphicFramePr>
          <p:xfrm>
            <a:off x="2856957" y="5468501"/>
            <a:ext cx="2489656" cy="647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79" name="Equation" r:id="rId6" imgW="1193760" imgH="215640" progId="Equation.DSMT4">
                    <p:embed/>
                  </p:oleObj>
                </mc:Choice>
                <mc:Fallback>
                  <p:oleObj name="Equation" r:id="rId6" imgW="119376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856957" y="5468501"/>
                          <a:ext cx="2489656" cy="64734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" name="Group 8"/>
            <p:cNvGrpSpPr/>
            <p:nvPr/>
          </p:nvGrpSpPr>
          <p:grpSpPr>
            <a:xfrm>
              <a:off x="5459050" y="5345197"/>
              <a:ext cx="2473095" cy="701445"/>
              <a:chOff x="6194649" y="3356440"/>
              <a:chExt cx="2398508" cy="520454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6194649" y="3356440"/>
                <a:ext cx="23985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ới</a:t>
                </a: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11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8087297"/>
                  </p:ext>
                </p:extLst>
              </p:nvPr>
            </p:nvGraphicFramePr>
            <p:xfrm>
              <a:off x="6718057" y="3363883"/>
              <a:ext cx="1562408" cy="5130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80" name="Equation" r:id="rId8" imgW="876240" imgH="241200" progId="Equation.DSMT4">
                      <p:embed/>
                    </p:oleObj>
                  </mc:Choice>
                  <mc:Fallback>
                    <p:oleObj name="Equation" r:id="rId8" imgW="876240" imgH="2412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6718057" y="3363883"/>
                            <a:ext cx="1562408" cy="51301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300188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tọa độ điểm A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B, C.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Làm 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  nào để viết phương trình đường thẳng 	</a:t>
            </a:r>
            <a:r>
              <a:rPr lang="vi-VN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vi-VN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và vuông góc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với </a:t>
            </a:r>
            <a:r>
              <a:rPr lang="vi-VN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F"/>
            </a:pP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d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nhận       làm vector pháp tuyến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"/>
            </a:endParaRPr>
          </a:p>
          <a:p>
            <a:pPr>
              <a:buFont typeface="Wingdings"/>
              <a:buChar char="F"/>
            </a:pP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đi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qua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C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Suy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ra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p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hương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trình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tổng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quát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của </a:t>
            </a:r>
            <a:r>
              <a:rPr lang="vi-VN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457200"/>
            <a:ext cx="1447800" cy="1295400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3715644"/>
              </p:ext>
            </p:extLst>
          </p:nvPr>
        </p:nvGraphicFramePr>
        <p:xfrm>
          <a:off x="1981200" y="3063081"/>
          <a:ext cx="8382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3" name="Equation" r:id="rId4" imgW="253800" imgH="215640" progId="Equation.3">
                  <p:embed/>
                </p:oleObj>
              </mc:Choice>
              <mc:Fallback>
                <p:oleObj name="Equation" r:id="rId4" imgW="2538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1200" y="3063081"/>
                        <a:ext cx="8382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6629400" y="4038600"/>
            <a:ext cx="2057400" cy="2266950"/>
            <a:chOff x="6629400" y="4038600"/>
            <a:chExt cx="2057400" cy="2266950"/>
          </a:xfrm>
        </p:grpSpPr>
        <p:grpSp>
          <p:nvGrpSpPr>
            <p:cNvPr id="5" name="Group 4"/>
            <p:cNvGrpSpPr/>
            <p:nvPr/>
          </p:nvGrpSpPr>
          <p:grpSpPr>
            <a:xfrm>
              <a:off x="6629400" y="4038600"/>
              <a:ext cx="2057400" cy="2266950"/>
              <a:chOff x="6553200" y="3657600"/>
              <a:chExt cx="2057400" cy="2266950"/>
            </a:xfrm>
          </p:grpSpPr>
          <p:cxnSp>
            <p:nvCxnSpPr>
              <p:cNvPr id="6" name="Straight Connector 5"/>
              <p:cNvCxnSpPr/>
              <p:nvPr/>
            </p:nvCxnSpPr>
            <p:spPr>
              <a:xfrm flipV="1">
                <a:off x="6553200" y="3657600"/>
                <a:ext cx="1524000" cy="16764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6705600" y="4495800"/>
                <a:ext cx="1371600" cy="121920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flipV="1">
                <a:off x="6934200" y="3962400"/>
                <a:ext cx="838200" cy="91440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Rounded Rectangle 20"/>
              <p:cNvSpPr/>
              <p:nvPr/>
            </p:nvSpPr>
            <p:spPr>
              <a:xfrm>
                <a:off x="7620000" y="5105400"/>
                <a:ext cx="457200" cy="368300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7696200" y="4121728"/>
                <a:ext cx="422564" cy="37407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>
                <a:off x="6781800" y="5105400"/>
                <a:ext cx="381000" cy="40005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8118764" y="5505450"/>
                <a:ext cx="491836" cy="419100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vi-V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7802881" y="579120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96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Vị trí tương đối của 2 đường thẳng</a:t>
            </a: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Cho 2 đường thẳng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: a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x+b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y+c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=0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  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: a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x+b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y+c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=0</a:t>
            </a: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Ta xét hệ (I) gồm pt 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,d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>
              <a:buFont typeface="Wingdings" pitchFamily="2" charset="2"/>
              <a:buChar char="§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 (I) vô nghiệm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d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//d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endParaRPr lang="vi-VN" dirty="0" smtClean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  <a:p>
            <a:pPr>
              <a:buFont typeface="Wingdings" pitchFamily="2" charset="2"/>
              <a:buChar char="§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Hệ (I) có 1 nghiệm d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cắt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tại M(x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;y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0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)</a:t>
            </a:r>
          </a:p>
          <a:p>
            <a:pPr>
              <a:buFont typeface="Wingdings" pitchFamily="2" charset="2"/>
              <a:buChar char="§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Hệ (I) có vô số nghiệm  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 trùng d</a:t>
            </a:r>
            <a:r>
              <a:rPr lang="vi-VN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389155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Góc giữa 2 đường thẳng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Cho 2 đường thẳng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: a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x+b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y+c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1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=0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				d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: a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x+b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y+c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2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=0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3657600"/>
            <a:ext cx="5777345" cy="213706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dirty="0" smtClean="0"/>
              <a:t>    </a:t>
            </a:r>
            <a:r>
              <a:rPr lang="vi-VN" sz="2900" dirty="0" smtClean="0"/>
              <a:t>cos(</a:t>
            </a:r>
            <a:r>
              <a:rPr lang="vi-VN" sz="2900" dirty="0" smtClean="0">
                <a:sym typeface="Wingdings 3"/>
              </a:rPr>
              <a:t>d</a:t>
            </a:r>
            <a:r>
              <a:rPr lang="vi-VN" sz="2900" baseline="-25000" dirty="0" smtClean="0">
                <a:sym typeface="Wingdings 3"/>
              </a:rPr>
              <a:t>1</a:t>
            </a:r>
            <a:r>
              <a:rPr lang="vi-VN" sz="2900" dirty="0" smtClean="0">
                <a:sym typeface="Wingdings 3"/>
              </a:rPr>
              <a:t>,d</a:t>
            </a:r>
            <a:r>
              <a:rPr lang="vi-VN" sz="2900" baseline="-25000" dirty="0" smtClean="0">
                <a:sym typeface="Wingdings 3"/>
              </a:rPr>
              <a:t>2</a:t>
            </a:r>
            <a:r>
              <a:rPr lang="vi-VN" sz="2900" dirty="0">
                <a:sym typeface="Wingdings 3"/>
              </a:rPr>
              <a:t>)</a:t>
            </a:r>
            <a:r>
              <a:rPr lang="vi-VN" sz="2800" dirty="0">
                <a:sym typeface="Wingdings 3"/>
              </a:rPr>
              <a:t> </a:t>
            </a:r>
            <a:r>
              <a:rPr lang="vi-VN" sz="2800" dirty="0" smtClean="0">
                <a:sym typeface="Wingdings 3"/>
              </a:rPr>
              <a:t>=                                             </a:t>
            </a:r>
            <a:endParaRPr lang="en-US" sz="28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431712"/>
              </p:ext>
            </p:extLst>
          </p:nvPr>
        </p:nvGraphicFramePr>
        <p:xfrm>
          <a:off x="3657600" y="3964132"/>
          <a:ext cx="3048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3" imgW="1218671" imgH="583947" progId="Equation.3">
                  <p:embed/>
                </p:oleObj>
              </mc:Choice>
              <mc:Fallback>
                <p:oleObj name="Equation" r:id="rId3" imgW="1218671" imgH="58394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3964132"/>
                        <a:ext cx="3048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753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Phương trình đường thẳng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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Khoảng cách từ 1 điểm đến 1 đường thẳng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Cho M(x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;y</a:t>
            </a:r>
            <a:r>
              <a:rPr lang="vi-VN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0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"/>
              </a:rPr>
              <a:t>) và đường thẳng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  <a:sym typeface="Wingdings 3"/>
              </a:rPr>
              <a:t>d: ax+by+c=0</a:t>
            </a:r>
          </a:p>
          <a:p>
            <a:pPr marL="0" indent="0">
              <a:buNone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3657600"/>
            <a:ext cx="5486400" cy="18288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vi-VN" sz="2800" dirty="0" smtClean="0">
                <a:sym typeface="Wingdings 3"/>
              </a:rPr>
              <a:t>	d(M,d</a:t>
            </a:r>
            <a:r>
              <a:rPr lang="vi-VN" sz="2800" dirty="0">
                <a:sym typeface="Wingdings 3"/>
              </a:rPr>
              <a:t>) </a:t>
            </a:r>
            <a:r>
              <a:rPr lang="vi-VN" sz="2800" dirty="0" smtClean="0">
                <a:sym typeface="Wingdings 3"/>
              </a:rPr>
              <a:t>= </a:t>
            </a:r>
            <a:endParaRPr lang="en-US" sz="28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205713"/>
              </p:ext>
            </p:extLst>
          </p:nvPr>
        </p:nvGraphicFramePr>
        <p:xfrm>
          <a:off x="3581400" y="3834606"/>
          <a:ext cx="2286000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3" name="Equation" r:id="rId3" imgW="1054080" imgH="622080" progId="Equation.3">
                  <p:embed/>
                </p:oleObj>
              </mc:Choice>
              <mc:Fallback>
                <p:oleObj name="Equation" r:id="rId3" imgW="1054080" imgH="6220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3834606"/>
                        <a:ext cx="2286000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740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1356</TotalTime>
  <Words>801</Words>
  <Application>Microsoft Office PowerPoint</Application>
  <PresentationFormat>On-screen Show (4:3)</PresentationFormat>
  <Paragraphs>139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Calibri</vt:lpstr>
      <vt:lpstr>Cambria Math</vt:lpstr>
      <vt:lpstr>Times New Roman</vt:lpstr>
      <vt:lpstr>Wingdings</vt:lpstr>
      <vt:lpstr>Wingdings 3</vt:lpstr>
      <vt:lpstr>Office Theme</vt:lpstr>
      <vt:lpstr>Equation</vt:lpstr>
      <vt:lpstr>MathType 6.0 Equation</vt:lpstr>
      <vt:lpstr>PowerPoint Presentation</vt:lpstr>
      <vt:lpstr>Phương trình đường thẳng</vt:lpstr>
      <vt:lpstr>Phương trình đường thẳng</vt:lpstr>
      <vt:lpstr>PowerPoint Presentation</vt:lpstr>
      <vt:lpstr>Phương trình đường thẳng</vt:lpstr>
      <vt:lpstr>PowerPoint Presentation</vt:lpstr>
      <vt:lpstr>Phương trình đường thẳng</vt:lpstr>
      <vt:lpstr>Phương trình đường thẳng</vt:lpstr>
      <vt:lpstr>Phương trình đường thẳng</vt:lpstr>
      <vt:lpstr>Phương trình đường tròn</vt:lpstr>
      <vt:lpstr>Phương trình Elip</vt:lpstr>
      <vt:lpstr>Bài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HỎI TRẮC NGHIỆM</vt:lpstr>
      <vt:lpstr>CÂU HỎI TRẮC NGHIỆM</vt:lpstr>
      <vt:lpstr>CÂU HỎI TRẮC NGHIỆM</vt:lpstr>
      <vt:lpstr>CÂU HỎI TRẮC NGHIỆM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TGS</dc:creator>
  <cp:lastModifiedBy>Admin</cp:lastModifiedBy>
  <cp:revision>117</cp:revision>
  <dcterms:created xsi:type="dcterms:W3CDTF">2016-10-16T10:10:10Z</dcterms:created>
  <dcterms:modified xsi:type="dcterms:W3CDTF">2022-03-02T05:29:46Z</dcterms:modified>
</cp:coreProperties>
</file>