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1" r:id="rId13"/>
    <p:sldId id="272" r:id="rId14"/>
    <p:sldId id="268" r:id="rId15"/>
    <p:sldId id="273" r:id="rId16"/>
    <p:sldId id="274" r:id="rId17"/>
    <p:sldId id="275" r:id="rId18"/>
    <p:sldId id="278" r:id="rId19"/>
    <p:sldId id="276" r:id="rId20"/>
    <p:sldId id="277" r:id="rId21"/>
    <p:sldId id="279" r:id="rId22"/>
    <p:sldId id="282" r:id="rId23"/>
    <p:sldId id="283" r:id="rId24"/>
    <p:sldId id="285" r:id="rId25"/>
    <p:sldId id="284" r:id="rId26"/>
    <p:sldId id="286" r:id="rId27"/>
    <p:sldId id="287" r:id="rId28"/>
    <p:sldId id="288" r:id="rId29"/>
    <p:sldId id="289" r:id="rId30"/>
    <p:sldId id="296" r:id="rId31"/>
    <p:sldId id="291" r:id="rId32"/>
    <p:sldId id="297" r:id="rId33"/>
    <p:sldId id="293" r:id="rId34"/>
    <p:sldId id="294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3" d="100"/>
          <a:sy n="73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image" Target="../media/image41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Relationship Id="rId14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7" Type="http://schemas.openxmlformats.org/officeDocument/2006/relationships/image" Target="../media/image30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11" Type="http://schemas.openxmlformats.org/officeDocument/2006/relationships/image" Target="../media/image59.wmf"/><Relationship Id="rId5" Type="http://schemas.openxmlformats.org/officeDocument/2006/relationships/image" Target="../media/image53.wmf"/><Relationship Id="rId10" Type="http://schemas.openxmlformats.org/officeDocument/2006/relationships/image" Target="../media/image58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60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12" Type="http://schemas.openxmlformats.org/officeDocument/2006/relationships/image" Target="../media/image73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5" Type="http://schemas.openxmlformats.org/officeDocument/2006/relationships/image" Target="../media/image66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Relationship Id="rId14" Type="http://schemas.openxmlformats.org/officeDocument/2006/relationships/image" Target="../media/image61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4" Type="http://schemas.openxmlformats.org/officeDocument/2006/relationships/image" Target="../media/image9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10286-4717-493B-8CEA-80C4A210335F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974C7-857E-4108-A8D5-D918DAE9E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541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F3B7D-E3BB-4AF2-97E7-41990B22480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46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F3B7D-E3BB-4AF2-97E7-41990B22480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34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F3B7D-E3BB-4AF2-97E7-41990B22480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221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F3B7D-E3BB-4AF2-97E7-41990B22480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8993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F3B7D-E3BB-4AF2-97E7-41990B22480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698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F3B7D-E3BB-4AF2-97E7-41990B22480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9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27365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4287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4726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42981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4587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646035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81275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36262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92144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15915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07044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994F9-796C-4DEA-A0DD-018B0F31A87C}" type="datetimeFigureOut">
              <a:rPr lang="en-US" smtClean="0"/>
              <a:t>01-Mar-22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349EA-CF2F-4BEF-89C4-833CA7CA6A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92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wmf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0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1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24.bin"/><Relationship Id="rId26" Type="http://schemas.openxmlformats.org/officeDocument/2006/relationships/oleObject" Target="../embeddings/oleObject28.bin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37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35.wmf"/><Relationship Id="rId25" Type="http://schemas.openxmlformats.org/officeDocument/2006/relationships/image" Target="../media/image39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29" Type="http://schemas.openxmlformats.org/officeDocument/2006/relationships/image" Target="../media/image41.wmf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32.wmf"/><Relationship Id="rId24" Type="http://schemas.openxmlformats.org/officeDocument/2006/relationships/oleObject" Target="../embeddings/oleObject27.bin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23" Type="http://schemas.openxmlformats.org/officeDocument/2006/relationships/image" Target="../media/image38.wmf"/><Relationship Id="rId28" Type="http://schemas.openxmlformats.org/officeDocument/2006/relationships/oleObject" Target="../embeddings/oleObject29.bin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36.wmf"/><Relationship Id="rId31" Type="http://schemas.openxmlformats.org/officeDocument/2006/relationships/image" Target="../media/image42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2.bin"/><Relationship Id="rId22" Type="http://schemas.openxmlformats.org/officeDocument/2006/relationships/oleObject" Target="../embeddings/oleObject26.bin"/><Relationship Id="rId27" Type="http://schemas.openxmlformats.org/officeDocument/2006/relationships/image" Target="../media/image40.wmf"/><Relationship Id="rId30" Type="http://schemas.openxmlformats.org/officeDocument/2006/relationships/oleObject" Target="../embeddings/oleObject30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46.w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7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3.wmf"/><Relationship Id="rId5" Type="http://schemas.openxmlformats.org/officeDocument/2006/relationships/image" Target="../media/image43.wmf"/><Relationship Id="rId15" Type="http://schemas.openxmlformats.org/officeDocument/2006/relationships/image" Target="../media/image47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36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mp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53.wmf"/><Relationship Id="rId18" Type="http://schemas.openxmlformats.org/officeDocument/2006/relationships/oleObject" Target="../embeddings/oleObject45.bin"/><Relationship Id="rId3" Type="http://schemas.openxmlformats.org/officeDocument/2006/relationships/notesSlide" Target="../notesSlides/notesSlide4.xml"/><Relationship Id="rId21" Type="http://schemas.openxmlformats.org/officeDocument/2006/relationships/image" Target="../media/image57.wmf"/><Relationship Id="rId7" Type="http://schemas.openxmlformats.org/officeDocument/2006/relationships/image" Target="../media/image50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55.wmf"/><Relationship Id="rId25" Type="http://schemas.openxmlformats.org/officeDocument/2006/relationships/image" Target="../media/image59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4.bin"/><Relationship Id="rId20" Type="http://schemas.openxmlformats.org/officeDocument/2006/relationships/oleObject" Target="../embeddings/oleObject46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52.wmf"/><Relationship Id="rId24" Type="http://schemas.openxmlformats.org/officeDocument/2006/relationships/oleObject" Target="../embeddings/oleObject48.bin"/><Relationship Id="rId5" Type="http://schemas.openxmlformats.org/officeDocument/2006/relationships/image" Target="../media/image49.wmf"/><Relationship Id="rId15" Type="http://schemas.openxmlformats.org/officeDocument/2006/relationships/image" Target="../media/image54.wmf"/><Relationship Id="rId23" Type="http://schemas.openxmlformats.org/officeDocument/2006/relationships/image" Target="../media/image58.wmf"/><Relationship Id="rId10" Type="http://schemas.openxmlformats.org/officeDocument/2006/relationships/oleObject" Target="../embeddings/oleObject41.bin"/><Relationship Id="rId19" Type="http://schemas.openxmlformats.org/officeDocument/2006/relationships/image" Target="../media/image56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51.wmf"/><Relationship Id="rId14" Type="http://schemas.openxmlformats.org/officeDocument/2006/relationships/oleObject" Target="../embeddings/oleObject43.bin"/><Relationship Id="rId22" Type="http://schemas.openxmlformats.org/officeDocument/2006/relationships/oleObject" Target="../embeddings/oleObject47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0.bin"/><Relationship Id="rId5" Type="http://schemas.openxmlformats.org/officeDocument/2006/relationships/image" Target="../media/image60.wmf"/><Relationship Id="rId4" Type="http://schemas.openxmlformats.org/officeDocument/2006/relationships/oleObject" Target="../embeddings/oleObject49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66.wmf"/><Relationship Id="rId18" Type="http://schemas.openxmlformats.org/officeDocument/2006/relationships/oleObject" Target="../embeddings/oleObject58.bin"/><Relationship Id="rId26" Type="http://schemas.openxmlformats.org/officeDocument/2006/relationships/oleObject" Target="../embeddings/oleObject62.bin"/><Relationship Id="rId3" Type="http://schemas.openxmlformats.org/officeDocument/2006/relationships/notesSlide" Target="../notesSlides/notesSlide6.xml"/><Relationship Id="rId21" Type="http://schemas.openxmlformats.org/officeDocument/2006/relationships/image" Target="../media/image70.wmf"/><Relationship Id="rId7" Type="http://schemas.openxmlformats.org/officeDocument/2006/relationships/image" Target="../media/image63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68.wmf"/><Relationship Id="rId25" Type="http://schemas.openxmlformats.org/officeDocument/2006/relationships/image" Target="../media/image7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7.bin"/><Relationship Id="rId20" Type="http://schemas.openxmlformats.org/officeDocument/2006/relationships/oleObject" Target="../embeddings/oleObject59.bin"/><Relationship Id="rId29" Type="http://schemas.openxmlformats.org/officeDocument/2006/relationships/image" Target="../media/image60.wmf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65.wmf"/><Relationship Id="rId24" Type="http://schemas.openxmlformats.org/officeDocument/2006/relationships/oleObject" Target="../embeddings/oleObject61.bin"/><Relationship Id="rId5" Type="http://schemas.openxmlformats.org/officeDocument/2006/relationships/image" Target="../media/image62.wmf"/><Relationship Id="rId15" Type="http://schemas.openxmlformats.org/officeDocument/2006/relationships/image" Target="../media/image67.wmf"/><Relationship Id="rId23" Type="http://schemas.openxmlformats.org/officeDocument/2006/relationships/image" Target="../media/image71.wmf"/><Relationship Id="rId28" Type="http://schemas.openxmlformats.org/officeDocument/2006/relationships/oleObject" Target="../embeddings/oleObject63.bin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69.wmf"/><Relationship Id="rId31" Type="http://schemas.openxmlformats.org/officeDocument/2006/relationships/image" Target="../media/image61.wmf"/><Relationship Id="rId4" Type="http://schemas.openxmlformats.org/officeDocument/2006/relationships/oleObject" Target="../embeddings/oleObject51.bin"/><Relationship Id="rId9" Type="http://schemas.openxmlformats.org/officeDocument/2006/relationships/image" Target="../media/image64.wmf"/><Relationship Id="rId14" Type="http://schemas.openxmlformats.org/officeDocument/2006/relationships/oleObject" Target="../embeddings/oleObject56.bin"/><Relationship Id="rId22" Type="http://schemas.openxmlformats.org/officeDocument/2006/relationships/oleObject" Target="../embeddings/oleObject60.bin"/><Relationship Id="rId27" Type="http://schemas.openxmlformats.org/officeDocument/2006/relationships/image" Target="../media/image73.wmf"/><Relationship Id="rId30" Type="http://schemas.openxmlformats.org/officeDocument/2006/relationships/oleObject" Target="../embeddings/oleObject64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slide" Target="slide30.xml"/><Relationship Id="rId18" Type="http://schemas.openxmlformats.org/officeDocument/2006/relationships/image" Target="../media/image81.png"/><Relationship Id="rId3" Type="http://schemas.openxmlformats.org/officeDocument/2006/relationships/slide" Target="slide33.xml"/><Relationship Id="rId7" Type="http://schemas.openxmlformats.org/officeDocument/2006/relationships/slide" Target="slide34.xml"/><Relationship Id="rId12" Type="http://schemas.openxmlformats.org/officeDocument/2006/relationships/image" Target="../media/image78.png"/><Relationship Id="rId17" Type="http://schemas.openxmlformats.org/officeDocument/2006/relationships/slide" Target="slide28.xml"/><Relationship Id="rId2" Type="http://schemas.openxmlformats.org/officeDocument/2006/relationships/audio" Target="../media/audio1.wav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png"/><Relationship Id="rId11" Type="http://schemas.openxmlformats.org/officeDocument/2006/relationships/slide" Target="slide29.xml"/><Relationship Id="rId5" Type="http://schemas.openxmlformats.org/officeDocument/2006/relationships/slide" Target="slide32.xml"/><Relationship Id="rId15" Type="http://schemas.openxmlformats.org/officeDocument/2006/relationships/slide" Target="slide31.xml"/><Relationship Id="rId10" Type="http://schemas.openxmlformats.org/officeDocument/2006/relationships/image" Target="../media/image77.png"/><Relationship Id="rId4" Type="http://schemas.openxmlformats.org/officeDocument/2006/relationships/image" Target="../media/image74.png"/><Relationship Id="rId9" Type="http://schemas.openxmlformats.org/officeDocument/2006/relationships/slide" Target="slide35.xml"/><Relationship Id="rId14" Type="http://schemas.openxmlformats.org/officeDocument/2006/relationships/image" Target="../media/image7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82.png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18" Type="http://schemas.openxmlformats.org/officeDocument/2006/relationships/oleObject" Target="../embeddings/oleObject66.bin"/><Relationship Id="rId3" Type="http://schemas.openxmlformats.org/officeDocument/2006/relationships/tags" Target="../tags/tag17.xml"/><Relationship Id="rId21" Type="http://schemas.openxmlformats.org/officeDocument/2006/relationships/image" Target="../media/image85.wmf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image" Target="../media/image83.wmf"/><Relationship Id="rId2" Type="http://schemas.openxmlformats.org/officeDocument/2006/relationships/tags" Target="../tags/tag16.xml"/><Relationship Id="rId16" Type="http://schemas.openxmlformats.org/officeDocument/2006/relationships/oleObject" Target="../embeddings/oleObject65.bin"/><Relationship Id="rId20" Type="http://schemas.openxmlformats.org/officeDocument/2006/relationships/oleObject" Target="../embeddings/oleObject67.bin"/><Relationship Id="rId1" Type="http://schemas.openxmlformats.org/officeDocument/2006/relationships/vmlDrawing" Target="../drawings/vmlDrawing15.v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24" Type="http://schemas.openxmlformats.org/officeDocument/2006/relationships/image" Target="../media/image82.png"/><Relationship Id="rId5" Type="http://schemas.openxmlformats.org/officeDocument/2006/relationships/tags" Target="../tags/tag19.xml"/><Relationship Id="rId15" Type="http://schemas.openxmlformats.org/officeDocument/2006/relationships/slide" Target="slide12.xml"/><Relationship Id="rId23" Type="http://schemas.openxmlformats.org/officeDocument/2006/relationships/slide" Target="slide27.xml"/><Relationship Id="rId10" Type="http://schemas.openxmlformats.org/officeDocument/2006/relationships/tags" Target="../tags/tag24.xml"/><Relationship Id="rId19" Type="http://schemas.openxmlformats.org/officeDocument/2006/relationships/image" Target="../media/image84.wmf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slideLayout" Target="../slideLayouts/slideLayout2.xml"/><Relationship Id="rId22" Type="http://schemas.openxmlformats.org/officeDocument/2006/relationships/oleObject" Target="../embeddings/oleObject68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8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88.wmf"/><Relationship Id="rId11" Type="http://schemas.openxmlformats.org/officeDocument/2006/relationships/slide" Target="slide27.xml"/><Relationship Id="rId5" Type="http://schemas.openxmlformats.org/officeDocument/2006/relationships/oleObject" Target="../embeddings/oleObject70.bin"/><Relationship Id="rId10" Type="http://schemas.openxmlformats.org/officeDocument/2006/relationships/image" Target="../media/image90.wmf"/><Relationship Id="rId4" Type="http://schemas.openxmlformats.org/officeDocument/2006/relationships/image" Target="../media/image87.wmf"/><Relationship Id="rId9" Type="http://schemas.openxmlformats.org/officeDocument/2006/relationships/oleObject" Target="../embeddings/oleObject7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8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27.xml"/><Relationship Id="rId5" Type="http://schemas.openxmlformats.org/officeDocument/2006/relationships/image" Target="../media/image91.wmf"/><Relationship Id="rId4" Type="http://schemas.openxmlformats.org/officeDocument/2006/relationships/oleObject" Target="../embeddings/oleObject73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3" Type="http://schemas.openxmlformats.org/officeDocument/2006/relationships/tags" Target="../tags/tag29.xml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82.png"/><Relationship Id="rId2" Type="http://schemas.openxmlformats.org/officeDocument/2006/relationships/tags" Target="../tags/tag28.xml"/><Relationship Id="rId1" Type="http://schemas.openxmlformats.org/officeDocument/2006/relationships/vmlDrawing" Target="../drawings/vmlDrawing18.vml"/><Relationship Id="rId6" Type="http://schemas.openxmlformats.org/officeDocument/2006/relationships/slideLayout" Target="../slideLayouts/slideLayout2.xml"/><Relationship Id="rId11" Type="http://schemas.openxmlformats.org/officeDocument/2006/relationships/slide" Target="slide27.xml"/><Relationship Id="rId5" Type="http://schemas.openxmlformats.org/officeDocument/2006/relationships/tags" Target="../tags/tag31.xml"/><Relationship Id="rId10" Type="http://schemas.openxmlformats.org/officeDocument/2006/relationships/image" Target="../media/image93.wmf"/><Relationship Id="rId4" Type="http://schemas.openxmlformats.org/officeDocument/2006/relationships/tags" Target="../tags/tag30.xml"/><Relationship Id="rId9" Type="http://schemas.openxmlformats.org/officeDocument/2006/relationships/oleObject" Target="../embeddings/oleObject75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oleObject" Target="../embeddings/oleObject9.bin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4.wmf"/><Relationship Id="rId2" Type="http://schemas.openxmlformats.org/officeDocument/2006/relationships/tags" Target="../tags/tag2.xml"/><Relationship Id="rId16" Type="http://schemas.openxmlformats.org/officeDocument/2006/relationships/image" Target="../media/image16.wmf"/><Relationship Id="rId1" Type="http://schemas.openxmlformats.org/officeDocument/2006/relationships/vmlDrawing" Target="../drawings/vmlDrawing4.vml"/><Relationship Id="rId6" Type="http://schemas.openxmlformats.org/officeDocument/2006/relationships/tags" Target="../tags/tag6.xml"/><Relationship Id="rId11" Type="http://schemas.openxmlformats.org/officeDocument/2006/relationships/oleObject" Target="../embeddings/oleObject8.bin"/><Relationship Id="rId5" Type="http://schemas.openxmlformats.org/officeDocument/2006/relationships/tags" Target="../tags/tag5.xml"/><Relationship Id="rId15" Type="http://schemas.openxmlformats.org/officeDocument/2006/relationships/oleObject" Target="../embeddings/oleObject10.bin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0890" y="4418911"/>
            <a:ext cx="2445327" cy="2439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43670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56754" y="0"/>
            <a:ext cx="10384972" cy="7707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tabLst>
                <a:tab pos="457200" algn="l"/>
              </a:tabLst>
            </a:pP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Ví </a:t>
            </a: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endParaRPr lang="en-US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75398" y="903437"/>
            <a:ext cx="4573842" cy="158391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ctr">
              <a:lnSpc>
                <a:spcPct val="200000"/>
              </a:lnSpc>
              <a:buAutoNum type="alphaLcPeriod"/>
            </a:pP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fr-FR" sz="2800" i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y</a:t>
            </a:r>
            <a:r>
              <a:rPr lang="fr-FR" sz="2800" i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–8x + 2y– 1= </a:t>
            </a: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pPr marL="514350" indent="-514350" algn="ctr">
              <a:lnSpc>
                <a:spcPct val="200000"/>
              </a:lnSpc>
              <a:buAutoNum type="alphaLcPeriod"/>
            </a:pP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fr-FR" sz="2800" i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y</a:t>
            </a:r>
            <a:r>
              <a:rPr lang="fr-FR" sz="2800" i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2x – </a:t>
            </a: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6y= 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238330" y="871907"/>
            <a:ext cx="4747533" cy="158391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x</a:t>
            </a:r>
            <a:r>
              <a:rPr lang="fr-FR" sz="2800" i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y</a:t>
            </a:r>
            <a:r>
              <a:rPr lang="fr-FR" sz="2800" i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+ 2x – 4y – 4 = 0</a:t>
            </a:r>
          </a:p>
          <a:p>
            <a:pPr>
              <a:lnSpc>
                <a:spcPct val="200000"/>
              </a:lnSpc>
            </a:pP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fr-FR" sz="2800" i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y</a:t>
            </a:r>
            <a:r>
              <a:rPr lang="fr-FR" sz="2800" i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6x </a:t>
            </a:r>
            <a:r>
              <a:rPr lang="fr-FR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fr-FR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2y – 2 =0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346960"/>
            <a:ext cx="1090749" cy="827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endParaRPr lang="en-US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1757" y="3099873"/>
            <a:ext cx="59501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i="1" dirty="0" smtClean="0">
                <a:latin typeface="Times New Roman" panose="02020603050405020304" pitchFamily="18" charset="0"/>
                <a:cs typeface="Times New Roman" pitchFamily="18" charset="0"/>
              </a:rPr>
              <a:t>a.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itchFamily="18" charset="0"/>
              </a:rPr>
              <a:t>Phương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438350"/>
              </p:ext>
            </p:extLst>
          </p:nvPr>
        </p:nvGraphicFramePr>
        <p:xfrm>
          <a:off x="6102700" y="3019278"/>
          <a:ext cx="3784747" cy="1148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2" name="Equation" r:id="rId4" imgW="1422360" imgH="431640" progId="Equation.DSMT4">
                  <p:embed/>
                </p:oleObj>
              </mc:Choice>
              <mc:Fallback>
                <p:oleObj name="Equation" r:id="rId4" imgW="14223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02700" y="3019278"/>
                        <a:ext cx="3784747" cy="1148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40375731"/>
              </p:ext>
            </p:extLst>
          </p:nvPr>
        </p:nvGraphicFramePr>
        <p:xfrm>
          <a:off x="1985554" y="4696846"/>
          <a:ext cx="51292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3" name="Equation" r:id="rId6" imgW="6324480" imgH="672840" progId="Equation.DSMT4">
                  <p:embed/>
                </p:oleObj>
              </mc:Choice>
              <mc:Fallback>
                <p:oleObj name="Equation" r:id="rId6" imgW="632448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5554" y="4696846"/>
                        <a:ext cx="5129213" cy="673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156754" y="4591846"/>
            <a:ext cx="182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itchFamily="18" charset="0"/>
              </a:rPr>
              <a:t>Bán</a:t>
            </a:r>
            <a:r>
              <a:rPr lang="en-US" sz="3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itchFamily="18" charset="0"/>
              </a:rPr>
              <a:t>kính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509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566" y="311334"/>
            <a:ext cx="11521440" cy="38818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Chú </a:t>
            </a:r>
            <a:r>
              <a:rPr 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phương trình có dạng: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vi-V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vi-V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sz="3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− 2a</a:t>
            </a:r>
            <a:r>
              <a:rPr lang="vi-V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− 2b</a:t>
            </a:r>
            <a:r>
              <a:rPr lang="vi-VN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+ c = 0 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 phương trình đường tròn nếu thỏa mãn 3 điều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063"/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Hệ số của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bằng nhau.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063"/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Không chứa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063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tọa độ tâm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(a; b)  là hệ số của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 y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chia cho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2.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93551900"/>
              </p:ext>
            </p:extLst>
          </p:nvPr>
        </p:nvGraphicFramePr>
        <p:xfrm>
          <a:off x="790303" y="3061064"/>
          <a:ext cx="2019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Equation" r:id="rId4" imgW="2019240" imgH="406080" progId="Equation.DSMT4">
                  <p:embed/>
                </p:oleObj>
              </mc:Choice>
              <mc:Fallback>
                <p:oleObj name="Equation" r:id="rId4" imgW="20192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303" y="3061064"/>
                        <a:ext cx="20193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8013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2"/>
            </p:custDataLst>
          </p:nvPr>
        </p:nvSpPr>
        <p:spPr>
          <a:xfrm>
            <a:off x="211183" y="85805"/>
            <a:ext cx="58370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fr-FR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fr-FR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fr-F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fr-F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fr-F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fr-FR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1183" y="1204067"/>
            <a:ext cx="9716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fr-FR" sz="2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fr-FR" sz="24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fr-F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(a; b) là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2485396"/>
            <a:ext cx="4706413" cy="3317636"/>
          </a:xfrm>
          <a:prstGeom prst="rect">
            <a:avLst/>
          </a:prstGeom>
        </p:spPr>
      </p:pic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829994"/>
              </p:ext>
            </p:extLst>
          </p:nvPr>
        </p:nvGraphicFramePr>
        <p:xfrm>
          <a:off x="1193175" y="1859717"/>
          <a:ext cx="5296907" cy="46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7" name="Equation" r:id="rId5" imgW="2908080" imgH="253800" progId="Equation.DSMT4">
                  <p:embed/>
                </p:oleObj>
              </mc:Choice>
              <mc:Fallback>
                <p:oleObj name="Equation" r:id="rId5" imgW="29080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3175" y="1859717"/>
                        <a:ext cx="5296907" cy="46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24538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56754" y="0"/>
            <a:ext cx="8238099" cy="94745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Ví </a:t>
            </a: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2)</a:t>
            </a:r>
            <a:r>
              <a:rPr lang="en-US" sz="28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(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280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(3; –3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6754" y="1003104"/>
            <a:ext cx="1090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endParaRPr lang="en-US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5226" y="1632117"/>
            <a:ext cx="91395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PTTT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(2; –3)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 ; –3)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599136"/>
              </p:ext>
            </p:extLst>
          </p:nvPr>
        </p:nvGraphicFramePr>
        <p:xfrm>
          <a:off x="969563" y="2553026"/>
          <a:ext cx="7697245" cy="1269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Equation" r:id="rId3" imgW="3085920" imgH="507960" progId="Equation.DSMT4">
                  <p:embed/>
                </p:oleObj>
              </mc:Choice>
              <mc:Fallback>
                <p:oleObj name="Equation" r:id="rId3" imgW="308592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9563" y="2553026"/>
                        <a:ext cx="7697245" cy="1269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ounded Rectangle 1"/>
          <p:cNvSpPr/>
          <p:nvPr/>
        </p:nvSpPr>
        <p:spPr>
          <a:xfrm>
            <a:off x="7249098" y="3187940"/>
            <a:ext cx="1531345" cy="546778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461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16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71" y="1278023"/>
            <a:ext cx="10350969" cy="354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283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40" y="121185"/>
            <a:ext cx="10045597" cy="2243191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7439"/>
            <a:ext cx="6175583" cy="1919105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99123"/>
            <a:ext cx="7980030" cy="285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8570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20" y="187287"/>
            <a:ext cx="8681340" cy="1822289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204" y="2009576"/>
            <a:ext cx="8101380" cy="349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51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305" y="642496"/>
            <a:ext cx="11754081" cy="591393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4305" y="2448606"/>
            <a:ext cx="11521440" cy="38818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 ý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Một phương trình có dạng: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vi-VN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36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vi-VN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sz="36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− 2a</a:t>
            </a:r>
            <a:r>
              <a:rPr lang="vi-VN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− 2b</a:t>
            </a:r>
            <a:r>
              <a:rPr lang="vi-VN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+ c = 0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 phương trình đường tròn nếu thỏa mãn 3 điều kiện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063"/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 số của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b="1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b="1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bằng nhau.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063"/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 chứa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xy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7063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tọa độ tâm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(a; b)  là hệ số của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x, y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cho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2.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49883059"/>
              </p:ext>
            </p:extLst>
          </p:nvPr>
        </p:nvGraphicFramePr>
        <p:xfrm>
          <a:off x="927042" y="5198336"/>
          <a:ext cx="2019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Equation" r:id="rId4" imgW="2019240" imgH="406080" progId="Equation.DSMT4">
                  <p:embed/>
                </p:oleObj>
              </mc:Choice>
              <mc:Fallback>
                <p:oleObj name="Equation" r:id="rId4" imgW="20192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042" y="5198336"/>
                        <a:ext cx="20193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57505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 flipV="1">
            <a:off x="6197574" y="2132382"/>
            <a:ext cx="0" cy="4547819"/>
          </a:xfrm>
          <a:prstGeom prst="line">
            <a:avLst/>
          </a:prstGeom>
          <a:ln w="57150" cmpd="thickThin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509457" y="3067205"/>
            <a:ext cx="1320456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Ta có : </a:t>
            </a:r>
          </a:p>
        </p:txBody>
      </p:sp>
      <p:graphicFrame>
        <p:nvGraphicFramePr>
          <p:cNvPr id="41" name="Object 4"/>
          <p:cNvGraphicFramePr>
            <a:graphicFrameLocks noChangeAspect="1"/>
          </p:cNvGraphicFramePr>
          <p:nvPr>
            <p:extLst/>
          </p:nvPr>
        </p:nvGraphicFramePr>
        <p:xfrm>
          <a:off x="1829914" y="3126553"/>
          <a:ext cx="2643028" cy="474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4" name="Equation" r:id="rId4" imgW="1168200" imgH="203040" progId="Equation.DSMT4">
                  <p:embed/>
                </p:oleObj>
              </mc:Choice>
              <mc:Fallback>
                <p:oleObj name="Equation" r:id="rId4" imgW="11682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9914" y="3126553"/>
                        <a:ext cx="2643028" cy="4741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26078" y="-19050"/>
            <a:ext cx="12089722" cy="1976160"/>
            <a:chOff x="24490" y="-19050"/>
            <a:chExt cx="12089722" cy="1976160"/>
          </a:xfrm>
        </p:grpSpPr>
        <p:sp>
          <p:nvSpPr>
            <p:cNvPr id="46" name="Rounded Rectangle 45"/>
            <p:cNvSpPr/>
            <p:nvPr/>
          </p:nvSpPr>
          <p:spPr>
            <a:xfrm>
              <a:off x="845946" y="104485"/>
              <a:ext cx="11268266" cy="1841572"/>
            </a:xfrm>
            <a:prstGeom prst="roundRect">
              <a:avLst>
                <a:gd name="adj" fmla="val 9218"/>
              </a:avLst>
            </a:prstGeom>
            <a:gradFill flip="none" rotWithShape="1">
              <a:gsLst>
                <a:gs pos="0">
                  <a:srgbClr val="CDE0C9">
                    <a:shade val="30000"/>
                    <a:satMod val="115000"/>
                  </a:srgbClr>
                </a:gs>
                <a:gs pos="35000">
                  <a:srgbClr val="CDE0C9">
                    <a:shade val="67500"/>
                    <a:satMod val="11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129265" y="63439"/>
              <a:ext cx="1859872" cy="1860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24490" y="59528"/>
              <a:ext cx="1859872" cy="1860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05954" y="-19050"/>
              <a:ext cx="1039644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11500" b="1" spc="67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.VnCentury SchoolbookH" pitchFamily="34" charset="0"/>
                </a:rPr>
                <a:t>3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03147" y="177802"/>
              <a:ext cx="11782531" cy="13292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31471" y="71013"/>
              <a:ext cx="9649486" cy="538587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Tìm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tâm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bán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kính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vi-VN" sz="2700" dirty="0">
                  <a:latin typeface="Times New Roman" pitchFamily="18" charset="0"/>
                  <a:cs typeface="Times New Roman" pitchFamily="18" charset="0"/>
                </a:rPr>
                <a:t>đường tròn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sau</a:t>
              </a:r>
              <a:endParaRPr lang="vi-VN" sz="27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39" name="Object 38"/>
            <p:cNvGraphicFramePr>
              <a:graphicFrameLocks noChangeAspect="1"/>
            </p:cNvGraphicFramePr>
            <p:nvPr>
              <p:extLst/>
            </p:nvPr>
          </p:nvGraphicFramePr>
          <p:xfrm>
            <a:off x="3784523" y="573583"/>
            <a:ext cx="3920441" cy="13835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25" name="Equation" r:id="rId6" imgW="2082600" imgH="736560" progId="Equation.DSMT4">
                    <p:embed/>
                  </p:oleObj>
                </mc:Choice>
                <mc:Fallback>
                  <p:oleObj name="Equation" r:id="rId6" imgW="2082600" imgH="736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784523" y="573583"/>
                          <a:ext cx="3920441" cy="13835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Group 1"/>
          <p:cNvGrpSpPr/>
          <p:nvPr/>
        </p:nvGrpSpPr>
        <p:grpSpPr>
          <a:xfrm>
            <a:off x="175481" y="2209800"/>
            <a:ext cx="4396916" cy="711200"/>
            <a:chOff x="130454" y="1657350"/>
            <a:chExt cx="3298546" cy="533400"/>
          </a:xfrm>
        </p:grpSpPr>
        <p:sp>
          <p:nvSpPr>
            <p:cNvPr id="68" name="Rounded Rectangle 67"/>
            <p:cNvSpPr/>
            <p:nvPr/>
          </p:nvSpPr>
          <p:spPr>
            <a:xfrm>
              <a:off x="130454" y="1657350"/>
              <a:ext cx="3298546" cy="5334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CDE0C9">
                    <a:shade val="30000"/>
                    <a:satMod val="115000"/>
                  </a:srgbClr>
                </a:gs>
                <a:gs pos="35000">
                  <a:srgbClr val="CDE0C9">
                    <a:shade val="67500"/>
                    <a:satMod val="11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49" name="Object 48"/>
            <p:cNvGraphicFramePr>
              <a:graphicFrameLocks noChangeAspect="1"/>
            </p:cNvGraphicFramePr>
            <p:nvPr>
              <p:extLst/>
            </p:nvPr>
          </p:nvGraphicFramePr>
          <p:xfrm>
            <a:off x="278587" y="1733550"/>
            <a:ext cx="2906713" cy="387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26" name="Equation" r:id="rId8" imgW="1714320" imgH="228600" progId="Equation.DSMT4">
                    <p:embed/>
                  </p:oleObj>
                </mc:Choice>
                <mc:Fallback>
                  <p:oleObj name="Equation" r:id="rId8" imgW="171432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78587" y="1733550"/>
                          <a:ext cx="2906713" cy="387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0" name="Object 4"/>
          <p:cNvGraphicFramePr>
            <a:graphicFrameLocks noChangeAspect="1"/>
          </p:cNvGraphicFramePr>
          <p:nvPr>
            <p:extLst/>
          </p:nvPr>
        </p:nvGraphicFramePr>
        <p:xfrm>
          <a:off x="1844725" y="3649135"/>
          <a:ext cx="2613402" cy="474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7" name="Equation" r:id="rId10" imgW="1155600" imgH="203040" progId="Equation.DSMT4">
                  <p:embed/>
                </p:oleObj>
              </mc:Choice>
              <mc:Fallback>
                <p:oleObj name="Equation" r:id="rId10" imgW="11556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725" y="3649135"/>
                        <a:ext cx="2613402" cy="4741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509456" y="4241800"/>
            <a:ext cx="5383398" cy="55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700" dirty="0">
                <a:latin typeface="Times New Roman" pitchFamily="18" charset="0"/>
                <a:cs typeface="Times New Roman" pitchFamily="18" charset="0"/>
              </a:rPr>
              <a:t>đường tròn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(1;1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07340" y="4893653"/>
            <a:ext cx="1320456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Ta có : </a:t>
            </a:r>
          </a:p>
        </p:txBody>
      </p:sp>
      <p:graphicFrame>
        <p:nvGraphicFramePr>
          <p:cNvPr id="34" name="Object 4"/>
          <p:cNvGraphicFramePr>
            <a:graphicFrameLocks noChangeAspect="1"/>
          </p:cNvGraphicFramePr>
          <p:nvPr>
            <p:extLst/>
          </p:nvPr>
        </p:nvGraphicFramePr>
        <p:xfrm>
          <a:off x="1792130" y="4923328"/>
          <a:ext cx="2240967" cy="474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8" name="Equation" r:id="rId12" imgW="990360" imgH="203040" progId="Equation.DSMT4">
                  <p:embed/>
                </p:oleObj>
              </mc:Choice>
              <mc:Fallback>
                <p:oleObj name="Equation" r:id="rId12" imgW="9903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130" y="4923328"/>
                        <a:ext cx="2240967" cy="4741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4"/>
          <p:cNvGraphicFramePr>
            <a:graphicFrameLocks noChangeAspect="1"/>
          </p:cNvGraphicFramePr>
          <p:nvPr>
            <p:extLst/>
          </p:nvPr>
        </p:nvGraphicFramePr>
        <p:xfrm>
          <a:off x="2236206" y="5397500"/>
          <a:ext cx="261340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9" name="Equation" r:id="rId14" imgW="1155600" imgH="228600" progId="Equation.DSMT4">
                  <p:embed/>
                </p:oleObj>
              </mc:Choice>
              <mc:Fallback>
                <p:oleObj name="Equation" r:id="rId14" imgW="11556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6206" y="5397500"/>
                        <a:ext cx="2613402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4"/>
          <p:cNvGraphicFramePr>
            <a:graphicFrameLocks noChangeAspect="1"/>
          </p:cNvGraphicFramePr>
          <p:nvPr>
            <p:extLst/>
          </p:nvPr>
        </p:nvGraphicFramePr>
        <p:xfrm>
          <a:off x="1590503" y="5969001"/>
          <a:ext cx="1263322" cy="414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0" name="Equation" r:id="rId16" imgW="558720" imgH="177480" progId="Equation.DSMT4">
                  <p:embed/>
                </p:oleObj>
              </mc:Choice>
              <mc:Fallback>
                <p:oleObj name="Equation" r:id="rId16" imgW="5587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0503" y="5969001"/>
                        <a:ext cx="1263322" cy="4148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6502294" y="2132381"/>
            <a:ext cx="4977104" cy="711200"/>
            <a:chOff x="4876800" y="1599286"/>
            <a:chExt cx="3733800" cy="533400"/>
          </a:xfrm>
        </p:grpSpPr>
        <p:sp>
          <p:nvSpPr>
            <p:cNvPr id="40" name="Rounded Rectangle 39"/>
            <p:cNvSpPr/>
            <p:nvPr/>
          </p:nvSpPr>
          <p:spPr>
            <a:xfrm>
              <a:off x="4876800" y="1599286"/>
              <a:ext cx="3733800" cy="5334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CDE0C9">
                    <a:shade val="30000"/>
                    <a:satMod val="115000"/>
                  </a:srgbClr>
                </a:gs>
                <a:gs pos="35000">
                  <a:srgbClr val="CDE0C9">
                    <a:shade val="67500"/>
                    <a:satMod val="11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42" name="Object 41"/>
            <p:cNvGraphicFramePr>
              <a:graphicFrameLocks noChangeAspect="1"/>
            </p:cNvGraphicFramePr>
            <p:nvPr>
              <p:extLst/>
            </p:nvPr>
          </p:nvGraphicFramePr>
          <p:xfrm>
            <a:off x="5003800" y="1674813"/>
            <a:ext cx="3530600" cy="387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1" name="Equation" r:id="rId18" imgW="2082600" imgH="228600" progId="Equation.DSMT4">
                    <p:embed/>
                  </p:oleObj>
                </mc:Choice>
                <mc:Fallback>
                  <p:oleObj name="Equation" r:id="rId18" imgW="20826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5003800" y="1674813"/>
                          <a:ext cx="3530600" cy="387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7721177" y="2843583"/>
          <a:ext cx="3656648" cy="821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2" name="Equation" r:id="rId20" imgW="1752480" imgH="393480" progId="Equation.DSMT4">
                  <p:embed/>
                </p:oleObj>
              </mc:Choice>
              <mc:Fallback>
                <p:oleObj name="Equation" r:id="rId20" imgW="17524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721177" y="2843583"/>
                        <a:ext cx="3656648" cy="821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6299148" y="3708320"/>
            <a:ext cx="1320456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Ta có : </a:t>
            </a:r>
          </a:p>
        </p:txBody>
      </p:sp>
      <p:graphicFrame>
        <p:nvGraphicFramePr>
          <p:cNvPr id="45" name="Object 4"/>
          <p:cNvGraphicFramePr>
            <a:graphicFrameLocks noChangeAspect="1"/>
          </p:cNvGraphicFramePr>
          <p:nvPr>
            <p:extLst/>
          </p:nvPr>
        </p:nvGraphicFramePr>
        <p:xfrm>
          <a:off x="7562469" y="3615630"/>
          <a:ext cx="2546558" cy="848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3" name="Equation" r:id="rId22" imgW="1218960" imgH="393480" progId="Equation.DSMT4">
                  <p:embed/>
                </p:oleObj>
              </mc:Choice>
              <mc:Fallback>
                <p:oleObj name="Equation" r:id="rId22" imgW="12189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469" y="3615630"/>
                        <a:ext cx="2546558" cy="8484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"/>
          <p:cNvGraphicFramePr>
            <a:graphicFrameLocks noChangeAspect="1"/>
          </p:cNvGraphicFramePr>
          <p:nvPr>
            <p:extLst/>
          </p:nvPr>
        </p:nvGraphicFramePr>
        <p:xfrm>
          <a:off x="7518031" y="4469443"/>
          <a:ext cx="2624735" cy="848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4" name="Equation" r:id="rId24" imgW="1257120" imgH="393480" progId="Equation.DSMT4">
                  <p:embed/>
                </p:oleObj>
              </mc:Choice>
              <mc:Fallback>
                <p:oleObj name="Equation" r:id="rId24" imgW="12571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8031" y="4469443"/>
                        <a:ext cx="2624735" cy="8484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4"/>
          <p:cNvGraphicFramePr>
            <a:graphicFrameLocks noChangeAspect="1"/>
          </p:cNvGraphicFramePr>
          <p:nvPr>
            <p:extLst/>
          </p:nvPr>
        </p:nvGraphicFramePr>
        <p:xfrm>
          <a:off x="10449596" y="4041907"/>
          <a:ext cx="1580738" cy="827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5" name="Equation" r:id="rId26" imgW="850680" imgH="431640" progId="Equation.DSMT4">
                  <p:embed/>
                </p:oleObj>
              </mc:Choice>
              <mc:Fallback>
                <p:oleObj name="Equation" r:id="rId26" imgW="8506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9596" y="4041907"/>
                        <a:ext cx="1580738" cy="8279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57"/>
          <p:cNvSpPr>
            <a:spLocks noChangeArrowheads="1"/>
          </p:cNvSpPr>
          <p:nvPr/>
        </p:nvSpPr>
        <p:spPr bwMode="auto">
          <a:xfrm>
            <a:off x="6400721" y="5514232"/>
            <a:ext cx="1320456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Ta có : </a:t>
            </a:r>
          </a:p>
        </p:txBody>
      </p:sp>
      <p:graphicFrame>
        <p:nvGraphicFramePr>
          <p:cNvPr id="59" name="Object 4"/>
          <p:cNvGraphicFramePr>
            <a:graphicFrameLocks noChangeAspect="1"/>
          </p:cNvGraphicFramePr>
          <p:nvPr>
            <p:extLst/>
          </p:nvPr>
        </p:nvGraphicFramePr>
        <p:xfrm>
          <a:off x="7619605" y="5268896"/>
          <a:ext cx="4076755" cy="1004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6" name="Equation" r:id="rId28" imgW="1968480" imgH="469800" progId="Equation.DSMT4">
                  <p:embed/>
                </p:oleObj>
              </mc:Choice>
              <mc:Fallback>
                <p:oleObj name="Equation" r:id="rId28" imgW="196848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9605" y="5268896"/>
                        <a:ext cx="4076755" cy="10049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4"/>
          <p:cNvGraphicFramePr>
            <a:graphicFrameLocks noChangeAspect="1"/>
          </p:cNvGraphicFramePr>
          <p:nvPr>
            <p:extLst/>
          </p:nvPr>
        </p:nvGraphicFramePr>
        <p:xfrm>
          <a:off x="7342394" y="6375401"/>
          <a:ext cx="1206186" cy="414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7" name="Equation" r:id="rId30" imgW="533160" imgH="177480" progId="Equation.DSMT4">
                  <p:embed/>
                </p:oleObj>
              </mc:Choice>
              <mc:Fallback>
                <p:oleObj name="Equation" r:id="rId30" imgW="53316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2394" y="6375401"/>
                        <a:ext cx="1206186" cy="4148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180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1" grpId="0"/>
      <p:bldP spid="32" grpId="0"/>
      <p:bldP spid="44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1273175" y="4073525"/>
            <a:ext cx="8001000" cy="190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Arabia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724400" y="1752600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8199836" y="1760546"/>
            <a:ext cx="1730375" cy="1736725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rgbClr val="FFFF66"/>
              </a:solidFill>
            </a:endParaRP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V="1">
            <a:off x="9062365" y="2134045"/>
            <a:ext cx="743042" cy="51337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Text Box 46"/>
          <p:cNvSpPr txBox="1">
            <a:spLocks noChangeArrowheads="1"/>
          </p:cNvSpPr>
          <p:nvPr/>
        </p:nvSpPr>
        <p:spPr bwMode="auto">
          <a:xfrm>
            <a:off x="9019272" y="2589866"/>
            <a:ext cx="2524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9145479" y="2017624"/>
            <a:ext cx="473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</p:txBody>
      </p:sp>
      <p:pic>
        <p:nvPicPr>
          <p:cNvPr id="5146" name="Picture 14" descr="Picture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9009801" y="2589047"/>
            <a:ext cx="79725" cy="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Cloud 24"/>
          <p:cNvSpPr/>
          <p:nvPr/>
        </p:nvSpPr>
        <p:spPr bwMode="auto">
          <a:xfrm>
            <a:off x="1445433" y="1307728"/>
            <a:ext cx="5794621" cy="1195833"/>
          </a:xfrm>
          <a:prstGeom prst="cloud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91440" tIns="2743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err="1" smtClean="0">
                <a:solidFill>
                  <a:srgbClr val="FDFDF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800" b="1" dirty="0" smtClean="0">
                <a:solidFill>
                  <a:srgbClr val="FDFDF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DFDF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800" b="1" dirty="0" smtClean="0">
                <a:solidFill>
                  <a:srgbClr val="FDFDF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DFDF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b="1" dirty="0" smtClean="0">
                <a:solidFill>
                  <a:srgbClr val="FDFDF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DFDF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b="1" dirty="0" smtClean="0">
                <a:solidFill>
                  <a:srgbClr val="FDFDF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DFDF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altLang="en-US" sz="2800" b="1" dirty="0" smtClean="0">
                <a:solidFill>
                  <a:srgbClr val="FDFDF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50" endPos="85000" dist="60007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WordArt 6"/>
          <p:cNvSpPr>
            <a:spLocks noChangeArrowheads="1" noChangeShapeType="1" noTextEdit="1"/>
          </p:cNvSpPr>
          <p:nvPr/>
        </p:nvSpPr>
        <p:spPr bwMode="auto">
          <a:xfrm rot="985528">
            <a:off x="1009349" y="990600"/>
            <a:ext cx="1447800" cy="1981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en-US" sz="3600" kern="10" dirty="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>
                  <a:outerShdw dist="107763" dir="13500000" sx="75000" sy="75000" algn="tl" rotWithShape="0">
                    <a:srgbClr val="80808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58782" y="2958167"/>
            <a:ext cx="6389712" cy="3214033"/>
            <a:chOff x="758782" y="2958167"/>
            <a:chExt cx="6389712" cy="3214033"/>
          </a:xfrm>
        </p:grpSpPr>
        <p:sp>
          <p:nvSpPr>
            <p:cNvPr id="33" name="Oval Callout 32"/>
            <p:cNvSpPr/>
            <p:nvPr/>
          </p:nvSpPr>
          <p:spPr bwMode="auto">
            <a:xfrm>
              <a:off x="758782" y="2958167"/>
              <a:ext cx="6389712" cy="3214033"/>
            </a:xfrm>
            <a:prstGeom prst="wedgeEllipseCallout">
              <a:avLst>
                <a:gd name="adj1" fmla="val 85832"/>
                <a:gd name="adj2" fmla="val 53546"/>
              </a:avLst>
            </a:prstGeom>
            <a:solidFill>
              <a:srgbClr val="FFCC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DFDF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Rounded Rectangle 33"/>
            <p:cNvSpPr/>
            <p:nvPr/>
          </p:nvSpPr>
          <p:spPr bwMode="auto">
            <a:xfrm>
              <a:off x="1545132" y="3696043"/>
              <a:ext cx="4681044" cy="1875378"/>
            </a:xfrm>
            <a:prstGeom prst="roundRect">
              <a:avLst>
                <a:gd name="adj" fmla="val 0"/>
              </a:avLst>
            </a:prstGeom>
            <a:solidFill>
              <a:srgbClr val="FFCCCC"/>
            </a:solidFill>
            <a:ln w="9525" cap="flat" cmpd="sng" algn="ctr">
              <a:solidFill>
                <a:srgbClr val="FFCC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just"/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phẳng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b="1" i="1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trước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đổi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b="1" i="1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&gt;0,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gọi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tâm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b="1" i="1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bán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dirty="0" err="1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kính</a:t>
              </a:r>
              <a:r>
                <a:rPr lang="en-US" altLang="en-US" sz="2700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700" b="1" i="1" dirty="0">
                  <a:solidFill>
                    <a:schemeClr val="tx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00B05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21" name="Picture 21" descr="j02321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09801" y="4551181"/>
            <a:ext cx="2396743" cy="222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21438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17" grpId="0" animBg="1"/>
      <p:bldP spid="18" grpId="0" animBg="1"/>
      <p:bldP spid="19" grpId="0"/>
      <p:bldP spid="20" grpId="0"/>
      <p:bldP spid="25" grpId="0" animBg="1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509457" y="3067205"/>
            <a:ext cx="1320456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Ta có : </a:t>
            </a:r>
          </a:p>
        </p:txBody>
      </p:sp>
      <p:graphicFrame>
        <p:nvGraphicFramePr>
          <p:cNvPr id="41" name="Object 4"/>
          <p:cNvGraphicFramePr>
            <a:graphicFrameLocks noChangeAspect="1"/>
          </p:cNvGraphicFramePr>
          <p:nvPr>
            <p:extLst/>
          </p:nvPr>
        </p:nvGraphicFramePr>
        <p:xfrm>
          <a:off x="1802404" y="3126319"/>
          <a:ext cx="2700163" cy="474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7" name="Equation" r:id="rId4" imgW="1193760" imgH="203040" progId="Equation.DSMT4">
                  <p:embed/>
                </p:oleObj>
              </mc:Choice>
              <mc:Fallback>
                <p:oleObj name="Equation" r:id="rId4" imgW="11937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2404" y="3126319"/>
                        <a:ext cx="2700163" cy="4741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Rounded Rectangle 67"/>
          <p:cNvSpPr/>
          <p:nvPr/>
        </p:nvSpPr>
        <p:spPr>
          <a:xfrm>
            <a:off x="175481" y="2209800"/>
            <a:ext cx="4396916" cy="7112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CDE0C9">
                  <a:shade val="30000"/>
                  <a:satMod val="115000"/>
                </a:srgbClr>
              </a:gs>
              <a:gs pos="35000">
                <a:srgbClr val="CDE0C9">
                  <a:shade val="67500"/>
                  <a:satMod val="115000"/>
                </a:srgbClr>
              </a:gs>
              <a:gs pos="100000">
                <a:schemeClr val="bg1"/>
              </a:gs>
            </a:gsLst>
            <a:lin ang="189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399418" y="2311401"/>
          <a:ext cx="3817472" cy="516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8" name="Equation" r:id="rId6" imgW="1688760" imgH="228600" progId="Equation.DSMT4">
                  <p:embed/>
                </p:oleObj>
              </mc:Choice>
              <mc:Fallback>
                <p:oleObj name="Equation" r:id="rId6" imgW="16887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9418" y="2311401"/>
                        <a:ext cx="3817472" cy="5164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4"/>
          <p:cNvGraphicFramePr>
            <a:graphicFrameLocks noChangeAspect="1"/>
          </p:cNvGraphicFramePr>
          <p:nvPr>
            <p:extLst/>
          </p:nvPr>
        </p:nvGraphicFramePr>
        <p:xfrm>
          <a:off x="1817216" y="3649135"/>
          <a:ext cx="2670538" cy="474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9" name="Equation" r:id="rId8" imgW="1180800" imgH="203040" progId="Equation.DSMT4">
                  <p:embed/>
                </p:oleObj>
              </mc:Choice>
              <mc:Fallback>
                <p:oleObj name="Equation" r:id="rId8" imgW="11808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216" y="3649135"/>
                        <a:ext cx="2670538" cy="4741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509456" y="4241800"/>
            <a:ext cx="5383398" cy="55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700" dirty="0">
                <a:latin typeface="Times New Roman" pitchFamily="18" charset="0"/>
                <a:cs typeface="Times New Roman" pitchFamily="18" charset="0"/>
              </a:rPr>
              <a:t>đường tròn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(2;-3)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07340" y="4893653"/>
            <a:ext cx="1320456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Ta có : </a:t>
            </a:r>
          </a:p>
        </p:txBody>
      </p:sp>
      <p:graphicFrame>
        <p:nvGraphicFramePr>
          <p:cNvPr id="34" name="Object 4"/>
          <p:cNvGraphicFramePr>
            <a:graphicFrameLocks noChangeAspect="1"/>
          </p:cNvGraphicFramePr>
          <p:nvPr>
            <p:extLst/>
          </p:nvPr>
        </p:nvGraphicFramePr>
        <p:xfrm>
          <a:off x="1792130" y="4923328"/>
          <a:ext cx="2240967" cy="474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0" name="Equation" r:id="rId10" imgW="990360" imgH="203040" progId="Equation.DSMT4">
                  <p:embed/>
                </p:oleObj>
              </mc:Choice>
              <mc:Fallback>
                <p:oleObj name="Equation" r:id="rId10" imgW="9903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2130" y="4923328"/>
                        <a:ext cx="2240967" cy="4741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4"/>
          <p:cNvGraphicFramePr>
            <a:graphicFrameLocks noChangeAspect="1"/>
          </p:cNvGraphicFramePr>
          <p:nvPr>
            <p:extLst/>
          </p:nvPr>
        </p:nvGraphicFramePr>
        <p:xfrm>
          <a:off x="2236208" y="5414739"/>
          <a:ext cx="3273631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1" name="Equation" r:id="rId12" imgW="1447560" imgH="228600" progId="Equation.DSMT4">
                  <p:embed/>
                </p:oleObj>
              </mc:Choice>
              <mc:Fallback>
                <p:oleObj name="Equation" r:id="rId12" imgW="14475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6208" y="5414739"/>
                        <a:ext cx="3273631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4"/>
          <p:cNvGraphicFramePr>
            <a:graphicFrameLocks noChangeAspect="1"/>
          </p:cNvGraphicFramePr>
          <p:nvPr>
            <p:extLst/>
          </p:nvPr>
        </p:nvGraphicFramePr>
        <p:xfrm>
          <a:off x="1526549" y="6019801"/>
          <a:ext cx="1263322" cy="414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2" name="Equation" r:id="rId14" imgW="558720" imgH="177480" progId="Equation.DSMT4">
                  <p:embed/>
                </p:oleObj>
              </mc:Choice>
              <mc:Fallback>
                <p:oleObj name="Equation" r:id="rId14" imgW="5587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6549" y="6019801"/>
                        <a:ext cx="1263322" cy="4148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19"/>
          <p:cNvGrpSpPr/>
          <p:nvPr/>
        </p:nvGrpSpPr>
        <p:grpSpPr>
          <a:xfrm>
            <a:off x="26078" y="-19050"/>
            <a:ext cx="12089722" cy="1976160"/>
            <a:chOff x="24490" y="-19050"/>
            <a:chExt cx="12089722" cy="1976160"/>
          </a:xfrm>
        </p:grpSpPr>
        <p:sp>
          <p:nvSpPr>
            <p:cNvPr id="21" name="Rounded Rectangle 20"/>
            <p:cNvSpPr/>
            <p:nvPr/>
          </p:nvSpPr>
          <p:spPr>
            <a:xfrm>
              <a:off x="845946" y="104485"/>
              <a:ext cx="11268266" cy="1841572"/>
            </a:xfrm>
            <a:prstGeom prst="roundRect">
              <a:avLst>
                <a:gd name="adj" fmla="val 9218"/>
              </a:avLst>
            </a:prstGeom>
            <a:gradFill flip="none" rotWithShape="1">
              <a:gsLst>
                <a:gs pos="0">
                  <a:srgbClr val="CDE0C9">
                    <a:shade val="30000"/>
                    <a:satMod val="115000"/>
                  </a:srgbClr>
                </a:gs>
                <a:gs pos="35000">
                  <a:srgbClr val="CDE0C9">
                    <a:shade val="67500"/>
                    <a:satMod val="11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29265" y="63439"/>
              <a:ext cx="1859872" cy="1860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4490" y="59528"/>
              <a:ext cx="1859872" cy="1860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05954" y="-19050"/>
              <a:ext cx="1039644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11500" b="1" spc="67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.VnCentury SchoolbookH" pitchFamily="34" charset="0"/>
                </a:rPr>
                <a:t>3</a:t>
              </a: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03147" y="177802"/>
              <a:ext cx="11782531" cy="13292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031471" y="71013"/>
              <a:ext cx="9649486" cy="538587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r>
                <a:rPr lang="en-US" sz="2700">
                  <a:latin typeface="Times New Roman" pitchFamily="18" charset="0"/>
                  <a:cs typeface="Times New Roman" pitchFamily="18" charset="0"/>
                </a:rPr>
                <a:t>Tìm tâm và bán kính của các </a:t>
              </a:r>
              <a:r>
                <a:rPr lang="vi-VN" sz="2700">
                  <a:latin typeface="Times New Roman" pitchFamily="18" charset="0"/>
                  <a:cs typeface="Times New Roman" pitchFamily="18" charset="0"/>
                </a:rPr>
                <a:t>đường tròn</a:t>
              </a:r>
              <a:r>
                <a:rPr lang="en-US" sz="2700">
                  <a:latin typeface="Times New Roman" pitchFamily="18" charset="0"/>
                  <a:cs typeface="Times New Roman" pitchFamily="18" charset="0"/>
                </a:rPr>
                <a:t> sau</a:t>
              </a:r>
              <a:endParaRPr lang="vi-VN" sz="270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42" name="Object 41"/>
            <p:cNvGraphicFramePr>
              <a:graphicFrameLocks noChangeAspect="1"/>
            </p:cNvGraphicFramePr>
            <p:nvPr>
              <p:extLst/>
            </p:nvPr>
          </p:nvGraphicFramePr>
          <p:xfrm>
            <a:off x="3784523" y="573583"/>
            <a:ext cx="3920441" cy="13835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3" name="Equation" r:id="rId16" imgW="2082600" imgH="736560" progId="Equation.DSMT4">
                    <p:embed/>
                  </p:oleObj>
                </mc:Choice>
                <mc:Fallback>
                  <p:oleObj name="Equation" r:id="rId16" imgW="2082600" imgH="736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784523" y="573583"/>
                          <a:ext cx="3920441" cy="13835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06612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32" y="263424"/>
            <a:ext cx="10323653" cy="516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134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6078" y="-19050"/>
            <a:ext cx="12089722" cy="1965107"/>
            <a:chOff x="24490" y="-19050"/>
            <a:chExt cx="12089722" cy="1965107"/>
          </a:xfrm>
        </p:grpSpPr>
        <p:sp>
          <p:nvSpPr>
            <p:cNvPr id="46" name="Rounded Rectangle 45"/>
            <p:cNvSpPr/>
            <p:nvPr/>
          </p:nvSpPr>
          <p:spPr>
            <a:xfrm>
              <a:off x="845946" y="104485"/>
              <a:ext cx="11268266" cy="1841572"/>
            </a:xfrm>
            <a:prstGeom prst="roundRect">
              <a:avLst>
                <a:gd name="adj" fmla="val 9218"/>
              </a:avLst>
            </a:prstGeom>
            <a:gradFill flip="none" rotWithShape="1">
              <a:gsLst>
                <a:gs pos="0">
                  <a:srgbClr val="CDE0C9">
                    <a:shade val="30000"/>
                    <a:satMod val="115000"/>
                  </a:srgbClr>
                </a:gs>
                <a:gs pos="35000">
                  <a:srgbClr val="CDE0C9">
                    <a:shade val="67500"/>
                    <a:satMod val="11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129265" y="63439"/>
              <a:ext cx="1859872" cy="1860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24490" y="59528"/>
              <a:ext cx="1859872" cy="1860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05954" y="-19050"/>
              <a:ext cx="1039644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11500" b="1" spc="67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.VnCentury SchoolbookH" pitchFamily="34" charset="0"/>
                </a:rPr>
                <a:t>4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03147" y="177802"/>
              <a:ext cx="11782531" cy="13292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31471" y="71013"/>
              <a:ext cx="9649486" cy="1815860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r>
                <a:rPr lang="en-US" sz="2700" dirty="0" err="1" smtClean="0">
                  <a:latin typeface="Times New Roman" pitchFamily="18" charset="0"/>
                  <a:cs typeface="Times New Roman" pitchFamily="18" charset="0"/>
                </a:rPr>
                <a:t>Lập</a:t>
              </a:r>
              <a:r>
                <a:rPr lang="en-US" sz="2700" dirty="0" smtClean="0">
                  <a:latin typeface="Times New Roman" pitchFamily="18" charset="0"/>
                  <a:cs typeface="Times New Roman" pitchFamily="18" charset="0"/>
                </a:rPr>
                <a:t> p</a:t>
              </a:r>
              <a:r>
                <a:rPr lang="vi-VN" sz="2700" dirty="0" smtClean="0">
                  <a:latin typeface="Times New Roman" pitchFamily="18" charset="0"/>
                  <a:cs typeface="Times New Roman" pitchFamily="18" charset="0"/>
                </a:rPr>
                <a:t>hương trình đường tròn</a:t>
              </a:r>
              <a:r>
                <a:rPr lang="en-US" sz="27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700" dirty="0" err="1" smtClean="0">
                  <a:latin typeface="Times New Roman" pitchFamily="18" charset="0"/>
                  <a:cs typeface="Times New Roman" pitchFamily="18" charset="0"/>
                </a:rPr>
                <a:t>biết</a:t>
              </a:r>
              <a:endParaRPr lang="en-US" sz="2700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514350" indent="-514350">
                <a:buAutoNum type="alphaLcPeriod"/>
              </a:pPr>
              <a:r>
                <a:rPr lang="en-US" sz="2700" dirty="0" err="1" smtClean="0">
                  <a:latin typeface="Times New Roman" pitchFamily="18" charset="0"/>
                  <a:cs typeface="Times New Roman" pitchFamily="18" charset="0"/>
                </a:rPr>
                <a:t>Tâm</a:t>
              </a:r>
              <a:r>
                <a:rPr lang="en-US" sz="2700" dirty="0" smtClean="0">
                  <a:latin typeface="Times New Roman" pitchFamily="18" charset="0"/>
                  <a:cs typeface="Times New Roman" pitchFamily="18" charset="0"/>
                </a:rPr>
                <a:t> I(4;-2) </a:t>
              </a:r>
              <a:r>
                <a:rPr lang="en-US" sz="2700" dirty="0" err="1" smtClean="0"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7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 smtClean="0">
                  <a:latin typeface="Times New Roman" pitchFamily="18" charset="0"/>
                  <a:cs typeface="Times New Roman" pitchFamily="18" charset="0"/>
                </a:rPr>
                <a:t>bán</a:t>
              </a:r>
              <a:r>
                <a:rPr lang="en-US" sz="27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 smtClean="0">
                  <a:latin typeface="Times New Roman" pitchFamily="18" charset="0"/>
                  <a:cs typeface="Times New Roman" pitchFamily="18" charset="0"/>
                </a:rPr>
                <a:t>kính</a:t>
              </a:r>
              <a:r>
                <a:rPr lang="en-US" sz="27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 smtClean="0">
                  <a:latin typeface="Times New Roman" pitchFamily="18" charset="0"/>
                  <a:cs typeface="Times New Roman" pitchFamily="18" charset="0"/>
                </a:rPr>
                <a:t>bằng</a:t>
              </a:r>
              <a:r>
                <a:rPr lang="en-US" sz="2700" dirty="0" smtClean="0">
                  <a:latin typeface="Times New Roman" pitchFamily="18" charset="0"/>
                  <a:cs typeface="Times New Roman" pitchFamily="18" charset="0"/>
                </a:rPr>
                <a:t> 2.</a:t>
              </a:r>
              <a:endParaRPr lang="en-US" sz="2700" dirty="0">
                <a:latin typeface="Times New Roman" pitchFamily="18" charset="0"/>
                <a:cs typeface="Times New Roman" pitchFamily="18" charset="0"/>
              </a:endParaRPr>
            </a:p>
            <a:p>
              <a:pPr marL="514350" indent="-514350">
                <a:buAutoNum type="alphaLcPeriod"/>
              </a:pP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Tâm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(3; 1)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qua </a:t>
              </a:r>
              <a:r>
                <a:rPr lang="en-US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(4; 2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pPr marL="514350" indent="-514350">
                <a:buAutoNum type="alphaLcPeriod"/>
              </a:pP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(-7;0),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(5;4)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AB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kình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834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407882" y="2616200"/>
            <a:ext cx="4367662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Điểm </a:t>
            </a:r>
            <a:r>
              <a:rPr lang="en-US" sz="27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M(-2;4) 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thuộc (C) nên :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3163" y="2006601"/>
            <a:ext cx="10032893" cy="538587"/>
            <a:chOff x="101574" y="2006600"/>
            <a:chExt cx="10032893" cy="538587"/>
          </a:xfrm>
        </p:grpSpPr>
        <p:graphicFrame>
          <p:nvGraphicFramePr>
            <p:cNvPr id="46" name="Object 45"/>
            <p:cNvGraphicFramePr>
              <a:graphicFrameLocks noChangeAspect="1"/>
            </p:cNvGraphicFramePr>
            <p:nvPr>
              <p:extLst/>
            </p:nvPr>
          </p:nvGraphicFramePr>
          <p:xfrm>
            <a:off x="6054596" y="2055363"/>
            <a:ext cx="4079871" cy="4847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02" name="Equation" r:id="rId4" imgW="1930320" imgH="228600" progId="Equation.DSMT4">
                    <p:embed/>
                  </p:oleObj>
                </mc:Choice>
                <mc:Fallback>
                  <p:oleObj name="Equation" r:id="rId4" imgW="193032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054596" y="2055363"/>
                          <a:ext cx="4079871" cy="48471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101574" y="2006600"/>
              <a:ext cx="6145238" cy="538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99" tIns="60949" rIns="121899" bIns="60949">
              <a:spAutoFit/>
            </a:bodyPr>
            <a:lstStyle/>
            <a:p>
              <a:r>
                <a:rPr lang="en-US" sz="2700" dirty="0" err="1" smtClean="0">
                  <a:latin typeface="Times New Roman" pitchFamily="18" charset="0"/>
                  <a:cs typeface="Times New Roman" pitchFamily="18" charset="0"/>
                </a:rPr>
                <a:t>Gọi</a:t>
              </a:r>
              <a:r>
                <a:rPr lang="en-US" sz="27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vi-VN" sz="2700" dirty="0">
                  <a:latin typeface="Times New Roman" pitchFamily="18" charset="0"/>
                  <a:cs typeface="Times New Roman" pitchFamily="18" charset="0"/>
                </a:rPr>
                <a:t>hương trình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vi-VN" sz="2700" dirty="0">
                  <a:latin typeface="Times New Roman" pitchFamily="18" charset="0"/>
                  <a:cs typeface="Times New Roman" pitchFamily="18" charset="0"/>
                </a:rPr>
                <a:t>đường tròn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dạng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: 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029479" y="6054171"/>
            <a:ext cx="3657322" cy="535589"/>
            <a:chOff x="761999" y="3699989"/>
            <a:chExt cx="2743706" cy="401692"/>
          </a:xfrm>
        </p:grpSpPr>
        <p:sp>
          <p:nvSpPr>
            <p:cNvPr id="53" name="Rounded Rectangle 52"/>
            <p:cNvSpPr/>
            <p:nvPr/>
          </p:nvSpPr>
          <p:spPr>
            <a:xfrm>
              <a:off x="761999" y="3699989"/>
              <a:ext cx="2743706" cy="40011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CDE0C9">
                    <a:shade val="30000"/>
                    <a:satMod val="115000"/>
                  </a:srgbClr>
                </a:gs>
                <a:gs pos="35000">
                  <a:srgbClr val="CDE0C9">
                    <a:shade val="67500"/>
                    <a:satMod val="11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52" name="Object 51"/>
            <p:cNvGraphicFramePr>
              <a:graphicFrameLocks noChangeAspect="1"/>
            </p:cNvGraphicFramePr>
            <p:nvPr>
              <p:extLst/>
            </p:nvPr>
          </p:nvGraphicFramePr>
          <p:xfrm>
            <a:off x="876119" y="3739731"/>
            <a:ext cx="2516187" cy="361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03" name="Equation" r:id="rId6" imgW="1587240" imgH="228600" progId="Equation.DSMT4">
                    <p:embed/>
                  </p:oleObj>
                </mc:Choice>
                <mc:Fallback>
                  <p:oleObj name="Equation" r:id="rId6" imgW="158724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876119" y="3739731"/>
                          <a:ext cx="2516187" cy="3619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4578746" y="2672977"/>
          <a:ext cx="3489474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4" name="Equation" r:id="rId8" imgW="1650960" imgH="228600" progId="Equation.DSMT4">
                  <p:embed/>
                </p:oleObj>
              </mc:Choice>
              <mc:Fallback>
                <p:oleObj name="Equation" r:id="rId8" imgW="16509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78746" y="2672977"/>
                        <a:ext cx="3489474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8402567" y="2702984"/>
          <a:ext cx="32482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5" name="Equation" r:id="rId10" imgW="1536480" imgH="203040" progId="Equation.DSMT4">
                  <p:embed/>
                </p:oleObj>
              </mc:Choice>
              <mc:Fallback>
                <p:oleObj name="Equation" r:id="rId10" imgW="15364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02567" y="2702984"/>
                        <a:ext cx="32482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4578747" y="3227918"/>
          <a:ext cx="3328649" cy="429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6" name="Equation" r:id="rId12" imgW="1574640" imgH="203040" progId="Equation.DSMT4">
                  <p:embed/>
                </p:oleObj>
              </mc:Choice>
              <mc:Fallback>
                <p:oleObj name="Equation" r:id="rId12" imgW="15746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78747" y="3227918"/>
                        <a:ext cx="3328649" cy="429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8402567" y="3261784"/>
          <a:ext cx="338155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7" name="Equation" r:id="rId14" imgW="1600200" imgH="203040" progId="Equation.DSMT4">
                  <p:embed/>
                </p:oleObj>
              </mc:Choice>
              <mc:Fallback>
                <p:oleObj name="Equation" r:id="rId14" imgW="16002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02567" y="3261784"/>
                        <a:ext cx="3381552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407882" y="3174840"/>
            <a:ext cx="4367662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Điểm </a:t>
            </a:r>
            <a:r>
              <a:rPr lang="en-US" sz="27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N(5;5)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thuộc (C) nên :</a:t>
            </a: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4578745" y="3837517"/>
          <a:ext cx="3650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8" name="Equation" r:id="rId16" imgW="1726920" imgH="228600" progId="Equation.DSMT4">
                  <p:embed/>
                </p:oleObj>
              </mc:Choice>
              <mc:Fallback>
                <p:oleObj name="Equation" r:id="rId16" imgW="172692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78745" y="3837517"/>
                        <a:ext cx="36503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/>
          </p:nvPr>
        </p:nvGraphicFramePr>
        <p:xfrm>
          <a:off x="8402568" y="3896784"/>
          <a:ext cx="3246121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09" name="Equation" r:id="rId18" imgW="1536480" imgH="203040" progId="Equation.DSMT4">
                  <p:embed/>
                </p:oleObj>
              </mc:Choice>
              <mc:Fallback>
                <p:oleObj name="Equation" r:id="rId18" imgW="15364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02568" y="3896784"/>
                        <a:ext cx="3246121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Rectangle 54"/>
          <p:cNvSpPr>
            <a:spLocks noChangeArrowheads="1"/>
          </p:cNvSpPr>
          <p:nvPr/>
        </p:nvSpPr>
        <p:spPr bwMode="auto">
          <a:xfrm>
            <a:off x="407882" y="3809920"/>
            <a:ext cx="4367662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Điểm </a:t>
            </a:r>
            <a:r>
              <a:rPr lang="en-US" sz="27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P(6;-2) 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thuộc (C) nên :</a:t>
            </a:r>
          </a:p>
        </p:txBody>
      </p:sp>
      <p:sp>
        <p:nvSpPr>
          <p:cNvPr id="56" name="Rectangle 55"/>
          <p:cNvSpPr>
            <a:spLocks noChangeArrowheads="1"/>
          </p:cNvSpPr>
          <p:nvPr/>
        </p:nvSpPr>
        <p:spPr bwMode="auto">
          <a:xfrm>
            <a:off x="320936" y="4851080"/>
            <a:ext cx="161055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Ta có hệ :</a:t>
            </a:r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1884931" y="4445001"/>
          <a:ext cx="2522410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0" name="Equation" r:id="rId20" imgW="1193760" imgH="711000" progId="Equation.DSMT4">
                  <p:embed/>
                </p:oleObj>
              </mc:Choice>
              <mc:Fallback>
                <p:oleObj name="Equation" r:id="rId20" imgW="119376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884931" y="4445001"/>
                        <a:ext cx="2522410" cy="151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/>
          </p:nvPr>
        </p:nvGraphicFramePr>
        <p:xfrm>
          <a:off x="4625303" y="4445001"/>
          <a:ext cx="1610363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1" name="Equation" r:id="rId22" imgW="761760" imgH="711000" progId="Equation.DSMT4">
                  <p:embed/>
                </p:oleObj>
              </mc:Choice>
              <mc:Fallback>
                <p:oleObj name="Equation" r:id="rId22" imgW="76176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25303" y="4445001"/>
                        <a:ext cx="1610363" cy="151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686541" y="6041109"/>
            <a:ext cx="4455013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hương trình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đường tròn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(C) :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26078" y="-19050"/>
            <a:ext cx="12089722" cy="1965107"/>
            <a:chOff x="24490" y="-19050"/>
            <a:chExt cx="12089722" cy="1965107"/>
          </a:xfrm>
        </p:grpSpPr>
        <p:sp>
          <p:nvSpPr>
            <p:cNvPr id="34" name="Rounded Rectangle 33"/>
            <p:cNvSpPr/>
            <p:nvPr/>
          </p:nvSpPr>
          <p:spPr>
            <a:xfrm>
              <a:off x="845946" y="104485"/>
              <a:ext cx="11268266" cy="1841572"/>
            </a:xfrm>
            <a:prstGeom prst="roundRect">
              <a:avLst>
                <a:gd name="adj" fmla="val 9218"/>
              </a:avLst>
            </a:prstGeom>
            <a:gradFill flip="none" rotWithShape="1">
              <a:gsLst>
                <a:gs pos="0">
                  <a:srgbClr val="CDE0C9">
                    <a:shade val="30000"/>
                    <a:satMod val="115000"/>
                  </a:srgbClr>
                </a:gs>
                <a:gs pos="35000">
                  <a:srgbClr val="CDE0C9">
                    <a:shade val="67500"/>
                    <a:satMod val="11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129265" y="63439"/>
              <a:ext cx="1859872" cy="1860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24490" y="59528"/>
              <a:ext cx="1859872" cy="18603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05954" y="-19050"/>
              <a:ext cx="1039644" cy="186204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11500" b="1" spc="67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.VnCentury SchoolbookH" pitchFamily="34" charset="0"/>
                </a:rPr>
                <a:t>5</a:t>
              </a:r>
              <a:endParaRPr lang="en-US" sz="11500" b="1" spc="67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.VnCentury SchoolbookH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03147" y="177802"/>
              <a:ext cx="11782531" cy="13292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590125" y="177800"/>
              <a:ext cx="9447887" cy="533480"/>
            </a:xfrm>
            <a:prstGeom prst="rect">
              <a:avLst/>
            </a:prstGeom>
            <a:noFill/>
          </p:spPr>
          <p:txBody>
            <a:bodyPr wrap="square" lIns="121899" tIns="60949" rIns="121899" bIns="60949" rtlCol="0">
              <a:spAutoFit/>
            </a:bodyPr>
            <a:lstStyle/>
            <a:p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Lập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p</a:t>
              </a:r>
              <a:r>
                <a:rPr lang="vi-VN" sz="2700" dirty="0">
                  <a:latin typeface="Times New Roman" pitchFamily="18" charset="0"/>
                  <a:cs typeface="Times New Roman" pitchFamily="18" charset="0"/>
                </a:rPr>
                <a:t>hương trình đường tròn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đi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qua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ba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điểm</a:t>
              </a:r>
              <a:endParaRPr lang="vi-VN" sz="27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42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19811050"/>
                </p:ext>
              </p:extLst>
            </p:nvPr>
          </p:nvGraphicFramePr>
          <p:xfrm>
            <a:off x="2909887" y="760413"/>
            <a:ext cx="5795963" cy="473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12" name="Equation" r:id="rId24" imgW="2565360" imgH="203040" progId="Equation.DSMT4">
                    <p:embed/>
                  </p:oleObj>
                </mc:Choice>
                <mc:Fallback>
                  <p:oleObj name="Equation" r:id="rId24" imgW="256536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09887" y="760413"/>
                          <a:ext cx="5795963" cy="473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0319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7" grpId="0"/>
      <p:bldP spid="55" grpId="0"/>
      <p:bldP spid="56" grpId="0"/>
      <p:bldP spid="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ounded Rectangle 47"/>
          <p:cNvSpPr/>
          <p:nvPr/>
        </p:nvSpPr>
        <p:spPr>
          <a:xfrm>
            <a:off x="847534" y="104485"/>
            <a:ext cx="11268266" cy="2105315"/>
          </a:xfrm>
          <a:prstGeom prst="roundRect">
            <a:avLst>
              <a:gd name="adj" fmla="val 9218"/>
            </a:avLst>
          </a:prstGeom>
          <a:gradFill flip="none" rotWithShape="1">
            <a:gsLst>
              <a:gs pos="0">
                <a:srgbClr val="CDE0C9">
                  <a:shade val="30000"/>
                  <a:satMod val="115000"/>
                </a:srgbClr>
              </a:gs>
              <a:gs pos="35000">
                <a:srgbClr val="CDE0C9">
                  <a:shade val="67500"/>
                  <a:satMod val="115000"/>
                </a:srgbClr>
              </a:gs>
              <a:gs pos="100000">
                <a:schemeClr val="bg1"/>
              </a:gs>
            </a:gsLst>
            <a:lin ang="189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130853" y="63439"/>
            <a:ext cx="1859872" cy="18603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26078" y="59528"/>
            <a:ext cx="1859872" cy="18603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507543" y="-19050"/>
            <a:ext cx="103964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1500" b="1" spc="67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.VnCentury SchoolbookH" pitchFamily="34" charset="0"/>
              </a:rPr>
              <a:t>6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04736" y="177803"/>
            <a:ext cx="11782531" cy="1329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2150665" y="152400"/>
            <a:ext cx="9751060" cy="53348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đường tròn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(C) có p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hương trình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:</a:t>
            </a:r>
            <a:endParaRPr lang="vi-VN" sz="27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133600" y="639313"/>
            <a:ext cx="9751060" cy="53348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a) Tìm tọa độ tâm và bán kính của (C) .</a:t>
            </a:r>
            <a:endParaRPr lang="vi-VN" sz="27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7" name="Object 4"/>
          <p:cNvGraphicFramePr>
            <a:graphicFrameLocks noChangeAspect="1"/>
          </p:cNvGraphicFramePr>
          <p:nvPr>
            <p:extLst/>
          </p:nvPr>
        </p:nvGraphicFramePr>
        <p:xfrm>
          <a:off x="7534062" y="181662"/>
          <a:ext cx="3147640" cy="500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Equation" r:id="rId4" imgW="1485720" imgH="228600" progId="Equation.DSMT4">
                  <p:embed/>
                </p:oleObj>
              </mc:Choice>
              <mc:Fallback>
                <p:oleObj name="Equation" r:id="rId4" imgW="14857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4062" y="181662"/>
                        <a:ext cx="3147640" cy="5006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2133600" y="1144188"/>
            <a:ext cx="9751060" cy="53348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b) Viết p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hương trình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tiếp tuyến với (C) đi qua A(-1;0)</a:t>
            </a:r>
            <a:endParaRPr lang="vi-VN" sz="27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33600" y="1656504"/>
            <a:ext cx="9751060" cy="53348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c) Viết p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hương trình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tiếp tuyến với (C) vuông góc với </a:t>
            </a:r>
            <a:endParaRPr lang="vi-VN" sz="27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3" name="Object 4"/>
          <p:cNvGraphicFramePr>
            <a:graphicFrameLocks noChangeAspect="1"/>
          </p:cNvGraphicFramePr>
          <p:nvPr>
            <p:extLst/>
          </p:nvPr>
        </p:nvGraphicFramePr>
        <p:xfrm>
          <a:off x="9686152" y="1743655"/>
          <a:ext cx="196375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Equation" r:id="rId6" imgW="927000" imgH="203040" progId="Equation.DSMT4">
                  <p:embed/>
                </p:oleObj>
              </mc:Choice>
              <mc:Fallback>
                <p:oleObj name="Equation" r:id="rId6" imgW="9270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86152" y="1743655"/>
                        <a:ext cx="196375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801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4"/>
          <p:cNvGraphicFramePr>
            <a:graphicFrameLocks noChangeAspect="1"/>
          </p:cNvGraphicFramePr>
          <p:nvPr>
            <p:extLst/>
          </p:nvPr>
        </p:nvGraphicFramePr>
        <p:xfrm>
          <a:off x="4039136" y="3572932"/>
          <a:ext cx="1879111" cy="427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0" name="Equation" r:id="rId4" imgW="927000" imgH="203040" progId="Equation.DSMT4">
                  <p:embed/>
                </p:oleObj>
              </mc:Choice>
              <mc:Fallback>
                <p:oleObj name="Equation" r:id="rId4" imgW="9270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9136" y="3572932"/>
                        <a:ext cx="1879111" cy="4275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204738" y="2311402"/>
            <a:ext cx="7524905" cy="555081"/>
            <a:chOff x="152401" y="1733550"/>
            <a:chExt cx="5645149" cy="416311"/>
          </a:xfrm>
        </p:grpSpPr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52401" y="1733550"/>
              <a:ext cx="4800600" cy="380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c) </a:t>
              </a:r>
              <a:r>
                <a:rPr lang="vi-VN" sz="2700" dirty="0">
                  <a:latin typeface="Times New Roman" pitchFamily="18" charset="0"/>
                  <a:cs typeface="Times New Roman" pitchFamily="18" charset="0"/>
                </a:rPr>
                <a:t>Đường thẳng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                         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VTPT </a:t>
              </a:r>
              <a:r>
                <a:rPr lang="en-US" sz="2700" dirty="0" err="1"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700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graphicFrame>
          <p:nvGraphicFramePr>
            <p:cNvPr id="34" name="Object 4"/>
            <p:cNvGraphicFramePr>
              <a:graphicFrameLocks noChangeAspect="1"/>
            </p:cNvGraphicFramePr>
            <p:nvPr>
              <p:extLst/>
            </p:nvPr>
          </p:nvGraphicFramePr>
          <p:xfrm>
            <a:off x="1905000" y="1814899"/>
            <a:ext cx="1473200" cy="334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61" name="Equation" r:id="rId6" imgW="927000" imgH="203040" progId="Equation.DSMT4">
                    <p:embed/>
                  </p:oleObj>
                </mc:Choice>
                <mc:Fallback>
                  <p:oleObj name="Equation" r:id="rId6" imgW="92700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5000" y="1814899"/>
                          <a:ext cx="1473200" cy="3349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Object 4"/>
            <p:cNvGraphicFramePr>
              <a:graphicFrameLocks noChangeAspect="1"/>
            </p:cNvGraphicFramePr>
            <p:nvPr>
              <p:extLst/>
            </p:nvPr>
          </p:nvGraphicFramePr>
          <p:xfrm>
            <a:off x="4870450" y="1733550"/>
            <a:ext cx="927100" cy="396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62" name="Equation" r:id="rId8" imgW="583920" imgH="241200" progId="Equation.DSMT4">
                    <p:embed/>
                  </p:oleObj>
                </mc:Choice>
                <mc:Fallback>
                  <p:oleObj name="Equation" r:id="rId8" imgW="58392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70450" y="1733550"/>
                          <a:ext cx="927100" cy="3968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7" name="Object 4"/>
          <p:cNvGraphicFramePr>
            <a:graphicFrameLocks noChangeAspect="1"/>
          </p:cNvGraphicFramePr>
          <p:nvPr>
            <p:extLst/>
          </p:nvPr>
        </p:nvGraphicFramePr>
        <p:xfrm>
          <a:off x="7939136" y="2311402"/>
          <a:ext cx="1610365" cy="529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3" name="Equation" r:id="rId10" imgW="761760" imgH="241200" progId="Equation.DSMT4">
                  <p:embed/>
                </p:oleObj>
              </mc:Choice>
              <mc:Fallback>
                <p:oleObj name="Equation" r:id="rId10" imgW="76176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9136" y="2311402"/>
                        <a:ext cx="1610365" cy="5291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306309" y="2895560"/>
            <a:ext cx="10969943" cy="558800"/>
            <a:chOff x="228600" y="2171670"/>
            <a:chExt cx="8229600" cy="419100"/>
          </a:xfrm>
        </p:grpSpPr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228600" y="2181195"/>
              <a:ext cx="7010399" cy="380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700">
                  <a:latin typeface="Times New Roman" pitchFamily="18" charset="0"/>
                  <a:cs typeface="Times New Roman" pitchFamily="18" charset="0"/>
                </a:rPr>
                <a:t>Tiếp tuyến d’ vuông góc với                                 nên có VTPT là </a:t>
              </a:r>
            </a:p>
          </p:txBody>
        </p:sp>
        <p:graphicFrame>
          <p:nvGraphicFramePr>
            <p:cNvPr id="40" name="Object 4"/>
            <p:cNvGraphicFramePr>
              <a:graphicFrameLocks noChangeAspect="1"/>
            </p:cNvGraphicFramePr>
            <p:nvPr>
              <p:extLst/>
            </p:nvPr>
          </p:nvGraphicFramePr>
          <p:xfrm>
            <a:off x="3263900" y="2246283"/>
            <a:ext cx="1917700" cy="334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64" name="Equation" r:id="rId12" imgW="1206360" imgH="203040" progId="Equation.DSMT4">
                    <p:embed/>
                  </p:oleObj>
                </mc:Choice>
                <mc:Fallback>
                  <p:oleObj name="Equation" r:id="rId12" imgW="120636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63900" y="2246283"/>
                          <a:ext cx="1917700" cy="3349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" name="Object 4"/>
            <p:cNvGraphicFramePr>
              <a:graphicFrameLocks noChangeAspect="1"/>
            </p:cNvGraphicFramePr>
            <p:nvPr>
              <p:extLst/>
            </p:nvPr>
          </p:nvGraphicFramePr>
          <p:xfrm>
            <a:off x="7004050" y="2171670"/>
            <a:ext cx="1454150" cy="419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65" name="Equation" r:id="rId14" imgW="914400" imgH="253800" progId="Equation.DSMT4">
                    <p:embed/>
                  </p:oleObj>
                </mc:Choice>
                <mc:Fallback>
                  <p:oleObj name="Equation" r:id="rId14" imgW="914400" imgH="2538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04050" y="2171670"/>
                          <a:ext cx="1454150" cy="419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306308" y="3467017"/>
            <a:ext cx="3758222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hương trình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d’ có dạng :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306309" y="4101980"/>
            <a:ext cx="253934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d’ tiếp xúc (C) :</a:t>
            </a:r>
          </a:p>
        </p:txBody>
      </p:sp>
      <p:graphicFrame>
        <p:nvGraphicFramePr>
          <p:cNvPr id="46" name="Object 4"/>
          <p:cNvGraphicFramePr>
            <a:graphicFrameLocks noChangeAspect="1"/>
          </p:cNvGraphicFramePr>
          <p:nvPr>
            <p:extLst/>
          </p:nvPr>
        </p:nvGraphicFramePr>
        <p:xfrm>
          <a:off x="2845649" y="4207895"/>
          <a:ext cx="1955291" cy="4275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" name="Equation" r:id="rId16" imgW="965160" imgH="203040" progId="Equation.DSMT4">
                  <p:embed/>
                </p:oleObj>
              </mc:Choice>
              <mc:Fallback>
                <p:oleObj name="Equation" r:id="rId16" imgW="9651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5649" y="4207895"/>
                        <a:ext cx="1955291" cy="4275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4"/>
          <p:cNvGraphicFramePr>
            <a:graphicFrameLocks noChangeAspect="1"/>
          </p:cNvGraphicFramePr>
          <p:nvPr>
            <p:extLst/>
          </p:nvPr>
        </p:nvGraphicFramePr>
        <p:xfrm>
          <a:off x="4978691" y="3988104"/>
          <a:ext cx="2932936" cy="960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7" name="Equation" r:id="rId18" imgW="1447560" imgH="457200" progId="Equation.DSMT4">
                  <p:embed/>
                </p:oleObj>
              </mc:Choice>
              <mc:Fallback>
                <p:oleObj name="Equation" r:id="rId18" imgW="144756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8691" y="3988104"/>
                        <a:ext cx="2932936" cy="9609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4"/>
          <p:cNvGraphicFramePr>
            <a:graphicFrameLocks noChangeAspect="1"/>
          </p:cNvGraphicFramePr>
          <p:nvPr>
            <p:extLst/>
          </p:nvPr>
        </p:nvGraphicFramePr>
        <p:xfrm>
          <a:off x="4978692" y="5041861"/>
          <a:ext cx="1773305" cy="535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" name="Equation" r:id="rId20" imgW="876240" imgH="253800" progId="Equation.DSMT4">
                  <p:embed/>
                </p:oleObj>
              </mc:Choice>
              <mc:Fallback>
                <p:oleObj name="Equation" r:id="rId20" imgW="87624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8692" y="5041861"/>
                        <a:ext cx="1773305" cy="5355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4"/>
          <p:cNvGraphicFramePr>
            <a:graphicFrameLocks noChangeAspect="1"/>
          </p:cNvGraphicFramePr>
          <p:nvPr>
            <p:extLst/>
          </p:nvPr>
        </p:nvGraphicFramePr>
        <p:xfrm>
          <a:off x="7079996" y="4828078"/>
          <a:ext cx="2006077" cy="963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9" name="Equation" r:id="rId22" imgW="990360" imgH="457200" progId="Equation.DSMT4">
                  <p:embed/>
                </p:oleObj>
              </mc:Choice>
              <mc:Fallback>
                <p:oleObj name="Equation" r:id="rId22" imgW="99036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9996" y="4828078"/>
                        <a:ext cx="2006077" cy="9630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4"/>
          <p:cNvGraphicFramePr>
            <a:graphicFrameLocks noChangeAspect="1"/>
          </p:cNvGraphicFramePr>
          <p:nvPr>
            <p:extLst/>
          </p:nvPr>
        </p:nvGraphicFramePr>
        <p:xfrm>
          <a:off x="9346355" y="4809401"/>
          <a:ext cx="1568041" cy="963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" name="Equation" r:id="rId24" imgW="774360" imgH="457200" progId="Equation.DSMT4">
                  <p:embed/>
                </p:oleObj>
              </mc:Choice>
              <mc:Fallback>
                <p:oleObj name="Equation" r:id="rId24" imgW="77436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46355" y="4809401"/>
                        <a:ext cx="1568041" cy="9630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68988" y="5863080"/>
            <a:ext cx="5979413" cy="918720"/>
            <a:chOff x="267399" y="5863080"/>
            <a:chExt cx="5979413" cy="918720"/>
          </a:xfrm>
        </p:grpSpPr>
        <p:sp>
          <p:nvSpPr>
            <p:cNvPr id="69" name="Rounded Rectangle 68"/>
            <p:cNvSpPr/>
            <p:nvPr/>
          </p:nvSpPr>
          <p:spPr>
            <a:xfrm>
              <a:off x="267399" y="5863080"/>
              <a:ext cx="5979413" cy="84638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CDE0C9">
                    <a:shade val="30000"/>
                    <a:satMod val="115000"/>
                  </a:srgbClr>
                </a:gs>
                <a:gs pos="35000">
                  <a:srgbClr val="CDE0C9">
                    <a:shade val="67500"/>
                    <a:satMod val="115000"/>
                  </a:srgbClr>
                </a:gs>
                <a:gs pos="100000">
                  <a:schemeClr val="bg1"/>
                </a:gs>
              </a:gsLst>
              <a:lin ang="189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399038" y="5956260"/>
              <a:ext cx="3562330" cy="507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700">
                  <a:latin typeface="Times New Roman" pitchFamily="18" charset="0"/>
                  <a:cs typeface="Times New Roman" pitchFamily="18" charset="0"/>
                </a:rPr>
                <a:t>Vậy ta có 2 tiếp tuyến :</a:t>
              </a:r>
            </a:p>
          </p:txBody>
        </p:sp>
        <p:graphicFrame>
          <p:nvGraphicFramePr>
            <p:cNvPr id="68" name="Object 4"/>
            <p:cNvGraphicFramePr>
              <a:graphicFrameLocks noChangeAspect="1"/>
            </p:cNvGraphicFramePr>
            <p:nvPr>
              <p:extLst/>
            </p:nvPr>
          </p:nvGraphicFramePr>
          <p:xfrm>
            <a:off x="3859794" y="5867400"/>
            <a:ext cx="2056864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471" name="Equation" r:id="rId26" imgW="1015920" imgH="431640" progId="Equation.DSMT4">
                    <p:embed/>
                  </p:oleObj>
                </mc:Choice>
                <mc:Fallback>
                  <p:oleObj name="Equation" r:id="rId26" imgW="1015920" imgH="4316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59794" y="5867400"/>
                          <a:ext cx="2056864" cy="914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8" name="Rounded Rectangle 47"/>
          <p:cNvSpPr/>
          <p:nvPr/>
        </p:nvSpPr>
        <p:spPr>
          <a:xfrm>
            <a:off x="847534" y="104485"/>
            <a:ext cx="11268266" cy="2105315"/>
          </a:xfrm>
          <a:prstGeom prst="roundRect">
            <a:avLst>
              <a:gd name="adj" fmla="val 9218"/>
            </a:avLst>
          </a:prstGeom>
          <a:gradFill flip="none" rotWithShape="1">
            <a:gsLst>
              <a:gs pos="0">
                <a:srgbClr val="CDE0C9">
                  <a:shade val="30000"/>
                  <a:satMod val="115000"/>
                </a:srgbClr>
              </a:gs>
              <a:gs pos="35000">
                <a:srgbClr val="CDE0C9">
                  <a:shade val="67500"/>
                  <a:satMod val="115000"/>
                </a:srgbClr>
              </a:gs>
              <a:gs pos="100000">
                <a:schemeClr val="bg1"/>
              </a:gs>
            </a:gsLst>
            <a:lin ang="189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130853" y="63439"/>
            <a:ext cx="1859872" cy="18603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26078" y="59528"/>
            <a:ext cx="1859872" cy="186035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507543" y="-19050"/>
            <a:ext cx="103964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1500" b="1" spc="67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.VnCentury SchoolbookH" pitchFamily="34" charset="0"/>
              </a:rPr>
              <a:t>6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04736" y="177803"/>
            <a:ext cx="11782531" cy="1329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2150665" y="152400"/>
            <a:ext cx="9751060" cy="53348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đường tròn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(C) có p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hương trình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:</a:t>
            </a:r>
            <a:endParaRPr lang="vi-VN" sz="27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133600" y="639313"/>
            <a:ext cx="9751060" cy="53348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a) Tìm tọa độ tâm và bán kính của (C) .</a:t>
            </a:r>
            <a:endParaRPr lang="vi-VN" sz="27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7" name="Object 4"/>
          <p:cNvGraphicFramePr>
            <a:graphicFrameLocks noChangeAspect="1"/>
          </p:cNvGraphicFramePr>
          <p:nvPr>
            <p:extLst/>
          </p:nvPr>
        </p:nvGraphicFramePr>
        <p:xfrm>
          <a:off x="7534062" y="181662"/>
          <a:ext cx="3147640" cy="500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2" name="Equation" r:id="rId28" imgW="1485720" imgH="228600" progId="Equation.DSMT4">
                  <p:embed/>
                </p:oleObj>
              </mc:Choice>
              <mc:Fallback>
                <p:oleObj name="Equation" r:id="rId28" imgW="14857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4062" y="181662"/>
                        <a:ext cx="3147640" cy="5006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2133600" y="1144188"/>
            <a:ext cx="9751060" cy="53348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b) Viết p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hương trình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tiếp tuyến với (C) đi qua A(-1;0)</a:t>
            </a:r>
            <a:endParaRPr lang="vi-VN" sz="27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33600" y="1656504"/>
            <a:ext cx="9751060" cy="53348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2700">
                <a:latin typeface="Times New Roman" pitchFamily="18" charset="0"/>
                <a:cs typeface="Times New Roman" pitchFamily="18" charset="0"/>
              </a:rPr>
              <a:t>c) Viết p</a:t>
            </a:r>
            <a:r>
              <a:rPr lang="vi-VN" sz="2700">
                <a:latin typeface="Times New Roman" pitchFamily="18" charset="0"/>
                <a:cs typeface="Times New Roman" pitchFamily="18" charset="0"/>
              </a:rPr>
              <a:t>hương trình</a:t>
            </a:r>
            <a:r>
              <a:rPr lang="en-US" sz="2700">
                <a:latin typeface="Times New Roman" pitchFamily="18" charset="0"/>
                <a:cs typeface="Times New Roman" pitchFamily="18" charset="0"/>
              </a:rPr>
              <a:t> tiếp tuyến với (C) vuông góc với </a:t>
            </a:r>
            <a:endParaRPr lang="vi-VN" sz="27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3" name="Object 4"/>
          <p:cNvGraphicFramePr>
            <a:graphicFrameLocks noChangeAspect="1"/>
          </p:cNvGraphicFramePr>
          <p:nvPr>
            <p:extLst/>
          </p:nvPr>
        </p:nvGraphicFramePr>
        <p:xfrm>
          <a:off x="9686152" y="1743655"/>
          <a:ext cx="196375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3" name="Equation" r:id="rId30" imgW="927000" imgH="203040" progId="Equation.DSMT4">
                  <p:embed/>
                </p:oleObj>
              </mc:Choice>
              <mc:Fallback>
                <p:oleObj name="Equation" r:id="rId30" imgW="9270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86152" y="1743655"/>
                        <a:ext cx="196375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493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44E05DF-5475-439C-B82F-AA252F6E3FE9}"/>
              </a:ext>
            </a:extLst>
          </p:cNvPr>
          <p:cNvSpPr txBox="1"/>
          <p:nvPr/>
        </p:nvSpPr>
        <p:spPr>
          <a:xfrm>
            <a:off x="711395" y="2243850"/>
            <a:ext cx="11090313" cy="1446550"/>
          </a:xfrm>
          <a:prstGeom prst="rect">
            <a:avLst/>
          </a:prstGeom>
          <a:noFill/>
        </p:spPr>
        <p:txBody>
          <a:bodyPr spcFirstLastPara="1" wrap="square">
            <a:spAutoFit/>
          </a:bodyPr>
          <a:lstStyle/>
          <a:p>
            <a:pPr>
              <a:defRPr/>
            </a:pPr>
            <a:r>
              <a:rPr lang="vi-VN" sz="8800" b="1" dirty="0" smtClean="0">
                <a:solidFill>
                  <a:srgbClr val="FF0000"/>
                </a:solidFill>
                <a:latin typeface="+mj-lt"/>
              </a:rPr>
              <a:t>HỘP QUÀ MAY MẮN</a:t>
            </a:r>
            <a:r>
              <a:rPr lang="vi-VN" sz="8800" b="1" dirty="0" smtClean="0">
                <a:latin typeface="+mj-lt"/>
              </a:rPr>
              <a:t> </a:t>
            </a:r>
            <a:endParaRPr lang="en-US" sz="8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9070621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xmlns="" id="{A77C95BC-2FC7-4B1A-9242-5F708B2C8F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9" t="10889" r="14445" b="7333"/>
          <a:stretch>
            <a:fillRect/>
          </a:stretch>
        </p:blipFill>
        <p:spPr bwMode="auto">
          <a:xfrm>
            <a:off x="3048321" y="4400550"/>
            <a:ext cx="12001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5" action="ppaction://hlinksldjump"/>
            <a:extLst>
              <a:ext uri="{FF2B5EF4-FFF2-40B4-BE49-F238E27FC236}">
                <a16:creationId xmlns:a16="http://schemas.microsoft.com/office/drawing/2014/main" xmlns="" id="{A113697A-F912-43A7-B3BB-FF5252AE60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t="24242" r="18182" b="6061"/>
          <a:stretch>
            <a:fillRect/>
          </a:stretch>
        </p:blipFill>
        <p:spPr bwMode="auto">
          <a:xfrm>
            <a:off x="4418414" y="4457700"/>
            <a:ext cx="12001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hlinkClick r:id="rId7" action="ppaction://hlinksldjump"/>
            <a:extLst>
              <a:ext uri="{FF2B5EF4-FFF2-40B4-BE49-F238E27FC236}">
                <a16:creationId xmlns:a16="http://schemas.microsoft.com/office/drawing/2014/main" xmlns="" id="{A1B39985-764F-4893-BC6E-874E19B93B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7" r="11986" b="11111"/>
          <a:stretch>
            <a:fillRect/>
          </a:stretch>
        </p:blipFill>
        <p:spPr bwMode="auto">
          <a:xfrm>
            <a:off x="5895377" y="4429125"/>
            <a:ext cx="1356122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hlinkClick r:id="rId9" action="ppaction://hlinksldjump"/>
            <a:extLst>
              <a:ext uri="{FF2B5EF4-FFF2-40B4-BE49-F238E27FC236}">
                <a16:creationId xmlns:a16="http://schemas.microsoft.com/office/drawing/2014/main" xmlns="" id="{BD774761-7BE6-49DE-9662-BA8662F4B9D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6" t="12903" r="12500" b="12903"/>
          <a:stretch>
            <a:fillRect/>
          </a:stretch>
        </p:blipFill>
        <p:spPr bwMode="auto">
          <a:xfrm>
            <a:off x="7634251" y="4400550"/>
            <a:ext cx="1413272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hlinkClick r:id="rId11" action="ppaction://hlinksldjump"/>
            <a:extLst>
              <a:ext uri="{FF2B5EF4-FFF2-40B4-BE49-F238E27FC236}">
                <a16:creationId xmlns:a16="http://schemas.microsoft.com/office/drawing/2014/main" xmlns="" id="{C7C34E23-4757-4966-962C-8571644F10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3" t="21385" r="19511" b="14928"/>
          <a:stretch>
            <a:fillRect/>
          </a:stretch>
        </p:blipFill>
        <p:spPr bwMode="auto">
          <a:xfrm>
            <a:off x="3703439" y="2689623"/>
            <a:ext cx="124182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13" action="ppaction://hlinksldjump"/>
            <a:extLst>
              <a:ext uri="{FF2B5EF4-FFF2-40B4-BE49-F238E27FC236}">
                <a16:creationId xmlns:a16="http://schemas.microsoft.com/office/drawing/2014/main" xmlns="" id="{06B7F185-7527-4BA8-8251-2E04BBF5E65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377" y="2950993"/>
            <a:ext cx="1318022" cy="1318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hlinkClick r:id="rId15" action="ppaction://hlinksldjump"/>
            <a:extLst>
              <a:ext uri="{FF2B5EF4-FFF2-40B4-BE49-F238E27FC236}">
                <a16:creationId xmlns:a16="http://schemas.microsoft.com/office/drawing/2014/main" xmlns="" id="{A185CFA2-BBD6-48F6-ADC7-71075E21CB4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66"/>
          <a:stretch>
            <a:fillRect/>
          </a:stretch>
        </p:blipFill>
        <p:spPr bwMode="auto">
          <a:xfrm>
            <a:off x="7102637" y="2857501"/>
            <a:ext cx="1238250" cy="137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hlinkClick r:id="rId17" action="ppaction://hlinksldjump"/>
            <a:extLst>
              <a:ext uri="{FF2B5EF4-FFF2-40B4-BE49-F238E27FC236}">
                <a16:creationId xmlns:a16="http://schemas.microsoft.com/office/drawing/2014/main" xmlns="" id="{5B4FD7A6-BA59-4C7F-8939-E585D3D41E7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985" y="1358807"/>
            <a:ext cx="1256950" cy="1330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028707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repeatDur="0" restart="neve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repeatDur="0" restart="neve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repeatDur="0" restart="neve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repeatDur="0" restart="neve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repeatDur="0" restart="neve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repeatDur="0" restart="neve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repeatDur="0" restart="neve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repeatDur="0" restart="neve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838200" y="1825625"/>
            <a:ext cx="11170186" cy="4351338"/>
          </a:xfrm>
        </p:spPr>
        <p:txBody>
          <a:bodyPr/>
          <a:lstStyle/>
          <a:p>
            <a:pPr marL="457200" indent="-457200">
              <a:buNone/>
            </a:pPr>
            <a:r>
              <a:rPr lang="en-US" sz="2700" b="1" dirty="0" err="1">
                <a:solidFill>
                  <a:srgbClr val="006600"/>
                </a:solidFill>
                <a:latin typeface="Times New Roman" pitchFamily="18" charset="0"/>
              </a:rPr>
              <a:t>Câu</a:t>
            </a:r>
            <a:r>
              <a:rPr lang="en-US" sz="2700" b="1" dirty="0">
                <a:solidFill>
                  <a:srgbClr val="006600"/>
                </a:solidFill>
                <a:latin typeface="Times New Roman" pitchFamily="18" charset="0"/>
              </a:rPr>
              <a:t> 1</a:t>
            </a:r>
            <a:r>
              <a:rPr lang="en-US" sz="2700" dirty="0">
                <a:solidFill>
                  <a:srgbClr val="006600"/>
                </a:solidFill>
                <a:latin typeface="Times New Roman" pitchFamily="18" charset="0"/>
              </a:rPr>
              <a:t>:</a:t>
            </a:r>
            <a:r>
              <a:rPr lang="en-US" sz="2700" dirty="0">
                <a:latin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</a:rPr>
              <a:t>Để</a:t>
            </a:r>
            <a:r>
              <a:rPr lang="en-US" sz="2700" dirty="0">
                <a:latin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</a:rPr>
              <a:t>phương</a:t>
            </a:r>
            <a:r>
              <a:rPr lang="en-US" sz="2700" dirty="0">
                <a:latin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</a:rPr>
              <a:t>trình</a:t>
            </a:r>
            <a:r>
              <a:rPr lang="en-US" sz="2700" dirty="0">
                <a:latin typeface="Times New Roman" pitchFamily="18" charset="0"/>
              </a:rPr>
              <a:t> </a:t>
            </a:r>
            <a:r>
              <a:rPr lang="en-US" b="1" i="1" dirty="0" smtClean="0">
                <a:latin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</a:rPr>
              <a:t>2 </a:t>
            </a:r>
            <a:r>
              <a:rPr lang="en-US" dirty="0" smtClean="0">
                <a:latin typeface="Times New Roman" pitchFamily="18" charset="0"/>
              </a:rPr>
              <a:t>+ </a:t>
            </a:r>
            <a:r>
              <a:rPr lang="en-US" b="1" i="1" dirty="0" smtClean="0">
                <a:latin typeface="Times New Roman" pitchFamily="18" charset="0"/>
              </a:rPr>
              <a:t>y</a:t>
            </a:r>
            <a:r>
              <a:rPr lang="en-US" baseline="30000" dirty="0" smtClean="0">
                <a:latin typeface="Times New Roman" pitchFamily="18" charset="0"/>
              </a:rPr>
              <a:t>2 </a:t>
            </a:r>
            <a:r>
              <a:rPr lang="en-US" dirty="0" smtClean="0">
                <a:latin typeface="Times New Roman" pitchFamily="18" charset="0"/>
              </a:rPr>
              <a:t>– 2a</a:t>
            </a:r>
            <a:r>
              <a:rPr lang="en-US" b="1" i="1" dirty="0" smtClean="0">
                <a:latin typeface="Times New Roman" pitchFamily="18" charset="0"/>
              </a:rPr>
              <a:t>x </a:t>
            </a:r>
            <a:r>
              <a:rPr lang="en-US" dirty="0" smtClean="0">
                <a:latin typeface="Times New Roman" pitchFamily="18" charset="0"/>
              </a:rPr>
              <a:t>– 2b</a:t>
            </a:r>
            <a:r>
              <a:rPr lang="en-US" b="1" i="1" dirty="0" smtClean="0">
                <a:latin typeface="Times New Roman" pitchFamily="18" charset="0"/>
              </a:rPr>
              <a:t>y </a:t>
            </a:r>
            <a:r>
              <a:rPr lang="en-US" dirty="0" smtClean="0">
                <a:latin typeface="Times New Roman" pitchFamily="18" charset="0"/>
              </a:rPr>
              <a:t>+ c=0 </a:t>
            </a:r>
            <a:r>
              <a:rPr lang="en-US" dirty="0" err="1">
                <a:latin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phương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trình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đường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tròn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thì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điều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kiện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cần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đủ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là</a:t>
            </a:r>
            <a:endParaRPr lang="en-US" dirty="0">
              <a:latin typeface="Times New Roman" pitchFamily="18" charset="0"/>
            </a:endParaRPr>
          </a:p>
          <a:p>
            <a:pPr marL="457200" indent="-457200">
              <a:buNone/>
            </a:pPr>
            <a:r>
              <a:rPr lang="en-US" dirty="0">
                <a:latin typeface="Times New Roman" pitchFamily="18" charset="0"/>
              </a:rPr>
              <a:t>	A. a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+b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−c &gt; 0</a:t>
            </a:r>
          </a:p>
          <a:p>
            <a:pPr marL="457200" indent="-457200">
              <a:spcBef>
                <a:spcPct val="0"/>
              </a:spcBef>
              <a:buNone/>
            </a:pPr>
            <a:r>
              <a:rPr lang="en-US" dirty="0">
                <a:latin typeface="Times New Roman" pitchFamily="18" charset="0"/>
              </a:rPr>
              <a:t>	B. a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+b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−c ≥ 0</a:t>
            </a:r>
          </a:p>
          <a:p>
            <a:pPr marL="457200" indent="-457200">
              <a:spcBef>
                <a:spcPct val="0"/>
              </a:spcBef>
              <a:buNone/>
            </a:pPr>
            <a:r>
              <a:rPr lang="en-US" dirty="0">
                <a:latin typeface="Times New Roman" pitchFamily="18" charset="0"/>
              </a:rPr>
              <a:t> 	C. a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+b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-4c ≥ 0 </a:t>
            </a:r>
          </a:p>
          <a:p>
            <a:pPr marL="457200" indent="-457200">
              <a:spcBef>
                <a:spcPct val="0"/>
              </a:spcBef>
              <a:buNone/>
            </a:pPr>
            <a:r>
              <a:rPr lang="en-US" dirty="0">
                <a:latin typeface="Times New Roman" pitchFamily="18" charset="0"/>
              </a:rPr>
              <a:t> 	D. a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+b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+4c ≥ 0 </a:t>
            </a:r>
            <a:br>
              <a:rPr lang="en-US" dirty="0">
                <a:latin typeface="Times New Roman" pitchFamily="18" charset="0"/>
              </a:rPr>
            </a:br>
            <a:endParaRPr lang="en-US" dirty="0">
              <a:latin typeface="Times New Roman" pitchFamily="18" charset="0"/>
            </a:endParaRPr>
          </a:p>
        </p:txBody>
      </p:sp>
      <p:sp>
        <p:nvSpPr>
          <p:cNvPr id="99334" name="Oval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03663" y="2766266"/>
            <a:ext cx="457200" cy="4000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pic>
        <p:nvPicPr>
          <p:cNvPr id="6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xmlns="" id="{6D9EDC1B-F878-4DE5-9DFC-76DCD969C5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571" y="5156599"/>
            <a:ext cx="667941" cy="6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263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2895600" y="916633"/>
            <a:ext cx="6457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(C)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3" name="AutoShape 7">
            <a:hlinkClick r:id="rId15" action="ppaction://hlinksldjump" highlightClick="1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867650" y="4972050"/>
            <a:ext cx="1485900" cy="10287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custDataLst>
              <p:tags r:id="rId4"/>
            </p:custDataLst>
            <p:extLst/>
          </p:nvPr>
        </p:nvGraphicFramePr>
        <p:xfrm>
          <a:off x="3733800" y="1545283"/>
          <a:ext cx="4648200" cy="678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0" name="Equation" r:id="rId16" imgW="3047760" imgH="482400" progId="Equation.DSMT4">
                  <p:embed/>
                </p:oleObj>
              </mc:Choice>
              <mc:Fallback>
                <p:oleObj name="Equation" r:id="rId16" imgW="30477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1545283"/>
                        <a:ext cx="4648200" cy="6782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>
            <p:custDataLst>
              <p:tags r:id="rId5"/>
            </p:custDataLst>
          </p:nvPr>
        </p:nvSpPr>
        <p:spPr>
          <a:xfrm>
            <a:off x="3352800" y="2457452"/>
            <a:ext cx="5772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3238500" y="3086102"/>
            <a:ext cx="2114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A. I(2, 6), R= 6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274873" y="3771902"/>
            <a:ext cx="2306779" cy="461665"/>
            <a:chOff x="3274873" y="3771902"/>
            <a:chExt cx="2306779" cy="461665"/>
          </a:xfrm>
        </p:grpSpPr>
        <p:sp>
          <p:nvSpPr>
            <p:cNvPr id="10" name="TextBox 9"/>
            <p:cNvSpPr txBox="1"/>
            <p:nvPr>
              <p:custDataLst>
                <p:tags r:id="rId12"/>
              </p:custDataLst>
            </p:nvPr>
          </p:nvSpPr>
          <p:spPr>
            <a:xfrm>
              <a:off x="3274873" y="3771902"/>
              <a:ext cx="23067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B. I(2,6); R=</a:t>
              </a:r>
            </a:p>
          </p:txBody>
        </p:sp>
        <p:graphicFrame>
          <p:nvGraphicFramePr>
            <p:cNvPr id="11" name="Object 10"/>
            <p:cNvGraphicFramePr>
              <a:graphicFrameLocks noChangeAspect="1"/>
            </p:cNvGraphicFramePr>
            <p:nvPr>
              <p:custDataLst>
                <p:tags r:id="rId13"/>
              </p:custDataLst>
              <p:extLst>
                <p:ext uri="{D42A27DB-BD31-4B8C-83A1-F6EECF244321}">
                  <p14:modId xmlns:p14="http://schemas.microsoft.com/office/powerpoint/2010/main" val="3610434461"/>
                </p:ext>
              </p:extLst>
            </p:nvPr>
          </p:nvGraphicFramePr>
          <p:xfrm>
            <a:off x="4927024" y="3829051"/>
            <a:ext cx="361950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11" name="Equation" r:id="rId18" imgW="482400" imgH="444240" progId="Equation.DSMT4">
                    <p:embed/>
                  </p:oleObj>
                </mc:Choice>
                <mc:Fallback>
                  <p:oleObj name="Equation" r:id="rId18" imgW="482400" imgH="4442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27024" y="3829051"/>
                          <a:ext cx="361950" cy="333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Group 1"/>
          <p:cNvGrpSpPr/>
          <p:nvPr/>
        </p:nvGrpSpPr>
        <p:grpSpPr>
          <a:xfrm>
            <a:off x="6096000" y="3117274"/>
            <a:ext cx="2514600" cy="461665"/>
            <a:chOff x="6096000" y="3117274"/>
            <a:chExt cx="2514600" cy="461665"/>
          </a:xfrm>
        </p:grpSpPr>
        <p:sp>
          <p:nvSpPr>
            <p:cNvPr id="12" name="TextBox 11"/>
            <p:cNvSpPr txBox="1"/>
            <p:nvPr>
              <p:custDataLst>
                <p:tags r:id="rId10"/>
              </p:custDataLst>
            </p:nvPr>
          </p:nvSpPr>
          <p:spPr>
            <a:xfrm>
              <a:off x="6096000" y="3117274"/>
              <a:ext cx="2514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C. I( -2,6); R=</a:t>
              </a:r>
            </a:p>
          </p:txBody>
        </p:sp>
        <p:graphicFrame>
          <p:nvGraphicFramePr>
            <p:cNvPr id="53253" name="Object 5"/>
            <p:cNvGraphicFramePr>
              <a:graphicFrameLocks noChangeAspect="1"/>
            </p:cNvGraphicFramePr>
            <p:nvPr>
              <p:custDataLst>
                <p:tags r:id="rId11"/>
              </p:custDataLst>
              <p:extLst>
                <p:ext uri="{D42A27DB-BD31-4B8C-83A1-F6EECF244321}">
                  <p14:modId xmlns:p14="http://schemas.microsoft.com/office/powerpoint/2010/main" val="3338845275"/>
                </p:ext>
              </p:extLst>
            </p:nvPr>
          </p:nvGraphicFramePr>
          <p:xfrm>
            <a:off x="7924800" y="3143018"/>
            <a:ext cx="361950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12" name="Equation" r:id="rId20" imgW="482400" imgH="444240" progId="Equation.DSMT4">
                    <p:embed/>
                  </p:oleObj>
                </mc:Choice>
                <mc:Fallback>
                  <p:oleObj name="Equation" r:id="rId20" imgW="482400" imgH="4442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24800" y="3143018"/>
                          <a:ext cx="361950" cy="333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3"/>
          <p:cNvGrpSpPr/>
          <p:nvPr/>
        </p:nvGrpSpPr>
        <p:grpSpPr>
          <a:xfrm>
            <a:off x="6153158" y="3766697"/>
            <a:ext cx="2800350" cy="461665"/>
            <a:chOff x="6153158" y="3766697"/>
            <a:chExt cx="2800350" cy="461665"/>
          </a:xfrm>
        </p:grpSpPr>
        <p:sp>
          <p:nvSpPr>
            <p:cNvPr id="14" name="TextBox 13"/>
            <p:cNvSpPr txBox="1"/>
            <p:nvPr>
              <p:custDataLst>
                <p:tags r:id="rId8"/>
              </p:custDataLst>
            </p:nvPr>
          </p:nvSpPr>
          <p:spPr>
            <a:xfrm>
              <a:off x="6153158" y="3766697"/>
              <a:ext cx="28003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D. I(2,-6); R=</a:t>
              </a:r>
            </a:p>
          </p:txBody>
        </p:sp>
        <p:graphicFrame>
          <p:nvGraphicFramePr>
            <p:cNvPr id="53254" name="Object 6"/>
            <p:cNvGraphicFramePr>
              <a:graphicFrameLocks noChangeAspect="1"/>
            </p:cNvGraphicFramePr>
            <p:nvPr>
              <p:custDataLst>
                <p:tags r:id="rId9"/>
              </p:custDataLst>
              <p:extLst>
                <p:ext uri="{D42A27DB-BD31-4B8C-83A1-F6EECF244321}">
                  <p14:modId xmlns:p14="http://schemas.microsoft.com/office/powerpoint/2010/main" val="1467134124"/>
                </p:ext>
              </p:extLst>
            </p:nvPr>
          </p:nvGraphicFramePr>
          <p:xfrm>
            <a:off x="7946834" y="3766704"/>
            <a:ext cx="361950" cy="333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13" name="Equation" r:id="rId22" imgW="482400" imgH="444240" progId="Equation.DSMT4">
                    <p:embed/>
                  </p:oleObj>
                </mc:Choice>
                <mc:Fallback>
                  <p:oleObj name="Equation" r:id="rId22" imgW="482400" imgH="4442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46834" y="3766704"/>
                          <a:ext cx="361950" cy="333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Oval 15"/>
          <p:cNvSpPr/>
          <p:nvPr>
            <p:custDataLst>
              <p:tags r:id="rId7"/>
            </p:custDataLst>
          </p:nvPr>
        </p:nvSpPr>
        <p:spPr>
          <a:xfrm>
            <a:off x="3224023" y="3769734"/>
            <a:ext cx="487510" cy="48751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8" name="Picture 4">
            <a:hlinkClick r:id="rId23" action="ppaction://hlinksldjump"/>
            <a:extLst>
              <a:ext uri="{FF2B5EF4-FFF2-40B4-BE49-F238E27FC236}">
                <a16:creationId xmlns:a16="http://schemas.microsoft.com/office/drawing/2014/main" xmlns="" id="{967C914E-3333-43A1-85E8-402C1317220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1" y="5150050"/>
            <a:ext cx="667941" cy="6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79259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239964" y="1130301"/>
            <a:ext cx="8207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3" name="Oval 9"/>
          <p:cNvSpPr>
            <a:spLocks noChangeArrowheads="1"/>
          </p:cNvSpPr>
          <p:nvPr/>
        </p:nvSpPr>
        <p:spPr bwMode="auto">
          <a:xfrm>
            <a:off x="4913313" y="3200400"/>
            <a:ext cx="2286000" cy="22860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vi-VN">
              <a:latin typeface="Garamond" pitchFamily="18" charset="0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 rot="5400000">
            <a:off x="4868094" y="4294983"/>
            <a:ext cx="2360613" cy="88899"/>
            <a:chOff x="4152" y="3143"/>
            <a:chExt cx="1487" cy="56"/>
          </a:xfrm>
        </p:grpSpPr>
        <p:sp>
          <p:nvSpPr>
            <p:cNvPr id="5153" name="Rectangle 11"/>
            <p:cNvSpPr>
              <a:spLocks noChangeArrowheads="1"/>
            </p:cNvSpPr>
            <p:nvPr/>
          </p:nvSpPr>
          <p:spPr bwMode="auto">
            <a:xfrm flipV="1">
              <a:off x="4896" y="3144"/>
              <a:ext cx="720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>
                <a:latin typeface="Arial" charset="0"/>
              </a:endParaRPr>
            </a:p>
          </p:txBody>
        </p:sp>
        <p:sp>
          <p:nvSpPr>
            <p:cNvPr id="5154" name="Rectangle 12"/>
            <p:cNvSpPr>
              <a:spLocks noChangeArrowheads="1"/>
            </p:cNvSpPr>
            <p:nvPr/>
          </p:nvSpPr>
          <p:spPr bwMode="auto">
            <a:xfrm flipV="1">
              <a:off x="4176" y="3144"/>
              <a:ext cx="720" cy="48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vi-VN">
                <a:solidFill>
                  <a:srgbClr val="A50021"/>
                </a:solidFill>
                <a:latin typeface="Arial" charset="0"/>
              </a:endParaRPr>
            </a:p>
          </p:txBody>
        </p:sp>
        <p:sp>
          <p:nvSpPr>
            <p:cNvPr id="5155" name="Oval 13"/>
            <p:cNvSpPr>
              <a:spLocks noChangeArrowheads="1"/>
            </p:cNvSpPr>
            <p:nvPr/>
          </p:nvSpPr>
          <p:spPr bwMode="auto">
            <a:xfrm>
              <a:off x="4873" y="3143"/>
              <a:ext cx="47" cy="47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66FF33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vi-VN">
                <a:solidFill>
                  <a:srgbClr val="FFFF00"/>
                </a:solidFill>
                <a:latin typeface="Garamond" pitchFamily="18" charset="0"/>
              </a:endParaRPr>
            </a:p>
          </p:txBody>
        </p:sp>
        <p:sp>
          <p:nvSpPr>
            <p:cNvPr id="5156" name="Oval 14"/>
            <p:cNvSpPr>
              <a:spLocks noChangeArrowheads="1"/>
            </p:cNvSpPr>
            <p:nvPr/>
          </p:nvSpPr>
          <p:spPr bwMode="auto">
            <a:xfrm>
              <a:off x="4152" y="3152"/>
              <a:ext cx="47" cy="47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66FF33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vi-VN">
                <a:solidFill>
                  <a:srgbClr val="FFFF00"/>
                </a:solidFill>
                <a:latin typeface="Garamond" pitchFamily="18" charset="0"/>
              </a:endParaRPr>
            </a:p>
          </p:txBody>
        </p:sp>
        <p:sp>
          <p:nvSpPr>
            <p:cNvPr id="5157" name="Oval 15"/>
            <p:cNvSpPr>
              <a:spLocks noChangeArrowheads="1"/>
            </p:cNvSpPr>
            <p:nvPr/>
          </p:nvSpPr>
          <p:spPr bwMode="auto">
            <a:xfrm>
              <a:off x="5592" y="3144"/>
              <a:ext cx="47" cy="47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vi-VN">
                <a:solidFill>
                  <a:srgbClr val="FFFF00"/>
                </a:solidFill>
                <a:latin typeface="Garamond" pitchFamily="18" charset="0"/>
              </a:endParaRPr>
            </a:p>
          </p:txBody>
        </p:sp>
      </p:grpSp>
      <p:sp>
        <p:nvSpPr>
          <p:cNvPr id="50" name="Text Box 16"/>
          <p:cNvSpPr txBox="1">
            <a:spLocks noChangeArrowheads="1"/>
          </p:cNvSpPr>
          <p:nvPr/>
        </p:nvSpPr>
        <p:spPr bwMode="auto">
          <a:xfrm>
            <a:off x="5636124" y="4191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660066"/>
                </a:solidFill>
                <a:latin typeface="VNI-Book" pitchFamily="2" charset="0"/>
              </a:rPr>
              <a:t>I</a:t>
            </a:r>
          </a:p>
        </p:txBody>
      </p:sp>
      <p:sp>
        <p:nvSpPr>
          <p:cNvPr id="51" name="Text Box 17"/>
          <p:cNvSpPr txBox="1">
            <a:spLocks noChangeArrowheads="1"/>
          </p:cNvSpPr>
          <p:nvPr/>
        </p:nvSpPr>
        <p:spPr bwMode="auto">
          <a:xfrm>
            <a:off x="6073279" y="3422652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660066"/>
                </a:solidFill>
                <a:latin typeface="VNI-Book" pitchFamily="2" charset="0"/>
              </a:rPr>
              <a:t>R</a:t>
            </a:r>
          </a:p>
        </p:txBody>
      </p:sp>
      <p:pic>
        <p:nvPicPr>
          <p:cNvPr id="5152" name="Picture 37" descr="Hình ảnh có li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20497" y="5289550"/>
            <a:ext cx="25146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74680" y="1111597"/>
            <a:ext cx="10633166" cy="14465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8105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3" grpId="0" animBg="1"/>
      <p:bldP spid="50" grpId="0"/>
      <p:bldP spid="5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2">
            <a:extLst>
              <a:ext uri="{FF2B5EF4-FFF2-40B4-BE49-F238E27FC236}">
                <a16:creationId xmlns:a16="http://schemas.microsoft.com/office/drawing/2014/main" xmlns="" id="{E8F95515-A976-46B7-AB70-2D0863BC7C8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9617" y="1647825"/>
            <a:ext cx="6858001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>
              <a:defRPr/>
            </a:pPr>
            <a:endParaRPr lang="es-ES" ker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xmlns="" id="{0B5FA7CB-897E-42F5-A219-18426734A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0" y="1312442"/>
            <a:ext cx="2971800" cy="670766"/>
          </a:xfrm>
          <a:prstGeom prst="hexagon">
            <a:avLst>
              <a:gd name="adj" fmla="val 44576"/>
              <a:gd name="vf" fmla="val 115470"/>
            </a:avLst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FFFFFF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anchor="ctr"/>
          <a:lstStyle/>
          <a:p>
            <a:pPr>
              <a:defRPr/>
            </a:pPr>
            <a:endParaRPr lang="es-ES" ker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6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01644380-A62C-474C-B15C-DA9975012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5385199"/>
            <a:ext cx="667941" cy="6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3">
            <a:extLst>
              <a:ext uri="{FF2B5EF4-FFF2-40B4-BE49-F238E27FC236}">
                <a16:creationId xmlns:a16="http://schemas.microsoft.com/office/drawing/2014/main" xmlns="" id="{D7A552D0-E3D0-48BE-822A-4937EFC95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4024" y="1296769"/>
            <a:ext cx="2338251" cy="6864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lIns="67500" tIns="35100" rIns="67500" bIns="351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40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85087" y="3579223"/>
            <a:ext cx="2736124" cy="830997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+1.0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1">
            <a:extLst>
              <a:ext uri="{FF2B5EF4-FFF2-40B4-BE49-F238E27FC236}">
                <a16:creationId xmlns:a16="http://schemas.microsoft.com/office/drawing/2014/main" xmlns="" id="{3E34B709-165F-4B68-917D-8AA65BAA3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2780360"/>
            <a:ext cx="3092087" cy="327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2114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199" y="1825625"/>
            <a:ext cx="8384177" cy="2537369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None/>
            </a:pPr>
            <a:r>
              <a:rPr lang="en-US" sz="2700" b="1" dirty="0" err="1">
                <a:solidFill>
                  <a:srgbClr val="006600"/>
                </a:solidFill>
                <a:latin typeface="Times New Roman" pitchFamily="18" charset="0"/>
              </a:rPr>
              <a:t>Câu</a:t>
            </a:r>
            <a:r>
              <a:rPr lang="en-US" sz="2700" b="1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vi-VN" sz="2700" b="1" dirty="0">
                <a:solidFill>
                  <a:srgbClr val="006600"/>
                </a:solidFill>
                <a:latin typeface="Times New Roman" pitchFamily="18" charset="0"/>
              </a:rPr>
              <a:t>3</a:t>
            </a:r>
            <a:r>
              <a:rPr lang="en-US" sz="2700" dirty="0">
                <a:solidFill>
                  <a:srgbClr val="006600"/>
                </a:solidFill>
                <a:latin typeface="Times New Roman" pitchFamily="18" charset="0"/>
              </a:rPr>
              <a:t>:</a:t>
            </a:r>
            <a:r>
              <a:rPr lang="en-US" sz="2700" dirty="0">
                <a:latin typeface="Times New Roman" pitchFamily="18" charset="0"/>
              </a:rPr>
              <a:t> </a:t>
            </a:r>
            <a:r>
              <a:rPr lang="vi-VN" sz="2250" dirty="0">
                <a:latin typeface="+mj-lt"/>
              </a:rPr>
              <a:t>Phương trình đường tròn (C) </a:t>
            </a:r>
            <a:r>
              <a:rPr lang="en-US" sz="2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2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</a:t>
            </a:r>
            <a:r>
              <a:rPr lang="vi-VN" sz="2250" dirty="0" smtClean="0">
                <a:latin typeface="+mj-lt"/>
              </a:rPr>
              <a:t>m </a:t>
            </a:r>
            <a:r>
              <a:rPr lang="vi-VN" sz="2250" b="1" i="1" dirty="0">
                <a:latin typeface="+mj-lt"/>
              </a:rPr>
              <a:t>I</a:t>
            </a:r>
            <a:r>
              <a:rPr lang="vi-VN" sz="2250" dirty="0">
                <a:latin typeface="+mj-lt"/>
              </a:rPr>
              <a:t>(3,1) bán kính </a:t>
            </a:r>
            <a:r>
              <a:rPr lang="vi-VN" sz="2250" b="1" dirty="0">
                <a:latin typeface="+mj-lt"/>
              </a:rPr>
              <a:t>R</a:t>
            </a:r>
            <a:r>
              <a:rPr lang="vi-VN" sz="2250" dirty="0">
                <a:latin typeface="+mj-lt"/>
              </a:rPr>
              <a:t>=3 ?</a:t>
            </a:r>
          </a:p>
          <a:p>
            <a:pPr marL="457200" indent="-457200">
              <a:buNone/>
            </a:pPr>
            <a:r>
              <a:rPr lang="en-US" dirty="0">
                <a:latin typeface="Times New Roman" pitchFamily="18" charset="0"/>
              </a:rPr>
              <a:t>	A. 	</a:t>
            </a:r>
            <a:endParaRPr lang="vi-VN" dirty="0">
              <a:latin typeface="Times New Roman" pitchFamily="18" charset="0"/>
            </a:endParaRPr>
          </a:p>
          <a:p>
            <a:pPr marL="457200" indent="-457200">
              <a:buNone/>
            </a:pPr>
            <a:r>
              <a:rPr lang="vi-VN" dirty="0">
                <a:latin typeface="Times New Roman" pitchFamily="18" charset="0"/>
              </a:rPr>
              <a:t>    </a:t>
            </a:r>
            <a:r>
              <a:rPr lang="en-US" dirty="0" smtClean="0">
                <a:latin typeface="Times New Roman" pitchFamily="18" charset="0"/>
              </a:rPr>
              <a:t> B</a:t>
            </a:r>
            <a:r>
              <a:rPr lang="en-US" dirty="0">
                <a:latin typeface="Times New Roman" pitchFamily="18" charset="0"/>
              </a:rPr>
              <a:t>. </a:t>
            </a:r>
            <a:endParaRPr lang="vi-VN" dirty="0">
              <a:latin typeface="Times New Roman" pitchFamily="18" charset="0"/>
            </a:endParaRPr>
          </a:p>
          <a:p>
            <a:pPr marL="457200" indent="-457200">
              <a:buNone/>
            </a:pPr>
            <a:r>
              <a:rPr lang="en-US" dirty="0">
                <a:latin typeface="Times New Roman" pitchFamily="18" charset="0"/>
              </a:rPr>
              <a:t>	C. </a:t>
            </a:r>
            <a:endParaRPr lang="vi-VN" dirty="0">
              <a:latin typeface="Times New Roman" pitchFamily="18" charset="0"/>
            </a:endParaRPr>
          </a:p>
          <a:p>
            <a:pPr marL="457200" indent="-457200">
              <a:buNone/>
            </a:pPr>
            <a:r>
              <a:rPr lang="en-US" dirty="0">
                <a:latin typeface="Times New Roman" pitchFamily="18" charset="0"/>
              </a:rPr>
              <a:t>	D. </a:t>
            </a:r>
            <a:r>
              <a:rPr lang="en-US" dirty="0" smtClean="0">
                <a:latin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</a:rPr>
            </a:br>
            <a:endParaRPr lang="en-US" dirty="0">
              <a:latin typeface="Times New Roman" pitchFamily="18" charset="0"/>
            </a:endParaRPr>
          </a:p>
        </p:txBody>
      </p:sp>
      <p:sp>
        <p:nvSpPr>
          <p:cNvPr id="99334" name="Oval 6"/>
          <p:cNvSpPr>
            <a:spLocks noChangeArrowheads="1"/>
          </p:cNvSpPr>
          <p:nvPr/>
        </p:nvSpPr>
        <p:spPr bwMode="auto">
          <a:xfrm>
            <a:off x="1256019" y="3495982"/>
            <a:ext cx="535963" cy="5708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667001" y="71875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665023"/>
              </p:ext>
            </p:extLst>
          </p:nvPr>
        </p:nvGraphicFramePr>
        <p:xfrm>
          <a:off x="1805719" y="2139930"/>
          <a:ext cx="2773506" cy="598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8" name="Equation" r:id="rId3" imgW="1435100" imgH="292100" progId="Equation.DSMT4">
                  <p:embed/>
                </p:oleObj>
              </mc:Choice>
              <mc:Fallback>
                <p:oleObj name="Equation" r:id="rId3" imgW="1435100" imgH="2921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5719" y="2139930"/>
                        <a:ext cx="2773506" cy="5982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667001" y="71875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609722"/>
              </p:ext>
            </p:extLst>
          </p:nvPr>
        </p:nvGraphicFramePr>
        <p:xfrm>
          <a:off x="1805719" y="2584885"/>
          <a:ext cx="2773506" cy="598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9" name="Equation" r:id="rId5" imgW="1447172" imgH="291973" progId="Equation.DSMT4">
                  <p:embed/>
                </p:oleObj>
              </mc:Choice>
              <mc:Fallback>
                <p:oleObj name="Equation" r:id="rId5" imgW="1447172" imgH="29197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5719" y="2584885"/>
                        <a:ext cx="2773506" cy="5982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667001" y="71875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3514187"/>
              </p:ext>
            </p:extLst>
          </p:nvPr>
        </p:nvGraphicFramePr>
        <p:xfrm>
          <a:off x="1805719" y="3107966"/>
          <a:ext cx="2773506" cy="5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0" name="Equation" r:id="rId7" imgW="1447172" imgH="291973" progId="Equation.DSMT4">
                  <p:embed/>
                </p:oleObj>
              </mc:Choice>
              <mc:Fallback>
                <p:oleObj name="Equation" r:id="rId7" imgW="1447172" imgH="29197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5719" y="3107966"/>
                        <a:ext cx="2773506" cy="529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2667001" y="71875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848924"/>
              </p:ext>
            </p:extLst>
          </p:nvPr>
        </p:nvGraphicFramePr>
        <p:xfrm>
          <a:off x="1805719" y="3674619"/>
          <a:ext cx="2773506" cy="5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1" name="Equation" r:id="rId9" imgW="1447172" imgH="291973" progId="Equation.DSMT4">
                  <p:embed/>
                </p:oleObj>
              </mc:Choice>
              <mc:Fallback>
                <p:oleObj name="Equation" r:id="rId9" imgW="1447172" imgH="29197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5719" y="3674619"/>
                        <a:ext cx="2773506" cy="529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4">
            <a:hlinkClick r:id="rId11" action="ppaction://hlinksldjump"/>
            <a:extLst>
              <a:ext uri="{FF2B5EF4-FFF2-40B4-BE49-F238E27FC236}">
                <a16:creationId xmlns:a16="http://schemas.microsoft.com/office/drawing/2014/main" xmlns="" id="{3BB78D4E-6828-480E-ABD1-BE476545B87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5385199"/>
            <a:ext cx="667941" cy="6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09884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2">
            <a:extLst>
              <a:ext uri="{FF2B5EF4-FFF2-40B4-BE49-F238E27FC236}">
                <a16:creationId xmlns:a16="http://schemas.microsoft.com/office/drawing/2014/main" xmlns="" id="{E8F95515-A976-46B7-AB70-2D0863BC7C8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9617" y="1647825"/>
            <a:ext cx="6858001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>
              <a:defRPr/>
            </a:pPr>
            <a:endParaRPr lang="es-ES" ker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xmlns="" id="{0B5FA7CB-897E-42F5-A219-18426734A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0" y="1312442"/>
            <a:ext cx="2971800" cy="670766"/>
          </a:xfrm>
          <a:prstGeom prst="hexagon">
            <a:avLst>
              <a:gd name="adj" fmla="val 44576"/>
              <a:gd name="vf" fmla="val 115470"/>
            </a:avLst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FFFFFF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anchor="ctr"/>
          <a:lstStyle/>
          <a:p>
            <a:pPr>
              <a:defRPr/>
            </a:pPr>
            <a:endParaRPr lang="es-ES" ker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6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01644380-A62C-474C-B15C-DA9975012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5385199"/>
            <a:ext cx="667941" cy="6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3">
            <a:extLst>
              <a:ext uri="{FF2B5EF4-FFF2-40B4-BE49-F238E27FC236}">
                <a16:creationId xmlns:a16="http://schemas.microsoft.com/office/drawing/2014/main" xmlns="" id="{D7A552D0-E3D0-48BE-822A-4937EFC95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4024" y="1296769"/>
            <a:ext cx="2338251" cy="6864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lIns="67500" tIns="35100" rIns="67500" bIns="351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40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85087" y="3579223"/>
            <a:ext cx="2736124" cy="830997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+0.5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1">
            <a:extLst>
              <a:ext uri="{FF2B5EF4-FFF2-40B4-BE49-F238E27FC236}">
                <a16:creationId xmlns:a16="http://schemas.microsoft.com/office/drawing/2014/main" xmlns="" id="{3E34B709-165F-4B68-917D-8AA65BAA3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105" y="2448884"/>
            <a:ext cx="3092087" cy="327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42729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8500" y="1543052"/>
            <a:ext cx="5772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(C)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3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67650" y="4972050"/>
            <a:ext cx="1485900" cy="10287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8" name="TextBox 7"/>
          <p:cNvSpPr txBox="1"/>
          <p:nvPr/>
        </p:nvSpPr>
        <p:spPr>
          <a:xfrm>
            <a:off x="3352800" y="2457452"/>
            <a:ext cx="5772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Bán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8500" y="3086102"/>
            <a:ext cx="2114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A. R=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046" y="3781211"/>
            <a:ext cx="2306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B. R=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4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3149" y="3117274"/>
            <a:ext cx="2800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C. R=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2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3158" y="3766697"/>
            <a:ext cx="2800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D. R=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235046" y="3842826"/>
            <a:ext cx="400050" cy="400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Rectangle 28"/>
          <p:cNvSpPr>
            <a:spLocks noChangeArrowheads="1"/>
          </p:cNvSpPr>
          <p:nvPr/>
        </p:nvSpPr>
        <p:spPr bwMode="auto">
          <a:xfrm>
            <a:off x="2667001" y="71875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67001" y="718752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346672" y="2023566"/>
          <a:ext cx="3090495" cy="44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4" imgW="1650960" imgH="253800" progId="Equation.DSMT4">
                  <p:embed/>
                </p:oleObj>
              </mc:Choice>
              <mc:Fallback>
                <p:oleObj name="Equation" r:id="rId4" imgW="16509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6672" y="2023566"/>
                        <a:ext cx="3090495" cy="4466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4">
            <a:hlinkClick r:id="rId6" action="ppaction://hlinksldjump"/>
            <a:extLst>
              <a:ext uri="{FF2B5EF4-FFF2-40B4-BE49-F238E27FC236}">
                <a16:creationId xmlns:a16="http://schemas.microsoft.com/office/drawing/2014/main" xmlns="" id="{FD3A08DD-CF2B-4CF0-9D74-A821A25CB9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5257801"/>
            <a:ext cx="667941" cy="6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067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2" grpId="0"/>
      <p:bldP spid="14" grpId="0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700" b="1" dirty="0" err="1">
                <a:solidFill>
                  <a:srgbClr val="006600"/>
                </a:solidFill>
                <a:latin typeface="Times New Roman" pitchFamily="18" charset="0"/>
              </a:rPr>
              <a:t>Câu</a:t>
            </a:r>
            <a:r>
              <a:rPr lang="en-US" sz="2700" b="1" dirty="0">
                <a:solidFill>
                  <a:srgbClr val="006600"/>
                </a:solidFill>
                <a:latin typeface="Times New Roman" pitchFamily="18" charset="0"/>
              </a:rPr>
              <a:t> </a:t>
            </a:r>
            <a:r>
              <a:rPr lang="vi-VN" sz="2700" b="1" dirty="0">
                <a:solidFill>
                  <a:srgbClr val="006600"/>
                </a:solidFill>
                <a:latin typeface="Times New Roman" pitchFamily="18" charset="0"/>
              </a:rPr>
              <a:t>5</a:t>
            </a:r>
            <a:r>
              <a:rPr lang="en-US" sz="2700" b="1" dirty="0">
                <a:solidFill>
                  <a:srgbClr val="006600"/>
                </a:solidFill>
                <a:latin typeface="Times New Roman" pitchFamily="18" charset="0"/>
              </a:rPr>
              <a:t>:</a:t>
            </a:r>
            <a:r>
              <a:rPr lang="en-US" dirty="0">
                <a:latin typeface="Times New Roman" pitchFamily="18" charset="0"/>
              </a:rPr>
              <a:t> Cho </a:t>
            </a:r>
            <a:r>
              <a:rPr lang="en-US" dirty="0" err="1">
                <a:latin typeface="Times New Roman" pitchFamily="18" charset="0"/>
              </a:rPr>
              <a:t>đường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tròn</a:t>
            </a:r>
            <a:r>
              <a:rPr lang="en-US" dirty="0">
                <a:latin typeface="Times New Roman" pitchFamily="18" charset="0"/>
              </a:rPr>
              <a:t> (C) </a:t>
            </a:r>
            <a:r>
              <a:rPr lang="en-US" dirty="0" err="1">
                <a:latin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phương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trình</a:t>
            </a:r>
            <a:r>
              <a:rPr lang="en-US" dirty="0">
                <a:latin typeface="Times New Roman" pitchFamily="18" charset="0"/>
              </a:rPr>
              <a:t> x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+y</a:t>
            </a:r>
            <a:r>
              <a:rPr lang="en-US" baseline="30000" dirty="0">
                <a:latin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</a:rPr>
              <a:t>+2x-8y+</a:t>
            </a:r>
            <a:r>
              <a:rPr lang="vi-VN" dirty="0">
                <a:latin typeface="Times New Roman" pitchFamily="18" charset="0"/>
              </a:rPr>
              <a:t> 8</a:t>
            </a:r>
            <a:r>
              <a:rPr lang="en-US" dirty="0">
                <a:latin typeface="Times New Roman" pitchFamily="18" charset="0"/>
              </a:rPr>
              <a:t>=0. </a:t>
            </a:r>
            <a:r>
              <a:rPr lang="en-US" dirty="0" err="1">
                <a:latin typeface="Times New Roman" pitchFamily="18" charset="0"/>
              </a:rPr>
              <a:t>Khi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đó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đường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tròn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có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tâm</a:t>
            </a:r>
            <a:r>
              <a:rPr lang="en-US" dirty="0">
                <a:latin typeface="Times New Roman" pitchFamily="18" charset="0"/>
              </a:rPr>
              <a:t> I </a:t>
            </a:r>
            <a:r>
              <a:rPr lang="en-US" dirty="0" err="1">
                <a:latin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bán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kính</a:t>
            </a:r>
            <a:r>
              <a:rPr lang="en-US" dirty="0">
                <a:latin typeface="Times New Roman" pitchFamily="18" charset="0"/>
              </a:rPr>
              <a:t> R </a:t>
            </a:r>
            <a:r>
              <a:rPr lang="en-US" dirty="0" err="1">
                <a:latin typeface="Times New Roman" pitchFamily="18" charset="0"/>
              </a:rPr>
              <a:t>với</a:t>
            </a:r>
            <a:endParaRPr lang="en-US" dirty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dirty="0">
                <a:latin typeface="Times New Roman" pitchFamily="18" charset="0"/>
              </a:rPr>
              <a:t>	A. I(2;-8),</a:t>
            </a:r>
            <a:r>
              <a:rPr lang="vi-VN" dirty="0">
                <a:latin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</a:rPr>
              <a:t>R=                 C. I(-1;4),</a:t>
            </a:r>
            <a:r>
              <a:rPr lang="vi-VN" dirty="0">
                <a:latin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</a:rPr>
              <a:t>R=3</a:t>
            </a:r>
          </a:p>
          <a:p>
            <a:pPr>
              <a:buFontTx/>
              <a:buNone/>
            </a:pPr>
            <a:r>
              <a:rPr lang="en-US" dirty="0">
                <a:latin typeface="Times New Roman" pitchFamily="18" charset="0"/>
              </a:rPr>
              <a:t>	B. I(1;-4),</a:t>
            </a:r>
            <a:r>
              <a:rPr lang="vi-VN" dirty="0">
                <a:latin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</a:rPr>
              <a:t>R=3                 D. I(1;-4),</a:t>
            </a:r>
            <a:r>
              <a:rPr lang="vi-VN" dirty="0">
                <a:latin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</a:rPr>
              <a:t>R= </a:t>
            </a:r>
          </a:p>
          <a:p>
            <a:pPr>
              <a:buFontTx/>
              <a:buNone/>
            </a:pPr>
            <a:endParaRPr lang="en-US" dirty="0">
              <a:latin typeface="Times New Roman" pitchFamily="18" charset="0"/>
            </a:endParaRPr>
          </a:p>
        </p:txBody>
      </p:sp>
      <p:sp>
        <p:nvSpPr>
          <p:cNvPr id="98310" name="Oval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24142" y="2664247"/>
            <a:ext cx="500835" cy="597409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sz="135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651063796"/>
              </p:ext>
            </p:extLst>
          </p:nvPr>
        </p:nvGraphicFramePr>
        <p:xfrm>
          <a:off x="6915151" y="3262312"/>
          <a:ext cx="723899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Equation" r:id="rId7" imgW="660240" imgH="444240" progId="Equation.DSMT4">
                  <p:embed/>
                </p:oleObj>
              </mc:Choice>
              <mc:Fallback>
                <p:oleObj name="Equation" r:id="rId7" imgW="66024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5151" y="3262312"/>
                        <a:ext cx="723899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684022483"/>
              </p:ext>
            </p:extLst>
          </p:nvPr>
        </p:nvGraphicFramePr>
        <p:xfrm>
          <a:off x="3185775" y="2664247"/>
          <a:ext cx="742657" cy="457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1" name="Equation" r:id="rId9" imgW="660240" imgH="444240" progId="Equation.DSMT4">
                  <p:embed/>
                </p:oleObj>
              </mc:Choice>
              <mc:Fallback>
                <p:oleObj name="Equation" r:id="rId9" imgW="66024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5775" y="2664247"/>
                        <a:ext cx="742657" cy="4571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4">
            <a:hlinkClick r:id="rId11" action="ppaction://hlinksldjump"/>
            <a:extLst>
              <a:ext uri="{FF2B5EF4-FFF2-40B4-BE49-F238E27FC236}">
                <a16:creationId xmlns:a16="http://schemas.microsoft.com/office/drawing/2014/main" xmlns="" id="{0B556639-ADDE-40BD-937A-50BEFEBD804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060" y="5402031"/>
            <a:ext cx="667941" cy="6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34378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2">
            <a:extLst>
              <a:ext uri="{FF2B5EF4-FFF2-40B4-BE49-F238E27FC236}">
                <a16:creationId xmlns:a16="http://schemas.microsoft.com/office/drawing/2014/main" xmlns="" id="{E8F95515-A976-46B7-AB70-2D0863BC7C8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9617" y="1647825"/>
            <a:ext cx="6858001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>
              <a:defRPr/>
            </a:pPr>
            <a:endParaRPr lang="es-ES" ker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xmlns="" id="{0B5FA7CB-897E-42F5-A219-18426734A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0" y="1312442"/>
            <a:ext cx="2971800" cy="670766"/>
          </a:xfrm>
          <a:prstGeom prst="hexagon">
            <a:avLst>
              <a:gd name="adj" fmla="val 44576"/>
              <a:gd name="vf" fmla="val 115470"/>
            </a:avLst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FFFFFF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 anchor="ctr"/>
          <a:lstStyle/>
          <a:p>
            <a:pPr>
              <a:defRPr/>
            </a:pPr>
            <a:endParaRPr lang="es-ES" ker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6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xmlns="" id="{01644380-A62C-474C-B15C-DA99750127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5385199"/>
            <a:ext cx="667941" cy="6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23">
            <a:extLst>
              <a:ext uri="{FF2B5EF4-FFF2-40B4-BE49-F238E27FC236}">
                <a16:creationId xmlns:a16="http://schemas.microsoft.com/office/drawing/2014/main" xmlns="" id="{D7A552D0-E3D0-48BE-822A-4937EFC95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4024" y="1296769"/>
            <a:ext cx="2338251" cy="6864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lIns="67500" tIns="35100" rIns="67500" bIns="351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40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85087" y="3579223"/>
            <a:ext cx="2736124" cy="830997"/>
          </a:xfrm>
          <a:prstGeom prst="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+1.0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1">
            <a:extLst>
              <a:ext uri="{FF2B5EF4-FFF2-40B4-BE49-F238E27FC236}">
                <a16:creationId xmlns:a16="http://schemas.microsoft.com/office/drawing/2014/main" xmlns="" id="{3E34B709-165F-4B68-917D-8AA65BAA3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2780360"/>
            <a:ext cx="3092087" cy="327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4456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195" y="1146175"/>
            <a:ext cx="117565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sz="2400" b="1" i="1" u="sng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u="sng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Oxy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(C)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a;b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x;y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(C) </a:t>
            </a:r>
          </a:p>
        </p:txBody>
      </p:sp>
      <p:pic>
        <p:nvPicPr>
          <p:cNvPr id="3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4726" y="2335212"/>
            <a:ext cx="37338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2"/>
          <p:cNvSpPr txBox="1">
            <a:spLocks noChangeArrowheads="1"/>
          </p:cNvSpPr>
          <p:nvPr/>
        </p:nvSpPr>
        <p:spPr bwMode="auto">
          <a:xfrm>
            <a:off x="330654" y="4555322"/>
            <a:ext cx="634637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Oxy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(C)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I(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a;b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R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876425" y="2667000"/>
          <a:ext cx="4800600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Equation" r:id="rId4" imgW="2603500" imgH="736600" progId="Equation.DSMT4">
                  <p:embed/>
                </p:oleObj>
              </mc:Choice>
              <mc:Fallback>
                <p:oleObj name="Equation" r:id="rId4" imgW="2603500" imgH="736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6425" y="2667000"/>
                        <a:ext cx="4800600" cy="153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3"/>
          <p:cNvGraphicFramePr>
            <a:graphicFrameLocks noChangeAspect="1"/>
          </p:cNvGraphicFramePr>
          <p:nvPr>
            <p:extLst/>
          </p:nvPr>
        </p:nvGraphicFramePr>
        <p:xfrm>
          <a:off x="2752725" y="5867401"/>
          <a:ext cx="2971800" cy="60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Equation" r:id="rId6" imgW="1409400" imgH="228600" progId="Equation.DSMT4">
                  <p:embed/>
                </p:oleObj>
              </mc:Choice>
              <mc:Fallback>
                <p:oleObj name="Equation" r:id="rId6" imgW="14094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2725" y="5867401"/>
                        <a:ext cx="2971800" cy="601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0" y="684510"/>
            <a:ext cx="8159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8195" y="161468"/>
            <a:ext cx="69625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 3. PHƯƠNG TRÌNH ĐƯỜNG TRÒN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700473" y="5828212"/>
            <a:ext cx="3138624" cy="729342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929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516559"/>
              </p:ext>
            </p:extLst>
          </p:nvPr>
        </p:nvGraphicFramePr>
        <p:xfrm>
          <a:off x="248195" y="1438436"/>
          <a:ext cx="11639005" cy="18021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639005"/>
              </a:tblGrid>
              <a:tr h="1304766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768985" algn="l"/>
                        </a:tabLst>
                      </a:pPr>
                      <a:r>
                        <a:rPr lang="en-US" sz="3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đường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tròn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tâm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 ; b), </a:t>
                      </a:r>
                      <a:r>
                        <a:rPr lang="fr-FR" sz="3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bán</a:t>
                      </a:r>
                      <a:r>
                        <a:rPr lang="fr-FR" sz="3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3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kính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32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3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</a:p>
                    <a:p>
                      <a:pPr marL="0" lvl="0" indent="0" algn="ctr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768985" algn="l"/>
                        </a:tabLst>
                      </a:pPr>
                      <a:r>
                        <a:rPr lang="fr-FR" sz="3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fr-FR" sz="32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a)</a:t>
                      </a:r>
                      <a:r>
                        <a:rPr lang="fr-FR" sz="3200" b="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(</a:t>
                      </a:r>
                      <a:r>
                        <a:rPr lang="fr-FR" sz="32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b)</a:t>
                      </a:r>
                      <a:r>
                        <a:rPr lang="fr-FR" sz="3200" b="0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fr-FR" sz="3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fr-FR" sz="3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fr-FR" sz="3200" b="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684510"/>
            <a:ext cx="8159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8195" y="161468"/>
            <a:ext cx="69625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 3. PHƯƠNG TRÌNH ĐƯỜNG TRÒN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Củng cố kiến thứ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986" y="3811867"/>
            <a:ext cx="3018699" cy="272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045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16428" y="2151017"/>
                <a:ext cx="8229600" cy="2377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200" b="1" i="1" dirty="0">
                    <a:latin typeface="Times New Roman" pitchFamily="18" charset="0"/>
                    <a:cs typeface="Times New Roman" pitchFamily="18" charset="0"/>
                  </a:rPr>
                  <a:t>Giải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3200" dirty="0" smtClean="0">
                    <a:latin typeface="Times New Roman" pitchFamily="18" charset="0"/>
                    <a:cs typeface="Times New Roman" pitchFamily="18" charset="0"/>
                  </a:rPr>
                  <a:t>a. 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Ta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/>
                                <a:cs typeface="Times New Roman" pitchFamily="18" charset="0"/>
                              </a:rPr>
                              <m:t>−</m:t>
                            </m:r>
                            <m:r>
                              <a:rPr lang="en-US" sz="3200" b="1" i="1">
                                <a:latin typeface="Cambria Math"/>
                                <a:cs typeface="Times New Roman" pitchFamily="18" charset="0"/>
                              </a:rPr>
                              <m:t>𝟑</m:t>
                            </m:r>
                          </m:e>
                        </m:d>
                      </m:e>
                      <m:sup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en-US" sz="3200" i="1">
                        <a:latin typeface="Cambria Math"/>
                        <a:cs typeface="Times New Roman" pitchFamily="18" charset="0"/>
                      </a:rPr>
                      <m:t>+ 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𝑦</m:t>
                        </m:r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sz="3200" b="1" i="1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en-US" sz="3200" i="1">
                        <a:latin typeface="Cambria Math"/>
                        <a:cs typeface="Times New Roman" pitchFamily="18" charset="0"/>
                      </a:rPr>
                      <m:t> =</m:t>
                    </m:r>
                    <m:r>
                      <a:rPr lang="vi-VN" sz="3200" i="1">
                        <a:latin typeface="Cambria Math" panose="02040503050406030204" pitchFamily="18" charset="0"/>
                        <a:cs typeface="Times New Roman" pitchFamily="18" charset="0"/>
                      </a:rPr>
                      <m:t>9</m:t>
                    </m:r>
                  </m:oMath>
                </a14:m>
                <a:endParaRPr lang="en-US" sz="32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Vậy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tâm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b="1" i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(3; -2),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b="1" i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32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vi-VN" sz="32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vi-VN" sz="3200" dirty="0"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vi-VN" sz="3200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en-US" sz="3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428" y="2151017"/>
                <a:ext cx="8229600" cy="2377959"/>
              </a:xfrm>
              <a:prstGeom prst="rect">
                <a:avLst/>
              </a:prstGeom>
              <a:blipFill rotWithShape="0">
                <a:blip r:embed="rId2"/>
                <a:stretch>
                  <a:fillRect l="-1926" b="-2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/>
              <p:cNvSpPr/>
              <p:nvPr/>
            </p:nvSpPr>
            <p:spPr>
              <a:xfrm>
                <a:off x="156754" y="0"/>
                <a:ext cx="9548949" cy="19812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eaLnBrk="0" hangingPunct="0">
                  <a:tabLst>
                    <a:tab pos="457200" algn="l"/>
                  </a:tabLst>
                </a:pPr>
                <a:r>
                  <a:rPr lang="en-US" sz="2800" b="1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Ví </a:t>
                </a:r>
                <a:r>
                  <a:rPr lang="en-US" sz="2800" b="1" i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dụ</a:t>
                </a:r>
                <a:r>
                  <a:rPr lang="en-US" sz="2800" b="1" i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b="1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1. </a:t>
                </a:r>
                <a:endParaRPr lang="en-US" sz="2800" b="1" i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 eaLnBrk="0" hangingPunct="0">
                  <a:buAutoNum type="alphaLcPeriod"/>
                  <a:tabLst>
                    <a:tab pos="457200" algn="l"/>
                  </a:tabLst>
                </a:pP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Cho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phương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trình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−3</m:t>
                            </m:r>
                          </m:e>
                        </m:d>
                      </m:e>
                      <m: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solidFill>
                          <a:schemeClr val="tx1"/>
                        </a:solidFill>
                        <a:latin typeface="Cambria Math"/>
                        <a:cs typeface="Times New Roman" pitchFamily="18" charset="0"/>
                      </a:rPr>
                      <m:t>+ </m:t>
                    </m:r>
                    <m:sSup>
                      <m:sSup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𝑦</m:t>
                        </m:r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+2)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solidFill>
                          <a:schemeClr val="tx1"/>
                        </a:solidFill>
                        <a:latin typeface="Cambria Math"/>
                        <a:cs typeface="Times New Roman" pitchFamily="18" charset="0"/>
                      </a:rPr>
                      <m:t> =</m:t>
                    </m:r>
                    <m:r>
                      <a:rPr lang="vi-VN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9</m:t>
                    </m:r>
                  </m:oMath>
                </a14:m>
                <a:endParaRPr lang="en-US" sz="2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eaLnBrk="0" hangingPunct="0">
                  <a:tabLst>
                    <a:tab pos="457200" algn="l"/>
                  </a:tabLst>
                </a:pP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Xác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định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tọa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tâm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đó</a:t>
                </a:r>
                <a:endParaRPr lang="en-US" sz="2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 eaLnBrk="0" hangingPunct="0">
                  <a:buAutoNum type="alphaLcPeriod" startAt="2"/>
                  <a:tabLst>
                    <a:tab pos="457200" algn="l"/>
                  </a:tabLst>
                </a:pP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Lập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phương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trình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tâm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I(2;3)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8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bằng</a:t>
                </a:r>
                <a:r>
                  <a:rPr lang="en-US" sz="28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4.</a:t>
                </a:r>
              </a:p>
            </p:txBody>
          </p:sp>
        </mc:Choice>
        <mc:Fallback xmlns="">
          <p:sp>
            <p:nvSpPr>
              <p:cNvPr id="8" name="Rounded 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754" y="0"/>
                <a:ext cx="9548949" cy="1981200"/>
              </a:xfrm>
              <a:prstGeom prst="roundRect">
                <a:avLst/>
              </a:prstGeom>
              <a:blipFill rotWithShape="0">
                <a:blip r:embed="rId3"/>
                <a:stretch>
                  <a:fillRect l="-255" b="-3670"/>
                </a:stretch>
              </a:blipFill>
              <a:ln>
                <a:solidFill>
                  <a:srgbClr val="FFC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16428" y="4404249"/>
                <a:ext cx="9176658" cy="23083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200" dirty="0" smtClean="0">
                    <a:latin typeface="Times New Roman" panose="02020603050405020304" pitchFamily="18" charset="0"/>
                    <a:cs typeface="Times New Roman" pitchFamily="18" charset="0"/>
                  </a:rPr>
                  <a:t>b.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Phương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trình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tâm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I(2;3)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bằng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4 </a:t>
                </a:r>
                <a:r>
                  <a:rPr lang="en-US" sz="3200" dirty="0" err="1" smtClean="0">
                    <a:latin typeface="Times New Roman" pitchFamily="18" charset="0"/>
                    <a:cs typeface="Times New Roman" pitchFamily="18" charset="0"/>
                  </a:rPr>
                  <a:t>là</a:t>
                </a:r>
                <a:endParaRPr lang="en-US" sz="32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/>
                                <a:cs typeface="Times New Roman" pitchFamily="18" charset="0"/>
                              </a:rPr>
                              <m:t>−2</m:t>
                            </m:r>
                          </m:e>
                        </m:d>
                      </m:e>
                      <m:sup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en-US" sz="3200" i="1">
                        <a:latin typeface="Cambria Math"/>
                        <a:cs typeface="Times New Roman" pitchFamily="18" charset="0"/>
                      </a:rPr>
                      <m:t>+ 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𝑦</m:t>
                        </m:r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−3)</m:t>
                        </m:r>
                      </m:e>
                      <m:sup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en-US" sz="3200" i="1">
                        <a:latin typeface="Cambria Math"/>
                        <a:cs typeface="Times New Roman" pitchFamily="18" charset="0"/>
                      </a:rPr>
                      <m:t> =16</m:t>
                    </m:r>
                  </m:oMath>
                </a14:m>
                <a:endParaRPr lang="en-US" sz="3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6428" y="4404249"/>
                <a:ext cx="9176658" cy="2308324"/>
              </a:xfrm>
              <a:prstGeom prst="rect">
                <a:avLst/>
              </a:prstGeom>
              <a:blipFill rotWithShape="0">
                <a:blip r:embed="rId4"/>
                <a:stretch>
                  <a:fillRect l="-17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799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6794" y="1354183"/>
            <a:ext cx="1090749" cy="827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endParaRPr lang="en-US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6754" y="0"/>
            <a:ext cx="11025052" cy="121484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tabLst>
                <a:tab pos="457200" algn="l"/>
              </a:tabLst>
            </a:pP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Ví </a:t>
            </a: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(1;-5)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(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cm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022168" y="3471985"/>
                <a:ext cx="9176658" cy="22191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200" dirty="0" smtClean="0">
                    <a:latin typeface="Times New Roman" panose="02020603050405020304" pitchFamily="18" charset="0"/>
                    <a:cs typeface="Times New Roman" pitchFamily="18" charset="0"/>
                  </a:rPr>
                  <a:t>Phương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trình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đường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tròn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tâm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itchFamily="18" charset="0"/>
                  </a:rPr>
                  <a:t>I(1;-5)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và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bán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kính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err="1">
                    <a:latin typeface="Times New Roman" pitchFamily="18" charset="0"/>
                    <a:cs typeface="Times New Roman" pitchFamily="18" charset="0"/>
                  </a:rPr>
                  <a:t>bằng</a:t>
                </a: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itchFamily="18" charset="0"/>
                  </a:rPr>
                  <a:t>3 </a:t>
                </a:r>
                <a:r>
                  <a:rPr lang="en-US" sz="3200" dirty="0" err="1" smtClean="0">
                    <a:latin typeface="Times New Roman" pitchFamily="18" charset="0"/>
                    <a:cs typeface="Times New Roman" pitchFamily="18" charset="0"/>
                  </a:rPr>
                  <a:t>là</a:t>
                </a:r>
                <a:endParaRPr lang="en-US" sz="32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32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  <a:cs typeface="Times New Roman" pitchFamily="18" charset="0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/>
                                <a:cs typeface="Times New Roman" pitchFamily="18" charset="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en-US" sz="3200" i="1">
                        <a:latin typeface="Cambria Math"/>
                        <a:cs typeface="Times New Roman" pitchFamily="18" charset="0"/>
                      </a:rPr>
                      <m:t>+ 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𝑦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+5</m:t>
                        </m:r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i="1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en-US" sz="3200" i="1">
                        <a:latin typeface="Cambria Math"/>
                        <a:cs typeface="Times New Roman" pitchFamily="18" charset="0"/>
                      </a:rPr>
                      <m:t> =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cs typeface="Times New Roman" pitchFamily="18" charset="0"/>
                      </a:rPr>
                      <m:t>9</m:t>
                    </m:r>
                  </m:oMath>
                </a14:m>
                <a:endParaRPr lang="en-US" sz="3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168" y="3471985"/>
                <a:ext cx="9176658" cy="2219134"/>
              </a:xfrm>
              <a:prstGeom prst="rect">
                <a:avLst/>
              </a:prstGeom>
              <a:blipFill rotWithShape="0">
                <a:blip r:embed="rId3"/>
                <a:stretch>
                  <a:fillRect l="-17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1022168" y="2073397"/>
            <a:ext cx="91766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itchFamily="18" charset="0"/>
              </a:rPr>
              <a:t>Đường</a:t>
            </a:r>
            <a:r>
              <a:rPr lang="en-US" sz="3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itchFamily="18" charset="0"/>
              </a:rPr>
              <a:t>kính</a:t>
            </a:r>
            <a:r>
              <a:rPr lang="en-US" sz="3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itchFamily="18" charset="0"/>
              </a:rPr>
              <a:t>bằng</a:t>
            </a:r>
            <a:r>
              <a:rPr lang="en-US" sz="3200" dirty="0" smtClean="0">
                <a:latin typeface="Times New Roman" panose="02020603050405020304" pitchFamily="18" charset="0"/>
                <a:cs typeface="Times New Roman" pitchFamily="18" charset="0"/>
              </a:rPr>
              <a:t> 6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itchFamily="18" charset="0"/>
              </a:rPr>
              <a:t>suy</a:t>
            </a:r>
            <a:r>
              <a:rPr lang="en-US" sz="3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itchFamily="18" charset="0"/>
              </a:rPr>
              <a:t>ra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261043"/>
              </p:ext>
            </p:extLst>
          </p:nvPr>
        </p:nvGraphicFramePr>
        <p:xfrm>
          <a:off x="5610497" y="1789601"/>
          <a:ext cx="3386137" cy="1398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Equation" r:id="rId4" imgW="952200" imgH="393480" progId="Equation.DSMT4">
                  <p:embed/>
                </p:oleObj>
              </mc:Choice>
              <mc:Fallback>
                <p:oleObj name="Equation" r:id="rId4" imgW="952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10497" y="1789601"/>
                        <a:ext cx="3386137" cy="1398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60116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9800" y="2590801"/>
            <a:ext cx="8382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AB</a:t>
            </a:r>
          </a:p>
          <a:p>
            <a:pPr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833691"/>
              </p:ext>
            </p:extLst>
          </p:nvPr>
        </p:nvGraphicFramePr>
        <p:xfrm>
          <a:off x="2570955" y="1832042"/>
          <a:ext cx="4868443" cy="827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" name="Equation" r:id="rId3" imgW="1942920" imgH="330120" progId="Equation.DSMT4">
                  <p:embed/>
                </p:oleObj>
              </mc:Choice>
              <mc:Fallback>
                <p:oleObj name="Equation" r:id="rId3" imgW="194292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0955" y="1832042"/>
                        <a:ext cx="4868443" cy="8277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566922"/>
              </p:ext>
            </p:extLst>
          </p:nvPr>
        </p:nvGraphicFramePr>
        <p:xfrm>
          <a:off x="6273705" y="3418507"/>
          <a:ext cx="117316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" name="Equation" r:id="rId5" imgW="444240" imgH="203040" progId="Equation.DSMT4">
                  <p:embed/>
                </p:oleObj>
              </mc:Choice>
              <mc:Fallback>
                <p:oleObj name="Equation" r:id="rId5" imgW="4442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3705" y="3418507"/>
                        <a:ext cx="1173162" cy="53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654541"/>
              </p:ext>
            </p:extLst>
          </p:nvPr>
        </p:nvGraphicFramePr>
        <p:xfrm>
          <a:off x="5305425" y="4441825"/>
          <a:ext cx="1887538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" name="Equation" r:id="rId7" imgW="774360" imgH="393480" progId="Equation.DSMT4">
                  <p:embed/>
                </p:oleObj>
              </mc:Choice>
              <mc:Fallback>
                <p:oleObj name="Equation" r:id="rId7" imgW="7743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5425" y="4441825"/>
                        <a:ext cx="1887538" cy="96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863071"/>
              </p:ext>
            </p:extLst>
          </p:nvPr>
        </p:nvGraphicFramePr>
        <p:xfrm>
          <a:off x="4191000" y="5943601"/>
          <a:ext cx="3027166" cy="703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" name="Equation" r:id="rId9" imgW="787320" imgH="228600" progId="Equation.DSMT4">
                  <p:embed/>
                </p:oleObj>
              </mc:Choice>
              <mc:Fallback>
                <p:oleObj name="Equation" r:id="rId9" imgW="7873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5943601"/>
                        <a:ext cx="3027166" cy="7039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89262" y="0"/>
            <a:ext cx="8963297" cy="134547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(3; -4); 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(-3; 4). 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6794" y="1354183"/>
            <a:ext cx="1090749" cy="827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endParaRPr lang="en-US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27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2"/>
            </p:custDataLst>
          </p:nvPr>
        </p:nvSpPr>
        <p:spPr>
          <a:xfrm>
            <a:off x="211183" y="85805"/>
            <a:ext cx="8915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Ph</a:t>
            </a:r>
            <a:r>
              <a:rPr lang="vi-V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1711030" y="76200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dạng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366381700"/>
              </p:ext>
            </p:extLst>
          </p:nvPr>
        </p:nvGraphicFramePr>
        <p:xfrm>
          <a:off x="4191000" y="1371600"/>
          <a:ext cx="3733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0" name="Equation" r:id="rId11" imgW="3733560" imgH="482400" progId="Equation.DSMT4">
                  <p:embed/>
                </p:oleObj>
              </mc:Choice>
              <mc:Fallback>
                <p:oleObj name="Equation" r:id="rId11" imgW="37335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371600"/>
                        <a:ext cx="3733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>
            <p:custDataLst>
              <p:tags r:id="rId5"/>
            </p:custDataLst>
          </p:nvPr>
        </p:nvSpPr>
        <p:spPr>
          <a:xfrm>
            <a:off x="2362200" y="2133600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800600" y="2133600"/>
          <a:ext cx="2019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1" name="Equation" r:id="rId13" imgW="2019240" imgH="406080" progId="Equation.DSMT4">
                  <p:embed/>
                </p:oleObj>
              </mc:Choice>
              <mc:Fallback>
                <p:oleObj name="Equation" r:id="rId13" imgW="20192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133600"/>
                        <a:ext cx="20193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>
            <p:custDataLst>
              <p:tags r:id="rId7"/>
            </p:custDataLst>
          </p:nvPr>
        </p:nvSpPr>
        <p:spPr>
          <a:xfrm>
            <a:off x="1704115" y="2743200"/>
            <a:ext cx="8659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(a, b),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88839727"/>
              </p:ext>
            </p:extLst>
          </p:nvPr>
        </p:nvGraphicFramePr>
        <p:xfrm>
          <a:off x="8953500" y="2687310"/>
          <a:ext cx="1905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" name="Equation" r:id="rId15" imgW="2349360" imgH="507960" progId="Equation.DSMT4">
                  <p:embed/>
                </p:oleObj>
              </mc:Choice>
              <mc:Fallback>
                <p:oleObj name="Equation" r:id="rId15" imgW="234936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3500" y="2687310"/>
                        <a:ext cx="19050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27">
            <a:extLst>
              <a:ext uri="{FF2B5EF4-FFF2-40B4-BE49-F238E27FC236}">
                <a16:creationId xmlns:a16="http://schemas.microsoft.com/office/drawing/2014/main" xmlns="" id="{658D6FC0-8C1F-4AD5-A839-885CD35631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752600" y="3632200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 chia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-2</a:t>
            </a:r>
          </a:p>
        </p:txBody>
      </p:sp>
    </p:spTree>
    <p:extLst>
      <p:ext uri="{BB962C8B-B14F-4D97-AF65-F5344CB8AC3E}">
        <p14:creationId xmlns:p14="http://schemas.microsoft.com/office/powerpoint/2010/main" val="36298670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7" grpId="0"/>
      <p:bldP spid="9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2|0.2|0.2|0.1|0.2|0.1|0.2|0.2|0.2|0.1|0.1|0.2|0.2|0.2|0.2|0.2|0.2|0.2|0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BFA8233-6A6A-4D09-B228-0F2A22FF8CE9}&quot;/&gt;&lt;isInvalidForFieldText val=&quot;0&quot;/&gt;&lt;Image&gt;&lt;filename val=&quot;C:\Users\PHUONG~1\AppData\Local\Temp\PR\data\asimages\{2BFA8233-6A6A-4D09-B228-0F2A22FF8CE9}_10.png&quot;/&gt;&lt;left val=&quot;564&quot;/&gt;&lt;top val=&quot;210&quot;/&gt;&lt;width val=&quot;151&quot;/&gt;&lt;height val=&quot;40&quot;/&gt;&lt;hasText val=&quot;1&quot;/&gt;&lt;/Image&gt;&lt;/ThreeDShape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3B5FAE9-017D-4537-AA59-FE6B9D68BC66}&quot;/&gt;&lt;isInvalidForFieldText val=&quot;0&quot;/&gt;&lt;Image&gt;&lt;filename val=&quot;C:\Users\PHUONG~1\AppData\Local\Temp\PR\data\asimages\{73B5FAE9-017D-4537-AA59-FE6B9D68BC66}_10.png&quot;/&gt;&lt;left val=&quot;258&quot;/&gt;&lt;top val=&quot;168&quot;/&gt;&lt;width val=&quot;160&quot;/&gt;&lt;height val=&quot;33&quot;/&gt;&lt;hasText val=&quot;1&quot;/&gt;&lt;/Image&gt;&lt;/ThreeDShape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6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3B5FAE9-017D-4537-AA59-FE6B9D68BC66}&quot;/&gt;&lt;isInvalidForFieldText val=&quot;0&quot;/&gt;&lt;Image&gt;&lt;filename val=&quot;C:\Users\PHUONG~1\AppData\Local\Temp\PR\data\asimages\{73B5FAE9-017D-4537-AA59-FE6B9D68BC66}_10.png&quot;/&gt;&lt;left val=&quot;258&quot;/&gt;&lt;top val=&quot;168&quot;/&gt;&lt;width val=&quot;160&quot;/&gt;&lt;height val=&quot;33&quot;/&gt;&lt;hasText val=&quot;1&quot;/&gt;&lt;/Image&gt;&lt;/ThreeDShape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7&quot;/&gt;&lt;lineCharCount val=&quot;41&quot;/&gt;&lt;lineCharCount val=&quot;45&quot;/&gt;&lt;lineCharCount val=&quot;10&quot;/&gt;&lt;lineCharCount val=&quot;16&quot;/&gt;&lt;lineCharCount val=&quot;16&quot;/&gt;&lt;lineCharCount val=&quot;19&quot;/&gt;&lt;lineCharCount val=&quot;19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4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4FFE6D6-713D-48C3-AD63-2F035AF7D9CB}&quot;/&gt;&lt;isInvalidForFieldText val=&quot;0&quot;/&gt;&lt;Image&gt;&lt;filename val=&quot;C:\Users\PHUONG~1\AppData\Local\Temp\PR\data\asimages\{64FFE6D6-713D-48C3-AD63-2F035AF7D9CB}_16.png&quot;/&gt;&lt;left val=&quot;234&quot;/&gt;&lt;top val=&quot;120&quot;/&gt;&lt;width val=&quot;241&quot;/&gt;&lt;height val=&quot;39&quot;/&gt;&lt;hasText val=&quot;1&quot;/&gt;&lt;/Image&gt;&lt;/ThreeDShape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0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6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7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4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6907C5F-DAF3-48A8-AD66-DA3CBFC68FFC}&quot;/&gt;&lt;isInvalidForFieldText val=&quot;0&quot;/&gt;&lt;Image&gt;&lt;filename val=&quot;C:\Users\PHUONG~1\AppData\Local\Temp\PR\data\asimages\{26907C5F-DAF3-48A8-AD66-DA3CBFC68FFC}_16.png&quot;/&gt;&lt;left val=&quot;552&quot;/&gt;&lt;top val=&quot;305&quot;/&gt;&lt;width val=&quot;39&quot;/&gt;&lt;height val=&quot;36&quot;/&gt;&lt;hasText val=&quot;1&quot;/&gt;&lt;/Image&gt;&lt;/ThreeDShape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5&quot;/&gt;&lt;/TableIndex&gt;&lt;/ShapeText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2E83C13-219A-42E8-A5A5-FAF29665BAD7}&quot;/&gt;&lt;isInvalidForFieldText val=&quot;0&quot;/&gt;&lt;Image&gt;&lt;filename val=&quot;C:\Users\PHUONG~1\AppData\Local\Temp\PR\data\asimages\{62E83C13-219A-42E8-A5A5-FAF29665BAD7}_16.png&quot;/&gt;&lt;left val=&quot;529&quot;/&gt;&lt;top val=&quot;240&quot;/&gt;&lt;width val=&quot;39&quot;/&gt;&lt;height val=&quot;36&quot;/&gt;&lt;hasText val=&quot;1&quot;/&gt;&lt;/Image&gt;&lt;/ThreeDShape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3&quot;/&gt;&lt;/TableIndex&gt;&lt;/ShapeText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F8B0CD0B-62F3-44B6-B8F5-9C8FAB7DB59F}&quot;/&gt;&lt;isInvalidForFieldText val=&quot;0&quot;/&gt;&lt;Image&gt;&lt;filename val=&quot;C:\Users\PHUONG~1\AppData\Local\Temp\PR\data\asimages\{F8B0CD0B-62F3-44B6-B8F5-9C8FAB7DB59F}_16.png&quot;/&gt;&lt;left val=&quot;237&quot;/&gt;&lt;top val=&quot;312&quot;/&gt;&lt;width val=&quot;39&quot;/&gt;&lt;height val=&quot;36&quot;/&gt;&lt;hasText val=&quot;1&quot;/&gt;&lt;/Image&gt;&lt;/ThreeDShape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42&quot;/&gt;&lt;lineCharCount val=&quot;43&quot;/&gt;&lt;lineCharCount val=&quot;20&quot;/&gt;&lt;lineCharCount val=&quot;46&quot;/&gt;&lt;lineCharCount val=&quot;47&quot;/&gt;&lt;/TableIndex&gt;&lt;/ShapeTextInfo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7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5FFD3FC2-F6B2-465C-ABD0-CACA2DA9B29A}&quot;/&gt;&lt;isInvalidForFieldText val=&quot;0&quot;/&gt;&lt;Image&gt;&lt;filename val=&quot;C:\Users\PHUONG~1\AppData\Local\Temp\PR\data\asimages\{5FFD3FC2-F6B2-465C-ABD0-CACA2DA9B29A}_15.png&quot;/&gt;&lt;left val=&quot;246&quot;/&gt;&lt;top val=&quot;258&quot;/&gt;&lt;width val=&quot;52&quot;/&gt;&lt;height val=&quot;36&quot;/&gt;&lt;hasText val=&quot;1&quot;/&gt;&lt;/Image&gt;&lt;/ThreeDShapeInfo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30EFD495-0E57-49D4-90AD-D5D7607C8FE5}&quot;/&gt;&lt;isInvalidForFieldText val=&quot;0&quot;/&gt;&lt;Image&gt;&lt;filename val=&quot;C:\Users\PHUONG~1\AppData\Local\Temp\PR\data\asimages\{30EFD495-0E57-49D4-90AD-D5D7607C8FE5}_15.png&quot;/&gt;&lt;left val=&quot;564&quot;/&gt;&lt;top val=&quot;300&quot;/&gt;&lt;width val=&quot;52&quot;/&gt;&lt;height val=&quot;37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00F1984F-1032-45F6-BB3C-DC7A2D3633AC}&quot;/&gt;&lt;isInvalidForFieldText val=&quot;0&quot;/&gt;&lt;Image&gt;&lt;filename val=&quot;C:\Users\PHUONG~1\AppData\Local\Temp\PR\data\asimages\{00F1984F-1032-45F6-BB3C-DC7A2D3633AC}_10.png&quot;/&gt;&lt;left val=&quot;210&quot;/&gt;&lt;top val=&quot;108&quot;/&gt;&lt;width val=&quot;295&quot;/&gt;&lt;height val=&quot;39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3B5FAE9-017D-4537-AA59-FE6B9D68BC66}&quot;/&gt;&lt;isInvalidForFieldText val=&quot;0&quot;/&gt;&lt;Image&gt;&lt;filename val=&quot;C:\Users\PHUONG~1\AppData\Local\Temp\PR\data\asimages\{73B5FAE9-017D-4537-AA59-FE6B9D68BC66}_10.png&quot;/&gt;&lt;left val=&quot;258&quot;/&gt;&lt;top val=&quot;168&quot;/&gt;&lt;width val=&quot;160&quot;/&gt;&lt;height val=&quot;33&quot;/&gt;&lt;hasText val=&quot;1&quot;/&gt;&lt;/Image&gt;&lt;/ThreeDShape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48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2BFA8233-6A6A-4D09-B228-0F2A22FF8CE9}&quot;/&gt;&lt;isInvalidForFieldText val=&quot;0&quot;/&gt;&lt;Image&gt;&lt;filename val=&quot;C:\Users\PHUONG~1\AppData\Local\Temp\PR\data\asimages\{2BFA8233-6A6A-4D09-B228-0F2A22FF8CE9}_10.png&quot;/&gt;&lt;left val=&quot;564&quot;/&gt;&lt;top val=&quot;210&quot;/&gt;&lt;width val=&quot;151&quot;/&gt;&lt;height val=&quot;40&quot;/&gt;&lt;hasText val=&quot;1&quot;/&gt;&lt;/Image&gt;&lt;/ThreeDShape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30&quot;/&gt;&lt;lineCharCount val=&quot;23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1155</Words>
  <Application>Microsoft Office PowerPoint</Application>
  <PresentationFormat>Widescreen</PresentationFormat>
  <Paragraphs>151</Paragraphs>
  <Slides>35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8" baseType="lpstr">
      <vt:lpstr>.VnCentury SchoolbookH</vt:lpstr>
      <vt:lpstr>Arabia</vt:lpstr>
      <vt:lpstr>Arial</vt:lpstr>
      <vt:lpstr>Calibri</vt:lpstr>
      <vt:lpstr>Calibri Light</vt:lpstr>
      <vt:lpstr>Cambria Math</vt:lpstr>
      <vt:lpstr>Garamond</vt:lpstr>
      <vt:lpstr>Symbol</vt:lpstr>
      <vt:lpstr>Times New Roman</vt:lpstr>
      <vt:lpstr>VNI-Book</vt:lpstr>
      <vt:lpstr>Wingdings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34</cp:revision>
  <dcterms:created xsi:type="dcterms:W3CDTF">2022-02-28T07:37:26Z</dcterms:created>
  <dcterms:modified xsi:type="dcterms:W3CDTF">2022-03-01T16:13:38Z</dcterms:modified>
</cp:coreProperties>
</file>