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tmp" ContentType="image/png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8" r:id="rId13"/>
    <p:sldId id="270" r:id="rId14"/>
    <p:sldId id="271" r:id="rId15"/>
    <p:sldId id="272" r:id="rId16"/>
    <p:sldId id="275" r:id="rId17"/>
    <p:sldId id="274" r:id="rId18"/>
    <p:sldId id="277" r:id="rId19"/>
    <p:sldId id="278" r:id="rId20"/>
    <p:sldId id="280" r:id="rId21"/>
    <p:sldId id="281" r:id="rId22"/>
    <p:sldId id="282" r:id="rId23"/>
    <p:sldId id="283" r:id="rId24"/>
    <p:sldId id="284" r:id="rId25"/>
    <p:sldId id="285" r:id="rId26"/>
    <p:sldId id="286" r:id="rId27"/>
    <p:sldId id="287" r:id="rId28"/>
    <p:sldId id="288" r:id="rId29"/>
    <p:sldId id="289" r:id="rId30"/>
    <p:sldId id="290" r:id="rId31"/>
    <p:sldId id="291" r:id="rId32"/>
    <p:sldId id="292" r:id="rId33"/>
    <p:sldId id="293" r:id="rId34"/>
    <p:sldId id="294" r:id="rId35"/>
    <p:sldId id="295" r:id="rId36"/>
    <p:sldId id="296" r:id="rId3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73" d="100"/>
          <a:sy n="73" d="100"/>
        </p:scale>
        <p:origin x="90" y="4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4" Type="http://schemas.openxmlformats.org/officeDocument/2006/relationships/image" Target="../media/image5.wmf"/></Relationships>
</file>

<file path=ppt/drawings/_rels/vmlDrawing10.vml.rels><?xml version="1.0" encoding="UTF-8" standalone="yes"?>
<Relationships xmlns="http://schemas.openxmlformats.org/package/2006/relationships"><Relationship Id="rId8" Type="http://schemas.openxmlformats.org/officeDocument/2006/relationships/image" Target="../media/image40.wmf"/><Relationship Id="rId3" Type="http://schemas.openxmlformats.org/officeDocument/2006/relationships/image" Target="../media/image35.wmf"/><Relationship Id="rId7" Type="http://schemas.openxmlformats.org/officeDocument/2006/relationships/image" Target="../media/image39.wmf"/><Relationship Id="rId2" Type="http://schemas.openxmlformats.org/officeDocument/2006/relationships/image" Target="../media/image34.wmf"/><Relationship Id="rId1" Type="http://schemas.openxmlformats.org/officeDocument/2006/relationships/image" Target="../media/image7.wmf"/><Relationship Id="rId6" Type="http://schemas.openxmlformats.org/officeDocument/2006/relationships/image" Target="../media/image38.wmf"/><Relationship Id="rId5" Type="http://schemas.openxmlformats.org/officeDocument/2006/relationships/image" Target="../media/image37.wmf"/><Relationship Id="rId4" Type="http://schemas.openxmlformats.org/officeDocument/2006/relationships/image" Target="../media/image36.wmf"/><Relationship Id="rId9" Type="http://schemas.openxmlformats.org/officeDocument/2006/relationships/image" Target="../media/image41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4.wmf"/><Relationship Id="rId2" Type="http://schemas.openxmlformats.org/officeDocument/2006/relationships/image" Target="../media/image43.wmf"/><Relationship Id="rId1" Type="http://schemas.openxmlformats.org/officeDocument/2006/relationships/image" Target="../media/image42.wmf"/><Relationship Id="rId6" Type="http://schemas.openxmlformats.org/officeDocument/2006/relationships/image" Target="../media/image47.wmf"/><Relationship Id="rId5" Type="http://schemas.openxmlformats.org/officeDocument/2006/relationships/image" Target="../media/image46.wmf"/><Relationship Id="rId4" Type="http://schemas.openxmlformats.org/officeDocument/2006/relationships/image" Target="../media/image45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50.wmf"/><Relationship Id="rId2" Type="http://schemas.openxmlformats.org/officeDocument/2006/relationships/image" Target="../media/image49.wmf"/><Relationship Id="rId1" Type="http://schemas.openxmlformats.org/officeDocument/2006/relationships/image" Target="../media/image48.wmf"/><Relationship Id="rId4" Type="http://schemas.openxmlformats.org/officeDocument/2006/relationships/image" Target="../media/image45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53.wmf"/><Relationship Id="rId2" Type="http://schemas.openxmlformats.org/officeDocument/2006/relationships/image" Target="../media/image52.wmf"/><Relationship Id="rId1" Type="http://schemas.openxmlformats.org/officeDocument/2006/relationships/image" Target="../media/image51.wmf"/><Relationship Id="rId4" Type="http://schemas.openxmlformats.org/officeDocument/2006/relationships/image" Target="../media/image54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w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72.wmf"/><Relationship Id="rId2" Type="http://schemas.openxmlformats.org/officeDocument/2006/relationships/image" Target="../media/image71.wmf"/><Relationship Id="rId1" Type="http://schemas.openxmlformats.org/officeDocument/2006/relationships/image" Target="../media/image70.wmf"/><Relationship Id="rId4" Type="http://schemas.openxmlformats.org/officeDocument/2006/relationships/image" Target="../media/image73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Relationship Id="rId5" Type="http://schemas.openxmlformats.org/officeDocument/2006/relationships/image" Target="../media/image13.wmf"/><Relationship Id="rId4" Type="http://schemas.openxmlformats.org/officeDocument/2006/relationships/image" Target="../media/image9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image" Target="../media/image9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23.wmf"/><Relationship Id="rId1" Type="http://schemas.openxmlformats.org/officeDocument/2006/relationships/image" Target="../media/image22.wmf"/><Relationship Id="rId4" Type="http://schemas.openxmlformats.org/officeDocument/2006/relationships/image" Target="../media/image25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29.wmf"/><Relationship Id="rId2" Type="http://schemas.openxmlformats.org/officeDocument/2006/relationships/image" Target="../media/image28.wmf"/><Relationship Id="rId1" Type="http://schemas.openxmlformats.org/officeDocument/2006/relationships/image" Target="../media/image27.wmf"/><Relationship Id="rId6" Type="http://schemas.openxmlformats.org/officeDocument/2006/relationships/image" Target="../media/image32.wmf"/><Relationship Id="rId5" Type="http://schemas.openxmlformats.org/officeDocument/2006/relationships/image" Target="../media/image31.wmf"/><Relationship Id="rId4" Type="http://schemas.openxmlformats.org/officeDocument/2006/relationships/image" Target="../media/image3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B6F774-17C3-4C59-8A0E-1ED9CC70B0E3}" type="datetimeFigureOut">
              <a:rPr lang="en-US" smtClean="0"/>
              <a:t>28-Feb-22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57D378-F22C-4527-BE17-4D9A00F480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65306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57D378-F22C-4527-BE17-4D9A00F480C6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05674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DF5963-472F-46A5-AD80-DFBE175334D2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55298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DF5963-472F-46A5-AD80-DFBE175334D2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42913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9AC62-CB72-460C-9AF7-2F242F90FB30}" type="datetimeFigureOut">
              <a:rPr lang="en-US" smtClean="0"/>
              <a:t>28-Feb-22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8F904-DACD-46BA-BDD0-0E15A143B2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5517084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9AC62-CB72-460C-9AF7-2F242F90FB30}" type="datetimeFigureOut">
              <a:rPr lang="en-US" smtClean="0"/>
              <a:t>28-Feb-22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8F904-DACD-46BA-BDD0-0E15A143B2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8576233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9AC62-CB72-460C-9AF7-2F242F90FB30}" type="datetimeFigureOut">
              <a:rPr lang="en-US" smtClean="0"/>
              <a:t>28-Feb-22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8F904-DACD-46BA-BDD0-0E15A143B2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7747623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9AC62-CB72-460C-9AF7-2F242F90FB30}" type="datetimeFigureOut">
              <a:rPr lang="en-US" smtClean="0"/>
              <a:t>28-Feb-22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8F904-DACD-46BA-BDD0-0E15A143B2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1763035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9AC62-CB72-460C-9AF7-2F242F90FB30}" type="datetimeFigureOut">
              <a:rPr lang="en-US" smtClean="0"/>
              <a:t>28-Feb-22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8F904-DACD-46BA-BDD0-0E15A143B2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2776390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9AC62-CB72-460C-9AF7-2F242F90FB30}" type="datetimeFigureOut">
              <a:rPr lang="en-US" smtClean="0"/>
              <a:t>28-Feb-22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8F904-DACD-46BA-BDD0-0E15A143B2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7022995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9AC62-CB72-460C-9AF7-2F242F90FB30}" type="datetimeFigureOut">
              <a:rPr lang="en-US" smtClean="0"/>
              <a:t>28-Feb-22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8F904-DACD-46BA-BDD0-0E15A143B2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038818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9AC62-CB72-460C-9AF7-2F242F90FB30}" type="datetimeFigureOut">
              <a:rPr lang="en-US" smtClean="0"/>
              <a:t>28-Feb-22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8F904-DACD-46BA-BDD0-0E15A143B2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7756444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9AC62-CB72-460C-9AF7-2F242F90FB30}" type="datetimeFigureOut">
              <a:rPr lang="en-US" smtClean="0"/>
              <a:t>28-Feb-22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8F904-DACD-46BA-BDD0-0E15A143B2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606670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9AC62-CB72-460C-9AF7-2F242F90FB30}" type="datetimeFigureOut">
              <a:rPr lang="en-US" smtClean="0"/>
              <a:t>28-Feb-22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8F904-DACD-46BA-BDD0-0E15A143B2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0688380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9AC62-CB72-460C-9AF7-2F242F90FB30}" type="datetimeFigureOut">
              <a:rPr lang="en-US" smtClean="0"/>
              <a:t>28-Feb-22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8F904-DACD-46BA-BDD0-0E15A143B2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5519681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09AC62-CB72-460C-9AF7-2F242F90FB30}" type="datetimeFigureOut">
              <a:rPr lang="en-US" smtClean="0"/>
              <a:t>28-Feb-22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E8F904-DACD-46BA-BDD0-0E15A143B2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76886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4.bin"/><Relationship Id="rId3" Type="http://schemas.openxmlformats.org/officeDocument/2006/relationships/image" Target="../media/image26.jpeg"/><Relationship Id="rId7" Type="http://schemas.openxmlformats.org/officeDocument/2006/relationships/image" Target="../media/image23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23.bin"/><Relationship Id="rId11" Type="http://schemas.openxmlformats.org/officeDocument/2006/relationships/image" Target="../media/image25.wmf"/><Relationship Id="rId5" Type="http://schemas.openxmlformats.org/officeDocument/2006/relationships/image" Target="../media/image22.wmf"/><Relationship Id="rId10" Type="http://schemas.openxmlformats.org/officeDocument/2006/relationships/oleObject" Target="../embeddings/oleObject25.bin"/><Relationship Id="rId4" Type="http://schemas.openxmlformats.org/officeDocument/2006/relationships/oleObject" Target="../embeddings/oleObject22.bin"/><Relationship Id="rId9" Type="http://schemas.openxmlformats.org/officeDocument/2006/relationships/image" Target="../media/image24.w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8.bin"/><Relationship Id="rId13" Type="http://schemas.openxmlformats.org/officeDocument/2006/relationships/image" Target="../media/image31.wmf"/><Relationship Id="rId3" Type="http://schemas.openxmlformats.org/officeDocument/2006/relationships/oleObject" Target="../embeddings/oleObject26.bin"/><Relationship Id="rId7" Type="http://schemas.openxmlformats.org/officeDocument/2006/relationships/image" Target="../media/image33.png"/><Relationship Id="rId12" Type="http://schemas.openxmlformats.org/officeDocument/2006/relationships/oleObject" Target="../embeddings/oleObject3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28.wmf"/><Relationship Id="rId11" Type="http://schemas.openxmlformats.org/officeDocument/2006/relationships/image" Target="../media/image30.wmf"/><Relationship Id="rId5" Type="http://schemas.openxmlformats.org/officeDocument/2006/relationships/oleObject" Target="../embeddings/oleObject27.bin"/><Relationship Id="rId15" Type="http://schemas.openxmlformats.org/officeDocument/2006/relationships/image" Target="../media/image32.wmf"/><Relationship Id="rId10" Type="http://schemas.openxmlformats.org/officeDocument/2006/relationships/oleObject" Target="../embeddings/oleObject29.bin"/><Relationship Id="rId4" Type="http://schemas.openxmlformats.org/officeDocument/2006/relationships/image" Target="../media/image27.wmf"/><Relationship Id="rId9" Type="http://schemas.openxmlformats.org/officeDocument/2006/relationships/image" Target="../media/image29.wmf"/><Relationship Id="rId14" Type="http://schemas.openxmlformats.org/officeDocument/2006/relationships/oleObject" Target="../embeddings/oleObject31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wmf"/><Relationship Id="rId13" Type="http://schemas.openxmlformats.org/officeDocument/2006/relationships/oleObject" Target="../embeddings/oleObject37.bin"/><Relationship Id="rId18" Type="http://schemas.openxmlformats.org/officeDocument/2006/relationships/image" Target="../media/image40.wmf"/><Relationship Id="rId3" Type="http://schemas.openxmlformats.org/officeDocument/2006/relationships/oleObject" Target="../embeddings/oleObject32.bin"/><Relationship Id="rId7" Type="http://schemas.openxmlformats.org/officeDocument/2006/relationships/oleObject" Target="../embeddings/oleObject34.bin"/><Relationship Id="rId12" Type="http://schemas.openxmlformats.org/officeDocument/2006/relationships/image" Target="../media/image37.wmf"/><Relationship Id="rId17" Type="http://schemas.openxmlformats.org/officeDocument/2006/relationships/oleObject" Target="../embeddings/oleObject39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9.wmf"/><Relationship Id="rId20" Type="http://schemas.openxmlformats.org/officeDocument/2006/relationships/image" Target="../media/image41.wmf"/><Relationship Id="rId1" Type="http://schemas.openxmlformats.org/officeDocument/2006/relationships/vmlDrawing" Target="../drawings/vmlDrawing10.vml"/><Relationship Id="rId6" Type="http://schemas.openxmlformats.org/officeDocument/2006/relationships/image" Target="../media/image34.wmf"/><Relationship Id="rId11" Type="http://schemas.openxmlformats.org/officeDocument/2006/relationships/oleObject" Target="../embeddings/oleObject36.bin"/><Relationship Id="rId5" Type="http://schemas.openxmlformats.org/officeDocument/2006/relationships/oleObject" Target="../embeddings/oleObject33.bin"/><Relationship Id="rId15" Type="http://schemas.openxmlformats.org/officeDocument/2006/relationships/oleObject" Target="../embeddings/oleObject38.bin"/><Relationship Id="rId10" Type="http://schemas.openxmlformats.org/officeDocument/2006/relationships/image" Target="../media/image36.wmf"/><Relationship Id="rId19" Type="http://schemas.openxmlformats.org/officeDocument/2006/relationships/oleObject" Target="../embeddings/oleObject40.bin"/><Relationship Id="rId4" Type="http://schemas.openxmlformats.org/officeDocument/2006/relationships/image" Target="../media/image7.wmf"/><Relationship Id="rId9" Type="http://schemas.openxmlformats.org/officeDocument/2006/relationships/oleObject" Target="../embeddings/oleObject35.bin"/><Relationship Id="rId14" Type="http://schemas.openxmlformats.org/officeDocument/2006/relationships/image" Target="../media/image38.w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wmf"/><Relationship Id="rId13" Type="http://schemas.openxmlformats.org/officeDocument/2006/relationships/image" Target="../media/image46.wmf"/><Relationship Id="rId3" Type="http://schemas.openxmlformats.org/officeDocument/2006/relationships/oleObject" Target="../embeddings/oleObject41.bin"/><Relationship Id="rId7" Type="http://schemas.openxmlformats.org/officeDocument/2006/relationships/oleObject" Target="../embeddings/oleObject43.bin"/><Relationship Id="rId12" Type="http://schemas.openxmlformats.org/officeDocument/2006/relationships/oleObject" Target="../embeddings/oleObject4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43.wmf"/><Relationship Id="rId11" Type="http://schemas.openxmlformats.org/officeDocument/2006/relationships/oleObject" Target="../embeddings/oleObject45.bin"/><Relationship Id="rId5" Type="http://schemas.openxmlformats.org/officeDocument/2006/relationships/oleObject" Target="../embeddings/oleObject42.bin"/><Relationship Id="rId15" Type="http://schemas.openxmlformats.org/officeDocument/2006/relationships/image" Target="../media/image47.wmf"/><Relationship Id="rId10" Type="http://schemas.openxmlformats.org/officeDocument/2006/relationships/image" Target="../media/image45.wmf"/><Relationship Id="rId4" Type="http://schemas.openxmlformats.org/officeDocument/2006/relationships/image" Target="../media/image42.wmf"/><Relationship Id="rId9" Type="http://schemas.openxmlformats.org/officeDocument/2006/relationships/oleObject" Target="../embeddings/oleObject44.bin"/><Relationship Id="rId14" Type="http://schemas.openxmlformats.org/officeDocument/2006/relationships/oleObject" Target="../embeddings/oleObject47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wmf"/><Relationship Id="rId3" Type="http://schemas.openxmlformats.org/officeDocument/2006/relationships/oleObject" Target="../embeddings/oleObject48.bin"/><Relationship Id="rId7" Type="http://schemas.openxmlformats.org/officeDocument/2006/relationships/oleObject" Target="../embeddings/oleObject5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49.wmf"/><Relationship Id="rId5" Type="http://schemas.openxmlformats.org/officeDocument/2006/relationships/oleObject" Target="../embeddings/oleObject49.bin"/><Relationship Id="rId10" Type="http://schemas.openxmlformats.org/officeDocument/2006/relationships/image" Target="../media/image45.wmf"/><Relationship Id="rId4" Type="http://schemas.openxmlformats.org/officeDocument/2006/relationships/image" Target="../media/image48.wmf"/><Relationship Id="rId9" Type="http://schemas.openxmlformats.org/officeDocument/2006/relationships/oleObject" Target="../embeddings/oleObject51.bin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4.bin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52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53.bin"/><Relationship Id="rId11" Type="http://schemas.openxmlformats.org/officeDocument/2006/relationships/image" Target="../media/image54.wmf"/><Relationship Id="rId5" Type="http://schemas.openxmlformats.org/officeDocument/2006/relationships/image" Target="../media/image51.wmf"/><Relationship Id="rId10" Type="http://schemas.openxmlformats.org/officeDocument/2006/relationships/oleObject" Target="../embeddings/oleObject55.bin"/><Relationship Id="rId4" Type="http://schemas.openxmlformats.org/officeDocument/2006/relationships/oleObject" Target="../embeddings/oleObject52.bin"/><Relationship Id="rId9" Type="http://schemas.openxmlformats.org/officeDocument/2006/relationships/image" Target="../media/image53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5" Type="http://schemas.openxmlformats.org/officeDocument/2006/relationships/image" Target="../media/image55.wmf"/><Relationship Id="rId4" Type="http://schemas.openxmlformats.org/officeDocument/2006/relationships/oleObject" Target="../embeddings/oleObject56.bin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tmp"/><Relationship Id="rId7" Type="http://schemas.openxmlformats.org/officeDocument/2006/relationships/image" Target="../media/image62.tmp"/><Relationship Id="rId2" Type="http://schemas.openxmlformats.org/officeDocument/2006/relationships/image" Target="../media/image57.tmp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tmp"/><Relationship Id="rId5" Type="http://schemas.openxmlformats.org/officeDocument/2006/relationships/image" Target="../media/image60.tmp"/><Relationship Id="rId4" Type="http://schemas.openxmlformats.org/officeDocument/2006/relationships/image" Target="../media/image59.tmp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oleObject" Target="../embeddings/oleObject1.bin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wmf"/><Relationship Id="rId11" Type="http://schemas.openxmlformats.org/officeDocument/2006/relationships/image" Target="../media/image5.wmf"/><Relationship Id="rId5" Type="http://schemas.openxmlformats.org/officeDocument/2006/relationships/oleObject" Target="../embeddings/oleObject2.bin"/><Relationship Id="rId10" Type="http://schemas.openxmlformats.org/officeDocument/2006/relationships/oleObject" Target="../embeddings/oleObject4.bin"/><Relationship Id="rId4" Type="http://schemas.openxmlformats.org/officeDocument/2006/relationships/image" Target="../media/image2.wmf"/><Relationship Id="rId9" Type="http://schemas.openxmlformats.org/officeDocument/2006/relationships/image" Target="../media/image4.w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4.tmp"/><Relationship Id="rId4" Type="http://schemas.openxmlformats.org/officeDocument/2006/relationships/image" Target="../media/image6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5" Type="http://schemas.openxmlformats.org/officeDocument/2006/relationships/image" Target="../media/image66.png"/><Relationship Id="rId4" Type="http://schemas.openxmlformats.org/officeDocument/2006/relationships/image" Target="../media/image65.w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emf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9.tmp"/><Relationship Id="rId5" Type="http://schemas.openxmlformats.org/officeDocument/2006/relationships/image" Target="../media/image68.png"/><Relationship Id="rId4" Type="http://schemas.openxmlformats.org/officeDocument/2006/relationships/image" Target="../media/image69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wmf"/><Relationship Id="rId13" Type="http://schemas.openxmlformats.org/officeDocument/2006/relationships/oleObject" Target="../embeddings/oleObject61.bin"/><Relationship Id="rId3" Type="http://schemas.openxmlformats.org/officeDocument/2006/relationships/notesSlide" Target="../notesSlides/notesSlide2.xml"/><Relationship Id="rId7" Type="http://schemas.openxmlformats.org/officeDocument/2006/relationships/oleObject" Target="../embeddings/oleObject58.bin"/><Relationship Id="rId12" Type="http://schemas.openxmlformats.org/officeDocument/2006/relationships/image" Target="../media/image72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76.png"/><Relationship Id="rId11" Type="http://schemas.openxmlformats.org/officeDocument/2006/relationships/oleObject" Target="../embeddings/oleObject60.bin"/><Relationship Id="rId5" Type="http://schemas.openxmlformats.org/officeDocument/2006/relationships/image" Target="../media/image75.png"/><Relationship Id="rId10" Type="http://schemas.openxmlformats.org/officeDocument/2006/relationships/image" Target="../media/image71.wmf"/><Relationship Id="rId4" Type="http://schemas.openxmlformats.org/officeDocument/2006/relationships/image" Target="../media/image74.png"/><Relationship Id="rId9" Type="http://schemas.openxmlformats.org/officeDocument/2006/relationships/oleObject" Target="../embeddings/oleObject59.bin"/><Relationship Id="rId14" Type="http://schemas.openxmlformats.org/officeDocument/2006/relationships/image" Target="../media/image73.w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e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5" Type="http://schemas.openxmlformats.org/officeDocument/2006/relationships/image" Target="../media/image74.png"/><Relationship Id="rId4" Type="http://schemas.openxmlformats.org/officeDocument/2006/relationships/image" Target="../media/image80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13" Type="http://schemas.openxmlformats.org/officeDocument/2006/relationships/image" Target="../media/image84.png"/><Relationship Id="rId18" Type="http://schemas.openxmlformats.org/officeDocument/2006/relationships/image" Target="../media/image89.png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image" Target="../media/image83.png"/><Relationship Id="rId17" Type="http://schemas.openxmlformats.org/officeDocument/2006/relationships/image" Target="../media/image86.png"/><Relationship Id="rId2" Type="http://schemas.openxmlformats.org/officeDocument/2006/relationships/tags" Target="../tags/tag3.xml"/><Relationship Id="rId16" Type="http://schemas.openxmlformats.org/officeDocument/2006/relationships/image" Target="../media/image85.png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image" Target="../media/image82.png"/><Relationship Id="rId5" Type="http://schemas.openxmlformats.org/officeDocument/2006/relationships/tags" Target="../tags/tag6.xml"/><Relationship Id="rId15" Type="http://schemas.openxmlformats.org/officeDocument/2006/relationships/image" Target="../media/image81.png"/><Relationship Id="rId10" Type="http://schemas.openxmlformats.org/officeDocument/2006/relationships/image" Target="../media/image78.png"/><Relationship Id="rId4" Type="http://schemas.openxmlformats.org/officeDocument/2006/relationships/tags" Target="../tags/tag5.xml"/><Relationship Id="rId9" Type="http://schemas.openxmlformats.org/officeDocument/2006/relationships/notesSlide" Target="../notesSlides/notesSlide3.xml"/><Relationship Id="rId14" Type="http://schemas.openxmlformats.org/officeDocument/2006/relationships/image" Target="../media/image7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tmp"/><Relationship Id="rId2" Type="http://schemas.openxmlformats.org/officeDocument/2006/relationships/image" Target="../media/image87.tmp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tmp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tmp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tmp"/><Relationship Id="rId2" Type="http://schemas.openxmlformats.org/officeDocument/2006/relationships/image" Target="../media/image91.tmp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oleObject" Target="../embeddings/oleObject5.bin"/><Relationship Id="rId7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8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7.wmf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tmp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tmp"/><Relationship Id="rId2" Type="http://schemas.openxmlformats.org/officeDocument/2006/relationships/image" Target="../media/image94.tmp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tmp"/><Relationship Id="rId2" Type="http://schemas.openxmlformats.org/officeDocument/2006/relationships/image" Target="../media/image96.tmp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tmp"/><Relationship Id="rId2" Type="http://schemas.openxmlformats.org/officeDocument/2006/relationships/image" Target="../media/image98.tmp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tmp"/><Relationship Id="rId2" Type="http://schemas.openxmlformats.org/officeDocument/2006/relationships/image" Target="../media/image100.tmp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tmp"/><Relationship Id="rId2" Type="http://schemas.openxmlformats.org/officeDocument/2006/relationships/image" Target="../media/image102.tmp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4.tmp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3" Type="http://schemas.openxmlformats.org/officeDocument/2006/relationships/oleObject" Target="../embeddings/oleObject8.bin"/><Relationship Id="rId7" Type="http://schemas.openxmlformats.org/officeDocument/2006/relationships/oleObject" Target="../embeddings/oleObject10.bin"/><Relationship Id="rId12" Type="http://schemas.openxmlformats.org/officeDocument/2006/relationships/image" Target="../media/image13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1.wmf"/><Relationship Id="rId11" Type="http://schemas.openxmlformats.org/officeDocument/2006/relationships/oleObject" Target="../embeddings/oleObject12.bin"/><Relationship Id="rId5" Type="http://schemas.openxmlformats.org/officeDocument/2006/relationships/oleObject" Target="../embeddings/oleObject9.bin"/><Relationship Id="rId10" Type="http://schemas.openxmlformats.org/officeDocument/2006/relationships/image" Target="../media/image9.wmf"/><Relationship Id="rId4" Type="http://schemas.openxmlformats.org/officeDocument/2006/relationships/image" Target="../media/image10.wmf"/><Relationship Id="rId9" Type="http://schemas.openxmlformats.org/officeDocument/2006/relationships/oleObject" Target="../embeddings/oleObject11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4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3" Type="http://schemas.openxmlformats.org/officeDocument/2006/relationships/oleObject" Target="../embeddings/oleObject14.bin"/><Relationship Id="rId7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6.wmf"/><Relationship Id="rId5" Type="http://schemas.openxmlformats.org/officeDocument/2006/relationships/oleObject" Target="../embeddings/oleObject15.bin"/><Relationship Id="rId4" Type="http://schemas.openxmlformats.org/officeDocument/2006/relationships/image" Target="../media/image15.w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8.wmf"/><Relationship Id="rId5" Type="http://schemas.openxmlformats.org/officeDocument/2006/relationships/oleObject" Target="../embeddings/oleObject18.bin"/><Relationship Id="rId4" Type="http://schemas.openxmlformats.org/officeDocument/2006/relationships/image" Target="../media/image9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wmf"/><Relationship Id="rId3" Type="http://schemas.openxmlformats.org/officeDocument/2006/relationships/oleObject" Target="../embeddings/oleObject19.bin"/><Relationship Id="rId7" Type="http://schemas.openxmlformats.org/officeDocument/2006/relationships/oleObject" Target="../embeddings/oleObject2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20.wmf"/><Relationship Id="rId5" Type="http://schemas.openxmlformats.org/officeDocument/2006/relationships/oleObject" Target="../embeddings/oleObject20.bin"/><Relationship Id="rId4" Type="http://schemas.openxmlformats.org/officeDocument/2006/relationships/image" Target="../media/image19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5590" y="1299991"/>
            <a:ext cx="11226187" cy="909982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PHƯƠNG TRÌNH ĐƯỜNG THẲNG</a:t>
            </a:r>
            <a:endParaRPr lang="en-US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Viết Phương Trình Đường Thẳng Đi Qua 1 Điểm Và Song Song Với Đường Thẳ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5710" y="2941504"/>
            <a:ext cx="4851798" cy="3663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356591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21" y="111737"/>
            <a:ext cx="8235024" cy="483174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2. PHƯƠNG TRÌNH ĐƯỜNG THẲNG</a:t>
            </a:r>
            <a:endParaRPr lang="en-US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732488"/>
            <a:ext cx="495199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0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2. Phương trình tổng quát của đường thẳng</a:t>
            </a:r>
            <a:endParaRPr lang="en-US" sz="2000" dirty="0"/>
          </a:p>
        </p:txBody>
      </p:sp>
      <p:sp>
        <p:nvSpPr>
          <p:cNvPr id="28" name="Rectangle 27"/>
          <p:cNvSpPr/>
          <p:nvPr/>
        </p:nvSpPr>
        <p:spPr>
          <a:xfrm>
            <a:off x="248896" y="1132598"/>
            <a:ext cx="444294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0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2.1 Vecto pháp tuyến của đường thẳng 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8" name="Picture 2" descr="Kiến thức phương trình tham số đường thẳng | Bán Máy Nước Nóng -  Banmaynuocno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3670" y="2058425"/>
            <a:ext cx="3368950" cy="3065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Group 2"/>
          <p:cNvGrpSpPr/>
          <p:nvPr/>
        </p:nvGrpSpPr>
        <p:grpSpPr>
          <a:xfrm>
            <a:off x="447200" y="1473200"/>
            <a:ext cx="9203576" cy="739454"/>
            <a:chOff x="447200" y="1473200"/>
            <a:chExt cx="9203576" cy="739454"/>
          </a:xfrm>
        </p:grpSpPr>
        <p:sp>
          <p:nvSpPr>
            <p:cNvPr id="46" name="TextBox 45"/>
            <p:cNvSpPr txBox="1"/>
            <p:nvPr/>
          </p:nvSpPr>
          <p:spPr>
            <a:xfrm>
              <a:off x="447200" y="1532708"/>
              <a:ext cx="175617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* </a:t>
              </a:r>
              <a:r>
                <a:rPr lang="en-US" sz="2000" b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Định</a:t>
              </a:r>
              <a:r>
                <a:rPr lang="en-US" sz="2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000" b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nghĩa</a:t>
              </a:r>
              <a:endPara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47" name="Group 46"/>
            <p:cNvGrpSpPr/>
            <p:nvPr/>
          </p:nvGrpSpPr>
          <p:grpSpPr>
            <a:xfrm>
              <a:off x="2027104" y="1473200"/>
              <a:ext cx="7623672" cy="739454"/>
              <a:chOff x="2060154" y="1639640"/>
              <a:chExt cx="7623672" cy="739454"/>
            </a:xfrm>
          </p:grpSpPr>
          <p:sp>
            <p:nvSpPr>
              <p:cNvPr id="48" name="TextBox 47"/>
              <p:cNvSpPr txBox="1"/>
              <p:nvPr/>
            </p:nvSpPr>
            <p:spPr>
              <a:xfrm>
                <a:off x="2060154" y="1732763"/>
                <a:ext cx="7623672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:r>
                  <a:rPr kumimoji="0" lang="it-IT" altLang="en-US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Vectơ          </a:t>
                </a:r>
                <a:r>
                  <a:rPr kumimoji="0" lang="it-IT" altLang="en-US" b="0" i="0" u="none" strike="noStrike" cap="none" normalizeH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</a:t>
                </a:r>
                <a:r>
                  <a:rPr kumimoji="0" lang="it-IT" altLang="en-US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được gọi là </a:t>
                </a:r>
                <a:r>
                  <a:rPr kumimoji="0" lang="it-IT" altLang="en-US" b="1" i="1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vectơ pháp</a:t>
                </a:r>
                <a:r>
                  <a:rPr kumimoji="0" lang="it-IT" altLang="en-US" b="1" i="1" u="none" strike="noStrike" cap="none" normalizeH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tuyến </a:t>
                </a:r>
                <a:r>
                  <a:rPr kumimoji="0" lang="it-IT" altLang="en-US" b="1" i="1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của đường thẳng d </a:t>
                </a:r>
                <a:r>
                  <a:rPr kumimoji="0" lang="it-IT" altLang="en-US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nếu giá      của </a:t>
                </a:r>
                <a:r>
                  <a:rPr kumimoji="0" lang="it-IT" altLang="en-US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vuông</a:t>
                </a:r>
                <a:r>
                  <a:rPr kumimoji="0" lang="it-IT" altLang="en-US" b="1" i="0" u="none" strike="noStrike" cap="none" normalizeH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góc </a:t>
                </a:r>
                <a:r>
                  <a:rPr kumimoji="0" lang="it-IT" altLang="en-US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với  đường thẳng </a:t>
                </a:r>
                <a:r>
                  <a:rPr kumimoji="0" lang="it-IT" altLang="en-US" b="0" i="1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d. </a:t>
                </a:r>
                <a:endParaRPr kumimoji="0" lang="it-IT" altLang="en-US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graphicFrame>
            <p:nvGraphicFramePr>
              <p:cNvPr id="49" name="Object 48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417217894"/>
                  </p:ext>
                </p:extLst>
              </p:nvPr>
            </p:nvGraphicFramePr>
            <p:xfrm>
              <a:off x="2766725" y="1639640"/>
              <a:ext cx="665163" cy="423863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9343" name="Equation" r:id="rId4" imgW="419040" imgH="266400" progId="Equation.DSMT4">
                      <p:embed/>
                    </p:oleObj>
                  </mc:Choice>
                  <mc:Fallback>
                    <p:oleObj name="Equation" r:id="rId4" imgW="419040" imgH="266400" progId="Equation.DSMT4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5"/>
                          <a:stretch>
                            <a:fillRect/>
                          </a:stretch>
                        </p:blipFill>
                        <p:spPr>
                          <a:xfrm>
                            <a:off x="2766725" y="1639640"/>
                            <a:ext cx="665163" cy="423863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50" name="Object 49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516032166"/>
                  </p:ext>
                </p:extLst>
              </p:nvPr>
            </p:nvGraphicFramePr>
            <p:xfrm>
              <a:off x="8789930" y="1639653"/>
              <a:ext cx="221754" cy="423347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9344" name="Equation" r:id="rId6" imgW="139680" imgH="266400" progId="Equation.DSMT4">
                      <p:embed/>
                    </p:oleObj>
                  </mc:Choice>
                  <mc:Fallback>
                    <p:oleObj name="Equation" r:id="rId6" imgW="139680" imgH="266400" progId="Equation.DSMT4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7"/>
                          <a:stretch>
                            <a:fillRect/>
                          </a:stretch>
                        </p:blipFill>
                        <p:spPr>
                          <a:xfrm>
                            <a:off x="8789930" y="1639653"/>
                            <a:ext cx="221754" cy="423347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grpSp>
        <p:nvGrpSpPr>
          <p:cNvPr id="51" name="Group 50"/>
          <p:cNvGrpSpPr/>
          <p:nvPr/>
        </p:nvGrpSpPr>
        <p:grpSpPr>
          <a:xfrm>
            <a:off x="279604" y="5602129"/>
            <a:ext cx="9038830" cy="755442"/>
            <a:chOff x="279604" y="5602129"/>
            <a:chExt cx="9038830" cy="755442"/>
          </a:xfrm>
        </p:grpSpPr>
        <p:sp>
          <p:nvSpPr>
            <p:cNvPr id="52" name="TextBox 51"/>
            <p:cNvSpPr txBox="1"/>
            <p:nvPr/>
          </p:nvSpPr>
          <p:spPr>
            <a:xfrm>
              <a:off x="279604" y="5678189"/>
              <a:ext cx="175617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* </a:t>
              </a:r>
              <a:r>
                <a:rPr lang="en-US" sz="2000" b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Nhận</a:t>
              </a:r>
              <a:r>
                <a:rPr lang="en-US" sz="2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000" b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xét</a:t>
              </a:r>
              <a:endPara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53" name="Group 52"/>
            <p:cNvGrpSpPr/>
            <p:nvPr/>
          </p:nvGrpSpPr>
          <p:grpSpPr>
            <a:xfrm>
              <a:off x="1694762" y="5602129"/>
              <a:ext cx="7623672" cy="755442"/>
              <a:chOff x="2060154" y="1623652"/>
              <a:chExt cx="7623672" cy="755442"/>
            </a:xfrm>
          </p:grpSpPr>
          <p:sp>
            <p:nvSpPr>
              <p:cNvPr id="54" name="TextBox 53"/>
              <p:cNvSpPr txBox="1"/>
              <p:nvPr/>
            </p:nvSpPr>
            <p:spPr>
              <a:xfrm>
                <a:off x="2060154" y="1732763"/>
                <a:ext cx="7623672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:r>
                  <a:rPr lang="it-IT" altLang="en-US" dirty="0" smtClean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Nếu v</a:t>
                </a:r>
                <a:r>
                  <a:rPr kumimoji="0" lang="it-IT" altLang="en-US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ectơ        là </a:t>
                </a:r>
                <a:r>
                  <a:rPr kumimoji="0" lang="it-IT" altLang="en-US" b="1" i="1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vectơ pháp</a:t>
                </a:r>
                <a:r>
                  <a:rPr kumimoji="0" lang="it-IT" altLang="en-US" b="1" i="1" u="none" strike="noStrike" cap="none" normalizeH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tuyến </a:t>
                </a:r>
                <a:r>
                  <a:rPr kumimoji="0" lang="it-IT" altLang="en-US" b="1" i="1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của đường thẳng d</a:t>
                </a:r>
                <a:r>
                  <a:rPr kumimoji="0" lang="it-IT" altLang="en-US" b="1" i="1" u="none" strike="noStrike" cap="none" normalizeH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it-IT" altLang="en-US" u="none" strike="noStrike" cap="none" normalizeH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thì                       cũng là vectơ pháp tuyến của đường thẳng </a:t>
                </a:r>
                <a:r>
                  <a:rPr kumimoji="0" lang="it-IT" altLang="en-US" i="1" u="none" strike="noStrike" cap="none" normalizeH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</a:t>
                </a:r>
                <a:r>
                  <a:rPr kumimoji="0" lang="it-IT" altLang="en-US" u="none" strike="noStrike" cap="none" normalizeH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endParaRPr kumimoji="0" lang="it-IT" altLang="en-US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graphicFrame>
            <p:nvGraphicFramePr>
              <p:cNvPr id="55" name="Object 54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234890699"/>
                  </p:ext>
                </p:extLst>
              </p:nvPr>
            </p:nvGraphicFramePr>
            <p:xfrm>
              <a:off x="3210480" y="1623652"/>
              <a:ext cx="220662" cy="42227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9345" name="Equation" r:id="rId8" imgW="139680" imgH="266400" progId="Equation.DSMT4">
                      <p:embed/>
                    </p:oleObj>
                  </mc:Choice>
                  <mc:Fallback>
                    <p:oleObj name="Equation" r:id="rId8" imgW="139680" imgH="266400" progId="Equation.DSMT4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9"/>
                          <a:stretch>
                            <a:fillRect/>
                          </a:stretch>
                        </p:blipFill>
                        <p:spPr>
                          <a:xfrm>
                            <a:off x="3210480" y="1623652"/>
                            <a:ext cx="220662" cy="422275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56" name="Object 55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160839299"/>
                  </p:ext>
                </p:extLst>
              </p:nvPr>
            </p:nvGraphicFramePr>
            <p:xfrm>
              <a:off x="7569467" y="1655561"/>
              <a:ext cx="1293813" cy="54451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9346" name="Equation" r:id="rId10" imgW="812520" imgH="342720" progId="Equation.DSMT4">
                      <p:embed/>
                    </p:oleObj>
                  </mc:Choice>
                  <mc:Fallback>
                    <p:oleObj name="Equation" r:id="rId10" imgW="812520" imgH="342720" progId="Equation.DSMT4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11"/>
                          <a:stretch>
                            <a:fillRect/>
                          </a:stretch>
                        </p:blipFill>
                        <p:spPr>
                          <a:xfrm>
                            <a:off x="7569467" y="1655561"/>
                            <a:ext cx="1293813" cy="544512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</p:spTree>
    <p:extLst>
      <p:ext uri="{BB962C8B-B14F-4D97-AF65-F5344CB8AC3E}">
        <p14:creationId xmlns:p14="http://schemas.microsoft.com/office/powerpoint/2010/main" val="213251005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21" y="111737"/>
            <a:ext cx="8235024" cy="483174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2. PHƯƠNG TRÌNH ĐƯỜNG THẲNG</a:t>
            </a:r>
            <a:endParaRPr lang="en-US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732488"/>
            <a:ext cx="495199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0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2. Phương trình tổng quát của đường thẳng</a:t>
            </a:r>
            <a:endParaRPr lang="en-US" sz="2000" dirty="0"/>
          </a:p>
        </p:txBody>
      </p:sp>
      <p:sp>
        <p:nvSpPr>
          <p:cNvPr id="28" name="Rectangle 27"/>
          <p:cNvSpPr/>
          <p:nvPr/>
        </p:nvSpPr>
        <p:spPr>
          <a:xfrm>
            <a:off x="248896" y="1132598"/>
            <a:ext cx="420903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0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2.2 Mối liên hệ giữa VTCP và VTPT 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95759" y="1674564"/>
            <a:ext cx="74804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Nếu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VTCP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VTPT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1945860"/>
              </p:ext>
            </p:extLst>
          </p:nvPr>
        </p:nvGraphicFramePr>
        <p:xfrm>
          <a:off x="1175909" y="1632933"/>
          <a:ext cx="1155471" cy="5777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53" name="Equation" r:id="rId3" imgW="685800" imgH="342720" progId="Equation.DSMT4">
                  <p:embed/>
                </p:oleObj>
              </mc:Choice>
              <mc:Fallback>
                <p:oleObj name="Equation" r:id="rId3" imgW="685800" imgH="3427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75909" y="1632933"/>
                        <a:ext cx="1155471" cy="57773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8088509"/>
              </p:ext>
            </p:extLst>
          </p:nvPr>
        </p:nvGraphicFramePr>
        <p:xfrm>
          <a:off x="2127620" y="2326967"/>
          <a:ext cx="1507235" cy="6459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54" name="Equation" r:id="rId5" imgW="799920" imgH="342720" progId="Equation.DSMT4">
                  <p:embed/>
                </p:oleObj>
              </mc:Choice>
              <mc:Fallback>
                <p:oleObj name="Equation" r:id="rId5" imgW="799920" imgH="3427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127620" y="2326967"/>
                        <a:ext cx="1507235" cy="64595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Pictur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16700" y="588540"/>
            <a:ext cx="2979134" cy="270446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634855" y="2381528"/>
            <a:ext cx="8064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oặc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871879"/>
              </p:ext>
            </p:extLst>
          </p:nvPr>
        </p:nvGraphicFramePr>
        <p:xfrm>
          <a:off x="4457933" y="2328916"/>
          <a:ext cx="1425569" cy="6109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55" name="Equation" r:id="rId8" imgW="799920" imgH="342720" progId="Equation.DSMT4">
                  <p:embed/>
                </p:oleObj>
              </mc:Choice>
              <mc:Fallback>
                <p:oleObj name="Equation" r:id="rId8" imgW="799920" imgH="3427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457933" y="2328916"/>
                        <a:ext cx="1425569" cy="61095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4" name="Group 23"/>
          <p:cNvGrpSpPr/>
          <p:nvPr/>
        </p:nvGrpSpPr>
        <p:grpSpPr>
          <a:xfrm>
            <a:off x="22304" y="3543395"/>
            <a:ext cx="12169696" cy="1065526"/>
            <a:chOff x="22303" y="1532709"/>
            <a:chExt cx="12169696" cy="1065526"/>
          </a:xfrm>
        </p:grpSpPr>
        <p:sp>
          <p:nvSpPr>
            <p:cNvPr id="25" name="Flowchart: Terminator 24"/>
            <p:cNvSpPr/>
            <p:nvPr/>
          </p:nvSpPr>
          <p:spPr>
            <a:xfrm>
              <a:off x="22303" y="1802765"/>
              <a:ext cx="1561170" cy="535259"/>
            </a:xfrm>
            <a:prstGeom prst="flowChartTermina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Ví</a:t>
              </a:r>
              <a:r>
                <a:rPr lang="en-US" sz="28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dụ</a:t>
              </a:r>
              <a:r>
                <a:rPr lang="en-US" sz="28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6.</a:t>
              </a:r>
              <a:endPara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6" name="Group 25"/>
            <p:cNvGrpSpPr/>
            <p:nvPr/>
          </p:nvGrpSpPr>
          <p:grpSpPr>
            <a:xfrm>
              <a:off x="1583472" y="1532709"/>
              <a:ext cx="10608527" cy="1065526"/>
              <a:chOff x="1583472" y="1532709"/>
              <a:chExt cx="10608527" cy="1065526"/>
            </a:xfrm>
          </p:grpSpPr>
          <p:sp>
            <p:nvSpPr>
              <p:cNvPr id="27" name="Rectangle 26"/>
              <p:cNvSpPr/>
              <p:nvPr/>
            </p:nvSpPr>
            <p:spPr>
              <a:xfrm>
                <a:off x="1583472" y="1532709"/>
                <a:ext cx="10608527" cy="106552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US" sz="24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        </a:t>
                </a:r>
                <a:r>
                  <a:rPr lang="en-US" sz="24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4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vecto</a:t>
                </a:r>
                <a:r>
                  <a:rPr lang="en-US" sz="24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chỉ</a:t>
                </a:r>
                <a:r>
                  <a:rPr lang="en-US" sz="24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24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US" sz="24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Khi</a:t>
                </a:r>
                <a:r>
                  <a:rPr lang="en-US" sz="24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đó</a:t>
                </a:r>
                <a:r>
                  <a:rPr lang="en-US" sz="24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sz="24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vecto</a:t>
                </a:r>
                <a:r>
                  <a:rPr lang="en-US" sz="24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pháp</a:t>
                </a:r>
                <a:r>
                  <a:rPr lang="en-US" sz="24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tuyến</a:t>
                </a:r>
                <a:r>
                  <a:rPr lang="en-US" sz="24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4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en-US" sz="24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graphicFrame>
            <p:nvGraphicFramePr>
              <p:cNvPr id="29" name="Object 28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042715503"/>
                  </p:ext>
                </p:extLst>
              </p:nvPr>
            </p:nvGraphicFramePr>
            <p:xfrm>
              <a:off x="1635124" y="1845352"/>
              <a:ext cx="1146175" cy="52387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1456" name="Equation" r:id="rId10" imgW="749160" imgH="342720" progId="Equation.DSMT4">
                      <p:embed/>
                    </p:oleObj>
                  </mc:Choice>
                  <mc:Fallback>
                    <p:oleObj name="Equation" r:id="rId10" imgW="749160" imgH="342720" progId="Equation.DSMT4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11"/>
                          <a:stretch>
                            <a:fillRect/>
                          </a:stretch>
                        </p:blipFill>
                        <p:spPr>
                          <a:xfrm>
                            <a:off x="1635124" y="1845352"/>
                            <a:ext cx="1146175" cy="523875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575768"/>
              </p:ext>
            </p:extLst>
          </p:nvPr>
        </p:nvGraphicFramePr>
        <p:xfrm>
          <a:off x="3193668" y="4776788"/>
          <a:ext cx="1244600" cy="646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57" name="Equation" r:id="rId12" imgW="660240" imgH="342720" progId="Equation.DSMT4">
                  <p:embed/>
                </p:oleObj>
              </mc:Choice>
              <mc:Fallback>
                <p:oleObj name="Equation" r:id="rId12" imgW="660240" imgH="3427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193668" y="4776788"/>
                        <a:ext cx="1244600" cy="646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TextBox 30"/>
          <p:cNvSpPr txBox="1"/>
          <p:nvPr/>
        </p:nvSpPr>
        <p:spPr>
          <a:xfrm>
            <a:off x="4525385" y="4831846"/>
            <a:ext cx="8064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oặc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2876121"/>
              </p:ext>
            </p:extLst>
          </p:nvPr>
        </p:nvGraphicFramePr>
        <p:xfrm>
          <a:off x="5281613" y="4779963"/>
          <a:ext cx="1560512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58" name="Equation" r:id="rId14" imgW="876240" imgH="342720" progId="Equation.DSMT4">
                  <p:embed/>
                </p:oleObj>
              </mc:Choice>
              <mc:Fallback>
                <p:oleObj name="Equation" r:id="rId14" imgW="876240" imgH="3427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281613" y="4779963"/>
                        <a:ext cx="1560512" cy="609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41589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3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21" y="111737"/>
            <a:ext cx="8235024" cy="483174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2. PHƯƠNG TRÌNH ĐƯỜNG THẲNG</a:t>
            </a:r>
            <a:endParaRPr lang="en-US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732488"/>
            <a:ext cx="495199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0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2. Phương trình tổng quát của đường thẳng</a:t>
            </a:r>
            <a:endParaRPr lang="en-US" sz="2000" dirty="0"/>
          </a:p>
        </p:txBody>
      </p:sp>
      <p:sp>
        <p:nvSpPr>
          <p:cNvPr id="28" name="Rectangle 27"/>
          <p:cNvSpPr/>
          <p:nvPr/>
        </p:nvSpPr>
        <p:spPr>
          <a:xfrm>
            <a:off x="248896" y="1132598"/>
            <a:ext cx="323037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0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2.3 Phương trình tổng quát 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448236" y="1532708"/>
            <a:ext cx="11459163" cy="1015663"/>
            <a:chOff x="282983" y="1670285"/>
            <a:chExt cx="11459163" cy="1015663"/>
          </a:xfrm>
        </p:grpSpPr>
        <p:sp>
          <p:nvSpPr>
            <p:cNvPr id="22" name="Rectangle 21"/>
            <p:cNvSpPr/>
            <p:nvPr/>
          </p:nvSpPr>
          <p:spPr>
            <a:xfrm>
              <a:off x="282983" y="1670285"/>
              <a:ext cx="11459163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kumimoji="0" lang="fr-FR" altLang="en-US" sz="2000" b="0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Trong</a:t>
              </a:r>
              <a:r>
                <a:rPr kumimoji="0" lang="fr-FR" altLang="en-US" sz="2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kumimoji="0" lang="fr-FR" altLang="en-US" sz="2000" b="0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mặt</a:t>
              </a:r>
              <a:r>
                <a:rPr kumimoji="0" lang="fr-FR" altLang="en-US" sz="2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kumimoji="0" lang="fr-FR" altLang="en-US" sz="2000" b="0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phẳng</a:t>
              </a:r>
              <a:r>
                <a:rPr kumimoji="0" lang="fr-FR" altLang="en-US" sz="2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kumimoji="0" lang="fr-FR" altLang="en-US" sz="2000" b="1" i="1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Oxy</a:t>
              </a:r>
              <a:r>
                <a:rPr kumimoji="0" lang="fr-FR" altLang="en-US" sz="2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, </a:t>
              </a:r>
              <a:r>
                <a:rPr kumimoji="0" lang="fr-FR" altLang="en-US" sz="2000" b="0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đường</a:t>
              </a:r>
              <a:r>
                <a:rPr kumimoji="0" lang="fr-FR" altLang="en-US" sz="2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kumimoji="0" lang="fr-FR" altLang="en-US" sz="2000" b="0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thẳng</a:t>
              </a:r>
              <a:r>
                <a:rPr kumimoji="0" lang="fr-FR" altLang="en-US" sz="2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fr-FR" altLang="en-US" sz="2000" i="1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  <a:sym typeface="Symbol" panose="05050102010706020507" pitchFamily="18" charset="2"/>
                </a:rPr>
                <a:t>d</a:t>
              </a:r>
              <a:r>
                <a:rPr kumimoji="0" lang="fr-FR" altLang="en-US" sz="2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kumimoji="0" lang="fr-FR" altLang="en-US" sz="2000" b="1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đi</a:t>
              </a:r>
              <a:r>
                <a:rPr kumimoji="0" lang="fr-FR" altLang="en-US" sz="2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qua</a:t>
              </a:r>
              <a:r>
                <a:rPr kumimoji="0" lang="fr-FR" altLang="en-US" sz="2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kumimoji="0" lang="fr-FR" altLang="en-US" sz="2000" b="0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điểm</a:t>
              </a:r>
              <a:r>
                <a:rPr kumimoji="0" lang="fr-FR" altLang="en-US" sz="2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                   </a:t>
              </a:r>
              <a:r>
                <a:rPr kumimoji="0" lang="fr-FR" altLang="en-US" sz="2000" b="0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  <a:sym typeface="Symbol" panose="05050102010706020507" pitchFamily="18" charset="2"/>
                </a:rPr>
                <a:t>và</a:t>
              </a:r>
              <a:r>
                <a:rPr kumimoji="0" lang="fr-FR" altLang="en-US" sz="2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  <a:sym typeface="Symbol" panose="05050102010706020507" pitchFamily="18" charset="2"/>
                </a:rPr>
                <a:t> </a:t>
              </a:r>
              <a:r>
                <a:rPr kumimoji="0" lang="fr-FR" altLang="en-US" sz="2000" b="0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  <a:sym typeface="Symbol" panose="05050102010706020507" pitchFamily="18" charset="2"/>
                </a:rPr>
                <a:t>có</a:t>
              </a:r>
              <a:r>
                <a:rPr kumimoji="0" lang="fr-FR" altLang="en-US" sz="2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  <a:sym typeface="Symbol" panose="05050102010706020507" pitchFamily="18" charset="2"/>
                </a:rPr>
                <a:t>                    là</a:t>
              </a:r>
              <a:r>
                <a:rPr kumimoji="0" lang="fr-FR" altLang="en-US" sz="2000" b="0" i="0" u="none" strike="noStrike" cap="none" normalizeH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  <a:sym typeface="Symbol" panose="05050102010706020507" pitchFamily="18" charset="2"/>
                </a:rPr>
                <a:t> </a:t>
              </a:r>
              <a:r>
                <a:rPr kumimoji="0" lang="fr-FR" altLang="en-US" sz="2000" b="0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  <a:sym typeface="Symbol" panose="05050102010706020507" pitchFamily="18" charset="2"/>
                </a:rPr>
                <a:t>vectơ</a:t>
              </a:r>
              <a:r>
                <a:rPr kumimoji="0" lang="fr-FR" altLang="en-US" sz="2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  <a:sym typeface="Symbol" panose="05050102010706020507" pitchFamily="18" charset="2"/>
                </a:rPr>
                <a:t> </a:t>
              </a:r>
              <a:r>
                <a:rPr kumimoji="0" lang="fr-FR" altLang="en-US" sz="2000" b="0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  <a:sym typeface="Symbol" panose="05050102010706020507" pitchFamily="18" charset="2"/>
                </a:rPr>
                <a:t>pháp</a:t>
              </a:r>
              <a:r>
                <a:rPr kumimoji="0" lang="fr-FR" altLang="en-US" sz="2000" b="0" i="0" u="none" strike="noStrike" cap="none" normalizeH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  <a:sym typeface="Symbol" panose="05050102010706020507" pitchFamily="18" charset="2"/>
                </a:rPr>
                <a:t> </a:t>
              </a:r>
              <a:r>
                <a:rPr kumimoji="0" lang="fr-FR" altLang="en-US" sz="2000" b="0" i="0" u="none" strike="noStrike" cap="none" normalizeH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  <a:sym typeface="Symbol" panose="05050102010706020507" pitchFamily="18" charset="2"/>
                </a:rPr>
                <a:t>tuyến</a:t>
              </a:r>
              <a:r>
                <a:rPr lang="fr-FR" altLang="en-US" sz="2000" dirty="0" smtClean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  <a:sym typeface="Symbol" panose="05050102010706020507" pitchFamily="18" charset="2"/>
                </a:rPr>
                <a:t>. Khi </a:t>
              </a:r>
              <a:r>
                <a:rPr lang="fr-FR" altLang="en-US" sz="2000" dirty="0" err="1" smtClean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  <a:sym typeface="Symbol" panose="05050102010706020507" pitchFamily="18" charset="2"/>
                </a:rPr>
                <a:t>đó</a:t>
              </a:r>
              <a:r>
                <a:rPr lang="fr-FR" altLang="en-US" sz="2000" dirty="0" smtClean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  <a:sym typeface="Symbol" panose="05050102010706020507" pitchFamily="18" charset="2"/>
                </a:rPr>
                <a:t>, </a:t>
              </a:r>
              <a:br>
                <a:rPr lang="fr-FR" altLang="en-US" sz="2000" dirty="0" smtClean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  <a:sym typeface="Symbol" panose="05050102010706020507" pitchFamily="18" charset="2"/>
                </a:rPr>
              </a:br>
              <a:r>
                <a:rPr lang="fr-FR" altLang="en-US" sz="2000" dirty="0" err="1" smtClean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  <a:sym typeface="Symbol" panose="05050102010706020507" pitchFamily="18" charset="2"/>
                </a:rPr>
                <a:t>đường</a:t>
              </a:r>
              <a:r>
                <a:rPr lang="fr-FR" altLang="en-US" sz="2000" dirty="0" smtClean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  <a:sym typeface="Symbol" panose="05050102010706020507" pitchFamily="18" charset="2"/>
                </a:rPr>
                <a:t> </a:t>
              </a:r>
              <a:r>
                <a:rPr lang="fr-FR" altLang="en-US" sz="2000" dirty="0" err="1" smtClean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  <a:sym typeface="Symbol" panose="05050102010706020507" pitchFamily="18" charset="2"/>
                </a:rPr>
                <a:t>thẳng</a:t>
              </a:r>
              <a:r>
                <a:rPr lang="fr-FR" altLang="en-US" sz="2000" dirty="0" smtClean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  <a:sym typeface="Symbol" panose="05050102010706020507" pitchFamily="18" charset="2"/>
                </a:rPr>
                <a:t> </a:t>
              </a:r>
              <a:r>
                <a:rPr lang="fr-FR" altLang="en-US" sz="2000" dirty="0" err="1" smtClean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  <a:sym typeface="Symbol" panose="05050102010706020507" pitchFamily="18" charset="2"/>
                </a:rPr>
                <a:t>có</a:t>
              </a:r>
              <a:r>
                <a:rPr lang="fr-FR" altLang="en-US" sz="2000" dirty="0" smtClean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  <a:sym typeface="Symbol" panose="05050102010706020507" pitchFamily="18" charset="2"/>
                </a:rPr>
                <a:t> </a:t>
              </a:r>
              <a:r>
                <a:rPr lang="fr-FR" altLang="en-US" sz="2000" dirty="0" err="1" smtClean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  <a:sym typeface="Symbol" panose="05050102010706020507" pitchFamily="18" charset="2"/>
                </a:rPr>
                <a:t>phương</a:t>
              </a:r>
              <a:r>
                <a:rPr lang="fr-FR" altLang="en-US" sz="2000" dirty="0" smtClean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  <a:sym typeface="Symbol" panose="05050102010706020507" pitchFamily="18" charset="2"/>
                </a:rPr>
                <a:t> </a:t>
              </a:r>
              <a:r>
                <a:rPr lang="fr-FR" altLang="en-US" sz="2000" dirty="0" err="1" smtClean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  <a:sym typeface="Symbol" panose="05050102010706020507" pitchFamily="18" charset="2"/>
                </a:rPr>
                <a:t>trình</a:t>
              </a:r>
              <a:r>
                <a:rPr lang="fr-FR" altLang="en-US" sz="2000" dirty="0" smtClean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  <a:sym typeface="Symbol" panose="05050102010706020507" pitchFamily="18" charset="2"/>
                </a:rPr>
                <a:t> </a:t>
              </a:r>
              <a:r>
                <a:rPr lang="fr-FR" altLang="en-US" sz="2000" dirty="0" err="1" smtClean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  <a:sym typeface="Symbol" panose="05050102010706020507" pitchFamily="18" charset="2"/>
                </a:rPr>
                <a:t>tổng</a:t>
              </a:r>
              <a:r>
                <a:rPr lang="fr-FR" altLang="en-US" sz="2000" dirty="0" smtClean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  <a:sym typeface="Symbol" panose="05050102010706020507" pitchFamily="18" charset="2"/>
                </a:rPr>
                <a:t> </a:t>
              </a:r>
              <a:r>
                <a:rPr lang="fr-FR" altLang="en-US" sz="2000" dirty="0" err="1" smtClean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  <a:sym typeface="Symbol" panose="05050102010706020507" pitchFamily="18" charset="2"/>
                </a:rPr>
                <a:t>quát</a:t>
              </a:r>
              <a:r>
                <a:rPr lang="fr-FR" altLang="en-US" sz="2000" dirty="0" smtClean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  <a:sym typeface="Symbol" panose="05050102010706020507" pitchFamily="18" charset="2"/>
                </a:rPr>
                <a:t> là</a:t>
              </a:r>
              <a:endParaRPr kumimoji="0" lang="fr-FR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Symbol" panose="05050102010706020507" pitchFamily="18" charset="2"/>
              </a:endParaRPr>
            </a:p>
          </p:txBody>
        </p:sp>
        <p:graphicFrame>
          <p:nvGraphicFramePr>
            <p:cNvPr id="23" name="Object 2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709265625"/>
                </p:ext>
              </p:extLst>
            </p:nvPr>
          </p:nvGraphicFramePr>
          <p:xfrm>
            <a:off x="5547969" y="1737325"/>
            <a:ext cx="1197444" cy="49893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551" name="Equation" r:id="rId3" imgW="761760" imgH="317160" progId="Equation.DSMT4">
                    <p:embed/>
                  </p:oleObj>
                </mc:Choice>
                <mc:Fallback>
                  <p:oleObj name="Equation" r:id="rId3" imgW="761760" imgH="31716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5547969" y="1737325"/>
                          <a:ext cx="1197444" cy="49893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3" name="Object 3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131302921"/>
                </p:ext>
              </p:extLst>
            </p:nvPr>
          </p:nvGraphicFramePr>
          <p:xfrm>
            <a:off x="7362825" y="1714226"/>
            <a:ext cx="1211263" cy="5461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552" name="Equation" r:id="rId5" imgW="761760" imgH="342720" progId="Equation.DSMT4">
                    <p:embed/>
                  </p:oleObj>
                </mc:Choice>
                <mc:Fallback>
                  <p:oleObj name="Equation" r:id="rId5" imgW="761760" imgH="34272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7362825" y="1714226"/>
                          <a:ext cx="1211263" cy="5461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767653"/>
              </p:ext>
            </p:extLst>
          </p:nvPr>
        </p:nvGraphicFramePr>
        <p:xfrm>
          <a:off x="3391155" y="2483208"/>
          <a:ext cx="4110303" cy="6896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53" name="Equation" r:id="rId7" imgW="1892160" imgH="317160" progId="Equation.DSMT4">
                  <p:embed/>
                </p:oleObj>
              </mc:Choice>
              <mc:Fallback>
                <p:oleObj name="Equation" r:id="rId7" imgW="1892160" imgH="3171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391155" y="2483208"/>
                        <a:ext cx="4110303" cy="6896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6043725"/>
              </p:ext>
            </p:extLst>
          </p:nvPr>
        </p:nvGraphicFramePr>
        <p:xfrm>
          <a:off x="2839258" y="3194890"/>
          <a:ext cx="3186970" cy="4832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54" name="Equation" r:id="rId9" imgW="1422360" imgH="215640" progId="Equation.DSMT4">
                  <p:embed/>
                </p:oleObj>
              </mc:Choice>
              <mc:Fallback>
                <p:oleObj name="Equation" r:id="rId9" imgW="1422360" imgH="215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839258" y="3194890"/>
                        <a:ext cx="3186970" cy="48322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6" name="Group 15"/>
          <p:cNvGrpSpPr/>
          <p:nvPr/>
        </p:nvGrpSpPr>
        <p:grpSpPr>
          <a:xfrm>
            <a:off x="6578125" y="3122860"/>
            <a:ext cx="2742145" cy="666451"/>
            <a:chOff x="6194649" y="3382403"/>
            <a:chExt cx="2437901" cy="494491"/>
          </a:xfrm>
        </p:grpSpPr>
        <p:sp>
          <p:nvSpPr>
            <p:cNvPr id="14" name="TextBox 13"/>
            <p:cNvSpPr txBox="1"/>
            <p:nvPr/>
          </p:nvSpPr>
          <p:spPr>
            <a:xfrm>
              <a:off x="6194649" y="3415229"/>
              <a:ext cx="239850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en-US" sz="24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ới</a:t>
              </a:r>
              <a:r>
                <a:rPr lang="en-US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</a:t>
              </a:r>
              <a:endParaRPr 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15" name="Object 1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56774162"/>
                </p:ext>
              </p:extLst>
            </p:nvPr>
          </p:nvGraphicFramePr>
          <p:xfrm>
            <a:off x="6754753" y="3382403"/>
            <a:ext cx="1877797" cy="45397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555" name="Equation" r:id="rId11" imgW="1155600" imgH="279360" progId="Equation.DSMT4">
                    <p:embed/>
                  </p:oleObj>
                </mc:Choice>
                <mc:Fallback>
                  <p:oleObj name="Equation" r:id="rId11" imgW="1155600" imgH="27936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6754753" y="3382403"/>
                          <a:ext cx="1877797" cy="45397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9" name="Group 18"/>
          <p:cNvGrpSpPr/>
          <p:nvPr/>
        </p:nvGrpSpPr>
        <p:grpSpPr>
          <a:xfrm>
            <a:off x="2267993" y="3789788"/>
            <a:ext cx="7448884" cy="1090684"/>
            <a:chOff x="1454229" y="4274545"/>
            <a:chExt cx="7516469" cy="1961002"/>
          </a:xfrm>
        </p:grpSpPr>
        <p:sp>
          <p:nvSpPr>
            <p:cNvPr id="17" name="Flowchart: Alternate Process 16"/>
            <p:cNvSpPr/>
            <p:nvPr/>
          </p:nvSpPr>
          <p:spPr>
            <a:xfrm>
              <a:off x="1454229" y="4274545"/>
              <a:ext cx="7516469" cy="1961002"/>
            </a:xfrm>
            <a:prstGeom prst="flowChartAlternateProcess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 err="1" smtClean="0">
                  <a:solidFill>
                    <a:srgbClr val="7030A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Vậy</a:t>
              </a:r>
              <a:r>
                <a:rPr lang="en-US" sz="2400" dirty="0" smtClean="0">
                  <a:solidFill>
                    <a:srgbClr val="7030A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 smtClean="0">
                  <a:solidFill>
                    <a:srgbClr val="7030A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phương</a:t>
              </a:r>
              <a:r>
                <a:rPr lang="en-US" sz="2400" dirty="0" smtClean="0">
                  <a:solidFill>
                    <a:srgbClr val="7030A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 smtClean="0">
                  <a:solidFill>
                    <a:srgbClr val="7030A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trình</a:t>
              </a:r>
              <a:r>
                <a:rPr lang="en-US" sz="2400" dirty="0" smtClean="0">
                  <a:solidFill>
                    <a:srgbClr val="7030A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 smtClean="0">
                  <a:solidFill>
                    <a:srgbClr val="7030A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tổng</a:t>
              </a:r>
              <a:r>
                <a:rPr lang="en-US" sz="2400" dirty="0" smtClean="0">
                  <a:solidFill>
                    <a:srgbClr val="7030A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 smtClean="0">
                  <a:solidFill>
                    <a:srgbClr val="7030A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quát</a:t>
              </a:r>
              <a:r>
                <a:rPr lang="en-US" sz="2400" dirty="0" smtClean="0">
                  <a:solidFill>
                    <a:srgbClr val="7030A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 smtClean="0">
                  <a:solidFill>
                    <a:srgbClr val="7030A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của</a:t>
              </a:r>
              <a:r>
                <a:rPr lang="en-US" sz="2400" dirty="0" smtClean="0">
                  <a:solidFill>
                    <a:srgbClr val="7030A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 smtClean="0">
                  <a:solidFill>
                    <a:srgbClr val="7030A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đường</a:t>
              </a:r>
              <a:r>
                <a:rPr lang="en-US" sz="2400" dirty="0" smtClean="0">
                  <a:solidFill>
                    <a:srgbClr val="7030A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 smtClean="0">
                  <a:solidFill>
                    <a:srgbClr val="7030A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thẳng</a:t>
              </a:r>
              <a:r>
                <a:rPr lang="en-US" sz="2400" i="1" dirty="0" smtClean="0">
                  <a:solidFill>
                    <a:srgbClr val="7030A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d </a:t>
              </a:r>
              <a:r>
                <a:rPr lang="en-US" sz="2400" dirty="0" err="1" smtClean="0">
                  <a:solidFill>
                    <a:srgbClr val="7030A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là</a:t>
              </a:r>
              <a:endParaRPr lang="en-US" sz="2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en-US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18" name="Object 1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570260108"/>
                </p:ext>
              </p:extLst>
            </p:nvPr>
          </p:nvGraphicFramePr>
          <p:xfrm>
            <a:off x="2856957" y="5468501"/>
            <a:ext cx="2489656" cy="64734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556" name="Equation" r:id="rId13" imgW="1193760" imgH="215640" progId="Equation.DSMT4">
                    <p:embed/>
                  </p:oleObj>
                </mc:Choice>
                <mc:Fallback>
                  <p:oleObj name="Equation" r:id="rId13" imgW="1193760" imgH="21564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2856957" y="5468501"/>
                          <a:ext cx="2489656" cy="64734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34" name="Group 33"/>
            <p:cNvGrpSpPr/>
            <p:nvPr/>
          </p:nvGrpSpPr>
          <p:grpSpPr>
            <a:xfrm>
              <a:off x="5459050" y="5345197"/>
              <a:ext cx="2473095" cy="701445"/>
              <a:chOff x="6194649" y="3356440"/>
              <a:chExt cx="2398508" cy="520454"/>
            </a:xfrm>
          </p:grpSpPr>
          <p:sp>
            <p:nvSpPr>
              <p:cNvPr id="35" name="TextBox 34"/>
              <p:cNvSpPr txBox="1"/>
              <p:nvPr/>
            </p:nvSpPr>
            <p:spPr>
              <a:xfrm>
                <a:off x="6194649" y="3356440"/>
                <a:ext cx="239850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</a:t>
                </a:r>
                <a:r>
                  <a:rPr lang="en-US" sz="24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ới</a:t>
                </a:r>
                <a:r>
                  <a:rPr lang="en-US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:endPara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graphicFrame>
            <p:nvGraphicFramePr>
              <p:cNvPr id="36" name="Object 35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956754713"/>
                  </p:ext>
                </p:extLst>
              </p:nvPr>
            </p:nvGraphicFramePr>
            <p:xfrm>
              <a:off x="6718057" y="3363883"/>
              <a:ext cx="1562408" cy="513011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2557" name="Equation" r:id="rId15" imgW="876240" imgH="241200" progId="Equation.DSMT4">
                      <p:embed/>
                    </p:oleObj>
                  </mc:Choice>
                  <mc:Fallback>
                    <p:oleObj name="Equation" r:id="rId15" imgW="876240" imgH="241200" progId="Equation.DSMT4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16"/>
                          <a:stretch>
                            <a:fillRect/>
                          </a:stretch>
                        </p:blipFill>
                        <p:spPr>
                          <a:xfrm>
                            <a:off x="6718057" y="3363883"/>
                            <a:ext cx="1562408" cy="513011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sp>
        <p:nvSpPr>
          <p:cNvPr id="20" name="TextBox 19"/>
          <p:cNvSpPr txBox="1"/>
          <p:nvPr/>
        </p:nvSpPr>
        <p:spPr>
          <a:xfrm>
            <a:off x="133120" y="5596569"/>
            <a:ext cx="15083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xét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en-US" sz="24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9" name="Group 38"/>
          <p:cNvGrpSpPr/>
          <p:nvPr/>
        </p:nvGrpSpPr>
        <p:grpSpPr>
          <a:xfrm>
            <a:off x="1448633" y="5596569"/>
            <a:ext cx="6329430" cy="492269"/>
            <a:chOff x="1448633" y="5596569"/>
            <a:chExt cx="6329430" cy="492269"/>
          </a:xfrm>
        </p:grpSpPr>
        <p:graphicFrame>
          <p:nvGraphicFramePr>
            <p:cNvPr id="37" name="Object 3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968898331"/>
                </p:ext>
              </p:extLst>
            </p:nvPr>
          </p:nvGraphicFramePr>
          <p:xfrm>
            <a:off x="4852844" y="5636759"/>
            <a:ext cx="2925219" cy="45207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558" name="Equation" r:id="rId17" imgW="1396800" imgH="215640" progId="Equation.DSMT4">
                    <p:embed/>
                  </p:oleObj>
                </mc:Choice>
                <mc:Fallback>
                  <p:oleObj name="Equation" r:id="rId17" imgW="1396800" imgH="21564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8"/>
                        <a:stretch>
                          <a:fillRect/>
                        </a:stretch>
                      </p:blipFill>
                      <p:spPr>
                        <a:xfrm>
                          <a:off x="4852844" y="5636759"/>
                          <a:ext cx="2925219" cy="452079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8" name="TextBox 37"/>
            <p:cNvSpPr txBox="1"/>
            <p:nvPr/>
          </p:nvSpPr>
          <p:spPr>
            <a:xfrm>
              <a:off x="1448633" y="5596569"/>
              <a:ext cx="350336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Phương</a:t>
              </a:r>
              <a:r>
                <a:rPr lang="en-US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trình</a:t>
              </a:r>
              <a:r>
                <a:rPr lang="en-US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đường</a:t>
              </a:r>
              <a:r>
                <a:rPr lang="en-US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thẳng</a:t>
              </a:r>
              <a:r>
                <a:rPr lang="en-US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endParaRPr 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8101054" y="5452751"/>
            <a:ext cx="2697837" cy="749300"/>
            <a:chOff x="6194649" y="3307352"/>
            <a:chExt cx="2398508" cy="555963"/>
          </a:xfrm>
        </p:grpSpPr>
        <p:sp>
          <p:nvSpPr>
            <p:cNvPr id="41" name="TextBox 40"/>
            <p:cNvSpPr txBox="1"/>
            <p:nvPr/>
          </p:nvSpPr>
          <p:spPr>
            <a:xfrm>
              <a:off x="6194649" y="3415229"/>
              <a:ext cx="2398508" cy="342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Suy</a:t>
              </a:r>
              <a:r>
                <a:rPr lang="en-US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ra</a:t>
              </a:r>
              <a:r>
                <a:rPr lang="en-US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</a:t>
              </a:r>
              <a:endParaRPr 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42" name="Object 4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149119058"/>
                </p:ext>
              </p:extLst>
            </p:nvPr>
          </p:nvGraphicFramePr>
          <p:xfrm>
            <a:off x="7033904" y="3307352"/>
            <a:ext cx="1239179" cy="5559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559" name="Equation" r:id="rId19" imgW="761760" imgH="342720" progId="Equation.DSMT4">
                    <p:embed/>
                  </p:oleObj>
                </mc:Choice>
                <mc:Fallback>
                  <p:oleObj name="Equation" r:id="rId19" imgW="761760" imgH="34272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20"/>
                        <a:stretch>
                          <a:fillRect/>
                        </a:stretch>
                      </p:blipFill>
                      <p:spPr>
                        <a:xfrm>
                          <a:off x="7033904" y="3307352"/>
                          <a:ext cx="1239179" cy="55596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cxnSp>
        <p:nvCxnSpPr>
          <p:cNvPr id="44" name="Straight Connector 43"/>
          <p:cNvCxnSpPr/>
          <p:nvPr/>
        </p:nvCxnSpPr>
        <p:spPr>
          <a:xfrm flipV="1">
            <a:off x="5248000" y="6000080"/>
            <a:ext cx="399120" cy="11017"/>
          </a:xfrm>
          <a:prstGeom prst="line">
            <a:avLst/>
          </a:prstGeom>
          <a:ln w="38100">
            <a:solidFill>
              <a:srgbClr val="00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 flipV="1">
            <a:off x="6029324" y="5994991"/>
            <a:ext cx="399120" cy="11017"/>
          </a:xfrm>
          <a:prstGeom prst="line">
            <a:avLst/>
          </a:prstGeom>
          <a:ln w="38100">
            <a:solidFill>
              <a:srgbClr val="00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1116603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Straight Connector 13"/>
          <p:cNvCxnSpPr/>
          <p:nvPr/>
        </p:nvCxnSpPr>
        <p:spPr>
          <a:xfrm>
            <a:off x="4327396" y="1280723"/>
            <a:ext cx="0" cy="544179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111512" y="1237785"/>
            <a:ext cx="9701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Ta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2185123"/>
              </p:ext>
            </p:extLst>
          </p:nvPr>
        </p:nvGraphicFramePr>
        <p:xfrm>
          <a:off x="247650" y="1841500"/>
          <a:ext cx="2851150" cy="1136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75" name="Equation" r:id="rId3" imgW="1498320" imgH="596880" progId="Equation.DSMT4">
                  <p:embed/>
                </p:oleObj>
              </mc:Choice>
              <mc:Fallback>
                <p:oleObj name="Equation" r:id="rId3" imgW="1498320" imgH="596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47650" y="1841500"/>
                        <a:ext cx="2851150" cy="1136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2663849"/>
              </p:ext>
            </p:extLst>
          </p:nvPr>
        </p:nvGraphicFramePr>
        <p:xfrm>
          <a:off x="252681" y="3140655"/>
          <a:ext cx="2925763" cy="1093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76" name="Equation" r:id="rId5" imgW="1460160" imgH="545760" progId="Equation.DSMT4">
                  <p:embed/>
                </p:oleObj>
              </mc:Choice>
              <mc:Fallback>
                <p:oleObj name="Equation" r:id="rId5" imgW="1460160" imgH="5457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52681" y="3140655"/>
                        <a:ext cx="2925763" cy="1093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Rounded Rectangle 22"/>
          <p:cNvSpPr/>
          <p:nvPr/>
        </p:nvSpPr>
        <p:spPr>
          <a:xfrm>
            <a:off x="5543296" y="3670579"/>
            <a:ext cx="2423577" cy="563864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" name="Group 23"/>
          <p:cNvGrpSpPr/>
          <p:nvPr/>
        </p:nvGrpSpPr>
        <p:grpSpPr>
          <a:xfrm>
            <a:off x="111512" y="0"/>
            <a:ext cx="12169696" cy="1065526"/>
            <a:chOff x="22303" y="1532709"/>
            <a:chExt cx="12169696" cy="1065526"/>
          </a:xfrm>
        </p:grpSpPr>
        <p:sp>
          <p:nvSpPr>
            <p:cNvPr id="25" name="Flowchart: Terminator 24"/>
            <p:cNvSpPr/>
            <p:nvPr/>
          </p:nvSpPr>
          <p:spPr>
            <a:xfrm>
              <a:off x="22303" y="1802765"/>
              <a:ext cx="1561170" cy="535259"/>
            </a:xfrm>
            <a:prstGeom prst="flowChartTermina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Ví</a:t>
              </a:r>
              <a:r>
                <a:rPr lang="en-US" sz="28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dụ</a:t>
              </a:r>
              <a:r>
                <a:rPr lang="en-US" sz="28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7.</a:t>
              </a:r>
              <a:endPara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6" name="Group 25"/>
            <p:cNvGrpSpPr/>
            <p:nvPr/>
          </p:nvGrpSpPr>
          <p:grpSpPr>
            <a:xfrm>
              <a:off x="1583472" y="1532709"/>
              <a:ext cx="10608527" cy="1065526"/>
              <a:chOff x="1583472" y="1532709"/>
              <a:chExt cx="10608527" cy="1065526"/>
            </a:xfrm>
          </p:grpSpPr>
          <p:sp>
            <p:nvSpPr>
              <p:cNvPr id="27" name="Rectangle 26"/>
              <p:cNvSpPr/>
              <p:nvPr/>
            </p:nvSpPr>
            <p:spPr>
              <a:xfrm>
                <a:off x="1583472" y="1532709"/>
                <a:ext cx="10608527" cy="106552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US" sz="24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Viết</a:t>
                </a:r>
                <a:r>
                  <a:rPr lang="en-US" sz="24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24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24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tổng</a:t>
                </a:r>
                <a:r>
                  <a:rPr lang="en-US" sz="24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quát</a:t>
                </a:r>
                <a:r>
                  <a:rPr lang="en-US" sz="24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4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đường</a:t>
                </a:r>
                <a:r>
                  <a:rPr lang="en-US" sz="24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thẳng</a:t>
                </a:r>
                <a:r>
                  <a:rPr lang="en-US" sz="24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i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 </a:t>
                </a:r>
                <a:r>
                  <a:rPr lang="en-US" sz="24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đi</a:t>
                </a:r>
                <a:r>
                  <a:rPr lang="en-US" sz="24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qua </a:t>
                </a:r>
                <a:r>
                  <a:rPr lang="en-US" sz="24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điểm</a:t>
                </a:r>
                <a:r>
                  <a:rPr lang="en-US" sz="24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:r>
                  <a:rPr lang="en-US" sz="2400" i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en-US" sz="24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(1;-</a:t>
                </a:r>
                <a:r>
                  <a:rPr lang="en-US" sz="24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sz="24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 </a:t>
                </a:r>
                <a:r>
                  <a:rPr lang="en-US" sz="24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en-US" sz="24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         </a:t>
                </a:r>
                <a:r>
                  <a:rPr lang="en-US" sz="24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4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vecto</a:t>
                </a:r>
                <a:r>
                  <a:rPr lang="en-US" sz="24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pháp</a:t>
                </a:r>
                <a:r>
                  <a:rPr lang="en-US" sz="24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tuyến</a:t>
                </a:r>
                <a:r>
                  <a:rPr lang="en-US" sz="24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endParaRPr lang="en-US" sz="24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graphicFrame>
            <p:nvGraphicFramePr>
              <p:cNvPr id="28" name="Object 27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330933685"/>
                  </p:ext>
                </p:extLst>
              </p:nvPr>
            </p:nvGraphicFramePr>
            <p:xfrm>
              <a:off x="10404166" y="1650375"/>
              <a:ext cx="1206500" cy="52387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3477" name="Equation" r:id="rId7" imgW="787320" imgH="342720" progId="Equation.DSMT4">
                      <p:embed/>
                    </p:oleObj>
                  </mc:Choice>
                  <mc:Fallback>
                    <p:oleObj name="Equation" r:id="rId7" imgW="787320" imgH="342720" progId="Equation.DSMT4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8"/>
                          <a:stretch>
                            <a:fillRect/>
                          </a:stretch>
                        </p:blipFill>
                        <p:spPr>
                          <a:xfrm>
                            <a:off x="10404166" y="1650375"/>
                            <a:ext cx="1206500" cy="523875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sp>
        <p:nvSpPr>
          <p:cNvPr id="29" name="Rectangle 28"/>
          <p:cNvSpPr/>
          <p:nvPr/>
        </p:nvSpPr>
        <p:spPr>
          <a:xfrm>
            <a:off x="-33051" y="4485450"/>
            <a:ext cx="44518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hương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tổng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quát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400" dirty="0"/>
          </a:p>
        </p:txBody>
      </p:sp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3702809"/>
              </p:ext>
            </p:extLst>
          </p:nvPr>
        </p:nvGraphicFramePr>
        <p:xfrm>
          <a:off x="453197" y="5379585"/>
          <a:ext cx="3421063" cy="573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78" name="Equation" r:id="rId9" imgW="1892160" imgH="317160" progId="Equation.DSMT4">
                  <p:embed/>
                </p:oleObj>
              </mc:Choice>
              <mc:Fallback>
                <p:oleObj name="Equation" r:id="rId9" imgW="1892160" imgH="3171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53197" y="5379585"/>
                        <a:ext cx="3421063" cy="573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Rectangle 30"/>
          <p:cNvSpPr/>
          <p:nvPr/>
        </p:nvSpPr>
        <p:spPr>
          <a:xfrm>
            <a:off x="4592413" y="1292135"/>
            <a:ext cx="75769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hương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tổng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quát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endParaRPr lang="en-US" sz="2400" dirty="0"/>
          </a:p>
        </p:txBody>
      </p:sp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5207183"/>
              </p:ext>
            </p:extLst>
          </p:nvPr>
        </p:nvGraphicFramePr>
        <p:xfrm>
          <a:off x="5748715" y="1980409"/>
          <a:ext cx="3421063" cy="573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79" name="Equation" r:id="rId11" imgW="1892160" imgH="317160" progId="Equation.DSMT4">
                  <p:embed/>
                </p:oleObj>
              </mc:Choice>
              <mc:Fallback>
                <p:oleObj name="Equation" r:id="rId11" imgW="1892160" imgH="3171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748715" y="1980409"/>
                        <a:ext cx="3421063" cy="573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8625611"/>
              </p:ext>
            </p:extLst>
          </p:nvPr>
        </p:nvGraphicFramePr>
        <p:xfrm>
          <a:off x="5169885" y="2796460"/>
          <a:ext cx="3614117" cy="5829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80" name="Equation" r:id="rId12" imgW="1968480" imgH="317160" progId="Equation.DSMT4">
                  <p:embed/>
                </p:oleObj>
              </mc:Choice>
              <mc:Fallback>
                <p:oleObj name="Equation" r:id="rId12" imgW="1968480" imgH="3171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169885" y="2796460"/>
                        <a:ext cx="3614117" cy="58292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6052911"/>
              </p:ext>
            </p:extLst>
          </p:nvPr>
        </p:nvGraphicFramePr>
        <p:xfrm>
          <a:off x="5169885" y="3776195"/>
          <a:ext cx="2796988" cy="3962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81" name="Equation" r:id="rId14" imgW="1523880" imgH="215640" progId="Equation.DSMT4">
                  <p:embed/>
                </p:oleObj>
              </mc:Choice>
              <mc:Fallback>
                <p:oleObj name="Equation" r:id="rId14" imgW="1523880" imgH="215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169885" y="3776195"/>
                        <a:ext cx="2796988" cy="3962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688585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3" grpId="0" animBg="1"/>
      <p:bldP spid="29" grpId="0"/>
      <p:bldP spid="3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Straight Connector 13"/>
          <p:cNvCxnSpPr/>
          <p:nvPr/>
        </p:nvCxnSpPr>
        <p:spPr>
          <a:xfrm>
            <a:off x="4327396" y="1280723"/>
            <a:ext cx="0" cy="544179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111512" y="1237785"/>
            <a:ext cx="9701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Ta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9409289"/>
              </p:ext>
            </p:extLst>
          </p:nvPr>
        </p:nvGraphicFramePr>
        <p:xfrm>
          <a:off x="404813" y="1841500"/>
          <a:ext cx="2536825" cy="1136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30" name="Equation" r:id="rId3" imgW="1333440" imgH="596880" progId="Equation.DSMT4">
                  <p:embed/>
                </p:oleObj>
              </mc:Choice>
              <mc:Fallback>
                <p:oleObj name="Equation" r:id="rId3" imgW="1333440" imgH="596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04813" y="1841500"/>
                        <a:ext cx="2536825" cy="1136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1294989"/>
              </p:ext>
            </p:extLst>
          </p:nvPr>
        </p:nvGraphicFramePr>
        <p:xfrm>
          <a:off x="455613" y="3140075"/>
          <a:ext cx="2517775" cy="1093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31" name="Equation" r:id="rId5" imgW="1257120" imgH="545760" progId="Equation.DSMT4">
                  <p:embed/>
                </p:oleObj>
              </mc:Choice>
              <mc:Fallback>
                <p:oleObj name="Equation" r:id="rId5" imgW="1257120" imgH="5457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55613" y="3140075"/>
                        <a:ext cx="2517775" cy="1093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4" name="Group 23"/>
          <p:cNvGrpSpPr/>
          <p:nvPr/>
        </p:nvGrpSpPr>
        <p:grpSpPr>
          <a:xfrm>
            <a:off x="111512" y="0"/>
            <a:ext cx="12169696" cy="1065526"/>
            <a:chOff x="22303" y="1532709"/>
            <a:chExt cx="12169696" cy="1065526"/>
          </a:xfrm>
        </p:grpSpPr>
        <p:sp>
          <p:nvSpPr>
            <p:cNvPr id="25" name="Flowchart: Terminator 24"/>
            <p:cNvSpPr/>
            <p:nvPr/>
          </p:nvSpPr>
          <p:spPr>
            <a:xfrm>
              <a:off x="22303" y="1802765"/>
              <a:ext cx="1561170" cy="535259"/>
            </a:xfrm>
            <a:prstGeom prst="flowChartTermina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Ví</a:t>
              </a:r>
              <a:r>
                <a:rPr lang="en-US" sz="28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dụ</a:t>
              </a:r>
              <a:r>
                <a:rPr lang="en-US" sz="28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8</a:t>
              </a:r>
              <a:r>
                <a:rPr lang="en-US" sz="28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6" name="Group 25"/>
            <p:cNvGrpSpPr/>
            <p:nvPr/>
          </p:nvGrpSpPr>
          <p:grpSpPr>
            <a:xfrm>
              <a:off x="1583472" y="1532709"/>
              <a:ext cx="10608527" cy="1065526"/>
              <a:chOff x="1583472" y="1532709"/>
              <a:chExt cx="10608527" cy="1065526"/>
            </a:xfrm>
          </p:grpSpPr>
          <p:sp>
            <p:nvSpPr>
              <p:cNvPr id="27" name="Rectangle 26"/>
              <p:cNvSpPr/>
              <p:nvPr/>
            </p:nvSpPr>
            <p:spPr>
              <a:xfrm>
                <a:off x="1583472" y="1532709"/>
                <a:ext cx="10608527" cy="106552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US" sz="24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Viết</a:t>
                </a:r>
                <a:r>
                  <a:rPr lang="en-US" sz="24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24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24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tổng</a:t>
                </a:r>
                <a:r>
                  <a:rPr lang="en-US" sz="24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quát</a:t>
                </a:r>
                <a:r>
                  <a:rPr lang="en-US" sz="24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4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đường</a:t>
                </a:r>
                <a:r>
                  <a:rPr lang="en-US" sz="24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thẳng</a:t>
                </a:r>
                <a:r>
                  <a:rPr lang="en-US" sz="24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i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 </a:t>
                </a:r>
                <a:r>
                  <a:rPr lang="en-US" sz="24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đi</a:t>
                </a:r>
                <a:r>
                  <a:rPr lang="en-US" sz="24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qua </a:t>
                </a:r>
                <a:r>
                  <a:rPr lang="en-US" sz="24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điểm</a:t>
                </a:r>
                <a:r>
                  <a:rPr lang="en-US" sz="24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:r>
                  <a:rPr lang="en-US" sz="2400" i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</a:t>
                </a:r>
                <a:r>
                  <a:rPr lang="en-US" sz="24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(2;4) </a:t>
                </a:r>
                <a:r>
                  <a:rPr lang="en-US" sz="24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en-US" sz="24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         </a:t>
                </a:r>
                <a:r>
                  <a:rPr lang="en-US" sz="24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4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vecto</a:t>
                </a:r>
                <a:r>
                  <a:rPr lang="en-US" sz="24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pháp</a:t>
                </a:r>
                <a:r>
                  <a:rPr lang="en-US" sz="24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tuyến</a:t>
                </a:r>
                <a:r>
                  <a:rPr lang="en-US" sz="24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endParaRPr lang="en-US" sz="24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graphicFrame>
            <p:nvGraphicFramePr>
              <p:cNvPr id="28" name="Object 27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913695669"/>
                  </p:ext>
                </p:extLst>
              </p:nvPr>
            </p:nvGraphicFramePr>
            <p:xfrm>
              <a:off x="10303769" y="1627882"/>
              <a:ext cx="1049337" cy="52387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4432" name="Equation" r:id="rId7" imgW="685800" imgH="342720" progId="Equation.DSMT4">
                      <p:embed/>
                    </p:oleObj>
                  </mc:Choice>
                  <mc:Fallback>
                    <p:oleObj name="Equation" r:id="rId7" imgW="685800" imgH="342720" progId="Equation.DSMT4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8"/>
                          <a:stretch>
                            <a:fillRect/>
                          </a:stretch>
                        </p:blipFill>
                        <p:spPr>
                          <a:xfrm>
                            <a:off x="10303769" y="1627882"/>
                            <a:ext cx="1049337" cy="523875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sp>
        <p:nvSpPr>
          <p:cNvPr id="29" name="Rectangle 28"/>
          <p:cNvSpPr/>
          <p:nvPr/>
        </p:nvSpPr>
        <p:spPr>
          <a:xfrm>
            <a:off x="-33051" y="4485450"/>
            <a:ext cx="44518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hương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tổng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quát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400" dirty="0"/>
          </a:p>
        </p:txBody>
      </p:sp>
      <p:graphicFrame>
        <p:nvGraphicFramePr>
          <p:cNvPr id="30" name="Object 29"/>
          <p:cNvGraphicFramePr>
            <a:graphicFrameLocks noChangeAspect="1"/>
          </p:cNvGraphicFramePr>
          <p:nvPr>
            <p:extLst/>
          </p:nvPr>
        </p:nvGraphicFramePr>
        <p:xfrm>
          <a:off x="453197" y="5379585"/>
          <a:ext cx="3421063" cy="573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33" name="Equation" r:id="rId9" imgW="1892160" imgH="317160" progId="Equation.DSMT4">
                  <p:embed/>
                </p:oleObj>
              </mc:Choice>
              <mc:Fallback>
                <p:oleObj name="Equation" r:id="rId9" imgW="1892160" imgH="3171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53197" y="5379585"/>
                        <a:ext cx="3421063" cy="573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4194615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Straight Connector 13"/>
          <p:cNvCxnSpPr/>
          <p:nvPr/>
        </p:nvCxnSpPr>
        <p:spPr>
          <a:xfrm>
            <a:off x="4327396" y="1280723"/>
            <a:ext cx="0" cy="544179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Flowchart: Terminator 24"/>
          <p:cNvSpPr/>
          <p:nvPr/>
        </p:nvSpPr>
        <p:spPr>
          <a:xfrm>
            <a:off x="111512" y="270056"/>
            <a:ext cx="1561170" cy="535259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1672681" y="0"/>
            <a:ext cx="10608527" cy="106552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tổng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quát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 </a:t>
            </a:r>
            <a:r>
              <a:rPr lang="en-US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lang="en-US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(3;4) </a:t>
            </a:r>
            <a:r>
              <a:rPr lang="en-US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song</a:t>
            </a:r>
            <a:r>
              <a:rPr lang="fr-FR" sz="24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fr-FR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song</a:t>
            </a:r>
            <a:r>
              <a:rPr lang="fr-FR" sz="24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fr-FR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đường</a:t>
            </a:r>
            <a:r>
              <a:rPr lang="fr-FR" sz="24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fr-FR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thẳng</a:t>
            </a:r>
            <a:r>
              <a:rPr lang="fr-FR" sz="24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(</a:t>
            </a:r>
            <a:r>
              <a:rPr lang="fr-FR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d1</a:t>
            </a:r>
            <a:r>
              <a:rPr lang="fr-FR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)</a:t>
            </a:r>
            <a:r>
              <a:rPr lang="fr-FR" sz="24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 : 2</a:t>
            </a:r>
            <a:r>
              <a:rPr lang="fr-FR" sz="2400" b="1" i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x</a:t>
            </a:r>
            <a:r>
              <a:rPr lang="fr-FR" sz="24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– </a:t>
            </a:r>
            <a:r>
              <a:rPr lang="fr-FR" sz="2400" b="1" i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y</a:t>
            </a:r>
            <a:r>
              <a:rPr lang="fr-FR" sz="24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+ 1 = </a:t>
            </a:r>
            <a:r>
              <a:rPr lang="fr-FR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0.</a:t>
            </a:r>
            <a:endParaRPr lang="en-US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339310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Straight Connector 13"/>
          <p:cNvCxnSpPr/>
          <p:nvPr/>
        </p:nvCxnSpPr>
        <p:spPr>
          <a:xfrm>
            <a:off x="4327396" y="1280723"/>
            <a:ext cx="0" cy="544179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Flowchart: Terminator 24"/>
          <p:cNvSpPr/>
          <p:nvPr/>
        </p:nvSpPr>
        <p:spPr>
          <a:xfrm>
            <a:off x="-1" y="270056"/>
            <a:ext cx="1795749" cy="535259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10.</a:t>
            </a:r>
            <a:endParaRPr lang="en-US"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1672681" y="0"/>
            <a:ext cx="10608527" cy="106552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tổng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quát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 </a:t>
            </a:r>
            <a:r>
              <a:rPr lang="en-US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lang="en-US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(0;-6) </a:t>
            </a:r>
            <a:r>
              <a:rPr lang="en-US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song</a:t>
            </a:r>
            <a:r>
              <a:rPr lang="fr-FR" sz="24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fr-FR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song</a:t>
            </a:r>
            <a:r>
              <a:rPr lang="fr-FR" sz="24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fr-FR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đường</a:t>
            </a:r>
            <a:r>
              <a:rPr lang="fr-FR" sz="24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fr-FR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thẳng</a:t>
            </a:r>
            <a:r>
              <a:rPr lang="fr-FR" sz="24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(</a:t>
            </a:r>
            <a:r>
              <a:rPr lang="fr-FR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d1</a:t>
            </a:r>
            <a:r>
              <a:rPr lang="fr-FR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)</a:t>
            </a:r>
            <a:r>
              <a:rPr lang="fr-FR" sz="24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 : </a:t>
            </a:r>
            <a:r>
              <a:rPr lang="fr-FR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4</a:t>
            </a:r>
            <a:r>
              <a:rPr lang="fr-FR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x</a:t>
            </a:r>
            <a:r>
              <a:rPr lang="fr-FR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fr-FR" sz="24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– </a:t>
            </a:r>
            <a:r>
              <a:rPr lang="fr-FR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3</a:t>
            </a:r>
            <a:r>
              <a:rPr lang="fr-FR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y</a:t>
            </a:r>
            <a:r>
              <a:rPr lang="fr-FR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fr-FR" sz="24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+ </a:t>
            </a:r>
            <a:r>
              <a:rPr lang="fr-FR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7 </a:t>
            </a:r>
            <a:r>
              <a:rPr lang="fr-FR" sz="24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= </a:t>
            </a:r>
            <a:r>
              <a:rPr lang="fr-FR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0.</a:t>
            </a:r>
            <a:endParaRPr lang="en-US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301234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21" y="111737"/>
            <a:ext cx="8235024" cy="483174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2. PHƯƠNG TRÌNH ĐƯỜNG THẲNG</a:t>
            </a:r>
            <a:endParaRPr lang="en-US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732488"/>
            <a:ext cx="339387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0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3</a:t>
            </a:r>
            <a:r>
              <a:rPr lang="it-IT" sz="20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. Hệ số góc của đường thẳng</a:t>
            </a:r>
            <a:endParaRPr lang="en-US" sz="2000" dirty="0"/>
          </a:p>
        </p:txBody>
      </p:sp>
      <p:sp>
        <p:nvSpPr>
          <p:cNvPr id="4" name="Rectangle 3"/>
          <p:cNvSpPr/>
          <p:nvPr/>
        </p:nvSpPr>
        <p:spPr>
          <a:xfrm>
            <a:off x="584312" y="1270175"/>
            <a:ext cx="5184433" cy="3488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ts val="2000"/>
              </a:lnSpc>
              <a:spcAft>
                <a:spcPts val="1000"/>
              </a:spcAft>
            </a:pPr>
            <a:r>
              <a:rPr lang="en-US" sz="2000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Cho </a:t>
            </a:r>
            <a:r>
              <a:rPr lang="en-US" sz="2000" dirty="0" err="1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đường</a:t>
            </a:r>
            <a:r>
              <a:rPr lang="en-US" sz="2000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thẳng</a:t>
            </a:r>
            <a:r>
              <a:rPr lang="en-US" sz="2000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(</a:t>
            </a:r>
            <a:r>
              <a:rPr lang="en-US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d</a:t>
            </a:r>
            <a:r>
              <a:rPr lang="en-US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): </a:t>
            </a:r>
            <a:r>
              <a:rPr lang="en-US" sz="2000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ax + by + c = 0 (</a:t>
            </a:r>
            <a:r>
              <a:rPr lang="en-US" sz="2000" dirty="0" err="1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với</a:t>
            </a:r>
            <a:r>
              <a:rPr lang="en-US" sz="2000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b </a:t>
            </a:r>
            <a:r>
              <a:rPr lang="en-US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</a:t>
            </a:r>
            <a:r>
              <a:rPr lang="en-US" sz="2000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0)</a:t>
            </a:r>
            <a:endParaRPr lang="en-US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5928" y="2038120"/>
            <a:ext cx="815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Ta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6942996"/>
              </p:ext>
            </p:extLst>
          </p:nvPr>
        </p:nvGraphicFramePr>
        <p:xfrm>
          <a:off x="1332066" y="2265611"/>
          <a:ext cx="3352800" cy="706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70" name="Equation" r:id="rId4" imgW="2234880" imgH="469800" progId="Equation.DSMT4">
                  <p:embed/>
                </p:oleObj>
              </mc:Choice>
              <mc:Fallback>
                <p:oleObj name="Equation" r:id="rId4" imgW="2234880" imgH="469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332066" y="2265611"/>
                        <a:ext cx="3352800" cy="706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0" name="Group 9"/>
          <p:cNvGrpSpPr/>
          <p:nvPr/>
        </p:nvGrpSpPr>
        <p:grpSpPr>
          <a:xfrm>
            <a:off x="605928" y="2907311"/>
            <a:ext cx="7762217" cy="814122"/>
            <a:chOff x="605927" y="3638056"/>
            <a:chExt cx="7762217" cy="814122"/>
          </a:xfrm>
        </p:grpSpPr>
        <p:sp>
          <p:nvSpPr>
            <p:cNvPr id="43" name="TextBox 42"/>
            <p:cNvSpPr txBox="1"/>
            <p:nvPr/>
          </p:nvSpPr>
          <p:spPr>
            <a:xfrm>
              <a:off x="605927" y="3849434"/>
              <a:ext cx="776221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Khi</a:t>
              </a:r>
              <a:r>
                <a:rPr lang="en-US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đó</a:t>
              </a:r>
              <a:r>
                <a:rPr lang="en-US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                  </a:t>
              </a:r>
              <a:r>
                <a:rPr lang="en-US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là</a:t>
              </a:r>
              <a:r>
                <a:rPr lang="en-US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hệ</a:t>
              </a:r>
              <a:r>
                <a:rPr lang="en-US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số</a:t>
              </a:r>
              <a:r>
                <a:rPr lang="en-US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góc</a:t>
              </a:r>
              <a:r>
                <a:rPr lang="en-US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của</a:t>
              </a:r>
              <a:r>
                <a:rPr lang="en-US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đường</a:t>
              </a:r>
              <a:r>
                <a:rPr lang="en-US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thẳng</a:t>
              </a:r>
              <a:r>
                <a:rPr lang="en-US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(</a:t>
              </a:r>
              <a:r>
                <a:rPr lang="en-US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d). </a:t>
              </a:r>
              <a:r>
                <a:rPr lang="en-US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</a:t>
              </a:r>
              <a:endParaRPr 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9" name="Object 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670921207"/>
                </p:ext>
              </p:extLst>
            </p:nvPr>
          </p:nvGraphicFramePr>
          <p:xfrm>
            <a:off x="1432193" y="3638056"/>
            <a:ext cx="968145" cy="81412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471" name="Equation" r:id="rId6" imgW="558720" imgH="469800" progId="Equation.DSMT4">
                    <p:embed/>
                  </p:oleObj>
                </mc:Choice>
                <mc:Fallback>
                  <p:oleObj name="Equation" r:id="rId6" imgW="558720" imgH="46980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1432193" y="3638056"/>
                          <a:ext cx="968145" cy="81412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45" name="Group 44"/>
          <p:cNvGrpSpPr/>
          <p:nvPr/>
        </p:nvGrpSpPr>
        <p:grpSpPr>
          <a:xfrm>
            <a:off x="256478" y="3656376"/>
            <a:ext cx="8285357" cy="1065526"/>
            <a:chOff x="111512" y="0"/>
            <a:chExt cx="8285357" cy="1065526"/>
          </a:xfrm>
        </p:grpSpPr>
        <p:sp>
          <p:nvSpPr>
            <p:cNvPr id="47" name="Flowchart: Terminator 46"/>
            <p:cNvSpPr/>
            <p:nvPr/>
          </p:nvSpPr>
          <p:spPr>
            <a:xfrm>
              <a:off x="111512" y="270056"/>
              <a:ext cx="1707614" cy="535259"/>
            </a:xfrm>
            <a:prstGeom prst="flowChartTermina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Ví</a:t>
              </a:r>
              <a:r>
                <a:rPr lang="en-US" sz="28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dụ</a:t>
              </a:r>
              <a:r>
                <a:rPr lang="en-US" sz="28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11.</a:t>
              </a:r>
              <a:endPara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8" name="Rectangle 47"/>
            <p:cNvSpPr/>
            <p:nvPr/>
          </p:nvSpPr>
          <p:spPr>
            <a:xfrm>
              <a:off x="1771835" y="0"/>
              <a:ext cx="6625034" cy="10655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400" dirty="0" err="1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Tìm</a:t>
              </a:r>
              <a:r>
                <a:rPr lang="en-US" sz="24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hệ</a:t>
              </a:r>
              <a:r>
                <a:rPr lang="en-US" sz="24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số</a:t>
              </a:r>
              <a:r>
                <a:rPr lang="en-US" sz="24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góc</a:t>
              </a:r>
              <a:r>
                <a:rPr lang="en-US" sz="24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của</a:t>
              </a:r>
              <a:r>
                <a:rPr lang="en-US" sz="24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đường</a:t>
              </a:r>
              <a:r>
                <a:rPr lang="en-US" sz="24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thẳng</a:t>
              </a:r>
              <a:r>
                <a:rPr lang="en-US" sz="24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smtClean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(</a:t>
              </a:r>
              <a:r>
                <a:rPr lang="en-US" sz="2400" dirty="0" smtClean="0">
                  <a:solidFill>
                    <a:schemeClr val="tx1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(</a:t>
              </a:r>
              <a:r>
                <a:rPr lang="en-US" sz="2400" dirty="0" smtClean="0">
                  <a:solidFill>
                    <a:schemeClr val="tx1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  <a:sym typeface="Symbol" panose="05050102010706020507" pitchFamily="18" charset="2"/>
                </a:rPr>
                <a:t></a:t>
              </a:r>
              <a:r>
                <a:rPr lang="en-US" sz="2400" dirty="0">
                  <a:solidFill>
                    <a:schemeClr val="tx1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): 2</a:t>
              </a:r>
              <a:r>
                <a:rPr lang="en-US" sz="2400" b="1" i="1" dirty="0">
                  <a:solidFill>
                    <a:schemeClr val="tx1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x</a:t>
              </a:r>
              <a:r>
                <a:rPr lang="en-US" sz="2400" dirty="0">
                  <a:solidFill>
                    <a:schemeClr val="tx1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+ 3</a:t>
              </a:r>
              <a:r>
                <a:rPr lang="en-US" sz="2400" b="1" i="1" dirty="0">
                  <a:solidFill>
                    <a:schemeClr val="tx1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y</a:t>
              </a:r>
              <a:r>
                <a:rPr lang="en-US" sz="2400" dirty="0">
                  <a:solidFill>
                    <a:schemeClr val="tx1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– 4 = </a:t>
              </a:r>
              <a:r>
                <a:rPr lang="en-US" sz="2400" dirty="0" smtClean="0">
                  <a:solidFill>
                    <a:schemeClr val="tx1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0</a:t>
              </a:r>
              <a:endPara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49" name="TextBox 48"/>
          <p:cNvSpPr txBox="1"/>
          <p:nvPr/>
        </p:nvSpPr>
        <p:spPr>
          <a:xfrm>
            <a:off x="490699" y="4752625"/>
            <a:ext cx="815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Ta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2248862"/>
              </p:ext>
            </p:extLst>
          </p:nvPr>
        </p:nvGraphicFramePr>
        <p:xfrm>
          <a:off x="1084262" y="4979988"/>
          <a:ext cx="4026611" cy="7858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72" name="Equation" r:id="rId8" imgW="2412720" imgH="469800" progId="Equation.DSMT4">
                  <p:embed/>
                </p:oleObj>
              </mc:Choice>
              <mc:Fallback>
                <p:oleObj name="Equation" r:id="rId8" imgW="2412720" imgH="469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84262" y="4979988"/>
                        <a:ext cx="4026611" cy="7858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1" name="Group 50"/>
          <p:cNvGrpSpPr/>
          <p:nvPr/>
        </p:nvGrpSpPr>
        <p:grpSpPr>
          <a:xfrm>
            <a:off x="1421176" y="5765883"/>
            <a:ext cx="7460121" cy="814122"/>
            <a:chOff x="605927" y="3637050"/>
            <a:chExt cx="7762217" cy="814122"/>
          </a:xfrm>
        </p:grpSpPr>
        <p:sp>
          <p:nvSpPr>
            <p:cNvPr id="52" name="TextBox 51"/>
            <p:cNvSpPr txBox="1"/>
            <p:nvPr/>
          </p:nvSpPr>
          <p:spPr>
            <a:xfrm>
              <a:off x="605927" y="3849434"/>
              <a:ext cx="776221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Khi</a:t>
              </a:r>
              <a:r>
                <a:rPr lang="en-US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đó</a:t>
              </a:r>
              <a:r>
                <a:rPr lang="en-US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hệ</a:t>
              </a:r>
              <a:r>
                <a:rPr lang="en-US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số</a:t>
              </a:r>
              <a:r>
                <a:rPr lang="en-US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góc</a:t>
              </a:r>
              <a:r>
                <a:rPr lang="en-US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là</a:t>
              </a:r>
              <a:r>
                <a:rPr lang="en-US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        </a:t>
              </a:r>
              <a:endParaRPr 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53" name="Object 5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371246701"/>
                </p:ext>
              </p:extLst>
            </p:nvPr>
          </p:nvGraphicFramePr>
          <p:xfrm>
            <a:off x="2586920" y="3637050"/>
            <a:ext cx="968145" cy="81412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473" name="Equation" r:id="rId10" imgW="558720" imgH="469800" progId="Equation.DSMT4">
                    <p:embed/>
                  </p:oleObj>
                </mc:Choice>
                <mc:Fallback>
                  <p:oleObj name="Equation" r:id="rId10" imgW="558720" imgH="46980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1"/>
                        <a:stretch>
                          <a:fillRect/>
                        </a:stretch>
                      </p:blipFill>
                      <p:spPr>
                        <a:xfrm>
                          <a:off x="2586920" y="3637050"/>
                          <a:ext cx="968145" cy="81412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333117705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4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1655764" y="1371601"/>
            <a:ext cx="2992437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Cho </a:t>
            </a:r>
            <a:r>
              <a:rPr lang="en-US" alt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đ</a:t>
            </a:r>
            <a:r>
              <a:rPr lang="vi-VN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alt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ờng</a:t>
            </a: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en-US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</a:t>
            </a:r>
            <a:r>
              <a:rPr lang="fr-FR" altLang="en-US" sz="2200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fr-FR" altLang="en-US" sz="22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: a</a:t>
            </a:r>
            <a:r>
              <a:rPr lang="fr-FR" altLang="en-US" sz="2200" baseline="-300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1</a:t>
            </a:r>
            <a:r>
              <a:rPr lang="fr-FR" altLang="en-US" sz="22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x + b</a:t>
            </a:r>
            <a:r>
              <a:rPr lang="fr-FR" altLang="en-US" sz="2200" baseline="-300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1</a:t>
            </a:r>
            <a:r>
              <a:rPr lang="fr-FR" altLang="en-US" sz="22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y + c</a:t>
            </a:r>
            <a:r>
              <a:rPr lang="fr-FR" altLang="en-US" sz="2200" baseline="-300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1</a:t>
            </a:r>
            <a:r>
              <a:rPr lang="fr-FR" altLang="en-US" sz="22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 = 0 </a:t>
            </a:r>
            <a:endParaRPr lang="fr-FR" altLang="en-US" sz="2200" dirty="0" smtClean="0">
              <a:latin typeface="Times New Roman" panose="02020603050405020304" pitchFamily="18" charset="0"/>
              <a:cs typeface="Times New Roman" panose="02020603050405020304" pitchFamily="18" charset="0"/>
              <a:sym typeface="Symbol" panose="05050102010706020507" pitchFamily="18" charset="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</a:t>
            </a:r>
            <a:r>
              <a:rPr lang="fr-FR" altLang="en-US" sz="2200" baseline="-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fr-FR" altLang="en-US" sz="22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: a</a:t>
            </a:r>
            <a:r>
              <a:rPr lang="fr-FR" altLang="en-US" sz="2200" baseline="-300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2</a:t>
            </a:r>
            <a:r>
              <a:rPr lang="fr-FR" altLang="en-US" sz="22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x + b</a:t>
            </a:r>
            <a:r>
              <a:rPr lang="fr-FR" altLang="en-US" sz="2200" baseline="-300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2</a:t>
            </a:r>
            <a:r>
              <a:rPr lang="fr-FR" altLang="en-US" sz="22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y + c</a:t>
            </a:r>
            <a:r>
              <a:rPr lang="fr-FR" altLang="en-US" sz="2200" baseline="-300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2</a:t>
            </a:r>
            <a:r>
              <a:rPr lang="fr-FR" altLang="en-US" sz="22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 = 0.</a:t>
            </a:r>
            <a:endParaRPr lang="en-US" altLang="en-US" sz="2200" dirty="0">
              <a:latin typeface="Times New Roman" panose="02020603050405020304" pitchFamily="18" charset="0"/>
              <a:cs typeface="Times New Roman" panose="02020603050405020304" pitchFamily="18" charset="0"/>
              <a:sym typeface="Symbol" panose="05050102010706020507" pitchFamily="18" charset="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200" dirty="0" err="1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Xét</a:t>
            </a: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lang="fr-FR" altLang="en-US" sz="2200" dirty="0" err="1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hệ</a:t>
            </a:r>
            <a:r>
              <a:rPr lang="fr-FR" altLang="en-US" sz="22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lang="fr-FR" altLang="en-US" sz="2200" dirty="0" err="1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phương</a:t>
            </a:r>
            <a:r>
              <a:rPr lang="fr-FR" altLang="en-US" sz="22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lang="fr-FR" altLang="en-US" sz="2200" dirty="0" err="1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trình</a:t>
            </a:r>
            <a:r>
              <a:rPr lang="fr-FR" altLang="en-US" sz="22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:</a:t>
            </a:r>
            <a:endParaRPr lang="en-US" altLang="en-US" sz="2200" dirty="0">
              <a:latin typeface="Times New Roman" panose="02020603050405020304" pitchFamily="18" charset="0"/>
              <a:cs typeface="Times New Roman" panose="02020603050405020304" pitchFamily="18" charset="0"/>
              <a:sym typeface="Symbol" panose="05050102010706020507" pitchFamily="18" charset="2"/>
            </a:endParaRPr>
          </a:p>
        </p:txBody>
      </p:sp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1573213" y="3862388"/>
            <a:ext cx="3675062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</a:t>
            </a:r>
            <a:r>
              <a:rPr lang="en-US" altLang="en-US" sz="2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</a:t>
            </a:r>
            <a:r>
              <a:rPr lang="en-US" altLang="en-US" sz="2200" baseline="-30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en-US" sz="220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 cắt </a:t>
            </a:r>
            <a:r>
              <a:rPr lang="en-US" altLang="en-US" sz="2200" baseline="-30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 sz="220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 </a:t>
            </a:r>
            <a:r>
              <a:rPr lang="en-US" altLang="en-US" sz="2200">
                <a:latin typeface="Times New Roman" panose="02020603050405020304" pitchFamily="18" charset="0"/>
                <a:cs typeface="Times New Roman" panose="02020603050405020304" pitchFamily="18" charset="0"/>
              </a:rPr>
              <a:t> (I) có 1 nghiệm</a:t>
            </a:r>
            <a:endParaRPr lang="en-US" altLang="en-US" sz="2200">
              <a:latin typeface="Times New Roman" panose="02020603050405020304" pitchFamily="18" charset="0"/>
              <a:cs typeface="Times New Roman" panose="02020603050405020304" pitchFamily="18" charset="0"/>
              <a:sym typeface="Symbol" panose="05050102010706020507" pitchFamily="18" charset="2"/>
            </a:endParaRPr>
          </a:p>
        </p:txBody>
      </p:sp>
      <p:sp>
        <p:nvSpPr>
          <p:cNvPr id="5" name="Rectangle 4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703513" y="2735642"/>
            <a:ext cx="3105787" cy="847540"/>
          </a:xfrm>
          <a:prstGeom prst="rect">
            <a:avLst/>
          </a:prstGeom>
          <a:blipFill>
            <a:blip r:embed="rId3"/>
            <a:stretch>
              <a:fillRect r="-1176"/>
            </a:stretch>
          </a:blipFill>
        </p:spPr>
        <p:txBody>
          <a:bodyPr/>
          <a:lstStyle/>
          <a:p>
            <a:pPr eaLnBrk="1" hangingPunct="1"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10246" name="Rectangle 9"/>
          <p:cNvSpPr>
            <a:spLocks noChangeArrowheads="1"/>
          </p:cNvSpPr>
          <p:nvPr/>
        </p:nvSpPr>
        <p:spPr bwMode="auto">
          <a:xfrm>
            <a:off x="1554164" y="4664076"/>
            <a:ext cx="3673475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</a:t>
            </a:r>
            <a:r>
              <a:rPr lang="en-US" altLang="en-US" sz="2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</a:t>
            </a:r>
            <a:r>
              <a:rPr lang="en-US" altLang="en-US" sz="2200" baseline="-30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en-US" sz="220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 // </a:t>
            </a:r>
            <a:r>
              <a:rPr lang="en-US" altLang="en-US" sz="2200" baseline="-30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 sz="220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 </a:t>
            </a:r>
            <a:r>
              <a:rPr lang="en-US" altLang="en-US" sz="2200">
                <a:latin typeface="Times New Roman" panose="02020603050405020304" pitchFamily="18" charset="0"/>
                <a:cs typeface="Times New Roman" panose="02020603050405020304" pitchFamily="18" charset="0"/>
              </a:rPr>
              <a:t> (I) vô nghiệm</a:t>
            </a:r>
            <a:endParaRPr lang="en-US" altLang="en-US" sz="2200">
              <a:latin typeface="Times New Roman" panose="02020603050405020304" pitchFamily="18" charset="0"/>
              <a:cs typeface="Times New Roman" panose="02020603050405020304" pitchFamily="18" charset="0"/>
              <a:sym typeface="Symbol" panose="05050102010706020507" pitchFamily="18" charset="2"/>
            </a:endParaRPr>
          </a:p>
        </p:txBody>
      </p:sp>
      <p:sp>
        <p:nvSpPr>
          <p:cNvPr id="10247" name="Rectangle 10"/>
          <p:cNvSpPr>
            <a:spLocks noChangeArrowheads="1"/>
          </p:cNvSpPr>
          <p:nvPr/>
        </p:nvSpPr>
        <p:spPr bwMode="auto">
          <a:xfrm>
            <a:off x="1554164" y="5300664"/>
            <a:ext cx="3673475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</a:t>
            </a:r>
            <a:r>
              <a:rPr lang="fr-FR" altLang="en-US" sz="2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</a:t>
            </a:r>
            <a:r>
              <a:rPr lang="fr-FR" altLang="en-US" sz="2200" baseline="-30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fr-FR" altLang="en-US" sz="220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lang="en-US" altLang="en-US" sz="220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</a:t>
            </a:r>
            <a:r>
              <a:rPr lang="fr-FR" altLang="en-US" sz="2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</a:t>
            </a:r>
            <a:r>
              <a:rPr lang="fr-FR" altLang="en-US" sz="2200" baseline="-30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fr-FR" altLang="en-US" sz="220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lang="en-US" altLang="en-US" sz="220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</a:t>
            </a:r>
            <a:r>
              <a:rPr lang="fr-FR" altLang="en-US" sz="2200">
                <a:latin typeface="Times New Roman" panose="02020603050405020304" pitchFamily="18" charset="0"/>
                <a:cs typeface="Times New Roman" panose="02020603050405020304" pitchFamily="18" charset="0"/>
              </a:rPr>
              <a:t> (I) có </a:t>
            </a:r>
            <a:r>
              <a:rPr lang="en-US" altLang="en-US" sz="2200">
                <a:latin typeface="Times New Roman" panose="02020603050405020304" pitchFamily="18" charset="0"/>
                <a:cs typeface="Times New Roman" panose="02020603050405020304" pitchFamily="18" charset="0"/>
              </a:rPr>
              <a:t>vô số nghiệm</a:t>
            </a:r>
            <a:endParaRPr lang="en-US" altLang="en-US" sz="2200">
              <a:latin typeface="Times New Roman" panose="02020603050405020304" pitchFamily="18" charset="0"/>
              <a:cs typeface="Times New Roman" panose="02020603050405020304" pitchFamily="18" charset="0"/>
              <a:sym typeface="Symbol" panose="05050102010706020507" pitchFamily="18" charset="2"/>
            </a:endParaRPr>
          </a:p>
        </p:txBody>
      </p:sp>
      <p:sp>
        <p:nvSpPr>
          <p:cNvPr id="11278" name="TextBox 19"/>
          <p:cNvSpPr txBox="1">
            <a:spLocks noChangeArrowheads="1"/>
          </p:cNvSpPr>
          <p:nvPr/>
        </p:nvSpPr>
        <p:spPr bwMode="auto">
          <a:xfrm>
            <a:off x="5541963" y="4662489"/>
            <a:ext cx="526097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200">
                <a:latin typeface="Sylfaen" panose="010A0502050306030303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>
                <a:latin typeface="Sylfaen" panose="010A0502050306030303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 </a:t>
            </a:r>
            <a:r>
              <a:rPr lang="en-US" altLang="en-US" sz="220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en-US" sz="22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  </a:t>
            </a:r>
            <a:r>
              <a:rPr lang="en-US" altLang="en-US" sz="2200">
                <a:latin typeface="Times New Roman" panose="02020603050405020304" pitchFamily="18" charset="0"/>
                <a:cs typeface="Times New Roman" panose="02020603050405020304" pitchFamily="18" charset="0"/>
              </a:rPr>
              <a:t>cắt d</a:t>
            </a:r>
            <a:r>
              <a:rPr lang="en-US" altLang="en-US" sz="22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altLang="en-US" sz="2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Oval 22"/>
          <p:cNvSpPr/>
          <p:nvPr/>
        </p:nvSpPr>
        <p:spPr bwMode="auto">
          <a:xfrm>
            <a:off x="7368813" y="2185908"/>
            <a:ext cx="1998663" cy="382588"/>
          </a:xfrm>
          <a:prstGeom prst="ellipse">
            <a:avLst/>
          </a:prstGeom>
          <a:solidFill>
            <a:srgbClr val="0080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2200" b="1" dirty="0" err="1">
                <a:solidFill>
                  <a:srgbClr val="FFFF66"/>
                </a:solidFill>
                <a:latin typeface="Times New Roman" pitchFamily="18" charset="0"/>
                <a:cs typeface="Times New Roman" pitchFamily="18" charset="0"/>
              </a:rPr>
              <a:t>Giải</a:t>
            </a:r>
            <a:endParaRPr lang="vi-VN" sz="2200" b="1" dirty="0">
              <a:solidFill>
                <a:srgbClr val="FFFF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50" name="Rectangle 5"/>
          <p:cNvSpPr>
            <a:spLocks noChangeArrowheads="1"/>
          </p:cNvSpPr>
          <p:nvPr/>
        </p:nvSpPr>
        <p:spPr bwMode="auto">
          <a:xfrm>
            <a:off x="5145088" y="609600"/>
            <a:ext cx="7046912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en-US" sz="2200" b="1" i="1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en-US" altLang="en-US" sz="2200" b="1" i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b="1" i="1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lang="en-US" altLang="en-US" sz="2200" b="1" i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12</a:t>
            </a:r>
            <a:r>
              <a:rPr lang="en-US" alt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alt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phẳng</a:t>
            </a: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Oxy, </a:t>
            </a:r>
            <a:r>
              <a:rPr lang="en-US" alt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en-US" altLang="en-US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en-US" sz="22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2x - y + 3 =0 </a:t>
            </a:r>
            <a:r>
              <a:rPr lang="en-US" alt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</a:t>
            </a:r>
            <a:r>
              <a:rPr lang="en-US" altLang="en-US" sz="22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x - 3y +1 = 0.</a:t>
            </a:r>
            <a:endParaRPr lang="vi-VN" alt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Rectangle 12"/>
          <p:cNvSpPr>
            <a:spLocks noChangeArrowheads="1"/>
          </p:cNvSpPr>
          <p:nvPr/>
        </p:nvSpPr>
        <p:spPr bwMode="auto">
          <a:xfrm>
            <a:off x="5087938" y="1600201"/>
            <a:ext cx="5715000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Xét</a:t>
            </a:r>
            <a:r>
              <a:rPr lang="en-US" alt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trí</a:t>
            </a: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tương</a:t>
            </a: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</a:t>
            </a:r>
            <a:r>
              <a:rPr lang="en-US" altLang="en-US" sz="22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</a:t>
            </a:r>
            <a:r>
              <a:rPr lang="en-US" altLang="en-US" sz="22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8" name="Object 8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9166259"/>
              </p:ext>
            </p:extLst>
          </p:nvPr>
        </p:nvGraphicFramePr>
        <p:xfrm>
          <a:off x="5675313" y="3036889"/>
          <a:ext cx="5006975" cy="173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52" name="Equation" r:id="rId4" imgW="2463800" imgH="838200" progId="Equation.DSMT4">
                  <p:embed/>
                </p:oleObj>
              </mc:Choice>
              <mc:Fallback>
                <p:oleObj name="Equation" r:id="rId4" imgW="2463800" imgH="838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75313" y="3036889"/>
                        <a:ext cx="5006975" cy="1733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TextBox 19"/>
          <p:cNvSpPr txBox="1">
            <a:spLocks noChangeArrowheads="1"/>
          </p:cNvSpPr>
          <p:nvPr/>
        </p:nvSpPr>
        <p:spPr bwMode="auto">
          <a:xfrm>
            <a:off x="5675313" y="2911477"/>
            <a:ext cx="5040313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200" dirty="0" err="1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Xét</a:t>
            </a: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lang="en-US" altLang="en-US" sz="2200" dirty="0" err="1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hệ</a:t>
            </a: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lang="en-US" altLang="en-US" sz="2200" dirty="0" err="1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phương</a:t>
            </a: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lang="en-US" altLang="en-US" sz="2200" dirty="0" err="1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trình</a:t>
            </a: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:</a:t>
            </a:r>
            <a:endParaRPr lang="en-US" alt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524000" y="609600"/>
            <a:ext cx="3563938" cy="62484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vi-VN"/>
          </a:p>
        </p:txBody>
      </p:sp>
      <p:sp>
        <p:nvSpPr>
          <p:cNvPr id="21" name="Text Box 4"/>
          <p:cNvSpPr txBox="1">
            <a:spLocks noChangeArrowheads="1"/>
          </p:cNvSpPr>
          <p:nvPr/>
        </p:nvSpPr>
        <p:spPr bwMode="auto">
          <a:xfrm>
            <a:off x="1597025" y="642938"/>
            <a:ext cx="3519488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2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en-US" altLang="en-US" sz="22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altLang="en-US" sz="22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trí</a:t>
            </a:r>
            <a:r>
              <a:rPr lang="en-US" altLang="en-US" sz="22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tương</a:t>
            </a:r>
            <a:r>
              <a:rPr lang="en-US" altLang="en-US" sz="22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altLang="en-US" sz="22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en-US" sz="22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altLang="en-US" sz="22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altLang="en-US" sz="22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endParaRPr lang="en-US" altLang="en-US" sz="2200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Title 1"/>
          <p:cNvSpPr txBox="1">
            <a:spLocks/>
          </p:cNvSpPr>
          <p:nvPr/>
        </p:nvSpPr>
        <p:spPr>
          <a:xfrm>
            <a:off x="133121" y="111737"/>
            <a:ext cx="8235024" cy="483174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2. PHƯƠNG TRÌNH ĐƯỜNG THẲNG</a:t>
            </a:r>
            <a:endParaRPr lang="en-US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12693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0243" grpId="0"/>
      <p:bldP spid="10246" grpId="0"/>
      <p:bldP spid="10247" grpId="0"/>
      <p:bldP spid="11278" grpId="0"/>
      <p:bldP spid="23" grpId="0" animBg="1"/>
      <p:bldP spid="10250" grpId="0"/>
      <p:bldP spid="26" grpId="0"/>
      <p:bldP spid="29" grpId="0"/>
      <p:bldP spid="19" grpId="0" animBg="1"/>
      <p:bldP spid="2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133121" y="111737"/>
            <a:ext cx="8235024" cy="483174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2. PHƯƠNG TRÌNH ĐƯỜNG THẲNG</a:t>
            </a:r>
            <a:endParaRPr lang="en-US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069030"/>
            <a:ext cx="4417764" cy="1173758"/>
          </a:xfrm>
          <a:prstGeom prst="rect">
            <a:avLst/>
          </a:prstGeom>
        </p:spPr>
      </p:pic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21" y="2420344"/>
            <a:ext cx="3038840" cy="2173689"/>
          </a:xfrm>
          <a:prstGeom prst="rect">
            <a:avLst/>
          </a:prstGeom>
        </p:spPr>
      </p:pic>
      <p:cxnSp>
        <p:nvCxnSpPr>
          <p:cNvPr id="5" name="Straight Connector 4"/>
          <p:cNvCxnSpPr/>
          <p:nvPr/>
        </p:nvCxnSpPr>
        <p:spPr>
          <a:xfrm flipH="1">
            <a:off x="4283683" y="770681"/>
            <a:ext cx="30818" cy="5857214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7765" y="723019"/>
            <a:ext cx="7354326" cy="1038370"/>
          </a:xfrm>
          <a:prstGeom prst="rect">
            <a:avLst/>
          </a:prstGeom>
        </p:spPr>
      </p:pic>
      <p:pic>
        <p:nvPicPr>
          <p:cNvPr id="8" name="Picture 7" descr="Screen Clippi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5731" y="2189892"/>
            <a:ext cx="7487695" cy="885949"/>
          </a:xfrm>
          <a:prstGeom prst="rect">
            <a:avLst/>
          </a:prstGeom>
        </p:spPr>
      </p:pic>
      <p:sp>
        <p:nvSpPr>
          <p:cNvPr id="9" name="Oval 8"/>
          <p:cNvSpPr/>
          <p:nvPr/>
        </p:nvSpPr>
        <p:spPr bwMode="auto">
          <a:xfrm>
            <a:off x="7368813" y="1857735"/>
            <a:ext cx="1998663" cy="382588"/>
          </a:xfrm>
          <a:prstGeom prst="ellipse">
            <a:avLst/>
          </a:prstGeom>
          <a:solidFill>
            <a:srgbClr val="0080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2200" b="1" dirty="0" err="1">
                <a:solidFill>
                  <a:srgbClr val="FFFF66"/>
                </a:solidFill>
                <a:latin typeface="Times New Roman" pitchFamily="18" charset="0"/>
                <a:cs typeface="Times New Roman" pitchFamily="18" charset="0"/>
              </a:rPr>
              <a:t>Giải</a:t>
            </a:r>
            <a:endParaRPr lang="vi-VN" sz="2200" b="1" dirty="0">
              <a:solidFill>
                <a:srgbClr val="FFFF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9" descr="Screen Clippi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4891" y="3507188"/>
            <a:ext cx="7440063" cy="704948"/>
          </a:xfrm>
          <a:prstGeom prst="rect">
            <a:avLst/>
          </a:prstGeom>
        </p:spPr>
      </p:pic>
      <p:pic>
        <p:nvPicPr>
          <p:cNvPr id="11" name="Picture 10" descr="Screen Clippi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9506" y="4785922"/>
            <a:ext cx="7697274" cy="657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433655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21" y="111737"/>
            <a:ext cx="8235024" cy="483174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2. PHƯƠNG TRÌNH ĐƯỜNG THẲNG</a:t>
            </a:r>
            <a:endParaRPr lang="en-US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732488"/>
            <a:ext cx="48301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0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1. Phương trình tham số của đường thẳng</a:t>
            </a:r>
            <a:endParaRPr lang="en-US" sz="2000" dirty="0"/>
          </a:p>
        </p:txBody>
      </p:sp>
      <p:sp>
        <p:nvSpPr>
          <p:cNvPr id="28" name="Rectangle 27"/>
          <p:cNvSpPr/>
          <p:nvPr/>
        </p:nvSpPr>
        <p:spPr>
          <a:xfrm>
            <a:off x="248896" y="1132598"/>
            <a:ext cx="446859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0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1.1 Vectơ chỉ phương của đường thẳng 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447200" y="1473213"/>
            <a:ext cx="9203576" cy="739441"/>
            <a:chOff x="447200" y="1473213"/>
            <a:chExt cx="9203576" cy="739441"/>
          </a:xfrm>
        </p:grpSpPr>
        <p:sp>
          <p:nvSpPr>
            <p:cNvPr id="29" name="TextBox 28"/>
            <p:cNvSpPr txBox="1"/>
            <p:nvPr/>
          </p:nvSpPr>
          <p:spPr>
            <a:xfrm>
              <a:off x="447200" y="1532708"/>
              <a:ext cx="175617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* </a:t>
              </a:r>
              <a:r>
                <a:rPr lang="en-US" sz="2000" b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Định</a:t>
              </a:r>
              <a:r>
                <a:rPr lang="en-US" sz="2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000" b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nghĩa</a:t>
              </a:r>
              <a:endPara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49" name="Group 48"/>
            <p:cNvGrpSpPr/>
            <p:nvPr/>
          </p:nvGrpSpPr>
          <p:grpSpPr>
            <a:xfrm>
              <a:off x="2027104" y="1473213"/>
              <a:ext cx="7623672" cy="739441"/>
              <a:chOff x="2060154" y="1639653"/>
              <a:chExt cx="7623672" cy="739441"/>
            </a:xfrm>
          </p:grpSpPr>
          <p:sp>
            <p:nvSpPr>
              <p:cNvPr id="36" name="TextBox 35"/>
              <p:cNvSpPr txBox="1"/>
              <p:nvPr/>
            </p:nvSpPr>
            <p:spPr>
              <a:xfrm>
                <a:off x="2060154" y="1732763"/>
                <a:ext cx="7623672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:r>
                  <a:rPr kumimoji="0" lang="it-IT" altLang="en-US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Vectơ          </a:t>
                </a:r>
                <a:r>
                  <a:rPr kumimoji="0" lang="it-IT" altLang="en-US" b="0" i="0" u="none" strike="noStrike" cap="none" normalizeH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</a:t>
                </a:r>
                <a:r>
                  <a:rPr kumimoji="0" lang="it-IT" altLang="en-US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được gọi là </a:t>
                </a:r>
                <a:r>
                  <a:rPr kumimoji="0" lang="it-IT" altLang="en-US" b="1" i="1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vectơ chỉ phương của đường thẳng d </a:t>
                </a:r>
                <a:r>
                  <a:rPr kumimoji="0" lang="it-IT" altLang="en-US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nếu giá      của </a:t>
                </a:r>
                <a:r>
                  <a:rPr kumimoji="0" lang="it-IT" altLang="en-US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song song </a:t>
                </a:r>
                <a:r>
                  <a:rPr kumimoji="0" lang="it-IT" altLang="en-US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hoặc </a:t>
                </a:r>
                <a:r>
                  <a:rPr kumimoji="0" lang="it-IT" altLang="en-US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trùng</a:t>
                </a:r>
                <a:r>
                  <a:rPr kumimoji="0" lang="it-IT" altLang="en-US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với  đường thẳng </a:t>
                </a:r>
                <a:r>
                  <a:rPr kumimoji="0" lang="it-IT" altLang="en-US" b="0" i="1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d. </a:t>
                </a:r>
                <a:endParaRPr kumimoji="0" lang="it-IT" altLang="en-US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graphicFrame>
            <p:nvGraphicFramePr>
              <p:cNvPr id="43" name="Object 42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884633687"/>
                  </p:ext>
                </p:extLst>
              </p:nvPr>
            </p:nvGraphicFramePr>
            <p:xfrm>
              <a:off x="2776251" y="1639654"/>
              <a:ext cx="645099" cy="423346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242" name="Equation" r:id="rId3" imgW="406080" imgH="266400" progId="Equation.DSMT4">
                      <p:embed/>
                    </p:oleObj>
                  </mc:Choice>
                  <mc:Fallback>
                    <p:oleObj name="Equation" r:id="rId3" imgW="406080" imgH="266400" progId="Equation.DSMT4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4"/>
                          <a:stretch>
                            <a:fillRect/>
                          </a:stretch>
                        </p:blipFill>
                        <p:spPr>
                          <a:xfrm>
                            <a:off x="2776251" y="1639654"/>
                            <a:ext cx="645099" cy="423346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48" name="Object 47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970087233"/>
                  </p:ext>
                </p:extLst>
              </p:nvPr>
            </p:nvGraphicFramePr>
            <p:xfrm>
              <a:off x="8856032" y="1639653"/>
              <a:ext cx="221754" cy="423347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243" name="Equation" r:id="rId5" imgW="139680" imgH="266400" progId="Equation.DSMT4">
                      <p:embed/>
                    </p:oleObj>
                  </mc:Choice>
                  <mc:Fallback>
                    <p:oleObj name="Equation" r:id="rId5" imgW="139680" imgH="266400" progId="Equation.DSMT4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6"/>
                          <a:stretch>
                            <a:fillRect/>
                          </a:stretch>
                        </p:blipFill>
                        <p:spPr>
                          <a:xfrm>
                            <a:off x="8856032" y="1639653"/>
                            <a:ext cx="221754" cy="423347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pic>
        <p:nvPicPr>
          <p:cNvPr id="52" name="Picture 5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03374" y="2330285"/>
            <a:ext cx="7314166" cy="2786349"/>
          </a:xfrm>
          <a:prstGeom prst="rect">
            <a:avLst/>
          </a:prstGeom>
        </p:spPr>
      </p:pic>
      <p:grpSp>
        <p:nvGrpSpPr>
          <p:cNvPr id="64" name="Group 63"/>
          <p:cNvGrpSpPr/>
          <p:nvPr/>
        </p:nvGrpSpPr>
        <p:grpSpPr>
          <a:xfrm>
            <a:off x="279604" y="5602129"/>
            <a:ext cx="9038830" cy="755442"/>
            <a:chOff x="279604" y="5602129"/>
            <a:chExt cx="9038830" cy="755442"/>
          </a:xfrm>
        </p:grpSpPr>
        <p:sp>
          <p:nvSpPr>
            <p:cNvPr id="53" name="TextBox 52"/>
            <p:cNvSpPr txBox="1"/>
            <p:nvPr/>
          </p:nvSpPr>
          <p:spPr>
            <a:xfrm>
              <a:off x="279604" y="5678189"/>
              <a:ext cx="175617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* </a:t>
              </a:r>
              <a:r>
                <a:rPr lang="en-US" sz="2000" b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Nhận</a:t>
              </a:r>
              <a:r>
                <a:rPr lang="en-US" sz="2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000" b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xét</a:t>
              </a:r>
              <a:endPara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60" name="Group 59"/>
            <p:cNvGrpSpPr/>
            <p:nvPr/>
          </p:nvGrpSpPr>
          <p:grpSpPr>
            <a:xfrm>
              <a:off x="1694762" y="5602129"/>
              <a:ext cx="7623672" cy="755442"/>
              <a:chOff x="2060154" y="1623652"/>
              <a:chExt cx="7623672" cy="755442"/>
            </a:xfrm>
          </p:grpSpPr>
          <p:sp>
            <p:nvSpPr>
              <p:cNvPr id="61" name="TextBox 60"/>
              <p:cNvSpPr txBox="1"/>
              <p:nvPr/>
            </p:nvSpPr>
            <p:spPr>
              <a:xfrm>
                <a:off x="2060154" y="1732763"/>
                <a:ext cx="7623672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:r>
                  <a:rPr lang="it-IT" altLang="en-US" dirty="0" smtClean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Nếu v</a:t>
                </a:r>
                <a:r>
                  <a:rPr kumimoji="0" lang="it-IT" altLang="en-US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ectơ        là </a:t>
                </a:r>
                <a:r>
                  <a:rPr kumimoji="0" lang="it-IT" altLang="en-US" b="1" i="1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vectơ chỉ phương của đường thẳng d</a:t>
                </a:r>
                <a:r>
                  <a:rPr kumimoji="0" lang="it-IT" altLang="en-US" b="1" i="1" u="none" strike="noStrike" cap="none" normalizeH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it-IT" altLang="en-US" u="none" strike="noStrike" cap="none" normalizeH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thì                       cũng là vectơ chỉ phương của đường thẳng </a:t>
                </a:r>
                <a:r>
                  <a:rPr kumimoji="0" lang="it-IT" altLang="en-US" i="1" u="none" strike="noStrike" cap="none" normalizeH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</a:t>
                </a:r>
                <a:r>
                  <a:rPr kumimoji="0" lang="it-IT" altLang="en-US" u="none" strike="noStrike" cap="none" normalizeH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endParaRPr kumimoji="0" lang="it-IT" altLang="en-US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graphicFrame>
            <p:nvGraphicFramePr>
              <p:cNvPr id="62" name="Object 61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653147543"/>
                  </p:ext>
                </p:extLst>
              </p:nvPr>
            </p:nvGraphicFramePr>
            <p:xfrm>
              <a:off x="3210480" y="1623652"/>
              <a:ext cx="220662" cy="42227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244" name="Equation" r:id="rId8" imgW="139680" imgH="266400" progId="Equation.DSMT4">
                      <p:embed/>
                    </p:oleObj>
                  </mc:Choice>
                  <mc:Fallback>
                    <p:oleObj name="Equation" r:id="rId8" imgW="139680" imgH="266400" progId="Equation.DSMT4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9"/>
                          <a:stretch>
                            <a:fillRect/>
                          </a:stretch>
                        </p:blipFill>
                        <p:spPr>
                          <a:xfrm>
                            <a:off x="3210480" y="1623652"/>
                            <a:ext cx="220662" cy="422275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63" name="Object 62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80567198"/>
                  </p:ext>
                </p:extLst>
              </p:nvPr>
            </p:nvGraphicFramePr>
            <p:xfrm>
              <a:off x="7579468" y="1655840"/>
              <a:ext cx="1273175" cy="54451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245" name="Equation" r:id="rId10" imgW="799920" imgH="342720" progId="Equation.DSMT4">
                      <p:embed/>
                    </p:oleObj>
                  </mc:Choice>
                  <mc:Fallback>
                    <p:oleObj name="Equation" r:id="rId10" imgW="799920" imgH="342720" progId="Equation.DSMT4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11"/>
                          <a:stretch>
                            <a:fillRect/>
                          </a:stretch>
                        </p:blipFill>
                        <p:spPr>
                          <a:xfrm>
                            <a:off x="7579468" y="1655840"/>
                            <a:ext cx="1273175" cy="544512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</p:spTree>
    <p:extLst>
      <p:ext uri="{BB962C8B-B14F-4D97-AF65-F5344CB8AC3E}">
        <p14:creationId xmlns:p14="http://schemas.microsoft.com/office/powerpoint/2010/main" val="228076558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1788405" y="1270175"/>
            <a:ext cx="7362262" cy="2756934"/>
            <a:chOff x="2262130" y="1727815"/>
            <a:chExt cx="7362262" cy="2756934"/>
          </a:xfrm>
        </p:grpSpPr>
        <p:pic>
          <p:nvPicPr>
            <p:cNvPr id="5" name="图片 1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62130" y="1727815"/>
              <a:ext cx="7085083" cy="2756934"/>
            </a:xfrm>
            <a:prstGeom prst="rect">
              <a:avLst/>
            </a:prstGeom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" name="Rectangle 5"/>
                <p:cNvSpPr/>
                <p:nvPr/>
              </p:nvSpPr>
              <p:spPr>
                <a:xfrm>
                  <a:off x="3071664" y="2157966"/>
                  <a:ext cx="6552728" cy="1107996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en-US" altLang="zh-CN" sz="2400" dirty="0">
                      <a:latin typeface="Times New Roman" pitchFamily="18" charset="0"/>
                      <a:ea typeface="微软雅黑" panose="020B0503020204020204" pitchFamily="34" charset="-122"/>
                      <a:cs typeface="Times New Roman" pitchFamily="18" charset="0"/>
                    </a:rPr>
                    <a:t>Cho </a:t>
                  </a:r>
                  <a:r>
                    <a:rPr lang="en-US" altLang="zh-CN" sz="2400" dirty="0" err="1">
                      <a:latin typeface="Times New Roman" pitchFamily="18" charset="0"/>
                      <a:ea typeface="微软雅黑" panose="020B0503020204020204" pitchFamily="34" charset="-122"/>
                      <a:cs typeface="Times New Roman" pitchFamily="18" charset="0"/>
                    </a:rPr>
                    <a:t>đường</a:t>
                  </a:r>
                  <a:r>
                    <a:rPr lang="en-US" altLang="zh-CN" sz="2400" dirty="0">
                      <a:latin typeface="Times New Roman" pitchFamily="18" charset="0"/>
                      <a:ea typeface="微软雅黑" panose="020B0503020204020204" pitchFamily="34" charset="-122"/>
                      <a:cs typeface="Times New Roman" pitchFamily="18" charset="0"/>
                    </a:rPr>
                    <a:t> </a:t>
                  </a:r>
                  <a:r>
                    <a:rPr lang="en-US" altLang="zh-CN" sz="2400" dirty="0" err="1">
                      <a:latin typeface="Times New Roman" pitchFamily="18" charset="0"/>
                      <a:ea typeface="微软雅黑" panose="020B0503020204020204" pitchFamily="34" charset="-122"/>
                      <a:cs typeface="Times New Roman" pitchFamily="18" charset="0"/>
                    </a:rPr>
                    <a:t>thẳng</a:t>
                  </a:r>
                  <a:r>
                    <a:rPr lang="en-US" altLang="zh-CN" sz="2400" dirty="0">
                      <a:latin typeface="Times New Roman" pitchFamily="18" charset="0"/>
                      <a:ea typeface="微软雅黑" panose="020B0503020204020204" pitchFamily="34" charset="-122"/>
                      <a:cs typeface="Times New Roman" pitchFamily="18" charset="0"/>
                    </a:rPr>
                    <a:t> </a:t>
                  </a:r>
                  <a:r>
                    <a:rPr lang="en-US" sz="2400" dirty="0">
                      <a:latin typeface="Times New Roman" pitchFamily="18" charset="0"/>
                      <a:cs typeface="Times New Roman" pitchFamily="18" charset="0"/>
                      <a:sym typeface="Symbol" pitchFamily="18" charset="2"/>
                    </a:rPr>
                    <a:t> : ax + by + c = 0  </a:t>
                  </a:r>
                  <a:r>
                    <a:rPr lang="en-US" sz="2400" dirty="0" err="1">
                      <a:latin typeface="Times New Roman" pitchFamily="18" charset="0"/>
                      <a:cs typeface="Times New Roman" pitchFamily="18" charset="0"/>
                      <a:sym typeface="Symbol" pitchFamily="18" charset="2"/>
                    </a:rPr>
                    <a:t>và</a:t>
                  </a:r>
                  <a:r>
                    <a:rPr lang="en-US" sz="2400" dirty="0">
                      <a:latin typeface="Times New Roman" pitchFamily="18" charset="0"/>
                      <a:cs typeface="Times New Roman" pitchFamily="18" charset="0"/>
                      <a:sym typeface="Symbol" pitchFamily="18" charset="2"/>
                    </a:rPr>
                    <a:t> </a:t>
                  </a:r>
                  <a:r>
                    <a:rPr lang="en-US" sz="2400" dirty="0" err="1">
                      <a:latin typeface="Times New Roman" pitchFamily="18" charset="0"/>
                      <a:cs typeface="Times New Roman" pitchFamily="18" charset="0"/>
                      <a:sym typeface="Symbol" pitchFamily="18" charset="2"/>
                    </a:rPr>
                    <a:t>điểm</a:t>
                  </a:r>
                  <a:r>
                    <a:rPr lang="en-US" sz="2400" dirty="0">
                      <a:latin typeface="Times New Roman" pitchFamily="18" charset="0"/>
                      <a:cs typeface="Times New Roman" pitchFamily="18" charset="0"/>
                      <a:sym typeface="Symbol" pitchFamily="18" charset="2"/>
                    </a:rPr>
                    <a:t> M(</a:t>
                  </a:r>
                  <a:r>
                    <a:rPr lang="en-US" sz="2400" dirty="0" err="1">
                      <a:latin typeface="Times New Roman" pitchFamily="18" charset="0"/>
                      <a:cs typeface="Times New Roman" pitchFamily="18" charset="0"/>
                      <a:sym typeface="Symbol" pitchFamily="18" charset="2"/>
                    </a:rPr>
                    <a:t>x</a:t>
                  </a:r>
                  <a:r>
                    <a:rPr lang="en-US" sz="2400" baseline="-25000" dirty="0" err="1">
                      <a:latin typeface="Times New Roman" pitchFamily="18" charset="0"/>
                      <a:cs typeface="Times New Roman" pitchFamily="18" charset="0"/>
                      <a:sym typeface="Symbol" pitchFamily="18" charset="2"/>
                    </a:rPr>
                    <a:t>M</a:t>
                  </a:r>
                  <a:r>
                    <a:rPr lang="en-US" sz="2400" dirty="0">
                      <a:latin typeface="Times New Roman" pitchFamily="18" charset="0"/>
                      <a:cs typeface="Times New Roman" pitchFamily="18" charset="0"/>
                      <a:sym typeface="Symbol" pitchFamily="18" charset="2"/>
                    </a:rPr>
                    <a:t>; </a:t>
                  </a:r>
                  <a:r>
                    <a:rPr lang="en-US" sz="2400" dirty="0" err="1">
                      <a:latin typeface="Times New Roman" pitchFamily="18" charset="0"/>
                      <a:cs typeface="Times New Roman" pitchFamily="18" charset="0"/>
                      <a:sym typeface="Symbol" pitchFamily="18" charset="2"/>
                    </a:rPr>
                    <a:t>y</a:t>
                  </a:r>
                  <a:r>
                    <a:rPr lang="en-US" sz="2400" baseline="-25000" dirty="0" err="1">
                      <a:latin typeface="Times New Roman" pitchFamily="18" charset="0"/>
                      <a:cs typeface="Times New Roman" pitchFamily="18" charset="0"/>
                      <a:sym typeface="Symbol" pitchFamily="18" charset="2"/>
                    </a:rPr>
                    <a:t>M</a:t>
                  </a:r>
                  <a:r>
                    <a:rPr lang="en-US" sz="2400" dirty="0">
                      <a:latin typeface="Times New Roman" pitchFamily="18" charset="0"/>
                      <a:cs typeface="Times New Roman" pitchFamily="18" charset="0"/>
                      <a:sym typeface="Symbol" pitchFamily="18" charset="2"/>
                    </a:rPr>
                    <a:t>). </a:t>
                  </a:r>
                  <a:r>
                    <a:rPr lang="en-US" altLang="zh-CN" sz="2400" dirty="0" err="1">
                      <a:latin typeface="Times New Roman" pitchFamily="18" charset="0"/>
                      <a:ea typeface="微软雅黑" panose="020B0503020204020204" pitchFamily="34" charset="-122"/>
                      <a:cs typeface="Times New Roman" pitchFamily="18" charset="0"/>
                      <a:sym typeface="Symbol" pitchFamily="18" charset="2"/>
                    </a:rPr>
                    <a:t>Khoảng</a:t>
                  </a:r>
                  <a:r>
                    <a:rPr lang="en-US" altLang="zh-CN" sz="2400" dirty="0">
                      <a:latin typeface="Times New Roman" pitchFamily="18" charset="0"/>
                      <a:ea typeface="微软雅黑" panose="020B0503020204020204" pitchFamily="34" charset="-122"/>
                      <a:cs typeface="Times New Roman" pitchFamily="18" charset="0"/>
                      <a:sym typeface="Symbol" pitchFamily="18" charset="2"/>
                    </a:rPr>
                    <a:t> </a:t>
                  </a:r>
                  <a:r>
                    <a:rPr lang="en-US" altLang="zh-CN" sz="2400" dirty="0" err="1">
                      <a:latin typeface="Times New Roman" pitchFamily="18" charset="0"/>
                      <a:ea typeface="微软雅黑" panose="020B0503020204020204" pitchFamily="34" charset="-122"/>
                      <a:cs typeface="Times New Roman" pitchFamily="18" charset="0"/>
                      <a:sym typeface="Symbol" pitchFamily="18" charset="2"/>
                    </a:rPr>
                    <a:t>cách</a:t>
                  </a:r>
                  <a:r>
                    <a:rPr lang="en-US" altLang="zh-CN" sz="2400" dirty="0">
                      <a:latin typeface="Times New Roman" pitchFamily="18" charset="0"/>
                      <a:ea typeface="微软雅黑" panose="020B0503020204020204" pitchFamily="34" charset="-122"/>
                      <a:cs typeface="Times New Roman" pitchFamily="18" charset="0"/>
                      <a:sym typeface="Symbol" pitchFamily="18" charset="2"/>
                    </a:rPr>
                    <a:t> </a:t>
                  </a:r>
                  <a:r>
                    <a:rPr lang="en-US" altLang="zh-CN" sz="2400" dirty="0" err="1">
                      <a:latin typeface="Times New Roman" pitchFamily="18" charset="0"/>
                      <a:ea typeface="微软雅黑" panose="020B0503020204020204" pitchFamily="34" charset="-122"/>
                      <a:cs typeface="Times New Roman" pitchFamily="18" charset="0"/>
                      <a:sym typeface="Symbol" pitchFamily="18" charset="2"/>
                    </a:rPr>
                    <a:t>từ</a:t>
                  </a:r>
                  <a:r>
                    <a:rPr lang="en-US" altLang="zh-CN" sz="2400" dirty="0">
                      <a:latin typeface="Times New Roman" pitchFamily="18" charset="0"/>
                      <a:ea typeface="微软雅黑" panose="020B0503020204020204" pitchFamily="34" charset="-122"/>
                      <a:cs typeface="Times New Roman" pitchFamily="18" charset="0"/>
                      <a:sym typeface="Symbol" pitchFamily="18" charset="2"/>
                    </a:rPr>
                    <a:t> M </a:t>
                  </a:r>
                  <a:r>
                    <a:rPr lang="en-US" altLang="zh-CN" sz="2400" dirty="0" err="1">
                      <a:latin typeface="Times New Roman" pitchFamily="18" charset="0"/>
                      <a:ea typeface="微软雅黑" panose="020B0503020204020204" pitchFamily="34" charset="-122"/>
                      <a:cs typeface="Times New Roman" pitchFamily="18" charset="0"/>
                      <a:sym typeface="Symbol" pitchFamily="18" charset="2"/>
                    </a:rPr>
                    <a:t>đến</a:t>
                  </a:r>
                  <a:r>
                    <a:rPr lang="en-US" altLang="zh-CN" sz="2400" dirty="0">
                      <a:latin typeface="Times New Roman" pitchFamily="18" charset="0"/>
                      <a:ea typeface="微软雅黑" panose="020B0503020204020204" pitchFamily="34" charset="-122"/>
                      <a:cs typeface="Times New Roman" pitchFamily="18" charset="0"/>
                      <a:sym typeface="Symbol" pitchFamily="18" charset="2"/>
                    </a:rPr>
                    <a:t> </a:t>
                  </a:r>
                  <a14:m>
                    <m:oMath xmlns:m="http://schemas.openxmlformats.org/officeDocument/2006/math">
                      <m:r>
                        <a:rPr lang="en-US" altLang="zh-CN" sz="2400" i="1">
                          <a:latin typeface="Cambria Math"/>
                          <a:ea typeface="Cambria Math"/>
                          <a:sym typeface="Symbol" pitchFamily="18" charset="2"/>
                        </a:rPr>
                        <m:t>∆</m:t>
                      </m:r>
                    </m:oMath>
                  </a14:m>
                  <a:r>
                    <a:rPr lang="en-US" altLang="zh-CN" sz="2400" dirty="0">
                      <a:latin typeface="Times New Roman" pitchFamily="18" charset="0"/>
                      <a:ea typeface="微软雅黑" panose="020B0503020204020204" pitchFamily="34" charset="-122"/>
                      <a:cs typeface="Times New Roman" pitchFamily="18" charset="0"/>
                    </a:rPr>
                    <a:t> là</a:t>
                  </a:r>
                </a:p>
                <a:p>
                  <a:r>
                    <a:rPr lang="en-US" altLang="zh-CN" dirty="0">
                      <a:latin typeface="Times New Roman" pitchFamily="18" charset="0"/>
                      <a:ea typeface="微软雅黑" panose="020B0503020204020204" pitchFamily="34" charset="-122"/>
                      <a:cs typeface="Times New Roman" pitchFamily="18" charset="0"/>
                    </a:rPr>
                    <a:t> </a:t>
                  </a:r>
                </a:p>
              </p:txBody>
            </p:sp>
          </mc:Choice>
          <mc:Fallback xmlns="">
            <p:sp>
              <p:nvSpPr>
                <p:cNvPr id="6" name="Rectangle 5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071664" y="2157966"/>
                  <a:ext cx="6552728" cy="1107996"/>
                </a:xfrm>
                <a:prstGeom prst="rect">
                  <a:avLst/>
                </a:prstGeom>
                <a:blipFill rotWithShape="0">
                  <a:blip r:embed="rId3"/>
                  <a:stretch>
                    <a:fillRect l="-1395" t="-4945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" name="TextBox 2"/>
                <p:cNvSpPr txBox="1"/>
                <p:nvPr/>
              </p:nvSpPr>
              <p:spPr>
                <a:xfrm>
                  <a:off x="4725212" y="3009900"/>
                  <a:ext cx="3847720" cy="87549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400" i="1">
                            <a:latin typeface="Cambria Math"/>
                          </a:rPr>
                          <m:t>𝑑</m:t>
                        </m:r>
                        <m:d>
                          <m:d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400" i="1">
                                <a:latin typeface="Cambria Math"/>
                              </a:rPr>
                              <m:t>𝑀</m:t>
                            </m:r>
                            <m:r>
                              <a:rPr lang="en-US" sz="2400" i="1">
                                <a:latin typeface="Cambria Math"/>
                              </a:rPr>
                              <m:t>,∆</m:t>
                            </m:r>
                          </m:e>
                        </m:d>
                        <m:r>
                          <a:rPr lang="en-US" sz="2400" i="1">
                            <a:latin typeface="Cambria Math"/>
                            <a:ea typeface="Cambria Math"/>
                          </a:rPr>
                          <m:t>=</m:t>
                        </m:r>
                        <m:f>
                          <m:fPr>
                            <m:ctrlPr>
                              <a:rPr lang="en-US" sz="2400" i="1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fPr>
                          <m:num>
                            <m:d>
                              <m:dPr>
                                <m:begChr m:val="|"/>
                                <m:endChr m:val="|"/>
                                <m:ctrlPr>
                                  <a:rPr lang="en-US" sz="2400" i="1">
                                    <a:latin typeface="Cambria Math" panose="02040503050406030204" pitchFamily="18" charset="0"/>
                                    <a:ea typeface="Cambria Math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  <a:ea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i="1">
                                        <a:latin typeface="Cambria Math"/>
                                        <a:ea typeface="Cambria Math"/>
                                      </a:rPr>
                                      <m:t>𝑎𝑥</m:t>
                                    </m:r>
                                  </m:e>
                                  <m:sub>
                                    <m:r>
                                      <a:rPr lang="en-US" sz="2400" i="1">
                                        <a:latin typeface="Cambria Math"/>
                                        <a:ea typeface="Cambria Math"/>
                                      </a:rPr>
                                      <m:t>𝑀</m:t>
                                    </m:r>
                                  </m:sub>
                                </m:sSub>
                                <m:r>
                                  <a:rPr lang="en-US" sz="2400" i="1">
                                    <a:latin typeface="Cambria Math"/>
                                    <a:ea typeface="Cambria Math"/>
                                  </a:rPr>
                                  <m:t>+</m:t>
                                </m:r>
                                <m:sSub>
                                  <m:sSub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  <a:ea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i="1">
                                        <a:latin typeface="Cambria Math"/>
                                        <a:ea typeface="Cambria Math"/>
                                      </a:rPr>
                                      <m:t>𝑏𝑦</m:t>
                                    </m:r>
                                  </m:e>
                                  <m:sub>
                                    <m:r>
                                      <a:rPr lang="en-US" sz="2400" i="1">
                                        <a:latin typeface="Cambria Math"/>
                                        <a:ea typeface="Cambria Math"/>
                                      </a:rPr>
                                      <m:t>𝑀</m:t>
                                    </m:r>
                                  </m:sub>
                                </m:sSub>
                                <m:r>
                                  <a:rPr lang="en-US" sz="2400" i="1">
                                    <a:latin typeface="Cambria Math"/>
                                    <a:ea typeface="Cambria Math"/>
                                  </a:rPr>
                                  <m:t>+</m:t>
                                </m:r>
                                <m:r>
                                  <a:rPr lang="en-US" sz="2400" i="1">
                                    <a:latin typeface="Cambria Math"/>
                                    <a:ea typeface="Cambria Math"/>
                                  </a:rPr>
                                  <m:t>𝑐</m:t>
                                </m:r>
                              </m:e>
                            </m:d>
                          </m:num>
                          <m:den>
                            <m:rad>
                              <m:radPr>
                                <m:degHide m:val="on"/>
                                <m:ctrlPr>
                                  <a:rPr lang="en-US" sz="2400" i="1">
                                    <a:latin typeface="Cambria Math" panose="02040503050406030204" pitchFamily="18" charset="0"/>
                                    <a:ea typeface="Cambria Math"/>
                                  </a:rPr>
                                </m:ctrlPr>
                              </m:radPr>
                              <m:deg/>
                              <m:e>
                                <m:sSup>
                                  <m:sSup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  <a:ea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400" i="1">
                                        <a:latin typeface="Cambria Math"/>
                                        <a:ea typeface="Cambria Math"/>
                                      </a:rPr>
                                      <m:t>𝑎</m:t>
                                    </m:r>
                                  </m:e>
                                  <m:sup>
                                    <m:r>
                                      <a:rPr lang="en-US" sz="2400" i="1">
                                        <a:latin typeface="Cambria Math"/>
                                        <a:ea typeface="Cambria Math"/>
                                      </a:rPr>
                                      <m:t>2</m:t>
                                    </m:r>
                                  </m:sup>
                                </m:sSup>
                                <m:r>
                                  <a:rPr lang="en-US" sz="2400" i="1">
                                    <a:latin typeface="Cambria Math"/>
                                    <a:ea typeface="Cambria Math"/>
                                  </a:rPr>
                                  <m:t>+</m:t>
                                </m:r>
                                <m:sSup>
                                  <m:sSup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  <a:ea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400" i="1">
                                        <a:latin typeface="Cambria Math"/>
                                        <a:ea typeface="Cambria Math"/>
                                      </a:rPr>
                                      <m:t>𝑏</m:t>
                                    </m:r>
                                  </m:e>
                                  <m:sup>
                                    <m:r>
                                      <a:rPr lang="en-US" sz="2400" i="1">
                                        <a:latin typeface="Cambria Math"/>
                                        <a:ea typeface="Cambria Math"/>
                                      </a:rPr>
                                      <m:t>2</m:t>
                                    </m:r>
                                  </m:sup>
                                </m:sSup>
                              </m:e>
                            </m:rad>
                          </m:den>
                        </m:f>
                      </m:oMath>
                    </m:oMathPara>
                  </a14:m>
                  <a:endParaRPr lang="vi-VN" dirty="0"/>
                </a:p>
              </p:txBody>
            </p:sp>
          </mc:Choice>
          <mc:Fallback xmlns="">
            <p:sp>
              <p:nvSpPr>
                <p:cNvPr id="3" name="TextBox 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725212" y="3009900"/>
                  <a:ext cx="3847720" cy="875496"/>
                </a:xfrm>
                <a:prstGeom prst="rect">
                  <a:avLst/>
                </a:prstGeom>
                <a:blipFill rotWithShape="0"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133121" y="111737"/>
            <a:ext cx="8235024" cy="483174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2. PHƯƠNG TRÌNH ĐƯỜNG THẲNG</a:t>
            </a:r>
            <a:endParaRPr lang="en-US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0" y="732488"/>
            <a:ext cx="501451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5</a:t>
            </a:r>
            <a:r>
              <a:rPr lang="it-IT" sz="20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. </a:t>
            </a:r>
            <a:r>
              <a:rPr lang="it-IT" sz="20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K</a:t>
            </a:r>
            <a:r>
              <a:rPr lang="it-IT" sz="20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hoảng cách từ điểm </a:t>
            </a:r>
            <a:r>
              <a:rPr lang="it-IT" sz="2000" b="1" i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M</a:t>
            </a:r>
            <a:r>
              <a:rPr lang="it-IT" sz="20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đến đướng thẳng</a:t>
            </a:r>
            <a:endParaRPr lang="en-US" sz="2000" dirty="0"/>
          </a:p>
        </p:txBody>
      </p:sp>
      <p:pic>
        <p:nvPicPr>
          <p:cNvPr id="19" name="Picture 18" descr="Screen Clippi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9207" y="4279690"/>
            <a:ext cx="3644958" cy="2325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761362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1" y="0"/>
            <a:ext cx="12333461" cy="1065526"/>
            <a:chOff x="-1" y="0"/>
            <a:chExt cx="12333461" cy="1065526"/>
          </a:xfrm>
        </p:grpSpPr>
        <p:sp>
          <p:nvSpPr>
            <p:cNvPr id="25" name="Flowchart: Terminator 24"/>
            <p:cNvSpPr/>
            <p:nvPr/>
          </p:nvSpPr>
          <p:spPr>
            <a:xfrm>
              <a:off x="-1" y="270056"/>
              <a:ext cx="1795749" cy="535259"/>
            </a:xfrm>
            <a:prstGeom prst="flowChartTermina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Ví</a:t>
              </a:r>
              <a:r>
                <a:rPr lang="en-US" sz="28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dụ</a:t>
              </a:r>
              <a:r>
                <a:rPr lang="en-US" sz="28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14.</a:t>
              </a:r>
              <a:endPara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1724933" y="0"/>
              <a:ext cx="10608527" cy="10655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400" dirty="0" err="1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Tính</a:t>
              </a:r>
              <a:r>
                <a:rPr lang="en-US" sz="24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khoảng</a:t>
              </a:r>
              <a:r>
                <a:rPr lang="en-US" sz="24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cách</a:t>
              </a:r>
              <a:r>
                <a:rPr lang="en-US" sz="24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từ</a:t>
              </a:r>
              <a:r>
                <a:rPr lang="en-US" sz="24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điểm</a:t>
              </a:r>
              <a:r>
                <a:rPr lang="en-US" sz="24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M(1;2) </a:t>
              </a:r>
              <a:r>
                <a:rPr lang="en-US" sz="2400" dirty="0" err="1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đến</a:t>
              </a:r>
              <a:r>
                <a:rPr lang="en-US" sz="24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đường</a:t>
              </a:r>
              <a:r>
                <a:rPr lang="en-US" sz="24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thẳng</a:t>
              </a:r>
              <a:r>
                <a:rPr lang="en-US" sz="24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fr-FR" sz="2400" dirty="0" smtClean="0">
                  <a:solidFill>
                    <a:schemeClr val="tx1"/>
                  </a:solidFill>
                  <a:latin typeface="Times New Roman" panose="02020603050405020304" pitchFamily="18" charset="0"/>
                  <a:ea typeface="Calibri" panose="020F0502020204030204" pitchFamily="34" charset="0"/>
                </a:rPr>
                <a:t>(</a:t>
              </a:r>
              <a:r>
                <a:rPr lang="fr-FR" sz="2400" b="1" i="1" dirty="0" smtClean="0">
                  <a:solidFill>
                    <a:schemeClr val="tx1"/>
                  </a:solidFill>
                  <a:latin typeface="Times New Roman" panose="02020603050405020304" pitchFamily="18" charset="0"/>
                  <a:ea typeface="Calibri" panose="020F0502020204030204" pitchFamily="34" charset="0"/>
                </a:rPr>
                <a:t>d1</a:t>
              </a:r>
              <a:r>
                <a:rPr lang="fr-FR" sz="2400" dirty="0" smtClean="0">
                  <a:solidFill>
                    <a:schemeClr val="tx1"/>
                  </a:solidFill>
                  <a:latin typeface="Times New Roman" panose="02020603050405020304" pitchFamily="18" charset="0"/>
                  <a:ea typeface="Calibri" panose="020F0502020204030204" pitchFamily="34" charset="0"/>
                </a:rPr>
                <a:t>)</a:t>
              </a:r>
              <a:r>
                <a:rPr lang="fr-FR" sz="2400" dirty="0">
                  <a:solidFill>
                    <a:schemeClr val="tx1"/>
                  </a:solidFill>
                  <a:latin typeface="Times New Roman" panose="02020603050405020304" pitchFamily="18" charset="0"/>
                  <a:ea typeface="Calibri" panose="020F0502020204030204" pitchFamily="34" charset="0"/>
                </a:rPr>
                <a:t> : </a:t>
              </a:r>
              <a:r>
                <a:rPr lang="fr-FR" sz="2400" dirty="0" smtClean="0">
                  <a:solidFill>
                    <a:schemeClr val="tx1"/>
                  </a:solidFill>
                  <a:latin typeface="Times New Roman" panose="02020603050405020304" pitchFamily="18" charset="0"/>
                  <a:ea typeface="Calibri" panose="020F0502020204030204" pitchFamily="34" charset="0"/>
                </a:rPr>
                <a:t>4</a:t>
              </a:r>
              <a:r>
                <a:rPr lang="fr-FR" sz="2400" b="1" i="1" dirty="0" smtClean="0">
                  <a:solidFill>
                    <a:schemeClr val="tx1"/>
                  </a:solidFill>
                  <a:latin typeface="Times New Roman" panose="02020603050405020304" pitchFamily="18" charset="0"/>
                  <a:ea typeface="Calibri" panose="020F0502020204030204" pitchFamily="34" charset="0"/>
                </a:rPr>
                <a:t>x</a:t>
              </a:r>
              <a:r>
                <a:rPr lang="fr-FR" sz="2400" dirty="0" smtClean="0">
                  <a:solidFill>
                    <a:schemeClr val="tx1"/>
                  </a:solidFill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r>
                <a:rPr lang="fr-FR" sz="2400" dirty="0">
                  <a:solidFill>
                    <a:schemeClr val="tx1"/>
                  </a:solidFill>
                  <a:latin typeface="Times New Roman" panose="02020603050405020304" pitchFamily="18" charset="0"/>
                  <a:ea typeface="Calibri" panose="020F0502020204030204" pitchFamily="34" charset="0"/>
                </a:rPr>
                <a:t>– </a:t>
              </a:r>
              <a:r>
                <a:rPr lang="fr-FR" sz="2400" dirty="0" smtClean="0">
                  <a:solidFill>
                    <a:schemeClr val="tx1"/>
                  </a:solidFill>
                  <a:latin typeface="Times New Roman" panose="02020603050405020304" pitchFamily="18" charset="0"/>
                  <a:ea typeface="Calibri" panose="020F0502020204030204" pitchFamily="34" charset="0"/>
                </a:rPr>
                <a:t>3</a:t>
              </a:r>
              <a:r>
                <a:rPr lang="fr-FR" sz="2400" b="1" i="1" dirty="0" smtClean="0">
                  <a:solidFill>
                    <a:schemeClr val="tx1"/>
                  </a:solidFill>
                  <a:latin typeface="Times New Roman" panose="02020603050405020304" pitchFamily="18" charset="0"/>
                  <a:ea typeface="Calibri" panose="020F0502020204030204" pitchFamily="34" charset="0"/>
                </a:rPr>
                <a:t>y</a:t>
              </a:r>
              <a:r>
                <a:rPr lang="fr-FR" sz="2400" dirty="0" smtClean="0">
                  <a:solidFill>
                    <a:schemeClr val="tx1"/>
                  </a:solidFill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r>
                <a:rPr lang="fr-FR" sz="2400" dirty="0">
                  <a:solidFill>
                    <a:schemeClr val="tx1"/>
                  </a:solidFill>
                  <a:latin typeface="Times New Roman" panose="02020603050405020304" pitchFamily="18" charset="0"/>
                  <a:ea typeface="Calibri" panose="020F0502020204030204" pitchFamily="34" charset="0"/>
                </a:rPr>
                <a:t>+ </a:t>
              </a:r>
              <a:r>
                <a:rPr lang="fr-FR" sz="2400" dirty="0" smtClean="0">
                  <a:solidFill>
                    <a:schemeClr val="tx1"/>
                  </a:solidFill>
                  <a:latin typeface="Times New Roman" panose="02020603050405020304" pitchFamily="18" charset="0"/>
                  <a:ea typeface="Calibri" panose="020F0502020204030204" pitchFamily="34" charset="0"/>
                </a:rPr>
                <a:t>7 </a:t>
              </a:r>
              <a:r>
                <a:rPr lang="fr-FR" sz="2400" dirty="0">
                  <a:solidFill>
                    <a:schemeClr val="tx1"/>
                  </a:solidFill>
                  <a:latin typeface="Times New Roman" panose="02020603050405020304" pitchFamily="18" charset="0"/>
                  <a:ea typeface="Calibri" panose="020F0502020204030204" pitchFamily="34" charset="0"/>
                </a:rPr>
                <a:t>= </a:t>
              </a:r>
              <a:r>
                <a:rPr lang="fr-FR" sz="2400" dirty="0" smtClean="0">
                  <a:solidFill>
                    <a:schemeClr val="tx1"/>
                  </a:solidFill>
                  <a:latin typeface="Times New Roman" panose="02020603050405020304" pitchFamily="18" charset="0"/>
                  <a:ea typeface="Calibri" panose="020F0502020204030204" pitchFamily="34" charset="0"/>
                </a:rPr>
                <a:t>0.</a:t>
              </a:r>
              <a:endParaRPr lang="en-US" sz="2400" dirty="0">
                <a:solidFill>
                  <a:schemeClr val="tx1"/>
                </a:solidFill>
              </a:endParaRPr>
            </a:p>
          </p:txBody>
        </p:sp>
      </p:grpSp>
      <p:sp>
        <p:nvSpPr>
          <p:cNvPr id="5" name="Rectangle 4"/>
          <p:cNvSpPr/>
          <p:nvPr/>
        </p:nvSpPr>
        <p:spPr>
          <a:xfrm>
            <a:off x="251346" y="1335582"/>
            <a:ext cx="470312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  <a:sym typeface="Symbol" pitchFamily="18" charset="2"/>
              </a:rPr>
              <a:t>Khoảng</a:t>
            </a:r>
            <a:r>
              <a:rPr lang="en-US" altLang="zh-CN" sz="2400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  <a:sym typeface="Symbol" pitchFamily="18" charset="2"/>
              </a:rPr>
              <a:t> </a:t>
            </a:r>
            <a:r>
              <a:rPr lang="en-US" altLang="zh-CN" sz="2400" dirty="0" err="1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  <a:sym typeface="Symbol" pitchFamily="18" charset="2"/>
              </a:rPr>
              <a:t>cách</a:t>
            </a:r>
            <a:r>
              <a:rPr lang="en-US" altLang="zh-CN" sz="24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  <a:sym typeface="Symbol" pitchFamily="18" charset="2"/>
              </a:rPr>
              <a:t> </a:t>
            </a:r>
            <a:r>
              <a:rPr lang="en-US" altLang="zh-CN" sz="2400" dirty="0" err="1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  <a:sym typeface="Symbol" pitchFamily="18" charset="2"/>
              </a:rPr>
              <a:t>từ</a:t>
            </a:r>
            <a:r>
              <a:rPr lang="en-US" altLang="zh-CN" sz="24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  <a:sym typeface="Symbol" pitchFamily="18" charset="2"/>
              </a:rPr>
              <a:t> </a:t>
            </a:r>
            <a:r>
              <a:rPr lang="en-US" altLang="zh-CN" sz="2400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  <a:sym typeface="Symbol" pitchFamily="18" charset="2"/>
              </a:rPr>
              <a:t>điểm</a:t>
            </a:r>
            <a:r>
              <a:rPr lang="en-US" altLang="zh-CN" sz="2400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  <a:sym typeface="Symbol" pitchFamily="18" charset="2"/>
              </a:rPr>
              <a:t> </a:t>
            </a:r>
            <a:r>
              <a:rPr lang="en-US" altLang="zh-CN" sz="2400" b="1" i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  <a:sym typeface="Symbol" pitchFamily="18" charset="2"/>
              </a:rPr>
              <a:t>M</a:t>
            </a:r>
            <a:r>
              <a:rPr lang="en-US" altLang="zh-CN" sz="2400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  <a:sym typeface="Symbol" pitchFamily="18" charset="2"/>
              </a:rPr>
              <a:t> </a:t>
            </a:r>
            <a:r>
              <a:rPr lang="en-US" altLang="zh-CN" sz="2400" dirty="0" err="1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  <a:sym typeface="Symbol" pitchFamily="18" charset="2"/>
              </a:rPr>
              <a:t>đến</a:t>
            </a:r>
            <a:r>
              <a:rPr lang="en-US" altLang="zh-CN" sz="24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  <a:sym typeface="Symbol" pitchFamily="18" charset="2"/>
              </a:rPr>
              <a:t> </a:t>
            </a:r>
            <a:r>
              <a:rPr lang="en-US" altLang="zh-CN" sz="2400" b="1" i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  <a:sym typeface="Symbol" pitchFamily="18" charset="2"/>
              </a:rPr>
              <a:t>d1</a:t>
            </a:r>
            <a:r>
              <a:rPr lang="en-US" altLang="zh-CN" sz="2400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  <a:sym typeface="Symbol" pitchFamily="18" charset="2"/>
              </a:rPr>
              <a:t> </a:t>
            </a:r>
            <a:r>
              <a:rPr lang="en-US" altLang="zh-CN" sz="2400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là</a:t>
            </a:r>
            <a:endParaRPr lang="en-US" altLang="zh-CN" sz="2400" dirty="0"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  <a:p>
            <a:r>
              <a:rPr lang="en-US" altLang="zh-CN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0511484"/>
              </p:ext>
            </p:extLst>
          </p:nvPr>
        </p:nvGraphicFramePr>
        <p:xfrm>
          <a:off x="3731811" y="2022933"/>
          <a:ext cx="3426032" cy="11631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72" name="Equation" r:id="rId3" imgW="2057400" imgH="698400" progId="Equation.DSMT4">
                  <p:embed/>
                </p:oleObj>
              </mc:Choice>
              <mc:Fallback>
                <p:oleObj name="Equation" r:id="rId3" imgW="2057400" imgH="698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731811" y="2022933"/>
                        <a:ext cx="3426032" cy="116315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9" name="Group 8"/>
          <p:cNvGrpSpPr/>
          <p:nvPr/>
        </p:nvGrpSpPr>
        <p:grpSpPr>
          <a:xfrm>
            <a:off x="63190" y="3031653"/>
            <a:ext cx="12359587" cy="1065526"/>
            <a:chOff x="-1" y="0"/>
            <a:chExt cx="12359587" cy="1065526"/>
          </a:xfrm>
        </p:grpSpPr>
        <p:sp>
          <p:nvSpPr>
            <p:cNvPr id="10" name="Flowchart: Terminator 9"/>
            <p:cNvSpPr/>
            <p:nvPr/>
          </p:nvSpPr>
          <p:spPr>
            <a:xfrm>
              <a:off x="-1" y="270056"/>
              <a:ext cx="1795749" cy="535259"/>
            </a:xfrm>
            <a:prstGeom prst="flowChartTermina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Ví</a:t>
              </a:r>
              <a:r>
                <a:rPr lang="en-US" sz="28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dụ</a:t>
              </a:r>
              <a:r>
                <a:rPr lang="en-US" sz="28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15.</a:t>
              </a:r>
              <a:endPara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1751059" y="0"/>
              <a:ext cx="10608527" cy="10655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400" dirty="0" err="1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Tính</a:t>
              </a:r>
              <a:r>
                <a:rPr lang="en-US" sz="24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khoảng</a:t>
              </a:r>
              <a:r>
                <a:rPr lang="en-US" sz="24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cách</a:t>
              </a:r>
              <a:r>
                <a:rPr lang="en-US" sz="24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từ</a:t>
              </a:r>
              <a:r>
                <a:rPr lang="en-US" sz="24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điểm</a:t>
              </a:r>
              <a:r>
                <a:rPr lang="en-US" sz="24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M(-1;4) </a:t>
              </a:r>
              <a:r>
                <a:rPr lang="en-US" sz="2400" dirty="0" err="1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đến</a:t>
              </a:r>
              <a:r>
                <a:rPr lang="en-US" sz="24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đường</a:t>
              </a:r>
              <a:r>
                <a:rPr lang="en-US" sz="24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thẳng</a:t>
              </a:r>
              <a:r>
                <a:rPr lang="en-US" sz="24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fr-FR" sz="2400" dirty="0" smtClean="0">
                  <a:solidFill>
                    <a:schemeClr val="tx1"/>
                  </a:solidFill>
                  <a:latin typeface="Times New Roman" panose="02020603050405020304" pitchFamily="18" charset="0"/>
                  <a:ea typeface="Calibri" panose="020F0502020204030204" pitchFamily="34" charset="0"/>
                </a:rPr>
                <a:t>(</a:t>
              </a:r>
              <a:r>
                <a:rPr lang="fr-FR" sz="2400" b="1" i="1" dirty="0" smtClean="0">
                  <a:solidFill>
                    <a:schemeClr val="tx1"/>
                  </a:solidFill>
                  <a:latin typeface="Times New Roman" panose="02020603050405020304" pitchFamily="18" charset="0"/>
                  <a:ea typeface="Calibri" panose="020F0502020204030204" pitchFamily="34" charset="0"/>
                </a:rPr>
                <a:t>d</a:t>
              </a:r>
              <a:r>
                <a:rPr lang="fr-FR" sz="2400" dirty="0" smtClean="0">
                  <a:solidFill>
                    <a:schemeClr val="tx1"/>
                  </a:solidFill>
                  <a:latin typeface="Times New Roman" panose="02020603050405020304" pitchFamily="18" charset="0"/>
                  <a:ea typeface="Calibri" panose="020F0502020204030204" pitchFamily="34" charset="0"/>
                </a:rPr>
                <a:t>)</a:t>
              </a:r>
              <a:r>
                <a:rPr lang="fr-FR" sz="2400" dirty="0">
                  <a:solidFill>
                    <a:schemeClr val="tx1"/>
                  </a:solidFill>
                  <a:latin typeface="Times New Roman" panose="02020603050405020304" pitchFamily="18" charset="0"/>
                  <a:ea typeface="Calibri" panose="020F0502020204030204" pitchFamily="34" charset="0"/>
                </a:rPr>
                <a:t> : </a:t>
              </a:r>
              <a:r>
                <a:rPr lang="fr-FR" sz="2400" b="1" i="1" dirty="0" smtClean="0">
                  <a:solidFill>
                    <a:schemeClr val="tx1"/>
                  </a:solidFill>
                  <a:latin typeface="Times New Roman" panose="02020603050405020304" pitchFamily="18" charset="0"/>
                  <a:ea typeface="Calibri" panose="020F0502020204030204" pitchFamily="34" charset="0"/>
                </a:rPr>
                <a:t>x</a:t>
              </a:r>
              <a:r>
                <a:rPr lang="fr-FR" sz="2400" dirty="0" smtClean="0">
                  <a:solidFill>
                    <a:schemeClr val="tx1"/>
                  </a:solidFill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r>
                <a:rPr lang="fr-FR" sz="2400" dirty="0">
                  <a:solidFill>
                    <a:schemeClr val="tx1"/>
                  </a:solidFill>
                  <a:latin typeface="Times New Roman" panose="02020603050405020304" pitchFamily="18" charset="0"/>
                  <a:ea typeface="Calibri" panose="020F0502020204030204" pitchFamily="34" charset="0"/>
                </a:rPr>
                <a:t>– </a:t>
              </a:r>
              <a:r>
                <a:rPr lang="fr-FR" sz="2400" dirty="0" smtClean="0">
                  <a:solidFill>
                    <a:schemeClr val="tx1"/>
                  </a:solidFill>
                  <a:latin typeface="Times New Roman" panose="02020603050405020304" pitchFamily="18" charset="0"/>
                  <a:ea typeface="Calibri" panose="020F0502020204030204" pitchFamily="34" charset="0"/>
                </a:rPr>
                <a:t>6</a:t>
              </a:r>
              <a:r>
                <a:rPr lang="fr-FR" sz="2400" b="1" i="1" dirty="0" smtClean="0">
                  <a:solidFill>
                    <a:schemeClr val="tx1"/>
                  </a:solidFill>
                  <a:latin typeface="Times New Roman" panose="02020603050405020304" pitchFamily="18" charset="0"/>
                  <a:ea typeface="Calibri" panose="020F0502020204030204" pitchFamily="34" charset="0"/>
                </a:rPr>
                <a:t>y</a:t>
              </a:r>
              <a:r>
                <a:rPr lang="fr-FR" sz="2400" dirty="0" smtClean="0">
                  <a:solidFill>
                    <a:schemeClr val="tx1"/>
                  </a:solidFill>
                  <a:latin typeface="Times New Roman" panose="02020603050405020304" pitchFamily="18" charset="0"/>
                  <a:ea typeface="Calibri" panose="020F0502020204030204" pitchFamily="34" charset="0"/>
                </a:rPr>
                <a:t> -11 </a:t>
              </a:r>
              <a:r>
                <a:rPr lang="fr-FR" sz="2400" dirty="0">
                  <a:solidFill>
                    <a:schemeClr val="tx1"/>
                  </a:solidFill>
                  <a:latin typeface="Times New Roman" panose="02020603050405020304" pitchFamily="18" charset="0"/>
                  <a:ea typeface="Calibri" panose="020F0502020204030204" pitchFamily="34" charset="0"/>
                </a:rPr>
                <a:t>= </a:t>
              </a:r>
              <a:r>
                <a:rPr lang="fr-FR" sz="2400" dirty="0" smtClean="0">
                  <a:solidFill>
                    <a:schemeClr val="tx1"/>
                  </a:solidFill>
                  <a:latin typeface="Times New Roman" panose="02020603050405020304" pitchFamily="18" charset="0"/>
                  <a:ea typeface="Calibri" panose="020F0502020204030204" pitchFamily="34" charset="0"/>
                </a:rPr>
                <a:t>0.</a:t>
              </a:r>
              <a:endParaRPr lang="en-US" sz="2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7836153" y="5441981"/>
            <a:ext cx="4202594" cy="1242650"/>
            <a:chOff x="7836153" y="5441981"/>
            <a:chExt cx="4202594" cy="1242650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2" name="TextBox 11"/>
                <p:cNvSpPr txBox="1"/>
                <p:nvPr/>
              </p:nvSpPr>
              <p:spPr>
                <a:xfrm>
                  <a:off x="8013590" y="5625558"/>
                  <a:ext cx="3847720" cy="87549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400" i="1">
                            <a:latin typeface="Cambria Math"/>
                          </a:rPr>
                          <m:t>𝑑</m:t>
                        </m:r>
                        <m:d>
                          <m:d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400" i="1">
                                <a:latin typeface="Cambria Math"/>
                              </a:rPr>
                              <m:t>𝑀</m:t>
                            </m:r>
                            <m:r>
                              <a:rPr lang="en-US" sz="2400" i="1">
                                <a:latin typeface="Cambria Math"/>
                              </a:rPr>
                              <m:t>,∆</m:t>
                            </m:r>
                          </m:e>
                        </m:d>
                        <m:r>
                          <a:rPr lang="en-US" sz="2400" i="1">
                            <a:latin typeface="Cambria Math"/>
                            <a:ea typeface="Cambria Math"/>
                          </a:rPr>
                          <m:t>=</m:t>
                        </m:r>
                        <m:f>
                          <m:fPr>
                            <m:ctrlPr>
                              <a:rPr lang="en-US" sz="2400" i="1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fPr>
                          <m:num>
                            <m:d>
                              <m:dPr>
                                <m:begChr m:val="|"/>
                                <m:endChr m:val="|"/>
                                <m:ctrlPr>
                                  <a:rPr lang="en-US" sz="2400" i="1">
                                    <a:latin typeface="Cambria Math" panose="02040503050406030204" pitchFamily="18" charset="0"/>
                                    <a:ea typeface="Cambria Math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  <a:ea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i="1">
                                        <a:latin typeface="Cambria Math"/>
                                        <a:ea typeface="Cambria Math"/>
                                      </a:rPr>
                                      <m:t>𝑎𝑥</m:t>
                                    </m:r>
                                  </m:e>
                                  <m:sub>
                                    <m:r>
                                      <a:rPr lang="en-US" sz="2400" i="1">
                                        <a:latin typeface="Cambria Math"/>
                                        <a:ea typeface="Cambria Math"/>
                                      </a:rPr>
                                      <m:t>𝑀</m:t>
                                    </m:r>
                                  </m:sub>
                                </m:sSub>
                                <m:r>
                                  <a:rPr lang="en-US" sz="2400" i="1">
                                    <a:latin typeface="Cambria Math"/>
                                    <a:ea typeface="Cambria Math"/>
                                  </a:rPr>
                                  <m:t>+</m:t>
                                </m:r>
                                <m:sSub>
                                  <m:sSub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  <a:ea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i="1">
                                        <a:latin typeface="Cambria Math"/>
                                        <a:ea typeface="Cambria Math"/>
                                      </a:rPr>
                                      <m:t>𝑏𝑦</m:t>
                                    </m:r>
                                  </m:e>
                                  <m:sub>
                                    <m:r>
                                      <a:rPr lang="en-US" sz="2400" i="1">
                                        <a:latin typeface="Cambria Math"/>
                                        <a:ea typeface="Cambria Math"/>
                                      </a:rPr>
                                      <m:t>𝑀</m:t>
                                    </m:r>
                                  </m:sub>
                                </m:sSub>
                                <m:r>
                                  <a:rPr lang="en-US" sz="2400" i="1">
                                    <a:latin typeface="Cambria Math"/>
                                    <a:ea typeface="Cambria Math"/>
                                  </a:rPr>
                                  <m:t>+</m:t>
                                </m:r>
                                <m:r>
                                  <a:rPr lang="en-US" sz="2400" i="1">
                                    <a:latin typeface="Cambria Math"/>
                                    <a:ea typeface="Cambria Math"/>
                                  </a:rPr>
                                  <m:t>𝑐</m:t>
                                </m:r>
                              </m:e>
                            </m:d>
                          </m:num>
                          <m:den>
                            <m:rad>
                              <m:radPr>
                                <m:degHide m:val="on"/>
                                <m:ctrlPr>
                                  <a:rPr lang="en-US" sz="2400" i="1">
                                    <a:latin typeface="Cambria Math" panose="02040503050406030204" pitchFamily="18" charset="0"/>
                                    <a:ea typeface="Cambria Math"/>
                                  </a:rPr>
                                </m:ctrlPr>
                              </m:radPr>
                              <m:deg/>
                              <m:e>
                                <m:sSup>
                                  <m:sSup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  <a:ea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400" i="1">
                                        <a:latin typeface="Cambria Math"/>
                                        <a:ea typeface="Cambria Math"/>
                                      </a:rPr>
                                      <m:t>𝑎</m:t>
                                    </m:r>
                                  </m:e>
                                  <m:sup>
                                    <m:r>
                                      <a:rPr lang="en-US" sz="2400" i="1">
                                        <a:latin typeface="Cambria Math"/>
                                        <a:ea typeface="Cambria Math"/>
                                      </a:rPr>
                                      <m:t>2</m:t>
                                    </m:r>
                                  </m:sup>
                                </m:sSup>
                                <m:r>
                                  <a:rPr lang="en-US" sz="2400" i="1">
                                    <a:latin typeface="Cambria Math"/>
                                    <a:ea typeface="Cambria Math"/>
                                  </a:rPr>
                                  <m:t>+</m:t>
                                </m:r>
                                <m:sSup>
                                  <m:sSup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  <a:ea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400" i="1">
                                        <a:latin typeface="Cambria Math"/>
                                        <a:ea typeface="Cambria Math"/>
                                      </a:rPr>
                                      <m:t>𝑏</m:t>
                                    </m:r>
                                  </m:e>
                                  <m:sup>
                                    <m:r>
                                      <a:rPr lang="en-US" sz="2400" i="1">
                                        <a:latin typeface="Cambria Math"/>
                                        <a:ea typeface="Cambria Math"/>
                                      </a:rPr>
                                      <m:t>2</m:t>
                                    </m:r>
                                  </m:sup>
                                </m:sSup>
                              </m:e>
                            </m:rad>
                          </m:den>
                        </m:f>
                      </m:oMath>
                    </m:oMathPara>
                  </a14:m>
                  <a:endParaRPr lang="vi-VN" dirty="0"/>
                </a:p>
              </p:txBody>
            </p:sp>
          </mc:Choice>
          <mc:Fallback>
            <p:sp>
              <p:nvSpPr>
                <p:cNvPr id="12" name="TextBox 1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013590" y="5625558"/>
                  <a:ext cx="3847720" cy="875496"/>
                </a:xfrm>
                <a:prstGeom prst="rect">
                  <a:avLst/>
                </a:prstGeom>
                <a:blipFill rotWithShape="0"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4" name="Rounded Rectangle 3"/>
            <p:cNvSpPr/>
            <p:nvPr/>
          </p:nvSpPr>
          <p:spPr>
            <a:xfrm>
              <a:off x="7836153" y="5441981"/>
              <a:ext cx="4202594" cy="1242650"/>
            </a:xfrm>
            <a:prstGeom prst="roundRect">
              <a:avLst>
                <a:gd name="adj" fmla="val 50000"/>
              </a:avLst>
            </a:prstGeom>
            <a:noFill/>
            <a:ln w="28575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51243991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4204" y="567329"/>
            <a:ext cx="1239168" cy="1239168"/>
          </a:xfrm>
          <a:prstGeom prst="rect">
            <a:avLst/>
          </a:prstGeom>
        </p:spPr>
      </p:pic>
      <p:grpSp>
        <p:nvGrpSpPr>
          <p:cNvPr id="43" name="Group 42"/>
          <p:cNvGrpSpPr/>
          <p:nvPr/>
        </p:nvGrpSpPr>
        <p:grpSpPr>
          <a:xfrm>
            <a:off x="1183742" y="1257395"/>
            <a:ext cx="7494915" cy="2371675"/>
            <a:chOff x="2567609" y="1700809"/>
            <a:chExt cx="7494915" cy="2371675"/>
          </a:xfrm>
        </p:grpSpPr>
        <p:pic>
          <p:nvPicPr>
            <p:cNvPr id="5" name="图片 1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567609" y="1700809"/>
              <a:ext cx="7494915" cy="2371675"/>
            </a:xfrm>
            <a:prstGeom prst="rect">
              <a:avLst/>
            </a:prstGeom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" name="TextBox 8"/>
                <p:cNvSpPr txBox="1"/>
                <p:nvPr/>
              </p:nvSpPr>
              <p:spPr>
                <a:xfrm>
                  <a:off x="2697007" y="1931833"/>
                  <a:ext cx="7215418" cy="190962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2400" dirty="0">
                      <a:latin typeface="Times New Roman" pitchFamily="18" charset="0"/>
                      <a:cs typeface="Times New Roman" pitchFamily="18" charset="0"/>
                    </a:rPr>
                    <a:t>Cho </a:t>
                  </a:r>
                  <a:r>
                    <a:rPr lang="en-US" sz="2400" dirty="0" err="1">
                      <a:latin typeface="Times New Roman" pitchFamily="18" charset="0"/>
                      <a:cs typeface="Times New Roman" pitchFamily="18" charset="0"/>
                    </a:rPr>
                    <a:t>đường</a:t>
                  </a:r>
                  <a:r>
                    <a:rPr lang="en-US" sz="2400" dirty="0">
                      <a:latin typeface="Times New Roman" pitchFamily="18" charset="0"/>
                      <a:cs typeface="Times New Roman" pitchFamily="18" charset="0"/>
                    </a:rPr>
                    <a:t> </a:t>
                  </a:r>
                  <a:r>
                    <a:rPr lang="en-US" sz="2400" dirty="0" err="1">
                      <a:latin typeface="Times New Roman" pitchFamily="18" charset="0"/>
                      <a:cs typeface="Times New Roman" pitchFamily="18" charset="0"/>
                    </a:rPr>
                    <a:t>thẳng</a:t>
                  </a:r>
                  <a:r>
                    <a:rPr lang="en-US" sz="2400" dirty="0">
                      <a:latin typeface="Times New Roman" pitchFamily="18" charset="0"/>
                      <a:cs typeface="Times New Roman" pitchFamily="18" charset="0"/>
                    </a:rPr>
                    <a:t> </a:t>
                  </a:r>
                  <a14:m>
                    <m:oMath xmlns:m="http://schemas.openxmlformats.org/officeDocument/2006/math"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/>
                              <a:ea typeface="Cambria Math"/>
                            </a:rPr>
                            <m:t>∆</m:t>
                          </m:r>
                        </m:e>
                        <m:sub>
                          <m:r>
                            <a:rPr lang="en-US" sz="2400" i="1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en-US" sz="2400" i="1">
                          <a:latin typeface="Cambria Math"/>
                        </a:rPr>
                        <m:t>: </m:t>
                      </m:r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en-US" sz="2400" i="1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en-US" sz="2400" i="1">
                          <a:latin typeface="Cambria Math"/>
                        </a:rPr>
                        <m:t>𝑥</m:t>
                      </m:r>
                      <m:r>
                        <a:rPr lang="en-US" sz="2400" i="1"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/>
                            </a:rPr>
                            <m:t>𝑏</m:t>
                          </m:r>
                        </m:e>
                        <m:sub>
                          <m:r>
                            <a:rPr lang="en-US" sz="2400" i="1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en-US" sz="2400" i="1">
                          <a:latin typeface="Cambria Math"/>
                        </a:rPr>
                        <m:t>𝑦</m:t>
                      </m:r>
                      <m:r>
                        <a:rPr lang="en-US" sz="2400" i="1"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/>
                            </a:rPr>
                            <m:t>𝑐</m:t>
                          </m:r>
                        </m:e>
                        <m:sub>
                          <m:r>
                            <a:rPr lang="en-US" sz="2400" i="1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en-US" sz="2400" i="1">
                          <a:latin typeface="Cambria Math"/>
                        </a:rPr>
                        <m:t>=0</m:t>
                      </m:r>
                    </m:oMath>
                  </a14:m>
                  <a:r>
                    <a:rPr lang="en-US" sz="2400" dirty="0">
                      <a:latin typeface="Times New Roman" pitchFamily="18" charset="0"/>
                      <a:cs typeface="Times New Roman" pitchFamily="18" charset="0"/>
                    </a:rPr>
                    <a:t> </a:t>
                  </a:r>
                  <a:r>
                    <a:rPr lang="en-US" sz="2400" dirty="0" err="1">
                      <a:latin typeface="Times New Roman" pitchFamily="18" charset="0"/>
                      <a:cs typeface="Times New Roman" pitchFamily="18" charset="0"/>
                    </a:rPr>
                    <a:t>và</a:t>
                  </a:r>
                  <a:r>
                    <a:rPr lang="en-US" sz="2400" dirty="0">
                      <a:latin typeface="Times New Roman" pitchFamily="18" charset="0"/>
                      <a:cs typeface="Times New Roman" pitchFamily="18" charset="0"/>
                    </a:rPr>
                    <a:t> </a:t>
                  </a:r>
                  <a:r>
                    <a:rPr lang="en-US" sz="2400" dirty="0" err="1">
                      <a:latin typeface="Times New Roman" pitchFamily="18" charset="0"/>
                      <a:cs typeface="Times New Roman" pitchFamily="18" charset="0"/>
                    </a:rPr>
                    <a:t>có</a:t>
                  </a:r>
                  <a:r>
                    <a:rPr lang="en-US" sz="2400" dirty="0">
                      <a:latin typeface="Times New Roman" pitchFamily="18" charset="0"/>
                      <a:cs typeface="Times New Roman" pitchFamily="18" charset="0"/>
                    </a:rPr>
                    <a:t> VTPT </a:t>
                  </a:r>
                  <a14:m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i="1">
                                  <a:latin typeface="Cambria Math"/>
                                </a:rPr>
                                <m:t>𝑛</m:t>
                              </m:r>
                            </m:e>
                            <m:sub>
                              <m:r>
                                <a:rPr lang="en-US" sz="2400" i="1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</m:e>
                      </m:acc>
                    </m:oMath>
                  </a14:m>
                  <a:r>
                    <a:rPr lang="en-US" sz="2400" dirty="0">
                      <a:latin typeface="Times New Roman" pitchFamily="18" charset="0"/>
                      <a:cs typeface="Times New Roman" pitchFamily="18" charset="0"/>
                    </a:rPr>
                    <a:t> </a:t>
                  </a:r>
                  <a:r>
                    <a:rPr lang="en-US" sz="2400" dirty="0" err="1">
                      <a:latin typeface="Times New Roman" pitchFamily="18" charset="0"/>
                      <a:cs typeface="Times New Roman" pitchFamily="18" charset="0"/>
                    </a:rPr>
                    <a:t>và</a:t>
                  </a:r>
                  <a:r>
                    <a:rPr lang="en-US" sz="2400" dirty="0">
                      <a:latin typeface="Times New Roman" pitchFamily="18" charset="0"/>
                      <a:cs typeface="Times New Roman" pitchFamily="18" charset="0"/>
                    </a:rPr>
                    <a:t> </a:t>
                  </a:r>
                  <a:r>
                    <a:rPr lang="en-US" sz="2400" dirty="0" err="1">
                      <a:latin typeface="Times New Roman" pitchFamily="18" charset="0"/>
                      <a:cs typeface="Times New Roman" pitchFamily="18" charset="0"/>
                    </a:rPr>
                    <a:t>đường</a:t>
                  </a:r>
                  <a:r>
                    <a:rPr lang="en-US" sz="2400" dirty="0">
                      <a:latin typeface="Times New Roman" pitchFamily="18" charset="0"/>
                      <a:cs typeface="Times New Roman" pitchFamily="18" charset="0"/>
                    </a:rPr>
                    <a:t> </a:t>
                  </a:r>
                  <a:r>
                    <a:rPr lang="en-US" sz="2400" dirty="0" err="1">
                      <a:latin typeface="Times New Roman" pitchFamily="18" charset="0"/>
                      <a:cs typeface="Times New Roman" pitchFamily="18" charset="0"/>
                    </a:rPr>
                    <a:t>thẳng</a:t>
                  </a:r>
                  <a:r>
                    <a:rPr lang="en-US" sz="2400" dirty="0">
                      <a:latin typeface="Times New Roman" pitchFamily="18" charset="0"/>
                      <a:cs typeface="Times New Roman" pitchFamily="18" charset="0"/>
                    </a:rPr>
                    <a:t> </a:t>
                  </a:r>
                  <a14:m>
                    <m:oMath xmlns:m="http://schemas.openxmlformats.org/officeDocument/2006/math"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/>
                              <a:ea typeface="Cambria Math"/>
                            </a:rPr>
                            <m:t>∆</m:t>
                          </m:r>
                        </m:e>
                        <m:sub>
                          <m:r>
                            <a:rPr lang="en-US" sz="2400" i="1">
                              <a:latin typeface="Cambria Math"/>
                              <a:ea typeface="Cambria Math"/>
                            </a:rPr>
                            <m:t>2</m:t>
                          </m:r>
                        </m:sub>
                      </m:sSub>
                      <m:r>
                        <a:rPr lang="en-US" sz="2400" i="1">
                          <a:latin typeface="Cambria Math"/>
                        </a:rPr>
                        <m:t>: </m:t>
                      </m:r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en-US" sz="2400" i="1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en-US" sz="2400" i="1">
                          <a:latin typeface="Cambria Math"/>
                        </a:rPr>
                        <m:t>𝑥</m:t>
                      </m:r>
                      <m:r>
                        <a:rPr lang="en-US" sz="2400" i="1"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/>
                            </a:rPr>
                            <m:t>𝑏</m:t>
                          </m:r>
                        </m:e>
                        <m:sub>
                          <m:r>
                            <a:rPr lang="en-US" sz="2400" i="1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en-US" sz="2400" i="1">
                          <a:latin typeface="Cambria Math"/>
                        </a:rPr>
                        <m:t>𝑦</m:t>
                      </m:r>
                      <m:r>
                        <a:rPr lang="en-US" sz="2400" i="1"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/>
                            </a:rPr>
                            <m:t>𝑐</m:t>
                          </m:r>
                        </m:e>
                        <m:sub>
                          <m:r>
                            <a:rPr lang="en-US" sz="2400" i="1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en-US" sz="2400" i="1">
                          <a:latin typeface="Cambria Math"/>
                        </a:rPr>
                        <m:t>=0</m:t>
                      </m:r>
                    </m:oMath>
                  </a14:m>
                  <a:r>
                    <a:rPr lang="en-US" sz="2400" dirty="0">
                      <a:latin typeface="Times New Roman" pitchFamily="18" charset="0"/>
                      <a:cs typeface="Times New Roman" pitchFamily="18" charset="0"/>
                    </a:rPr>
                    <a:t> </a:t>
                  </a:r>
                  <a:r>
                    <a:rPr lang="en-US" sz="2400" dirty="0" err="1">
                      <a:latin typeface="Times New Roman" pitchFamily="18" charset="0"/>
                      <a:cs typeface="Times New Roman" pitchFamily="18" charset="0"/>
                    </a:rPr>
                    <a:t>và</a:t>
                  </a:r>
                  <a:r>
                    <a:rPr lang="en-US" sz="2400" dirty="0">
                      <a:latin typeface="Times New Roman" pitchFamily="18" charset="0"/>
                      <a:cs typeface="Times New Roman" pitchFamily="18" charset="0"/>
                    </a:rPr>
                    <a:t> </a:t>
                  </a:r>
                  <a:r>
                    <a:rPr lang="en-US" sz="2400" dirty="0" err="1">
                      <a:latin typeface="Times New Roman" pitchFamily="18" charset="0"/>
                      <a:cs typeface="Times New Roman" pitchFamily="18" charset="0"/>
                    </a:rPr>
                    <a:t>có</a:t>
                  </a:r>
                  <a:r>
                    <a:rPr lang="en-US" sz="2400" dirty="0">
                      <a:latin typeface="Times New Roman" pitchFamily="18" charset="0"/>
                      <a:cs typeface="Times New Roman" pitchFamily="18" charset="0"/>
                    </a:rPr>
                    <a:t> VTPT </a:t>
                  </a:r>
                  <a14:m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i="1">
                                  <a:latin typeface="Cambria Math"/>
                                </a:rPr>
                                <m:t>𝑛</m:t>
                              </m:r>
                            </m:e>
                            <m:sub>
                              <m:r>
                                <a:rPr lang="en-US" sz="2400" i="1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</m:e>
                      </m:acc>
                      <m:r>
                        <a:rPr lang="en-US" sz="2400" i="1">
                          <a:latin typeface="Cambria Math"/>
                        </a:rPr>
                        <m:t>.</m:t>
                      </m:r>
                    </m:oMath>
                  </a14:m>
                  <a:r>
                    <a:rPr lang="en-US" sz="2400" dirty="0">
                      <a:latin typeface="Times New Roman" pitchFamily="18" charset="0"/>
                      <a:cs typeface="Times New Roman" pitchFamily="18" charset="0"/>
                    </a:rPr>
                    <a:t> Ta </a:t>
                  </a:r>
                  <a:r>
                    <a:rPr lang="en-US" sz="2400" dirty="0" err="1">
                      <a:latin typeface="Times New Roman" pitchFamily="18" charset="0"/>
                      <a:cs typeface="Times New Roman" pitchFamily="18" charset="0"/>
                    </a:rPr>
                    <a:t>có</a:t>
                  </a:r>
                  <a:r>
                    <a:rPr lang="en-US" sz="2400" dirty="0">
                      <a:latin typeface="Times New Roman" pitchFamily="18" charset="0"/>
                      <a:cs typeface="Times New Roman" pitchFamily="18" charset="0"/>
                    </a:rPr>
                    <a:t>:</a:t>
                  </a:r>
                </a:p>
                <a:p>
                  <a:pPr algn="ctr"/>
                  <a14:m>
                    <m:oMath xmlns:m="http://schemas.openxmlformats.org/officeDocument/2006/math">
                      <m:func>
                        <m:funcPr>
                          <m:ctrlPr>
                            <a:rPr lang="vi-VN" sz="28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vi-VN" sz="2800">
                              <a:latin typeface="Cambria Math"/>
                            </a:rPr>
                            <m:t>cos</m:t>
                          </m:r>
                        </m:fName>
                        <m:e>
                          <m:r>
                            <a:rPr lang="vi-VN" sz="2800" i="1">
                              <a:latin typeface="Cambria Math"/>
                            </a:rPr>
                            <m:t>(</m:t>
                          </m:r>
                        </m:e>
                      </m:func>
                      <m:sSub>
                        <m:sSubPr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i="1">
                              <a:latin typeface="Cambria Math"/>
                              <a:ea typeface="Cambria Math"/>
                            </a:rPr>
                            <m:t>∆</m:t>
                          </m:r>
                        </m:e>
                        <m:sub>
                          <m:r>
                            <a:rPr lang="en-US" sz="2800" i="1">
                              <a:latin typeface="Cambria Math"/>
                            </a:rPr>
                            <m:t>1</m:t>
                          </m:r>
                        </m:sub>
                      </m:sSub>
                    </m:oMath>
                  </a14:m>
                  <a:r>
                    <a:rPr lang="vi-VN" sz="2800" dirty="0"/>
                    <a:t>,</a:t>
                  </a:r>
                  <a:r>
                    <a:rPr lang="en-US" sz="2800" dirty="0"/>
                    <a:t> </a:t>
                  </a:r>
                  <a14:m>
                    <m:oMath xmlns:m="http://schemas.openxmlformats.org/officeDocument/2006/math">
                      <m:sSub>
                        <m:sSubPr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i="1">
                              <a:latin typeface="Cambria Math"/>
                              <a:ea typeface="Cambria Math"/>
                            </a:rPr>
                            <m:t>∆</m:t>
                          </m:r>
                        </m:e>
                        <m:sub>
                          <m:r>
                            <a:rPr lang="en-US" sz="2800" i="1">
                              <a:latin typeface="Cambria Math"/>
                              <a:ea typeface="Cambria Math"/>
                            </a:rPr>
                            <m:t>2</m:t>
                          </m:r>
                        </m:sub>
                      </m:sSub>
                    </m:oMath>
                  </a14:m>
                  <a:r>
                    <a:rPr lang="vi-VN" sz="2800" dirty="0"/>
                    <a:t>)=</a:t>
                  </a:r>
                  <a14:m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vi-VN" sz="2800" i="1" dirty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unc>
                            <m:funcPr>
                              <m:ctrlPr>
                                <a:rPr lang="vi-VN" sz="2800" i="1" dirty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vi-VN" sz="2800" dirty="0">
                                  <a:latin typeface="Cambria Math"/>
                                </a:rPr>
                                <m:t>cos</m:t>
                              </m:r>
                            </m:fName>
                            <m:e>
                              <m:r>
                                <a:rPr lang="vi-VN" sz="2800" i="1" dirty="0">
                                  <a:latin typeface="Cambria Math"/>
                                </a:rPr>
                                <m:t>(</m:t>
                              </m:r>
                              <m:acc>
                                <m:accPr>
                                  <m:chr m:val="⃗"/>
                                  <m:ctrlPr>
                                    <a:rPr lang="en-US" sz="2800" i="1"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sSub>
                                    <m:sSubPr>
                                      <m:ctrlPr>
                                        <a:rPr lang="en-US" sz="2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800" i="1">
                                          <a:latin typeface="Cambria Math"/>
                                        </a:rPr>
                                        <m:t>𝑛</m:t>
                                      </m:r>
                                    </m:e>
                                    <m:sub>
                                      <m:r>
                                        <a:rPr lang="en-US" sz="2800" i="1">
                                          <a:latin typeface="Cambria Math"/>
                                        </a:rPr>
                                        <m:t>1</m:t>
                                      </m:r>
                                    </m:sub>
                                  </m:sSub>
                                </m:e>
                              </m:acc>
                              <m:r>
                                <a:rPr lang="vi-VN" sz="2800" i="1">
                                  <a:latin typeface="Cambria Math"/>
                                </a:rPr>
                                <m:t>,</m:t>
                              </m:r>
                              <m:acc>
                                <m:accPr>
                                  <m:chr m:val="⃗"/>
                                  <m:ctrlPr>
                                    <a:rPr lang="en-US" sz="2800" i="1"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sSub>
                                    <m:sSubPr>
                                      <m:ctrlPr>
                                        <a:rPr lang="en-US" sz="2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800" i="1">
                                          <a:latin typeface="Cambria Math"/>
                                        </a:rPr>
                                        <m:t>𝑛</m:t>
                                      </m:r>
                                    </m:e>
                                    <m:sub>
                                      <m:r>
                                        <a:rPr lang="en-US" sz="2800" i="1">
                                          <a:latin typeface="Cambria Math"/>
                                        </a:rPr>
                                        <m:t>2</m:t>
                                      </m:r>
                                    </m:sub>
                                  </m:sSub>
                                </m:e>
                              </m:acc>
                              <m:r>
                                <a:rPr lang="vi-VN" sz="2800" i="1">
                                  <a:latin typeface="Cambria Math"/>
                                </a:rPr>
                                <m:t>)</m:t>
                              </m:r>
                            </m:e>
                          </m:func>
                        </m:e>
                      </m:d>
                      <m:r>
                        <a:rPr lang="vi-VN" sz="2800" i="1" dirty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vi-VN" sz="2800" i="1" dirty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d>
                            <m:dPr>
                              <m:begChr m:val="|"/>
                              <m:endChr m:val="|"/>
                              <m:ctrlPr>
                                <a:rPr lang="vi-VN" sz="2800" i="1" dirty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acc>
                                <m:accPr>
                                  <m:chr m:val="⃗"/>
                                  <m:ctrlPr>
                                    <a:rPr lang="en-US" sz="2800" i="1"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sSub>
                                    <m:sSubPr>
                                      <m:ctrlPr>
                                        <a:rPr lang="en-US" sz="2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800" i="1">
                                          <a:latin typeface="Cambria Math"/>
                                        </a:rPr>
                                        <m:t>𝑛</m:t>
                                      </m:r>
                                    </m:e>
                                    <m:sub>
                                      <m:r>
                                        <a:rPr lang="en-US" sz="2800" i="1">
                                          <a:latin typeface="Cambria Math"/>
                                        </a:rPr>
                                        <m:t>1</m:t>
                                      </m:r>
                                    </m:sub>
                                  </m:sSub>
                                </m:e>
                              </m:acc>
                              <m:r>
                                <a:rPr lang="en-US" sz="2800" i="1">
                                  <a:latin typeface="Cambria Math"/>
                                </a:rPr>
                                <m:t>.</m:t>
                              </m:r>
                              <m:acc>
                                <m:accPr>
                                  <m:chr m:val="⃗"/>
                                  <m:ctrlPr>
                                    <a:rPr lang="en-US" sz="2800" i="1"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sSub>
                                    <m:sSubPr>
                                      <m:ctrlPr>
                                        <a:rPr lang="en-US" sz="2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800" i="1">
                                          <a:latin typeface="Cambria Math"/>
                                        </a:rPr>
                                        <m:t>𝑛</m:t>
                                      </m:r>
                                    </m:e>
                                    <m:sub>
                                      <m:r>
                                        <a:rPr lang="en-US" sz="2800" i="1">
                                          <a:latin typeface="Cambria Math"/>
                                        </a:rPr>
                                        <m:t>2</m:t>
                                      </m:r>
                                    </m:sub>
                                  </m:sSub>
                                </m:e>
                              </m:acc>
                            </m:e>
                          </m:d>
                        </m:num>
                        <m:den>
                          <m:d>
                            <m:dPr>
                              <m:begChr m:val="|"/>
                              <m:endChr m:val="|"/>
                              <m:ctrlPr>
                                <a:rPr lang="vi-VN" sz="2800" i="1" dirty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acc>
                                <m:accPr>
                                  <m:chr m:val="⃗"/>
                                  <m:ctrlPr>
                                    <a:rPr lang="en-US" sz="2800" i="1"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sSub>
                                    <m:sSubPr>
                                      <m:ctrlPr>
                                        <a:rPr lang="en-US" sz="2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800" i="1">
                                          <a:latin typeface="Cambria Math"/>
                                        </a:rPr>
                                        <m:t>𝑛</m:t>
                                      </m:r>
                                    </m:e>
                                    <m:sub>
                                      <m:r>
                                        <a:rPr lang="en-US" sz="2800" i="1">
                                          <a:latin typeface="Cambria Math"/>
                                        </a:rPr>
                                        <m:t>1</m:t>
                                      </m:r>
                                    </m:sub>
                                  </m:sSub>
                                </m:e>
                              </m:acc>
                            </m:e>
                          </m:d>
                          <m:d>
                            <m:dPr>
                              <m:begChr m:val="|"/>
                              <m:endChr m:val="|"/>
                              <m:ctrlPr>
                                <a:rPr lang="vi-VN" sz="2800" i="1" dirty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acc>
                                <m:accPr>
                                  <m:chr m:val="⃗"/>
                                  <m:ctrlPr>
                                    <a:rPr lang="en-US" sz="2800" i="1"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sSub>
                                    <m:sSubPr>
                                      <m:ctrlPr>
                                        <a:rPr lang="en-US" sz="2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800" i="1">
                                          <a:latin typeface="Cambria Math"/>
                                        </a:rPr>
                                        <m:t>𝑛</m:t>
                                      </m:r>
                                    </m:e>
                                    <m:sub>
                                      <m:r>
                                        <a:rPr lang="en-US" sz="2800" i="1">
                                          <a:latin typeface="Cambria Math"/>
                                        </a:rPr>
                                        <m:t>2</m:t>
                                      </m:r>
                                    </m:sub>
                                  </m:sSub>
                                </m:e>
                              </m:acc>
                            </m:e>
                          </m:d>
                        </m:den>
                      </m:f>
                    </m:oMath>
                  </a14:m>
                  <a:endParaRPr lang="vi-VN" dirty="0"/>
                </a:p>
              </p:txBody>
            </p:sp>
          </mc:Choice>
          <mc:Fallback xmlns="">
            <p:sp>
              <p:nvSpPr>
                <p:cNvPr id="9" name="TextBox 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697007" y="1931833"/>
                  <a:ext cx="7215418" cy="1909625"/>
                </a:xfrm>
                <a:prstGeom prst="rect">
                  <a:avLst/>
                </a:prstGeom>
                <a:blipFill rotWithShape="0">
                  <a:blip r:embed="rId4"/>
                  <a:stretch>
                    <a:fillRect l="-1267" t="-2556" r="-126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TextBox 9"/>
              <p:cNvSpPr txBox="1"/>
              <p:nvPr/>
            </p:nvSpPr>
            <p:spPr>
              <a:xfrm>
                <a:off x="704786" y="4291554"/>
                <a:ext cx="4309770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vi-VN" sz="2800" b="1" dirty="0">
                    <a:solidFill>
                      <a:schemeClr val="accent1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Chú ý: </a:t>
                </a:r>
                <a:r>
                  <a:rPr lang="vi-VN" sz="2800" dirty="0" smtClean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14:m>
                  <m:oMath xmlns:m="http://schemas.openxmlformats.org/officeDocument/2006/math">
                    <m:r>
                      <a:rPr lang="vi-VN" sz="2800" i="1">
                        <a:solidFill>
                          <a:schemeClr val="tx1"/>
                        </a:solidFill>
                        <a:latin typeface="Cambria Math"/>
                        <a:ea typeface="Cambria Math"/>
                      </a:rPr>
                      <m:t>°≤</m:t>
                    </m:r>
                    <m:r>
                      <a:rPr lang="en-US" sz="2800" i="1">
                        <a:solidFill>
                          <a:schemeClr val="tx1"/>
                        </a:solidFill>
                        <a:latin typeface="Cambria Math"/>
                        <a:ea typeface="Cambria Math"/>
                      </a:rPr>
                      <m:t>(</m:t>
                    </m:r>
                    <m:sSub>
                      <m:sSubPr>
                        <m:ctrlPr>
                          <a:rPr lang="en-US" sz="2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∆</m:t>
                        </m:r>
                      </m:e>
                      <m:sub>
                        <m:r>
                          <a:rPr lang="en-US" sz="2800" i="1">
                            <a:solidFill>
                              <a:schemeClr val="tx1"/>
                            </a:solidFill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m:rPr>
                        <m:nor/>
                      </m:rPr>
                      <a:rPr lang="vi-VN" sz="2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rPr>
                      <m:t>,</m:t>
                    </m:r>
                    <m:r>
                      <m:rPr>
                        <m:nor/>
                      </m:rPr>
                      <a:rPr lang="en-US" sz="2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rPr>
                      <m:t> </m:t>
                    </m:r>
                    <m:sSub>
                      <m:sSubPr>
                        <m:ctrlPr>
                          <a:rPr lang="en-US" sz="2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∆</m:t>
                        </m:r>
                      </m:e>
                      <m:sub>
                        <m:r>
                          <a:rPr lang="en-US" sz="2800" i="1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2</m:t>
                        </m:r>
                      </m:sub>
                    </m:sSub>
                    <m:r>
                      <m:rPr>
                        <m:nor/>
                      </m:rPr>
                      <a:rPr lang="vi-VN" sz="2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rPr>
                      <m:t>)</m:t>
                    </m:r>
                    <m:r>
                      <a:rPr lang="vi-VN" sz="2800" i="1">
                        <a:solidFill>
                          <a:schemeClr val="tx1"/>
                        </a:solidFill>
                        <a:latin typeface="Cambria Math"/>
                        <a:ea typeface="Cambria Math"/>
                      </a:rPr>
                      <m:t>≤90°</m:t>
                    </m:r>
                  </m:oMath>
                </a14:m>
                <a:endParaRPr lang="vi-VN" sz="28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4786" y="4291554"/>
                <a:ext cx="4309770" cy="523220"/>
              </a:xfrm>
              <a:prstGeom prst="rect">
                <a:avLst/>
              </a:prstGeom>
              <a:blipFill rotWithShape="0">
                <a:blip r:embed="rId5"/>
                <a:stretch>
                  <a:fillRect l="-2970" t="-12791" b="-3139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4" name="Title 1"/>
          <p:cNvSpPr>
            <a:spLocks noGrp="1"/>
          </p:cNvSpPr>
          <p:nvPr>
            <p:ph type="title"/>
          </p:nvPr>
        </p:nvSpPr>
        <p:spPr>
          <a:xfrm>
            <a:off x="133121" y="111737"/>
            <a:ext cx="8235024" cy="483174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2. PHƯƠNG TRÌNH ĐƯỜNG THẲNG</a:t>
            </a:r>
            <a:endParaRPr lang="en-US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0" y="732488"/>
            <a:ext cx="314861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 </a:t>
            </a:r>
            <a:r>
              <a:rPr lang="fr-FR" sz="20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Góc</a:t>
            </a:r>
            <a:r>
              <a:rPr lang="fr-FR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20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giữa</a:t>
            </a:r>
            <a:r>
              <a:rPr lang="fr-FR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 </a:t>
            </a:r>
            <a:r>
              <a:rPr lang="fr-FR" sz="20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đường</a:t>
            </a:r>
            <a:r>
              <a:rPr lang="fr-FR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20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thẳng</a:t>
            </a:r>
            <a:r>
              <a:rPr lang="fr-FR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8" name="Picture 47" descr="Screen Clippi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497" y="4039114"/>
            <a:ext cx="4787295" cy="1514193"/>
          </a:xfrm>
          <a:prstGeom prst="rect">
            <a:avLst/>
          </a:prstGeom>
        </p:spPr>
      </p:pic>
      <p:sp>
        <p:nvSpPr>
          <p:cNvPr id="49" name="Down Arrow 48"/>
          <p:cNvSpPr/>
          <p:nvPr/>
        </p:nvSpPr>
        <p:spPr>
          <a:xfrm rot="19914827">
            <a:off x="7207364" y="3470983"/>
            <a:ext cx="503689" cy="892437"/>
          </a:xfrm>
          <a:prstGeom prst="downArrow">
            <a:avLst>
              <a:gd name="adj1" fmla="val 47351"/>
              <a:gd name="adj2" fmla="val 84112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589675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4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3061" y="1474024"/>
            <a:ext cx="652407" cy="81483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3601" y="2707057"/>
            <a:ext cx="652407" cy="81483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6009" y="3968973"/>
            <a:ext cx="652407" cy="81483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4983" y="5280116"/>
            <a:ext cx="652407" cy="814839"/>
          </a:xfrm>
          <a:prstGeom prst="rect">
            <a:avLst/>
          </a:prstGeom>
        </p:spPr>
      </p:pic>
      <p:grpSp>
        <p:nvGrpSpPr>
          <p:cNvPr id="38" name="组合 37"/>
          <p:cNvGrpSpPr/>
          <p:nvPr/>
        </p:nvGrpSpPr>
        <p:grpSpPr>
          <a:xfrm>
            <a:off x="1871316" y="134534"/>
            <a:ext cx="5312391" cy="4817281"/>
            <a:chOff x="1959812" y="1414770"/>
            <a:chExt cx="4038169" cy="288440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59812" y="1414770"/>
              <a:ext cx="4038169" cy="2884405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2425849" y="2200938"/>
              <a:ext cx="2661676" cy="5712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altLang="zh-CN" sz="2800" dirty="0" err="1">
                  <a:solidFill>
                    <a:prstClr val="black"/>
                  </a:solidFill>
                  <a:latin typeface="Times New Roman" pitchFamily="18" charset="0"/>
                  <a:ea typeface="全字库正楷体" panose="02010604000101010101" pitchFamily="2" charset="-122"/>
                  <a:cs typeface="Times New Roman" pitchFamily="18" charset="0"/>
                </a:rPr>
                <a:t>Tính</a:t>
              </a:r>
              <a:r>
                <a:rPr lang="en-US" altLang="zh-CN" sz="2800" dirty="0">
                  <a:solidFill>
                    <a:prstClr val="black"/>
                  </a:solidFill>
                  <a:latin typeface="Times New Roman" pitchFamily="18" charset="0"/>
                  <a:ea typeface="全字库正楷体" panose="02010604000101010101" pitchFamily="2" charset="-122"/>
                  <a:cs typeface="Times New Roman" pitchFamily="18" charset="0"/>
                </a:rPr>
                <a:t> </a:t>
              </a:r>
              <a:r>
                <a:rPr lang="en-US" altLang="zh-CN" sz="2800" dirty="0" err="1">
                  <a:solidFill>
                    <a:prstClr val="black"/>
                  </a:solidFill>
                  <a:latin typeface="Times New Roman" pitchFamily="18" charset="0"/>
                  <a:ea typeface="全字库正楷体" panose="02010604000101010101" pitchFamily="2" charset="-122"/>
                  <a:cs typeface="Times New Roman" pitchFamily="18" charset="0"/>
                </a:rPr>
                <a:t>góc</a:t>
              </a:r>
              <a:r>
                <a:rPr lang="en-US" altLang="zh-CN" sz="2800" dirty="0">
                  <a:solidFill>
                    <a:prstClr val="black"/>
                  </a:solidFill>
                  <a:latin typeface="Times New Roman" pitchFamily="18" charset="0"/>
                  <a:ea typeface="全字库正楷体" panose="02010604000101010101" pitchFamily="2" charset="-122"/>
                  <a:cs typeface="Times New Roman" pitchFamily="18" charset="0"/>
                </a:rPr>
                <a:t> </a:t>
              </a:r>
              <a:r>
                <a:rPr lang="en-US" altLang="zh-CN" sz="2800" dirty="0" err="1">
                  <a:solidFill>
                    <a:prstClr val="black"/>
                  </a:solidFill>
                  <a:latin typeface="Times New Roman" pitchFamily="18" charset="0"/>
                  <a:ea typeface="全字库正楷体" panose="02010604000101010101" pitchFamily="2" charset="-122"/>
                  <a:cs typeface="Times New Roman" pitchFamily="18" charset="0"/>
                </a:rPr>
                <a:t>tạo</a:t>
              </a:r>
              <a:r>
                <a:rPr lang="en-US" altLang="zh-CN" sz="2800" dirty="0">
                  <a:solidFill>
                    <a:prstClr val="black"/>
                  </a:solidFill>
                  <a:latin typeface="Times New Roman" pitchFamily="18" charset="0"/>
                  <a:ea typeface="全字库正楷体" panose="02010604000101010101" pitchFamily="2" charset="-122"/>
                  <a:cs typeface="Times New Roman" pitchFamily="18" charset="0"/>
                </a:rPr>
                <a:t> </a:t>
              </a:r>
              <a:r>
                <a:rPr lang="en-US" altLang="zh-CN" sz="2800" dirty="0" err="1">
                  <a:solidFill>
                    <a:prstClr val="black"/>
                  </a:solidFill>
                  <a:latin typeface="Times New Roman" pitchFamily="18" charset="0"/>
                  <a:ea typeface="全字库正楷体" panose="02010604000101010101" pitchFamily="2" charset="-122"/>
                  <a:cs typeface="Times New Roman" pitchFamily="18" charset="0"/>
                </a:rPr>
                <a:t>bởi</a:t>
              </a:r>
              <a:r>
                <a:rPr lang="en-US" altLang="zh-CN" sz="2800" dirty="0">
                  <a:solidFill>
                    <a:prstClr val="black"/>
                  </a:solidFill>
                  <a:latin typeface="Times New Roman" pitchFamily="18" charset="0"/>
                  <a:ea typeface="全字库正楷体" panose="02010604000101010101" pitchFamily="2" charset="-122"/>
                  <a:cs typeface="Times New Roman" pitchFamily="18" charset="0"/>
                </a:rPr>
                <a:t> 2 </a:t>
              </a:r>
              <a:r>
                <a:rPr lang="en-US" altLang="zh-CN" sz="2800" dirty="0" err="1">
                  <a:solidFill>
                    <a:prstClr val="black"/>
                  </a:solidFill>
                  <a:latin typeface="Times New Roman" pitchFamily="18" charset="0"/>
                  <a:ea typeface="全字库正楷体" panose="02010604000101010101" pitchFamily="2" charset="-122"/>
                  <a:cs typeface="Times New Roman" pitchFamily="18" charset="0"/>
                </a:rPr>
                <a:t>đường</a:t>
              </a:r>
              <a:r>
                <a:rPr lang="en-US" altLang="zh-CN" sz="2800" dirty="0">
                  <a:solidFill>
                    <a:prstClr val="black"/>
                  </a:solidFill>
                  <a:latin typeface="Times New Roman" pitchFamily="18" charset="0"/>
                  <a:ea typeface="全字库正楷体" panose="02010604000101010101" pitchFamily="2" charset="-122"/>
                  <a:cs typeface="Times New Roman" pitchFamily="18" charset="0"/>
                </a:rPr>
                <a:t> </a:t>
              </a:r>
              <a:r>
                <a:rPr lang="en-US" altLang="zh-CN" sz="2800" dirty="0" err="1">
                  <a:solidFill>
                    <a:prstClr val="black"/>
                  </a:solidFill>
                  <a:latin typeface="Times New Roman" pitchFamily="18" charset="0"/>
                  <a:ea typeface="全字库正楷体" panose="02010604000101010101" pitchFamily="2" charset="-122"/>
                  <a:cs typeface="Times New Roman" pitchFamily="18" charset="0"/>
                </a:rPr>
                <a:t>thẳng</a:t>
              </a:r>
              <a:endParaRPr lang="zh-CN" altLang="en-US" sz="2800" dirty="0">
                <a:solidFill>
                  <a:prstClr val="black"/>
                </a:solidFill>
                <a:latin typeface="Times New Roman" pitchFamily="18" charset="0"/>
                <a:ea typeface="全字库正楷体" panose="02010604000101010101" pitchFamily="2" charset="-122"/>
                <a:cs typeface="Times New Roman" pitchFamily="18" charset="0"/>
              </a:endParaRPr>
            </a:p>
          </p:txBody>
        </p:sp>
      </p:grpSp>
      <p:pic>
        <p:nvPicPr>
          <p:cNvPr id="20" name="图片 1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463" y="2811102"/>
            <a:ext cx="2959064" cy="3945419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6998975" y="2729251"/>
            <a:ext cx="2910012" cy="662544"/>
            <a:chOff x="2395256" y="1752018"/>
            <a:chExt cx="2505075" cy="662544"/>
          </a:xfrm>
        </p:grpSpPr>
        <p:sp>
          <p:nvSpPr>
            <p:cNvPr id="22" name="TextBox 17"/>
            <p:cNvSpPr txBox="1"/>
            <p:nvPr/>
          </p:nvSpPr>
          <p:spPr>
            <a:xfrm>
              <a:off x="2395256" y="1752018"/>
              <a:ext cx="15902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800" b="1" i="0" u="none" strike="noStrike" cap="none" spc="300" normalizeH="0" baseline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方正字迹-栋隶简体" panose="02010600010101010101" pitchFamily="2" charset="-122"/>
                  <a:ea typeface="方正字迹-栋隶简体" panose="02010600010101010101" pitchFamily="2" charset="-122"/>
                  <a:cs typeface="+mn-ea"/>
                </a:defRPr>
              </a:lvl1pPr>
            </a:lstStyle>
            <a:p>
              <a:endParaRPr lang="id-ID" altLang="zh-CN" dirty="0">
                <a:latin typeface="微软雅黑" panose="020B0503020204020204" pitchFamily="34" charset="-122"/>
                <a:ea typeface="微软雅黑" panose="020B0503020204020204" pitchFamily="34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23" name="TextBox 18"/>
            <p:cNvSpPr txBox="1"/>
            <p:nvPr/>
          </p:nvSpPr>
          <p:spPr>
            <a:xfrm>
              <a:off x="2395256" y="2100630"/>
              <a:ext cx="2505075" cy="3139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endParaRPr lang="en-US" sz="1200" spc="3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HappyZcool-2016" panose="02010600030101010101" pitchFamily="2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998975" y="3996505"/>
            <a:ext cx="2910012" cy="676076"/>
            <a:chOff x="2360485" y="1738486"/>
            <a:chExt cx="2505075" cy="676076"/>
          </a:xfrm>
        </p:grpSpPr>
        <p:sp>
          <p:nvSpPr>
            <p:cNvPr id="25" name="TextBox 17"/>
            <p:cNvSpPr txBox="1"/>
            <p:nvPr/>
          </p:nvSpPr>
          <p:spPr>
            <a:xfrm>
              <a:off x="2360485" y="1738486"/>
              <a:ext cx="15902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800" b="1" i="0" u="none" strike="noStrike" cap="none" spc="300" normalizeH="0" baseline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方正字迹-栋隶简体" panose="02010600010101010101" pitchFamily="2" charset="-122"/>
                  <a:ea typeface="方正字迹-栋隶简体" panose="02010600010101010101" pitchFamily="2" charset="-122"/>
                  <a:cs typeface="+mn-ea"/>
                </a:defRPr>
              </a:lvl1pPr>
            </a:lstStyle>
            <a:p>
              <a:endParaRPr lang="id-ID" altLang="zh-CN" dirty="0">
                <a:latin typeface="微软雅黑" panose="020B0503020204020204" pitchFamily="34" charset="-122"/>
                <a:ea typeface="微软雅黑" panose="020B0503020204020204" pitchFamily="34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26" name="TextBox 18"/>
            <p:cNvSpPr txBox="1"/>
            <p:nvPr/>
          </p:nvSpPr>
          <p:spPr>
            <a:xfrm>
              <a:off x="2360485" y="2100630"/>
              <a:ext cx="2505075" cy="3139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endParaRPr lang="en-US" sz="1200" spc="3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HappyZcool-2016" panose="02010600030101010101" pitchFamily="2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274959" y="1511833"/>
            <a:ext cx="3186843" cy="813168"/>
            <a:chOff x="1944688" y="1724706"/>
            <a:chExt cx="2977109" cy="723421"/>
          </a:xfrm>
        </p:grpSpPr>
        <p:sp>
          <p:nvSpPr>
            <p:cNvPr id="28" name="TextBox 17"/>
            <p:cNvSpPr txBox="1"/>
            <p:nvPr/>
          </p:nvSpPr>
          <p:spPr>
            <a:xfrm>
              <a:off x="2019388" y="1724706"/>
              <a:ext cx="172573" cy="4654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endParaRPr lang="id-ID" sz="2800" b="1" spc="3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HappyZcool-2016" panose="02010600030101010101" pitchFamily="2" charset="-122"/>
              </a:endParaRPr>
            </a:p>
          </p:txBody>
        </p:sp>
        <p:sp>
          <p:nvSpPr>
            <p:cNvPr id="29" name="TextBox 18"/>
            <p:cNvSpPr txBox="1"/>
            <p:nvPr/>
          </p:nvSpPr>
          <p:spPr>
            <a:xfrm>
              <a:off x="1944688" y="2168843"/>
              <a:ext cx="2977109" cy="2792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endParaRPr lang="en-US" sz="1200" spc="3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HappyZcool-2016" panose="02010600030101010101" pitchFamily="2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6998975" y="5320013"/>
            <a:ext cx="2910012" cy="709481"/>
            <a:chOff x="1298272" y="4560169"/>
            <a:chExt cx="2505075" cy="709481"/>
          </a:xfrm>
        </p:grpSpPr>
        <p:sp>
          <p:nvSpPr>
            <p:cNvPr id="31" name="TextBox 17"/>
            <p:cNvSpPr txBox="1"/>
            <p:nvPr/>
          </p:nvSpPr>
          <p:spPr>
            <a:xfrm>
              <a:off x="1298272" y="4560169"/>
              <a:ext cx="15902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800" b="1" i="0" u="none" strike="noStrike" cap="none" spc="300" normalizeH="0" baseline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方正字迹-栋隶简体" panose="02010600010101010101" pitchFamily="2" charset="-122"/>
                  <a:ea typeface="方正字迹-栋隶简体" panose="02010600010101010101" pitchFamily="2" charset="-122"/>
                  <a:cs typeface="+mn-ea"/>
                </a:defRPr>
              </a:lvl1pPr>
            </a:lstStyle>
            <a:p>
              <a:endParaRPr lang="id-ID" altLang="zh-CN" dirty="0">
                <a:latin typeface="微软雅黑" panose="020B0503020204020204" pitchFamily="34" charset="-122"/>
                <a:ea typeface="微软雅黑" panose="020B0503020204020204" pitchFamily="34" charset="-122"/>
                <a:sym typeface="HappyZcool-2016" panose="02010600030101010101" pitchFamily="2" charset="-122"/>
              </a:endParaRPr>
            </a:p>
          </p:txBody>
        </p:sp>
        <p:sp>
          <p:nvSpPr>
            <p:cNvPr id="32" name="TextBox 18"/>
            <p:cNvSpPr txBox="1"/>
            <p:nvPr/>
          </p:nvSpPr>
          <p:spPr>
            <a:xfrm>
              <a:off x="1298272" y="4955718"/>
              <a:ext cx="2505075" cy="3139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endParaRPr lang="en-US" sz="1200" spc="3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HappyZcool-2016" panose="02010600030101010101" pitchFamily="2" charset="-122"/>
              </a:endParaRPr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6368942" y="1511836"/>
            <a:ext cx="90601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altLang="zh-CN" sz="48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HappyZcool-2016" panose="02010600030101010101" pitchFamily="2" charset="-122"/>
              </a:rPr>
              <a:t>01</a:t>
            </a:r>
            <a:endParaRPr lang="zh-CN" altLang="en-US" sz="4800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HappyZcool-2016" panose="02010600030101010101" pitchFamily="2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371464" y="2657380"/>
            <a:ext cx="90601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altLang="zh-CN" sz="48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HappyZcool-2016" panose="02010600030101010101" pitchFamily="2" charset="-122"/>
              </a:rPr>
              <a:t>02</a:t>
            </a:r>
            <a:endParaRPr lang="zh-CN" altLang="en-US" sz="4800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HappyZcool-2016" panose="02010600030101010101" pitchFamily="2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371464" y="3967075"/>
            <a:ext cx="90601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altLang="zh-CN" sz="48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HappyZcool-2016" panose="02010600030101010101" pitchFamily="2" charset="-122"/>
              </a:rPr>
              <a:t>03</a:t>
            </a:r>
            <a:endParaRPr lang="zh-CN" altLang="en-US" sz="4800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HappyZcool-2016" panose="02010600030101010101" pitchFamily="2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371464" y="5300705"/>
            <a:ext cx="90601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altLang="zh-CN" sz="48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HappyZcool-2016" panose="02010600030101010101" pitchFamily="2" charset="-122"/>
              </a:rPr>
              <a:t>04</a:t>
            </a:r>
            <a:endParaRPr lang="zh-CN" altLang="en-US" sz="4800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HappyZcool-2016" panose="02010600030101010101" pitchFamily="2" charset="-122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9308324"/>
              </p:ext>
            </p:extLst>
          </p:nvPr>
        </p:nvGraphicFramePr>
        <p:xfrm>
          <a:off x="7198539" y="1447523"/>
          <a:ext cx="2065814" cy="10058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0" name="Equation" r:id="rId7" imgW="1015920" imgH="533160" progId="Equation.DSMT4">
                  <p:embed/>
                </p:oleObj>
              </mc:Choice>
              <mc:Fallback>
                <p:oleObj name="Equation" r:id="rId7" imgW="1015920" imgH="5331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198539" y="1447523"/>
                        <a:ext cx="2065814" cy="10058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138067"/>
              </p:ext>
            </p:extLst>
          </p:nvPr>
        </p:nvGraphicFramePr>
        <p:xfrm>
          <a:off x="7268312" y="2729119"/>
          <a:ext cx="1948242" cy="9341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1" name="Equation" r:id="rId9" imgW="1130040" imgH="507960" progId="Equation.DSMT4">
                  <p:embed/>
                </p:oleObj>
              </mc:Choice>
              <mc:Fallback>
                <p:oleObj name="Equation" r:id="rId9" imgW="1130040" imgH="5079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268312" y="2729119"/>
                        <a:ext cx="1948242" cy="93410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8111610"/>
              </p:ext>
            </p:extLst>
          </p:nvPr>
        </p:nvGraphicFramePr>
        <p:xfrm>
          <a:off x="7274957" y="4017709"/>
          <a:ext cx="1850727" cy="9341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2" name="Equation" r:id="rId11" imgW="1143000" imgH="507960" progId="Equation.DSMT4">
                  <p:embed/>
                </p:oleObj>
              </mc:Choice>
              <mc:Fallback>
                <p:oleObj name="Equation" r:id="rId11" imgW="1143000" imgH="5079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274957" y="4017709"/>
                        <a:ext cx="1850727" cy="93410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4381576"/>
              </p:ext>
            </p:extLst>
          </p:nvPr>
        </p:nvGraphicFramePr>
        <p:xfrm>
          <a:off x="7353753" y="5406109"/>
          <a:ext cx="2291778" cy="9752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3" name="Equation" r:id="rId13" imgW="1193760" imgH="507960" progId="Equation.DSMT4">
                  <p:embed/>
                </p:oleObj>
              </mc:Choice>
              <mc:Fallback>
                <p:oleObj name="Equation" r:id="rId13" imgW="1193760" imgH="5079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353753" y="5406109"/>
                        <a:ext cx="2291778" cy="97521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" name="Straight Connector 9"/>
          <p:cNvCxnSpPr/>
          <p:nvPr/>
        </p:nvCxnSpPr>
        <p:spPr>
          <a:xfrm>
            <a:off x="6496008" y="2543172"/>
            <a:ext cx="276834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6475468" y="3789040"/>
            <a:ext cx="271687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6600056" y="5280115"/>
            <a:ext cx="259228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Flowchart: Terminator 36"/>
          <p:cNvSpPr/>
          <p:nvPr/>
        </p:nvSpPr>
        <p:spPr>
          <a:xfrm>
            <a:off x="-1" y="270056"/>
            <a:ext cx="1795749" cy="535259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16.</a:t>
            </a:r>
            <a:endParaRPr lang="en-US"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040114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5" grpId="0"/>
      <p:bldP spid="3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A_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lum bright="-40000" contrast="-40000"/>
          </a:blip>
          <a:stretch>
            <a:fillRect/>
          </a:stretch>
        </p:blipFill>
        <p:spPr>
          <a:xfrm>
            <a:off x="0" y="162508"/>
            <a:ext cx="3058844" cy="388843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4079776" y="3861049"/>
                <a:ext cx="6192688" cy="24118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Ta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có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/>
                            <a:ea typeface="Cambria Math"/>
                          </a:rPr>
                          <m:t>∆</m:t>
                        </m:r>
                      </m:e>
                      <m:sub>
                        <m:r>
                          <a:rPr lang="en-US" sz="2400" i="1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có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VTPT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i="1">
                                <a:latin typeface="Cambria Math"/>
                              </a:rPr>
                              <m:t>𝑛</m:t>
                            </m:r>
                          </m:e>
                          <m:sub>
                            <m:r>
                              <a:rPr lang="en-US" sz="2400" i="1">
                                <a:latin typeface="Cambria Math"/>
                              </a:rPr>
                              <m:t>1</m:t>
                            </m:r>
                          </m:sub>
                        </m:sSub>
                      </m:e>
                    </m:acc>
                    <m:r>
                      <a:rPr lang="en-US" sz="2400" i="1">
                        <a:latin typeface="Cambria Math"/>
                      </a:rPr>
                      <m:t>(1,</m:t>
                    </m:r>
                    <m:rad>
                      <m:radPr>
                        <m:degHide m:val="on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2400" i="1">
                            <a:latin typeface="Cambria Math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)</a:t>
                </a:r>
              </a:p>
              <a:p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/>
                            <a:ea typeface="Cambria Math"/>
                          </a:rPr>
                          <m:t>∆</m:t>
                        </m:r>
                      </m:e>
                      <m:sub>
                        <m:r>
                          <a:rPr lang="en-US" sz="2400" i="1">
                            <a:latin typeface="Cambria Math"/>
                            <a:ea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có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VTPT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i="1">
                                <a:latin typeface="Cambria Math"/>
                              </a:rPr>
                              <m:t>𝑛</m:t>
                            </m:r>
                          </m:e>
                          <m:sub>
                            <m:r>
                              <a:rPr lang="en-US" sz="2400" i="1">
                                <a:latin typeface="Cambria Math"/>
                              </a:rPr>
                              <m:t>2</m:t>
                            </m:r>
                          </m:sub>
                        </m:sSub>
                      </m:e>
                    </m:acc>
                    <m:r>
                      <a:rPr lang="en-US" sz="2400" i="1">
                        <a:latin typeface="Cambria Math"/>
                      </a:rPr>
                      <m:t>(1,0</m:t>
                    </m:r>
                  </m:oMath>
                </a14:m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)</a:t>
                </a:r>
              </a:p>
              <a:p>
                <a14:m>
                  <m:oMath xmlns:m="http://schemas.openxmlformats.org/officeDocument/2006/math">
                    <m:func>
                      <m:func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2400">
                            <a:latin typeface="Cambria Math"/>
                          </a:rPr>
                          <m:t>cos</m:t>
                        </m:r>
                      </m:fName>
                      <m:e>
                        <m:r>
                          <a:rPr lang="en-US" sz="2400" i="1">
                            <a:latin typeface="Cambria Math"/>
                          </a:rPr>
                          <m:t>(</m:t>
                        </m:r>
                        <m:sSub>
                          <m:sSub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i="1">
                                <a:latin typeface="Cambria Math"/>
                                <a:ea typeface="Cambria Math"/>
                              </a:rPr>
                              <m:t>∆</m:t>
                            </m:r>
                          </m:e>
                          <m:sub>
                            <m:r>
                              <a:rPr lang="en-US" sz="2400" i="1"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en-US" sz="2400" i="1">
                            <a:latin typeface="Cambria Math"/>
                          </a:rPr>
                          <m:t>,</m:t>
                        </m:r>
                      </m:e>
                    </m:func>
                  </m:oMath>
                </a14:m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/>
                            <a:ea typeface="Cambria Math"/>
                          </a:rPr>
                          <m:t>∆</m:t>
                        </m:r>
                      </m:e>
                      <m:sub>
                        <m:r>
                          <a:rPr lang="en-US" sz="2400" i="1">
                            <a:latin typeface="Cambria Math"/>
                            <a:ea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14:m>
                  <m:oMath xmlns:m="http://schemas.openxmlformats.org/officeDocument/2006/math">
                    <m:r>
                      <a:rPr lang="en-US" sz="2400" i="1" dirty="0">
                        <a:latin typeface="Cambria Math"/>
                      </a:rPr>
                      <m:t>=</m:t>
                    </m:r>
                    <m:func>
                      <m:funcPr>
                        <m:ctrlPr>
                          <a:rPr lang="en-US" sz="2400" i="1" dirty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2400" dirty="0">
                            <a:latin typeface="Cambria Math"/>
                          </a:rPr>
                          <m:t>cos</m:t>
                        </m:r>
                      </m:fName>
                      <m:e>
                        <m:r>
                          <a:rPr lang="en-US" sz="2400" i="1" dirty="0">
                            <a:latin typeface="Cambria Math"/>
                          </a:rPr>
                          <m:t>(</m:t>
                        </m:r>
                      </m:e>
                    </m:func>
                    <m:acc>
                      <m:accPr>
                        <m:chr m:val="⃗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i="1">
                                <a:latin typeface="Cambria Math"/>
                              </a:rPr>
                              <m:t>𝑛</m:t>
                            </m:r>
                          </m:e>
                          <m:sub>
                            <m:r>
                              <a:rPr lang="en-US" sz="2400" i="1">
                                <a:latin typeface="Cambria Math"/>
                              </a:rPr>
                              <m:t>1</m:t>
                            </m:r>
                          </m:sub>
                        </m:sSub>
                      </m:e>
                    </m:acc>
                  </m:oMath>
                </a14:m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,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i="1">
                                <a:latin typeface="Cambria Math"/>
                              </a:rPr>
                              <m:t>𝑛</m:t>
                            </m:r>
                          </m:e>
                          <m:sub>
                            <m:r>
                              <a:rPr lang="en-US" sz="2400" i="1">
                                <a:latin typeface="Cambria Math"/>
                              </a:rPr>
                              <m:t>2</m:t>
                            </m:r>
                          </m:sub>
                        </m:sSub>
                      </m:e>
                    </m:acc>
                  </m:oMath>
                </a14:m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14:m>
                  <m:oMath xmlns:m="http://schemas.openxmlformats.org/officeDocument/2006/math">
                    <m:r>
                      <a:rPr lang="en-US" sz="2400" i="1" dirty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sz="2400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d>
                          <m:dPr>
                            <m:begChr m:val="|"/>
                            <m:endChr m:val="|"/>
                            <m:ctrlPr>
                              <a:rPr lang="en-US" sz="2400" i="1" dirty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d>
                              <m:dPr>
                                <m:ctrlPr>
                                  <a:rPr lang="en-US" sz="2400" i="1" dirty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2400" i="1" dirty="0">
                                    <a:latin typeface="Cambria Math"/>
                                  </a:rPr>
                                  <m:t>1</m:t>
                                </m:r>
                              </m:e>
                            </m:d>
                            <m:d>
                              <m:dPr>
                                <m:ctrlPr>
                                  <a:rPr lang="en-US" sz="2400" i="1" dirty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2400" i="1" dirty="0">
                                    <a:latin typeface="Cambria Math"/>
                                  </a:rPr>
                                  <m:t>1</m:t>
                                </m:r>
                              </m:e>
                            </m:d>
                            <m:r>
                              <a:rPr lang="en-US" sz="2400" i="1" dirty="0">
                                <a:latin typeface="Cambria Math"/>
                              </a:rPr>
                              <m:t>+(0)(</m:t>
                            </m:r>
                            <m:rad>
                              <m:radPr>
                                <m:degHide m:val="on"/>
                                <m:ctrlPr>
                                  <a:rPr lang="en-US" sz="2400" i="1" dirty="0">
                                    <a:latin typeface="Cambria Math" panose="02040503050406030204" pitchFamily="1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sz="2400" i="1" dirty="0">
                                    <a:latin typeface="Cambria Math"/>
                                  </a:rPr>
                                  <m:t>3</m:t>
                                </m:r>
                              </m:e>
                            </m:rad>
                            <m:r>
                              <a:rPr lang="en-US" sz="2400" i="1" dirty="0">
                                <a:latin typeface="Cambria Math"/>
                              </a:rPr>
                              <m:t>)</m:t>
                            </m:r>
                          </m:e>
                        </m:d>
                      </m:num>
                      <m:den>
                        <m:rad>
                          <m:radPr>
                            <m:degHide m:val="on"/>
                            <m:ctrlPr>
                              <a:rPr lang="en-US" sz="2400" i="1" dirty="0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en-US" sz="2400" i="1" dirty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400" i="1" dirty="0">
                                    <a:latin typeface="Cambria Math"/>
                                  </a:rPr>
                                  <m:t>1</m:t>
                                </m:r>
                              </m:e>
                              <m:sup>
                                <m:r>
                                  <a:rPr lang="en-US" sz="2400" i="1" dirty="0"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sz="2400" i="1" dirty="0">
                                <a:latin typeface="Cambria Math"/>
                              </a:rPr>
                              <m:t>+</m:t>
                            </m:r>
                            <m:sSup>
                              <m:sSupPr>
                                <m:ctrlPr>
                                  <a:rPr lang="en-US" sz="2400" i="1" dirty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400" i="1" dirty="0">
                                    <a:latin typeface="Cambria Math"/>
                                  </a:rPr>
                                  <m:t>(</m:t>
                                </m:r>
                                <m:rad>
                                  <m:radPr>
                                    <m:degHide m:val="on"/>
                                    <m:ctrlPr>
                                      <a:rPr lang="en-US" sz="2400" i="1" dirty="0">
                                        <a:latin typeface="Cambria Math" panose="02040503050406030204" pitchFamily="18" charset="0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lang="en-US" sz="2400" i="1" dirty="0">
                                        <a:latin typeface="Cambria Math"/>
                                      </a:rPr>
                                      <m:t>3</m:t>
                                    </m:r>
                                  </m:e>
                                </m:rad>
                                <m:r>
                                  <a:rPr lang="en-US" sz="2400" i="1" dirty="0">
                                    <a:latin typeface="Cambria Math"/>
                                  </a:rPr>
                                  <m:t>)</m:t>
                                </m:r>
                              </m:e>
                              <m:sup>
                                <m:r>
                                  <a:rPr lang="en-US" sz="2400" i="1" dirty="0"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</m:e>
                        </m:rad>
                        <m:r>
                          <a:rPr lang="en-US" sz="2400" i="1" dirty="0">
                            <a:latin typeface="Cambria Math"/>
                          </a:rPr>
                          <m:t>.</m:t>
                        </m:r>
                        <m:rad>
                          <m:radPr>
                            <m:degHide m:val="on"/>
                            <m:ctrlPr>
                              <a:rPr lang="en-US" sz="2400" i="1" dirty="0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en-US" sz="2400" i="1" dirty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400" i="1" dirty="0">
                                    <a:latin typeface="Cambria Math"/>
                                  </a:rPr>
                                  <m:t>1</m:t>
                                </m:r>
                              </m:e>
                              <m:sup>
                                <m:r>
                                  <a:rPr lang="en-US" sz="2400" i="1" dirty="0"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</m:e>
                        </m:rad>
                      </m:den>
                    </m:f>
                    <m:r>
                      <a:rPr lang="en-US" sz="2400" i="1" dirty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sz="2400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 dirty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sz="2400" i="1" dirty="0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endParaRPr lang="en-US" sz="2400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sz="2400" dirty="0">
                    <a:latin typeface="Times New Roman" pitchFamily="18" charset="0"/>
                    <a:ea typeface="Meiryo"/>
                    <a:cs typeface="Times New Roman" pitchFamily="18" charset="0"/>
                  </a:rPr>
                  <a:t>⇒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a:rPr lang="en-US" sz="2400">
                            <a:latin typeface="Cambria Math"/>
                          </a:rPr>
                          <m:t>(</m:t>
                        </m:r>
                      </m:fName>
                      <m:e>
                        <m:sSub>
                          <m:sSub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i="1">
                                <a:latin typeface="Cambria Math"/>
                                <a:ea typeface="Cambria Math"/>
                              </a:rPr>
                              <m:t>∆</m:t>
                            </m:r>
                          </m:e>
                          <m:sub>
                            <m:r>
                              <a:rPr lang="en-US" sz="2400" i="1"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en-US" sz="2400" i="1">
                            <a:latin typeface="Cambria Math"/>
                          </a:rPr>
                          <m:t>,</m:t>
                        </m:r>
                      </m:e>
                    </m:func>
                  </m:oMath>
                </a14:m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/>
                            <a:ea typeface="Cambria Math"/>
                          </a:rPr>
                          <m:t>∆</m:t>
                        </m:r>
                      </m:e>
                      <m:sub>
                        <m:r>
                          <a:rPr lang="en-US" sz="2400" i="1">
                            <a:latin typeface="Cambria Math"/>
                            <a:ea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14:m>
                  <m:oMath xmlns:m="http://schemas.openxmlformats.org/officeDocument/2006/math">
                    <m:r>
                      <a:rPr lang="en-US" sz="2400" i="1" dirty="0">
                        <a:latin typeface="Cambria Math"/>
                      </a:rPr>
                      <m:t>=60</m:t>
                    </m:r>
                    <m:r>
                      <a:rPr lang="en-US" sz="2400" i="1" dirty="0">
                        <a:latin typeface="Cambria Math"/>
                        <a:ea typeface="Cambria Math"/>
                      </a:rPr>
                      <m:t>°</m:t>
                    </m:r>
                  </m:oMath>
                </a14:m>
                <a:endParaRPr lang="en-US" sz="2400" dirty="0">
                  <a:latin typeface="Times New Roman" pitchFamily="18" charset="0"/>
                  <a:cs typeface="Times New Roman" pitchFamily="18" charset="0"/>
                </a:endParaRPr>
              </a:p>
              <a:p>
                <a:endParaRPr lang="vi-VN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9776" y="3861049"/>
                <a:ext cx="6192688" cy="2411879"/>
              </a:xfrm>
              <a:prstGeom prst="rect">
                <a:avLst/>
              </a:prstGeom>
              <a:blipFill rotWithShape="0">
                <a:blip r:embed="rId4"/>
                <a:stretch>
                  <a:fillRect l="-1476" t="-5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Freeform 147"/>
          <p:cNvSpPr>
            <a:spLocks noEditPoints="1"/>
          </p:cNvSpPr>
          <p:nvPr/>
        </p:nvSpPr>
        <p:spPr bwMode="auto">
          <a:xfrm rot="10800000">
            <a:off x="8388287" y="1743076"/>
            <a:ext cx="606425" cy="954087"/>
          </a:xfrm>
          <a:custGeom>
            <a:avLst/>
            <a:gdLst>
              <a:gd name="T0" fmla="*/ 57 w 67"/>
              <a:gd name="T1" fmla="*/ 10 h 106"/>
              <a:gd name="T2" fmla="*/ 62 w 67"/>
              <a:gd name="T3" fmla="*/ 51 h 106"/>
              <a:gd name="T4" fmla="*/ 51 w 67"/>
              <a:gd name="T5" fmla="*/ 66 h 106"/>
              <a:gd name="T6" fmla="*/ 55 w 67"/>
              <a:gd name="T7" fmla="*/ 65 h 106"/>
              <a:gd name="T8" fmla="*/ 57 w 67"/>
              <a:gd name="T9" fmla="*/ 73 h 106"/>
              <a:gd name="T10" fmla="*/ 56 w 67"/>
              <a:gd name="T11" fmla="*/ 80 h 106"/>
              <a:gd name="T12" fmla="*/ 57 w 67"/>
              <a:gd name="T13" fmla="*/ 86 h 106"/>
              <a:gd name="T14" fmla="*/ 55 w 67"/>
              <a:gd name="T15" fmla="*/ 93 h 106"/>
              <a:gd name="T16" fmla="*/ 15 w 67"/>
              <a:gd name="T17" fmla="*/ 97 h 106"/>
              <a:gd name="T18" fmla="*/ 12 w 67"/>
              <a:gd name="T19" fmla="*/ 95 h 106"/>
              <a:gd name="T20" fmla="*/ 12 w 67"/>
              <a:gd name="T21" fmla="*/ 83 h 106"/>
              <a:gd name="T22" fmla="*/ 12 w 67"/>
              <a:gd name="T23" fmla="*/ 82 h 106"/>
              <a:gd name="T24" fmla="*/ 12 w 67"/>
              <a:gd name="T25" fmla="*/ 71 h 106"/>
              <a:gd name="T26" fmla="*/ 15 w 67"/>
              <a:gd name="T27" fmla="*/ 69 h 106"/>
              <a:gd name="T28" fmla="*/ 16 w 67"/>
              <a:gd name="T29" fmla="*/ 63 h 106"/>
              <a:gd name="T30" fmla="*/ 0 w 67"/>
              <a:gd name="T31" fmla="*/ 34 h 106"/>
              <a:gd name="T32" fmla="*/ 33 w 67"/>
              <a:gd name="T33" fmla="*/ 0 h 106"/>
              <a:gd name="T34" fmla="*/ 28 w 67"/>
              <a:gd name="T35" fmla="*/ 41 h 106"/>
              <a:gd name="T36" fmla="*/ 30 w 67"/>
              <a:gd name="T37" fmla="*/ 39 h 106"/>
              <a:gd name="T38" fmla="*/ 33 w 67"/>
              <a:gd name="T39" fmla="*/ 41 h 106"/>
              <a:gd name="T40" fmla="*/ 36 w 67"/>
              <a:gd name="T41" fmla="*/ 39 h 106"/>
              <a:gd name="T42" fmla="*/ 39 w 67"/>
              <a:gd name="T43" fmla="*/ 41 h 106"/>
              <a:gd name="T44" fmla="*/ 43 w 67"/>
              <a:gd name="T45" fmla="*/ 38 h 106"/>
              <a:gd name="T46" fmla="*/ 39 w 67"/>
              <a:gd name="T47" fmla="*/ 52 h 106"/>
              <a:gd name="T48" fmla="*/ 44 w 67"/>
              <a:gd name="T49" fmla="*/ 66 h 106"/>
              <a:gd name="T50" fmla="*/ 44 w 67"/>
              <a:gd name="T51" fmla="*/ 58 h 106"/>
              <a:gd name="T52" fmla="*/ 56 w 67"/>
              <a:gd name="T53" fmla="*/ 47 h 106"/>
              <a:gd name="T54" fmla="*/ 52 w 67"/>
              <a:gd name="T55" fmla="*/ 15 h 106"/>
              <a:gd name="T56" fmla="*/ 15 w 67"/>
              <a:gd name="T57" fmla="*/ 15 h 106"/>
              <a:gd name="T58" fmla="*/ 11 w 67"/>
              <a:gd name="T59" fmla="*/ 48 h 106"/>
              <a:gd name="T60" fmla="*/ 23 w 67"/>
              <a:gd name="T61" fmla="*/ 59 h 106"/>
              <a:gd name="T62" fmla="*/ 23 w 67"/>
              <a:gd name="T63" fmla="*/ 67 h 106"/>
              <a:gd name="T64" fmla="*/ 29 w 67"/>
              <a:gd name="T65" fmla="*/ 52 h 106"/>
              <a:gd name="T66" fmla="*/ 25 w 67"/>
              <a:gd name="T67" fmla="*/ 38 h 106"/>
              <a:gd name="T68" fmla="*/ 40 w 67"/>
              <a:gd name="T69" fmla="*/ 43 h 106"/>
              <a:gd name="T70" fmla="*/ 36 w 67"/>
              <a:gd name="T71" fmla="*/ 42 h 106"/>
              <a:gd name="T72" fmla="*/ 30 w 67"/>
              <a:gd name="T73" fmla="*/ 42 h 106"/>
              <a:gd name="T74" fmla="*/ 27 w 67"/>
              <a:gd name="T75" fmla="*/ 42 h 106"/>
              <a:gd name="T76" fmla="*/ 32 w 67"/>
              <a:gd name="T77" fmla="*/ 51 h 106"/>
              <a:gd name="T78" fmla="*/ 32 w 67"/>
              <a:gd name="T79" fmla="*/ 67 h 106"/>
              <a:gd name="T80" fmla="*/ 35 w 67"/>
              <a:gd name="T81" fmla="*/ 51 h 106"/>
              <a:gd name="T82" fmla="*/ 35 w 67"/>
              <a:gd name="T83" fmla="*/ 50 h 106"/>
              <a:gd name="T84" fmla="*/ 43 w 67"/>
              <a:gd name="T85" fmla="*/ 96 h 106"/>
              <a:gd name="T86" fmla="*/ 34 w 67"/>
              <a:gd name="T87" fmla="*/ 106 h 106"/>
              <a:gd name="T88" fmla="*/ 43 w 67"/>
              <a:gd name="T89" fmla="*/ 96 h 106"/>
              <a:gd name="T90" fmla="*/ 17 w 67"/>
              <a:gd name="T91" fmla="*/ 88 h 106"/>
              <a:gd name="T92" fmla="*/ 17 w 67"/>
              <a:gd name="T93" fmla="*/ 90 h 106"/>
              <a:gd name="T94" fmla="*/ 50 w 67"/>
              <a:gd name="T95" fmla="*/ 86 h 106"/>
              <a:gd name="T96" fmla="*/ 50 w 67"/>
              <a:gd name="T97" fmla="*/ 73 h 106"/>
              <a:gd name="T98" fmla="*/ 17 w 67"/>
              <a:gd name="T99" fmla="*/ 77 h 106"/>
              <a:gd name="T100" fmla="*/ 50 w 67"/>
              <a:gd name="T101" fmla="*/ 74 h 106"/>
              <a:gd name="T102" fmla="*/ 50 w 67"/>
              <a:gd name="T103" fmla="*/ 7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7" h="106">
                <a:moveTo>
                  <a:pt x="33" y="0"/>
                </a:moveTo>
                <a:cubicBezTo>
                  <a:pt x="43" y="0"/>
                  <a:pt x="51" y="4"/>
                  <a:pt x="57" y="10"/>
                </a:cubicBezTo>
                <a:cubicBezTo>
                  <a:pt x="63" y="16"/>
                  <a:pt x="67" y="25"/>
                  <a:pt x="67" y="34"/>
                </a:cubicBezTo>
                <a:cubicBezTo>
                  <a:pt x="67" y="40"/>
                  <a:pt x="65" y="46"/>
                  <a:pt x="62" y="51"/>
                </a:cubicBezTo>
                <a:cubicBezTo>
                  <a:pt x="59" y="56"/>
                  <a:pt x="56" y="59"/>
                  <a:pt x="51" y="62"/>
                </a:cubicBezTo>
                <a:cubicBezTo>
                  <a:pt x="51" y="66"/>
                  <a:pt x="51" y="66"/>
                  <a:pt x="51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5" y="65"/>
                  <a:pt x="55" y="65"/>
                  <a:pt x="55" y="65"/>
                </a:cubicBezTo>
                <a:cubicBezTo>
                  <a:pt x="56" y="68"/>
                  <a:pt x="56" y="68"/>
                  <a:pt x="56" y="68"/>
                </a:cubicBezTo>
                <a:cubicBezTo>
                  <a:pt x="57" y="70"/>
                  <a:pt x="57" y="72"/>
                  <a:pt x="57" y="73"/>
                </a:cubicBezTo>
                <a:cubicBezTo>
                  <a:pt x="57" y="75"/>
                  <a:pt x="57" y="77"/>
                  <a:pt x="56" y="79"/>
                </a:cubicBezTo>
                <a:cubicBezTo>
                  <a:pt x="56" y="80"/>
                  <a:pt x="56" y="80"/>
                  <a:pt x="56" y="80"/>
                </a:cubicBezTo>
                <a:cubicBezTo>
                  <a:pt x="56" y="80"/>
                  <a:pt x="56" y="80"/>
                  <a:pt x="56" y="80"/>
                </a:cubicBezTo>
                <a:cubicBezTo>
                  <a:pt x="57" y="82"/>
                  <a:pt x="57" y="84"/>
                  <a:pt x="57" y="86"/>
                </a:cubicBezTo>
                <a:cubicBezTo>
                  <a:pt x="57" y="88"/>
                  <a:pt x="57" y="90"/>
                  <a:pt x="56" y="92"/>
                </a:cubicBezTo>
                <a:cubicBezTo>
                  <a:pt x="55" y="93"/>
                  <a:pt x="55" y="93"/>
                  <a:pt x="55" y="93"/>
                </a:cubicBezTo>
                <a:cubicBezTo>
                  <a:pt x="53" y="94"/>
                  <a:pt x="53" y="94"/>
                  <a:pt x="53" y="94"/>
                </a:cubicBezTo>
                <a:cubicBezTo>
                  <a:pt x="15" y="97"/>
                  <a:pt x="15" y="97"/>
                  <a:pt x="15" y="97"/>
                </a:cubicBezTo>
                <a:cubicBezTo>
                  <a:pt x="13" y="97"/>
                  <a:pt x="13" y="97"/>
                  <a:pt x="13" y="97"/>
                </a:cubicBezTo>
                <a:cubicBezTo>
                  <a:pt x="12" y="95"/>
                  <a:pt x="12" y="95"/>
                  <a:pt x="12" y="95"/>
                </a:cubicBezTo>
                <a:cubicBezTo>
                  <a:pt x="11" y="93"/>
                  <a:pt x="11" y="91"/>
                  <a:pt x="10" y="90"/>
                </a:cubicBezTo>
                <a:cubicBezTo>
                  <a:pt x="10" y="88"/>
                  <a:pt x="11" y="86"/>
                  <a:pt x="12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2"/>
                  <a:pt x="12" y="82"/>
                  <a:pt x="12" y="82"/>
                </a:cubicBezTo>
                <a:cubicBezTo>
                  <a:pt x="11" y="81"/>
                  <a:pt x="11" y="79"/>
                  <a:pt x="10" y="77"/>
                </a:cubicBezTo>
                <a:cubicBezTo>
                  <a:pt x="10" y="75"/>
                  <a:pt x="11" y="73"/>
                  <a:pt x="12" y="71"/>
                </a:cubicBezTo>
                <a:cubicBezTo>
                  <a:pt x="13" y="69"/>
                  <a:pt x="13" y="69"/>
                  <a:pt x="13" y="69"/>
                </a:cubicBezTo>
                <a:cubicBezTo>
                  <a:pt x="15" y="69"/>
                  <a:pt x="15" y="69"/>
                  <a:pt x="15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6" y="63"/>
                  <a:pt x="16" y="63"/>
                  <a:pt x="16" y="63"/>
                </a:cubicBezTo>
                <a:cubicBezTo>
                  <a:pt x="11" y="60"/>
                  <a:pt x="7" y="56"/>
                  <a:pt x="5" y="51"/>
                </a:cubicBezTo>
                <a:cubicBezTo>
                  <a:pt x="2" y="46"/>
                  <a:pt x="0" y="40"/>
                  <a:pt x="0" y="34"/>
                </a:cubicBezTo>
                <a:cubicBezTo>
                  <a:pt x="0" y="25"/>
                  <a:pt x="4" y="16"/>
                  <a:pt x="10" y="10"/>
                </a:cubicBezTo>
                <a:cubicBezTo>
                  <a:pt x="16" y="4"/>
                  <a:pt x="24" y="0"/>
                  <a:pt x="33" y="0"/>
                </a:cubicBezTo>
                <a:close/>
                <a:moveTo>
                  <a:pt x="26" y="40"/>
                </a:moveTo>
                <a:cubicBezTo>
                  <a:pt x="27" y="41"/>
                  <a:pt x="27" y="41"/>
                  <a:pt x="28" y="41"/>
                </a:cubicBezTo>
                <a:cubicBezTo>
                  <a:pt x="28" y="41"/>
                  <a:pt x="29" y="41"/>
                  <a:pt x="30" y="40"/>
                </a:cubicBezTo>
                <a:cubicBezTo>
                  <a:pt x="30" y="39"/>
                  <a:pt x="30" y="39"/>
                  <a:pt x="30" y="39"/>
                </a:cubicBezTo>
                <a:cubicBezTo>
                  <a:pt x="31" y="40"/>
                  <a:pt x="31" y="40"/>
                  <a:pt x="31" y="40"/>
                </a:cubicBezTo>
                <a:cubicBezTo>
                  <a:pt x="32" y="41"/>
                  <a:pt x="32" y="41"/>
                  <a:pt x="33" y="41"/>
                </a:cubicBezTo>
                <a:cubicBezTo>
                  <a:pt x="34" y="41"/>
                  <a:pt x="35" y="41"/>
                  <a:pt x="35" y="40"/>
                </a:cubicBezTo>
                <a:cubicBezTo>
                  <a:pt x="36" y="39"/>
                  <a:pt x="36" y="39"/>
                  <a:pt x="36" y="39"/>
                </a:cubicBezTo>
                <a:cubicBezTo>
                  <a:pt x="36" y="40"/>
                  <a:pt x="36" y="40"/>
                  <a:pt x="36" y="40"/>
                </a:cubicBezTo>
                <a:cubicBezTo>
                  <a:pt x="37" y="41"/>
                  <a:pt x="38" y="41"/>
                  <a:pt x="39" y="41"/>
                </a:cubicBezTo>
                <a:cubicBezTo>
                  <a:pt x="40" y="41"/>
                  <a:pt x="41" y="41"/>
                  <a:pt x="42" y="40"/>
                </a:cubicBezTo>
                <a:cubicBezTo>
                  <a:pt x="43" y="38"/>
                  <a:pt x="43" y="38"/>
                  <a:pt x="43" y="38"/>
                </a:cubicBezTo>
                <a:cubicBezTo>
                  <a:pt x="46" y="40"/>
                  <a:pt x="46" y="40"/>
                  <a:pt x="46" y="40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67"/>
                  <a:pt x="39" y="67"/>
                  <a:pt x="39" y="67"/>
                </a:cubicBezTo>
                <a:cubicBezTo>
                  <a:pt x="44" y="66"/>
                  <a:pt x="44" y="66"/>
                  <a:pt x="44" y="66"/>
                </a:cubicBezTo>
                <a:cubicBezTo>
                  <a:pt x="44" y="60"/>
                  <a:pt x="44" y="60"/>
                  <a:pt x="44" y="60"/>
                </a:cubicBezTo>
                <a:cubicBezTo>
                  <a:pt x="44" y="58"/>
                  <a:pt x="44" y="58"/>
                  <a:pt x="44" y="58"/>
                </a:cubicBezTo>
                <a:cubicBezTo>
                  <a:pt x="46" y="57"/>
                  <a:pt x="46" y="57"/>
                  <a:pt x="46" y="57"/>
                </a:cubicBezTo>
                <a:cubicBezTo>
                  <a:pt x="50" y="55"/>
                  <a:pt x="54" y="52"/>
                  <a:pt x="56" y="47"/>
                </a:cubicBezTo>
                <a:cubicBezTo>
                  <a:pt x="59" y="44"/>
                  <a:pt x="60" y="39"/>
                  <a:pt x="60" y="34"/>
                </a:cubicBezTo>
                <a:cubicBezTo>
                  <a:pt x="60" y="27"/>
                  <a:pt x="57" y="20"/>
                  <a:pt x="52" y="15"/>
                </a:cubicBezTo>
                <a:cubicBezTo>
                  <a:pt x="47" y="10"/>
                  <a:pt x="41" y="7"/>
                  <a:pt x="33" y="7"/>
                </a:cubicBezTo>
                <a:cubicBezTo>
                  <a:pt x="26" y="7"/>
                  <a:pt x="19" y="10"/>
                  <a:pt x="15" y="15"/>
                </a:cubicBezTo>
                <a:cubicBezTo>
                  <a:pt x="10" y="20"/>
                  <a:pt x="7" y="27"/>
                  <a:pt x="7" y="34"/>
                </a:cubicBezTo>
                <a:cubicBezTo>
                  <a:pt x="7" y="39"/>
                  <a:pt x="8" y="44"/>
                  <a:pt x="11" y="48"/>
                </a:cubicBezTo>
                <a:cubicBezTo>
                  <a:pt x="13" y="52"/>
                  <a:pt x="17" y="55"/>
                  <a:pt x="21" y="58"/>
                </a:cubicBezTo>
                <a:cubicBezTo>
                  <a:pt x="23" y="59"/>
                  <a:pt x="23" y="59"/>
                  <a:pt x="23" y="59"/>
                </a:cubicBezTo>
                <a:cubicBezTo>
                  <a:pt x="23" y="61"/>
                  <a:pt x="23" y="61"/>
                  <a:pt x="23" y="61"/>
                </a:cubicBezTo>
                <a:cubicBezTo>
                  <a:pt x="23" y="67"/>
                  <a:pt x="23" y="67"/>
                  <a:pt x="23" y="67"/>
                </a:cubicBezTo>
                <a:cubicBezTo>
                  <a:pt x="29" y="67"/>
                  <a:pt x="29" y="67"/>
                  <a:pt x="29" y="67"/>
                </a:cubicBezTo>
                <a:cubicBezTo>
                  <a:pt x="29" y="52"/>
                  <a:pt x="29" y="52"/>
                  <a:pt x="29" y="52"/>
                </a:cubicBezTo>
                <a:cubicBezTo>
                  <a:pt x="22" y="40"/>
                  <a:pt x="22" y="40"/>
                  <a:pt x="22" y="40"/>
                </a:cubicBezTo>
                <a:cubicBezTo>
                  <a:pt x="25" y="38"/>
                  <a:pt x="25" y="38"/>
                  <a:pt x="25" y="38"/>
                </a:cubicBezTo>
                <a:cubicBezTo>
                  <a:pt x="26" y="40"/>
                  <a:pt x="26" y="40"/>
                  <a:pt x="26" y="40"/>
                </a:cubicBezTo>
                <a:close/>
                <a:moveTo>
                  <a:pt x="40" y="43"/>
                </a:moveTo>
                <a:cubicBezTo>
                  <a:pt x="40" y="43"/>
                  <a:pt x="40" y="43"/>
                  <a:pt x="39" y="43"/>
                </a:cubicBezTo>
                <a:cubicBezTo>
                  <a:pt x="38" y="43"/>
                  <a:pt x="37" y="43"/>
                  <a:pt x="36" y="42"/>
                </a:cubicBezTo>
                <a:cubicBezTo>
                  <a:pt x="35" y="42"/>
                  <a:pt x="34" y="43"/>
                  <a:pt x="33" y="43"/>
                </a:cubicBezTo>
                <a:cubicBezTo>
                  <a:pt x="32" y="43"/>
                  <a:pt x="31" y="42"/>
                  <a:pt x="30" y="42"/>
                </a:cubicBezTo>
                <a:cubicBezTo>
                  <a:pt x="29" y="42"/>
                  <a:pt x="28" y="43"/>
                  <a:pt x="28" y="43"/>
                </a:cubicBezTo>
                <a:cubicBezTo>
                  <a:pt x="27" y="43"/>
                  <a:pt x="27" y="43"/>
                  <a:pt x="27" y="42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67"/>
                  <a:pt x="32" y="67"/>
                  <a:pt x="32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0"/>
                  <a:pt x="35" y="50"/>
                  <a:pt x="35" y="50"/>
                </a:cubicBezTo>
                <a:cubicBezTo>
                  <a:pt x="40" y="43"/>
                  <a:pt x="40" y="43"/>
                  <a:pt x="40" y="43"/>
                </a:cubicBezTo>
                <a:close/>
                <a:moveTo>
                  <a:pt x="43" y="96"/>
                </a:moveTo>
                <a:cubicBezTo>
                  <a:pt x="24" y="98"/>
                  <a:pt x="24" y="98"/>
                  <a:pt x="24" y="98"/>
                </a:cubicBezTo>
                <a:cubicBezTo>
                  <a:pt x="25" y="103"/>
                  <a:pt x="29" y="106"/>
                  <a:pt x="34" y="106"/>
                </a:cubicBezTo>
                <a:cubicBezTo>
                  <a:pt x="39" y="106"/>
                  <a:pt x="43" y="102"/>
                  <a:pt x="43" y="97"/>
                </a:cubicBezTo>
                <a:cubicBezTo>
                  <a:pt x="43" y="97"/>
                  <a:pt x="43" y="97"/>
                  <a:pt x="43" y="96"/>
                </a:cubicBezTo>
                <a:close/>
                <a:moveTo>
                  <a:pt x="50" y="85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89"/>
                  <a:pt x="17" y="89"/>
                  <a:pt x="17" y="89"/>
                </a:cubicBezTo>
                <a:cubicBezTo>
                  <a:pt x="17" y="89"/>
                  <a:pt x="17" y="90"/>
                  <a:pt x="17" y="90"/>
                </a:cubicBezTo>
                <a:cubicBezTo>
                  <a:pt x="50" y="87"/>
                  <a:pt x="50" y="87"/>
                  <a:pt x="50" y="87"/>
                </a:cubicBezTo>
                <a:cubicBezTo>
                  <a:pt x="50" y="87"/>
                  <a:pt x="50" y="86"/>
                  <a:pt x="50" y="86"/>
                </a:cubicBezTo>
                <a:cubicBezTo>
                  <a:pt x="50" y="86"/>
                  <a:pt x="50" y="86"/>
                  <a:pt x="50" y="85"/>
                </a:cubicBezTo>
                <a:close/>
                <a:moveTo>
                  <a:pt x="50" y="73"/>
                </a:moveTo>
                <a:cubicBezTo>
                  <a:pt x="17" y="76"/>
                  <a:pt x="17" y="76"/>
                  <a:pt x="17" y="76"/>
                </a:cubicBezTo>
                <a:cubicBezTo>
                  <a:pt x="17" y="76"/>
                  <a:pt x="17" y="76"/>
                  <a:pt x="17" y="77"/>
                </a:cubicBezTo>
                <a:cubicBezTo>
                  <a:pt x="17" y="77"/>
                  <a:pt x="17" y="77"/>
                  <a:pt x="17" y="77"/>
                </a:cubicBezTo>
                <a:cubicBezTo>
                  <a:pt x="50" y="74"/>
                  <a:pt x="50" y="74"/>
                  <a:pt x="50" y="74"/>
                </a:cubicBezTo>
                <a:cubicBezTo>
                  <a:pt x="50" y="74"/>
                  <a:pt x="50" y="74"/>
                  <a:pt x="50" y="73"/>
                </a:cubicBezTo>
                <a:cubicBezTo>
                  <a:pt x="50" y="73"/>
                  <a:pt x="50" y="73"/>
                  <a:pt x="50" y="73"/>
                </a:cubicBezTo>
                <a:close/>
              </a:path>
            </a:pathLst>
          </a:custGeom>
          <a:solidFill>
            <a:srgbClr val="F53350"/>
          </a:solidFill>
          <a:ln w="9525">
            <a:solidFill>
              <a:srgbClr val="F53350"/>
            </a:solidFill>
            <a:round/>
          </a:ln>
        </p:spPr>
        <p:txBody>
          <a:bodyPr lIns="60222" tIns="30111" rIns="60222" bIns="30111"/>
          <a:lstStyle/>
          <a:p>
            <a:pPr algn="ctr">
              <a:defRPr/>
            </a:pPr>
            <a:endParaRPr lang="zh-CN" altLang="en-US" sz="1200" dirty="0">
              <a:solidFill>
                <a:srgbClr val="352108"/>
              </a:solidFill>
              <a:latin typeface="微软雅黑" panose="020B0503020204020204" pitchFamily="34" charset="-122"/>
              <a:ea typeface="宋体" panose="02010600030101010101" pitchFamily="2" charset="-122"/>
            </a:endParaRPr>
          </a:p>
        </p:txBody>
      </p:sp>
      <p:cxnSp>
        <p:nvCxnSpPr>
          <p:cNvPr id="10" name="直接连接符 8"/>
          <p:cNvCxnSpPr/>
          <p:nvPr/>
        </p:nvCxnSpPr>
        <p:spPr bwMode="auto">
          <a:xfrm>
            <a:off x="8677211" y="1"/>
            <a:ext cx="0" cy="1698625"/>
          </a:xfrm>
          <a:prstGeom prst="line">
            <a:avLst/>
          </a:prstGeom>
          <a:ln w="28575">
            <a:solidFill>
              <a:srgbClr val="F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9"/>
          <p:cNvCxnSpPr/>
          <p:nvPr/>
        </p:nvCxnSpPr>
        <p:spPr bwMode="auto">
          <a:xfrm>
            <a:off x="8683561" y="2832101"/>
            <a:ext cx="0" cy="200025"/>
          </a:xfrm>
          <a:prstGeom prst="line">
            <a:avLst/>
          </a:prstGeom>
          <a:ln w="38100">
            <a:solidFill>
              <a:srgbClr val="F53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7"/>
          <p:cNvGrpSpPr/>
          <p:nvPr/>
        </p:nvGrpSpPr>
        <p:grpSpPr bwMode="auto">
          <a:xfrm>
            <a:off x="7983474" y="2036104"/>
            <a:ext cx="1389062" cy="764089"/>
            <a:chOff x="5632574" y="3484762"/>
            <a:chExt cx="1853888" cy="1019175"/>
          </a:xfrm>
          <a:solidFill>
            <a:srgbClr val="352108"/>
          </a:solidFill>
        </p:grpSpPr>
        <p:grpSp>
          <p:nvGrpSpPr>
            <p:cNvPr id="13" name="组合 8"/>
            <p:cNvGrpSpPr/>
            <p:nvPr/>
          </p:nvGrpSpPr>
          <p:grpSpPr bwMode="auto">
            <a:xfrm>
              <a:off x="5632574" y="3484762"/>
              <a:ext cx="463425" cy="1019175"/>
              <a:chOff x="15478125" y="3114675"/>
              <a:chExt cx="463425" cy="1019175"/>
            </a:xfrm>
            <a:grpFill/>
          </p:grpSpPr>
          <p:cxnSp>
            <p:nvCxnSpPr>
              <p:cNvPr id="18" name="直接连接符 16"/>
              <p:cNvCxnSpPr/>
              <p:nvPr/>
            </p:nvCxnSpPr>
            <p:spPr>
              <a:xfrm>
                <a:off x="15668811" y="3115554"/>
                <a:ext cx="273316" cy="190573"/>
              </a:xfrm>
              <a:prstGeom prst="line">
                <a:avLst/>
              </a:prstGeom>
              <a:grpFill/>
              <a:ln w="38100">
                <a:solidFill>
                  <a:srgbClr val="F533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7"/>
              <p:cNvCxnSpPr/>
              <p:nvPr/>
            </p:nvCxnSpPr>
            <p:spPr>
              <a:xfrm flipV="1">
                <a:off x="15478125" y="3644923"/>
                <a:ext cx="343235" cy="8470"/>
              </a:xfrm>
              <a:prstGeom prst="line">
                <a:avLst/>
              </a:prstGeom>
              <a:grpFill/>
              <a:ln w="38100">
                <a:solidFill>
                  <a:srgbClr val="F533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8"/>
              <p:cNvCxnSpPr/>
              <p:nvPr/>
            </p:nvCxnSpPr>
            <p:spPr>
              <a:xfrm flipV="1">
                <a:off x="15726016" y="3973133"/>
                <a:ext cx="186448" cy="160928"/>
              </a:xfrm>
              <a:prstGeom prst="line">
                <a:avLst/>
              </a:prstGeom>
              <a:grpFill/>
              <a:ln w="38100">
                <a:solidFill>
                  <a:srgbClr val="F533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9"/>
            <p:cNvGrpSpPr/>
            <p:nvPr/>
          </p:nvGrpSpPr>
          <p:grpSpPr bwMode="auto">
            <a:xfrm flipH="1">
              <a:off x="7023037" y="3484762"/>
              <a:ext cx="463425" cy="1019175"/>
              <a:chOff x="15478125" y="3114675"/>
              <a:chExt cx="463425" cy="1019175"/>
            </a:xfrm>
            <a:grpFill/>
          </p:grpSpPr>
          <p:cxnSp>
            <p:nvCxnSpPr>
              <p:cNvPr id="15" name="直接连接符 13"/>
              <p:cNvCxnSpPr/>
              <p:nvPr/>
            </p:nvCxnSpPr>
            <p:spPr>
              <a:xfrm>
                <a:off x="15668811" y="3115554"/>
                <a:ext cx="273316" cy="190573"/>
              </a:xfrm>
              <a:prstGeom prst="line">
                <a:avLst/>
              </a:prstGeom>
              <a:grpFill/>
              <a:ln w="38100">
                <a:solidFill>
                  <a:srgbClr val="F533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4"/>
              <p:cNvCxnSpPr/>
              <p:nvPr/>
            </p:nvCxnSpPr>
            <p:spPr>
              <a:xfrm flipV="1">
                <a:off x="15478125" y="3644923"/>
                <a:ext cx="343235" cy="8470"/>
              </a:xfrm>
              <a:prstGeom prst="line">
                <a:avLst/>
              </a:prstGeom>
              <a:grpFill/>
              <a:ln w="38100">
                <a:solidFill>
                  <a:srgbClr val="F533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5"/>
              <p:cNvCxnSpPr/>
              <p:nvPr/>
            </p:nvCxnSpPr>
            <p:spPr>
              <a:xfrm flipV="1">
                <a:off x="15726016" y="3973133"/>
                <a:ext cx="186448" cy="160928"/>
              </a:xfrm>
              <a:prstGeom prst="line">
                <a:avLst/>
              </a:prstGeom>
              <a:grpFill/>
              <a:ln w="38100">
                <a:solidFill>
                  <a:srgbClr val="F533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3" name="TextBox 32"/>
          <p:cNvSpPr txBox="1"/>
          <p:nvPr/>
        </p:nvSpPr>
        <p:spPr>
          <a:xfrm>
            <a:off x="5638801" y="2862072"/>
            <a:ext cx="8418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Giải</a:t>
            </a:r>
            <a:endParaRPr lang="vi-VN" sz="28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" name="图片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1409" y="3663189"/>
            <a:ext cx="652407" cy="814839"/>
          </a:xfrm>
          <a:prstGeom prst="rect">
            <a:avLst/>
          </a:prstGeom>
        </p:spPr>
      </p:pic>
      <p:sp>
        <p:nvSpPr>
          <p:cNvPr id="22" name="文本框 35"/>
          <p:cNvSpPr txBox="1"/>
          <p:nvPr/>
        </p:nvSpPr>
        <p:spPr>
          <a:xfrm>
            <a:off x="2477890" y="3683778"/>
            <a:ext cx="90601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altLang="zh-CN" sz="4800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HappyZcool-2016" panose="02010600030101010101" pitchFamily="2" charset="-122"/>
              </a:rPr>
              <a:t>01</a:t>
            </a:r>
            <a:endParaRPr lang="zh-CN" altLang="en-US" sz="4800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HappyZcool-2016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3067863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094275" y="429184"/>
            <a:ext cx="17082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altLang="zh-CN" sz="3200" b="1" kern="0" dirty="0" err="1">
                <a:solidFill>
                  <a:srgbClr val="352108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HappyZcool-2016" panose="02010600030101010101" pitchFamily="2" charset="-122"/>
              </a:rPr>
              <a:t>Đáp</a:t>
            </a:r>
            <a:r>
              <a:rPr lang="en-US" altLang="zh-CN" sz="3200" b="1" kern="0" dirty="0">
                <a:solidFill>
                  <a:srgbClr val="352108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HappyZcool-2016" panose="02010600030101010101" pitchFamily="2" charset="-122"/>
              </a:rPr>
              <a:t> </a:t>
            </a:r>
            <a:r>
              <a:rPr lang="en-US" altLang="zh-CN" sz="3200" b="1" kern="0" dirty="0" err="1">
                <a:solidFill>
                  <a:srgbClr val="352108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HappyZcool-2016" panose="02010600030101010101" pitchFamily="2" charset="-122"/>
              </a:rPr>
              <a:t>án</a:t>
            </a:r>
            <a:endParaRPr lang="zh-CN" altLang="en-US" sz="3200" b="1" kern="0" dirty="0">
              <a:solidFill>
                <a:srgbClr val="352108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HappyZcool-2016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0980" y="101602"/>
            <a:ext cx="684268" cy="912357"/>
          </a:xfrm>
          <a:prstGeom prst="rect">
            <a:avLst/>
          </a:prstGeom>
        </p:spPr>
      </p:pic>
      <p:cxnSp>
        <p:nvCxnSpPr>
          <p:cNvPr id="6" name="MH_Other_9"/>
          <p:cNvCxnSpPr/>
          <p:nvPr>
            <p:custDataLst>
              <p:tags r:id="rId1"/>
            </p:custDataLst>
          </p:nvPr>
        </p:nvCxnSpPr>
        <p:spPr>
          <a:xfrm>
            <a:off x="3966549" y="2151896"/>
            <a:ext cx="0" cy="216626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MH_Other_10"/>
          <p:cNvCxnSpPr/>
          <p:nvPr>
            <p:custDataLst>
              <p:tags r:id="rId2"/>
            </p:custDataLst>
          </p:nvPr>
        </p:nvCxnSpPr>
        <p:spPr>
          <a:xfrm>
            <a:off x="5861633" y="2151894"/>
            <a:ext cx="0" cy="216626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MH_Other_11"/>
          <p:cNvCxnSpPr/>
          <p:nvPr>
            <p:custDataLst>
              <p:tags r:id="rId3"/>
            </p:custDataLst>
          </p:nvPr>
        </p:nvCxnSpPr>
        <p:spPr>
          <a:xfrm>
            <a:off x="7752185" y="2151895"/>
            <a:ext cx="45392" cy="210522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2567929" y="2151895"/>
            <a:ext cx="1477682" cy="1037056"/>
            <a:chOff x="1705256" y="3523926"/>
            <a:chExt cx="1970242" cy="1037056"/>
          </a:xfrm>
        </p:grpSpPr>
        <p:sp>
          <p:nvSpPr>
            <p:cNvPr id="12" name="MH_Other_5"/>
            <p:cNvSpPr/>
            <p:nvPr>
              <p:custDataLst>
                <p:tags r:id="rId7"/>
              </p:custDataLst>
            </p:nvPr>
          </p:nvSpPr>
          <p:spPr>
            <a:xfrm>
              <a:off x="1798886" y="3523926"/>
              <a:ext cx="499907" cy="499907"/>
            </a:xfrm>
            <a:prstGeom prst="roundRect">
              <a:avLst>
                <a:gd name="adj" fmla="val 40741"/>
              </a:avLst>
            </a:prstGeom>
            <a:solidFill>
              <a:srgbClr val="F53350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>
              <a:normAutofit/>
            </a:bodyPr>
            <a:lstStyle/>
            <a:p>
              <a:pPr algn="ctr">
                <a:defRPr/>
              </a:pPr>
              <a:r>
                <a:rPr lang="en-US" altLang="zh-CN" b="1" dirty="0">
                  <a:solidFill>
                    <a:srgbClr val="FFFFFF"/>
                  </a:solidFill>
                  <a:latin typeface="Arial" panose="020B0604020202020204"/>
                  <a:ea typeface="微软雅黑" panose="020B0503020204020204" charset="-122"/>
                </a:rPr>
                <a:t>1</a:t>
              </a:r>
            </a:p>
          </p:txBody>
        </p:sp>
        <p:sp>
          <p:nvSpPr>
            <p:cNvPr id="13" name="矩形 12"/>
            <p:cNvSpPr/>
            <p:nvPr/>
          </p:nvSpPr>
          <p:spPr>
            <a:xfrm>
              <a:off x="1705256" y="4212169"/>
              <a:ext cx="1970242" cy="34881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ts val="2000"/>
                </a:lnSpc>
                <a:defRPr/>
              </a:pP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966550" y="2151895"/>
            <a:ext cx="2119227" cy="1909090"/>
            <a:chOff x="3570083" y="3523926"/>
            <a:chExt cx="2825635" cy="1909090"/>
          </a:xfrm>
        </p:grpSpPr>
        <p:sp>
          <p:nvSpPr>
            <p:cNvPr id="18" name="MH_Other_6"/>
            <p:cNvSpPr/>
            <p:nvPr>
              <p:custDataLst>
                <p:tags r:id="rId6"/>
              </p:custDataLst>
            </p:nvPr>
          </p:nvSpPr>
          <p:spPr>
            <a:xfrm>
              <a:off x="4111462" y="3523926"/>
              <a:ext cx="499907" cy="499907"/>
            </a:xfrm>
            <a:prstGeom prst="roundRect">
              <a:avLst>
                <a:gd name="adj" fmla="val 40741"/>
              </a:avLst>
            </a:prstGeom>
            <a:solidFill>
              <a:srgbClr val="FFC660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>
              <a:normAutofit/>
            </a:bodyPr>
            <a:lstStyle/>
            <a:p>
              <a:pPr algn="ctr">
                <a:defRPr/>
              </a:pPr>
              <a:r>
                <a:rPr lang="en-US" altLang="zh-CN" b="1" dirty="0">
                  <a:solidFill>
                    <a:srgbClr val="FFFFFF"/>
                  </a:solidFill>
                  <a:latin typeface="Arial" panose="020B0604020202020204"/>
                  <a:ea typeface="微软雅黑" panose="020B0503020204020204" charset="-122"/>
                </a:rPr>
                <a:t>2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9" name="矩形 18"/>
                <p:cNvSpPr/>
                <p:nvPr/>
              </p:nvSpPr>
              <p:spPr>
                <a:xfrm>
                  <a:off x="3570083" y="4212169"/>
                  <a:ext cx="2825635" cy="1220847"/>
                </a:xfrm>
                <a:prstGeom prst="rect">
                  <a:avLst/>
                </a:prstGeom>
              </p:spPr>
              <p:txBody>
                <a:bodyPr wrap="square">
                  <a:spAutoFit/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14:m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latin typeface="Cambria Math"/>
                                </a:rPr>
                                <m:t>𝑛</m:t>
                              </m:r>
                            </m:e>
                            <m:sub>
                              <m:r>
                                <a:rPr lang="en-US" sz="2000" i="1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</m:e>
                      </m:acc>
                      <m:r>
                        <a:rPr lang="en-US" sz="2000" i="1">
                          <a:latin typeface="Cambria Math"/>
                        </a:rPr>
                        <m:t>(1,−2</m:t>
                      </m:r>
                    </m:oMath>
                  </a14:m>
                  <a:r>
                    <a:rPr lang="en-US" sz="2000" dirty="0">
                      <a:latin typeface="Times New Roman" pitchFamily="18" charset="0"/>
                      <a:cs typeface="Times New Roman" pitchFamily="18" charset="0"/>
                    </a:rPr>
                    <a:t>)</a:t>
                  </a:r>
                </a:p>
                <a:p>
                  <a14:m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latin typeface="Cambria Math"/>
                                </a:rPr>
                                <m:t>𝑛</m:t>
                              </m:r>
                            </m:e>
                            <m:sub>
                              <m:r>
                                <a:rPr lang="en-US" sz="2000" i="1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</m:e>
                      </m:acc>
                      <m:r>
                        <a:rPr lang="en-US" sz="2000" i="1">
                          <a:latin typeface="Cambria Math"/>
                        </a:rPr>
                        <m:t>(3,−1</m:t>
                      </m:r>
                    </m:oMath>
                  </a14:m>
                  <a:r>
                    <a:rPr lang="en-US" sz="2000" dirty="0">
                      <a:latin typeface="Times New Roman" pitchFamily="18" charset="0"/>
                      <a:cs typeface="Times New Roman" pitchFamily="18" charset="0"/>
                    </a:rPr>
                    <a:t>)</a:t>
                  </a:r>
                  <a:endParaRPr lang="en-US" sz="2000" i="1" dirty="0">
                    <a:latin typeface="Cambria Math"/>
                  </a:endParaRPr>
                </a:p>
                <a:p>
                  <a:pPr>
                    <a:lnSpc>
                      <a:spcPts val="2000"/>
                    </a:lnSpc>
                  </a:pPr>
                  <a14:m>
                    <m:oMath xmlns:m="http://schemas.openxmlformats.org/officeDocument/2006/math">
                      <m:func>
                        <m:funcPr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a:rPr lang="en-US" sz="2000" i="1">
                              <a:latin typeface="Cambria Math"/>
                            </a:rPr>
                            <m:t>⇒</m:t>
                          </m:r>
                          <m:r>
                            <a:rPr lang="en-US" sz="2000">
                              <a:latin typeface="Cambria Math"/>
                            </a:rPr>
                            <m:t>(</m:t>
                          </m:r>
                        </m:fName>
                        <m:e>
                          <m:sSub>
                            <m:sSub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latin typeface="Cambria Math"/>
                                  <a:ea typeface="Cambria Math"/>
                                </a:rPr>
                                <m:t>∆</m:t>
                              </m:r>
                            </m:e>
                            <m:sub>
                              <m:r>
                                <a:rPr lang="en-US" sz="2000" i="1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sz="2000" i="1">
                              <a:latin typeface="Cambria Math"/>
                            </a:rPr>
                            <m:t>,</m:t>
                          </m:r>
                        </m:e>
                      </m:func>
                    </m:oMath>
                  </a14:m>
                  <a:r>
                    <a:rPr lang="en-US" sz="2000" dirty="0">
                      <a:latin typeface="Times New Roman" pitchFamily="18" charset="0"/>
                      <a:cs typeface="Times New Roman" pitchFamily="18" charset="0"/>
                    </a:rPr>
                    <a:t> </a:t>
                  </a:r>
                  <a14:m>
                    <m:oMath xmlns:m="http://schemas.openxmlformats.org/officeDocument/2006/math">
                      <m:sSub>
                        <m:sSubPr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i="1">
                              <a:latin typeface="Cambria Math"/>
                              <a:ea typeface="Cambria Math"/>
                            </a:rPr>
                            <m:t>∆</m:t>
                          </m:r>
                        </m:e>
                        <m:sub>
                          <m:r>
                            <a:rPr lang="en-US" sz="2000" i="1">
                              <a:latin typeface="Cambria Math"/>
                              <a:ea typeface="Cambria Math"/>
                            </a:rPr>
                            <m:t>2</m:t>
                          </m:r>
                        </m:sub>
                      </m:sSub>
                    </m:oMath>
                  </a14:m>
                  <a:r>
                    <a:rPr lang="en-US" sz="2000" dirty="0">
                      <a:latin typeface="Times New Roman" pitchFamily="18" charset="0"/>
                      <a:cs typeface="Times New Roman" pitchFamily="18" charset="0"/>
                    </a:rPr>
                    <a:t>)</a:t>
                  </a:r>
                  <a14:m>
                    <m:oMath xmlns:m="http://schemas.openxmlformats.org/officeDocument/2006/math">
                      <m:r>
                        <a:rPr lang="en-US" sz="2000" i="1" dirty="0">
                          <a:latin typeface="Cambria Math"/>
                        </a:rPr>
                        <m:t>=45</m:t>
                      </m:r>
                      <m:r>
                        <a:rPr lang="en-US" sz="2000" i="1" dirty="0">
                          <a:latin typeface="Cambria Math"/>
                          <a:ea typeface="Cambria Math"/>
                        </a:rPr>
                        <m:t>°</m:t>
                      </m:r>
                    </m:oMath>
                  </a14:m>
                  <a:endParaRPr lang="en-US" sz="2000" dirty="0">
                    <a:latin typeface="Times New Roman" pitchFamily="18" charset="0"/>
                    <a:cs typeface="Times New Roman" pitchFamily="18" charset="0"/>
                  </a:endParaRPr>
                </a:p>
                <a:p>
                  <a:pPr>
                    <a:lnSpc>
                      <a:spcPts val="2000"/>
                    </a:lnSpc>
                  </a:pPr>
                  <a:endParaRPr lang="en-US" altLang="zh-CN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+mn-ea"/>
                  </a:endParaRPr>
                </a:p>
              </p:txBody>
            </p:sp>
          </mc:Choice>
          <mc:Fallback xmlns="">
            <p:sp>
              <p:nvSpPr>
                <p:cNvPr id="19" name="矩形 18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570083" y="4212169"/>
                  <a:ext cx="2825635" cy="1220847"/>
                </a:xfrm>
                <a:prstGeom prst="rect">
                  <a:avLst/>
                </a:prstGeom>
                <a:blipFill rotWithShape="0">
                  <a:blip r:embed="rId11"/>
                  <a:stretch>
                    <a:fillRect t="-300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20" name="组合 19"/>
          <p:cNvGrpSpPr/>
          <p:nvPr/>
        </p:nvGrpSpPr>
        <p:grpSpPr>
          <a:xfrm>
            <a:off x="5861630" y="2151895"/>
            <a:ext cx="2168804" cy="1909090"/>
            <a:chOff x="6096862" y="3523926"/>
            <a:chExt cx="2891739" cy="1909090"/>
          </a:xfrm>
        </p:grpSpPr>
        <p:sp>
          <p:nvSpPr>
            <p:cNvPr id="21" name="MH_Other_7"/>
            <p:cNvSpPr/>
            <p:nvPr>
              <p:custDataLst>
                <p:tags r:id="rId5"/>
              </p:custDataLst>
            </p:nvPr>
          </p:nvSpPr>
          <p:spPr>
            <a:xfrm>
              <a:off x="6424037" y="3523926"/>
              <a:ext cx="501938" cy="499907"/>
            </a:xfrm>
            <a:prstGeom prst="roundRect">
              <a:avLst>
                <a:gd name="adj" fmla="val 40741"/>
              </a:avLst>
            </a:prstGeom>
            <a:solidFill>
              <a:srgbClr val="F53350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>
              <a:normAutofit/>
            </a:bodyPr>
            <a:lstStyle/>
            <a:p>
              <a:pPr algn="ctr">
                <a:defRPr/>
              </a:pPr>
              <a:r>
                <a:rPr lang="en-US" altLang="zh-CN" b="1" dirty="0">
                  <a:solidFill>
                    <a:srgbClr val="FFFFFF"/>
                  </a:solidFill>
                  <a:latin typeface="Arial" panose="020B0604020202020204"/>
                  <a:ea typeface="微软雅黑" panose="020B0503020204020204" charset="-122"/>
                </a:rPr>
                <a:t>3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" name="矩形 21"/>
                <p:cNvSpPr/>
                <p:nvPr/>
              </p:nvSpPr>
              <p:spPr>
                <a:xfrm>
                  <a:off x="6096862" y="4212169"/>
                  <a:ext cx="2891739" cy="1220847"/>
                </a:xfrm>
                <a:prstGeom prst="rect">
                  <a:avLst/>
                </a:prstGeom>
              </p:spPr>
              <p:txBody>
                <a:bodyPr wrap="square">
                  <a:spAutoFit/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14:m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latin typeface="Cambria Math"/>
                                </a:rPr>
                                <m:t>𝑛</m:t>
                              </m:r>
                            </m:e>
                            <m:sub>
                              <m:r>
                                <a:rPr lang="en-US" sz="2000" i="1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</m:e>
                      </m:acc>
                      <m:r>
                        <a:rPr lang="en-US" sz="2000" i="1">
                          <a:latin typeface="Cambria Math"/>
                        </a:rPr>
                        <m:t>(1,2</m:t>
                      </m:r>
                    </m:oMath>
                  </a14:m>
                  <a:r>
                    <a:rPr lang="en-US" sz="2000" dirty="0">
                      <a:latin typeface="Times New Roman" pitchFamily="18" charset="0"/>
                      <a:cs typeface="Times New Roman" pitchFamily="18" charset="0"/>
                    </a:rPr>
                    <a:t>)</a:t>
                  </a:r>
                </a:p>
                <a:p>
                  <a14:m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latin typeface="Cambria Math"/>
                                </a:rPr>
                                <m:t>𝑛</m:t>
                              </m:r>
                            </m:e>
                            <m:sub>
                              <m:r>
                                <a:rPr lang="en-US" sz="2000" i="1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</m:e>
                      </m:acc>
                      <m:r>
                        <a:rPr lang="en-US" sz="2000" i="1">
                          <a:latin typeface="Cambria Math"/>
                        </a:rPr>
                        <m:t>(1,−3</m:t>
                      </m:r>
                    </m:oMath>
                  </a14:m>
                  <a:r>
                    <a:rPr lang="en-US" sz="2000" dirty="0">
                      <a:latin typeface="Times New Roman" pitchFamily="18" charset="0"/>
                      <a:cs typeface="Times New Roman" pitchFamily="18" charset="0"/>
                    </a:rPr>
                    <a:t>)</a:t>
                  </a:r>
                  <a:endParaRPr lang="en-US" sz="2000" i="1" dirty="0">
                    <a:latin typeface="Cambria Math"/>
                  </a:endParaRPr>
                </a:p>
                <a:p>
                  <a:pPr>
                    <a:lnSpc>
                      <a:spcPts val="2000"/>
                    </a:lnSpc>
                  </a:pPr>
                  <a:r>
                    <a:rPr lang="en-US" sz="2000" dirty="0">
                      <a:latin typeface="Meiryo"/>
                      <a:ea typeface="Meiryo"/>
                      <a:cs typeface="Meiryo"/>
                    </a:rPr>
                    <a:t>⇒</a:t>
                  </a:r>
                  <a14:m>
                    <m:oMath xmlns:m="http://schemas.openxmlformats.org/officeDocument/2006/math">
                      <m:func>
                        <m:funcPr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a:rPr lang="en-US" sz="2000">
                              <a:latin typeface="Cambria Math"/>
                            </a:rPr>
                            <m:t>(</m:t>
                          </m:r>
                        </m:fName>
                        <m:e>
                          <m:sSub>
                            <m:sSub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latin typeface="Cambria Math"/>
                                  <a:ea typeface="Cambria Math"/>
                                </a:rPr>
                                <m:t>∆</m:t>
                              </m:r>
                            </m:e>
                            <m:sub>
                              <m:r>
                                <a:rPr lang="en-US" sz="2000" i="1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sz="2000" i="1">
                              <a:latin typeface="Cambria Math"/>
                            </a:rPr>
                            <m:t>,</m:t>
                          </m:r>
                        </m:e>
                      </m:func>
                    </m:oMath>
                  </a14:m>
                  <a:r>
                    <a:rPr lang="en-US" sz="2000" dirty="0">
                      <a:latin typeface="Times New Roman" pitchFamily="18" charset="0"/>
                      <a:cs typeface="Times New Roman" pitchFamily="18" charset="0"/>
                    </a:rPr>
                    <a:t> </a:t>
                  </a:r>
                  <a14:m>
                    <m:oMath xmlns:m="http://schemas.openxmlformats.org/officeDocument/2006/math">
                      <m:sSub>
                        <m:sSubPr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i="1">
                              <a:latin typeface="Cambria Math"/>
                              <a:ea typeface="Cambria Math"/>
                            </a:rPr>
                            <m:t>∆</m:t>
                          </m:r>
                        </m:e>
                        <m:sub>
                          <m:r>
                            <a:rPr lang="en-US" sz="2000" i="1">
                              <a:latin typeface="Cambria Math"/>
                              <a:ea typeface="Cambria Math"/>
                            </a:rPr>
                            <m:t>2</m:t>
                          </m:r>
                        </m:sub>
                      </m:sSub>
                    </m:oMath>
                  </a14:m>
                  <a:r>
                    <a:rPr lang="en-US" sz="2000" dirty="0">
                      <a:latin typeface="Times New Roman" pitchFamily="18" charset="0"/>
                      <a:cs typeface="Times New Roman" pitchFamily="18" charset="0"/>
                    </a:rPr>
                    <a:t>)</a:t>
                  </a:r>
                  <a14:m>
                    <m:oMath xmlns:m="http://schemas.openxmlformats.org/officeDocument/2006/math">
                      <m:r>
                        <a:rPr lang="en-US" sz="2000" i="1" dirty="0">
                          <a:latin typeface="Cambria Math"/>
                        </a:rPr>
                        <m:t>=45</m:t>
                      </m:r>
                      <m:r>
                        <a:rPr lang="en-US" sz="2000" i="1" dirty="0">
                          <a:latin typeface="Cambria Math"/>
                          <a:ea typeface="Cambria Math"/>
                        </a:rPr>
                        <m:t>°</m:t>
                      </m:r>
                    </m:oMath>
                  </a14:m>
                  <a:endParaRPr lang="en-US" sz="2000" dirty="0">
                    <a:latin typeface="Times New Roman" pitchFamily="18" charset="0"/>
                    <a:cs typeface="Times New Roman" pitchFamily="18" charset="0"/>
                  </a:endParaRPr>
                </a:p>
                <a:p>
                  <a:pPr>
                    <a:lnSpc>
                      <a:spcPts val="2000"/>
                    </a:lnSpc>
                  </a:pPr>
                  <a:endParaRPr lang="en-US" altLang="zh-CN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+mn-ea"/>
                  </a:endParaRPr>
                </a:p>
              </p:txBody>
            </p:sp>
          </mc:Choice>
          <mc:Fallback xmlns="">
            <p:sp>
              <p:nvSpPr>
                <p:cNvPr id="22" name="矩形 21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096862" y="4212169"/>
                  <a:ext cx="2891739" cy="1220847"/>
                </a:xfrm>
                <a:prstGeom prst="rect">
                  <a:avLst/>
                </a:prstGeom>
                <a:blipFill rotWithShape="0">
                  <a:blip r:embed="rId12"/>
                  <a:stretch>
                    <a:fillRect l="-3099" t="-300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23" name="组合 22"/>
          <p:cNvGrpSpPr/>
          <p:nvPr/>
        </p:nvGrpSpPr>
        <p:grpSpPr>
          <a:xfrm>
            <a:off x="7797577" y="2151895"/>
            <a:ext cx="2186855" cy="1900466"/>
            <a:chOff x="8678120" y="3523926"/>
            <a:chExt cx="2915806" cy="1900466"/>
          </a:xfrm>
        </p:grpSpPr>
        <p:sp>
          <p:nvSpPr>
            <p:cNvPr id="24" name="MH_Other_8"/>
            <p:cNvSpPr/>
            <p:nvPr>
              <p:custDataLst>
                <p:tags r:id="rId4"/>
              </p:custDataLst>
            </p:nvPr>
          </p:nvSpPr>
          <p:spPr>
            <a:xfrm>
              <a:off x="8738645" y="3523926"/>
              <a:ext cx="499907" cy="499907"/>
            </a:xfrm>
            <a:prstGeom prst="roundRect">
              <a:avLst>
                <a:gd name="adj" fmla="val 40741"/>
              </a:avLst>
            </a:prstGeom>
            <a:solidFill>
              <a:srgbClr val="FFC660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>
              <a:normAutofit/>
            </a:bodyPr>
            <a:lstStyle/>
            <a:p>
              <a:pPr algn="ctr">
                <a:defRPr/>
              </a:pPr>
              <a:r>
                <a:rPr lang="en-US" altLang="zh-CN" b="1" dirty="0">
                  <a:solidFill>
                    <a:srgbClr val="FFFFFF"/>
                  </a:solidFill>
                  <a:latin typeface="Arial" panose="020B0604020202020204"/>
                  <a:ea typeface="微软雅黑" panose="020B0503020204020204" charset="-122"/>
                </a:rPr>
                <a:t>4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5" name="矩形 24"/>
                <p:cNvSpPr/>
                <p:nvPr/>
              </p:nvSpPr>
              <p:spPr>
                <a:xfrm>
                  <a:off x="8678120" y="4203545"/>
                  <a:ext cx="2915806" cy="1220847"/>
                </a:xfrm>
                <a:prstGeom prst="rect">
                  <a:avLst/>
                </a:prstGeom>
              </p:spPr>
              <p:txBody>
                <a:bodyPr wrap="square">
                  <a:spAutoFit/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14:m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latin typeface="Cambria Math"/>
                                </a:rPr>
                                <m:t>𝑛</m:t>
                              </m:r>
                            </m:e>
                            <m:sub>
                              <m:r>
                                <a:rPr lang="en-US" sz="2000" i="1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</m:e>
                      </m:acc>
                      <m:r>
                        <a:rPr lang="en-US" sz="2000" i="1">
                          <a:latin typeface="Cambria Math"/>
                        </a:rPr>
                        <m:t>(2,−1</m:t>
                      </m:r>
                    </m:oMath>
                  </a14:m>
                  <a:r>
                    <a:rPr lang="en-US" sz="2000" dirty="0">
                      <a:latin typeface="Times New Roman" pitchFamily="18" charset="0"/>
                      <a:cs typeface="Times New Roman" pitchFamily="18" charset="0"/>
                    </a:rPr>
                    <a:t>)</a:t>
                  </a:r>
                </a:p>
                <a:p>
                  <a14:m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latin typeface="Cambria Math"/>
                                </a:rPr>
                                <m:t>𝑛</m:t>
                              </m:r>
                            </m:e>
                            <m:sub>
                              <m:r>
                                <a:rPr lang="en-US" sz="2000" i="1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</m:e>
                      </m:acc>
                      <m:r>
                        <a:rPr lang="en-US" sz="2000" i="1">
                          <a:latin typeface="Cambria Math"/>
                        </a:rPr>
                        <m:t>(3,−1</m:t>
                      </m:r>
                    </m:oMath>
                  </a14:m>
                  <a:r>
                    <a:rPr lang="en-US" sz="2000" dirty="0">
                      <a:latin typeface="Times New Roman" pitchFamily="18" charset="0"/>
                      <a:cs typeface="Times New Roman" pitchFamily="18" charset="0"/>
                    </a:rPr>
                    <a:t>)</a:t>
                  </a:r>
                  <a:endParaRPr lang="en-US" sz="2000" i="1" dirty="0">
                    <a:latin typeface="Cambria Math"/>
                  </a:endParaRPr>
                </a:p>
                <a:p>
                  <a:pPr>
                    <a:lnSpc>
                      <a:spcPts val="2000"/>
                    </a:lnSpc>
                  </a:pPr>
                  <a14:m>
                    <m:oMath xmlns:m="http://schemas.openxmlformats.org/officeDocument/2006/math">
                      <m:func>
                        <m:funcPr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a:rPr lang="en-US" sz="2000" i="1">
                              <a:latin typeface="Cambria Math"/>
                            </a:rPr>
                            <m:t>⇒</m:t>
                          </m:r>
                          <m:r>
                            <a:rPr lang="en-US" sz="2000">
                              <a:latin typeface="Cambria Math"/>
                            </a:rPr>
                            <m:t>(</m:t>
                          </m:r>
                        </m:fName>
                        <m:e>
                          <m:sSub>
                            <m:sSub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latin typeface="Cambria Math"/>
                                  <a:ea typeface="Cambria Math"/>
                                </a:rPr>
                                <m:t>∆</m:t>
                              </m:r>
                            </m:e>
                            <m:sub>
                              <m:r>
                                <a:rPr lang="en-US" sz="2000" i="1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sz="2000" i="1">
                              <a:latin typeface="Cambria Math"/>
                            </a:rPr>
                            <m:t>,</m:t>
                          </m:r>
                        </m:e>
                      </m:func>
                    </m:oMath>
                  </a14:m>
                  <a:r>
                    <a:rPr lang="en-US" sz="2000" dirty="0">
                      <a:latin typeface="Times New Roman" pitchFamily="18" charset="0"/>
                      <a:cs typeface="Times New Roman" pitchFamily="18" charset="0"/>
                    </a:rPr>
                    <a:t> </a:t>
                  </a:r>
                  <a14:m>
                    <m:oMath xmlns:m="http://schemas.openxmlformats.org/officeDocument/2006/math">
                      <m:sSub>
                        <m:sSubPr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i="1">
                              <a:latin typeface="Cambria Math"/>
                              <a:ea typeface="Cambria Math"/>
                            </a:rPr>
                            <m:t>∆</m:t>
                          </m:r>
                        </m:e>
                        <m:sub>
                          <m:r>
                            <a:rPr lang="en-US" sz="2000" i="1">
                              <a:latin typeface="Cambria Math"/>
                              <a:ea typeface="Cambria Math"/>
                            </a:rPr>
                            <m:t>2</m:t>
                          </m:r>
                        </m:sub>
                      </m:sSub>
                    </m:oMath>
                  </a14:m>
                  <a:r>
                    <a:rPr lang="en-US" sz="2000" dirty="0">
                      <a:latin typeface="Times New Roman" pitchFamily="18" charset="0"/>
                      <a:cs typeface="Times New Roman" pitchFamily="18" charset="0"/>
                    </a:rPr>
                    <a:t>)</a:t>
                  </a:r>
                  <a14:m>
                    <m:oMath xmlns:m="http://schemas.openxmlformats.org/officeDocument/2006/math">
                      <m:r>
                        <a:rPr lang="en-US" sz="2000" i="1" dirty="0">
                          <a:latin typeface="Cambria Math"/>
                          <a:ea typeface="Cambria Math"/>
                        </a:rPr>
                        <m:t>≈8,13°</m:t>
                      </m:r>
                    </m:oMath>
                  </a14:m>
                  <a:endParaRPr lang="en-US" sz="2000" dirty="0">
                    <a:latin typeface="Times New Roman" pitchFamily="18" charset="0"/>
                    <a:cs typeface="Times New Roman" pitchFamily="18" charset="0"/>
                  </a:endParaRPr>
                </a:p>
                <a:p>
                  <a:pPr>
                    <a:lnSpc>
                      <a:spcPts val="2000"/>
                    </a:lnSpc>
                  </a:pPr>
                  <a:endParaRPr lang="en-US" altLang="zh-CN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+mn-ea"/>
                  </a:endParaRPr>
                </a:p>
              </p:txBody>
            </p:sp>
          </mc:Choice>
          <mc:Fallback xmlns="">
            <p:sp>
              <p:nvSpPr>
                <p:cNvPr id="25" name="矩形 24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678120" y="4203545"/>
                  <a:ext cx="2915806" cy="1220847"/>
                </a:xfrm>
                <a:prstGeom prst="rect">
                  <a:avLst/>
                </a:prstGeom>
                <a:blipFill rotWithShape="0">
                  <a:blip r:embed="rId13"/>
                  <a:stretch>
                    <a:fillRect t="-2488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pic>
        <p:nvPicPr>
          <p:cNvPr id="26" name="图片 25">
            <a:extLst>
              <a:ext uri="{FF2B5EF4-FFF2-40B4-BE49-F238E27FC236}">
                <a16:creationId xmlns="" xmlns:a16="http://schemas.microsoft.com/office/drawing/2014/main" id="{68C7E289-CBAA-434D-93A3-AE59406E0628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7578" y="4257119"/>
            <a:ext cx="1129233" cy="1505644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="" xmlns:a16="http://schemas.microsoft.com/office/drawing/2014/main" id="{FAFE5253-0964-4A52-91D7-EF3EBA679123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8153" y="4063852"/>
            <a:ext cx="1274185" cy="1698913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="" xmlns:a16="http://schemas.microsoft.com/office/drawing/2014/main" id="{103CA5AC-23D4-4DFB-87DB-D06C55001FE9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6678" y="4110350"/>
            <a:ext cx="1280972" cy="1707963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="" xmlns:a16="http://schemas.microsoft.com/office/drawing/2014/main" id="{64254F78-E2E5-43C4-ADC3-4FEB27782815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6927" y="3841305"/>
            <a:ext cx="1280972" cy="192145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2079154" y="2869645"/>
                <a:ext cx="2012282" cy="104464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i="1">
                                <a:latin typeface="Cambria Math"/>
                              </a:rPr>
                              <m:t>𝑛</m:t>
                            </m:r>
                          </m:e>
                          <m:sub>
                            <m:r>
                              <a:rPr lang="en-US" sz="2000" i="1">
                                <a:latin typeface="Cambria Math"/>
                              </a:rPr>
                              <m:t>1</m:t>
                            </m:r>
                          </m:sub>
                        </m:sSub>
                      </m:e>
                    </m:acc>
                    <m:r>
                      <a:rPr lang="en-US" sz="2000" i="1">
                        <a:latin typeface="Cambria Math"/>
                      </a:rPr>
                      <m:t>(1,</m:t>
                    </m:r>
                    <m:rad>
                      <m:radPr>
                        <m:degHide m:val="on"/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2000" i="1">
                            <a:latin typeface="Cambria Math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sz="2000" dirty="0">
                    <a:latin typeface="Times New Roman" pitchFamily="18" charset="0"/>
                    <a:cs typeface="Times New Roman" pitchFamily="18" charset="0"/>
                  </a:rPr>
                  <a:t>)</a:t>
                </a:r>
              </a:p>
              <a:p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i="1">
                                <a:latin typeface="Cambria Math"/>
                              </a:rPr>
                              <m:t>𝑛</m:t>
                            </m:r>
                          </m:e>
                          <m:sub>
                            <m:r>
                              <a:rPr lang="en-US" sz="2000" i="1">
                                <a:latin typeface="Cambria Math"/>
                              </a:rPr>
                              <m:t>2</m:t>
                            </m:r>
                          </m:sub>
                        </m:sSub>
                      </m:e>
                    </m:acc>
                    <m:r>
                      <a:rPr lang="en-US" sz="2000" i="1">
                        <a:latin typeface="Cambria Math"/>
                      </a:rPr>
                      <m:t>(1,0</m:t>
                    </m:r>
                  </m:oMath>
                </a14:m>
                <a:r>
                  <a:rPr lang="en-US" sz="2000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endParaRPr lang="en-US" sz="2000" i="1" dirty="0">
                  <a:latin typeface="Cambria Math"/>
                </a:endParaRPr>
              </a:p>
              <a:p>
                <a14:m>
                  <m:oMath xmlns:m="http://schemas.openxmlformats.org/officeDocument/2006/math">
                    <m:r>
                      <a:rPr lang="en-US" sz="2000" i="1">
                        <a:latin typeface="Cambria Math"/>
                      </a:rPr>
                      <m:t>⇒</m:t>
                    </m:r>
                    <m:func>
                      <m:func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a:rPr lang="en-US" sz="2000">
                            <a:latin typeface="Cambria Math"/>
                          </a:rPr>
                          <m:t>(</m:t>
                        </m:r>
                      </m:fName>
                      <m:e>
                        <m:sSub>
                          <m:sSub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i="1">
                                <a:latin typeface="Cambria Math"/>
                                <a:ea typeface="Cambria Math"/>
                              </a:rPr>
                              <m:t>∆</m:t>
                            </m:r>
                          </m:e>
                          <m:sub>
                            <m:r>
                              <a:rPr lang="en-US" sz="2000" i="1"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en-US" sz="2000" i="1">
                            <a:latin typeface="Cambria Math"/>
                          </a:rPr>
                          <m:t>,</m:t>
                        </m:r>
                      </m:e>
                    </m:func>
                  </m:oMath>
                </a14:m>
                <a:r>
                  <a:rPr lang="en-US" sz="20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latin typeface="Cambria Math"/>
                            <a:ea typeface="Cambria Math"/>
                          </a:rPr>
                          <m:t>∆</m:t>
                        </m:r>
                      </m:e>
                      <m:sub>
                        <m:r>
                          <a:rPr lang="en-US" sz="2000" i="1">
                            <a:latin typeface="Cambria Math"/>
                            <a:ea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sz="2000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14:m>
                  <m:oMath xmlns:m="http://schemas.openxmlformats.org/officeDocument/2006/math">
                    <m:r>
                      <a:rPr lang="en-US" sz="2000" i="1" dirty="0">
                        <a:latin typeface="Cambria Math"/>
                      </a:rPr>
                      <m:t>=60</m:t>
                    </m:r>
                    <m:r>
                      <a:rPr lang="en-US" sz="2000" i="1" dirty="0">
                        <a:latin typeface="Cambria Math"/>
                        <a:ea typeface="Cambria Math"/>
                      </a:rPr>
                      <m:t>°</m:t>
                    </m:r>
                  </m:oMath>
                </a14:m>
                <a:endParaRPr lang="en-US" sz="20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79154" y="2869645"/>
                <a:ext cx="2012282" cy="1044645"/>
              </a:xfrm>
              <a:prstGeom prst="rect">
                <a:avLst/>
              </a:prstGeom>
              <a:blipFill rotWithShape="0">
                <a:blip r:embed="rId18"/>
                <a:stretch>
                  <a:fillRect t="-585" b="-99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1932917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itle 1"/>
          <p:cNvSpPr>
            <a:spLocks noGrp="1"/>
          </p:cNvSpPr>
          <p:nvPr>
            <p:ph type="title"/>
          </p:nvPr>
        </p:nvSpPr>
        <p:spPr>
          <a:xfrm>
            <a:off x="133121" y="111737"/>
            <a:ext cx="8235024" cy="483174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2. PHƯƠNG TRÌNH ĐƯỜNG THẲNG</a:t>
            </a:r>
            <a:endParaRPr lang="en-US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0" y="732488"/>
            <a:ext cx="225093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it-IT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fr-FR" sz="20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Bài</a:t>
            </a:r>
            <a:r>
              <a:rPr lang="fr-FR" sz="2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20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tập</a:t>
            </a:r>
            <a:r>
              <a:rPr lang="fr-FR" sz="2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20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áp</a:t>
            </a:r>
            <a:r>
              <a:rPr lang="fr-FR" sz="2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20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dụng</a:t>
            </a:r>
            <a:r>
              <a:rPr lang="fr-FR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122" y="1270175"/>
            <a:ext cx="7725853" cy="933580"/>
          </a:xfrm>
          <a:prstGeom prst="rect">
            <a:avLst/>
          </a:prstGeom>
        </p:spPr>
      </p:pic>
      <p:pic>
        <p:nvPicPr>
          <p:cNvPr id="3" name="Picture 2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9882" y="2573510"/>
            <a:ext cx="8784091" cy="3144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411303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839" y="418642"/>
            <a:ext cx="9065264" cy="2774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40144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535" y="629388"/>
            <a:ext cx="9136748" cy="2113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89324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598" y="364334"/>
            <a:ext cx="9869341" cy="1387348"/>
          </a:xfrm>
          <a:prstGeom prst="rect">
            <a:avLst/>
          </a:prstGeom>
        </p:spPr>
      </p:pic>
      <p:pic>
        <p:nvPicPr>
          <p:cNvPr id="5" name="Picture 4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598" y="2889403"/>
            <a:ext cx="6204574" cy="2916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962781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21" y="111737"/>
            <a:ext cx="8235024" cy="483174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2. PHƯƠNG TRÌNH ĐƯỜNG THẲNG</a:t>
            </a:r>
            <a:endParaRPr lang="en-US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732488"/>
            <a:ext cx="48301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0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1. Phương trình tham số của đường thẳng</a:t>
            </a:r>
            <a:endParaRPr lang="en-US" sz="2000" dirty="0"/>
          </a:p>
        </p:txBody>
      </p:sp>
      <p:sp>
        <p:nvSpPr>
          <p:cNvPr id="28" name="Rectangle 27"/>
          <p:cNvSpPr/>
          <p:nvPr/>
        </p:nvSpPr>
        <p:spPr>
          <a:xfrm>
            <a:off x="248896" y="1132598"/>
            <a:ext cx="495840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0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1.2 Phương trình tham số của đường thẳng 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282983" y="2205547"/>
            <a:ext cx="11492826" cy="1015663"/>
            <a:chOff x="282983" y="1670285"/>
            <a:chExt cx="11492826" cy="1015663"/>
          </a:xfrm>
        </p:grpSpPr>
        <p:sp>
          <p:nvSpPr>
            <p:cNvPr id="4" name="Rectangle 3"/>
            <p:cNvSpPr/>
            <p:nvPr/>
          </p:nvSpPr>
          <p:spPr>
            <a:xfrm>
              <a:off x="282983" y="1670285"/>
              <a:ext cx="11492826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kumimoji="0" lang="fr-FR" altLang="en-US" sz="2000" b="0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Trong</a:t>
              </a:r>
              <a:r>
                <a:rPr kumimoji="0" lang="fr-FR" altLang="en-US" sz="2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kumimoji="0" lang="fr-FR" altLang="en-US" sz="2000" b="0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mặt</a:t>
              </a:r>
              <a:r>
                <a:rPr kumimoji="0" lang="fr-FR" altLang="en-US" sz="2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kumimoji="0" lang="fr-FR" altLang="en-US" sz="2000" b="0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phẳng</a:t>
              </a:r>
              <a:r>
                <a:rPr kumimoji="0" lang="fr-FR" altLang="en-US" sz="2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kumimoji="0" lang="fr-FR" altLang="en-US" sz="2000" b="1" i="1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Oxy</a:t>
              </a:r>
              <a:r>
                <a:rPr kumimoji="0" lang="fr-FR" altLang="en-US" sz="2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, </a:t>
              </a:r>
              <a:r>
                <a:rPr kumimoji="0" lang="fr-FR" altLang="en-US" sz="2000" b="0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đường</a:t>
              </a:r>
              <a:r>
                <a:rPr kumimoji="0" lang="fr-FR" altLang="en-US" sz="2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kumimoji="0" lang="fr-FR" altLang="en-US" sz="2000" b="0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thẳng</a:t>
              </a:r>
              <a:r>
                <a:rPr kumimoji="0" lang="fr-FR" altLang="en-US" sz="2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fr-FR" altLang="en-US" sz="2000" i="1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  <a:sym typeface="Symbol" panose="05050102010706020507" pitchFamily="18" charset="2"/>
                </a:rPr>
                <a:t>d</a:t>
              </a:r>
              <a:r>
                <a:rPr kumimoji="0" lang="fr-FR" altLang="en-US" sz="2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kumimoji="0" lang="fr-FR" altLang="en-US" sz="2000" b="1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đi</a:t>
              </a:r>
              <a:r>
                <a:rPr kumimoji="0" lang="fr-FR" altLang="en-US" sz="2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qua</a:t>
              </a:r>
              <a:r>
                <a:rPr kumimoji="0" lang="fr-FR" altLang="en-US" sz="2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kumimoji="0" lang="fr-FR" altLang="en-US" sz="2000" b="0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điểm</a:t>
              </a:r>
              <a:r>
                <a:rPr kumimoji="0" lang="fr-FR" altLang="en-US" sz="2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                   </a:t>
              </a:r>
              <a:r>
                <a:rPr kumimoji="0" lang="fr-FR" altLang="en-US" sz="2000" b="0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  <a:sym typeface="Symbol" panose="05050102010706020507" pitchFamily="18" charset="2"/>
                </a:rPr>
                <a:t>và</a:t>
              </a:r>
              <a:r>
                <a:rPr kumimoji="0" lang="fr-FR" altLang="en-US" sz="2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  <a:sym typeface="Symbol" panose="05050102010706020507" pitchFamily="18" charset="2"/>
                </a:rPr>
                <a:t> </a:t>
              </a:r>
              <a:r>
                <a:rPr kumimoji="0" lang="fr-FR" altLang="en-US" sz="2000" b="0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  <a:sym typeface="Symbol" panose="05050102010706020507" pitchFamily="18" charset="2"/>
                </a:rPr>
                <a:t>có</a:t>
              </a:r>
              <a:r>
                <a:rPr kumimoji="0" lang="fr-FR" altLang="en-US" sz="2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  <a:sym typeface="Symbol" panose="05050102010706020507" pitchFamily="18" charset="2"/>
                </a:rPr>
                <a:t>                    là</a:t>
              </a:r>
              <a:r>
                <a:rPr kumimoji="0" lang="fr-FR" altLang="en-US" sz="2000" b="0" i="0" u="none" strike="noStrike" cap="none" normalizeH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  <a:sym typeface="Symbol" panose="05050102010706020507" pitchFamily="18" charset="2"/>
                </a:rPr>
                <a:t> </a:t>
              </a:r>
              <a:r>
                <a:rPr kumimoji="0" lang="fr-FR" altLang="en-US" sz="2000" b="0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  <a:sym typeface="Symbol" panose="05050102010706020507" pitchFamily="18" charset="2"/>
                </a:rPr>
                <a:t>vectơ</a:t>
              </a:r>
              <a:r>
                <a:rPr kumimoji="0" lang="fr-FR" altLang="en-US" sz="2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  <a:sym typeface="Symbol" panose="05050102010706020507" pitchFamily="18" charset="2"/>
                </a:rPr>
                <a:t> </a:t>
              </a:r>
              <a:r>
                <a:rPr kumimoji="0" lang="fr-FR" altLang="en-US" sz="2000" b="0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  <a:sym typeface="Symbol" panose="05050102010706020507" pitchFamily="18" charset="2"/>
                </a:rPr>
                <a:t>chỉ</a:t>
              </a:r>
              <a:r>
                <a:rPr kumimoji="0" lang="fr-FR" altLang="en-US" sz="2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  <a:sym typeface="Symbol" panose="05050102010706020507" pitchFamily="18" charset="2"/>
                </a:rPr>
                <a:t> </a:t>
              </a:r>
              <a:r>
                <a:rPr kumimoji="0" lang="fr-FR" altLang="en-US" sz="2000" b="0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  <a:sym typeface="Symbol" panose="05050102010706020507" pitchFamily="18" charset="2"/>
                </a:rPr>
                <a:t>phương</a:t>
              </a:r>
              <a:r>
                <a:rPr lang="fr-FR" altLang="en-US" sz="2000" dirty="0" smtClean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  <a:sym typeface="Symbol" panose="05050102010706020507" pitchFamily="18" charset="2"/>
                </a:rPr>
                <a:t>. Khi </a:t>
              </a:r>
              <a:r>
                <a:rPr lang="fr-FR" altLang="en-US" sz="2000" dirty="0" err="1" smtClean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  <a:sym typeface="Symbol" panose="05050102010706020507" pitchFamily="18" charset="2"/>
                </a:rPr>
                <a:t>đó</a:t>
              </a:r>
              <a:r>
                <a:rPr lang="fr-FR" altLang="en-US" sz="2000" dirty="0" smtClean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  <a:sym typeface="Symbol" panose="05050102010706020507" pitchFamily="18" charset="2"/>
                </a:rPr>
                <a:t>, </a:t>
              </a:r>
              <a:br>
                <a:rPr lang="fr-FR" altLang="en-US" sz="2000" dirty="0" smtClean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  <a:sym typeface="Symbol" panose="05050102010706020507" pitchFamily="18" charset="2"/>
                </a:rPr>
              </a:br>
              <a:r>
                <a:rPr lang="fr-FR" altLang="en-US" sz="2000" dirty="0" err="1" smtClean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  <a:sym typeface="Symbol" panose="05050102010706020507" pitchFamily="18" charset="2"/>
                </a:rPr>
                <a:t>đường</a:t>
              </a:r>
              <a:r>
                <a:rPr lang="fr-FR" altLang="en-US" sz="2000" dirty="0" smtClean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  <a:sym typeface="Symbol" panose="05050102010706020507" pitchFamily="18" charset="2"/>
                </a:rPr>
                <a:t> </a:t>
              </a:r>
              <a:r>
                <a:rPr lang="fr-FR" altLang="en-US" sz="2000" dirty="0" err="1" smtClean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  <a:sym typeface="Symbol" panose="05050102010706020507" pitchFamily="18" charset="2"/>
                </a:rPr>
                <a:t>thẳng</a:t>
              </a:r>
              <a:r>
                <a:rPr lang="fr-FR" altLang="en-US" sz="2000" dirty="0" smtClean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  <a:sym typeface="Symbol" panose="05050102010706020507" pitchFamily="18" charset="2"/>
                </a:rPr>
                <a:t> </a:t>
              </a:r>
              <a:r>
                <a:rPr lang="fr-FR" altLang="en-US" sz="2000" dirty="0" err="1" smtClean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  <a:sym typeface="Symbol" panose="05050102010706020507" pitchFamily="18" charset="2"/>
                </a:rPr>
                <a:t>có</a:t>
              </a:r>
              <a:r>
                <a:rPr lang="fr-FR" altLang="en-US" sz="2000" dirty="0" smtClean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  <a:sym typeface="Symbol" panose="05050102010706020507" pitchFamily="18" charset="2"/>
                </a:rPr>
                <a:t> </a:t>
              </a:r>
              <a:r>
                <a:rPr lang="fr-FR" altLang="en-US" sz="2000" dirty="0" err="1" smtClean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  <a:sym typeface="Symbol" panose="05050102010706020507" pitchFamily="18" charset="2"/>
                </a:rPr>
                <a:t>phương</a:t>
              </a:r>
              <a:r>
                <a:rPr lang="fr-FR" altLang="en-US" sz="2000" dirty="0" smtClean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  <a:sym typeface="Symbol" panose="05050102010706020507" pitchFamily="18" charset="2"/>
                </a:rPr>
                <a:t> </a:t>
              </a:r>
              <a:r>
                <a:rPr lang="fr-FR" altLang="en-US" sz="2000" dirty="0" err="1" smtClean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  <a:sym typeface="Symbol" panose="05050102010706020507" pitchFamily="18" charset="2"/>
                </a:rPr>
                <a:t>trình</a:t>
              </a:r>
              <a:r>
                <a:rPr lang="fr-FR" altLang="en-US" sz="2000" dirty="0" smtClean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  <a:sym typeface="Symbol" panose="05050102010706020507" pitchFamily="18" charset="2"/>
                </a:rPr>
                <a:t> </a:t>
              </a:r>
              <a:r>
                <a:rPr lang="fr-FR" altLang="en-US" sz="2000" dirty="0" err="1" smtClean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  <a:sym typeface="Symbol" panose="05050102010706020507" pitchFamily="18" charset="2"/>
                </a:rPr>
                <a:t>tham</a:t>
              </a:r>
              <a:r>
                <a:rPr lang="fr-FR" altLang="en-US" sz="2000" dirty="0" smtClean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  <a:sym typeface="Symbol" panose="05050102010706020507" pitchFamily="18" charset="2"/>
                </a:rPr>
                <a:t> </a:t>
              </a:r>
              <a:r>
                <a:rPr lang="fr-FR" altLang="en-US" sz="2000" dirty="0" err="1" smtClean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  <a:sym typeface="Symbol" panose="05050102010706020507" pitchFamily="18" charset="2"/>
                </a:rPr>
                <a:t>số</a:t>
              </a:r>
              <a:r>
                <a:rPr lang="fr-FR" altLang="en-US" sz="2000" dirty="0" smtClean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  <a:sym typeface="Symbol" panose="05050102010706020507" pitchFamily="18" charset="2"/>
                </a:rPr>
                <a:t> là</a:t>
              </a:r>
              <a:endParaRPr kumimoji="0" lang="fr-FR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Symbol" panose="05050102010706020507" pitchFamily="18" charset="2"/>
              </a:endParaRPr>
            </a:p>
          </p:txBody>
        </p:sp>
        <p:graphicFrame>
          <p:nvGraphicFramePr>
            <p:cNvPr id="10" name="Object 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878109033"/>
                </p:ext>
              </p:extLst>
            </p:nvPr>
          </p:nvGraphicFramePr>
          <p:xfrm>
            <a:off x="5547969" y="1737325"/>
            <a:ext cx="1197444" cy="49893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93" name="Equation" r:id="rId3" imgW="761760" imgH="317160" progId="Equation.DSMT4">
                    <p:embed/>
                  </p:oleObj>
                </mc:Choice>
                <mc:Fallback>
                  <p:oleObj name="Equation" r:id="rId3" imgW="761760" imgH="31716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5547969" y="1737325"/>
                          <a:ext cx="1197444" cy="49893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" name="Object 1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452292873"/>
                </p:ext>
              </p:extLst>
            </p:nvPr>
          </p:nvGraphicFramePr>
          <p:xfrm>
            <a:off x="7423930" y="1713860"/>
            <a:ext cx="1089178" cy="54586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94" name="Equation" r:id="rId5" imgW="685800" imgH="342720" progId="Equation.DSMT4">
                    <p:embed/>
                  </p:oleObj>
                </mc:Choice>
                <mc:Fallback>
                  <p:oleObj name="Equation" r:id="rId5" imgW="685800" imgH="34272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7423930" y="1713860"/>
                          <a:ext cx="1089178" cy="545864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9048168"/>
              </p:ext>
            </p:extLst>
          </p:nvPr>
        </p:nvGraphicFramePr>
        <p:xfrm>
          <a:off x="4621213" y="3135587"/>
          <a:ext cx="2171700" cy="1160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5" name="Equation" r:id="rId7" imgW="1117440" imgH="596880" progId="Equation.DSMT4">
                  <p:embed/>
                </p:oleObj>
              </mc:Choice>
              <mc:Fallback>
                <p:oleObj name="Equation" r:id="rId7" imgW="1117440" imgH="596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621213" y="3135587"/>
                        <a:ext cx="2171700" cy="1160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6906851" y="3484985"/>
            <a:ext cx="21233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ới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774920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629" y="649995"/>
            <a:ext cx="8250871" cy="4171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726283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itle 1"/>
          <p:cNvSpPr>
            <a:spLocks noGrp="1"/>
          </p:cNvSpPr>
          <p:nvPr>
            <p:ph type="title"/>
          </p:nvPr>
        </p:nvSpPr>
        <p:spPr>
          <a:xfrm>
            <a:off x="133121" y="111737"/>
            <a:ext cx="8235024" cy="483174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2. PHƯƠNG TRÌNH ĐƯỜNG THẲNG</a:t>
            </a:r>
            <a:endParaRPr lang="en-US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0" y="732488"/>
            <a:ext cx="317465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8. </a:t>
            </a:r>
            <a:r>
              <a:rPr lang="fr-FR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fr-FR" sz="20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rắc</a:t>
            </a:r>
            <a:r>
              <a:rPr lang="fr-FR" sz="2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20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nghiệm</a:t>
            </a:r>
            <a:r>
              <a:rPr lang="fr-FR" sz="2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20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khách</a:t>
            </a:r>
            <a:r>
              <a:rPr lang="fr-FR" sz="2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20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quan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8" name="Picture 37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184" y="1270175"/>
            <a:ext cx="10145541" cy="3353268"/>
          </a:xfrm>
          <a:prstGeom prst="rect">
            <a:avLst/>
          </a:prstGeom>
        </p:spPr>
      </p:pic>
      <p:pic>
        <p:nvPicPr>
          <p:cNvPr id="39" name="Picture 38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184" y="4623443"/>
            <a:ext cx="9011908" cy="2124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257060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990"/>
            <a:ext cx="11679280" cy="4296375"/>
          </a:xfrm>
          <a:prstGeom prst="rect">
            <a:avLst/>
          </a:prstGeom>
        </p:spPr>
      </p:pic>
      <p:pic>
        <p:nvPicPr>
          <p:cNvPr id="5" name="Picture 4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87365"/>
            <a:ext cx="10745700" cy="1428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409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026257" cy="3106757"/>
          </a:xfrm>
          <a:prstGeom prst="rect">
            <a:avLst/>
          </a:prstGeom>
        </p:spPr>
      </p:pic>
      <p:pic>
        <p:nvPicPr>
          <p:cNvPr id="6" name="Picture 5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191" y="2966036"/>
            <a:ext cx="8049748" cy="3658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819264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650436" cy="2495898"/>
          </a:xfrm>
          <a:prstGeom prst="rect">
            <a:avLst/>
          </a:prstGeom>
        </p:spPr>
      </p:pic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88826"/>
            <a:ext cx="11650701" cy="3153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239295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795" y="-44068"/>
            <a:ext cx="7375676" cy="3593498"/>
          </a:xfrm>
          <a:prstGeom prst="rect">
            <a:avLst/>
          </a:prstGeom>
        </p:spPr>
      </p:pic>
      <p:pic>
        <p:nvPicPr>
          <p:cNvPr id="5" name="Picture 4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03" y="3819143"/>
            <a:ext cx="8059275" cy="1533739"/>
          </a:xfrm>
          <a:prstGeom prst="rect">
            <a:avLst/>
          </a:prstGeom>
        </p:spPr>
      </p:pic>
      <p:pic>
        <p:nvPicPr>
          <p:cNvPr id="6" name="Picture 5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03" y="5495735"/>
            <a:ext cx="7944959" cy="1362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21532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073959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111512" y="0"/>
            <a:ext cx="12169696" cy="1065526"/>
            <a:chOff x="22303" y="1532709"/>
            <a:chExt cx="12169696" cy="1065526"/>
          </a:xfrm>
        </p:grpSpPr>
        <p:sp>
          <p:nvSpPr>
            <p:cNvPr id="7" name="Flowchart: Terminator 6"/>
            <p:cNvSpPr/>
            <p:nvPr/>
          </p:nvSpPr>
          <p:spPr>
            <a:xfrm>
              <a:off x="22303" y="1802765"/>
              <a:ext cx="1561170" cy="535259"/>
            </a:xfrm>
            <a:prstGeom prst="flowChartTermina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Ví</a:t>
              </a:r>
              <a:r>
                <a:rPr lang="en-US" sz="28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dụ</a:t>
              </a:r>
              <a:r>
                <a:rPr lang="en-US" sz="28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1.</a:t>
              </a:r>
              <a:endPara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10" name="Group 9"/>
            <p:cNvGrpSpPr/>
            <p:nvPr/>
          </p:nvGrpSpPr>
          <p:grpSpPr>
            <a:xfrm>
              <a:off x="1583472" y="1532709"/>
              <a:ext cx="10608527" cy="1065526"/>
              <a:chOff x="1583472" y="1532709"/>
              <a:chExt cx="10608527" cy="1065526"/>
            </a:xfrm>
          </p:grpSpPr>
          <p:sp>
            <p:nvSpPr>
              <p:cNvPr id="8" name="Rectangle 7"/>
              <p:cNvSpPr/>
              <p:nvPr/>
            </p:nvSpPr>
            <p:spPr>
              <a:xfrm>
                <a:off x="1583472" y="1532709"/>
                <a:ext cx="10608527" cy="106552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US" sz="24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Viết</a:t>
                </a:r>
                <a:r>
                  <a:rPr lang="en-US" sz="24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24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24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tham</a:t>
                </a:r>
                <a:r>
                  <a:rPr lang="en-US" sz="24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24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4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đường</a:t>
                </a:r>
                <a:r>
                  <a:rPr lang="en-US" sz="24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thẳng</a:t>
                </a:r>
                <a:r>
                  <a:rPr lang="en-US" sz="24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i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 </a:t>
                </a:r>
                <a:r>
                  <a:rPr lang="en-US" sz="24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đi</a:t>
                </a:r>
                <a:r>
                  <a:rPr lang="en-US" sz="24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qua </a:t>
                </a:r>
                <a:r>
                  <a:rPr lang="en-US" sz="24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điểm</a:t>
                </a:r>
                <a:r>
                  <a:rPr lang="en-US" sz="24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:r>
                  <a:rPr lang="en-US" sz="2400" i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</a:t>
                </a:r>
                <a:r>
                  <a:rPr lang="en-US" sz="24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(-2;6) </a:t>
                </a:r>
                <a:r>
                  <a:rPr lang="en-US" sz="24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en-US" sz="24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         </a:t>
                </a:r>
                <a:r>
                  <a:rPr lang="en-US" sz="24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4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vecto</a:t>
                </a:r>
                <a:r>
                  <a:rPr lang="en-US" sz="24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chỉ</a:t>
                </a:r>
                <a:r>
                  <a:rPr lang="en-US" sz="24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24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endParaRPr lang="en-US" sz="24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graphicFrame>
            <p:nvGraphicFramePr>
              <p:cNvPr id="9" name="Object 8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012145636"/>
                  </p:ext>
                </p:extLst>
              </p:nvPr>
            </p:nvGraphicFramePr>
            <p:xfrm>
              <a:off x="10258483" y="1642918"/>
              <a:ext cx="1184094" cy="524107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4283" name="Equation" r:id="rId3" imgW="774360" imgH="342720" progId="Equation.DSMT4">
                      <p:embed/>
                    </p:oleObj>
                  </mc:Choice>
                  <mc:Fallback>
                    <p:oleObj name="Equation" r:id="rId3" imgW="774360" imgH="342720" progId="Equation.DSMT4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4"/>
                          <a:stretch>
                            <a:fillRect/>
                          </a:stretch>
                        </p:blipFill>
                        <p:spPr>
                          <a:xfrm>
                            <a:off x="10258483" y="1642918"/>
                            <a:ext cx="1184094" cy="524107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cxnSp>
        <p:nvCxnSpPr>
          <p:cNvPr id="14" name="Straight Connector 13"/>
          <p:cNvCxnSpPr/>
          <p:nvPr/>
        </p:nvCxnSpPr>
        <p:spPr>
          <a:xfrm>
            <a:off x="4103649" y="1338146"/>
            <a:ext cx="0" cy="544179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111512" y="1237785"/>
            <a:ext cx="9701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Ta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1396683"/>
              </p:ext>
            </p:extLst>
          </p:nvPr>
        </p:nvGraphicFramePr>
        <p:xfrm>
          <a:off x="162928" y="1842042"/>
          <a:ext cx="3019505" cy="11353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84" name="Equation" r:id="rId5" imgW="1587240" imgH="596880" progId="Equation.DSMT4">
                  <p:embed/>
                </p:oleObj>
              </mc:Choice>
              <mc:Fallback>
                <p:oleObj name="Equation" r:id="rId5" imgW="1587240" imgH="596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62928" y="1842042"/>
                        <a:ext cx="3019505" cy="113533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9986829"/>
              </p:ext>
            </p:extLst>
          </p:nvPr>
        </p:nvGraphicFramePr>
        <p:xfrm>
          <a:off x="111512" y="3206998"/>
          <a:ext cx="2798062" cy="1093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85" name="Equation" r:id="rId7" imgW="1396800" imgH="545760" progId="Equation.DSMT4">
                  <p:embed/>
                </p:oleObj>
              </mc:Choice>
              <mc:Fallback>
                <p:oleObj name="Equation" r:id="rId7" imgW="1396800" imgH="5457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11512" y="3206998"/>
                        <a:ext cx="2798062" cy="1093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7668527"/>
              </p:ext>
            </p:extLst>
          </p:nvPr>
        </p:nvGraphicFramePr>
        <p:xfrm>
          <a:off x="111512" y="4530408"/>
          <a:ext cx="2171700" cy="1160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86" name="Equation" r:id="rId9" imgW="1117440" imgH="596880" progId="Equation.DSMT4">
                  <p:embed/>
                </p:oleObj>
              </mc:Choice>
              <mc:Fallback>
                <p:oleObj name="Equation" r:id="rId9" imgW="1117440" imgH="596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11512" y="4530408"/>
                        <a:ext cx="2171700" cy="1160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1510543" y="5689660"/>
            <a:ext cx="21233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ới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4333039" y="1699450"/>
            <a:ext cx="558518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hương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tham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 </a:t>
            </a:r>
            <a:r>
              <a:rPr lang="en-US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400" dirty="0"/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5381391"/>
              </p:ext>
            </p:extLst>
          </p:nvPr>
        </p:nvGraphicFramePr>
        <p:xfrm>
          <a:off x="4868436" y="2983446"/>
          <a:ext cx="4064327" cy="10792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87" name="Equation" r:id="rId11" imgW="2247840" imgH="596880" progId="Equation.DSMT4">
                  <p:embed/>
                </p:oleObj>
              </mc:Choice>
              <mc:Fallback>
                <p:oleObj name="Equation" r:id="rId11" imgW="2247840" imgH="596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868436" y="2983446"/>
                        <a:ext cx="4064327" cy="107922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9286024" y="3292227"/>
            <a:ext cx="21233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ới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7248926" y="2848410"/>
            <a:ext cx="1795347" cy="1349298"/>
          </a:xfrm>
          <a:prstGeom prst="roundRect">
            <a:avLst>
              <a:gd name="adj" fmla="val 33196"/>
            </a:avLst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743137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9" grpId="0"/>
      <p:bldP spid="20" grpId="0"/>
      <p:bldP spid="22" grpId="0"/>
      <p:bldP spid="2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111512" y="0"/>
            <a:ext cx="12169696" cy="1065526"/>
            <a:chOff x="22303" y="1532709"/>
            <a:chExt cx="12169696" cy="1065526"/>
          </a:xfrm>
        </p:grpSpPr>
        <p:sp>
          <p:nvSpPr>
            <p:cNvPr id="7" name="Flowchart: Terminator 6"/>
            <p:cNvSpPr/>
            <p:nvPr/>
          </p:nvSpPr>
          <p:spPr>
            <a:xfrm>
              <a:off x="22303" y="1802765"/>
              <a:ext cx="1561170" cy="535259"/>
            </a:xfrm>
            <a:prstGeom prst="flowChartTermina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Ví</a:t>
              </a:r>
              <a:r>
                <a:rPr lang="en-US" sz="28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dụ</a:t>
              </a:r>
              <a:r>
                <a:rPr lang="en-US" sz="28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2.</a:t>
              </a:r>
              <a:endPara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10" name="Group 9"/>
            <p:cNvGrpSpPr/>
            <p:nvPr/>
          </p:nvGrpSpPr>
          <p:grpSpPr>
            <a:xfrm>
              <a:off x="1583472" y="1532709"/>
              <a:ext cx="10608527" cy="1065526"/>
              <a:chOff x="1583472" y="1532709"/>
              <a:chExt cx="10608527" cy="1065526"/>
            </a:xfrm>
          </p:grpSpPr>
          <p:sp>
            <p:nvSpPr>
              <p:cNvPr id="8" name="Rectangle 7"/>
              <p:cNvSpPr/>
              <p:nvPr/>
            </p:nvSpPr>
            <p:spPr>
              <a:xfrm>
                <a:off x="1583472" y="1532709"/>
                <a:ext cx="10608527" cy="106552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US" sz="24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Viết</a:t>
                </a:r>
                <a:r>
                  <a:rPr lang="en-US" sz="24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24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24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tham</a:t>
                </a:r>
                <a:r>
                  <a:rPr lang="en-US" sz="24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24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4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đường</a:t>
                </a:r>
                <a:r>
                  <a:rPr lang="en-US" sz="24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thẳng</a:t>
                </a:r>
                <a:r>
                  <a:rPr lang="en-US" sz="24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i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 </a:t>
                </a:r>
                <a:r>
                  <a:rPr lang="en-US" sz="24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đi</a:t>
                </a:r>
                <a:r>
                  <a:rPr lang="en-US" sz="24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qua </a:t>
                </a:r>
                <a:r>
                  <a:rPr lang="en-US" sz="24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điểm</a:t>
                </a:r>
                <a:r>
                  <a:rPr lang="en-US" sz="24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:r>
                  <a:rPr lang="en-US" sz="2400" i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</a:t>
                </a:r>
                <a:r>
                  <a:rPr lang="en-US" sz="24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(1;-3) </a:t>
                </a:r>
                <a:r>
                  <a:rPr lang="en-US" sz="24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en-US" sz="24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         </a:t>
                </a:r>
                <a:r>
                  <a:rPr lang="en-US" sz="24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4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vecto</a:t>
                </a:r>
                <a:r>
                  <a:rPr lang="en-US" sz="24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chỉ</a:t>
                </a:r>
                <a:r>
                  <a:rPr lang="en-US" sz="24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24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endParaRPr lang="en-US" sz="24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graphicFrame>
            <p:nvGraphicFramePr>
              <p:cNvPr id="9" name="Object 8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403115851"/>
                  </p:ext>
                </p:extLst>
              </p:nvPr>
            </p:nvGraphicFramePr>
            <p:xfrm>
              <a:off x="10286691" y="1642247"/>
              <a:ext cx="1127125" cy="52546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5157" name="Equation" r:id="rId3" imgW="736560" imgH="342720" progId="Equation.DSMT4">
                      <p:embed/>
                    </p:oleObj>
                  </mc:Choice>
                  <mc:Fallback>
                    <p:oleObj name="Equation" r:id="rId3" imgW="736560" imgH="342720" progId="Equation.DSMT4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4"/>
                          <a:stretch>
                            <a:fillRect/>
                          </a:stretch>
                        </p:blipFill>
                        <p:spPr>
                          <a:xfrm>
                            <a:off x="10286691" y="1642247"/>
                            <a:ext cx="1127125" cy="525462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cxnSp>
        <p:nvCxnSpPr>
          <p:cNvPr id="14" name="Straight Connector 13"/>
          <p:cNvCxnSpPr/>
          <p:nvPr/>
        </p:nvCxnSpPr>
        <p:spPr>
          <a:xfrm>
            <a:off x="4103649" y="1338146"/>
            <a:ext cx="0" cy="544179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4643474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111512" y="0"/>
            <a:ext cx="12169696" cy="1065526"/>
            <a:chOff x="22303" y="1532709"/>
            <a:chExt cx="12169696" cy="1065526"/>
          </a:xfrm>
        </p:grpSpPr>
        <p:sp>
          <p:nvSpPr>
            <p:cNvPr id="7" name="Flowchart: Terminator 6"/>
            <p:cNvSpPr/>
            <p:nvPr/>
          </p:nvSpPr>
          <p:spPr>
            <a:xfrm>
              <a:off x="22303" y="1802765"/>
              <a:ext cx="1561170" cy="535259"/>
            </a:xfrm>
            <a:prstGeom prst="flowChartTermina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Ví</a:t>
              </a:r>
              <a:r>
                <a:rPr lang="en-US" sz="28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dụ</a:t>
              </a:r>
              <a:r>
                <a:rPr lang="en-US" sz="28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3.</a:t>
              </a:r>
              <a:endPara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1583472" y="1532709"/>
              <a:ext cx="10608527" cy="10655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400" dirty="0" err="1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Viết</a:t>
              </a:r>
              <a:r>
                <a:rPr lang="en-US" sz="24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phương</a:t>
              </a:r>
              <a:r>
                <a:rPr lang="en-US" sz="24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trình</a:t>
              </a:r>
              <a:r>
                <a:rPr lang="en-US" sz="24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tham</a:t>
              </a:r>
              <a:r>
                <a:rPr lang="en-US" sz="24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số</a:t>
              </a:r>
              <a:r>
                <a:rPr lang="en-US" sz="24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của</a:t>
              </a:r>
              <a:r>
                <a:rPr lang="en-US" sz="24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đường</a:t>
              </a:r>
              <a:r>
                <a:rPr lang="en-US" sz="24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thẳng</a:t>
              </a:r>
              <a:r>
                <a:rPr lang="en-US" sz="24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i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 </a:t>
              </a:r>
              <a:r>
                <a:rPr lang="en-US" sz="2400" dirty="0" err="1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đi</a:t>
              </a:r>
              <a:r>
                <a:rPr lang="en-US" sz="24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qua </a:t>
              </a:r>
              <a:r>
                <a:rPr lang="en-US" sz="2400" dirty="0" err="1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hai</a:t>
              </a:r>
              <a:r>
                <a:rPr lang="en-US" sz="24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điểm</a:t>
              </a:r>
              <a:r>
                <a:rPr lang="en-US" sz="24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</a:t>
              </a:r>
              <a:r>
                <a:rPr lang="en-US" sz="2400" i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r>
                <a:rPr lang="en-US" sz="24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(0;-3) </a:t>
              </a:r>
              <a:r>
                <a:rPr lang="en-US" sz="2400" dirty="0" err="1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và</a:t>
              </a:r>
              <a:r>
                <a:rPr lang="en-US" sz="24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i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</a:t>
              </a:r>
              <a:r>
                <a:rPr lang="en-US" sz="24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(2;2) </a:t>
              </a:r>
              <a:endPara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cxnSp>
        <p:nvCxnSpPr>
          <p:cNvPr id="14" name="Straight Connector 13"/>
          <p:cNvCxnSpPr/>
          <p:nvPr/>
        </p:nvCxnSpPr>
        <p:spPr>
          <a:xfrm>
            <a:off x="4103649" y="1338146"/>
            <a:ext cx="0" cy="544179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/>
          <p:cNvCxnSpPr/>
          <p:nvPr/>
        </p:nvCxnSpPr>
        <p:spPr>
          <a:xfrm flipV="1">
            <a:off x="308472" y="1883884"/>
            <a:ext cx="3283027" cy="166354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5"/>
          <p:cNvGrpSpPr/>
          <p:nvPr/>
        </p:nvGrpSpPr>
        <p:grpSpPr>
          <a:xfrm>
            <a:off x="997026" y="1895167"/>
            <a:ext cx="1793914" cy="1288708"/>
            <a:chOff x="997026" y="1895167"/>
            <a:chExt cx="1793914" cy="1288708"/>
          </a:xfrm>
        </p:grpSpPr>
        <p:sp>
          <p:nvSpPr>
            <p:cNvPr id="4" name="Oval 3"/>
            <p:cNvSpPr/>
            <p:nvPr/>
          </p:nvSpPr>
          <p:spPr>
            <a:xfrm>
              <a:off x="1079653" y="3018622"/>
              <a:ext cx="165253" cy="16525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/>
            <p:cNvSpPr/>
            <p:nvPr/>
          </p:nvSpPr>
          <p:spPr>
            <a:xfrm>
              <a:off x="2543061" y="2289953"/>
              <a:ext cx="165253" cy="16525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997026" y="2556957"/>
              <a:ext cx="33050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460434" y="1895167"/>
              <a:ext cx="33050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B</a:t>
              </a:r>
              <a:endParaRPr lang="en-US" sz="2400" b="1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cxnSp>
        <p:nvCxnSpPr>
          <p:cNvPr id="16" name="Straight Arrow Connector 15"/>
          <p:cNvCxnSpPr/>
          <p:nvPr/>
        </p:nvCxnSpPr>
        <p:spPr>
          <a:xfrm flipV="1">
            <a:off x="1244906" y="2397954"/>
            <a:ext cx="1322356" cy="670244"/>
          </a:xfrm>
          <a:prstGeom prst="straightConnector1">
            <a:avLst/>
          </a:prstGeom>
          <a:ln w="57150">
            <a:solidFill>
              <a:srgbClr val="00B0F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/>
          <p:cNvGrpSpPr/>
          <p:nvPr/>
        </p:nvGrpSpPr>
        <p:grpSpPr>
          <a:xfrm>
            <a:off x="4220804" y="1030891"/>
            <a:ext cx="1440653" cy="674646"/>
            <a:chOff x="4220804" y="1030891"/>
            <a:chExt cx="1440653" cy="674646"/>
          </a:xfrm>
        </p:grpSpPr>
        <p:sp>
          <p:nvSpPr>
            <p:cNvPr id="17" name="TextBox 16"/>
            <p:cNvSpPr txBox="1"/>
            <p:nvPr/>
          </p:nvSpPr>
          <p:spPr>
            <a:xfrm>
              <a:off x="4220804" y="1243872"/>
              <a:ext cx="9701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Tính</a:t>
              </a:r>
              <a:r>
                <a:rPr lang="en-US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endParaRPr 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18" name="Object 1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648719310"/>
                </p:ext>
              </p:extLst>
            </p:nvPr>
          </p:nvGraphicFramePr>
          <p:xfrm>
            <a:off x="4954771" y="1030891"/>
            <a:ext cx="706686" cy="61451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250" name="Equation" r:id="rId3" imgW="291960" imgH="253800" progId="Equation.DSMT4">
                    <p:embed/>
                  </p:oleObj>
                </mc:Choice>
                <mc:Fallback>
                  <p:oleObj name="Equation" r:id="rId3" imgW="291960" imgH="25380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4954771" y="1030891"/>
                          <a:ext cx="706686" cy="61451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4235214"/>
              </p:ext>
            </p:extLst>
          </p:nvPr>
        </p:nvGraphicFramePr>
        <p:xfrm>
          <a:off x="5423512" y="1868881"/>
          <a:ext cx="1681964" cy="6880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51" name="Equation" r:id="rId5" imgW="838080" imgH="342720" progId="Equation.DSMT4">
                  <p:embed/>
                </p:oleObj>
              </mc:Choice>
              <mc:Fallback>
                <p:oleObj name="Equation" r:id="rId5" imgW="838080" imgH="3427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423512" y="1868881"/>
                        <a:ext cx="1681964" cy="68807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Rectangle 23"/>
          <p:cNvSpPr/>
          <p:nvPr/>
        </p:nvSpPr>
        <p:spPr>
          <a:xfrm>
            <a:off x="4280053" y="2676292"/>
            <a:ext cx="74555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hương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tham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400" dirty="0"/>
          </a:p>
        </p:txBody>
      </p: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5786191"/>
              </p:ext>
            </p:extLst>
          </p:nvPr>
        </p:nvGraphicFramePr>
        <p:xfrm>
          <a:off x="4848225" y="3548063"/>
          <a:ext cx="4040188" cy="1077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52" name="Equation" r:id="rId7" imgW="2234880" imgH="596880" progId="Equation.DSMT4">
                  <p:embed/>
                </p:oleObj>
              </mc:Choice>
              <mc:Fallback>
                <p:oleObj name="Equation" r:id="rId7" imgW="2234880" imgH="596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848225" y="3548063"/>
                        <a:ext cx="4040188" cy="1077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TextBox 25"/>
          <p:cNvSpPr txBox="1"/>
          <p:nvPr/>
        </p:nvSpPr>
        <p:spPr>
          <a:xfrm>
            <a:off x="9067785" y="3740687"/>
            <a:ext cx="21233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ới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470519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111512" y="0"/>
            <a:ext cx="12169696" cy="1065526"/>
            <a:chOff x="22303" y="1532709"/>
            <a:chExt cx="12169696" cy="1065526"/>
          </a:xfrm>
        </p:grpSpPr>
        <p:sp>
          <p:nvSpPr>
            <p:cNvPr id="7" name="Flowchart: Terminator 6"/>
            <p:cNvSpPr/>
            <p:nvPr/>
          </p:nvSpPr>
          <p:spPr>
            <a:xfrm>
              <a:off x="22303" y="1802765"/>
              <a:ext cx="1561170" cy="535259"/>
            </a:xfrm>
            <a:prstGeom prst="flowChartTermina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Ví</a:t>
              </a:r>
              <a:r>
                <a:rPr lang="en-US" sz="28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dụ</a:t>
              </a:r>
              <a:r>
                <a:rPr lang="en-US" sz="28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4.</a:t>
              </a:r>
              <a:endPara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1583472" y="1532709"/>
              <a:ext cx="10608527" cy="10655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400" dirty="0" err="1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Viết</a:t>
              </a:r>
              <a:r>
                <a:rPr lang="en-US" sz="24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phương</a:t>
              </a:r>
              <a:r>
                <a:rPr lang="en-US" sz="24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trình</a:t>
              </a:r>
              <a:r>
                <a:rPr lang="en-US" sz="24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tham</a:t>
              </a:r>
              <a:r>
                <a:rPr lang="en-US" sz="24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số</a:t>
              </a:r>
              <a:r>
                <a:rPr lang="en-US" sz="24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của</a:t>
              </a:r>
              <a:r>
                <a:rPr lang="en-US" sz="24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đường</a:t>
              </a:r>
              <a:r>
                <a:rPr lang="en-US" sz="24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thẳng</a:t>
              </a:r>
              <a:r>
                <a:rPr lang="en-US" sz="24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i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 </a:t>
              </a:r>
              <a:r>
                <a:rPr lang="en-US" sz="2400" dirty="0" err="1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đi</a:t>
              </a:r>
              <a:r>
                <a:rPr lang="en-US" sz="24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qua </a:t>
              </a:r>
              <a:r>
                <a:rPr lang="en-US" sz="2400" dirty="0" err="1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hai</a:t>
              </a:r>
              <a:r>
                <a:rPr lang="en-US" sz="24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điểm</a:t>
              </a:r>
              <a:r>
                <a:rPr lang="en-US" sz="24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</a:t>
              </a:r>
              <a:r>
                <a:rPr lang="en-US" sz="2400" i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</a:t>
              </a:r>
              <a:r>
                <a:rPr lang="en-US" sz="24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(9;7) </a:t>
              </a:r>
              <a:r>
                <a:rPr lang="en-US" sz="2400" dirty="0" err="1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và</a:t>
              </a:r>
              <a:r>
                <a:rPr lang="en-US" sz="24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i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</a:t>
              </a:r>
              <a:r>
                <a:rPr lang="en-US" sz="24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(-3;1) </a:t>
              </a:r>
              <a:endPara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cxnSp>
        <p:nvCxnSpPr>
          <p:cNvPr id="14" name="Straight Connector 13"/>
          <p:cNvCxnSpPr/>
          <p:nvPr/>
        </p:nvCxnSpPr>
        <p:spPr>
          <a:xfrm>
            <a:off x="4103649" y="1338146"/>
            <a:ext cx="0" cy="544179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/>
          <p:cNvCxnSpPr/>
          <p:nvPr/>
        </p:nvCxnSpPr>
        <p:spPr>
          <a:xfrm flipV="1">
            <a:off x="308472" y="1883884"/>
            <a:ext cx="3283027" cy="166354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5"/>
          <p:cNvGrpSpPr/>
          <p:nvPr/>
        </p:nvGrpSpPr>
        <p:grpSpPr>
          <a:xfrm>
            <a:off x="997026" y="1895167"/>
            <a:ext cx="1793914" cy="1288708"/>
            <a:chOff x="997026" y="1895167"/>
            <a:chExt cx="1793914" cy="1288708"/>
          </a:xfrm>
        </p:grpSpPr>
        <p:sp>
          <p:nvSpPr>
            <p:cNvPr id="4" name="Oval 3"/>
            <p:cNvSpPr/>
            <p:nvPr/>
          </p:nvSpPr>
          <p:spPr>
            <a:xfrm>
              <a:off x="1079653" y="3018622"/>
              <a:ext cx="165253" cy="16525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/>
            <p:cNvSpPr/>
            <p:nvPr/>
          </p:nvSpPr>
          <p:spPr>
            <a:xfrm>
              <a:off x="2543061" y="2289953"/>
              <a:ext cx="165253" cy="16525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997026" y="2556957"/>
              <a:ext cx="33050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</a:t>
              </a:r>
              <a:endParaRPr lang="en-US" sz="2400" b="1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460434" y="1895167"/>
              <a:ext cx="33050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N</a:t>
              </a:r>
              <a:endParaRPr lang="en-US" sz="2400" b="1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cxnSp>
        <p:nvCxnSpPr>
          <p:cNvPr id="16" name="Straight Arrow Connector 15"/>
          <p:cNvCxnSpPr/>
          <p:nvPr/>
        </p:nvCxnSpPr>
        <p:spPr>
          <a:xfrm flipV="1">
            <a:off x="1244906" y="2397954"/>
            <a:ext cx="1322356" cy="670244"/>
          </a:xfrm>
          <a:prstGeom prst="straightConnector1">
            <a:avLst/>
          </a:prstGeom>
          <a:ln w="57150">
            <a:solidFill>
              <a:srgbClr val="00B0F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718255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21" y="111737"/>
            <a:ext cx="8235024" cy="483174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2. PHƯƠNG TRÌNH ĐƯỜNG THẲNG</a:t>
            </a:r>
            <a:endParaRPr lang="en-US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732488"/>
            <a:ext cx="48301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0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1. Phương trình tham số của đường thẳng</a:t>
            </a:r>
            <a:endParaRPr lang="en-US" sz="2000" dirty="0"/>
          </a:p>
        </p:txBody>
      </p:sp>
      <p:sp>
        <p:nvSpPr>
          <p:cNvPr id="28" name="Rectangle 27"/>
          <p:cNvSpPr/>
          <p:nvPr/>
        </p:nvSpPr>
        <p:spPr>
          <a:xfrm>
            <a:off x="248896" y="1132598"/>
            <a:ext cx="495840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0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1.2 Phương trình tham số của đường thẳng 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33121" y="1762949"/>
            <a:ext cx="2650084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fr-FR" altLang="en-US" sz="20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Phương</a:t>
            </a:r>
            <a:r>
              <a:rPr lang="fr-FR" altLang="en-US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lang="fr-FR" altLang="en-US" sz="20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trình</a:t>
            </a:r>
            <a:r>
              <a:rPr lang="fr-FR" altLang="en-US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lang="fr-FR" altLang="en-US" sz="20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tham</a:t>
            </a:r>
            <a:r>
              <a:rPr lang="fr-FR" altLang="en-US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lang="fr-FR" altLang="en-US" sz="20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số</a:t>
            </a:r>
            <a:r>
              <a:rPr lang="fr-FR" altLang="en-US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 là</a:t>
            </a:r>
            <a:endParaRPr kumimoji="0" lang="fr-FR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  <a:sym typeface="Symbol" panose="05050102010706020507" pitchFamily="18" charset="2"/>
            </a:endParaRP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1482075"/>
              </p:ext>
            </p:extLst>
          </p:nvPr>
        </p:nvGraphicFramePr>
        <p:xfrm>
          <a:off x="2783205" y="1532708"/>
          <a:ext cx="2171700" cy="1160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36" name="Equation" r:id="rId3" imgW="1117440" imgH="596880" progId="Equation.DSMT4">
                  <p:embed/>
                </p:oleObj>
              </mc:Choice>
              <mc:Fallback>
                <p:oleObj name="Equation" r:id="rId3" imgW="1117440" imgH="596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783205" y="1532708"/>
                        <a:ext cx="2171700" cy="1160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5068843" y="1882106"/>
            <a:ext cx="21233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ới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8896" y="3093281"/>
            <a:ext cx="112306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Nếu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0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tham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tắc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6435103"/>
              </p:ext>
            </p:extLst>
          </p:nvPr>
        </p:nvGraphicFramePr>
        <p:xfrm>
          <a:off x="3781501" y="4253744"/>
          <a:ext cx="2851607" cy="10222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37" name="Equation" r:id="rId5" imgW="1346040" imgH="482400" progId="Equation.DSMT4">
                  <p:embed/>
                </p:oleObj>
              </mc:Choice>
              <mc:Fallback>
                <p:oleObj name="Equation" r:id="rId5" imgW="1346040" imgH="482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781501" y="4253744"/>
                        <a:ext cx="2851607" cy="102227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574829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4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111512" y="0"/>
            <a:ext cx="12169696" cy="1065526"/>
            <a:chOff x="22303" y="1532709"/>
            <a:chExt cx="12169696" cy="1065526"/>
          </a:xfrm>
        </p:grpSpPr>
        <p:sp>
          <p:nvSpPr>
            <p:cNvPr id="7" name="Flowchart: Terminator 6"/>
            <p:cNvSpPr/>
            <p:nvPr/>
          </p:nvSpPr>
          <p:spPr>
            <a:xfrm>
              <a:off x="22303" y="1802765"/>
              <a:ext cx="1561170" cy="535259"/>
            </a:xfrm>
            <a:prstGeom prst="flowChartTermina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Ví</a:t>
              </a:r>
              <a:r>
                <a:rPr lang="en-US" sz="28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dụ</a:t>
              </a:r>
              <a:r>
                <a:rPr lang="en-US" sz="28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5.</a:t>
              </a:r>
              <a:endPara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10" name="Group 9"/>
            <p:cNvGrpSpPr/>
            <p:nvPr/>
          </p:nvGrpSpPr>
          <p:grpSpPr>
            <a:xfrm>
              <a:off x="1583472" y="1532709"/>
              <a:ext cx="10608527" cy="1065526"/>
              <a:chOff x="1583472" y="1532709"/>
              <a:chExt cx="10608527" cy="1065526"/>
            </a:xfrm>
          </p:grpSpPr>
          <p:sp>
            <p:nvSpPr>
              <p:cNvPr id="8" name="Rectangle 7"/>
              <p:cNvSpPr/>
              <p:nvPr/>
            </p:nvSpPr>
            <p:spPr>
              <a:xfrm>
                <a:off x="1583472" y="1532709"/>
                <a:ext cx="10608527" cy="106552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US" sz="24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Viết</a:t>
                </a:r>
                <a:r>
                  <a:rPr lang="en-US" sz="24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24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24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4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đường</a:t>
                </a:r>
                <a:r>
                  <a:rPr lang="en-US" sz="24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thẳng</a:t>
                </a:r>
                <a:r>
                  <a:rPr lang="en-US" sz="24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i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 </a:t>
                </a:r>
                <a:r>
                  <a:rPr lang="en-US" sz="24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đi</a:t>
                </a:r>
                <a:r>
                  <a:rPr lang="en-US" sz="24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qua </a:t>
                </a:r>
                <a:r>
                  <a:rPr lang="en-US" sz="24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điểm</a:t>
                </a:r>
                <a:r>
                  <a:rPr lang="en-US" sz="24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:r>
                  <a:rPr lang="en-US" sz="2400" i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</a:t>
                </a:r>
                <a:r>
                  <a:rPr lang="en-US" sz="24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(3;-1) </a:t>
                </a:r>
                <a:r>
                  <a:rPr lang="en-US" sz="24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en-US" sz="24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         </a:t>
                </a:r>
                <a:r>
                  <a:rPr lang="en-US" sz="24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4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vecto</a:t>
                </a:r>
                <a:r>
                  <a:rPr lang="en-US" sz="24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chỉ</a:t>
                </a:r>
                <a:r>
                  <a:rPr lang="en-US" sz="24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24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endParaRPr lang="en-US" sz="24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graphicFrame>
            <p:nvGraphicFramePr>
              <p:cNvPr id="9" name="Object 8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84469889"/>
                  </p:ext>
                </p:extLst>
              </p:nvPr>
            </p:nvGraphicFramePr>
            <p:xfrm>
              <a:off x="9237354" y="1661297"/>
              <a:ext cx="1185862" cy="52387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8293" name="Equation" r:id="rId3" imgW="774360" imgH="342720" progId="Equation.DSMT4">
                      <p:embed/>
                    </p:oleObj>
                  </mc:Choice>
                  <mc:Fallback>
                    <p:oleObj name="Equation" r:id="rId3" imgW="774360" imgH="342720" progId="Equation.DSMT4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4"/>
                          <a:stretch>
                            <a:fillRect/>
                          </a:stretch>
                        </p:blipFill>
                        <p:spPr>
                          <a:xfrm>
                            <a:off x="9237354" y="1661297"/>
                            <a:ext cx="1185862" cy="523875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sp>
        <p:nvSpPr>
          <p:cNvPr id="20" name="Rectangle 19"/>
          <p:cNvSpPr/>
          <p:nvPr/>
        </p:nvSpPr>
        <p:spPr>
          <a:xfrm>
            <a:off x="111512" y="1490129"/>
            <a:ext cx="558518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hương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tham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 </a:t>
            </a:r>
            <a:r>
              <a:rPr lang="en-US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400" dirty="0"/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9042210"/>
              </p:ext>
            </p:extLst>
          </p:nvPr>
        </p:nvGraphicFramePr>
        <p:xfrm>
          <a:off x="460375" y="2327275"/>
          <a:ext cx="4017963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94" name="Equation" r:id="rId5" imgW="2222280" imgH="596880" progId="Equation.DSMT4">
                  <p:embed/>
                </p:oleObj>
              </mc:Choice>
              <mc:Fallback>
                <p:oleObj name="Equation" r:id="rId5" imgW="2222280" imgH="596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60375" y="2327275"/>
                        <a:ext cx="4017963" cy="1079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4478338" y="2636608"/>
            <a:ext cx="21233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ới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13687" y="3905346"/>
            <a:ext cx="57374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hương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tắc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 </a:t>
            </a:r>
            <a:r>
              <a:rPr lang="en-US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400" dirty="0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960040"/>
              </p:ext>
            </p:extLst>
          </p:nvPr>
        </p:nvGraphicFramePr>
        <p:xfrm>
          <a:off x="1370013" y="4932363"/>
          <a:ext cx="8036226" cy="994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95" name="Equation" r:id="rId7" imgW="3898800" imgH="482400" progId="Equation.DSMT4">
                  <p:embed/>
                </p:oleObj>
              </mc:Choice>
              <mc:Fallback>
                <p:oleObj name="Equation" r:id="rId7" imgW="3898800" imgH="482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370013" y="4932363"/>
                        <a:ext cx="8036226" cy="9947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Rounded Rectangle 23"/>
          <p:cNvSpPr/>
          <p:nvPr/>
        </p:nvSpPr>
        <p:spPr>
          <a:xfrm>
            <a:off x="2776078" y="2192376"/>
            <a:ext cx="1795347" cy="1349298"/>
          </a:xfrm>
          <a:prstGeom prst="roundRect">
            <a:avLst>
              <a:gd name="adj" fmla="val 33196"/>
            </a:avLst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ounded Rectangle 24"/>
          <p:cNvSpPr/>
          <p:nvPr/>
        </p:nvSpPr>
        <p:spPr>
          <a:xfrm>
            <a:off x="7436213" y="4793995"/>
            <a:ext cx="2148462" cy="1349298"/>
          </a:xfrm>
          <a:prstGeom prst="roundRect">
            <a:avLst>
              <a:gd name="adj" fmla="val 33196"/>
            </a:avLst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Straight Connector 4"/>
          <p:cNvCxnSpPr/>
          <p:nvPr/>
        </p:nvCxnSpPr>
        <p:spPr>
          <a:xfrm>
            <a:off x="213687" y="3722914"/>
            <a:ext cx="11686576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729503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2" grpId="0"/>
      <p:bldP spid="2" grpId="0"/>
      <p:bldP spid="24" grpId="0" animBg="1"/>
      <p:bldP spid="2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6155427"/>
  <p:tag name="MH_LIBRARY" val="GRAPHIC"/>
  <p:tag name="MH_TYPE" val="Other"/>
  <p:tag name="MH_ORDER" val="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6155427"/>
  <p:tag name="MH_LIBRARY" val="GRAPHIC"/>
  <p:tag name="MH_TYPE" val="Other"/>
  <p:tag name="MH_ORDER" val="1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6155427"/>
  <p:tag name="MH_LIBRARY" val="GRAPHIC"/>
  <p:tag name="MH_TYPE" val="Other"/>
  <p:tag name="MH_ORDER" val="1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6155427"/>
  <p:tag name="MH_LIBRARY" val="GRAPHIC"/>
  <p:tag name="MH_TYPE" val="Other"/>
  <p:tag name="MH_ORDER" val="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6155427"/>
  <p:tag name="MH_LIBRARY" val="GRAPHIC"/>
  <p:tag name="MH_TYPE" val="Other"/>
  <p:tag name="MH_ORDER" val="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6155427"/>
  <p:tag name="MH_LIBRARY" val="GRAPHIC"/>
  <p:tag name="MH_TYPE" val="Other"/>
  <p:tag name="MH_ORDER" val="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6155427"/>
  <p:tag name="MH_LIBRARY" val="GRAPHIC"/>
  <p:tag name="MH_TYPE" val="Other"/>
  <p:tag name="MH_ORDER" val="5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</TotalTime>
  <Words>1100</Words>
  <Application>Microsoft Office PowerPoint</Application>
  <PresentationFormat>Widescreen</PresentationFormat>
  <Paragraphs>161</Paragraphs>
  <Slides>36</Slides>
  <Notes>3</Notes>
  <HiddenSlides>0</HiddenSlides>
  <MMClips>0</MMClips>
  <ScaleCrop>false</ScaleCrop>
  <HeadingPairs>
    <vt:vector size="8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50" baseType="lpstr">
      <vt:lpstr>Meiryo</vt:lpstr>
      <vt:lpstr>微软雅黑</vt:lpstr>
      <vt:lpstr>宋体</vt:lpstr>
      <vt:lpstr>Arial</vt:lpstr>
      <vt:lpstr>Calibri</vt:lpstr>
      <vt:lpstr>Calibri Light</vt:lpstr>
      <vt:lpstr>Cambria Math</vt:lpstr>
      <vt:lpstr>HappyZcool-2016</vt:lpstr>
      <vt:lpstr>Sylfaen</vt:lpstr>
      <vt:lpstr>Symbol</vt:lpstr>
      <vt:lpstr>Times New Roman</vt:lpstr>
      <vt:lpstr>全字库正楷体</vt:lpstr>
      <vt:lpstr>Office Theme</vt:lpstr>
      <vt:lpstr>Equation</vt:lpstr>
      <vt:lpstr>PHƯƠNG TRÌNH ĐƯỜNG THẲNG</vt:lpstr>
      <vt:lpstr>BÀI 2. PHƯƠNG TRÌNH ĐƯỜNG THẲNG</vt:lpstr>
      <vt:lpstr>BÀI 2. PHƯƠNG TRÌNH ĐƯỜNG THẲNG</vt:lpstr>
      <vt:lpstr>PowerPoint Presentation</vt:lpstr>
      <vt:lpstr>PowerPoint Presentation</vt:lpstr>
      <vt:lpstr>PowerPoint Presentation</vt:lpstr>
      <vt:lpstr>PowerPoint Presentation</vt:lpstr>
      <vt:lpstr>BÀI 2. PHƯƠNG TRÌNH ĐƯỜNG THẲNG</vt:lpstr>
      <vt:lpstr>PowerPoint Presentation</vt:lpstr>
      <vt:lpstr>BÀI 2. PHƯƠNG TRÌNH ĐƯỜNG THẲNG</vt:lpstr>
      <vt:lpstr>BÀI 2. PHƯƠNG TRÌNH ĐƯỜNG THẲNG</vt:lpstr>
      <vt:lpstr>BÀI 2. PHƯƠNG TRÌNH ĐƯỜNG THẲNG</vt:lpstr>
      <vt:lpstr>PowerPoint Presentation</vt:lpstr>
      <vt:lpstr>PowerPoint Presentation</vt:lpstr>
      <vt:lpstr>PowerPoint Presentation</vt:lpstr>
      <vt:lpstr>PowerPoint Presentation</vt:lpstr>
      <vt:lpstr>BÀI 2. PHƯƠNG TRÌNH ĐƯỜNG THẲNG</vt:lpstr>
      <vt:lpstr>PowerPoint Presentation</vt:lpstr>
      <vt:lpstr>PowerPoint Presentation</vt:lpstr>
      <vt:lpstr>BÀI 2. PHƯƠNG TRÌNH ĐƯỜNG THẲNG</vt:lpstr>
      <vt:lpstr>PowerPoint Presentation</vt:lpstr>
      <vt:lpstr>BÀI 2. PHƯƠNG TRÌNH ĐƯỜNG THẲNG</vt:lpstr>
      <vt:lpstr>PowerPoint Presentation</vt:lpstr>
      <vt:lpstr>PowerPoint Presentation</vt:lpstr>
      <vt:lpstr>PowerPoint Presentation</vt:lpstr>
      <vt:lpstr>BÀI 2. PHƯƠNG TRÌNH ĐƯỜNG THẲNG</vt:lpstr>
      <vt:lpstr>PowerPoint Presentation</vt:lpstr>
      <vt:lpstr>PowerPoint Presentation</vt:lpstr>
      <vt:lpstr>PowerPoint Presentation</vt:lpstr>
      <vt:lpstr>PowerPoint Presentation</vt:lpstr>
      <vt:lpstr>BÀI 2. PHƯƠNG TRÌNH ĐƯỜNG THẲNG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PHƯƠNG TRÌNH ĐƯỜNG THẲNG</dc:title>
  <dc:creator>Admin</dc:creator>
  <cp:lastModifiedBy>Admin</cp:lastModifiedBy>
  <cp:revision>41</cp:revision>
  <dcterms:created xsi:type="dcterms:W3CDTF">2022-02-03T09:31:37Z</dcterms:created>
  <dcterms:modified xsi:type="dcterms:W3CDTF">2022-02-28T06:22:55Z</dcterms:modified>
</cp:coreProperties>
</file>