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4" r:id="rId6"/>
    <p:sldId id="262" r:id="rId7"/>
    <p:sldId id="265" r:id="rId8"/>
    <p:sldId id="266" r:id="rId9"/>
    <p:sldId id="267" r:id="rId10"/>
    <p:sldId id="268" r:id="rId11"/>
    <p:sldId id="263" r:id="rId12"/>
    <p:sldId id="269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3" d="100"/>
          <a:sy n="73" d="100"/>
        </p:scale>
        <p:origin x="90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7" Type="http://schemas.openxmlformats.org/officeDocument/2006/relationships/image" Target="../media/image22.wmf"/><Relationship Id="rId2" Type="http://schemas.openxmlformats.org/officeDocument/2006/relationships/image" Target="../media/image11.wmf"/><Relationship Id="rId1" Type="http://schemas.openxmlformats.org/officeDocument/2006/relationships/image" Target="../media/image18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6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4" Type="http://schemas.openxmlformats.org/officeDocument/2006/relationships/image" Target="../media/image3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4" Type="http://schemas.openxmlformats.org/officeDocument/2006/relationships/image" Target="../media/image3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18C9C-6623-45EC-B8D3-5CC7B17E39E2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E55340-BBF7-45D0-9449-9B46F4984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730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E884A6-695B-41E8-B58F-A4C87DB857E2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1985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21DC-CCFB-4C08-AFA7-77C84ADD379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87E-5866-4FE0-8A02-6DC5AA85B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778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21DC-CCFB-4C08-AFA7-77C84ADD379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87E-5866-4FE0-8A02-6DC5AA85B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339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21DC-CCFB-4C08-AFA7-77C84ADD379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87E-5866-4FE0-8A02-6DC5AA85B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059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5C16ABE6-69FC-43FF-AC0E-5F40917DE7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25902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DB6E1237-9F97-4AE1-A206-9C8316739C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192762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21DC-CCFB-4C08-AFA7-77C84ADD379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87E-5866-4FE0-8A02-6DC5AA85B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290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21DC-CCFB-4C08-AFA7-77C84ADD379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87E-5866-4FE0-8A02-6DC5AA85B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43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21DC-CCFB-4C08-AFA7-77C84ADD379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87E-5866-4FE0-8A02-6DC5AA85B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764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21DC-CCFB-4C08-AFA7-77C84ADD379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87E-5866-4FE0-8A02-6DC5AA85B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027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21DC-CCFB-4C08-AFA7-77C84ADD379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87E-5866-4FE0-8A02-6DC5AA85B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56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21DC-CCFB-4C08-AFA7-77C84ADD379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87E-5866-4FE0-8A02-6DC5AA85B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166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21DC-CCFB-4C08-AFA7-77C84ADD379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87E-5866-4FE0-8A02-6DC5AA85B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411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21DC-CCFB-4C08-AFA7-77C84ADD379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1887E-5866-4FE0-8A02-6DC5AA85B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204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5821DC-CCFB-4C08-AFA7-77C84ADD379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41887E-5866-4FE0-8A02-6DC5AA85B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5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oleObject" Target="../embeddings/oleObject35.bin"/><Relationship Id="rId7" Type="http://schemas.openxmlformats.org/officeDocument/2006/relationships/image" Target="../media/image36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6.bin"/><Relationship Id="rId11" Type="http://schemas.openxmlformats.org/officeDocument/2006/relationships/image" Target="../media/image34.wmf"/><Relationship Id="rId5" Type="http://schemas.openxmlformats.org/officeDocument/2006/relationships/image" Target="../media/image23.png"/><Relationship Id="rId10" Type="http://schemas.openxmlformats.org/officeDocument/2006/relationships/oleObject" Target="../embeddings/oleObject38.bin"/><Relationship Id="rId4" Type="http://schemas.openxmlformats.org/officeDocument/2006/relationships/image" Target="../media/image35.wmf"/><Relationship Id="rId9" Type="http://schemas.openxmlformats.org/officeDocument/2006/relationships/image" Target="../media/image3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3.png"/><Relationship Id="rId4" Type="http://schemas.openxmlformats.org/officeDocument/2006/relationships/image" Target="../media/image37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7" Type="http://schemas.openxmlformats.org/officeDocument/2006/relationships/image" Target="../media/image39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1.bin"/><Relationship Id="rId5" Type="http://schemas.openxmlformats.org/officeDocument/2006/relationships/image" Target="../media/image23.png"/><Relationship Id="rId4" Type="http://schemas.openxmlformats.org/officeDocument/2006/relationships/image" Target="../media/image38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40.wmf"/><Relationship Id="rId4" Type="http://schemas.openxmlformats.org/officeDocument/2006/relationships/oleObject" Target="../embeddings/oleObject4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23.png"/><Relationship Id="rId4" Type="http://schemas.openxmlformats.org/officeDocument/2006/relationships/image" Target="../media/image4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9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0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16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18.bin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20.wmf"/><Relationship Id="rId17" Type="http://schemas.openxmlformats.org/officeDocument/2006/relationships/image" Target="../media/image2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2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10" Type="http://schemas.openxmlformats.org/officeDocument/2006/relationships/image" Target="../media/image19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2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25.bin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24.wmf"/><Relationship Id="rId17" Type="http://schemas.openxmlformats.org/officeDocument/2006/relationships/image" Target="../media/image2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6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26.bin"/><Relationship Id="rId10" Type="http://schemas.openxmlformats.org/officeDocument/2006/relationships/image" Target="../media/image20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25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oleObject" Target="../embeddings/oleObject27.bin"/><Relationship Id="rId7" Type="http://schemas.openxmlformats.org/officeDocument/2006/relationships/image" Target="../media/image28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30.wmf"/><Relationship Id="rId5" Type="http://schemas.openxmlformats.org/officeDocument/2006/relationships/image" Target="../media/image23.png"/><Relationship Id="rId10" Type="http://schemas.openxmlformats.org/officeDocument/2006/relationships/oleObject" Target="../embeddings/oleObject30.bin"/><Relationship Id="rId4" Type="http://schemas.openxmlformats.org/officeDocument/2006/relationships/image" Target="../media/image27.wmf"/><Relationship Id="rId9" Type="http://schemas.openxmlformats.org/officeDocument/2006/relationships/image" Target="../media/image29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oleObject" Target="../embeddings/oleObject31.bin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34.wmf"/><Relationship Id="rId5" Type="http://schemas.openxmlformats.org/officeDocument/2006/relationships/image" Target="../media/image23.png"/><Relationship Id="rId10" Type="http://schemas.openxmlformats.org/officeDocument/2006/relationships/oleObject" Target="../embeddings/oleObject34.bin"/><Relationship Id="rId4" Type="http://schemas.openxmlformats.org/officeDocument/2006/relationships/image" Target="../media/image31.wmf"/><Relationship Id="rId9" Type="http://schemas.openxmlformats.org/officeDocument/2006/relationships/image" Target="../media/image3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1000" t="-4000" r="1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0860733">
            <a:off x="2724839" y="1012195"/>
            <a:ext cx="6275942" cy="1268297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0555445">
            <a:off x="3187548" y="3073795"/>
            <a:ext cx="5813233" cy="1212333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 ELIP</a:t>
            </a:r>
            <a:endParaRPr lang="en-US" sz="6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 rot="21242336">
            <a:off x="3079711" y="2304537"/>
            <a:ext cx="6028905" cy="2750851"/>
          </a:xfrm>
          <a:prstGeom prst="ellipse">
            <a:avLst/>
          </a:prstGeom>
          <a:noFill/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1280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1134291" y="494748"/>
            <a:ext cx="30719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24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959645" y="37548"/>
            <a:ext cx="571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ĐƯỜNG ELIP</a:t>
            </a:r>
          </a:p>
        </p:txBody>
      </p:sp>
      <p:graphicFrame>
        <p:nvGraphicFramePr>
          <p:cNvPr id="21" name="Object 6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1781267400"/>
              </p:ext>
            </p:extLst>
          </p:nvPr>
        </p:nvGraphicFramePr>
        <p:xfrm>
          <a:off x="5212521" y="1697149"/>
          <a:ext cx="20574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2" name="Equation" r:id="rId3" imgW="736560" imgH="419040" progId="Equation.DSMT4">
                  <p:embed/>
                </p:oleObj>
              </mc:Choice>
              <mc:Fallback>
                <p:oleObj name="Equation" r:id="rId3" imgW="7365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2521" y="1697149"/>
                        <a:ext cx="20574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Group 21"/>
          <p:cNvGrpSpPr/>
          <p:nvPr/>
        </p:nvGrpSpPr>
        <p:grpSpPr>
          <a:xfrm>
            <a:off x="21344" y="983401"/>
            <a:ext cx="10952338" cy="1052164"/>
            <a:chOff x="804232" y="1387476"/>
            <a:chExt cx="10952338" cy="1052164"/>
          </a:xfrm>
        </p:grpSpPr>
        <p:sp>
          <p:nvSpPr>
            <p:cNvPr id="23" name="Text Box 4"/>
            <p:cNvSpPr txBox="1">
              <a:spLocks noChangeArrowheads="1"/>
            </p:cNvSpPr>
            <p:nvPr/>
          </p:nvSpPr>
          <p:spPr bwMode="auto">
            <a:xfrm>
              <a:off x="2971799" y="1387476"/>
              <a:ext cx="8784771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Xác định </a:t>
              </a:r>
              <a:r>
                <a:rPr lang="en-US" alt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tâm</a:t>
              </a:r>
              <a:r>
                <a:rPr lang="en-US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sai</a:t>
              </a:r>
              <a:r>
                <a:rPr lang="vi-VN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alt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 ELIP có phương trình:</a:t>
              </a:r>
            </a:p>
          </p:txBody>
        </p:sp>
        <p:sp>
          <p:nvSpPr>
            <p:cNvPr id="24" name="Diamond 23"/>
            <p:cNvSpPr/>
            <p:nvPr/>
          </p:nvSpPr>
          <p:spPr>
            <a:xfrm>
              <a:off x="804232" y="1458489"/>
              <a:ext cx="2368626" cy="981151"/>
            </a:xfrm>
            <a:prstGeom prst="diamond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BÀI 5.</a:t>
              </a:r>
              <a:endPara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5" name="Picture 38" descr="Home - KEY Projec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1374">
            <a:off x="164277" y="2901682"/>
            <a:ext cx="1489151" cy="55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0683033"/>
              </p:ext>
            </p:extLst>
          </p:nvPr>
        </p:nvGraphicFramePr>
        <p:xfrm>
          <a:off x="1699741" y="3192691"/>
          <a:ext cx="6692900" cy="220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" name="Equation" r:id="rId6" imgW="2387520" imgH="787320" progId="Equation.DSMT4">
                  <p:embed/>
                </p:oleObj>
              </mc:Choice>
              <mc:Fallback>
                <p:oleObj name="Equation" r:id="rId6" imgW="2387520" imgH="787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99741" y="3192691"/>
                        <a:ext cx="6692900" cy="2206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3171" y="3800475"/>
            <a:ext cx="1112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8174038" y="3471863"/>
          <a:ext cx="2098675" cy="170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4" name="Equation" r:id="rId8" imgW="876240" imgH="711000" progId="Equation.DSMT4">
                  <p:embed/>
                </p:oleObj>
              </mc:Choice>
              <mc:Fallback>
                <p:oleObj name="Equation" r:id="rId8" imgW="876240" imgH="71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74038" y="3471863"/>
                        <a:ext cx="2098675" cy="170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368232" y="5675353"/>
            <a:ext cx="3448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ELIP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3621643" y="5419438"/>
          <a:ext cx="2236788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5" name="Equation" r:id="rId10" imgW="850680" imgH="393480" progId="Equation.DSMT4">
                  <p:embed/>
                </p:oleObj>
              </mc:Choice>
              <mc:Fallback>
                <p:oleObj name="Equation" r:id="rId10" imgW="8506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21643" y="5419438"/>
                        <a:ext cx="2236788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18747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1828799" y="3200400"/>
            <a:ext cx="76287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vi-V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Độ dài trục lớn là 8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suy ra 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vi-V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a = 4.</a:t>
            </a:r>
            <a:endParaRPr lang="vi-V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04" name="Text Box 8"/>
          <p:cNvSpPr txBox="1">
            <a:spLocks noChangeArrowheads="1"/>
          </p:cNvSpPr>
          <p:nvPr/>
        </p:nvSpPr>
        <p:spPr bwMode="auto">
          <a:xfrm>
            <a:off x="1828799" y="3810000"/>
            <a:ext cx="76287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vi-V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Độ dài trục nhỏ là 6, suy ra 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vi-V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b = 3.</a:t>
            </a:r>
            <a:endParaRPr lang="vi-V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1302277" y="4411711"/>
            <a:ext cx="870387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Vậy phương trình chính tắc của ELI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vi-V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đã cho </a:t>
            </a:r>
            <a:r>
              <a:rPr lang="vi-V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vi-V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0906" name="Object 10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1523939979"/>
              </p:ext>
            </p:extLst>
          </p:nvPr>
        </p:nvGraphicFramePr>
        <p:xfrm>
          <a:off x="3817144" y="4978145"/>
          <a:ext cx="2649005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Equation" r:id="rId3" imgW="736560" imgH="419040" progId="Equation.3">
                  <p:embed/>
                </p:oleObj>
              </mc:Choice>
              <mc:Fallback>
                <p:oleObj name="Equation" r:id="rId3" imgW="7365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7144" y="4978145"/>
                        <a:ext cx="2649005" cy="12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117964" y="848256"/>
            <a:ext cx="10952338" cy="1077218"/>
            <a:chOff x="804232" y="1387476"/>
            <a:chExt cx="10952338" cy="1077218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2971799" y="1387476"/>
              <a:ext cx="8784771" cy="1077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Lập phương trình chính tắc của ELIP biết độ dài trục lớn và trục nhỏ lần lượt là 8 và 6</a:t>
              </a:r>
              <a:r>
                <a:rPr lang="en-US" alt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vi-VN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Diamond 10"/>
            <p:cNvSpPr/>
            <p:nvPr/>
          </p:nvSpPr>
          <p:spPr>
            <a:xfrm>
              <a:off x="804232" y="1458489"/>
              <a:ext cx="2368626" cy="981151"/>
            </a:xfrm>
            <a:prstGeom prst="diamond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BÀI 6.</a:t>
              </a:r>
              <a:endPara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Picture 38" descr="Home - KEY Projec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1374">
            <a:off x="164277" y="2901682"/>
            <a:ext cx="1489151" cy="55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134291" y="494748"/>
            <a:ext cx="30719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24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959645" y="37548"/>
            <a:ext cx="571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ĐƯỜNG ELIP</a:t>
            </a:r>
          </a:p>
        </p:txBody>
      </p:sp>
    </p:spTree>
    <p:extLst>
      <p:ext uri="{BB962C8B-B14F-4D97-AF65-F5344CB8AC3E}">
        <p14:creationId xmlns:p14="http://schemas.microsoft.com/office/powerpoint/2010/main" val="40477748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0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3" grpId="0"/>
      <p:bldP spid="80904" grpId="0"/>
      <p:bldP spid="8090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1710833" y="2476300"/>
            <a:ext cx="834716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vi-V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Độ dài trục lớn là 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suy ra 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vi-V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a = 5.</a:t>
            </a:r>
            <a:endParaRPr lang="vi-V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04" name="Text Box 8"/>
          <p:cNvSpPr txBox="1">
            <a:spLocks noChangeArrowheads="1"/>
          </p:cNvSpPr>
          <p:nvPr/>
        </p:nvSpPr>
        <p:spPr bwMode="auto">
          <a:xfrm>
            <a:off x="1710834" y="3085900"/>
            <a:ext cx="642692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cự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6, </a:t>
            </a:r>
            <a:r>
              <a:rPr lang="en-US" alt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2c = 6 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c = 3</a:t>
            </a:r>
            <a:r>
              <a:rPr lang="en-US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vi-V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1134291" y="4771828"/>
            <a:ext cx="870387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Vậy phương trình chính tắc của ELI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vi-V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đã cho </a:t>
            </a:r>
            <a:r>
              <a:rPr lang="vi-V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vi-V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0906" name="Object 10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2430232636"/>
              </p:ext>
            </p:extLst>
          </p:nvPr>
        </p:nvGraphicFramePr>
        <p:xfrm>
          <a:off x="4033520" y="5356603"/>
          <a:ext cx="2171700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Equation" r:id="rId3" imgW="749160" imgH="419040" progId="Equation.DSMT4">
                  <p:embed/>
                </p:oleObj>
              </mc:Choice>
              <mc:Fallback>
                <p:oleObj name="Equation" r:id="rId3" imgW="7491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3520" y="5356603"/>
                        <a:ext cx="2171700" cy="12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117964" y="848256"/>
            <a:ext cx="10952338" cy="1077218"/>
            <a:chOff x="804232" y="1387476"/>
            <a:chExt cx="10952338" cy="1077218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2971799" y="1387476"/>
              <a:ext cx="8784771" cy="1077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Lập phương trình chính tắc của ELIP biết độ dài trục lớn </a:t>
              </a:r>
              <a:r>
                <a:rPr lang="en-US" alt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10 </a:t>
              </a:r>
              <a:r>
                <a:rPr lang="en-US" alt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tiêu</a:t>
              </a:r>
              <a:r>
                <a:rPr lang="en-US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cự</a:t>
              </a:r>
              <a:r>
                <a:rPr lang="en-US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6.</a:t>
              </a:r>
              <a:endParaRPr lang="vi-VN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Diamond 10"/>
            <p:cNvSpPr/>
            <p:nvPr/>
          </p:nvSpPr>
          <p:spPr>
            <a:xfrm>
              <a:off x="804232" y="1458489"/>
              <a:ext cx="2368626" cy="981151"/>
            </a:xfrm>
            <a:prstGeom prst="diamond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BÀI 7.</a:t>
              </a:r>
              <a:endPara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Picture 38" descr="Home - KEY Projec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1374">
            <a:off x="46312" y="2177582"/>
            <a:ext cx="1489151" cy="55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134291" y="494748"/>
            <a:ext cx="30719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24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959645" y="37548"/>
            <a:ext cx="571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ĐƯỜNG ELIP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710834" y="3841288"/>
            <a:ext cx="6975966" cy="584775"/>
            <a:chOff x="1710834" y="3841288"/>
            <a:chExt cx="6975966" cy="584775"/>
          </a:xfrm>
        </p:grpSpPr>
        <p:sp>
          <p:nvSpPr>
            <p:cNvPr id="15" name="Text Box 8"/>
            <p:cNvSpPr txBox="1">
              <a:spLocks noChangeArrowheads="1"/>
            </p:cNvSpPr>
            <p:nvPr/>
          </p:nvSpPr>
          <p:spPr bwMode="auto">
            <a:xfrm>
              <a:off x="1710834" y="3841288"/>
              <a:ext cx="6426927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*</a:t>
              </a:r>
              <a:r>
                <a:rPr lang="en-US" alt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Mà</a:t>
              </a:r>
              <a:r>
                <a:rPr lang="en-US" altLang="en-US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vi-V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01629570"/>
                </p:ext>
              </p:extLst>
            </p:nvPr>
          </p:nvGraphicFramePr>
          <p:xfrm>
            <a:off x="2781481" y="3877946"/>
            <a:ext cx="5905319" cy="5163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76" name="Equation" r:id="rId6" imgW="2323800" imgH="203040" progId="Equation.DSMT4">
                    <p:embed/>
                  </p:oleObj>
                </mc:Choice>
                <mc:Fallback>
                  <p:oleObj name="Equation" r:id="rId6" imgW="2323800" imgH="2030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781481" y="3877946"/>
                          <a:ext cx="5905319" cy="5163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1704938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0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3" grpId="0"/>
      <p:bldP spid="80904" grpId="0"/>
      <p:bldP spid="8090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17964" y="848256"/>
            <a:ext cx="10952338" cy="1077218"/>
            <a:chOff x="804232" y="1387476"/>
            <a:chExt cx="10952338" cy="1077218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2971799" y="1387476"/>
              <a:ext cx="8784771" cy="1077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Lập phương trình chính tắc của ELIP biết độ dài trục </a:t>
              </a:r>
              <a:r>
                <a:rPr lang="en-US" alt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bé</a:t>
              </a:r>
              <a:r>
                <a:rPr lang="vi-VN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12 </a:t>
              </a:r>
              <a:r>
                <a:rPr lang="en-US" alt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tiêu</a:t>
              </a:r>
              <a:r>
                <a:rPr lang="en-US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cự</a:t>
              </a:r>
              <a:r>
                <a:rPr lang="en-US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9.</a:t>
              </a:r>
              <a:endParaRPr lang="vi-VN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Diamond 10"/>
            <p:cNvSpPr/>
            <p:nvPr/>
          </p:nvSpPr>
          <p:spPr>
            <a:xfrm>
              <a:off x="804232" y="1458489"/>
              <a:ext cx="2368626" cy="981151"/>
            </a:xfrm>
            <a:prstGeom prst="diamond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BÀI 8.</a:t>
              </a:r>
              <a:endPara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Picture 38" descr="Home - KEY Projec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1374">
            <a:off x="46312" y="2177582"/>
            <a:ext cx="1489151" cy="55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134291" y="494748"/>
            <a:ext cx="30719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24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959645" y="37548"/>
            <a:ext cx="571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ĐƯỜNG ELIP</a:t>
            </a:r>
          </a:p>
        </p:txBody>
      </p:sp>
    </p:spTree>
    <p:extLst>
      <p:ext uri="{BB962C8B-B14F-4D97-AF65-F5344CB8AC3E}">
        <p14:creationId xmlns:p14="http://schemas.microsoft.com/office/powerpoint/2010/main" val="4186484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17964" y="848256"/>
            <a:ext cx="10952338" cy="1481175"/>
            <a:chOff x="804232" y="1387476"/>
            <a:chExt cx="10952338" cy="1481175"/>
          </a:xfrm>
        </p:grpSpPr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2971799" y="1387476"/>
              <a:ext cx="8784771" cy="1481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vi-VN" alt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Lập phương trình chính tắc của ELIP biết </a:t>
              </a:r>
              <a:r>
                <a:rPr lang="en-US" altLang="en-US" sz="32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iêu</a:t>
              </a:r>
              <a:r>
                <a:rPr 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F</a:t>
              </a:r>
              <a:r>
                <a:rPr lang="en-US" sz="3200" b="1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(–6; 0), </a:t>
              </a:r>
              <a:r>
                <a:rPr lang="en-US" sz="32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tâm</a:t>
              </a:r>
              <a:r>
                <a:rPr 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sai</a:t>
              </a:r>
              <a:r>
                <a:rPr 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vi-VN" alt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Diamond 10"/>
            <p:cNvSpPr/>
            <p:nvPr/>
          </p:nvSpPr>
          <p:spPr>
            <a:xfrm>
              <a:off x="804232" y="1458489"/>
              <a:ext cx="2368626" cy="981151"/>
            </a:xfrm>
            <a:prstGeom prst="diamond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BÀI 9.</a:t>
              </a:r>
              <a:endPara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Picture 38" descr="Home - KEY Projec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1374">
            <a:off x="215069" y="2479624"/>
            <a:ext cx="1489151" cy="55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134291" y="494748"/>
            <a:ext cx="30719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24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959645" y="37548"/>
            <a:ext cx="571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ĐƯỜNG ELIP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54025" y="9429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1806791"/>
              </p:ext>
            </p:extLst>
          </p:nvPr>
        </p:nvGraphicFramePr>
        <p:xfrm>
          <a:off x="6329954" y="1457209"/>
          <a:ext cx="1194251" cy="11569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Equation" r:id="rId4" imgW="406080" imgH="393480" progId="Equation.DSMT4">
                  <p:embed/>
                </p:oleObj>
              </mc:Choice>
              <mc:Fallback>
                <p:oleObj name="Equation" r:id="rId4" imgW="4060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29954" y="1457209"/>
                        <a:ext cx="1194251" cy="11569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19377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1134291" y="494748"/>
            <a:ext cx="30719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24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959645" y="37548"/>
            <a:ext cx="571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ĐƯỜNG ELIP</a:t>
            </a:r>
          </a:p>
        </p:txBody>
      </p:sp>
      <p:graphicFrame>
        <p:nvGraphicFramePr>
          <p:cNvPr id="21" name="Object 6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2115907031"/>
              </p:ext>
            </p:extLst>
          </p:nvPr>
        </p:nvGraphicFramePr>
        <p:xfrm>
          <a:off x="5010595" y="2238860"/>
          <a:ext cx="2813240" cy="6208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Equation" r:id="rId3" imgW="1091880" imgH="241200" progId="Equation.DSMT4">
                  <p:embed/>
                </p:oleObj>
              </mc:Choice>
              <mc:Fallback>
                <p:oleObj name="Equation" r:id="rId3" imgW="109188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0595" y="2238860"/>
                        <a:ext cx="2813240" cy="6208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Group 21"/>
          <p:cNvGrpSpPr/>
          <p:nvPr/>
        </p:nvGrpSpPr>
        <p:grpSpPr>
          <a:xfrm>
            <a:off x="21344" y="983401"/>
            <a:ext cx="10952338" cy="1077218"/>
            <a:chOff x="804232" y="1387476"/>
            <a:chExt cx="10952338" cy="1077218"/>
          </a:xfrm>
        </p:grpSpPr>
        <p:sp>
          <p:nvSpPr>
            <p:cNvPr id="23" name="Text Box 4"/>
            <p:cNvSpPr txBox="1">
              <a:spLocks noChangeArrowheads="1"/>
            </p:cNvSpPr>
            <p:nvPr/>
          </p:nvSpPr>
          <p:spPr bwMode="auto">
            <a:xfrm>
              <a:off x="2971799" y="1387476"/>
              <a:ext cx="8784771" cy="1077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Xác định độ dài các trục, toạ độ các tiêu điểm, toạ độ các đỉnh </a:t>
              </a:r>
              <a:r>
                <a:rPr lang="en-US" alt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tâm</a:t>
              </a:r>
              <a:r>
                <a:rPr lang="en-US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sai</a:t>
              </a:r>
              <a:r>
                <a:rPr lang="en-US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 </a:t>
              </a:r>
              <a:r>
                <a:rPr lang="vi-VN" alt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ELIP có phương trình:</a:t>
              </a:r>
            </a:p>
          </p:txBody>
        </p:sp>
        <p:sp>
          <p:nvSpPr>
            <p:cNvPr id="24" name="Diamond 23"/>
            <p:cNvSpPr/>
            <p:nvPr/>
          </p:nvSpPr>
          <p:spPr>
            <a:xfrm>
              <a:off x="804232" y="1458489"/>
              <a:ext cx="2368626" cy="981151"/>
            </a:xfrm>
            <a:prstGeom prst="diamond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BÀI 10.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5" name="Picture 38" descr="Home - KEY Projec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1374">
            <a:off x="164277" y="2901682"/>
            <a:ext cx="1489151" cy="55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84037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57877" y="-12169"/>
            <a:ext cx="11790218" cy="1049866"/>
          </a:xfrm>
        </p:spPr>
        <p:txBody>
          <a:bodyPr>
            <a:normAutofit fontScale="90000"/>
          </a:bodyPr>
          <a:lstStyle/>
          <a:p>
            <a:r>
              <a:rPr lang="vi-VN" altLang="en-US" sz="4000" b="1" dirty="0"/>
              <a:t>Những hình ảnh về đường Elip trong khoa học và đời sống</a:t>
            </a:r>
          </a:p>
        </p:txBody>
      </p:sp>
      <p:pic>
        <p:nvPicPr>
          <p:cNvPr id="8195" name="Picture 3" descr="Orbit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524001"/>
            <a:ext cx="3657600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646539" y="4222551"/>
            <a:ext cx="4132293" cy="2286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8197" name="Picture 5" descr="T014822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800" y="4724401"/>
            <a:ext cx="914400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Oval 6"/>
          <p:cNvSpPr>
            <a:spLocks noChangeArrowheads="1"/>
          </p:cNvSpPr>
          <p:nvPr/>
        </p:nvSpPr>
        <p:spPr bwMode="auto">
          <a:xfrm rot="-742854">
            <a:off x="6858001" y="4497388"/>
            <a:ext cx="3529013" cy="1751012"/>
          </a:xfrm>
          <a:prstGeom prst="ellipse">
            <a:avLst/>
          </a:prstGeom>
          <a:noFill/>
          <a:ln w="5715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8199" name="Picture 7" descr="the_eart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6019801"/>
            <a:ext cx="381000" cy="33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1" name="Oval 9"/>
          <p:cNvSpPr>
            <a:spLocks noChangeArrowheads="1"/>
          </p:cNvSpPr>
          <p:nvPr/>
        </p:nvSpPr>
        <p:spPr bwMode="auto">
          <a:xfrm>
            <a:off x="2743200" y="1447800"/>
            <a:ext cx="1905000" cy="19050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12700" dir="5400000" sy="-50000" kx="2453608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203" name="Group 11"/>
          <p:cNvGrpSpPr>
            <a:grpSpLocks/>
          </p:cNvGrpSpPr>
          <p:nvPr/>
        </p:nvGrpSpPr>
        <p:grpSpPr bwMode="auto">
          <a:xfrm>
            <a:off x="1828800" y="4267200"/>
            <a:ext cx="4191000" cy="2286000"/>
            <a:chOff x="2112" y="384"/>
            <a:chExt cx="2558" cy="1296"/>
          </a:xfrm>
        </p:grpSpPr>
        <p:sp>
          <p:nvSpPr>
            <p:cNvPr id="8204" name="Rectangle 12"/>
            <p:cNvSpPr>
              <a:spLocks noChangeArrowheads="1"/>
            </p:cNvSpPr>
            <p:nvPr/>
          </p:nvSpPr>
          <p:spPr bwMode="auto">
            <a:xfrm>
              <a:off x="2112" y="1488"/>
              <a:ext cx="2208" cy="192"/>
            </a:xfrm>
            <a:prstGeom prst="rect">
              <a:avLst/>
            </a:prstGeom>
            <a:solidFill>
              <a:srgbClr val="0033CC"/>
            </a:solidFill>
            <a:ln w="9525">
              <a:miter lim="800000"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21893000" prstMaterial="legacyMatte">
              <a:bevelT w="13500" h="13500" prst="angle"/>
              <a:bevelB w="13500" h="13500" prst="angle"/>
              <a:extrusionClr>
                <a:srgbClr val="0033CC"/>
              </a:extrusionClr>
              <a:contourClr>
                <a:srgbClr val="0033CC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grpSp>
          <p:nvGrpSpPr>
            <p:cNvPr id="8205" name="Group 13"/>
            <p:cNvGrpSpPr>
              <a:grpSpLocks/>
            </p:cNvGrpSpPr>
            <p:nvPr/>
          </p:nvGrpSpPr>
          <p:grpSpPr bwMode="auto">
            <a:xfrm>
              <a:off x="2880" y="384"/>
              <a:ext cx="480" cy="1056"/>
              <a:chOff x="2880" y="432"/>
              <a:chExt cx="480" cy="1056"/>
            </a:xfrm>
          </p:grpSpPr>
          <p:sp>
            <p:nvSpPr>
              <p:cNvPr id="8206" name="Oval 14"/>
              <p:cNvSpPr>
                <a:spLocks noChangeArrowheads="1"/>
              </p:cNvSpPr>
              <p:nvPr/>
            </p:nvSpPr>
            <p:spPr bwMode="auto">
              <a:xfrm>
                <a:off x="2880" y="432"/>
                <a:ext cx="480" cy="192"/>
              </a:xfrm>
              <a:prstGeom prst="ellipse">
                <a:avLst/>
              </a:prstGeom>
              <a:noFill/>
              <a:ln w="28575">
                <a:solidFill>
                  <a:srgbClr val="0066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07" name="Oval 15"/>
              <p:cNvSpPr>
                <a:spLocks noChangeArrowheads="1"/>
              </p:cNvSpPr>
              <p:nvPr/>
            </p:nvSpPr>
            <p:spPr bwMode="auto">
              <a:xfrm>
                <a:off x="2880" y="912"/>
                <a:ext cx="480" cy="192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1C1C1C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08" name="Oval 16"/>
              <p:cNvSpPr>
                <a:spLocks noChangeArrowheads="1"/>
              </p:cNvSpPr>
              <p:nvPr/>
            </p:nvSpPr>
            <p:spPr bwMode="auto">
              <a:xfrm>
                <a:off x="2880" y="1296"/>
                <a:ext cx="480" cy="192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1C1C1C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8209" name="AutoShape 17"/>
              <p:cNvCxnSpPr>
                <a:cxnSpLocks noChangeShapeType="1"/>
                <a:stCxn id="8206" idx="2"/>
                <a:endCxn id="8208" idx="2"/>
              </p:cNvCxnSpPr>
              <p:nvPr/>
            </p:nvCxnSpPr>
            <p:spPr bwMode="auto">
              <a:xfrm>
                <a:off x="2880" y="528"/>
                <a:ext cx="0" cy="864"/>
              </a:xfrm>
              <a:prstGeom prst="straightConnector1">
                <a:avLst/>
              </a:prstGeom>
              <a:noFill/>
              <a:ln w="28575">
                <a:solidFill>
                  <a:srgbClr val="0066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210" name="AutoShape 18"/>
              <p:cNvCxnSpPr>
                <a:cxnSpLocks noChangeShapeType="1"/>
              </p:cNvCxnSpPr>
              <p:nvPr/>
            </p:nvCxnSpPr>
            <p:spPr bwMode="auto">
              <a:xfrm>
                <a:off x="3360" y="528"/>
                <a:ext cx="0" cy="864"/>
              </a:xfrm>
              <a:prstGeom prst="straightConnector1">
                <a:avLst/>
              </a:prstGeom>
              <a:noFill/>
              <a:ln w="28575">
                <a:solidFill>
                  <a:srgbClr val="0066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8211" name="Group 19"/>
            <p:cNvGrpSpPr>
              <a:grpSpLocks/>
            </p:cNvGrpSpPr>
            <p:nvPr/>
          </p:nvGrpSpPr>
          <p:grpSpPr bwMode="auto">
            <a:xfrm>
              <a:off x="3792" y="480"/>
              <a:ext cx="878" cy="944"/>
              <a:chOff x="3826" y="509"/>
              <a:chExt cx="878" cy="944"/>
            </a:xfrm>
          </p:grpSpPr>
          <p:sp>
            <p:nvSpPr>
              <p:cNvPr id="8212" name="Oval 20"/>
              <p:cNvSpPr>
                <a:spLocks noChangeArrowheads="1"/>
              </p:cNvSpPr>
              <p:nvPr/>
            </p:nvSpPr>
            <p:spPr bwMode="auto">
              <a:xfrm rot="1706723">
                <a:off x="4224" y="528"/>
                <a:ext cx="480" cy="192"/>
              </a:xfrm>
              <a:prstGeom prst="ellipse">
                <a:avLst/>
              </a:prstGeom>
              <a:noFill/>
              <a:ln w="28575">
                <a:solidFill>
                  <a:srgbClr val="0066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13" name="Oval 21"/>
              <p:cNvSpPr>
                <a:spLocks noChangeArrowheads="1"/>
              </p:cNvSpPr>
              <p:nvPr/>
            </p:nvSpPr>
            <p:spPr bwMode="auto">
              <a:xfrm>
                <a:off x="3984" y="912"/>
                <a:ext cx="528" cy="192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1C1C1C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14" name="Oval 22"/>
              <p:cNvSpPr>
                <a:spLocks noChangeArrowheads="1"/>
              </p:cNvSpPr>
              <p:nvPr/>
            </p:nvSpPr>
            <p:spPr bwMode="auto">
              <a:xfrm rot="1706723">
                <a:off x="3826" y="1243"/>
                <a:ext cx="480" cy="192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8215" name="AutoShape 23"/>
              <p:cNvCxnSpPr>
                <a:cxnSpLocks noChangeShapeType="1"/>
                <a:stCxn id="8212" idx="2"/>
                <a:endCxn id="8214" idx="2"/>
              </p:cNvCxnSpPr>
              <p:nvPr/>
            </p:nvCxnSpPr>
            <p:spPr bwMode="auto">
              <a:xfrm flipH="1">
                <a:off x="3854" y="509"/>
                <a:ext cx="398" cy="715"/>
              </a:xfrm>
              <a:prstGeom prst="straightConnector1">
                <a:avLst/>
              </a:prstGeom>
              <a:noFill/>
              <a:ln w="28575">
                <a:solidFill>
                  <a:srgbClr val="0066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216" name="AutoShape 24"/>
              <p:cNvCxnSpPr>
                <a:cxnSpLocks noChangeShapeType="1"/>
                <a:stCxn id="8212" idx="6"/>
                <a:endCxn id="8214" idx="6"/>
              </p:cNvCxnSpPr>
              <p:nvPr/>
            </p:nvCxnSpPr>
            <p:spPr bwMode="auto">
              <a:xfrm flipH="1">
                <a:off x="4277" y="738"/>
                <a:ext cx="398" cy="715"/>
              </a:xfrm>
              <a:prstGeom prst="straightConnector1">
                <a:avLst/>
              </a:prstGeom>
              <a:noFill/>
              <a:ln w="28575">
                <a:solidFill>
                  <a:srgbClr val="0066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</p:spTree>
    <p:extLst>
      <p:ext uri="{BB962C8B-B14F-4D97-AF65-F5344CB8AC3E}">
        <p14:creationId xmlns:p14="http://schemas.microsoft.com/office/powerpoint/2010/main" val="145475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748 -0.24004 C 0.1586 -0.27662 0.23477 -0.25162 0.24948 -0.18518 C 0.26433 -0.11759 0.21055 -0.03356 0.12995 0.00255 C 0.04961 0.04005 -0.02734 0.01389 -0.04154 -0.05277 C -0.05638 -0.11967 -0.00338 -0.20324 0.07748 -0.24004 Z " pathEditMode="relative" rAng="20520000" ptsTypes="AAAAA">
                                      <p:cBhvr>
                                        <p:cTn id="6" dur="3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" y="1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959645" y="37548"/>
            <a:ext cx="571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ĐƯỜNG ELIP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071110" y="526498"/>
            <a:ext cx="4038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Định nghĩa đường elip</a:t>
            </a:r>
          </a:p>
        </p:txBody>
      </p:sp>
      <p:grpSp>
        <p:nvGrpSpPr>
          <p:cNvPr id="4137" name="Group 41"/>
          <p:cNvGrpSpPr>
            <a:grpSpLocks/>
          </p:cNvGrpSpPr>
          <p:nvPr/>
        </p:nvGrpSpPr>
        <p:grpSpPr bwMode="auto">
          <a:xfrm>
            <a:off x="3962400" y="3886200"/>
            <a:ext cx="4419600" cy="2590800"/>
            <a:chOff x="1680" y="2295"/>
            <a:chExt cx="2784" cy="1545"/>
          </a:xfrm>
        </p:grpSpPr>
        <p:sp>
          <p:nvSpPr>
            <p:cNvPr id="4130" name="Oval 34"/>
            <p:cNvSpPr>
              <a:spLocks noChangeArrowheads="1"/>
            </p:cNvSpPr>
            <p:nvPr/>
          </p:nvSpPr>
          <p:spPr bwMode="auto">
            <a:xfrm>
              <a:off x="1680" y="2505"/>
              <a:ext cx="2784" cy="13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31" name="Line 35"/>
            <p:cNvSpPr>
              <a:spLocks noChangeShapeType="1"/>
            </p:cNvSpPr>
            <p:nvPr/>
          </p:nvSpPr>
          <p:spPr bwMode="auto">
            <a:xfrm flipV="1">
              <a:off x="2067" y="2579"/>
              <a:ext cx="1624" cy="59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32" name="Line 36"/>
            <p:cNvSpPr>
              <a:spLocks noChangeShapeType="1"/>
            </p:cNvSpPr>
            <p:nvPr/>
          </p:nvSpPr>
          <p:spPr bwMode="auto">
            <a:xfrm>
              <a:off x="3691" y="2579"/>
              <a:ext cx="309" cy="59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33" name="Line 37"/>
            <p:cNvSpPr>
              <a:spLocks noChangeShapeType="1"/>
            </p:cNvSpPr>
            <p:nvPr/>
          </p:nvSpPr>
          <p:spPr bwMode="auto">
            <a:xfrm>
              <a:off x="2067" y="3172"/>
              <a:ext cx="193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34" name="Text Box 38"/>
            <p:cNvSpPr txBox="1">
              <a:spLocks noChangeArrowheads="1"/>
            </p:cNvSpPr>
            <p:nvPr/>
          </p:nvSpPr>
          <p:spPr bwMode="auto">
            <a:xfrm>
              <a:off x="3613" y="2295"/>
              <a:ext cx="246" cy="220"/>
            </a:xfrm>
            <a:prstGeom prst="rect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4135" name="Text Box 39"/>
            <p:cNvSpPr txBox="1">
              <a:spLocks noChangeArrowheads="1"/>
            </p:cNvSpPr>
            <p:nvPr/>
          </p:nvSpPr>
          <p:spPr bwMode="auto">
            <a:xfrm>
              <a:off x="3888" y="3216"/>
              <a:ext cx="336" cy="220"/>
            </a:xfrm>
            <a:prstGeom prst="rect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4136" name="Text Box 40"/>
            <p:cNvSpPr txBox="1">
              <a:spLocks noChangeArrowheads="1"/>
            </p:cNvSpPr>
            <p:nvPr/>
          </p:nvSpPr>
          <p:spPr bwMode="auto">
            <a:xfrm>
              <a:off x="1968" y="3207"/>
              <a:ext cx="254" cy="220"/>
            </a:xfrm>
            <a:prstGeom prst="rect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alt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4161" name="Group 65"/>
          <p:cNvGrpSpPr>
            <a:grpSpLocks/>
          </p:cNvGrpSpPr>
          <p:nvPr/>
        </p:nvGrpSpPr>
        <p:grpSpPr bwMode="auto">
          <a:xfrm>
            <a:off x="1905000" y="1534283"/>
            <a:ext cx="9680018" cy="1979613"/>
            <a:chOff x="240" y="968"/>
            <a:chExt cx="5599" cy="1247"/>
          </a:xfrm>
        </p:grpSpPr>
        <p:sp>
          <p:nvSpPr>
            <p:cNvPr id="4154" name="Text Box 58"/>
            <p:cNvSpPr txBox="1">
              <a:spLocks noChangeArrowheads="1"/>
            </p:cNvSpPr>
            <p:nvPr/>
          </p:nvSpPr>
          <p:spPr bwMode="auto">
            <a:xfrm>
              <a:off x="240" y="971"/>
              <a:ext cx="5599" cy="1221"/>
            </a:xfrm>
            <a:prstGeom prst="rect">
              <a:avLst/>
            </a:prstGeom>
            <a:noFill/>
            <a:ln w="38100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  <a:r>
                <a:rPr lang="vi-VN" altLang="en-US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Cho hai điểm cố định           và một độ dài không đổi </a:t>
              </a:r>
              <a:r>
                <a:rPr lang="vi-VN" alt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2a</a:t>
              </a:r>
              <a:r>
                <a:rPr lang="vi-V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lớn hơn        </a:t>
              </a:r>
              <a:r>
                <a:rPr lang="en-US" altLang="en-US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altLang="en-US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vi-V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ELIP là tập hợp các điểm M trong mặt phẳng sao cho </a:t>
              </a:r>
            </a:p>
            <a:p>
              <a:pPr>
                <a:spcBef>
                  <a:spcPct val="50000"/>
                </a:spcBef>
              </a:pPr>
              <a:r>
                <a:rPr lang="en-US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</a:t>
              </a:r>
              <a:r>
                <a:rPr lang="vi-V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 điểm      và    </a:t>
              </a:r>
              <a:r>
                <a:rPr lang="en-US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vi-V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gọi là các tiêu điểm của ELIP.</a:t>
              </a:r>
              <a:endPara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lang="en-US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</a:t>
              </a:r>
              <a:r>
                <a:rPr lang="vi-V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 dài             </a:t>
              </a:r>
              <a:r>
                <a:rPr lang="en-US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</a:t>
              </a:r>
              <a:r>
                <a:rPr lang="en-US" altLang="en-US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g</a:t>
              </a:r>
              <a:r>
                <a:rPr lang="vi-V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ọi là tiêu cự của ELIP.</a:t>
              </a:r>
            </a:p>
          </p:txBody>
        </p:sp>
        <p:graphicFrame>
          <p:nvGraphicFramePr>
            <p:cNvPr id="4155" name="Object 5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21216955"/>
                </p:ext>
              </p:extLst>
            </p:nvPr>
          </p:nvGraphicFramePr>
          <p:xfrm>
            <a:off x="1806" y="1536"/>
            <a:ext cx="270" cy="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16" name="Equation" r:id="rId3" imgW="177480" imgH="215640" progId="Equation.3">
                    <p:embed/>
                  </p:oleObj>
                </mc:Choice>
                <mc:Fallback>
                  <p:oleObj name="Equation" r:id="rId3" imgW="17748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06" y="1536"/>
                          <a:ext cx="270" cy="3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56" name="Object 6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18174013"/>
                </p:ext>
              </p:extLst>
            </p:nvPr>
          </p:nvGraphicFramePr>
          <p:xfrm>
            <a:off x="4183" y="1201"/>
            <a:ext cx="1656" cy="3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17" name="Equation" r:id="rId5" imgW="1066680" imgH="215640" progId="Equation.3">
                    <p:embed/>
                  </p:oleObj>
                </mc:Choice>
                <mc:Fallback>
                  <p:oleObj name="Equation" r:id="rId5" imgW="106668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83" y="1201"/>
                          <a:ext cx="1656" cy="33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57" name="Object 6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73578745"/>
                </p:ext>
              </p:extLst>
            </p:nvPr>
          </p:nvGraphicFramePr>
          <p:xfrm>
            <a:off x="5136" y="968"/>
            <a:ext cx="432" cy="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18" name="Equation" r:id="rId7" imgW="304560" imgH="215640" progId="Equation.3">
                    <p:embed/>
                  </p:oleObj>
                </mc:Choice>
                <mc:Fallback>
                  <p:oleObj name="Equation" r:id="rId7" imgW="30456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36" y="968"/>
                          <a:ext cx="432" cy="3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58" name="Object 6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44582517"/>
                </p:ext>
              </p:extLst>
            </p:nvPr>
          </p:nvGraphicFramePr>
          <p:xfrm>
            <a:off x="2169" y="977"/>
            <a:ext cx="528" cy="3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19" name="Equation" r:id="rId9" imgW="368280" imgH="215640" progId="Equation.3">
                    <p:embed/>
                  </p:oleObj>
                </mc:Choice>
                <mc:Fallback>
                  <p:oleObj name="Equation" r:id="rId9" imgW="36828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69" y="977"/>
                          <a:ext cx="528" cy="31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59" name="Object 6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92665038"/>
                </p:ext>
              </p:extLst>
            </p:nvPr>
          </p:nvGraphicFramePr>
          <p:xfrm>
            <a:off x="1346" y="1547"/>
            <a:ext cx="288" cy="3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0" name="Equation" r:id="rId11" imgW="164880" imgH="215640" progId="Equation.3">
                    <p:embed/>
                  </p:oleObj>
                </mc:Choice>
                <mc:Fallback>
                  <p:oleObj name="Equation" r:id="rId11" imgW="16488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46" y="1547"/>
                          <a:ext cx="288" cy="32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60" name="Object 6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29536116"/>
                </p:ext>
              </p:extLst>
            </p:nvPr>
          </p:nvGraphicFramePr>
          <p:xfrm>
            <a:off x="1233" y="1855"/>
            <a:ext cx="1104" cy="3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1" name="Equation" r:id="rId13" imgW="622080" imgH="215640" progId="Equation.3">
                    <p:embed/>
                  </p:oleObj>
                </mc:Choice>
                <mc:Fallback>
                  <p:oleObj name="Equation" r:id="rId13" imgW="62208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33" y="1855"/>
                          <a:ext cx="1104" cy="3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6324476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4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990600" y="583130"/>
            <a:ext cx="548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Phương trình chính tắc của Elip.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2209800" y="6172200"/>
            <a:ext cx="815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(</a:t>
            </a:r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gọi là </a:t>
            </a:r>
            <a:r>
              <a:rPr lang="vi-VN" altLang="en-US" sz="24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chính tắc</a:t>
            </a:r>
            <a:r>
              <a:rPr lang="vi-VN" alt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của </a:t>
            </a:r>
            <a:r>
              <a:rPr lang="vi-V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LIP</a:t>
            </a:r>
            <a:r>
              <a: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14458" name="Group 122"/>
          <p:cNvGrpSpPr>
            <a:grpSpLocks/>
          </p:cNvGrpSpPr>
          <p:nvPr/>
        </p:nvGrpSpPr>
        <p:grpSpPr bwMode="auto">
          <a:xfrm>
            <a:off x="1309689" y="1288321"/>
            <a:ext cx="5386503" cy="544513"/>
            <a:chOff x="336" y="1075"/>
            <a:chExt cx="2304" cy="343"/>
          </a:xfrm>
        </p:grpSpPr>
        <p:sp>
          <p:nvSpPr>
            <p:cNvPr id="14341" name="Text Box 5"/>
            <p:cNvSpPr txBox="1">
              <a:spLocks noChangeArrowheads="1"/>
            </p:cNvSpPr>
            <p:nvPr/>
          </p:nvSpPr>
          <p:spPr bwMode="auto">
            <a:xfrm>
              <a:off x="336" y="1091"/>
              <a:ext cx="230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Cho </a:t>
              </a:r>
              <a:r>
                <a:rPr lang="en-US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ELIP</a:t>
              </a:r>
              <a:r>
                <a:rPr lang="vi-V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(E) có các tiêu điểm     </a:t>
              </a:r>
              <a:r>
                <a: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và      .</a:t>
              </a:r>
            </a:p>
          </p:txBody>
        </p:sp>
        <p:graphicFrame>
          <p:nvGraphicFramePr>
            <p:cNvPr id="14380" name="Object 4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52074101"/>
                </p:ext>
              </p:extLst>
            </p:nvPr>
          </p:nvGraphicFramePr>
          <p:xfrm>
            <a:off x="2325" y="1075"/>
            <a:ext cx="240" cy="3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40" name="Equation" r:id="rId3" imgW="177480" imgH="215640" progId="Equation.3">
                    <p:embed/>
                  </p:oleObj>
                </mc:Choice>
                <mc:Fallback>
                  <p:oleObj name="Equation" r:id="rId3" imgW="17748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25" y="1075"/>
                          <a:ext cx="240" cy="34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89" name="Object 5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93967568"/>
                </p:ext>
              </p:extLst>
            </p:nvPr>
          </p:nvGraphicFramePr>
          <p:xfrm>
            <a:off x="1990" y="1082"/>
            <a:ext cx="288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41" name="Equation" r:id="rId5" imgW="164880" imgH="215640" progId="Equation.DSMT4">
                    <p:embed/>
                  </p:oleObj>
                </mc:Choice>
                <mc:Fallback>
                  <p:oleObj name="Equation" r:id="rId5" imgW="164880" imgH="2156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90" y="1082"/>
                          <a:ext cx="288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400" name="Group 64"/>
          <p:cNvGrpSpPr>
            <a:grpSpLocks/>
          </p:cNvGrpSpPr>
          <p:nvPr/>
        </p:nvGrpSpPr>
        <p:grpSpPr bwMode="auto">
          <a:xfrm>
            <a:off x="2895601" y="5334000"/>
            <a:ext cx="3502025" cy="566738"/>
            <a:chOff x="864" y="3443"/>
            <a:chExt cx="2206" cy="357"/>
          </a:xfrm>
        </p:grpSpPr>
        <p:sp>
          <p:nvSpPr>
            <p:cNvPr id="14344" name="Text Box 8"/>
            <p:cNvSpPr txBox="1">
              <a:spLocks noChangeArrowheads="1"/>
            </p:cNvSpPr>
            <p:nvPr/>
          </p:nvSpPr>
          <p:spPr bwMode="auto">
            <a:xfrm>
              <a:off x="864" y="3504"/>
              <a:ext cx="206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vi-V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rong </a:t>
              </a:r>
              <a:r>
                <a:rPr lang="vi-V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đó:</a:t>
              </a:r>
            </a:p>
          </p:txBody>
        </p:sp>
        <p:graphicFrame>
          <p:nvGraphicFramePr>
            <p:cNvPr id="14383" name="Object 47"/>
            <p:cNvGraphicFramePr>
              <a:graphicFrameLocks noChangeAspect="1"/>
            </p:cNvGraphicFramePr>
            <p:nvPr/>
          </p:nvGraphicFramePr>
          <p:xfrm>
            <a:off x="1754" y="3443"/>
            <a:ext cx="1316" cy="3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42" name="Equation" r:id="rId7" imgW="749160" imgH="203040" progId="Equation.3">
                    <p:embed/>
                  </p:oleObj>
                </mc:Choice>
                <mc:Fallback>
                  <p:oleObj name="Equation" r:id="rId7" imgW="749160" imgH="203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54" y="3443"/>
                          <a:ext cx="1316" cy="35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399" name="Group 63"/>
          <p:cNvGrpSpPr>
            <a:grpSpLocks/>
          </p:cNvGrpSpPr>
          <p:nvPr/>
        </p:nvGrpSpPr>
        <p:grpSpPr bwMode="auto">
          <a:xfrm>
            <a:off x="1905000" y="4298950"/>
            <a:ext cx="7848600" cy="1206499"/>
            <a:chOff x="336" y="2751"/>
            <a:chExt cx="4944" cy="760"/>
          </a:xfrm>
        </p:grpSpPr>
        <p:sp>
          <p:nvSpPr>
            <p:cNvPr id="14343" name="Text Box 7"/>
            <p:cNvSpPr txBox="1">
              <a:spLocks noChangeArrowheads="1"/>
            </p:cNvSpPr>
            <p:nvPr/>
          </p:nvSpPr>
          <p:spPr bwMode="auto">
            <a:xfrm>
              <a:off x="336" y="3024"/>
              <a:ext cx="134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Khi đó ta có:</a:t>
              </a:r>
            </a:p>
          </p:txBody>
        </p:sp>
        <p:sp>
          <p:nvSpPr>
            <p:cNvPr id="14364" name="Text Box 28"/>
            <p:cNvSpPr txBox="1">
              <a:spLocks noChangeArrowheads="1"/>
            </p:cNvSpPr>
            <p:nvPr/>
          </p:nvSpPr>
          <p:spPr bwMode="auto">
            <a:xfrm>
              <a:off x="4848" y="3024"/>
              <a:ext cx="43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</p:txBody>
        </p:sp>
        <p:graphicFrame>
          <p:nvGraphicFramePr>
            <p:cNvPr id="14384" name="Object 4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17429963"/>
                </p:ext>
              </p:extLst>
            </p:nvPr>
          </p:nvGraphicFramePr>
          <p:xfrm>
            <a:off x="1515" y="2751"/>
            <a:ext cx="3175" cy="7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43" name="Equation" r:id="rId9" imgW="1803240" imgH="431640" progId="Equation.DSMT4">
                    <p:embed/>
                  </p:oleObj>
                </mc:Choice>
                <mc:Fallback>
                  <p:oleObj name="Equation" r:id="rId9" imgW="1803240" imgH="4316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15" y="2751"/>
                          <a:ext cx="3175" cy="7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413" name="Group 77"/>
          <p:cNvGrpSpPr>
            <a:grpSpLocks/>
          </p:cNvGrpSpPr>
          <p:nvPr/>
        </p:nvGrpSpPr>
        <p:grpSpPr bwMode="auto">
          <a:xfrm>
            <a:off x="5943600" y="547688"/>
            <a:ext cx="4953000" cy="3490912"/>
            <a:chOff x="1584" y="1257"/>
            <a:chExt cx="3120" cy="2199"/>
          </a:xfrm>
        </p:grpSpPr>
        <p:sp>
          <p:nvSpPr>
            <p:cNvPr id="14414" name="Text Box 78"/>
            <p:cNvSpPr txBox="1">
              <a:spLocks noChangeArrowheads="1"/>
            </p:cNvSpPr>
            <p:nvPr/>
          </p:nvSpPr>
          <p:spPr bwMode="auto">
            <a:xfrm>
              <a:off x="4137" y="2400"/>
              <a:ext cx="56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2800" i="1">
                  <a:latin typeface="VNI-Times" pitchFamily="2" charset="0"/>
                </a:rPr>
                <a:t>x</a:t>
              </a:r>
            </a:p>
          </p:txBody>
        </p:sp>
        <p:sp>
          <p:nvSpPr>
            <p:cNvPr id="14415" name="Line 79"/>
            <p:cNvSpPr>
              <a:spLocks noChangeShapeType="1"/>
            </p:cNvSpPr>
            <p:nvPr/>
          </p:nvSpPr>
          <p:spPr bwMode="auto">
            <a:xfrm>
              <a:off x="3024" y="1392"/>
              <a:ext cx="0" cy="20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16" name="Line 80"/>
            <p:cNvSpPr>
              <a:spLocks noChangeShapeType="1"/>
            </p:cNvSpPr>
            <p:nvPr/>
          </p:nvSpPr>
          <p:spPr bwMode="auto">
            <a:xfrm>
              <a:off x="1584" y="2448"/>
              <a:ext cx="2976" cy="4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17" name="Oval 81"/>
            <p:cNvSpPr>
              <a:spLocks noChangeArrowheads="1"/>
            </p:cNvSpPr>
            <p:nvPr/>
          </p:nvSpPr>
          <p:spPr bwMode="auto">
            <a:xfrm>
              <a:off x="1997" y="1776"/>
              <a:ext cx="2083" cy="1310"/>
            </a:xfrm>
            <a:prstGeom prst="ellips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18" name="Text Box 82"/>
            <p:cNvSpPr txBox="1">
              <a:spLocks noChangeArrowheads="1"/>
            </p:cNvSpPr>
            <p:nvPr/>
          </p:nvSpPr>
          <p:spPr bwMode="auto">
            <a:xfrm>
              <a:off x="2272" y="2503"/>
              <a:ext cx="41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2800" b="1">
                  <a:solidFill>
                    <a:srgbClr val="FF0000"/>
                  </a:solidFill>
                  <a:latin typeface="VNI-Times" pitchFamily="2" charset="0"/>
                </a:rPr>
                <a:t>F</a:t>
              </a:r>
              <a:r>
                <a:rPr lang="en-US" altLang="en-US" sz="2800" b="1" baseline="-25000">
                  <a:solidFill>
                    <a:srgbClr val="FF0000"/>
                  </a:solidFill>
                  <a:latin typeface="VNI-Times" pitchFamily="2" charset="0"/>
                </a:rPr>
                <a:t>1</a:t>
              </a:r>
              <a:endParaRPr lang="en-US" altLang="en-US" sz="2800" b="1">
                <a:solidFill>
                  <a:srgbClr val="FF0000"/>
                </a:solidFill>
                <a:latin typeface="VNI-Times" pitchFamily="2" charset="0"/>
              </a:endParaRPr>
            </a:p>
          </p:txBody>
        </p:sp>
        <p:sp>
          <p:nvSpPr>
            <p:cNvPr id="14419" name="Text Box 83"/>
            <p:cNvSpPr txBox="1">
              <a:spLocks noChangeArrowheads="1"/>
            </p:cNvSpPr>
            <p:nvPr/>
          </p:nvSpPr>
          <p:spPr bwMode="auto">
            <a:xfrm>
              <a:off x="3518" y="2503"/>
              <a:ext cx="41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2800" b="1">
                  <a:solidFill>
                    <a:srgbClr val="FF0000"/>
                  </a:solidFill>
                  <a:latin typeface="VNI-Times" pitchFamily="2" charset="0"/>
                </a:rPr>
                <a:t>F</a:t>
              </a:r>
              <a:r>
                <a:rPr lang="en-US" altLang="en-US" sz="2800" b="1" baseline="-25000">
                  <a:solidFill>
                    <a:srgbClr val="FF0000"/>
                  </a:solidFill>
                  <a:latin typeface="VNI-Times" pitchFamily="2" charset="0"/>
                </a:rPr>
                <a:t>2</a:t>
              </a:r>
              <a:endParaRPr lang="en-US" altLang="en-US" sz="2800" b="1">
                <a:solidFill>
                  <a:srgbClr val="FF0000"/>
                </a:solidFill>
                <a:latin typeface="VNI-Times" pitchFamily="2" charset="0"/>
              </a:endParaRPr>
            </a:p>
          </p:txBody>
        </p:sp>
        <p:sp>
          <p:nvSpPr>
            <p:cNvPr id="14420" name="Text Box 84"/>
            <p:cNvSpPr txBox="1">
              <a:spLocks noChangeArrowheads="1"/>
            </p:cNvSpPr>
            <p:nvPr/>
          </p:nvSpPr>
          <p:spPr bwMode="auto">
            <a:xfrm>
              <a:off x="3493" y="1687"/>
              <a:ext cx="14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2800">
                  <a:latin typeface="VNI-Times" pitchFamily="2" charset="0"/>
                  <a:sym typeface="Symbol" panose="05050102010706020507" pitchFamily="18" charset="2"/>
                </a:rPr>
                <a:t></a:t>
              </a:r>
              <a:endParaRPr lang="en-US" altLang="en-US" sz="2800">
                <a:latin typeface="VNI-Times" pitchFamily="2" charset="0"/>
              </a:endParaRPr>
            </a:p>
          </p:txBody>
        </p:sp>
        <p:sp>
          <p:nvSpPr>
            <p:cNvPr id="14421" name="Text Box 85"/>
            <p:cNvSpPr txBox="1">
              <a:spLocks noChangeArrowheads="1"/>
            </p:cNvSpPr>
            <p:nvPr/>
          </p:nvSpPr>
          <p:spPr bwMode="auto">
            <a:xfrm>
              <a:off x="3552" y="2295"/>
              <a:ext cx="175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2800">
                  <a:latin typeface="VNI-Times" pitchFamily="2" charset="0"/>
                  <a:sym typeface="Symbol" panose="05050102010706020507" pitchFamily="18" charset="2"/>
                </a:rPr>
                <a:t></a:t>
              </a:r>
              <a:endParaRPr lang="en-US" altLang="en-US" sz="2800">
                <a:latin typeface="VNI-Times" pitchFamily="2" charset="0"/>
              </a:endParaRPr>
            </a:p>
          </p:txBody>
        </p:sp>
        <p:sp>
          <p:nvSpPr>
            <p:cNvPr id="14422" name="Text Box 86"/>
            <p:cNvSpPr txBox="1">
              <a:spLocks noChangeArrowheads="1"/>
            </p:cNvSpPr>
            <p:nvPr/>
          </p:nvSpPr>
          <p:spPr bwMode="auto">
            <a:xfrm>
              <a:off x="2304" y="2277"/>
              <a:ext cx="18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2800">
                  <a:latin typeface="VNI-Times" pitchFamily="2" charset="0"/>
                  <a:sym typeface="Symbol" panose="05050102010706020507" pitchFamily="18" charset="2"/>
                </a:rPr>
                <a:t></a:t>
              </a:r>
              <a:endParaRPr lang="en-US" altLang="en-US" sz="2800">
                <a:latin typeface="VNI-Times" pitchFamily="2" charset="0"/>
              </a:endParaRPr>
            </a:p>
          </p:txBody>
        </p:sp>
        <p:sp>
          <p:nvSpPr>
            <p:cNvPr id="14423" name="Text Box 87"/>
            <p:cNvSpPr txBox="1">
              <a:spLocks noChangeArrowheads="1"/>
            </p:cNvSpPr>
            <p:nvPr/>
          </p:nvSpPr>
          <p:spPr bwMode="auto">
            <a:xfrm>
              <a:off x="2760" y="1257"/>
              <a:ext cx="21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2800" i="1">
                  <a:latin typeface="VNI-Times" pitchFamily="2" charset="0"/>
                </a:rPr>
                <a:t>y</a:t>
              </a:r>
            </a:p>
          </p:txBody>
        </p:sp>
        <p:sp>
          <p:nvSpPr>
            <p:cNvPr id="14424" name="Text Box 88"/>
            <p:cNvSpPr txBox="1">
              <a:spLocks noChangeArrowheads="1"/>
            </p:cNvSpPr>
            <p:nvPr/>
          </p:nvSpPr>
          <p:spPr bwMode="auto">
            <a:xfrm>
              <a:off x="3012" y="2419"/>
              <a:ext cx="323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3200">
                  <a:latin typeface="VNI-Times" pitchFamily="2" charset="0"/>
                </a:rPr>
                <a:t>O</a:t>
              </a:r>
            </a:p>
          </p:txBody>
        </p:sp>
        <p:grpSp>
          <p:nvGrpSpPr>
            <p:cNvPr id="14425" name="Group 89"/>
            <p:cNvGrpSpPr>
              <a:grpSpLocks/>
            </p:cNvGrpSpPr>
            <p:nvPr/>
          </p:nvGrpSpPr>
          <p:grpSpPr bwMode="auto">
            <a:xfrm>
              <a:off x="3648" y="1551"/>
              <a:ext cx="768" cy="324"/>
              <a:chOff x="3960" y="1044"/>
              <a:chExt cx="888" cy="696"/>
            </a:xfrm>
          </p:grpSpPr>
          <p:sp>
            <p:nvSpPr>
              <p:cNvPr id="14426" name="AutoShape 90"/>
              <p:cNvSpPr>
                <a:spLocks noChangeAspect="1" noChangeArrowheads="1" noTextEdit="1"/>
              </p:cNvSpPr>
              <p:nvPr/>
            </p:nvSpPr>
            <p:spPr bwMode="auto">
              <a:xfrm>
                <a:off x="3960" y="1044"/>
                <a:ext cx="888" cy="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7" name="Rectangle 91"/>
              <p:cNvSpPr>
                <a:spLocks noChangeArrowheads="1"/>
              </p:cNvSpPr>
              <p:nvPr/>
            </p:nvSpPr>
            <p:spPr bwMode="auto">
              <a:xfrm>
                <a:off x="4716" y="1053"/>
                <a:ext cx="103" cy="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3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)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  <p:sp>
            <p:nvSpPr>
              <p:cNvPr id="14428" name="Rectangle 92"/>
              <p:cNvSpPr>
                <a:spLocks noChangeArrowheads="1"/>
              </p:cNvSpPr>
              <p:nvPr/>
            </p:nvSpPr>
            <p:spPr bwMode="auto">
              <a:xfrm>
                <a:off x="4475" y="1053"/>
                <a:ext cx="77" cy="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3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,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  <p:sp>
            <p:nvSpPr>
              <p:cNvPr id="14429" name="Rectangle 93"/>
              <p:cNvSpPr>
                <a:spLocks noChangeArrowheads="1"/>
              </p:cNvSpPr>
              <p:nvPr/>
            </p:nvSpPr>
            <p:spPr bwMode="auto">
              <a:xfrm>
                <a:off x="4256" y="1053"/>
                <a:ext cx="103" cy="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3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(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  <p:sp>
            <p:nvSpPr>
              <p:cNvPr id="14430" name="Rectangle 94"/>
              <p:cNvSpPr>
                <a:spLocks noChangeArrowheads="1"/>
              </p:cNvSpPr>
              <p:nvPr/>
            </p:nvSpPr>
            <p:spPr bwMode="auto">
              <a:xfrm>
                <a:off x="4592" y="1053"/>
                <a:ext cx="137" cy="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300" i="1" dirty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y</a:t>
                </a:r>
                <a:endParaRPr lang="en-US" altLang="en-US" sz="2800" dirty="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  <p:sp>
            <p:nvSpPr>
              <p:cNvPr id="14431" name="Rectangle 95"/>
              <p:cNvSpPr>
                <a:spLocks noChangeArrowheads="1"/>
              </p:cNvSpPr>
              <p:nvPr/>
            </p:nvSpPr>
            <p:spPr bwMode="auto">
              <a:xfrm>
                <a:off x="4359" y="1053"/>
                <a:ext cx="156" cy="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en-US" sz="3300" i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x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  <p:sp>
            <p:nvSpPr>
              <p:cNvPr id="14432" name="Rectangle 96"/>
              <p:cNvSpPr>
                <a:spLocks noChangeArrowheads="1"/>
              </p:cNvSpPr>
              <p:nvPr/>
            </p:nvSpPr>
            <p:spPr bwMode="auto">
              <a:xfrm>
                <a:off x="4001" y="1053"/>
                <a:ext cx="203" cy="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en-US" sz="3300" i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M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</p:grpSp>
        <p:grpSp>
          <p:nvGrpSpPr>
            <p:cNvPr id="14433" name="Group 97"/>
            <p:cNvGrpSpPr>
              <a:grpSpLocks/>
            </p:cNvGrpSpPr>
            <p:nvPr/>
          </p:nvGrpSpPr>
          <p:grpSpPr bwMode="auto">
            <a:xfrm>
              <a:off x="1692" y="2112"/>
              <a:ext cx="228" cy="327"/>
              <a:chOff x="1001" y="1862"/>
              <a:chExt cx="228" cy="327"/>
            </a:xfrm>
          </p:grpSpPr>
          <p:sp>
            <p:nvSpPr>
              <p:cNvPr id="14434" name="AutoShape 98"/>
              <p:cNvSpPr>
                <a:spLocks noChangeAspect="1" noChangeArrowheads="1" noTextEdit="1"/>
              </p:cNvSpPr>
              <p:nvPr/>
            </p:nvSpPr>
            <p:spPr bwMode="auto">
              <a:xfrm>
                <a:off x="1008" y="1872"/>
                <a:ext cx="221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35" name="Rectangle 99"/>
              <p:cNvSpPr>
                <a:spLocks noChangeArrowheads="1"/>
              </p:cNvSpPr>
              <p:nvPr/>
            </p:nvSpPr>
            <p:spPr bwMode="auto">
              <a:xfrm>
                <a:off x="1142" y="2016"/>
                <a:ext cx="72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  <p:sp>
            <p:nvSpPr>
              <p:cNvPr id="14436" name="Rectangle 100"/>
              <p:cNvSpPr>
                <a:spLocks noChangeArrowheads="1"/>
              </p:cNvSpPr>
              <p:nvPr/>
            </p:nvSpPr>
            <p:spPr bwMode="auto">
              <a:xfrm>
                <a:off x="1001" y="1862"/>
                <a:ext cx="151" cy="2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100" i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</p:grpSp>
        <p:grpSp>
          <p:nvGrpSpPr>
            <p:cNvPr id="14437" name="Group 101"/>
            <p:cNvGrpSpPr>
              <a:grpSpLocks/>
            </p:cNvGrpSpPr>
            <p:nvPr/>
          </p:nvGrpSpPr>
          <p:grpSpPr bwMode="auto">
            <a:xfrm>
              <a:off x="4128" y="2112"/>
              <a:ext cx="267" cy="337"/>
              <a:chOff x="4512" y="2181"/>
              <a:chExt cx="267" cy="337"/>
            </a:xfrm>
          </p:grpSpPr>
          <p:sp>
            <p:nvSpPr>
              <p:cNvPr id="14438" name="AutoShape 102"/>
              <p:cNvSpPr>
                <a:spLocks noChangeAspect="1" noChangeArrowheads="1" noTextEdit="1"/>
              </p:cNvSpPr>
              <p:nvPr/>
            </p:nvSpPr>
            <p:spPr bwMode="auto">
              <a:xfrm>
                <a:off x="4531" y="2181"/>
                <a:ext cx="248" cy="2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39" name="Rectangle 103"/>
              <p:cNvSpPr>
                <a:spLocks noChangeArrowheads="1"/>
              </p:cNvSpPr>
              <p:nvPr/>
            </p:nvSpPr>
            <p:spPr bwMode="auto">
              <a:xfrm>
                <a:off x="4685" y="2334"/>
                <a:ext cx="77" cy="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19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  <p:sp>
            <p:nvSpPr>
              <p:cNvPr id="14440" name="Rectangle 104"/>
              <p:cNvSpPr>
                <a:spLocks noChangeArrowheads="1"/>
              </p:cNvSpPr>
              <p:nvPr/>
            </p:nvSpPr>
            <p:spPr bwMode="auto">
              <a:xfrm>
                <a:off x="4512" y="2184"/>
                <a:ext cx="120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en-US" sz="3300" i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</p:grpSp>
        <p:grpSp>
          <p:nvGrpSpPr>
            <p:cNvPr id="14441" name="Group 105"/>
            <p:cNvGrpSpPr>
              <a:grpSpLocks/>
            </p:cNvGrpSpPr>
            <p:nvPr/>
          </p:nvGrpSpPr>
          <p:grpSpPr bwMode="auto">
            <a:xfrm>
              <a:off x="3072" y="3072"/>
              <a:ext cx="227" cy="317"/>
              <a:chOff x="3257" y="3264"/>
              <a:chExt cx="227" cy="317"/>
            </a:xfrm>
          </p:grpSpPr>
          <p:sp>
            <p:nvSpPr>
              <p:cNvPr id="14442" name="AutoShape 106"/>
              <p:cNvSpPr>
                <a:spLocks noChangeAspect="1" noChangeArrowheads="1" noTextEdit="1"/>
              </p:cNvSpPr>
              <p:nvPr/>
            </p:nvSpPr>
            <p:spPr bwMode="auto">
              <a:xfrm>
                <a:off x="3264" y="3264"/>
                <a:ext cx="220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43" name="Rectangle 107"/>
              <p:cNvSpPr>
                <a:spLocks noChangeArrowheads="1"/>
              </p:cNvSpPr>
              <p:nvPr/>
            </p:nvSpPr>
            <p:spPr bwMode="auto">
              <a:xfrm>
                <a:off x="3398" y="3408"/>
                <a:ext cx="72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  <p:sp>
            <p:nvSpPr>
              <p:cNvPr id="14444" name="Rectangle 108"/>
              <p:cNvSpPr>
                <a:spLocks noChangeArrowheads="1"/>
              </p:cNvSpPr>
              <p:nvPr/>
            </p:nvSpPr>
            <p:spPr bwMode="auto">
              <a:xfrm>
                <a:off x="3257" y="3264"/>
                <a:ext cx="151" cy="2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100" i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</p:grpSp>
        <p:grpSp>
          <p:nvGrpSpPr>
            <p:cNvPr id="14445" name="Group 109"/>
            <p:cNvGrpSpPr>
              <a:grpSpLocks/>
            </p:cNvGrpSpPr>
            <p:nvPr/>
          </p:nvGrpSpPr>
          <p:grpSpPr bwMode="auto">
            <a:xfrm>
              <a:off x="3072" y="1476"/>
              <a:ext cx="267" cy="316"/>
              <a:chOff x="3888" y="912"/>
              <a:chExt cx="267" cy="316"/>
            </a:xfrm>
          </p:grpSpPr>
          <p:sp>
            <p:nvSpPr>
              <p:cNvPr id="14446" name="AutoShape 110"/>
              <p:cNvSpPr>
                <a:spLocks noChangeAspect="1" noChangeArrowheads="1" noTextEdit="1"/>
              </p:cNvSpPr>
              <p:nvPr/>
            </p:nvSpPr>
            <p:spPr bwMode="auto">
              <a:xfrm>
                <a:off x="3888" y="912"/>
                <a:ext cx="267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47" name="Rectangle 111"/>
              <p:cNvSpPr>
                <a:spLocks noChangeArrowheads="1"/>
              </p:cNvSpPr>
              <p:nvPr/>
            </p:nvSpPr>
            <p:spPr bwMode="auto">
              <a:xfrm>
                <a:off x="4054" y="1055"/>
                <a:ext cx="72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  <p:sp>
            <p:nvSpPr>
              <p:cNvPr id="14448" name="Rectangle 112"/>
              <p:cNvSpPr>
                <a:spLocks noChangeArrowheads="1"/>
              </p:cNvSpPr>
              <p:nvPr/>
            </p:nvSpPr>
            <p:spPr bwMode="auto">
              <a:xfrm>
                <a:off x="3888" y="912"/>
                <a:ext cx="151" cy="2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en-US" sz="3100" i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</p:grpSp>
        <p:sp>
          <p:nvSpPr>
            <p:cNvPr id="14449" name="Line 113"/>
            <p:cNvSpPr>
              <a:spLocks noChangeShapeType="1"/>
            </p:cNvSpPr>
            <p:nvPr/>
          </p:nvSpPr>
          <p:spPr bwMode="auto">
            <a:xfrm flipV="1">
              <a:off x="2400" y="1872"/>
              <a:ext cx="1200" cy="5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50" name="Line 114"/>
            <p:cNvSpPr>
              <a:spLocks noChangeShapeType="1"/>
            </p:cNvSpPr>
            <p:nvPr/>
          </p:nvSpPr>
          <p:spPr bwMode="auto">
            <a:xfrm>
              <a:off x="3600" y="1872"/>
              <a:ext cx="48" cy="5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455" name="Group 119"/>
          <p:cNvGrpSpPr>
            <a:grpSpLocks/>
          </p:cNvGrpSpPr>
          <p:nvPr/>
        </p:nvGrpSpPr>
        <p:grpSpPr bwMode="auto">
          <a:xfrm>
            <a:off x="1828800" y="2681288"/>
            <a:ext cx="4724400" cy="1738312"/>
            <a:chOff x="240" y="1776"/>
            <a:chExt cx="2976" cy="1095"/>
          </a:xfrm>
        </p:grpSpPr>
        <p:sp>
          <p:nvSpPr>
            <p:cNvPr id="14342" name="Text Box 6"/>
            <p:cNvSpPr txBox="1">
              <a:spLocks noChangeArrowheads="1"/>
            </p:cNvSpPr>
            <p:nvPr/>
          </p:nvSpPr>
          <p:spPr bwMode="auto">
            <a:xfrm>
              <a:off x="240" y="1776"/>
              <a:ext cx="297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Chọn hệ trục toạ độ </a:t>
              </a:r>
              <a:r>
                <a:rPr lang="vi-VN" alt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Oxy</a:t>
              </a:r>
              <a:r>
                <a:rPr lang="vi-V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sao cho</a:t>
              </a:r>
              <a:r>
                <a: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endPara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4355" name="Object 19"/>
            <p:cNvGraphicFramePr>
              <a:graphicFrameLocks noChangeAspect="1"/>
            </p:cNvGraphicFramePr>
            <p:nvPr/>
          </p:nvGraphicFramePr>
          <p:xfrm>
            <a:off x="864" y="2112"/>
            <a:ext cx="1296" cy="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44" name="Equation" r:id="rId11" imgW="711000" imgH="215640" progId="Equation.3">
                    <p:embed/>
                  </p:oleObj>
                </mc:Choice>
                <mc:Fallback>
                  <p:oleObj name="Equation" r:id="rId11" imgW="71100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4" y="2112"/>
                          <a:ext cx="1296" cy="3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386" name="Object 50"/>
            <p:cNvGraphicFramePr>
              <a:graphicFrameLocks noChangeAspect="1"/>
            </p:cNvGraphicFramePr>
            <p:nvPr/>
          </p:nvGraphicFramePr>
          <p:xfrm>
            <a:off x="864" y="2496"/>
            <a:ext cx="1200" cy="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45" name="Equation" r:id="rId13" imgW="660240" imgH="215640" progId="Equation.3">
                    <p:embed/>
                  </p:oleObj>
                </mc:Choice>
                <mc:Fallback>
                  <p:oleObj name="Equation" r:id="rId13" imgW="66024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4" y="2496"/>
                          <a:ext cx="1200" cy="3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454" name="Text Box 118"/>
            <p:cNvSpPr txBox="1">
              <a:spLocks noChangeArrowheads="1"/>
            </p:cNvSpPr>
            <p:nvPr/>
          </p:nvSpPr>
          <p:spPr bwMode="auto">
            <a:xfrm>
              <a:off x="428" y="2317"/>
              <a:ext cx="43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</a:p>
          </p:txBody>
        </p:sp>
      </p:grpSp>
      <p:sp>
        <p:nvSpPr>
          <p:cNvPr id="60" name="Text Box 4"/>
          <p:cNvSpPr txBox="1">
            <a:spLocks noChangeArrowheads="1"/>
          </p:cNvSpPr>
          <p:nvPr/>
        </p:nvSpPr>
        <p:spPr bwMode="auto">
          <a:xfrm>
            <a:off x="959645" y="37548"/>
            <a:ext cx="571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ĐƯỜNG ELIP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6740519" y="4349591"/>
            <a:ext cx="2192221" cy="1239838"/>
          </a:xfrm>
          <a:prstGeom prst="round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412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4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8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1" y="951948"/>
            <a:ext cx="8375470" cy="5453013"/>
          </a:xfrm>
          <a:prstGeom prst="rect">
            <a:avLst/>
          </a:prstGeom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134291" y="494748"/>
            <a:ext cx="30719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Elip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959645" y="37548"/>
            <a:ext cx="571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ĐƯỜNG ELIP</a:t>
            </a:r>
          </a:p>
        </p:txBody>
      </p:sp>
      <p:grpSp>
        <p:nvGrpSpPr>
          <p:cNvPr id="10" name="Group 77"/>
          <p:cNvGrpSpPr>
            <a:grpSpLocks/>
          </p:cNvGrpSpPr>
          <p:nvPr/>
        </p:nvGrpSpPr>
        <p:grpSpPr bwMode="auto">
          <a:xfrm>
            <a:off x="7239000" y="1932350"/>
            <a:ext cx="4953000" cy="3490912"/>
            <a:chOff x="1584" y="1257"/>
            <a:chExt cx="3120" cy="2199"/>
          </a:xfrm>
        </p:grpSpPr>
        <p:sp>
          <p:nvSpPr>
            <p:cNvPr id="11" name="Text Box 78"/>
            <p:cNvSpPr txBox="1">
              <a:spLocks noChangeArrowheads="1"/>
            </p:cNvSpPr>
            <p:nvPr/>
          </p:nvSpPr>
          <p:spPr bwMode="auto">
            <a:xfrm>
              <a:off x="4137" y="2400"/>
              <a:ext cx="56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2800" i="1">
                  <a:latin typeface="VNI-Times" pitchFamily="2" charset="0"/>
                </a:rPr>
                <a:t>x</a:t>
              </a:r>
            </a:p>
          </p:txBody>
        </p:sp>
        <p:sp>
          <p:nvSpPr>
            <p:cNvPr id="12" name="Line 79"/>
            <p:cNvSpPr>
              <a:spLocks noChangeShapeType="1"/>
            </p:cNvSpPr>
            <p:nvPr/>
          </p:nvSpPr>
          <p:spPr bwMode="auto">
            <a:xfrm>
              <a:off x="3024" y="1392"/>
              <a:ext cx="0" cy="20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80"/>
            <p:cNvSpPr>
              <a:spLocks noChangeShapeType="1"/>
            </p:cNvSpPr>
            <p:nvPr/>
          </p:nvSpPr>
          <p:spPr bwMode="auto">
            <a:xfrm>
              <a:off x="1584" y="2448"/>
              <a:ext cx="2976" cy="4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81"/>
            <p:cNvSpPr>
              <a:spLocks noChangeArrowheads="1"/>
            </p:cNvSpPr>
            <p:nvPr/>
          </p:nvSpPr>
          <p:spPr bwMode="auto">
            <a:xfrm>
              <a:off x="1997" y="1776"/>
              <a:ext cx="2083" cy="1310"/>
            </a:xfrm>
            <a:prstGeom prst="ellips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Text Box 82"/>
            <p:cNvSpPr txBox="1">
              <a:spLocks noChangeArrowheads="1"/>
            </p:cNvSpPr>
            <p:nvPr/>
          </p:nvSpPr>
          <p:spPr bwMode="auto">
            <a:xfrm>
              <a:off x="2272" y="2503"/>
              <a:ext cx="41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2800" b="1">
                  <a:solidFill>
                    <a:srgbClr val="FF0000"/>
                  </a:solidFill>
                  <a:latin typeface="VNI-Times" pitchFamily="2" charset="0"/>
                </a:rPr>
                <a:t>F</a:t>
              </a:r>
              <a:r>
                <a:rPr lang="en-US" altLang="en-US" sz="2800" b="1" baseline="-25000">
                  <a:solidFill>
                    <a:srgbClr val="FF0000"/>
                  </a:solidFill>
                  <a:latin typeface="VNI-Times" pitchFamily="2" charset="0"/>
                </a:rPr>
                <a:t>1</a:t>
              </a:r>
              <a:endParaRPr lang="en-US" altLang="en-US" sz="2800" b="1">
                <a:solidFill>
                  <a:srgbClr val="FF0000"/>
                </a:solidFill>
                <a:latin typeface="VNI-Times" pitchFamily="2" charset="0"/>
              </a:endParaRPr>
            </a:p>
          </p:txBody>
        </p:sp>
        <p:sp>
          <p:nvSpPr>
            <p:cNvPr id="16" name="Text Box 83"/>
            <p:cNvSpPr txBox="1">
              <a:spLocks noChangeArrowheads="1"/>
            </p:cNvSpPr>
            <p:nvPr/>
          </p:nvSpPr>
          <p:spPr bwMode="auto">
            <a:xfrm>
              <a:off x="3518" y="2503"/>
              <a:ext cx="41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2800" b="1">
                  <a:solidFill>
                    <a:srgbClr val="FF0000"/>
                  </a:solidFill>
                  <a:latin typeface="VNI-Times" pitchFamily="2" charset="0"/>
                </a:rPr>
                <a:t>F</a:t>
              </a:r>
              <a:r>
                <a:rPr lang="en-US" altLang="en-US" sz="2800" b="1" baseline="-25000">
                  <a:solidFill>
                    <a:srgbClr val="FF0000"/>
                  </a:solidFill>
                  <a:latin typeface="VNI-Times" pitchFamily="2" charset="0"/>
                </a:rPr>
                <a:t>2</a:t>
              </a:r>
              <a:endParaRPr lang="en-US" altLang="en-US" sz="2800" b="1">
                <a:solidFill>
                  <a:srgbClr val="FF0000"/>
                </a:solidFill>
                <a:latin typeface="VNI-Times" pitchFamily="2" charset="0"/>
              </a:endParaRPr>
            </a:p>
          </p:txBody>
        </p:sp>
        <p:sp>
          <p:nvSpPr>
            <p:cNvPr id="17" name="Text Box 84"/>
            <p:cNvSpPr txBox="1">
              <a:spLocks noChangeArrowheads="1"/>
            </p:cNvSpPr>
            <p:nvPr/>
          </p:nvSpPr>
          <p:spPr bwMode="auto">
            <a:xfrm>
              <a:off x="3493" y="1687"/>
              <a:ext cx="143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2800">
                  <a:latin typeface="VNI-Times" pitchFamily="2" charset="0"/>
                  <a:sym typeface="Symbol" panose="05050102010706020507" pitchFamily="18" charset="2"/>
                </a:rPr>
                <a:t></a:t>
              </a:r>
              <a:endParaRPr lang="en-US" altLang="en-US" sz="2800">
                <a:latin typeface="VNI-Times" pitchFamily="2" charset="0"/>
              </a:endParaRPr>
            </a:p>
          </p:txBody>
        </p:sp>
        <p:sp>
          <p:nvSpPr>
            <p:cNvPr id="18" name="Text Box 85"/>
            <p:cNvSpPr txBox="1">
              <a:spLocks noChangeArrowheads="1"/>
            </p:cNvSpPr>
            <p:nvPr/>
          </p:nvSpPr>
          <p:spPr bwMode="auto">
            <a:xfrm>
              <a:off x="3552" y="2295"/>
              <a:ext cx="175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2800">
                  <a:latin typeface="VNI-Times" pitchFamily="2" charset="0"/>
                  <a:sym typeface="Symbol" panose="05050102010706020507" pitchFamily="18" charset="2"/>
                </a:rPr>
                <a:t></a:t>
              </a:r>
              <a:endParaRPr lang="en-US" altLang="en-US" sz="2800">
                <a:latin typeface="VNI-Times" pitchFamily="2" charset="0"/>
              </a:endParaRPr>
            </a:p>
          </p:txBody>
        </p:sp>
        <p:sp>
          <p:nvSpPr>
            <p:cNvPr id="19" name="Text Box 86"/>
            <p:cNvSpPr txBox="1">
              <a:spLocks noChangeArrowheads="1"/>
            </p:cNvSpPr>
            <p:nvPr/>
          </p:nvSpPr>
          <p:spPr bwMode="auto">
            <a:xfrm>
              <a:off x="2304" y="2277"/>
              <a:ext cx="18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2800">
                  <a:latin typeface="VNI-Times" pitchFamily="2" charset="0"/>
                  <a:sym typeface="Symbol" panose="05050102010706020507" pitchFamily="18" charset="2"/>
                </a:rPr>
                <a:t></a:t>
              </a:r>
              <a:endParaRPr lang="en-US" altLang="en-US" sz="2800">
                <a:latin typeface="VNI-Times" pitchFamily="2" charset="0"/>
              </a:endParaRPr>
            </a:p>
          </p:txBody>
        </p:sp>
        <p:sp>
          <p:nvSpPr>
            <p:cNvPr id="20" name="Text Box 87"/>
            <p:cNvSpPr txBox="1">
              <a:spLocks noChangeArrowheads="1"/>
            </p:cNvSpPr>
            <p:nvPr/>
          </p:nvSpPr>
          <p:spPr bwMode="auto">
            <a:xfrm>
              <a:off x="2760" y="1257"/>
              <a:ext cx="21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2800" i="1">
                  <a:latin typeface="VNI-Times" pitchFamily="2" charset="0"/>
                </a:rPr>
                <a:t>y</a:t>
              </a:r>
            </a:p>
          </p:txBody>
        </p:sp>
        <p:sp>
          <p:nvSpPr>
            <p:cNvPr id="21" name="Text Box 88"/>
            <p:cNvSpPr txBox="1">
              <a:spLocks noChangeArrowheads="1"/>
            </p:cNvSpPr>
            <p:nvPr/>
          </p:nvSpPr>
          <p:spPr bwMode="auto">
            <a:xfrm>
              <a:off x="3012" y="2419"/>
              <a:ext cx="323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3200">
                  <a:latin typeface="VNI-Times" pitchFamily="2" charset="0"/>
                </a:rPr>
                <a:t>O</a:t>
              </a:r>
            </a:p>
          </p:txBody>
        </p:sp>
        <p:grpSp>
          <p:nvGrpSpPr>
            <p:cNvPr id="22" name="Group 89"/>
            <p:cNvGrpSpPr>
              <a:grpSpLocks/>
            </p:cNvGrpSpPr>
            <p:nvPr/>
          </p:nvGrpSpPr>
          <p:grpSpPr bwMode="auto">
            <a:xfrm>
              <a:off x="3648" y="1551"/>
              <a:ext cx="768" cy="324"/>
              <a:chOff x="3960" y="1044"/>
              <a:chExt cx="888" cy="696"/>
            </a:xfrm>
          </p:grpSpPr>
          <p:sp>
            <p:nvSpPr>
              <p:cNvPr id="41" name="AutoShape 90"/>
              <p:cNvSpPr>
                <a:spLocks noChangeAspect="1" noChangeArrowheads="1" noTextEdit="1"/>
              </p:cNvSpPr>
              <p:nvPr/>
            </p:nvSpPr>
            <p:spPr bwMode="auto">
              <a:xfrm>
                <a:off x="3960" y="1044"/>
                <a:ext cx="888" cy="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Rectangle 91"/>
              <p:cNvSpPr>
                <a:spLocks noChangeArrowheads="1"/>
              </p:cNvSpPr>
              <p:nvPr/>
            </p:nvSpPr>
            <p:spPr bwMode="auto">
              <a:xfrm>
                <a:off x="4716" y="1053"/>
                <a:ext cx="103" cy="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3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)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  <p:sp>
            <p:nvSpPr>
              <p:cNvPr id="43" name="Rectangle 92"/>
              <p:cNvSpPr>
                <a:spLocks noChangeArrowheads="1"/>
              </p:cNvSpPr>
              <p:nvPr/>
            </p:nvSpPr>
            <p:spPr bwMode="auto">
              <a:xfrm>
                <a:off x="4475" y="1053"/>
                <a:ext cx="77" cy="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3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,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  <p:sp>
            <p:nvSpPr>
              <p:cNvPr id="44" name="Rectangle 93"/>
              <p:cNvSpPr>
                <a:spLocks noChangeArrowheads="1"/>
              </p:cNvSpPr>
              <p:nvPr/>
            </p:nvSpPr>
            <p:spPr bwMode="auto">
              <a:xfrm>
                <a:off x="4256" y="1053"/>
                <a:ext cx="103" cy="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3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(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  <p:sp>
            <p:nvSpPr>
              <p:cNvPr id="45" name="Rectangle 94"/>
              <p:cNvSpPr>
                <a:spLocks noChangeArrowheads="1"/>
              </p:cNvSpPr>
              <p:nvPr/>
            </p:nvSpPr>
            <p:spPr bwMode="auto">
              <a:xfrm>
                <a:off x="4592" y="1053"/>
                <a:ext cx="137" cy="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300" i="1" dirty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y</a:t>
                </a:r>
                <a:endParaRPr lang="en-US" altLang="en-US" sz="2800" dirty="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  <p:sp>
            <p:nvSpPr>
              <p:cNvPr id="46" name="Rectangle 95"/>
              <p:cNvSpPr>
                <a:spLocks noChangeArrowheads="1"/>
              </p:cNvSpPr>
              <p:nvPr/>
            </p:nvSpPr>
            <p:spPr bwMode="auto">
              <a:xfrm>
                <a:off x="4359" y="1053"/>
                <a:ext cx="156" cy="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en-US" sz="3300" i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x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  <p:sp>
            <p:nvSpPr>
              <p:cNvPr id="47" name="Rectangle 96"/>
              <p:cNvSpPr>
                <a:spLocks noChangeArrowheads="1"/>
              </p:cNvSpPr>
              <p:nvPr/>
            </p:nvSpPr>
            <p:spPr bwMode="auto">
              <a:xfrm>
                <a:off x="4001" y="1053"/>
                <a:ext cx="203" cy="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en-US" sz="3300" i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M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</p:grpSp>
        <p:grpSp>
          <p:nvGrpSpPr>
            <p:cNvPr id="23" name="Group 97"/>
            <p:cNvGrpSpPr>
              <a:grpSpLocks/>
            </p:cNvGrpSpPr>
            <p:nvPr/>
          </p:nvGrpSpPr>
          <p:grpSpPr bwMode="auto">
            <a:xfrm>
              <a:off x="1692" y="2112"/>
              <a:ext cx="228" cy="327"/>
              <a:chOff x="1001" y="1862"/>
              <a:chExt cx="228" cy="327"/>
            </a:xfrm>
          </p:grpSpPr>
          <p:sp>
            <p:nvSpPr>
              <p:cNvPr id="38" name="AutoShape 98"/>
              <p:cNvSpPr>
                <a:spLocks noChangeAspect="1" noChangeArrowheads="1" noTextEdit="1"/>
              </p:cNvSpPr>
              <p:nvPr/>
            </p:nvSpPr>
            <p:spPr bwMode="auto">
              <a:xfrm>
                <a:off x="1008" y="1872"/>
                <a:ext cx="221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Rectangle 99"/>
              <p:cNvSpPr>
                <a:spLocks noChangeArrowheads="1"/>
              </p:cNvSpPr>
              <p:nvPr/>
            </p:nvSpPr>
            <p:spPr bwMode="auto">
              <a:xfrm>
                <a:off x="1142" y="2016"/>
                <a:ext cx="72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  <p:sp>
            <p:nvSpPr>
              <p:cNvPr id="40" name="Rectangle 100"/>
              <p:cNvSpPr>
                <a:spLocks noChangeArrowheads="1"/>
              </p:cNvSpPr>
              <p:nvPr/>
            </p:nvSpPr>
            <p:spPr bwMode="auto">
              <a:xfrm>
                <a:off x="1001" y="1862"/>
                <a:ext cx="151" cy="2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100" i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</p:grpSp>
        <p:grpSp>
          <p:nvGrpSpPr>
            <p:cNvPr id="24" name="Group 101"/>
            <p:cNvGrpSpPr>
              <a:grpSpLocks/>
            </p:cNvGrpSpPr>
            <p:nvPr/>
          </p:nvGrpSpPr>
          <p:grpSpPr bwMode="auto">
            <a:xfrm>
              <a:off x="4128" y="2112"/>
              <a:ext cx="267" cy="337"/>
              <a:chOff x="4512" y="2181"/>
              <a:chExt cx="267" cy="337"/>
            </a:xfrm>
          </p:grpSpPr>
          <p:sp>
            <p:nvSpPr>
              <p:cNvPr id="35" name="AutoShape 102"/>
              <p:cNvSpPr>
                <a:spLocks noChangeAspect="1" noChangeArrowheads="1" noTextEdit="1"/>
              </p:cNvSpPr>
              <p:nvPr/>
            </p:nvSpPr>
            <p:spPr bwMode="auto">
              <a:xfrm>
                <a:off x="4531" y="2181"/>
                <a:ext cx="248" cy="2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Rectangle 103"/>
              <p:cNvSpPr>
                <a:spLocks noChangeArrowheads="1"/>
              </p:cNvSpPr>
              <p:nvPr/>
            </p:nvSpPr>
            <p:spPr bwMode="auto">
              <a:xfrm>
                <a:off x="4685" y="2334"/>
                <a:ext cx="77" cy="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19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  <p:sp>
            <p:nvSpPr>
              <p:cNvPr id="37" name="Rectangle 104"/>
              <p:cNvSpPr>
                <a:spLocks noChangeArrowheads="1"/>
              </p:cNvSpPr>
              <p:nvPr/>
            </p:nvSpPr>
            <p:spPr bwMode="auto">
              <a:xfrm>
                <a:off x="4512" y="2184"/>
                <a:ext cx="120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en-US" sz="3300" i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</p:grpSp>
        <p:grpSp>
          <p:nvGrpSpPr>
            <p:cNvPr id="25" name="Group 105"/>
            <p:cNvGrpSpPr>
              <a:grpSpLocks/>
            </p:cNvGrpSpPr>
            <p:nvPr/>
          </p:nvGrpSpPr>
          <p:grpSpPr bwMode="auto">
            <a:xfrm>
              <a:off x="3072" y="3072"/>
              <a:ext cx="227" cy="317"/>
              <a:chOff x="3257" y="3264"/>
              <a:chExt cx="227" cy="317"/>
            </a:xfrm>
          </p:grpSpPr>
          <p:sp>
            <p:nvSpPr>
              <p:cNvPr id="32" name="AutoShape 106"/>
              <p:cNvSpPr>
                <a:spLocks noChangeAspect="1" noChangeArrowheads="1" noTextEdit="1"/>
              </p:cNvSpPr>
              <p:nvPr/>
            </p:nvSpPr>
            <p:spPr bwMode="auto">
              <a:xfrm>
                <a:off x="3264" y="3264"/>
                <a:ext cx="220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Rectangle 107"/>
              <p:cNvSpPr>
                <a:spLocks noChangeArrowheads="1"/>
              </p:cNvSpPr>
              <p:nvPr/>
            </p:nvSpPr>
            <p:spPr bwMode="auto">
              <a:xfrm>
                <a:off x="3398" y="3408"/>
                <a:ext cx="72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  <p:sp>
            <p:nvSpPr>
              <p:cNvPr id="34" name="Rectangle 108"/>
              <p:cNvSpPr>
                <a:spLocks noChangeArrowheads="1"/>
              </p:cNvSpPr>
              <p:nvPr/>
            </p:nvSpPr>
            <p:spPr bwMode="auto">
              <a:xfrm>
                <a:off x="3257" y="3264"/>
                <a:ext cx="151" cy="2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100" i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</p:grpSp>
        <p:grpSp>
          <p:nvGrpSpPr>
            <p:cNvPr id="26" name="Group 109"/>
            <p:cNvGrpSpPr>
              <a:grpSpLocks/>
            </p:cNvGrpSpPr>
            <p:nvPr/>
          </p:nvGrpSpPr>
          <p:grpSpPr bwMode="auto">
            <a:xfrm>
              <a:off x="3072" y="1476"/>
              <a:ext cx="267" cy="316"/>
              <a:chOff x="3888" y="912"/>
              <a:chExt cx="267" cy="316"/>
            </a:xfrm>
          </p:grpSpPr>
          <p:sp>
            <p:nvSpPr>
              <p:cNvPr id="29" name="AutoShape 110"/>
              <p:cNvSpPr>
                <a:spLocks noChangeAspect="1" noChangeArrowheads="1" noTextEdit="1"/>
              </p:cNvSpPr>
              <p:nvPr/>
            </p:nvSpPr>
            <p:spPr bwMode="auto">
              <a:xfrm>
                <a:off x="3888" y="912"/>
                <a:ext cx="267" cy="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Rectangle 111"/>
              <p:cNvSpPr>
                <a:spLocks noChangeArrowheads="1"/>
              </p:cNvSpPr>
              <p:nvPr/>
            </p:nvSpPr>
            <p:spPr bwMode="auto">
              <a:xfrm>
                <a:off x="4054" y="1055"/>
                <a:ext cx="72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  <p:sp>
            <p:nvSpPr>
              <p:cNvPr id="31" name="Rectangle 112"/>
              <p:cNvSpPr>
                <a:spLocks noChangeArrowheads="1"/>
              </p:cNvSpPr>
              <p:nvPr/>
            </p:nvSpPr>
            <p:spPr bwMode="auto">
              <a:xfrm>
                <a:off x="3888" y="912"/>
                <a:ext cx="151" cy="2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en-US" sz="3100" i="1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en-US" sz="2800">
                  <a:solidFill>
                    <a:srgbClr val="0000FF"/>
                  </a:solidFill>
                  <a:latin typeface="VNI-Times" pitchFamily="2" charset="0"/>
                </a:endParaRPr>
              </a:p>
            </p:txBody>
          </p:sp>
        </p:grpSp>
        <p:sp>
          <p:nvSpPr>
            <p:cNvPr id="27" name="Line 113"/>
            <p:cNvSpPr>
              <a:spLocks noChangeShapeType="1"/>
            </p:cNvSpPr>
            <p:nvPr/>
          </p:nvSpPr>
          <p:spPr bwMode="auto">
            <a:xfrm flipV="1">
              <a:off x="2400" y="1872"/>
              <a:ext cx="1200" cy="5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Line 114"/>
            <p:cNvSpPr>
              <a:spLocks noChangeShapeType="1"/>
            </p:cNvSpPr>
            <p:nvPr/>
          </p:nvSpPr>
          <p:spPr bwMode="auto">
            <a:xfrm>
              <a:off x="3600" y="1872"/>
              <a:ext cx="48" cy="5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14474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70" name="Object 6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139717052"/>
              </p:ext>
            </p:extLst>
          </p:nvPr>
        </p:nvGraphicFramePr>
        <p:xfrm>
          <a:off x="5858419" y="1884230"/>
          <a:ext cx="20574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9" name="Equation" r:id="rId3" imgW="736560" imgH="419040" progId="Equation.3">
                  <p:embed/>
                </p:oleObj>
              </mc:Choice>
              <mc:Fallback>
                <p:oleObj name="Equation" r:id="rId3" imgW="7365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8419" y="1884230"/>
                        <a:ext cx="20574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2494" name="Group 30"/>
          <p:cNvGrpSpPr>
            <a:grpSpLocks/>
          </p:cNvGrpSpPr>
          <p:nvPr/>
        </p:nvGrpSpPr>
        <p:grpSpPr bwMode="auto">
          <a:xfrm>
            <a:off x="2838451" y="4084566"/>
            <a:ext cx="7162800" cy="849314"/>
            <a:chOff x="912" y="2413"/>
            <a:chExt cx="4512" cy="535"/>
          </a:xfrm>
        </p:grpSpPr>
        <p:sp>
          <p:nvSpPr>
            <p:cNvPr id="62476" name="Text Box 12"/>
            <p:cNvSpPr txBox="1">
              <a:spLocks noChangeArrowheads="1"/>
            </p:cNvSpPr>
            <p:nvPr/>
          </p:nvSpPr>
          <p:spPr bwMode="auto">
            <a:xfrm>
              <a:off x="912" y="2425"/>
              <a:ext cx="4512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 tiêu điểm      và       có toạ độ lần lượt là: (-4; 0) và (4; 0)     .</a:t>
              </a:r>
            </a:p>
          </p:txBody>
        </p:sp>
        <p:graphicFrame>
          <p:nvGraphicFramePr>
            <p:cNvPr id="62477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08734894"/>
                </p:ext>
              </p:extLst>
            </p:nvPr>
          </p:nvGraphicFramePr>
          <p:xfrm>
            <a:off x="2566" y="2416"/>
            <a:ext cx="240" cy="3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0" name="Equation" r:id="rId5" imgW="177480" imgH="215640" progId="Equation.3">
                    <p:embed/>
                  </p:oleObj>
                </mc:Choice>
                <mc:Fallback>
                  <p:oleObj name="Equation" r:id="rId5" imgW="17748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66" y="2416"/>
                          <a:ext cx="240" cy="34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2478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3815942"/>
                </p:ext>
              </p:extLst>
            </p:nvPr>
          </p:nvGraphicFramePr>
          <p:xfrm>
            <a:off x="2032" y="2413"/>
            <a:ext cx="288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1" name="Equation" r:id="rId7" imgW="164880" imgH="215640" progId="Equation.3">
                    <p:embed/>
                  </p:oleObj>
                </mc:Choice>
                <mc:Fallback>
                  <p:oleObj name="Equation" r:id="rId7" imgW="16488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32" y="2413"/>
                          <a:ext cx="288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2493" name="Group 29"/>
          <p:cNvGrpSpPr>
            <a:grpSpLocks/>
          </p:cNvGrpSpPr>
          <p:nvPr/>
        </p:nvGrpSpPr>
        <p:grpSpPr bwMode="auto">
          <a:xfrm>
            <a:off x="2919413" y="4929118"/>
            <a:ext cx="7443787" cy="1069976"/>
            <a:chOff x="816" y="3023"/>
            <a:chExt cx="4689" cy="674"/>
          </a:xfrm>
        </p:grpSpPr>
        <p:sp>
          <p:nvSpPr>
            <p:cNvPr id="62482" name="Text Box 18"/>
            <p:cNvSpPr txBox="1">
              <a:spLocks noChangeArrowheads="1"/>
            </p:cNvSpPr>
            <p:nvPr/>
          </p:nvSpPr>
          <p:spPr bwMode="auto">
            <a:xfrm>
              <a:off x="816" y="3057"/>
              <a:ext cx="4689" cy="6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 đỉnh                 và     </a:t>
              </a:r>
              <a:r>
                <a: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có toạ độ lần lượt là: (-5;0); </a:t>
              </a:r>
              <a:endPara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lang="vi-V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vi-V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5; 0); (-3; 0) và (3; 0)</a:t>
              </a:r>
            </a:p>
          </p:txBody>
        </p:sp>
        <p:graphicFrame>
          <p:nvGraphicFramePr>
            <p:cNvPr id="62483" name="Objec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08300946"/>
                </p:ext>
              </p:extLst>
            </p:nvPr>
          </p:nvGraphicFramePr>
          <p:xfrm>
            <a:off x="1528" y="3035"/>
            <a:ext cx="912" cy="3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2" name="Equation" r:id="rId9" imgW="583920" imgH="215640" progId="Equation.3">
                    <p:embed/>
                  </p:oleObj>
                </mc:Choice>
                <mc:Fallback>
                  <p:oleObj name="Equation" r:id="rId9" imgW="58392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28" y="3035"/>
                          <a:ext cx="912" cy="3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2484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6142104"/>
                </p:ext>
              </p:extLst>
            </p:nvPr>
          </p:nvGraphicFramePr>
          <p:xfrm>
            <a:off x="2611" y="3023"/>
            <a:ext cx="289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3" name="Equation" r:id="rId11" imgW="190440" imgH="215640" progId="Equation.3">
                    <p:embed/>
                  </p:oleObj>
                </mc:Choice>
                <mc:Fallback>
                  <p:oleObj name="Equation" r:id="rId11" imgW="19044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11" y="3023"/>
                          <a:ext cx="289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2495" name="Group 31"/>
          <p:cNvGrpSpPr>
            <a:grpSpLocks/>
          </p:cNvGrpSpPr>
          <p:nvPr/>
        </p:nvGrpSpPr>
        <p:grpSpPr bwMode="auto">
          <a:xfrm>
            <a:off x="2971800" y="3495678"/>
            <a:ext cx="6934200" cy="539750"/>
            <a:chOff x="808" y="1960"/>
            <a:chExt cx="4368" cy="340"/>
          </a:xfrm>
        </p:grpSpPr>
        <p:sp>
          <p:nvSpPr>
            <p:cNvPr id="62473" name="Text Box 9"/>
            <p:cNvSpPr txBox="1">
              <a:spLocks noChangeArrowheads="1"/>
            </p:cNvSpPr>
            <p:nvPr/>
          </p:nvSpPr>
          <p:spPr bwMode="auto">
            <a:xfrm>
              <a:off x="808" y="1977"/>
              <a:ext cx="43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 dài trục lớn          =10, độ dài trục bé         =6.</a:t>
              </a:r>
            </a:p>
          </p:txBody>
        </p:sp>
        <p:graphicFrame>
          <p:nvGraphicFramePr>
            <p:cNvPr id="62489" name="Object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71926787"/>
                </p:ext>
              </p:extLst>
            </p:nvPr>
          </p:nvGraphicFramePr>
          <p:xfrm>
            <a:off x="2042" y="1960"/>
            <a:ext cx="528" cy="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4" name="Equation" r:id="rId13" imgW="317160" imgH="215640" progId="Equation.3">
                    <p:embed/>
                  </p:oleObj>
                </mc:Choice>
                <mc:Fallback>
                  <p:oleObj name="Equation" r:id="rId13" imgW="31716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42" y="1960"/>
                          <a:ext cx="528" cy="3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2490" name="Object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58785446"/>
                </p:ext>
              </p:extLst>
            </p:nvPr>
          </p:nvGraphicFramePr>
          <p:xfrm>
            <a:off x="3956" y="1968"/>
            <a:ext cx="508" cy="3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35" name="Equation" r:id="rId15" imgW="317160" imgH="215640" progId="Equation.3">
                    <p:embed/>
                  </p:oleObj>
                </mc:Choice>
                <mc:Fallback>
                  <p:oleObj name="Equation" r:id="rId15" imgW="31716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56" y="1968"/>
                          <a:ext cx="508" cy="3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1134291" y="494748"/>
            <a:ext cx="30719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24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959645" y="37548"/>
            <a:ext cx="571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ĐƯỜNG ELIP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1344" y="983401"/>
            <a:ext cx="10952338" cy="1077218"/>
            <a:chOff x="804232" y="1387476"/>
            <a:chExt cx="10952338" cy="1077218"/>
          </a:xfrm>
        </p:grpSpPr>
        <p:sp>
          <p:nvSpPr>
            <p:cNvPr id="62468" name="Text Box 4"/>
            <p:cNvSpPr txBox="1">
              <a:spLocks noChangeArrowheads="1"/>
            </p:cNvSpPr>
            <p:nvPr/>
          </p:nvSpPr>
          <p:spPr bwMode="auto">
            <a:xfrm>
              <a:off x="2971799" y="1387476"/>
              <a:ext cx="8784771" cy="1077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Xác định độ dài các trục, toạ độ các tiêu điểm, toạ độ các đỉnh của ELIP có phương trình:</a:t>
              </a:r>
            </a:p>
          </p:txBody>
        </p:sp>
        <p:sp>
          <p:nvSpPr>
            <p:cNvPr id="2" name="Diamond 1"/>
            <p:cNvSpPr/>
            <p:nvPr/>
          </p:nvSpPr>
          <p:spPr>
            <a:xfrm>
              <a:off x="804232" y="1458489"/>
              <a:ext cx="2368626" cy="981151"/>
            </a:xfrm>
            <a:prstGeom prst="diamond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BÀI 1.</a:t>
              </a:r>
              <a:endPara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158" name="Picture 38" descr="Home - KEY Project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1374">
            <a:off x="799631" y="3279387"/>
            <a:ext cx="1489151" cy="55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41603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2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2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2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2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94" name="Group 30"/>
          <p:cNvGrpSpPr>
            <a:grpSpLocks/>
          </p:cNvGrpSpPr>
          <p:nvPr/>
        </p:nvGrpSpPr>
        <p:grpSpPr bwMode="auto">
          <a:xfrm>
            <a:off x="1508760" y="4014537"/>
            <a:ext cx="9163594" cy="561976"/>
            <a:chOff x="912" y="2401"/>
            <a:chExt cx="4512" cy="354"/>
          </a:xfrm>
        </p:grpSpPr>
        <p:sp>
          <p:nvSpPr>
            <p:cNvPr id="62476" name="Text Box 12"/>
            <p:cNvSpPr txBox="1">
              <a:spLocks noChangeArrowheads="1"/>
            </p:cNvSpPr>
            <p:nvPr/>
          </p:nvSpPr>
          <p:spPr bwMode="auto">
            <a:xfrm>
              <a:off x="912" y="2425"/>
              <a:ext cx="451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 tiêu điểm      và       có toạ độ lần lượt </a:t>
              </a:r>
              <a:r>
                <a:rPr lang="vi-V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………………………</a:t>
              </a:r>
              <a:r>
                <a:rPr lang="vi-V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2477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02733745"/>
                </p:ext>
              </p:extLst>
            </p:nvPr>
          </p:nvGraphicFramePr>
          <p:xfrm>
            <a:off x="2163" y="2401"/>
            <a:ext cx="240" cy="3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39" name="Equation" r:id="rId3" imgW="177480" imgH="215640" progId="Equation.3">
                    <p:embed/>
                  </p:oleObj>
                </mc:Choice>
                <mc:Fallback>
                  <p:oleObj name="Equation" r:id="rId3" imgW="17748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63" y="2401"/>
                          <a:ext cx="240" cy="34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2478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71037284"/>
                </p:ext>
              </p:extLst>
            </p:nvPr>
          </p:nvGraphicFramePr>
          <p:xfrm>
            <a:off x="1789" y="2419"/>
            <a:ext cx="288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40" name="Equation" r:id="rId5" imgW="164880" imgH="215640" progId="Equation.3">
                    <p:embed/>
                  </p:oleObj>
                </mc:Choice>
                <mc:Fallback>
                  <p:oleObj name="Equation" r:id="rId5" imgW="16488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89" y="2419"/>
                          <a:ext cx="288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2493" name="Group 29"/>
          <p:cNvGrpSpPr>
            <a:grpSpLocks/>
          </p:cNvGrpSpPr>
          <p:nvPr/>
        </p:nvGrpSpPr>
        <p:grpSpPr bwMode="auto">
          <a:xfrm>
            <a:off x="1508760" y="4832707"/>
            <a:ext cx="9464922" cy="866775"/>
            <a:chOff x="816" y="3034"/>
            <a:chExt cx="4689" cy="546"/>
          </a:xfrm>
        </p:grpSpPr>
        <p:sp>
          <p:nvSpPr>
            <p:cNvPr id="62482" name="Text Box 18"/>
            <p:cNvSpPr txBox="1">
              <a:spLocks noChangeArrowheads="1"/>
            </p:cNvSpPr>
            <p:nvPr/>
          </p:nvSpPr>
          <p:spPr bwMode="auto">
            <a:xfrm>
              <a:off x="816" y="3057"/>
              <a:ext cx="468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 đỉnh                </a:t>
              </a:r>
              <a:r>
                <a:rPr lang="en-US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</a:t>
              </a:r>
              <a:r>
                <a:rPr lang="vi-V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và     </a:t>
              </a:r>
              <a:r>
                <a: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có toạ độ lần lượt </a:t>
              </a:r>
              <a:r>
                <a:rPr lang="vi-V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………………………</a:t>
              </a:r>
              <a:endPara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2483" name="Objec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15048520"/>
                </p:ext>
              </p:extLst>
            </p:nvPr>
          </p:nvGraphicFramePr>
          <p:xfrm>
            <a:off x="1357" y="3034"/>
            <a:ext cx="912" cy="3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41" name="Equation" r:id="rId7" imgW="583920" imgH="215640" progId="Equation.3">
                    <p:embed/>
                  </p:oleObj>
                </mc:Choice>
                <mc:Fallback>
                  <p:oleObj name="Equation" r:id="rId7" imgW="58392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57" y="3034"/>
                          <a:ext cx="912" cy="3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2484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16542309"/>
                </p:ext>
              </p:extLst>
            </p:nvPr>
          </p:nvGraphicFramePr>
          <p:xfrm>
            <a:off x="2316" y="3052"/>
            <a:ext cx="289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42" name="Equation" r:id="rId9" imgW="190440" imgH="215640" progId="Equation.3">
                    <p:embed/>
                  </p:oleObj>
                </mc:Choice>
                <mc:Fallback>
                  <p:oleObj name="Equation" r:id="rId9" imgW="19044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16" y="3052"/>
                          <a:ext cx="289" cy="3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2495" name="Group 31"/>
          <p:cNvGrpSpPr>
            <a:grpSpLocks/>
          </p:cNvGrpSpPr>
          <p:nvPr/>
        </p:nvGrpSpPr>
        <p:grpSpPr bwMode="auto">
          <a:xfrm>
            <a:off x="1508760" y="3280493"/>
            <a:ext cx="9283701" cy="590551"/>
            <a:chOff x="808" y="1940"/>
            <a:chExt cx="5848" cy="372"/>
          </a:xfrm>
        </p:grpSpPr>
        <p:sp>
          <p:nvSpPr>
            <p:cNvPr id="62473" name="Text Box 9"/>
            <p:cNvSpPr txBox="1">
              <a:spLocks noChangeArrowheads="1"/>
            </p:cNvSpPr>
            <p:nvPr/>
          </p:nvSpPr>
          <p:spPr bwMode="auto">
            <a:xfrm>
              <a:off x="808" y="1977"/>
              <a:ext cx="43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 dài trục lớn  </a:t>
              </a:r>
              <a:r>
                <a:rPr lang="en-US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			,</a:t>
              </a:r>
              <a:r>
                <a:rPr lang="vi-V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 </a:t>
              </a:r>
              <a:r>
                <a:rPr lang="vi-V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dài trục bé         </a:t>
              </a:r>
              <a:r>
                <a: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2489" name="Object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52115942"/>
                </p:ext>
              </p:extLst>
            </p:nvPr>
          </p:nvGraphicFramePr>
          <p:xfrm>
            <a:off x="2045" y="1942"/>
            <a:ext cx="1627" cy="3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43" name="Equation" r:id="rId11" imgW="977760" imgH="241200" progId="Equation.DSMT4">
                    <p:embed/>
                  </p:oleObj>
                </mc:Choice>
                <mc:Fallback>
                  <p:oleObj name="Equation" r:id="rId11" imgW="977760" imgH="241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45" y="1942"/>
                          <a:ext cx="1627" cy="3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2490" name="Object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22594856"/>
                </p:ext>
              </p:extLst>
            </p:nvPr>
          </p:nvGraphicFramePr>
          <p:xfrm>
            <a:off x="4847" y="1940"/>
            <a:ext cx="1809" cy="3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44" name="Equation" r:id="rId13" imgW="1130040" imgH="241200" progId="Equation.DSMT4">
                    <p:embed/>
                  </p:oleObj>
                </mc:Choice>
                <mc:Fallback>
                  <p:oleObj name="Equation" r:id="rId13" imgW="1130040" imgH="2412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47" y="1940"/>
                          <a:ext cx="1809" cy="3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1134291" y="494748"/>
            <a:ext cx="30719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24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959645" y="37548"/>
            <a:ext cx="571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ĐƯỜNG ELIP</a:t>
            </a:r>
          </a:p>
        </p:txBody>
      </p:sp>
      <p:graphicFrame>
        <p:nvGraphicFramePr>
          <p:cNvPr id="21" name="Object 6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3308099095"/>
              </p:ext>
            </p:extLst>
          </p:nvPr>
        </p:nvGraphicFramePr>
        <p:xfrm>
          <a:off x="5858419" y="1884230"/>
          <a:ext cx="20574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5" name="Equation" r:id="rId15" imgW="736560" imgH="419040" progId="Equation.DSMT4">
                  <p:embed/>
                </p:oleObj>
              </mc:Choice>
              <mc:Fallback>
                <p:oleObj name="Equation" r:id="rId15" imgW="7365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8419" y="1884230"/>
                        <a:ext cx="20574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Group 21"/>
          <p:cNvGrpSpPr/>
          <p:nvPr/>
        </p:nvGrpSpPr>
        <p:grpSpPr>
          <a:xfrm>
            <a:off x="21344" y="983401"/>
            <a:ext cx="10952338" cy="1077218"/>
            <a:chOff x="804232" y="1387476"/>
            <a:chExt cx="10952338" cy="1077218"/>
          </a:xfrm>
        </p:grpSpPr>
        <p:sp>
          <p:nvSpPr>
            <p:cNvPr id="23" name="Text Box 4"/>
            <p:cNvSpPr txBox="1">
              <a:spLocks noChangeArrowheads="1"/>
            </p:cNvSpPr>
            <p:nvPr/>
          </p:nvSpPr>
          <p:spPr bwMode="auto">
            <a:xfrm>
              <a:off x="2971799" y="1387476"/>
              <a:ext cx="8784771" cy="1077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Xác định độ dài các trục, toạ độ các tiêu điểm, toạ độ các đỉnh của ELIP có phương trình:</a:t>
              </a:r>
            </a:p>
          </p:txBody>
        </p:sp>
        <p:sp>
          <p:nvSpPr>
            <p:cNvPr id="24" name="Diamond 23"/>
            <p:cNvSpPr/>
            <p:nvPr/>
          </p:nvSpPr>
          <p:spPr>
            <a:xfrm>
              <a:off x="804232" y="1458489"/>
              <a:ext cx="2368626" cy="981151"/>
            </a:xfrm>
            <a:prstGeom prst="diamond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BÀI 2.</a:t>
              </a:r>
              <a:endPara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5" name="Picture 38" descr="Home - KEY Project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1374">
            <a:off x="164277" y="2901682"/>
            <a:ext cx="1489151" cy="55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9661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2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2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2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2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1134291" y="494748"/>
            <a:ext cx="30719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24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959645" y="37548"/>
            <a:ext cx="571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ĐƯỜNG ELIP</a:t>
            </a:r>
          </a:p>
        </p:txBody>
      </p:sp>
      <p:graphicFrame>
        <p:nvGraphicFramePr>
          <p:cNvPr id="21" name="Object 6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927633247"/>
              </p:ext>
            </p:extLst>
          </p:nvPr>
        </p:nvGraphicFramePr>
        <p:xfrm>
          <a:off x="5212521" y="1697149"/>
          <a:ext cx="20574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6" name="Equation" r:id="rId3" imgW="736560" imgH="419040" progId="Equation.DSMT4">
                  <p:embed/>
                </p:oleObj>
              </mc:Choice>
              <mc:Fallback>
                <p:oleObj name="Equation" r:id="rId3" imgW="7365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2521" y="1697149"/>
                        <a:ext cx="20574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Group 21"/>
          <p:cNvGrpSpPr/>
          <p:nvPr/>
        </p:nvGrpSpPr>
        <p:grpSpPr>
          <a:xfrm>
            <a:off x="21344" y="983401"/>
            <a:ext cx="10952338" cy="1052164"/>
            <a:chOff x="804232" y="1387476"/>
            <a:chExt cx="10952338" cy="1052164"/>
          </a:xfrm>
        </p:grpSpPr>
        <p:sp>
          <p:nvSpPr>
            <p:cNvPr id="23" name="Text Box 4"/>
            <p:cNvSpPr txBox="1">
              <a:spLocks noChangeArrowheads="1"/>
            </p:cNvSpPr>
            <p:nvPr/>
          </p:nvSpPr>
          <p:spPr bwMode="auto">
            <a:xfrm>
              <a:off x="2971799" y="1387476"/>
              <a:ext cx="8784771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Xác định </a:t>
              </a:r>
              <a:r>
                <a:rPr lang="en-US" alt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tâm</a:t>
              </a:r>
              <a:r>
                <a:rPr lang="en-US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sai</a:t>
              </a:r>
              <a:r>
                <a:rPr lang="vi-VN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alt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 ELIP có phương trình:</a:t>
              </a:r>
            </a:p>
          </p:txBody>
        </p:sp>
        <p:sp>
          <p:nvSpPr>
            <p:cNvPr id="24" name="Diamond 23"/>
            <p:cNvSpPr/>
            <p:nvPr/>
          </p:nvSpPr>
          <p:spPr>
            <a:xfrm>
              <a:off x="804232" y="1458489"/>
              <a:ext cx="2368626" cy="981151"/>
            </a:xfrm>
            <a:prstGeom prst="diamond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BÀI 3.</a:t>
              </a:r>
              <a:endPara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5" name="Picture 38" descr="Home - KEY Projec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1374">
            <a:off x="164277" y="2901682"/>
            <a:ext cx="1489151" cy="55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302388"/>
              </p:ext>
            </p:extLst>
          </p:nvPr>
        </p:nvGraphicFramePr>
        <p:xfrm>
          <a:off x="1516118" y="3192582"/>
          <a:ext cx="6051550" cy="220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7" name="Equation" r:id="rId6" imgW="2158920" imgH="787320" progId="Equation.DSMT4">
                  <p:embed/>
                </p:oleObj>
              </mc:Choice>
              <mc:Fallback>
                <p:oleObj name="Equation" r:id="rId6" imgW="2158920" imgH="787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16118" y="3192582"/>
                        <a:ext cx="6051550" cy="2206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3171" y="3800475"/>
            <a:ext cx="1112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6367646"/>
              </p:ext>
            </p:extLst>
          </p:nvPr>
        </p:nvGraphicFramePr>
        <p:xfrm>
          <a:off x="7567668" y="3384203"/>
          <a:ext cx="2005720" cy="1823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8" name="Equation" r:id="rId8" imgW="838080" imgH="761760" progId="Equation.DSMT4">
                  <p:embed/>
                </p:oleObj>
              </mc:Choice>
              <mc:Fallback>
                <p:oleObj name="Equation" r:id="rId8" imgW="838080" imgH="761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67668" y="3384203"/>
                        <a:ext cx="2005720" cy="18233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368232" y="5675353"/>
            <a:ext cx="3448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ELIP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5052759"/>
              </p:ext>
            </p:extLst>
          </p:nvPr>
        </p:nvGraphicFramePr>
        <p:xfrm>
          <a:off x="3813283" y="5369432"/>
          <a:ext cx="3171497" cy="1135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9" name="Equation" r:id="rId10" imgW="1206360" imgH="431640" progId="Equation.DSMT4">
                  <p:embed/>
                </p:oleObj>
              </mc:Choice>
              <mc:Fallback>
                <p:oleObj name="Equation" r:id="rId10" imgW="12063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13283" y="5369432"/>
                        <a:ext cx="3171497" cy="1135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32381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1134291" y="494748"/>
            <a:ext cx="30719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24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959645" y="37548"/>
            <a:ext cx="571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ĐƯỜNG ELIP</a:t>
            </a:r>
          </a:p>
        </p:txBody>
      </p:sp>
      <p:graphicFrame>
        <p:nvGraphicFramePr>
          <p:cNvPr id="21" name="Object 6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3239910206"/>
              </p:ext>
            </p:extLst>
          </p:nvPr>
        </p:nvGraphicFramePr>
        <p:xfrm>
          <a:off x="5212521" y="1697149"/>
          <a:ext cx="20574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6" name="Equation" r:id="rId3" imgW="736560" imgH="419040" progId="Equation.DSMT4">
                  <p:embed/>
                </p:oleObj>
              </mc:Choice>
              <mc:Fallback>
                <p:oleObj name="Equation" r:id="rId3" imgW="7365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2521" y="1697149"/>
                        <a:ext cx="20574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Group 21"/>
          <p:cNvGrpSpPr/>
          <p:nvPr/>
        </p:nvGrpSpPr>
        <p:grpSpPr>
          <a:xfrm>
            <a:off x="21344" y="983401"/>
            <a:ext cx="10952338" cy="1052164"/>
            <a:chOff x="804232" y="1387476"/>
            <a:chExt cx="10952338" cy="1052164"/>
          </a:xfrm>
        </p:grpSpPr>
        <p:sp>
          <p:nvSpPr>
            <p:cNvPr id="23" name="Text Box 4"/>
            <p:cNvSpPr txBox="1">
              <a:spLocks noChangeArrowheads="1"/>
            </p:cNvSpPr>
            <p:nvPr/>
          </p:nvSpPr>
          <p:spPr bwMode="auto">
            <a:xfrm>
              <a:off x="2971799" y="1387476"/>
              <a:ext cx="8784771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vi-VN" alt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Xác định </a:t>
              </a:r>
              <a:r>
                <a:rPr lang="en-US" alt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tâm</a:t>
              </a:r>
              <a:r>
                <a:rPr lang="en-US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sai</a:t>
              </a:r>
              <a:r>
                <a:rPr lang="vi-VN" altLang="en-US" sz="3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altLang="en-US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 ELIP có phương trình:</a:t>
              </a:r>
            </a:p>
          </p:txBody>
        </p:sp>
        <p:sp>
          <p:nvSpPr>
            <p:cNvPr id="24" name="Diamond 23"/>
            <p:cNvSpPr/>
            <p:nvPr/>
          </p:nvSpPr>
          <p:spPr>
            <a:xfrm>
              <a:off x="804232" y="1458489"/>
              <a:ext cx="2368626" cy="981151"/>
            </a:xfrm>
            <a:prstGeom prst="diamond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BÀI 4.</a:t>
              </a:r>
              <a:endPara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5" name="Picture 38" descr="Home - KEY Projec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1374">
            <a:off x="164277" y="2901682"/>
            <a:ext cx="1489151" cy="55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6344246"/>
              </p:ext>
            </p:extLst>
          </p:nvPr>
        </p:nvGraphicFramePr>
        <p:xfrm>
          <a:off x="1699741" y="3192691"/>
          <a:ext cx="6692900" cy="220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7" name="Equation" r:id="rId6" imgW="2387520" imgH="787320" progId="Equation.DSMT4">
                  <p:embed/>
                </p:oleObj>
              </mc:Choice>
              <mc:Fallback>
                <p:oleObj name="Equation" r:id="rId6" imgW="2387520" imgH="787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99741" y="3192691"/>
                        <a:ext cx="6692900" cy="2206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3171" y="3800475"/>
            <a:ext cx="1112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442778"/>
              </p:ext>
            </p:extLst>
          </p:nvPr>
        </p:nvGraphicFramePr>
        <p:xfrm>
          <a:off x="8174038" y="3471863"/>
          <a:ext cx="2098675" cy="170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8" name="Equation" r:id="rId8" imgW="876240" imgH="711000" progId="Equation.DSMT4">
                  <p:embed/>
                </p:oleObj>
              </mc:Choice>
              <mc:Fallback>
                <p:oleObj name="Equation" r:id="rId8" imgW="876240" imgH="71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74038" y="3471863"/>
                        <a:ext cx="2098675" cy="170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368232" y="5675353"/>
            <a:ext cx="3448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ELIP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4442844"/>
              </p:ext>
            </p:extLst>
          </p:nvPr>
        </p:nvGraphicFramePr>
        <p:xfrm>
          <a:off x="3621643" y="5419438"/>
          <a:ext cx="2236788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9" name="Equation" r:id="rId10" imgW="850680" imgH="393480" progId="Equation.DSMT4">
                  <p:embed/>
                </p:oleObj>
              </mc:Choice>
              <mc:Fallback>
                <p:oleObj name="Equation" r:id="rId10" imgW="8506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21643" y="5419438"/>
                        <a:ext cx="2236788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44695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760</Words>
  <Application>Microsoft Office PowerPoint</Application>
  <PresentationFormat>Widescreen</PresentationFormat>
  <Paragraphs>127</Paragraphs>
  <Slides>15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Arial</vt:lpstr>
      <vt:lpstr>Calibri</vt:lpstr>
      <vt:lpstr>Calibri Light</vt:lpstr>
      <vt:lpstr>Symbol</vt:lpstr>
      <vt:lpstr>Times New Roman</vt:lpstr>
      <vt:lpstr>VNI-Times</vt:lpstr>
      <vt:lpstr>Wingdings</vt:lpstr>
      <vt:lpstr>Office Theme</vt:lpstr>
      <vt:lpstr>Equation</vt:lpstr>
      <vt:lpstr>MathType 6.0 Equation</vt:lpstr>
      <vt:lpstr>PHƯƠNG TRÌNH</vt:lpstr>
      <vt:lpstr>Những hình ảnh về đường Elip trong khoa học và đời sống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PHƯƠNG TRÌNH</dc:title>
  <dc:creator>Admin</dc:creator>
  <cp:lastModifiedBy>Admin</cp:lastModifiedBy>
  <cp:revision>15</cp:revision>
  <dcterms:created xsi:type="dcterms:W3CDTF">2022-03-01T16:25:34Z</dcterms:created>
  <dcterms:modified xsi:type="dcterms:W3CDTF">2022-03-02T04:27:56Z</dcterms:modified>
</cp:coreProperties>
</file>