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4a" ContentType="audio/mp4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notesMasterIdLst>
    <p:notesMasterId r:id="rId14"/>
  </p:notesMasterIdLst>
  <p:sldIdLst>
    <p:sldId id="288" r:id="rId2"/>
    <p:sldId id="314" r:id="rId3"/>
    <p:sldId id="289" r:id="rId4"/>
    <p:sldId id="290" r:id="rId5"/>
    <p:sldId id="309" r:id="rId6"/>
    <p:sldId id="291" r:id="rId7"/>
    <p:sldId id="293" r:id="rId8"/>
    <p:sldId id="311" r:id="rId9"/>
    <p:sldId id="312" r:id="rId10"/>
    <p:sldId id="294" r:id="rId11"/>
    <p:sldId id="313" r:id="rId12"/>
    <p:sldId id="301" r:id="rId13"/>
  </p:sldIdLst>
  <p:sldSz cx="12192000" cy="6858000"/>
  <p:notesSz cx="6858000" cy="9144000"/>
  <p:custShowLst>
    <p:custShow name="Custom Show 1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UONG HONG" initials="DH" lastIdx="3" clrIdx="0">
    <p:extLst>
      <p:ext uri="{19B8F6BF-5375-455C-9EA6-DF929625EA0E}">
        <p15:presenceInfo xmlns:p15="http://schemas.microsoft.com/office/powerpoint/2012/main" userId="DUONG HO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custShow id="0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126B"/>
    <a:srgbClr val="0000FF"/>
    <a:srgbClr val="99CCFF"/>
    <a:srgbClr val="C4763C"/>
    <a:srgbClr val="6699FF"/>
    <a:srgbClr val="CC66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14" autoAdjust="0"/>
    <p:restoredTop sz="94634" autoAdjust="0"/>
  </p:normalViewPr>
  <p:slideViewPr>
    <p:cSldViewPr snapToGrid="0">
      <p:cViewPr varScale="1">
        <p:scale>
          <a:sx n="34" d="100"/>
          <a:sy n="34" d="100"/>
        </p:scale>
        <p:origin x="28" y="2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F7A1D-346D-4BAC-8F7D-C023116652FA}" type="datetimeFigureOut">
              <a:rPr lang="en-US" smtClean="0"/>
              <a:pPr/>
              <a:t>6/14/2021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5CDD0-5E6F-418F-89C5-9542874D84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844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95CDD0-5E6F-418F-89C5-9542874D84C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559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pPr/>
              <a:t>6/14/2021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34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pPr/>
              <a:t>6/14/2021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49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pPr/>
              <a:t>6/14/2021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42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pPr/>
              <a:t>6/14/2021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0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pPr/>
              <a:t>6/14/2021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2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pPr/>
              <a:t>6/14/2021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1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pPr/>
              <a:t>6/14/2021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87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pPr/>
              <a:t>6/14/2021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01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pPr/>
              <a:t>6/14/2021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79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pPr/>
              <a:t>6/14/2021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361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2B-E94D-42C5-AC08-1F2CA65C47FE}" type="datetimeFigureOut">
              <a:rPr lang="en-US" smtClean="0"/>
              <a:pPr/>
              <a:t>6/14/2021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BFE4D-4923-4AC9-880A-98F5C64927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00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40D2B-E94D-42C5-AC08-1F2CA65C47FE}" type="datetimeFigureOut">
              <a:rPr lang="en-US" smtClean="0"/>
              <a:pPr/>
              <a:t>6/14/2021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BFE4D-4923-4AC9-880A-98F5C64927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531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2" Type="http://schemas.microsoft.com/office/2007/relationships/media" Target="../media/media5.m4a"/><Relationship Id="rId1" Type="http://schemas.openxmlformats.org/officeDocument/2006/relationships/tags" Target="../tags/tag11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4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wmf"/><Relationship Id="rId2" Type="http://schemas.openxmlformats.org/officeDocument/2006/relationships/tags" Target="../tags/tag9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/>
          <a:srcRect l="6676" t="19675" r="54360" b="59187"/>
          <a:stretch/>
        </p:blipFill>
        <p:spPr>
          <a:xfrm>
            <a:off x="0" y="0"/>
            <a:ext cx="1973253" cy="6021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61425" y="91421"/>
            <a:ext cx="77229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C47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CAO ĐẲNG LÝ TỰ TRỌNG TP.HCM</a:t>
            </a:r>
          </a:p>
          <a:p>
            <a:pPr algn="ctr"/>
            <a:r>
              <a:rPr lang="en-US" sz="2600" b="1" dirty="0" smtClean="0">
                <a:solidFill>
                  <a:srgbClr val="C47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 CƠ KHÍ</a:t>
            </a:r>
            <a:endParaRPr lang="en-US" sz="2600" b="1" dirty="0">
              <a:solidFill>
                <a:srgbClr val="C4763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07129" y="2206545"/>
            <a:ext cx="9578566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000"/>
              </a:spcBef>
            </a:pPr>
            <a:r>
              <a:rPr lang="en-US" sz="34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CƠ KỸ THUẬT</a:t>
            </a:r>
          </a:p>
          <a:p>
            <a:pPr algn="ctr">
              <a:lnSpc>
                <a:spcPct val="150000"/>
              </a:lnSpc>
            </a:pPr>
            <a:r>
              <a:rPr lang="en-US" sz="3600" b="1" dirty="0" smtClean="0"/>
              <a:t>PHẦN III: SỨC BỀN VẬT LIỆU</a:t>
            </a:r>
            <a:endParaRPr lang="en-US" sz="3600" i="1" dirty="0" smtClean="0"/>
          </a:p>
          <a:p>
            <a:pPr algn="ctr">
              <a:lnSpc>
                <a:spcPct val="150000"/>
              </a:lnSpc>
            </a:pPr>
            <a:r>
              <a:rPr lang="en-US" sz="2800" b="1" dirty="0" smtClean="0"/>
              <a:t>CHƯƠNG 7: NHỮNG KHÁI NIỆM CHUNG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6255943"/>
            <a:ext cx="12192000" cy="55226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-1" y="6397203"/>
            <a:ext cx="3489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GV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84441" y="6347408"/>
            <a:ext cx="276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TP.HCM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05/2021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43176" y="6347408"/>
            <a:ext cx="320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365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2000">
        <p:push dir="u"/>
      </p:transition>
    </mc:Choice>
    <mc:Fallback xmlns="">
      <p:transition spd="slow" advTm="32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GV: Dương Thị 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56595" y="6333893"/>
            <a:ext cx="255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Môn học Cơ kỹ thuật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6397203"/>
            <a:ext cx="3717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GV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43176" y="6347408"/>
            <a:ext cx="320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336446" y="203202"/>
            <a:ext cx="7374379" cy="522515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7.2. NGOẠI LỰC – NỘI LỰC - ỨNG SUẤT</a:t>
            </a:r>
            <a:endParaRPr lang="en-US" sz="32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36883" y="757989"/>
            <a:ext cx="11646569" cy="5418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7.2.3.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Ứng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suất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endParaRPr kumimoji="0" lang="en-US" sz="2800" b="1" i="1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4205" y="1328527"/>
            <a:ext cx="10981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Ứng</a:t>
            </a:r>
            <a:r>
              <a:rPr lang="en-US" sz="2800" dirty="0" smtClean="0"/>
              <a:t> </a:t>
            </a:r>
            <a:r>
              <a:rPr lang="en-US" sz="2800" dirty="0" err="1" smtClean="0"/>
              <a:t>suất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trị</a:t>
            </a:r>
            <a:r>
              <a:rPr lang="en-US" sz="2800" dirty="0" smtClean="0"/>
              <a:t> </a:t>
            </a:r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nội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trên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đơn</a:t>
            </a:r>
            <a:r>
              <a:rPr lang="en-US" sz="2800" dirty="0" smtClean="0"/>
              <a:t> </a:t>
            </a:r>
            <a:r>
              <a:rPr lang="en-US" sz="2800" dirty="0" err="1" smtClean="0"/>
              <a:t>vị</a:t>
            </a:r>
            <a:r>
              <a:rPr lang="en-US" sz="2800" dirty="0" smtClean="0"/>
              <a:t> </a:t>
            </a:r>
            <a:r>
              <a:rPr lang="en-US" sz="2800" dirty="0" err="1" smtClean="0"/>
              <a:t>diện</a:t>
            </a:r>
            <a:r>
              <a:rPr lang="en-US" sz="2800" dirty="0" smtClean="0"/>
              <a:t> </a:t>
            </a:r>
            <a:r>
              <a:rPr lang="en-US" sz="2800" dirty="0" err="1" smtClean="0"/>
              <a:t>tích</a:t>
            </a:r>
            <a:r>
              <a:rPr lang="en-US" sz="2800" dirty="0" smtClean="0"/>
              <a:t> </a:t>
            </a:r>
            <a:r>
              <a:rPr lang="en-US" sz="2800" dirty="0" err="1" smtClean="0"/>
              <a:t>mặt</a:t>
            </a:r>
            <a:r>
              <a:rPr lang="en-US" sz="2800" dirty="0" smtClean="0"/>
              <a:t> </a:t>
            </a:r>
            <a:r>
              <a:rPr lang="en-US" sz="2800" dirty="0" err="1" smtClean="0"/>
              <a:t>cắt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 </a:t>
            </a:r>
            <a:r>
              <a:rPr lang="en-US" sz="2800" dirty="0" err="1" smtClean="0"/>
              <a:t>Ký</a:t>
            </a:r>
            <a:r>
              <a:rPr lang="en-US" sz="2800" dirty="0" smtClean="0"/>
              <a:t> </a:t>
            </a:r>
            <a:r>
              <a:rPr lang="en-US" sz="2800" dirty="0" err="1" smtClean="0"/>
              <a:t>hiệu</a:t>
            </a:r>
            <a:r>
              <a:rPr lang="en-US" sz="2800" dirty="0" smtClean="0"/>
              <a:t> : 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6951" y="2264683"/>
            <a:ext cx="10981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Đơn</a:t>
            </a:r>
            <a:r>
              <a:rPr lang="en-US" sz="2800" dirty="0" smtClean="0"/>
              <a:t> </a:t>
            </a:r>
            <a:r>
              <a:rPr lang="en-US" sz="2800" dirty="0" err="1" smtClean="0"/>
              <a:t>vị</a:t>
            </a:r>
            <a:r>
              <a:rPr lang="en-US" sz="2800" dirty="0" smtClean="0"/>
              <a:t> (</a:t>
            </a:r>
            <a:r>
              <a:rPr lang="en-US" sz="2800" dirty="0" err="1" smtClean="0"/>
              <a:t>thường</a:t>
            </a:r>
            <a:r>
              <a:rPr lang="en-US" sz="2800" dirty="0" smtClean="0"/>
              <a:t> </a:t>
            </a:r>
            <a:r>
              <a:rPr lang="en-US" sz="2800" dirty="0" err="1" smtClean="0"/>
              <a:t>dùng</a:t>
            </a:r>
            <a:r>
              <a:rPr lang="en-US" sz="2800" dirty="0" smtClean="0"/>
              <a:t>)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ứng</a:t>
            </a:r>
            <a:r>
              <a:rPr lang="en-US" sz="2800" dirty="0" smtClean="0"/>
              <a:t> </a:t>
            </a:r>
            <a:r>
              <a:rPr lang="en-US" sz="2800" dirty="0" err="1" smtClean="0"/>
              <a:t>suất</a:t>
            </a:r>
            <a:r>
              <a:rPr lang="en-US" sz="2800" dirty="0" smtClean="0"/>
              <a:t> : N/m</a:t>
            </a:r>
            <a:r>
              <a:rPr lang="en-US" sz="2800" baseline="30000" dirty="0" smtClean="0"/>
              <a:t>2</a:t>
            </a:r>
            <a:endParaRPr lang="en-US" sz="28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949351" y="3526955"/>
            <a:ext cx="55095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+ </a:t>
            </a:r>
            <a:r>
              <a:rPr lang="en-US" sz="2800" dirty="0" err="1" smtClean="0"/>
              <a:t>Thành</a:t>
            </a:r>
            <a:r>
              <a:rPr lang="en-US" sz="2800" dirty="0" smtClean="0"/>
              <a:t> </a:t>
            </a:r>
            <a:r>
              <a:rPr lang="en-US" sz="2800" dirty="0" err="1" smtClean="0"/>
              <a:t>phần</a:t>
            </a:r>
            <a:r>
              <a:rPr lang="en-US" sz="2800" dirty="0" smtClean="0"/>
              <a:t> </a:t>
            </a:r>
            <a:r>
              <a:rPr lang="en-US" sz="2800" dirty="0" err="1" smtClean="0"/>
              <a:t>vuông</a:t>
            </a:r>
            <a:r>
              <a:rPr lang="en-US" sz="2800" dirty="0" smtClean="0"/>
              <a:t> </a:t>
            </a:r>
            <a:r>
              <a:rPr lang="en-US" sz="2800" dirty="0" err="1" smtClean="0"/>
              <a:t>góc</a:t>
            </a:r>
            <a:r>
              <a:rPr lang="en-US" sz="2800" dirty="0" smtClean="0"/>
              <a:t> </a:t>
            </a:r>
            <a:r>
              <a:rPr lang="en-US" sz="2800" dirty="0" err="1" smtClean="0"/>
              <a:t>với</a:t>
            </a:r>
            <a:r>
              <a:rPr lang="en-US" sz="2800" dirty="0" smtClean="0"/>
              <a:t> </a:t>
            </a:r>
            <a:r>
              <a:rPr lang="en-US" sz="2800" dirty="0" err="1" smtClean="0"/>
              <a:t>mặt</a:t>
            </a:r>
            <a:r>
              <a:rPr lang="en-US" sz="2800" dirty="0" smtClean="0"/>
              <a:t> </a:t>
            </a:r>
            <a:r>
              <a:rPr lang="en-US" sz="2800" dirty="0" err="1" smtClean="0"/>
              <a:t>cắt</a:t>
            </a:r>
            <a:r>
              <a:rPr lang="en-US" sz="2800" dirty="0" smtClean="0"/>
              <a:t> </a:t>
            </a:r>
            <a:r>
              <a:rPr lang="en-US" sz="2800" dirty="0" err="1" smtClean="0"/>
              <a:t>gọi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ứng</a:t>
            </a:r>
            <a:r>
              <a:rPr lang="en-US" sz="2800" dirty="0" smtClean="0"/>
              <a:t> </a:t>
            </a:r>
            <a:r>
              <a:rPr lang="en-US" sz="2800" dirty="0" err="1" smtClean="0"/>
              <a:t>suất</a:t>
            </a:r>
            <a:r>
              <a:rPr lang="en-US" sz="2800" dirty="0" smtClean="0"/>
              <a:t> </a:t>
            </a:r>
            <a:r>
              <a:rPr lang="en-US" sz="2800" dirty="0" err="1" smtClean="0"/>
              <a:t>pháp</a:t>
            </a:r>
            <a:r>
              <a:rPr lang="en-US" sz="2800" dirty="0" smtClean="0"/>
              <a:t>. </a:t>
            </a:r>
            <a:r>
              <a:rPr lang="en-US" sz="2800" dirty="0" err="1" smtClean="0"/>
              <a:t>Ký</a:t>
            </a:r>
            <a:r>
              <a:rPr lang="en-US" sz="2800" dirty="0" smtClean="0"/>
              <a:t> </a:t>
            </a:r>
            <a:r>
              <a:rPr lang="en-US" sz="2800" dirty="0" err="1" smtClean="0"/>
              <a:t>hiệu</a:t>
            </a:r>
            <a:r>
              <a:rPr lang="en-US" sz="2800" dirty="0" smtClean="0"/>
              <a:t> Ϭ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89697" y="2910559"/>
            <a:ext cx="10981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Ứng</a:t>
            </a:r>
            <a:r>
              <a:rPr lang="en-US" sz="2800" dirty="0" smtClean="0"/>
              <a:t> </a:t>
            </a:r>
            <a:r>
              <a:rPr lang="en-US" sz="2800" dirty="0" err="1" smtClean="0"/>
              <a:t>suất</a:t>
            </a:r>
            <a:r>
              <a:rPr lang="en-US" sz="2800" dirty="0" smtClean="0"/>
              <a:t> </a:t>
            </a:r>
            <a:r>
              <a:rPr lang="en-US" sz="2800" dirty="0" err="1" smtClean="0"/>
              <a:t>được</a:t>
            </a:r>
            <a:r>
              <a:rPr lang="en-US" sz="2800" dirty="0" smtClean="0"/>
              <a:t> </a:t>
            </a:r>
            <a:r>
              <a:rPr lang="en-US" sz="2800" dirty="0" err="1" smtClean="0"/>
              <a:t>phân</a:t>
            </a:r>
            <a:r>
              <a:rPr lang="en-US" sz="2800" dirty="0" smtClean="0"/>
              <a:t> </a:t>
            </a:r>
            <a:r>
              <a:rPr lang="en-US" sz="2800" dirty="0" err="1" smtClean="0"/>
              <a:t>làm</a:t>
            </a:r>
            <a:r>
              <a:rPr lang="en-US" sz="2800" dirty="0" smtClean="0"/>
              <a:t> 2 </a:t>
            </a:r>
            <a:r>
              <a:rPr lang="en-US" sz="2800" dirty="0" err="1" smtClean="0"/>
              <a:t>thành</a:t>
            </a:r>
            <a:r>
              <a:rPr lang="en-US" sz="2800" dirty="0" smtClean="0"/>
              <a:t> </a:t>
            </a:r>
            <a:r>
              <a:rPr lang="en-US" sz="2800" dirty="0" err="1" smtClean="0"/>
              <a:t>phần</a:t>
            </a:r>
            <a:r>
              <a:rPr lang="en-US" sz="2800" dirty="0" smtClean="0"/>
              <a:t>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56610" y="4579243"/>
            <a:ext cx="55095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+ </a:t>
            </a:r>
            <a:r>
              <a:rPr lang="en-US" sz="2800" dirty="0" err="1" smtClean="0"/>
              <a:t>Thành</a:t>
            </a:r>
            <a:r>
              <a:rPr lang="en-US" sz="2800" dirty="0" smtClean="0"/>
              <a:t> </a:t>
            </a:r>
            <a:r>
              <a:rPr lang="en-US" sz="2800" dirty="0" err="1" smtClean="0"/>
              <a:t>phần</a:t>
            </a:r>
            <a:r>
              <a:rPr lang="en-US" sz="2800" dirty="0" smtClean="0"/>
              <a:t> </a:t>
            </a:r>
            <a:r>
              <a:rPr lang="en-US" sz="2800" dirty="0" err="1" smtClean="0"/>
              <a:t>nằm</a:t>
            </a:r>
            <a:r>
              <a:rPr lang="en-US" sz="2800" dirty="0" smtClean="0"/>
              <a:t>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mặt</a:t>
            </a:r>
            <a:r>
              <a:rPr lang="en-US" sz="2800" dirty="0" smtClean="0"/>
              <a:t> </a:t>
            </a:r>
            <a:r>
              <a:rPr lang="en-US" sz="2800" dirty="0" err="1" smtClean="0"/>
              <a:t>cắt</a:t>
            </a:r>
            <a:r>
              <a:rPr lang="en-US" sz="2800" dirty="0" smtClean="0"/>
              <a:t> </a:t>
            </a:r>
            <a:r>
              <a:rPr lang="en-US" sz="2800" dirty="0" err="1" smtClean="0"/>
              <a:t>gọi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ứng</a:t>
            </a:r>
            <a:r>
              <a:rPr lang="en-US" sz="2800" dirty="0" smtClean="0"/>
              <a:t> </a:t>
            </a:r>
            <a:r>
              <a:rPr lang="en-US" sz="2800" dirty="0" err="1" smtClean="0"/>
              <a:t>suất</a:t>
            </a:r>
            <a:r>
              <a:rPr lang="en-US" sz="2800" dirty="0" smtClean="0"/>
              <a:t> </a:t>
            </a:r>
            <a:r>
              <a:rPr lang="en-US" sz="2800" dirty="0" err="1" smtClean="0"/>
              <a:t>tiếp</a:t>
            </a:r>
            <a:r>
              <a:rPr lang="en-US" sz="2800" dirty="0" smtClean="0"/>
              <a:t>. </a:t>
            </a:r>
            <a:r>
              <a:rPr lang="en-US" sz="2800" dirty="0" err="1" smtClean="0"/>
              <a:t>Ký</a:t>
            </a:r>
            <a:r>
              <a:rPr lang="en-US" sz="2800" dirty="0" smtClean="0"/>
              <a:t> </a:t>
            </a:r>
            <a:r>
              <a:rPr lang="en-US" sz="2800" dirty="0" err="1" smtClean="0"/>
              <a:t>hiệu</a:t>
            </a:r>
            <a:r>
              <a:rPr lang="en-US" sz="2800" dirty="0" smtClean="0"/>
              <a:t> </a:t>
            </a:r>
            <a:r>
              <a:rPr lang="el-GR" sz="2800" dirty="0" smtClean="0"/>
              <a:t>τ</a:t>
            </a:r>
            <a:endParaRPr lang="en-US" sz="2800" dirty="0" smtClean="0"/>
          </a:p>
        </p:txBody>
      </p:sp>
      <p:grpSp>
        <p:nvGrpSpPr>
          <p:cNvPr id="24" name="Group 23"/>
          <p:cNvGrpSpPr/>
          <p:nvPr/>
        </p:nvGrpSpPr>
        <p:grpSpPr>
          <a:xfrm>
            <a:off x="7752908" y="2485344"/>
            <a:ext cx="1917046" cy="1680255"/>
            <a:chOff x="7752908" y="2485344"/>
            <a:chExt cx="1917046" cy="1680255"/>
          </a:xfrm>
        </p:grpSpPr>
        <p:sp>
          <p:nvSpPr>
            <p:cNvPr id="23554" name="Arc 2"/>
            <p:cNvSpPr>
              <a:spLocks/>
            </p:cNvSpPr>
            <p:nvPr/>
          </p:nvSpPr>
          <p:spPr bwMode="auto">
            <a:xfrm flipH="1">
              <a:off x="7752908" y="2485344"/>
              <a:ext cx="1567816" cy="1680255"/>
            </a:xfrm>
            <a:custGeom>
              <a:avLst/>
              <a:gdLst>
                <a:gd name="G0" fmla="+- 529 0 0"/>
                <a:gd name="G1" fmla="+- 21600 0 0"/>
                <a:gd name="G2" fmla="+- 21600 0 0"/>
                <a:gd name="T0" fmla="*/ 529 w 22129"/>
                <a:gd name="T1" fmla="*/ 0 h 43200"/>
                <a:gd name="T2" fmla="*/ 0 w 22129"/>
                <a:gd name="T3" fmla="*/ 43194 h 43200"/>
                <a:gd name="T4" fmla="*/ 529 w 22129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129" h="43200" fill="none" extrusionOk="0">
                  <a:moveTo>
                    <a:pt x="528" y="0"/>
                  </a:moveTo>
                  <a:cubicBezTo>
                    <a:pt x="12458" y="0"/>
                    <a:pt x="22129" y="9670"/>
                    <a:pt x="22129" y="21600"/>
                  </a:cubicBezTo>
                  <a:cubicBezTo>
                    <a:pt x="22129" y="33529"/>
                    <a:pt x="12458" y="43200"/>
                    <a:pt x="529" y="43200"/>
                  </a:cubicBezTo>
                  <a:cubicBezTo>
                    <a:pt x="352" y="43200"/>
                    <a:pt x="176" y="43197"/>
                    <a:pt x="0" y="43193"/>
                  </a:cubicBezTo>
                </a:path>
                <a:path w="22129" h="43200" stroke="0" extrusionOk="0">
                  <a:moveTo>
                    <a:pt x="528" y="0"/>
                  </a:moveTo>
                  <a:cubicBezTo>
                    <a:pt x="12458" y="0"/>
                    <a:pt x="22129" y="9670"/>
                    <a:pt x="22129" y="21600"/>
                  </a:cubicBezTo>
                  <a:cubicBezTo>
                    <a:pt x="22129" y="33529"/>
                    <a:pt x="12458" y="43200"/>
                    <a:pt x="529" y="43200"/>
                  </a:cubicBezTo>
                  <a:cubicBezTo>
                    <a:pt x="352" y="43200"/>
                    <a:pt x="176" y="43197"/>
                    <a:pt x="0" y="43193"/>
                  </a:cubicBezTo>
                  <a:lnTo>
                    <a:pt x="529" y="21600"/>
                  </a:lnTo>
                  <a:close/>
                </a:path>
              </a:pathLst>
            </a:custGeom>
            <a:noFill/>
            <a:ln w="28575">
              <a:solidFill>
                <a:srgbClr val="0070C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55" name="Oval 3"/>
            <p:cNvSpPr>
              <a:spLocks noChangeArrowheads="1"/>
            </p:cNvSpPr>
            <p:nvPr/>
          </p:nvSpPr>
          <p:spPr bwMode="auto">
            <a:xfrm>
              <a:off x="9000474" y="2485344"/>
              <a:ext cx="669480" cy="168025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0070C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 w="9525"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23556" name="Line 4"/>
          <p:cNvSpPr>
            <a:spLocks noChangeShapeType="1"/>
          </p:cNvSpPr>
          <p:nvPr/>
        </p:nvSpPr>
        <p:spPr bwMode="auto">
          <a:xfrm flipV="1">
            <a:off x="9345988" y="2452913"/>
            <a:ext cx="1205909" cy="8995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9345988" y="3352439"/>
            <a:ext cx="1342874" cy="398723"/>
            <a:chOff x="9345988" y="3352439"/>
            <a:chExt cx="1342874" cy="398723"/>
          </a:xfrm>
        </p:grpSpPr>
        <p:sp>
          <p:nvSpPr>
            <p:cNvPr id="23557" name="Line 5"/>
            <p:cNvSpPr>
              <a:spLocks noChangeShapeType="1"/>
            </p:cNvSpPr>
            <p:nvPr/>
          </p:nvSpPr>
          <p:spPr bwMode="auto">
            <a:xfrm flipV="1">
              <a:off x="9345988" y="3352439"/>
              <a:ext cx="1234938" cy="103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348704" y="3381830"/>
              <a:ext cx="340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Ϭ</a:t>
              </a:r>
              <a:endParaRPr lang="en-US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051155" y="2227951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</a:t>
            </a:r>
            <a:endParaRPr lang="en-US" sz="2400" dirty="0"/>
          </a:p>
        </p:txBody>
      </p:sp>
      <p:grpSp>
        <p:nvGrpSpPr>
          <p:cNvPr id="27" name="Group 26"/>
          <p:cNvGrpSpPr/>
          <p:nvPr/>
        </p:nvGrpSpPr>
        <p:grpSpPr>
          <a:xfrm>
            <a:off x="9339957" y="2140858"/>
            <a:ext cx="303288" cy="1211942"/>
            <a:chOff x="9339957" y="2140858"/>
            <a:chExt cx="303288" cy="1211942"/>
          </a:xfrm>
        </p:grpSpPr>
        <p:sp>
          <p:nvSpPr>
            <p:cNvPr id="23" name="TextBox 22"/>
            <p:cNvSpPr txBox="1"/>
            <p:nvPr/>
          </p:nvSpPr>
          <p:spPr>
            <a:xfrm>
              <a:off x="9339957" y="2140858"/>
              <a:ext cx="3032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2400" dirty="0" smtClean="0"/>
                <a:t>τ</a:t>
              </a:r>
              <a:endParaRPr lang="en-US" sz="2400" dirty="0"/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 rot="5400000" flipH="1" flipV="1">
              <a:off x="8831956" y="2837543"/>
              <a:ext cx="1030512" cy="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2135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8" grpId="0"/>
      <p:bldP spid="19" grpId="0"/>
      <p:bldP spid="23556" grpId="0" animBg="1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336446" y="203202"/>
            <a:ext cx="7374379" cy="522515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7.2. NGOẠI LỰC – NỘI LỰC - ỨNG SUẤT</a:t>
            </a:r>
            <a:endParaRPr lang="en-US" sz="32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36883" y="757989"/>
            <a:ext cx="11646569" cy="5418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7.2.4.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Các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thành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phần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nội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lực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trên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mặt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cắt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ngang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endParaRPr kumimoji="0" lang="en-US" sz="2800" b="1" i="1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6397203"/>
            <a:ext cx="3717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GV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43176" y="6390950"/>
            <a:ext cx="320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4205" y="1328527"/>
            <a:ext cx="10981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Thu </a:t>
            </a:r>
            <a:r>
              <a:rPr lang="en-US" sz="2800" dirty="0" err="1" smtClean="0"/>
              <a:t>gọn</a:t>
            </a:r>
            <a:r>
              <a:rPr lang="en-US" sz="2800" dirty="0" smtClean="0"/>
              <a:t> </a:t>
            </a:r>
            <a:r>
              <a:rPr lang="en-US" sz="2800" dirty="0" err="1" smtClean="0"/>
              <a:t>hệ</a:t>
            </a:r>
            <a:r>
              <a:rPr lang="en-US" sz="2800" dirty="0" smtClean="0"/>
              <a:t> </a:t>
            </a:r>
            <a:r>
              <a:rPr lang="en-US" sz="2800" dirty="0" err="1" smtClean="0"/>
              <a:t>nội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về</a:t>
            </a:r>
            <a:r>
              <a:rPr lang="en-US" sz="2800" dirty="0" smtClean="0"/>
              <a:t> </a:t>
            </a:r>
            <a:r>
              <a:rPr lang="en-US" sz="2800" dirty="0" err="1" smtClean="0"/>
              <a:t>tâm</a:t>
            </a:r>
            <a:r>
              <a:rPr lang="en-US" sz="2800" dirty="0" smtClean="0"/>
              <a:t> O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mặt</a:t>
            </a:r>
            <a:r>
              <a:rPr lang="en-US" sz="2800" dirty="0" smtClean="0"/>
              <a:t> </a:t>
            </a:r>
            <a:r>
              <a:rPr lang="en-US" sz="2800" dirty="0" err="1" smtClean="0"/>
              <a:t>cắt</a:t>
            </a:r>
            <a:r>
              <a:rPr lang="en-US" sz="2800" dirty="0" smtClean="0"/>
              <a:t> </a:t>
            </a:r>
            <a:r>
              <a:rPr lang="en-US" sz="2800" dirty="0" err="1" smtClean="0"/>
              <a:t>ngang</a:t>
            </a:r>
            <a:r>
              <a:rPr lang="en-US" sz="2800" dirty="0" smtClean="0"/>
              <a:t>, </a:t>
            </a:r>
            <a:r>
              <a:rPr lang="en-US" sz="2800" dirty="0" err="1" smtClean="0"/>
              <a:t>ta</a:t>
            </a:r>
            <a:r>
              <a:rPr lang="en-US" sz="2800" dirty="0" smtClean="0"/>
              <a:t> </a:t>
            </a:r>
            <a:r>
              <a:rPr lang="en-US" sz="2800" dirty="0" err="1" smtClean="0"/>
              <a:t>sẽ</a:t>
            </a:r>
            <a:r>
              <a:rPr lang="en-US" sz="2800" dirty="0" smtClean="0"/>
              <a:t> </a:t>
            </a:r>
            <a:r>
              <a:rPr lang="en-US" sz="2800" dirty="0" err="1" smtClean="0"/>
              <a:t>được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véctơ</a:t>
            </a:r>
            <a:r>
              <a:rPr lang="en-US" sz="2800" dirty="0" smtClean="0"/>
              <a:t> </a:t>
            </a:r>
            <a:r>
              <a:rPr lang="en-US" sz="2800" dirty="0" err="1" smtClean="0"/>
              <a:t>chính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mômen</a:t>
            </a:r>
            <a:r>
              <a:rPr lang="en-US" sz="2800" dirty="0" smtClean="0"/>
              <a:t> </a:t>
            </a:r>
            <a:r>
              <a:rPr lang="en-US" sz="2800" dirty="0" err="1" smtClean="0"/>
              <a:t>chính</a:t>
            </a:r>
            <a:r>
              <a:rPr lang="en-US" sz="2800" dirty="0" smtClean="0"/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27576" y="3948338"/>
            <a:ext cx="65617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Moment </a:t>
            </a:r>
            <a:r>
              <a:rPr lang="en-US" sz="2800" dirty="0" err="1" smtClean="0"/>
              <a:t>chính</a:t>
            </a:r>
            <a:r>
              <a:rPr lang="en-US" sz="2800" dirty="0" smtClean="0"/>
              <a:t>:</a:t>
            </a:r>
          </a:p>
          <a:p>
            <a:pPr lvl="0"/>
            <a:r>
              <a:rPr lang="en-US" sz="2800" dirty="0" smtClean="0"/>
              <a:t>- Moment </a:t>
            </a:r>
            <a:r>
              <a:rPr lang="en-US" sz="2800" dirty="0" err="1" smtClean="0"/>
              <a:t>uốn</a:t>
            </a:r>
            <a:r>
              <a:rPr lang="en-US" sz="2800" dirty="0" smtClean="0"/>
              <a:t> </a:t>
            </a:r>
            <a:r>
              <a:rPr lang="en-US" sz="2800" dirty="0" err="1" smtClean="0"/>
              <a:t>M</a:t>
            </a:r>
            <a:r>
              <a:rPr lang="en-US" sz="2800" baseline="-25000" dirty="0" err="1" smtClean="0"/>
              <a:t>x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M</a:t>
            </a:r>
            <a:r>
              <a:rPr lang="en-US" sz="2800" baseline="-25000" dirty="0" smtClean="0"/>
              <a:t>y</a:t>
            </a:r>
            <a:r>
              <a:rPr lang="en-US" sz="2800" dirty="0" smtClean="0"/>
              <a:t> → </a:t>
            </a:r>
            <a:r>
              <a:rPr lang="en-US" sz="2800" dirty="0" err="1" smtClean="0"/>
              <a:t>ứng</a:t>
            </a:r>
            <a:r>
              <a:rPr lang="en-US" sz="2800" dirty="0" smtClean="0"/>
              <a:t> </a:t>
            </a:r>
            <a:r>
              <a:rPr lang="en-US" sz="2800" dirty="0" err="1" smtClean="0"/>
              <a:t>suất</a:t>
            </a:r>
            <a:r>
              <a:rPr lang="en-US" sz="2800" dirty="0" smtClean="0"/>
              <a:t> </a:t>
            </a:r>
            <a:r>
              <a:rPr lang="en-US" sz="2800" dirty="0" err="1" smtClean="0"/>
              <a:t>pháp</a:t>
            </a:r>
            <a:r>
              <a:rPr lang="en-US" sz="2800" dirty="0" smtClean="0"/>
              <a:t> Ϭ</a:t>
            </a:r>
            <a:r>
              <a:rPr lang="en-US" sz="2800" baseline="-25000" dirty="0" smtClean="0"/>
              <a:t> </a:t>
            </a:r>
          </a:p>
          <a:p>
            <a:r>
              <a:rPr lang="en-US" sz="2800" dirty="0" smtClean="0"/>
              <a:t>- Moment </a:t>
            </a:r>
            <a:r>
              <a:rPr lang="en-US" sz="2800" dirty="0" err="1" smtClean="0"/>
              <a:t>xoắn</a:t>
            </a:r>
            <a:r>
              <a:rPr lang="en-US" sz="2800" dirty="0" smtClean="0"/>
              <a:t> </a:t>
            </a:r>
            <a:r>
              <a:rPr lang="en-US" sz="2800" dirty="0" err="1" smtClean="0"/>
              <a:t>M</a:t>
            </a:r>
            <a:r>
              <a:rPr lang="en-US" sz="2800" baseline="-25000" dirty="0" err="1" smtClean="0"/>
              <a:t>z</a:t>
            </a:r>
            <a:r>
              <a:rPr lang="en-US" sz="2800" baseline="-25000" dirty="0" smtClean="0"/>
              <a:t> </a:t>
            </a:r>
            <a:r>
              <a:rPr lang="en-US" sz="2800" dirty="0" smtClean="0"/>
              <a:t> → </a:t>
            </a:r>
            <a:r>
              <a:rPr lang="en-US" sz="2800" dirty="0" err="1" smtClean="0"/>
              <a:t>ứng</a:t>
            </a:r>
            <a:r>
              <a:rPr lang="en-US" sz="2800" dirty="0" smtClean="0"/>
              <a:t> </a:t>
            </a:r>
            <a:r>
              <a:rPr lang="en-US" sz="2800" dirty="0" err="1" smtClean="0"/>
              <a:t>suất</a:t>
            </a:r>
            <a:r>
              <a:rPr lang="en-US" sz="2800" dirty="0" smtClean="0"/>
              <a:t> </a:t>
            </a:r>
            <a:r>
              <a:rPr lang="en-US" sz="2800" dirty="0" err="1" smtClean="0"/>
              <a:t>tiếp</a:t>
            </a:r>
            <a:r>
              <a:rPr lang="en-US" sz="2800" dirty="0" smtClean="0"/>
              <a:t> </a:t>
            </a:r>
            <a:r>
              <a:rPr lang="el-GR" sz="3200" dirty="0" smtClean="0"/>
              <a:t>τ</a:t>
            </a:r>
            <a:r>
              <a:rPr lang="en-US" sz="2800" dirty="0" smtClean="0"/>
              <a:t>  </a:t>
            </a:r>
          </a:p>
        </p:txBody>
      </p:sp>
      <p:grpSp>
        <p:nvGrpSpPr>
          <p:cNvPr id="81" name="Group 80"/>
          <p:cNvGrpSpPr/>
          <p:nvPr/>
        </p:nvGrpSpPr>
        <p:grpSpPr>
          <a:xfrm>
            <a:off x="7781984" y="2528897"/>
            <a:ext cx="1917046" cy="1680255"/>
            <a:chOff x="6403154" y="2427299"/>
            <a:chExt cx="1917046" cy="1680255"/>
          </a:xfrm>
        </p:grpSpPr>
        <p:sp>
          <p:nvSpPr>
            <p:cNvPr id="12" name="Arc 2"/>
            <p:cNvSpPr>
              <a:spLocks/>
            </p:cNvSpPr>
            <p:nvPr/>
          </p:nvSpPr>
          <p:spPr bwMode="auto">
            <a:xfrm flipH="1">
              <a:off x="6403154" y="2427299"/>
              <a:ext cx="1567816" cy="1680255"/>
            </a:xfrm>
            <a:custGeom>
              <a:avLst/>
              <a:gdLst>
                <a:gd name="G0" fmla="+- 529 0 0"/>
                <a:gd name="G1" fmla="+- 21600 0 0"/>
                <a:gd name="G2" fmla="+- 21600 0 0"/>
                <a:gd name="T0" fmla="*/ 529 w 22129"/>
                <a:gd name="T1" fmla="*/ 0 h 43200"/>
                <a:gd name="T2" fmla="*/ 0 w 22129"/>
                <a:gd name="T3" fmla="*/ 43194 h 43200"/>
                <a:gd name="T4" fmla="*/ 529 w 22129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129" h="43200" fill="none" extrusionOk="0">
                  <a:moveTo>
                    <a:pt x="528" y="0"/>
                  </a:moveTo>
                  <a:cubicBezTo>
                    <a:pt x="12458" y="0"/>
                    <a:pt x="22129" y="9670"/>
                    <a:pt x="22129" y="21600"/>
                  </a:cubicBezTo>
                  <a:cubicBezTo>
                    <a:pt x="22129" y="33529"/>
                    <a:pt x="12458" y="43200"/>
                    <a:pt x="529" y="43200"/>
                  </a:cubicBezTo>
                  <a:cubicBezTo>
                    <a:pt x="352" y="43200"/>
                    <a:pt x="176" y="43197"/>
                    <a:pt x="0" y="43193"/>
                  </a:cubicBezTo>
                </a:path>
                <a:path w="22129" h="43200" stroke="0" extrusionOk="0">
                  <a:moveTo>
                    <a:pt x="528" y="0"/>
                  </a:moveTo>
                  <a:cubicBezTo>
                    <a:pt x="12458" y="0"/>
                    <a:pt x="22129" y="9670"/>
                    <a:pt x="22129" y="21600"/>
                  </a:cubicBezTo>
                  <a:cubicBezTo>
                    <a:pt x="22129" y="33529"/>
                    <a:pt x="12458" y="43200"/>
                    <a:pt x="529" y="43200"/>
                  </a:cubicBezTo>
                  <a:cubicBezTo>
                    <a:pt x="352" y="43200"/>
                    <a:pt x="176" y="43197"/>
                    <a:pt x="0" y="43193"/>
                  </a:cubicBezTo>
                  <a:lnTo>
                    <a:pt x="529" y="21600"/>
                  </a:lnTo>
                  <a:close/>
                </a:path>
              </a:pathLst>
            </a:custGeom>
            <a:noFill/>
            <a:ln w="28575">
              <a:solidFill>
                <a:srgbClr val="0070C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Oval 3"/>
            <p:cNvSpPr>
              <a:spLocks noChangeArrowheads="1"/>
            </p:cNvSpPr>
            <p:nvPr/>
          </p:nvSpPr>
          <p:spPr bwMode="auto">
            <a:xfrm>
              <a:off x="7650720" y="2427299"/>
              <a:ext cx="669480" cy="168025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0070C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 w="9525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765150" y="1618341"/>
            <a:ext cx="3744678" cy="3146819"/>
            <a:chOff x="7765150" y="1618341"/>
            <a:chExt cx="3744678" cy="3146819"/>
          </a:xfrm>
        </p:grpSpPr>
        <p:sp>
          <p:nvSpPr>
            <p:cNvPr id="17" name="TextBox 16"/>
            <p:cNvSpPr txBox="1"/>
            <p:nvPr/>
          </p:nvSpPr>
          <p:spPr>
            <a:xfrm>
              <a:off x="7815955" y="4303495"/>
              <a:ext cx="3177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x</a:t>
              </a:r>
              <a:endParaRPr lang="en-US" sz="24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035158" y="1618341"/>
              <a:ext cx="3241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y</a:t>
              </a:r>
              <a:endParaRPr lang="en-US" sz="2400" dirty="0"/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rot="5400000" flipH="1" flipV="1">
              <a:off x="10427570" y="2300246"/>
              <a:ext cx="676" cy="2163841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11197776" y="3302006"/>
              <a:ext cx="3064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z</a:t>
              </a:r>
              <a:endParaRPr lang="en-US" sz="2400" dirty="0"/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 rot="16200000" flipH="1">
              <a:off x="8062686" y="3113322"/>
              <a:ext cx="2569031" cy="2"/>
            </a:xfrm>
            <a:prstGeom prst="straightConnector1">
              <a:avLst/>
            </a:prstGeom>
            <a:ln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flipV="1">
              <a:off x="7765150" y="3382504"/>
              <a:ext cx="1580838" cy="1160461"/>
            </a:xfrm>
            <a:prstGeom prst="straightConnector1">
              <a:avLst/>
            </a:prstGeom>
            <a:ln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8504169" y="2307799"/>
            <a:ext cx="2324234" cy="1934831"/>
            <a:chOff x="4672406" y="2946427"/>
            <a:chExt cx="2324234" cy="1934831"/>
          </a:xfrm>
        </p:grpSpPr>
        <p:sp>
          <p:nvSpPr>
            <p:cNvPr id="14" name="Line 4"/>
            <p:cNvSpPr>
              <a:spLocks noChangeShapeType="1"/>
            </p:cNvSpPr>
            <p:nvPr/>
          </p:nvSpPr>
          <p:spPr bwMode="auto">
            <a:xfrm flipV="1">
              <a:off x="4672406" y="4020434"/>
              <a:ext cx="872069" cy="63826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5"/>
            <p:cNvSpPr>
              <a:spLocks noChangeShapeType="1"/>
            </p:cNvSpPr>
            <p:nvPr/>
          </p:nvSpPr>
          <p:spPr bwMode="auto">
            <a:xfrm flipV="1">
              <a:off x="5528732" y="4020087"/>
              <a:ext cx="1234938" cy="103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531448" y="4049478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/>
                <a:t>N</a:t>
              </a:r>
              <a:r>
                <a:rPr lang="en-US" sz="2400" baseline="-25000" dirty="0" err="1" smtClean="0"/>
                <a:t>z</a:t>
              </a:r>
              <a:endParaRPr lang="en-US" sz="2400" dirty="0"/>
            </a:p>
          </p:txBody>
        </p:sp>
        <p:cxnSp>
          <p:nvCxnSpPr>
            <p:cNvPr id="38" name="Straight Arrow Connector 37"/>
            <p:cNvCxnSpPr/>
            <p:nvPr/>
          </p:nvCxnSpPr>
          <p:spPr>
            <a:xfrm rot="16200000" flipH="1">
              <a:off x="5043447" y="3533970"/>
              <a:ext cx="971781" cy="121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4767964" y="4419593"/>
              <a:ext cx="4843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/>
                <a:t>Q</a:t>
              </a:r>
              <a:r>
                <a:rPr lang="en-US" sz="2400" baseline="-25000" dirty="0" err="1" smtClean="0"/>
                <a:t>x</a:t>
              </a:r>
              <a:endParaRPr lang="en-US" sz="24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529964" y="2946427"/>
              <a:ext cx="4844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/>
                <a:t>Q</a:t>
              </a:r>
              <a:r>
                <a:rPr lang="en-US" sz="2400" baseline="-25000" dirty="0" err="1" smtClean="0"/>
                <a:t>y</a:t>
              </a:r>
              <a:endParaRPr lang="en-US" sz="2400" dirty="0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8476342" y="2656114"/>
            <a:ext cx="1669143" cy="1509485"/>
            <a:chOff x="8316693" y="4020443"/>
            <a:chExt cx="1976189" cy="1807953"/>
          </a:xfrm>
        </p:grpSpPr>
        <p:sp>
          <p:nvSpPr>
            <p:cNvPr id="30" name="Arc 29"/>
            <p:cNvSpPr/>
            <p:nvPr/>
          </p:nvSpPr>
          <p:spPr>
            <a:xfrm>
              <a:off x="8316693" y="4020443"/>
              <a:ext cx="1828793" cy="1393355"/>
            </a:xfrm>
            <a:prstGeom prst="arc">
              <a:avLst>
                <a:gd name="adj1" fmla="val 537944"/>
                <a:gd name="adj2" fmla="val 7737407"/>
              </a:avLst>
            </a:prstGeom>
            <a:ln w="28575">
              <a:solidFill>
                <a:schemeClr val="accent6">
                  <a:lumMod val="50000"/>
                </a:schemeClr>
              </a:solidFill>
              <a:headEnd type="none" w="med" len="med"/>
              <a:tailEnd type="arrow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8853714" y="4876736"/>
              <a:ext cx="1439168" cy="951660"/>
              <a:chOff x="8897257" y="3396340"/>
              <a:chExt cx="1439168" cy="951660"/>
            </a:xfrm>
          </p:grpSpPr>
          <p:cxnSp>
            <p:nvCxnSpPr>
              <p:cNvPr id="32" name="Straight Connector 31"/>
              <p:cNvCxnSpPr/>
              <p:nvPr/>
            </p:nvCxnSpPr>
            <p:spPr>
              <a:xfrm rot="10800000" flipV="1">
                <a:off x="8984343" y="3396341"/>
                <a:ext cx="667654" cy="50800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rot="10800000" flipV="1">
                <a:off x="9114971" y="3396340"/>
                <a:ext cx="696680" cy="551546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rot="10800000" flipV="1">
                <a:off x="9303657" y="3396341"/>
                <a:ext cx="682164" cy="522516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rot="10800000" flipV="1">
                <a:off x="9521359" y="3425369"/>
                <a:ext cx="609600" cy="464457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 rot="10800000" flipV="1">
                <a:off x="8897257" y="3396341"/>
                <a:ext cx="609600" cy="464457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 rot="16200000" flipH="1">
                <a:off x="9753600" y="3860799"/>
                <a:ext cx="188685" cy="159657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Box 48"/>
              <p:cNvSpPr txBox="1"/>
              <p:nvPr/>
            </p:nvSpPr>
            <p:spPr>
              <a:xfrm>
                <a:off x="9855203" y="3947890"/>
                <a:ext cx="48122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M</a:t>
                </a:r>
                <a:r>
                  <a:rPr lang="en-US" sz="2000" baseline="-25000" dirty="0" smtClean="0"/>
                  <a:t>y</a:t>
                </a:r>
                <a:endParaRPr lang="en-US" sz="2000" dirty="0"/>
              </a:p>
            </p:txBody>
          </p:sp>
        </p:grpSp>
      </p:grpSp>
      <p:grpSp>
        <p:nvGrpSpPr>
          <p:cNvPr id="80" name="Group 79"/>
          <p:cNvGrpSpPr/>
          <p:nvPr/>
        </p:nvGrpSpPr>
        <p:grpSpPr>
          <a:xfrm>
            <a:off x="8781154" y="2278743"/>
            <a:ext cx="1741704" cy="1857829"/>
            <a:chOff x="8766639" y="2177142"/>
            <a:chExt cx="1973932" cy="2017487"/>
          </a:xfrm>
        </p:grpSpPr>
        <p:sp>
          <p:nvSpPr>
            <p:cNvPr id="52" name="Arc 51"/>
            <p:cNvSpPr/>
            <p:nvPr/>
          </p:nvSpPr>
          <p:spPr>
            <a:xfrm>
              <a:off x="8766639" y="2238733"/>
              <a:ext cx="1354747" cy="1955896"/>
            </a:xfrm>
            <a:prstGeom prst="arc">
              <a:avLst>
                <a:gd name="adj1" fmla="val 15998876"/>
                <a:gd name="adj2" fmla="val 992148"/>
              </a:avLst>
            </a:prstGeom>
            <a:ln w="28575">
              <a:solidFill>
                <a:schemeClr val="accent6">
                  <a:lumMod val="50000"/>
                </a:schemeClr>
              </a:solidFill>
              <a:headEnd type="none" w="med" len="med"/>
              <a:tailEnd type="arrow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5" name="Straight Connector 54"/>
            <p:cNvCxnSpPr/>
            <p:nvPr/>
          </p:nvCxnSpPr>
          <p:spPr>
            <a:xfrm rot="5400000" flipH="1" flipV="1">
              <a:off x="10014043" y="2416635"/>
              <a:ext cx="231010" cy="244836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10203006" y="2177142"/>
              <a:ext cx="537565" cy="424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err="1" smtClean="0"/>
                <a:t>M</a:t>
              </a:r>
              <a:r>
                <a:rPr lang="en-US" sz="2000" baseline="-25000" dirty="0" err="1" smtClean="0"/>
                <a:t>x</a:t>
              </a:r>
              <a:endParaRPr lang="en-US" sz="2000" dirty="0"/>
            </a:p>
          </p:txBody>
        </p:sp>
        <p:cxnSp>
          <p:nvCxnSpPr>
            <p:cNvPr id="58" name="Straight Connector 57"/>
            <p:cNvCxnSpPr/>
            <p:nvPr/>
          </p:nvCxnSpPr>
          <p:spPr>
            <a:xfrm rot="5400000">
              <a:off x="9282041" y="2861648"/>
              <a:ext cx="977231" cy="5077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9427233" y="2916366"/>
              <a:ext cx="924041" cy="8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9643407" y="3016473"/>
              <a:ext cx="723832" cy="2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5400000">
              <a:off x="9027885" y="2830289"/>
              <a:ext cx="1045030" cy="1588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8925491" y="2830288"/>
              <a:ext cx="1045827" cy="792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5400000">
              <a:off x="9129483" y="2830289"/>
              <a:ext cx="1045030" cy="1588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Group 107"/>
          <p:cNvGrpSpPr/>
          <p:nvPr/>
        </p:nvGrpSpPr>
        <p:grpSpPr>
          <a:xfrm>
            <a:off x="8374743" y="2264233"/>
            <a:ext cx="1030514" cy="1683652"/>
            <a:chOff x="7895776" y="2162634"/>
            <a:chExt cx="1538509" cy="1843291"/>
          </a:xfrm>
        </p:grpSpPr>
        <p:grpSp>
          <p:nvGrpSpPr>
            <p:cNvPr id="103" name="Group 102"/>
            <p:cNvGrpSpPr/>
            <p:nvPr/>
          </p:nvGrpSpPr>
          <p:grpSpPr>
            <a:xfrm>
              <a:off x="8606972" y="2235200"/>
              <a:ext cx="827313" cy="1770725"/>
              <a:chOff x="8606972" y="2235200"/>
              <a:chExt cx="827313" cy="1770725"/>
            </a:xfrm>
          </p:grpSpPr>
          <p:sp>
            <p:nvSpPr>
              <p:cNvPr id="82" name="Arc 81"/>
              <p:cNvSpPr/>
              <p:nvPr/>
            </p:nvSpPr>
            <p:spPr>
              <a:xfrm>
                <a:off x="8606973" y="2365825"/>
                <a:ext cx="827312" cy="1640100"/>
              </a:xfrm>
              <a:prstGeom prst="arc">
                <a:avLst>
                  <a:gd name="adj1" fmla="val 6777230"/>
                  <a:gd name="adj2" fmla="val 15514490"/>
                </a:avLst>
              </a:prstGeom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8969829" y="2235200"/>
                <a:ext cx="362857" cy="87086"/>
              </a:xfrm>
              <a:custGeom>
                <a:avLst/>
                <a:gdLst>
                  <a:gd name="connsiteX0" fmla="*/ 362857 w 362857"/>
                  <a:gd name="connsiteY0" fmla="*/ 0 h 87086"/>
                  <a:gd name="connsiteX1" fmla="*/ 217714 w 362857"/>
                  <a:gd name="connsiteY1" fmla="*/ 14514 h 87086"/>
                  <a:gd name="connsiteX2" fmla="*/ 72571 w 362857"/>
                  <a:gd name="connsiteY2" fmla="*/ 58057 h 87086"/>
                  <a:gd name="connsiteX3" fmla="*/ 0 w 362857"/>
                  <a:gd name="connsiteY3" fmla="*/ 87086 h 8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857" h="87086">
                    <a:moveTo>
                      <a:pt x="362857" y="0"/>
                    </a:moveTo>
                    <a:cubicBezTo>
                      <a:pt x="314476" y="2419"/>
                      <a:pt x="266095" y="4838"/>
                      <a:pt x="217714" y="14514"/>
                    </a:cubicBezTo>
                    <a:cubicBezTo>
                      <a:pt x="169333" y="24190"/>
                      <a:pt x="108857" y="45962"/>
                      <a:pt x="72571" y="58057"/>
                    </a:cubicBezTo>
                    <a:cubicBezTo>
                      <a:pt x="36285" y="70152"/>
                      <a:pt x="18142" y="78619"/>
                      <a:pt x="0" y="87086"/>
                    </a:cubicBezTo>
                  </a:path>
                </a:pathLst>
              </a:custGeom>
              <a:ln w="28575">
                <a:solidFill>
                  <a:schemeClr val="accent6">
                    <a:lumMod val="50000"/>
                  </a:schemeClr>
                </a:solidFill>
                <a:headEnd type="arrow" w="med" len="med"/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8865809" y="2322286"/>
                <a:ext cx="133048" cy="89505"/>
              </a:xfrm>
              <a:custGeom>
                <a:avLst/>
                <a:gdLst>
                  <a:gd name="connsiteX0" fmla="*/ 133048 w 133048"/>
                  <a:gd name="connsiteY0" fmla="*/ 0 h 89505"/>
                  <a:gd name="connsiteX1" fmla="*/ 45962 w 133048"/>
                  <a:gd name="connsiteY1" fmla="*/ 58057 h 89505"/>
                  <a:gd name="connsiteX2" fmla="*/ 2419 w 133048"/>
                  <a:gd name="connsiteY2" fmla="*/ 87086 h 89505"/>
                  <a:gd name="connsiteX3" fmla="*/ 31448 w 133048"/>
                  <a:gd name="connsiteY3" fmla="*/ 72571 h 89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048" h="89505">
                    <a:moveTo>
                      <a:pt x="133048" y="0"/>
                    </a:moveTo>
                    <a:lnTo>
                      <a:pt x="45962" y="58057"/>
                    </a:lnTo>
                    <a:cubicBezTo>
                      <a:pt x="24191" y="72571"/>
                      <a:pt x="4838" y="84667"/>
                      <a:pt x="2419" y="87086"/>
                    </a:cubicBezTo>
                    <a:cubicBezTo>
                      <a:pt x="0" y="89505"/>
                      <a:pt x="31448" y="72571"/>
                      <a:pt x="31448" y="72571"/>
                    </a:cubicBezTo>
                  </a:path>
                </a:pathLst>
              </a:custGeom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7" name="Straight Connector 86"/>
              <p:cNvCxnSpPr/>
              <p:nvPr/>
            </p:nvCxnSpPr>
            <p:spPr>
              <a:xfrm rot="5400000">
                <a:off x="8367487" y="2619826"/>
                <a:ext cx="754745" cy="275775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 rot="5400000">
                <a:off x="8273143" y="2641602"/>
                <a:ext cx="1320799" cy="537025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 rot="5400000">
                <a:off x="8309429" y="2663374"/>
                <a:ext cx="1451427" cy="595083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/>
              <p:nvPr/>
            </p:nvCxnSpPr>
            <p:spPr>
              <a:xfrm rot="5400000">
                <a:off x="8483595" y="2852058"/>
                <a:ext cx="1233718" cy="49348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>
              <a:xfrm rot="5400000">
                <a:off x="8759364" y="3040741"/>
                <a:ext cx="827324" cy="319309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/>
              <p:cNvCxnSpPr/>
              <p:nvPr/>
            </p:nvCxnSpPr>
            <p:spPr>
              <a:xfrm rot="5400000">
                <a:off x="9027883" y="3222164"/>
                <a:ext cx="435425" cy="17418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/>
              <p:cNvCxnSpPr/>
              <p:nvPr/>
            </p:nvCxnSpPr>
            <p:spPr>
              <a:xfrm flipH="1">
                <a:off x="8621486" y="2293257"/>
                <a:ext cx="420914" cy="1059543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5" name="Straight Connector 104"/>
            <p:cNvCxnSpPr/>
            <p:nvPr/>
          </p:nvCxnSpPr>
          <p:spPr>
            <a:xfrm rot="10800000">
              <a:off x="8244115" y="2423887"/>
              <a:ext cx="420915" cy="36285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6" name="TextBox 105"/>
            <p:cNvSpPr txBox="1"/>
            <p:nvPr/>
          </p:nvSpPr>
          <p:spPr>
            <a:xfrm>
              <a:off x="7895776" y="2162634"/>
              <a:ext cx="47160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err="1" smtClean="0"/>
                <a:t>M</a:t>
              </a:r>
              <a:r>
                <a:rPr lang="en-US" sz="2000" baseline="-25000" dirty="0" err="1" smtClean="0"/>
                <a:t>z</a:t>
              </a:r>
              <a:endParaRPr lang="en-US" sz="2000" dirty="0"/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1109005" y="2533195"/>
            <a:ext cx="65617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Véc</a:t>
            </a:r>
            <a:r>
              <a:rPr lang="en-US" sz="2800" dirty="0" smtClean="0"/>
              <a:t> </a:t>
            </a:r>
            <a:r>
              <a:rPr lang="en-US" sz="2800" dirty="0" err="1" smtClean="0"/>
              <a:t>tơ</a:t>
            </a:r>
            <a:r>
              <a:rPr lang="en-US" sz="2800" dirty="0" smtClean="0"/>
              <a:t> </a:t>
            </a:r>
            <a:r>
              <a:rPr lang="en-US" sz="2800" dirty="0" err="1" smtClean="0"/>
              <a:t>chính</a:t>
            </a:r>
            <a:r>
              <a:rPr lang="en-US" sz="2800" dirty="0" smtClean="0"/>
              <a:t>:</a:t>
            </a:r>
          </a:p>
          <a:p>
            <a:pPr lvl="0"/>
            <a:r>
              <a:rPr lang="en-US" sz="2800" dirty="0" smtClean="0"/>
              <a:t>-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dọc</a:t>
            </a:r>
            <a:r>
              <a:rPr lang="en-US" sz="2800" dirty="0" smtClean="0"/>
              <a:t> </a:t>
            </a:r>
            <a:r>
              <a:rPr lang="en-US" sz="2800" dirty="0" err="1" smtClean="0"/>
              <a:t>N</a:t>
            </a:r>
            <a:r>
              <a:rPr lang="en-US" sz="2800" baseline="-25000" dirty="0" err="1" smtClean="0"/>
              <a:t>z</a:t>
            </a:r>
            <a:r>
              <a:rPr lang="en-US" sz="2800" baseline="-25000" dirty="0" smtClean="0"/>
              <a:t> </a:t>
            </a:r>
            <a:r>
              <a:rPr lang="en-US" sz="2800" dirty="0" smtClean="0"/>
              <a:t>→ </a:t>
            </a:r>
            <a:r>
              <a:rPr lang="en-US" sz="2800" dirty="0" err="1" smtClean="0"/>
              <a:t>ứng</a:t>
            </a:r>
            <a:r>
              <a:rPr lang="en-US" sz="2800" dirty="0" smtClean="0"/>
              <a:t> </a:t>
            </a:r>
            <a:r>
              <a:rPr lang="en-US" sz="2800" dirty="0" err="1" smtClean="0"/>
              <a:t>suất</a:t>
            </a:r>
            <a:r>
              <a:rPr lang="en-US" sz="2800" dirty="0" smtClean="0"/>
              <a:t> </a:t>
            </a:r>
            <a:r>
              <a:rPr lang="en-US" sz="2800" dirty="0" err="1" smtClean="0"/>
              <a:t>pháp</a:t>
            </a:r>
            <a:r>
              <a:rPr lang="en-US" sz="2800" dirty="0" smtClean="0"/>
              <a:t> Ϭ</a:t>
            </a:r>
            <a:r>
              <a:rPr lang="en-US" sz="2800" baseline="-25000" dirty="0" smtClean="0"/>
              <a:t> </a:t>
            </a:r>
            <a:endParaRPr lang="en-US" sz="2800" dirty="0" smtClean="0"/>
          </a:p>
          <a:p>
            <a:pPr lvl="0"/>
            <a:r>
              <a:rPr lang="en-US" sz="2800" dirty="0" smtClean="0"/>
              <a:t>-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cắt</a:t>
            </a:r>
            <a:r>
              <a:rPr lang="en-US" sz="2800" dirty="0" smtClean="0"/>
              <a:t> </a:t>
            </a:r>
            <a:r>
              <a:rPr lang="en-US" sz="2800" dirty="0" err="1" smtClean="0"/>
              <a:t>Q</a:t>
            </a:r>
            <a:r>
              <a:rPr lang="en-US" sz="2800" baseline="-25000" dirty="0" err="1" smtClean="0"/>
              <a:t>x</a:t>
            </a:r>
            <a:r>
              <a:rPr lang="en-US" sz="2800" baseline="-25000" dirty="0" smtClean="0"/>
              <a:t> 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Q</a:t>
            </a:r>
            <a:r>
              <a:rPr lang="en-US" sz="2800" baseline="-25000" dirty="0" err="1" smtClean="0"/>
              <a:t>y</a:t>
            </a:r>
            <a:r>
              <a:rPr lang="en-US" sz="2800" dirty="0" smtClean="0"/>
              <a:t> → </a:t>
            </a:r>
            <a:r>
              <a:rPr lang="en-US" sz="2800" dirty="0" err="1" smtClean="0"/>
              <a:t>ứng</a:t>
            </a:r>
            <a:r>
              <a:rPr lang="en-US" sz="2800" dirty="0" smtClean="0"/>
              <a:t> </a:t>
            </a:r>
            <a:r>
              <a:rPr lang="en-US" sz="2800" dirty="0" err="1" smtClean="0"/>
              <a:t>suất</a:t>
            </a:r>
            <a:r>
              <a:rPr lang="en-US" sz="2800" dirty="0" smtClean="0"/>
              <a:t> </a:t>
            </a:r>
            <a:r>
              <a:rPr lang="en-US" sz="2800" dirty="0" err="1" smtClean="0"/>
              <a:t>tiếp</a:t>
            </a:r>
            <a:r>
              <a:rPr lang="en-US" sz="2800" dirty="0" smtClean="0"/>
              <a:t> </a:t>
            </a:r>
            <a:r>
              <a:rPr lang="el-GR" sz="3200" dirty="0" smtClean="0"/>
              <a:t>τ</a:t>
            </a:r>
            <a:endParaRPr lang="en-US" sz="3200" dirty="0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5171">
        <p:push dir="u"/>
      </p:transition>
    </mc:Choice>
    <mc:Fallback xmlns="">
      <p:transition spd="slow" advTm="1517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0" grpId="0"/>
      <p:bldP spid="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399" y="1541010"/>
            <a:ext cx="10450287" cy="4134076"/>
          </a:xfrm>
        </p:spPr>
        <p:txBody>
          <a:bodyPr>
            <a:normAutofit fontScale="32500" lnSpcReduction="20000"/>
          </a:bodyPr>
          <a:lstStyle/>
          <a:p>
            <a:pPr marL="1371600" lvl="0" indent="-1371600" algn="l">
              <a:lnSpc>
                <a:spcPct val="120000"/>
              </a:lnSpc>
            </a:pPr>
            <a:r>
              <a:rPr lang="en-US" sz="11200" dirty="0" smtClean="0"/>
              <a:t>1.Nêu </a:t>
            </a:r>
            <a:r>
              <a:rPr lang="en-US" sz="11200" dirty="0" err="1" smtClean="0"/>
              <a:t>nhiệm</a:t>
            </a:r>
            <a:r>
              <a:rPr lang="en-US" sz="11200" dirty="0" smtClean="0"/>
              <a:t> </a:t>
            </a:r>
            <a:r>
              <a:rPr lang="en-US" sz="11200" dirty="0" err="1" smtClean="0"/>
              <a:t>vụ</a:t>
            </a:r>
            <a:r>
              <a:rPr lang="en-US" sz="11200" dirty="0" smtClean="0"/>
              <a:t> </a:t>
            </a:r>
            <a:r>
              <a:rPr lang="en-US" sz="11200" dirty="0" err="1" smtClean="0"/>
              <a:t>và</a:t>
            </a:r>
            <a:r>
              <a:rPr lang="en-US" sz="11200" dirty="0" smtClean="0"/>
              <a:t> </a:t>
            </a:r>
            <a:r>
              <a:rPr lang="en-US" sz="11200" dirty="0" err="1" smtClean="0"/>
              <a:t>đối</a:t>
            </a:r>
            <a:r>
              <a:rPr lang="en-US" sz="11200" dirty="0" smtClean="0"/>
              <a:t> </a:t>
            </a:r>
            <a:r>
              <a:rPr lang="en-US" sz="11200" dirty="0" err="1" smtClean="0"/>
              <a:t>tượng</a:t>
            </a:r>
            <a:r>
              <a:rPr lang="en-US" sz="11200" dirty="0" smtClean="0"/>
              <a:t> </a:t>
            </a:r>
            <a:r>
              <a:rPr lang="en-US" sz="11200" dirty="0" err="1" smtClean="0"/>
              <a:t>nghiên</a:t>
            </a:r>
            <a:r>
              <a:rPr lang="en-US" sz="11200" dirty="0" smtClean="0"/>
              <a:t> </a:t>
            </a:r>
            <a:r>
              <a:rPr lang="en-US" sz="11200" dirty="0" err="1" smtClean="0"/>
              <a:t>cứu</a:t>
            </a:r>
            <a:r>
              <a:rPr lang="en-US" sz="11200" dirty="0" smtClean="0"/>
              <a:t> </a:t>
            </a:r>
            <a:r>
              <a:rPr lang="en-US" sz="11200" dirty="0" err="1" smtClean="0"/>
              <a:t>của</a:t>
            </a:r>
            <a:r>
              <a:rPr lang="en-US" sz="11200" dirty="0" smtClean="0"/>
              <a:t> </a:t>
            </a:r>
            <a:r>
              <a:rPr lang="en-US" sz="11200" dirty="0" err="1" smtClean="0"/>
              <a:t>môn</a:t>
            </a:r>
            <a:r>
              <a:rPr lang="en-US" sz="11200" dirty="0" smtClean="0"/>
              <a:t> </a:t>
            </a:r>
            <a:r>
              <a:rPr lang="en-US" sz="11200" dirty="0" err="1" smtClean="0"/>
              <a:t>học</a:t>
            </a:r>
            <a:r>
              <a:rPr lang="en-US" sz="11200" dirty="0" smtClean="0"/>
              <a:t>.</a:t>
            </a:r>
          </a:p>
          <a:p>
            <a:pPr marL="1371600" lvl="0" indent="-1371600" algn="l">
              <a:lnSpc>
                <a:spcPct val="120000"/>
              </a:lnSpc>
            </a:pPr>
            <a:r>
              <a:rPr lang="en-US" sz="11200" dirty="0" smtClean="0"/>
              <a:t>2.Nêu </a:t>
            </a:r>
            <a:r>
              <a:rPr lang="en-US" sz="11200" dirty="0" err="1" smtClean="0"/>
              <a:t>các</a:t>
            </a:r>
            <a:r>
              <a:rPr lang="en-US" sz="11200" dirty="0" smtClean="0"/>
              <a:t> </a:t>
            </a:r>
            <a:r>
              <a:rPr lang="en-US" sz="11200" dirty="0" err="1" smtClean="0"/>
              <a:t>giả</a:t>
            </a:r>
            <a:r>
              <a:rPr lang="en-US" sz="11200" dirty="0" smtClean="0"/>
              <a:t> </a:t>
            </a:r>
            <a:r>
              <a:rPr lang="en-US" sz="11200" dirty="0" err="1" smtClean="0"/>
              <a:t>thuyết</a:t>
            </a:r>
            <a:r>
              <a:rPr lang="en-US" sz="11200" dirty="0" smtClean="0"/>
              <a:t> </a:t>
            </a:r>
            <a:r>
              <a:rPr lang="en-US" sz="11200" dirty="0" err="1" smtClean="0"/>
              <a:t>cơ</a:t>
            </a:r>
            <a:r>
              <a:rPr lang="en-US" sz="11200" dirty="0" smtClean="0"/>
              <a:t> </a:t>
            </a:r>
            <a:r>
              <a:rPr lang="en-US" sz="11200" dirty="0" err="1" smtClean="0"/>
              <a:t>bản</a:t>
            </a:r>
            <a:r>
              <a:rPr lang="en-US" sz="11200" dirty="0" smtClean="0"/>
              <a:t> </a:t>
            </a:r>
            <a:r>
              <a:rPr lang="en-US" sz="11200" dirty="0" err="1" smtClean="0"/>
              <a:t>về</a:t>
            </a:r>
            <a:r>
              <a:rPr lang="en-US" sz="11200" dirty="0" smtClean="0"/>
              <a:t> </a:t>
            </a:r>
            <a:r>
              <a:rPr lang="en-US" sz="11200" dirty="0" err="1" smtClean="0"/>
              <a:t>vật</a:t>
            </a:r>
            <a:r>
              <a:rPr lang="en-US" sz="11200" dirty="0" smtClean="0"/>
              <a:t> </a:t>
            </a:r>
            <a:r>
              <a:rPr lang="en-US" sz="11200" dirty="0" err="1" smtClean="0"/>
              <a:t>liệu</a:t>
            </a:r>
            <a:r>
              <a:rPr lang="en-US" sz="11200" dirty="0" smtClean="0"/>
              <a:t>.</a:t>
            </a:r>
          </a:p>
          <a:p>
            <a:pPr lvl="0" algn="l">
              <a:lnSpc>
                <a:spcPct val="120000"/>
              </a:lnSpc>
            </a:pPr>
            <a:r>
              <a:rPr lang="en-US" sz="11200" dirty="0" smtClean="0"/>
              <a:t>3.Nội </a:t>
            </a:r>
            <a:r>
              <a:rPr lang="en-US" sz="11200" dirty="0" err="1" smtClean="0"/>
              <a:t>lực</a:t>
            </a:r>
            <a:r>
              <a:rPr lang="en-US" sz="11200" dirty="0" smtClean="0"/>
              <a:t> </a:t>
            </a:r>
            <a:r>
              <a:rPr lang="en-US" sz="11200" dirty="0" err="1" smtClean="0"/>
              <a:t>là</a:t>
            </a:r>
            <a:r>
              <a:rPr lang="en-US" sz="11200" dirty="0" smtClean="0"/>
              <a:t> </a:t>
            </a:r>
            <a:r>
              <a:rPr lang="en-US" sz="11200" dirty="0" err="1" smtClean="0"/>
              <a:t>gì</a:t>
            </a:r>
            <a:r>
              <a:rPr lang="en-US" sz="11200" dirty="0" smtClean="0"/>
              <a:t>? </a:t>
            </a:r>
            <a:r>
              <a:rPr lang="en-US" sz="11200" dirty="0" err="1" smtClean="0"/>
              <a:t>Phương</a:t>
            </a:r>
            <a:r>
              <a:rPr lang="en-US" sz="11200" dirty="0" smtClean="0"/>
              <a:t> </a:t>
            </a:r>
            <a:r>
              <a:rPr lang="en-US" sz="11200" dirty="0" err="1" smtClean="0"/>
              <a:t>pháp</a:t>
            </a:r>
            <a:r>
              <a:rPr lang="en-US" sz="11200" dirty="0" smtClean="0"/>
              <a:t> </a:t>
            </a:r>
            <a:r>
              <a:rPr lang="en-US" sz="11200" dirty="0" err="1" smtClean="0"/>
              <a:t>mặt</a:t>
            </a:r>
            <a:r>
              <a:rPr lang="en-US" sz="11200" dirty="0" smtClean="0"/>
              <a:t> </a:t>
            </a:r>
            <a:r>
              <a:rPr lang="en-US" sz="11200" dirty="0" err="1" smtClean="0"/>
              <a:t>cắt</a:t>
            </a:r>
            <a:r>
              <a:rPr lang="en-US" sz="11200" dirty="0" smtClean="0"/>
              <a:t> </a:t>
            </a:r>
            <a:r>
              <a:rPr lang="en-US" sz="11200" dirty="0" err="1" smtClean="0"/>
              <a:t>dùng</a:t>
            </a:r>
            <a:r>
              <a:rPr lang="en-US" sz="11200" dirty="0" smtClean="0"/>
              <a:t> </a:t>
            </a:r>
            <a:r>
              <a:rPr lang="en-US" sz="11200" dirty="0" err="1" smtClean="0"/>
              <a:t>để</a:t>
            </a:r>
            <a:r>
              <a:rPr lang="en-US" sz="11200" dirty="0" smtClean="0"/>
              <a:t> </a:t>
            </a:r>
            <a:r>
              <a:rPr lang="en-US" sz="11200" dirty="0" err="1" smtClean="0"/>
              <a:t>làm</a:t>
            </a:r>
            <a:r>
              <a:rPr lang="en-US" sz="11200" dirty="0" smtClean="0"/>
              <a:t> </a:t>
            </a:r>
            <a:r>
              <a:rPr lang="en-US" sz="11200" dirty="0" err="1" smtClean="0"/>
              <a:t>gì</a:t>
            </a:r>
            <a:r>
              <a:rPr lang="en-US" sz="11200" dirty="0" smtClean="0"/>
              <a:t>? 4.Trình </a:t>
            </a:r>
            <a:r>
              <a:rPr lang="en-US" sz="11200" dirty="0" err="1" smtClean="0"/>
              <a:t>bày</a:t>
            </a:r>
            <a:r>
              <a:rPr lang="en-US" sz="11200" dirty="0" smtClean="0"/>
              <a:t> </a:t>
            </a:r>
            <a:r>
              <a:rPr lang="en-US" sz="11200" dirty="0" err="1" smtClean="0"/>
              <a:t>nội</a:t>
            </a:r>
            <a:r>
              <a:rPr lang="en-US" sz="11200" dirty="0" smtClean="0"/>
              <a:t> dung </a:t>
            </a:r>
            <a:r>
              <a:rPr lang="en-US" sz="11200" dirty="0" err="1" smtClean="0"/>
              <a:t>của</a:t>
            </a:r>
            <a:r>
              <a:rPr lang="en-US" sz="11200" dirty="0" smtClean="0"/>
              <a:t> </a:t>
            </a:r>
            <a:r>
              <a:rPr lang="en-US" sz="11200" dirty="0" err="1" smtClean="0"/>
              <a:t>các</a:t>
            </a:r>
            <a:r>
              <a:rPr lang="en-US" sz="11200" dirty="0" smtClean="0"/>
              <a:t> </a:t>
            </a:r>
            <a:r>
              <a:rPr lang="en-US" sz="11200" dirty="0" err="1" smtClean="0"/>
              <a:t>phương</a:t>
            </a:r>
            <a:r>
              <a:rPr lang="en-US" sz="11200" dirty="0" smtClean="0"/>
              <a:t> </a:t>
            </a:r>
            <a:r>
              <a:rPr lang="en-US" sz="11200" dirty="0" err="1" smtClean="0"/>
              <a:t>pháp</a:t>
            </a:r>
            <a:r>
              <a:rPr lang="en-US" sz="11200" dirty="0" smtClean="0"/>
              <a:t> </a:t>
            </a:r>
            <a:r>
              <a:rPr lang="en-US" sz="11200" dirty="0" err="1" smtClean="0"/>
              <a:t>mặt</a:t>
            </a:r>
            <a:r>
              <a:rPr lang="en-US" sz="11200" dirty="0" smtClean="0"/>
              <a:t> </a:t>
            </a:r>
            <a:r>
              <a:rPr lang="en-US" sz="11200" dirty="0" err="1" smtClean="0"/>
              <a:t>cắt</a:t>
            </a:r>
            <a:endParaRPr lang="en-US" sz="11200" dirty="0" smtClean="0"/>
          </a:p>
          <a:p>
            <a:pPr lvl="0" algn="l">
              <a:lnSpc>
                <a:spcPct val="120000"/>
              </a:lnSpc>
            </a:pPr>
            <a:r>
              <a:rPr lang="en-US" sz="11200" dirty="0" smtClean="0"/>
              <a:t>5.Ứng </a:t>
            </a:r>
            <a:r>
              <a:rPr lang="en-US" sz="11200" dirty="0" err="1" smtClean="0"/>
              <a:t>suất</a:t>
            </a:r>
            <a:r>
              <a:rPr lang="en-US" sz="11200" dirty="0" smtClean="0"/>
              <a:t> </a:t>
            </a:r>
            <a:r>
              <a:rPr lang="en-US" sz="11200" dirty="0" err="1" smtClean="0"/>
              <a:t>là</a:t>
            </a:r>
            <a:r>
              <a:rPr lang="en-US" sz="11200" dirty="0" smtClean="0"/>
              <a:t> </a:t>
            </a:r>
            <a:r>
              <a:rPr lang="en-US" sz="11200" dirty="0" err="1" smtClean="0"/>
              <a:t>gì</a:t>
            </a:r>
            <a:r>
              <a:rPr lang="en-US" sz="11200" dirty="0" smtClean="0"/>
              <a:t>? </a:t>
            </a:r>
            <a:r>
              <a:rPr lang="en-US" sz="11200" dirty="0" err="1" smtClean="0"/>
              <a:t>Có</a:t>
            </a:r>
            <a:r>
              <a:rPr lang="en-US" sz="11200" dirty="0" smtClean="0"/>
              <a:t> </a:t>
            </a:r>
            <a:r>
              <a:rPr lang="en-US" sz="11200" dirty="0" err="1" smtClean="0"/>
              <a:t>mấy</a:t>
            </a:r>
            <a:r>
              <a:rPr lang="en-US" sz="11200" dirty="0" smtClean="0"/>
              <a:t> </a:t>
            </a:r>
            <a:r>
              <a:rPr lang="en-US" sz="11200" dirty="0" err="1" smtClean="0"/>
              <a:t>thành</a:t>
            </a:r>
            <a:r>
              <a:rPr lang="en-US" sz="11200" dirty="0" smtClean="0"/>
              <a:t> </a:t>
            </a:r>
            <a:r>
              <a:rPr lang="en-US" sz="11200" dirty="0" err="1" smtClean="0"/>
              <a:t>phần</a:t>
            </a:r>
            <a:r>
              <a:rPr lang="en-US" sz="11200" dirty="0" smtClean="0"/>
              <a:t> </a:t>
            </a:r>
            <a:r>
              <a:rPr lang="en-US" sz="11200" dirty="0" err="1" smtClean="0"/>
              <a:t>ứng</a:t>
            </a:r>
            <a:r>
              <a:rPr lang="en-US" sz="11200" dirty="0" smtClean="0"/>
              <a:t> </a:t>
            </a:r>
            <a:r>
              <a:rPr lang="en-US" sz="11200" dirty="0" err="1" smtClean="0"/>
              <a:t>suất</a:t>
            </a:r>
            <a:r>
              <a:rPr lang="en-US" sz="11200" dirty="0" smtClean="0"/>
              <a:t>?</a:t>
            </a:r>
          </a:p>
          <a:p>
            <a:pPr lvl="0" algn="l">
              <a:lnSpc>
                <a:spcPct val="120000"/>
              </a:lnSpc>
            </a:pPr>
            <a:r>
              <a:rPr lang="en-US" sz="11200" dirty="0" smtClean="0"/>
              <a:t>6.Kể </a:t>
            </a:r>
            <a:r>
              <a:rPr lang="en-US" sz="11200" dirty="0" err="1" smtClean="0"/>
              <a:t>tên</a:t>
            </a:r>
            <a:r>
              <a:rPr lang="en-US" sz="11200" dirty="0" smtClean="0"/>
              <a:t> </a:t>
            </a:r>
            <a:r>
              <a:rPr lang="en-US" sz="11200" dirty="0" err="1" smtClean="0"/>
              <a:t>các</a:t>
            </a:r>
            <a:r>
              <a:rPr lang="en-US" sz="11200" dirty="0" smtClean="0"/>
              <a:t> </a:t>
            </a:r>
            <a:r>
              <a:rPr lang="en-US" sz="11200" dirty="0" err="1" smtClean="0"/>
              <a:t>thành</a:t>
            </a:r>
            <a:r>
              <a:rPr lang="en-US" sz="11200" dirty="0" smtClean="0"/>
              <a:t> </a:t>
            </a:r>
            <a:r>
              <a:rPr lang="en-US" sz="11200" dirty="0" err="1" smtClean="0"/>
              <a:t>phần</a:t>
            </a:r>
            <a:r>
              <a:rPr lang="en-US" sz="11200" dirty="0" smtClean="0"/>
              <a:t> </a:t>
            </a:r>
            <a:r>
              <a:rPr lang="en-US" sz="11200" dirty="0" err="1" smtClean="0"/>
              <a:t>nội</a:t>
            </a:r>
            <a:r>
              <a:rPr lang="en-US" sz="11200" dirty="0" smtClean="0"/>
              <a:t> </a:t>
            </a:r>
            <a:r>
              <a:rPr lang="en-US" sz="11200" dirty="0" err="1" smtClean="0"/>
              <a:t>lực</a:t>
            </a:r>
            <a:r>
              <a:rPr lang="en-US" sz="11200" dirty="0" smtClean="0"/>
              <a:t> </a:t>
            </a:r>
            <a:r>
              <a:rPr lang="en-US" sz="11200" dirty="0" err="1" smtClean="0"/>
              <a:t>trên</a:t>
            </a:r>
            <a:r>
              <a:rPr lang="en-US" sz="11200" dirty="0" smtClean="0"/>
              <a:t> </a:t>
            </a:r>
            <a:r>
              <a:rPr lang="en-US" sz="11200" dirty="0" err="1" smtClean="0"/>
              <a:t>mặt</a:t>
            </a:r>
            <a:r>
              <a:rPr lang="en-US" sz="11200" dirty="0" smtClean="0"/>
              <a:t> </a:t>
            </a:r>
            <a:r>
              <a:rPr lang="en-US" sz="11200" dirty="0" err="1" smtClean="0"/>
              <a:t>cắt</a:t>
            </a:r>
            <a:r>
              <a:rPr lang="en-US" sz="11200" dirty="0" smtClean="0"/>
              <a:t> </a:t>
            </a:r>
            <a:r>
              <a:rPr lang="en-US" sz="11200" dirty="0" err="1" smtClean="0"/>
              <a:t>ngang</a:t>
            </a:r>
            <a:r>
              <a:rPr lang="en-US" sz="11200" dirty="0" smtClean="0"/>
              <a:t>?</a:t>
            </a:r>
          </a:p>
          <a:p>
            <a:pPr algn="l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64229" y="217714"/>
            <a:ext cx="7707085" cy="691923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 CÂU HỎI ÔN TẬP CHƯƠNG 7</a:t>
            </a:r>
            <a:endParaRPr lang="en-US" sz="32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36883" y="972457"/>
            <a:ext cx="11646569" cy="52045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200" b="1" dirty="0" err="1" smtClean="0">
                <a:solidFill>
                  <a:srgbClr val="0000FF"/>
                </a:solidFill>
              </a:rPr>
              <a:t>Câu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hỏi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ôn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tập</a:t>
            </a:r>
            <a:r>
              <a:rPr lang="en-US" sz="3200" b="1" dirty="0" smtClean="0">
                <a:solidFill>
                  <a:srgbClr val="0000FF"/>
                </a:solidFill>
              </a:rPr>
              <a:t>: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endParaRPr kumimoji="0" lang="en-US" sz="2800" b="1" i="1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6397203"/>
            <a:ext cx="3717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GV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43176" y="6390950"/>
            <a:ext cx="320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633812" y="237920"/>
            <a:ext cx="9131969" cy="620485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7.1. </a:t>
            </a:r>
            <a:r>
              <a:rPr lang="en-US" sz="3200" b="1" dirty="0" smtClean="0">
                <a:solidFill>
                  <a:srgbClr val="C00000"/>
                </a:solidFill>
              </a:rPr>
              <a:t>CÁC KHÁI NIỆM CƠ BẢN VỀ SỨC BỀN VẬT LIỆU</a:t>
            </a:r>
            <a:endParaRPr lang="en-US" sz="32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-1" y="6397203"/>
            <a:ext cx="3573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GV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43176" y="6347408"/>
            <a:ext cx="320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763" y="798286"/>
            <a:ext cx="1155169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</a:rPr>
              <a:t>7.1.1. </a:t>
            </a:r>
            <a:r>
              <a:rPr lang="en-US" sz="3200" b="1" dirty="0" err="1" smtClean="0">
                <a:solidFill>
                  <a:srgbClr val="0000FF"/>
                </a:solidFill>
              </a:rPr>
              <a:t>Nhiệm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vụ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và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đối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tượng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nghiên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cứu</a:t>
            </a:r>
            <a:r>
              <a:rPr lang="en-US" sz="3200" b="1" dirty="0" smtClean="0">
                <a:solidFill>
                  <a:srgbClr val="0000FF"/>
                </a:solidFill>
              </a:rPr>
              <a:t>:</a:t>
            </a:r>
            <a:endParaRPr lang="en-US" sz="3200" dirty="0" smtClean="0">
              <a:solidFill>
                <a:srgbClr val="0000FF"/>
              </a:solidFill>
            </a:endParaRPr>
          </a:p>
          <a:p>
            <a:r>
              <a:rPr lang="en-US" sz="2800" b="1" dirty="0" smtClean="0">
                <a:solidFill>
                  <a:srgbClr val="0000FF"/>
                </a:solidFill>
              </a:rPr>
              <a:t>7.1.1.2. </a:t>
            </a:r>
            <a:r>
              <a:rPr lang="en-US" sz="2800" b="1" dirty="0" err="1" smtClean="0">
                <a:solidFill>
                  <a:srgbClr val="0000FF"/>
                </a:solidFill>
              </a:rPr>
              <a:t>Nhiệm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vụ</a:t>
            </a:r>
            <a:r>
              <a:rPr lang="en-US" sz="2800" b="1" dirty="0" smtClean="0">
                <a:solidFill>
                  <a:srgbClr val="0000FF"/>
                </a:solidFill>
              </a:rPr>
              <a:t>:</a:t>
            </a:r>
            <a:endParaRPr lang="en-US" sz="2800" b="1" i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en-US" sz="2800" dirty="0" smtClean="0"/>
          </a:p>
          <a:p>
            <a:pPr>
              <a:lnSpc>
                <a:spcPct val="130000"/>
              </a:lnSpc>
            </a:pPr>
            <a:r>
              <a:rPr lang="en-US" sz="2800" dirty="0" smtClean="0"/>
              <a:t>       </a:t>
            </a:r>
          </a:p>
          <a:p>
            <a:pPr>
              <a:lnSpc>
                <a:spcPct val="130000"/>
              </a:lnSpc>
            </a:pPr>
            <a:endParaRPr lang="en-US" sz="2800" dirty="0" smtClean="0"/>
          </a:p>
          <a:p>
            <a:pPr>
              <a:lnSpc>
                <a:spcPct val="130000"/>
              </a:lnSpc>
            </a:pPr>
            <a:endParaRPr lang="en-US" sz="2800" dirty="0" smtClean="0"/>
          </a:p>
          <a:p>
            <a:pPr>
              <a:lnSpc>
                <a:spcPct val="130000"/>
              </a:lnSpc>
            </a:pPr>
            <a:endParaRPr lang="en-US" sz="2800" dirty="0" smtClean="0"/>
          </a:p>
          <a:p>
            <a:pPr>
              <a:lnSpc>
                <a:spcPct val="120000"/>
              </a:lnSpc>
            </a:pPr>
            <a:r>
              <a:rPr lang="vi-VN" sz="2800" dirty="0"/>
              <a:t/>
            </a:r>
            <a:br>
              <a:rPr lang="vi-VN" sz="2800" dirty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/>
            </a:r>
            <a:br>
              <a:rPr lang="en-US" sz="2800" dirty="0"/>
            </a:b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886" y="1756698"/>
            <a:ext cx="10530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Nghiên</a:t>
            </a:r>
            <a:r>
              <a:rPr lang="en-US" sz="2800" dirty="0" smtClean="0"/>
              <a:t> </a:t>
            </a:r>
            <a:r>
              <a:rPr lang="en-US" sz="2800" dirty="0" err="1" smtClean="0"/>
              <a:t>cứu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hình</a:t>
            </a:r>
            <a:r>
              <a:rPr lang="en-US" sz="2800" dirty="0" smtClean="0"/>
              <a:t> </a:t>
            </a:r>
            <a:r>
              <a:rPr lang="en-US" sz="2800" dirty="0" err="1" smtClean="0"/>
              <a:t>thức</a:t>
            </a:r>
            <a:r>
              <a:rPr lang="en-US" sz="2800" dirty="0" smtClean="0"/>
              <a:t> </a:t>
            </a:r>
            <a:r>
              <a:rPr lang="en-US" sz="2800" dirty="0" err="1" smtClean="0"/>
              <a:t>biến</a:t>
            </a:r>
            <a:r>
              <a:rPr lang="en-US" sz="2800" dirty="0" smtClean="0"/>
              <a:t> </a:t>
            </a:r>
            <a:r>
              <a:rPr lang="en-US" sz="2800" dirty="0" err="1" smtClean="0"/>
              <a:t>dạng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rắn</a:t>
            </a:r>
            <a:r>
              <a:rPr lang="en-US" sz="2800" dirty="0" smtClean="0"/>
              <a:t> </a:t>
            </a:r>
            <a:r>
              <a:rPr lang="en-US" sz="2800" dirty="0" err="1" smtClean="0"/>
              <a:t>dưới</a:t>
            </a:r>
            <a:r>
              <a:rPr lang="en-US" sz="2800" dirty="0" smtClean="0"/>
              <a:t> </a:t>
            </a:r>
            <a:r>
              <a:rPr lang="en-US" sz="2800" dirty="0" err="1" smtClean="0"/>
              <a:t>tác</a:t>
            </a:r>
            <a:r>
              <a:rPr lang="en-US" sz="2800" dirty="0" smtClean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endParaRPr lang="en-US" sz="28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2261" y="2257444"/>
            <a:ext cx="107201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Đưa</a:t>
            </a:r>
            <a:r>
              <a:rPr lang="en-US" sz="2800" dirty="0" smtClean="0"/>
              <a:t> </a:t>
            </a:r>
            <a:r>
              <a:rPr lang="en-US" sz="2800" dirty="0" err="1" smtClean="0"/>
              <a:t>ra</a:t>
            </a:r>
            <a:r>
              <a:rPr lang="en-US" sz="2800" dirty="0" smtClean="0"/>
              <a:t> </a:t>
            </a:r>
            <a:r>
              <a:rPr lang="en-US" sz="2800" dirty="0" err="1" smtClean="0"/>
              <a:t>phương</a:t>
            </a:r>
            <a:r>
              <a:rPr lang="en-US" sz="2800" dirty="0" smtClean="0"/>
              <a:t> </a:t>
            </a:r>
            <a:r>
              <a:rPr lang="en-US" sz="2800" dirty="0" err="1" smtClean="0"/>
              <a:t>pháp</a:t>
            </a:r>
            <a:r>
              <a:rPr lang="en-US" sz="2800" dirty="0" smtClean="0"/>
              <a:t> </a:t>
            </a: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 smtClean="0"/>
              <a:t>toán</a:t>
            </a:r>
            <a:r>
              <a:rPr lang="en-US" sz="2800" dirty="0" smtClean="0"/>
              <a:t> </a:t>
            </a:r>
            <a:r>
              <a:rPr lang="en-US" sz="2800" dirty="0" err="1" smtClean="0"/>
              <a:t>thiết</a:t>
            </a:r>
            <a:r>
              <a:rPr lang="en-US" sz="2800" dirty="0" smtClean="0"/>
              <a:t> </a:t>
            </a:r>
            <a:r>
              <a:rPr lang="en-US" sz="2800" dirty="0" err="1" smtClean="0"/>
              <a:t>kế</a:t>
            </a:r>
            <a:r>
              <a:rPr lang="en-US" sz="2800" dirty="0" smtClean="0"/>
              <a:t> </a:t>
            </a:r>
            <a:r>
              <a:rPr lang="en-US" sz="2800" dirty="0" err="1" smtClean="0"/>
              <a:t>sao</a:t>
            </a:r>
            <a:r>
              <a:rPr lang="en-US" sz="2800" dirty="0" smtClean="0"/>
              <a:t> </a:t>
            </a:r>
            <a:r>
              <a:rPr lang="en-US" sz="2800" dirty="0" err="1" smtClean="0"/>
              <a:t>cho</a:t>
            </a:r>
            <a:r>
              <a:rPr lang="en-US" sz="2800" dirty="0" smtClean="0"/>
              <a:t> </a:t>
            </a:r>
            <a:r>
              <a:rPr lang="en-US" sz="2800" dirty="0" err="1" smtClean="0"/>
              <a:t>mỗi</a:t>
            </a:r>
            <a:r>
              <a:rPr lang="en-US" sz="2800" dirty="0" smtClean="0"/>
              <a:t> </a:t>
            </a:r>
            <a:r>
              <a:rPr lang="en-US" sz="2800" dirty="0" err="1" smtClean="0"/>
              <a:t>cơ</a:t>
            </a:r>
            <a:r>
              <a:rPr lang="en-US" sz="2800" dirty="0" smtClean="0"/>
              <a:t> </a:t>
            </a:r>
            <a:r>
              <a:rPr lang="en-US" sz="2800" dirty="0" err="1" smtClean="0"/>
              <a:t>cấu</a:t>
            </a:r>
            <a:r>
              <a:rPr lang="en-US" sz="2800" dirty="0" smtClean="0"/>
              <a:t> </a:t>
            </a:r>
            <a:r>
              <a:rPr lang="en-US" sz="2800" dirty="0" err="1" smtClean="0"/>
              <a:t>hoặc</a:t>
            </a:r>
            <a:r>
              <a:rPr lang="en-US" sz="2800" dirty="0" smtClean="0"/>
              <a:t> chi </a:t>
            </a:r>
            <a:r>
              <a:rPr lang="en-US" sz="2800" dirty="0" err="1" smtClean="0"/>
              <a:t>tiết</a:t>
            </a:r>
            <a:r>
              <a:rPr lang="en-US" sz="2800" dirty="0" smtClean="0"/>
              <a:t> </a:t>
            </a:r>
            <a:r>
              <a:rPr lang="en-US" sz="2800" dirty="0" err="1" smtClean="0"/>
              <a:t>máy</a:t>
            </a:r>
            <a:r>
              <a:rPr lang="en-US" sz="2800" dirty="0" smtClean="0"/>
              <a:t> </a:t>
            </a:r>
            <a:r>
              <a:rPr lang="en-US" sz="2800" dirty="0" err="1" smtClean="0"/>
              <a:t>đảm</a:t>
            </a:r>
            <a:r>
              <a:rPr lang="en-US" sz="2800" dirty="0" smtClean="0"/>
              <a:t> </a:t>
            </a:r>
            <a:r>
              <a:rPr lang="en-US" sz="2800" dirty="0" err="1" smtClean="0"/>
              <a:t>bảo</a:t>
            </a:r>
            <a:r>
              <a:rPr lang="en-US" sz="2800" dirty="0" smtClean="0"/>
              <a:t> an </a:t>
            </a:r>
            <a:r>
              <a:rPr lang="en-US" sz="2800" dirty="0" err="1" smtClean="0"/>
              <a:t>toàn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đạt</a:t>
            </a:r>
            <a:r>
              <a:rPr lang="en-US" sz="2800" dirty="0" smtClean="0"/>
              <a:t> </a:t>
            </a:r>
            <a:r>
              <a:rPr lang="en-US" sz="2800" dirty="0" err="1" smtClean="0"/>
              <a:t>hiệu</a:t>
            </a:r>
            <a:r>
              <a:rPr lang="en-US" sz="2800" dirty="0" smtClean="0"/>
              <a:t> </a:t>
            </a:r>
            <a:r>
              <a:rPr lang="en-US" sz="2800" dirty="0" err="1" smtClean="0"/>
              <a:t>quả</a:t>
            </a:r>
            <a:r>
              <a:rPr lang="en-US" sz="2800" dirty="0" smtClean="0"/>
              <a:t> </a:t>
            </a:r>
            <a:r>
              <a:rPr lang="en-US" sz="2800" dirty="0" err="1" smtClean="0"/>
              <a:t>kinh</a:t>
            </a:r>
            <a:r>
              <a:rPr lang="en-US" sz="2800" dirty="0" smtClean="0"/>
              <a:t> </a:t>
            </a:r>
            <a:r>
              <a:rPr lang="en-US" sz="2800" dirty="0" err="1" smtClean="0"/>
              <a:t>tế</a:t>
            </a:r>
            <a:r>
              <a:rPr lang="en-US" sz="2800" dirty="0" smtClean="0"/>
              <a:t> </a:t>
            </a:r>
            <a:r>
              <a:rPr lang="en-US" sz="2800" dirty="0" err="1" smtClean="0"/>
              <a:t>cao</a:t>
            </a:r>
            <a:r>
              <a:rPr lang="en-US" sz="2800" dirty="0" smtClean="0"/>
              <a:t> .</a:t>
            </a:r>
            <a:endParaRPr lang="en-US" sz="28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8720" y="3229900"/>
            <a:ext cx="10720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Khi</a:t>
            </a:r>
            <a:r>
              <a:rPr lang="en-US" sz="2800" dirty="0" smtClean="0"/>
              <a:t> </a:t>
            </a:r>
            <a:r>
              <a:rPr lang="en-US" sz="2800" dirty="0" err="1" smtClean="0"/>
              <a:t>thiết</a:t>
            </a:r>
            <a:r>
              <a:rPr lang="en-US" sz="2800" dirty="0" smtClean="0"/>
              <a:t> </a:t>
            </a:r>
            <a:r>
              <a:rPr lang="en-US" sz="2800" dirty="0" err="1" smtClean="0"/>
              <a:t>kế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công</a:t>
            </a:r>
            <a:r>
              <a:rPr lang="en-US" sz="2800" dirty="0" smtClean="0"/>
              <a:t> </a:t>
            </a:r>
            <a:r>
              <a:rPr lang="en-US" sz="2800" dirty="0" err="1" smtClean="0"/>
              <a:t>trình</a:t>
            </a:r>
            <a:r>
              <a:rPr lang="en-US" sz="2800" dirty="0" smtClean="0"/>
              <a:t> </a:t>
            </a:r>
            <a:r>
              <a:rPr lang="en-US" sz="2800" dirty="0" err="1" smtClean="0"/>
              <a:t>hoặc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chi </a:t>
            </a:r>
            <a:r>
              <a:rPr lang="en-US" sz="2800" dirty="0" err="1" smtClean="0"/>
              <a:t>tiết</a:t>
            </a:r>
            <a:r>
              <a:rPr lang="en-US" sz="2800" dirty="0" smtClean="0"/>
              <a:t> </a:t>
            </a:r>
            <a:r>
              <a:rPr lang="en-US" sz="2800" dirty="0" err="1" smtClean="0"/>
              <a:t>máy</a:t>
            </a:r>
            <a:r>
              <a:rPr lang="en-US" sz="2800" dirty="0" smtClean="0"/>
              <a:t> </a:t>
            </a:r>
            <a:r>
              <a:rPr lang="en-US" sz="2800" dirty="0" err="1" smtClean="0"/>
              <a:t>phải</a:t>
            </a:r>
            <a:r>
              <a:rPr lang="en-US" sz="2800" dirty="0" smtClean="0"/>
              <a:t> </a:t>
            </a:r>
            <a:r>
              <a:rPr lang="en-US" sz="2800" dirty="0" err="1" smtClean="0"/>
              <a:t>đảm</a:t>
            </a:r>
            <a:r>
              <a:rPr lang="en-US" sz="2800" dirty="0" smtClean="0"/>
              <a:t> </a:t>
            </a:r>
            <a:r>
              <a:rPr lang="en-US" sz="2800" dirty="0" err="1" smtClean="0"/>
              <a:t>bảo</a:t>
            </a:r>
            <a:r>
              <a:rPr lang="en-US" sz="2800" dirty="0" smtClean="0"/>
              <a:t>:</a:t>
            </a:r>
            <a:endParaRPr lang="en-US" sz="28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56604" y="3745160"/>
            <a:ext cx="10720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800" dirty="0" smtClean="0"/>
              <a:t>- </a:t>
            </a:r>
            <a:r>
              <a:rPr lang="en-US" sz="2800" dirty="0" err="1" smtClean="0"/>
              <a:t>Bền</a:t>
            </a:r>
            <a:r>
              <a:rPr lang="en-US" sz="2800" dirty="0" smtClean="0"/>
              <a:t> : Chi </a:t>
            </a:r>
            <a:r>
              <a:rPr lang="en-US" sz="2800" dirty="0" err="1" smtClean="0"/>
              <a:t>tiết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bị</a:t>
            </a:r>
            <a:r>
              <a:rPr lang="en-US" sz="2800" dirty="0" smtClean="0"/>
              <a:t> </a:t>
            </a:r>
            <a:r>
              <a:rPr lang="en-US" sz="2800" dirty="0" err="1" smtClean="0"/>
              <a:t>phá</a:t>
            </a:r>
            <a:r>
              <a:rPr lang="en-US" sz="2800" dirty="0" smtClean="0"/>
              <a:t> </a:t>
            </a:r>
            <a:r>
              <a:rPr lang="en-US" sz="2800" dirty="0" err="1" smtClean="0"/>
              <a:t>hủy</a:t>
            </a:r>
            <a:endParaRPr lang="en-US" sz="28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4835" y="4303962"/>
            <a:ext cx="10720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800" dirty="0" smtClean="0"/>
              <a:t>- </a:t>
            </a:r>
            <a:r>
              <a:rPr lang="en-US" sz="2800" dirty="0" err="1" smtClean="0"/>
              <a:t>Cứng</a:t>
            </a:r>
            <a:r>
              <a:rPr lang="en-US" sz="2800" dirty="0" smtClean="0"/>
              <a:t> : Chi </a:t>
            </a:r>
            <a:r>
              <a:rPr lang="en-US" sz="2800" dirty="0" err="1" smtClean="0"/>
              <a:t>tiết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bị</a:t>
            </a:r>
            <a:r>
              <a:rPr lang="en-US" sz="2800" dirty="0" smtClean="0"/>
              <a:t> </a:t>
            </a:r>
            <a:r>
              <a:rPr lang="en-US" sz="2800" dirty="0" err="1" smtClean="0"/>
              <a:t>biến</a:t>
            </a:r>
            <a:r>
              <a:rPr lang="en-US" sz="2800" dirty="0" smtClean="0"/>
              <a:t> </a:t>
            </a:r>
            <a:r>
              <a:rPr lang="en-US" sz="2800" dirty="0" err="1" smtClean="0"/>
              <a:t>dạng</a:t>
            </a:r>
            <a:r>
              <a:rPr lang="en-US" sz="2800" dirty="0" smtClean="0"/>
              <a:t> </a:t>
            </a:r>
            <a:r>
              <a:rPr lang="en-US" sz="2800" dirty="0" err="1" smtClean="0"/>
              <a:t>quá</a:t>
            </a:r>
            <a:r>
              <a:rPr lang="en-US" sz="2800" dirty="0" smtClean="0"/>
              <a:t> </a:t>
            </a:r>
            <a:r>
              <a:rPr lang="en-US" sz="2800" dirty="0" err="1" smtClean="0"/>
              <a:t>lớn</a:t>
            </a:r>
            <a:endParaRPr lang="en-US" sz="2800" u="sng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942090" y="4906305"/>
            <a:ext cx="10720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800" dirty="0" smtClean="0"/>
              <a:t>- </a:t>
            </a:r>
            <a:r>
              <a:rPr lang="en-US" sz="2800" dirty="0" err="1" smtClean="0"/>
              <a:t>Điều</a:t>
            </a:r>
            <a:r>
              <a:rPr lang="en-US" sz="2800" dirty="0" smtClean="0"/>
              <a:t> </a:t>
            </a:r>
            <a:r>
              <a:rPr lang="en-US" sz="2800" dirty="0" err="1" smtClean="0"/>
              <a:t>kiện</a:t>
            </a:r>
            <a:r>
              <a:rPr lang="en-US" sz="2800" dirty="0" smtClean="0"/>
              <a:t> </a:t>
            </a:r>
            <a:r>
              <a:rPr lang="en-US" sz="2800" dirty="0" err="1" smtClean="0"/>
              <a:t>ổn</a:t>
            </a:r>
            <a:r>
              <a:rPr lang="en-US" sz="2800" dirty="0" smtClean="0"/>
              <a:t> </a:t>
            </a:r>
            <a:r>
              <a:rPr lang="en-US" sz="2800" dirty="0" err="1" smtClean="0"/>
              <a:t>định</a:t>
            </a:r>
            <a:r>
              <a:rPr lang="en-US" sz="2800" dirty="0" smtClean="0"/>
              <a:t>: Chi </a:t>
            </a:r>
            <a:r>
              <a:rPr lang="en-US" sz="2800" dirty="0" err="1" smtClean="0"/>
              <a:t>tiết</a:t>
            </a:r>
            <a:r>
              <a:rPr lang="en-US" sz="2800" dirty="0" smtClean="0"/>
              <a:t> </a:t>
            </a:r>
            <a:r>
              <a:rPr lang="en-US" sz="2800" dirty="0" err="1" smtClean="0"/>
              <a:t>luôn</a:t>
            </a:r>
            <a:r>
              <a:rPr lang="en-US" sz="2800" dirty="0" smtClean="0"/>
              <a:t> </a:t>
            </a:r>
            <a:r>
              <a:rPr lang="en-US" sz="2800" dirty="0" err="1" smtClean="0"/>
              <a:t>giữ</a:t>
            </a:r>
            <a:r>
              <a:rPr lang="en-US" sz="2800" dirty="0" smtClean="0"/>
              <a:t> </a:t>
            </a:r>
            <a:r>
              <a:rPr lang="en-US" sz="2800" dirty="0" err="1" smtClean="0"/>
              <a:t>được</a:t>
            </a:r>
            <a:r>
              <a:rPr lang="en-US" sz="2800" dirty="0" smtClean="0"/>
              <a:t> </a:t>
            </a:r>
            <a:r>
              <a:rPr lang="en-US" sz="2800" dirty="0" err="1" smtClean="0"/>
              <a:t>hình</a:t>
            </a:r>
            <a:r>
              <a:rPr lang="en-US" sz="2800" dirty="0" smtClean="0"/>
              <a:t> </a:t>
            </a:r>
            <a:r>
              <a:rPr lang="en-US" sz="2800" dirty="0" err="1" smtClean="0"/>
              <a:t>dạng</a:t>
            </a:r>
            <a:r>
              <a:rPr lang="en-US" sz="2800" dirty="0" smtClean="0"/>
              <a:t> </a:t>
            </a:r>
            <a:r>
              <a:rPr lang="en-US" sz="2800" dirty="0" err="1" smtClean="0"/>
              <a:t>cân</a:t>
            </a:r>
            <a:r>
              <a:rPr lang="en-US" sz="2800" dirty="0" smtClean="0"/>
              <a:t> </a:t>
            </a:r>
            <a:r>
              <a:rPr lang="en-US" sz="2800" dirty="0" err="1" smtClean="0"/>
              <a:t>bằng</a:t>
            </a:r>
            <a:r>
              <a:rPr lang="en-US" sz="2800" dirty="0" smtClean="0"/>
              <a:t> ban </a:t>
            </a:r>
            <a:r>
              <a:rPr lang="en-US" sz="2800" dirty="0" err="1" smtClean="0"/>
              <a:t>đầu</a:t>
            </a:r>
            <a:r>
              <a:rPr lang="en-US" sz="2800" dirty="0" smtClean="0"/>
              <a:t>.</a:t>
            </a:r>
            <a:endParaRPr lang="en-US" sz="2800" u="sng" dirty="0" smtClean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7611">
        <p:push dir="u"/>
      </p:transition>
    </mc:Choice>
    <mc:Fallback xmlns="">
      <p:transition spd="slow" advTm="1761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648326" y="92777"/>
            <a:ext cx="9131969" cy="620485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7.1. </a:t>
            </a:r>
            <a:r>
              <a:rPr lang="en-US" sz="3200" b="1" dirty="0" smtClean="0">
                <a:solidFill>
                  <a:srgbClr val="C00000"/>
                </a:solidFill>
              </a:rPr>
              <a:t>CÁC KHÁI NIỆM CƠ BẢN VỀ SỨC BỀN VẬT LIỆU</a:t>
            </a:r>
            <a:endParaRPr lang="en-US" sz="32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56595" y="6333893"/>
            <a:ext cx="255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Môn học Cơ kỹ thuật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1" y="6397203"/>
            <a:ext cx="3573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GV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43176" y="6347408"/>
            <a:ext cx="320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1763" y="687028"/>
            <a:ext cx="1155169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7.1.1. </a:t>
            </a:r>
            <a:r>
              <a:rPr lang="en-US" sz="3600" b="1" dirty="0" err="1" smtClean="0">
                <a:solidFill>
                  <a:srgbClr val="0000FF"/>
                </a:solidFill>
              </a:rPr>
              <a:t>Nhiệm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vụ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và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đối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tượng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nghiên</a:t>
            </a:r>
            <a:r>
              <a:rPr lang="en-US" sz="3600" b="1" dirty="0" smtClean="0">
                <a:solidFill>
                  <a:srgbClr val="0000FF"/>
                </a:solidFill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</a:rPr>
              <a:t>cứu</a:t>
            </a:r>
            <a:r>
              <a:rPr lang="en-US" sz="3600" b="1" dirty="0" smtClean="0">
                <a:solidFill>
                  <a:srgbClr val="0000FF"/>
                </a:solidFill>
              </a:rPr>
              <a:t>:</a:t>
            </a:r>
            <a:endParaRPr lang="en-US" sz="3600" dirty="0" smtClean="0">
              <a:solidFill>
                <a:srgbClr val="0000FF"/>
              </a:solidFill>
            </a:endParaRPr>
          </a:p>
          <a:p>
            <a:r>
              <a:rPr lang="en-US" sz="2800" b="1" dirty="0" smtClean="0">
                <a:solidFill>
                  <a:srgbClr val="0000FF"/>
                </a:solidFill>
              </a:rPr>
              <a:t>7.1.1.2. </a:t>
            </a:r>
            <a:r>
              <a:rPr lang="en-US" sz="2800" b="1" dirty="0" err="1" smtClean="0">
                <a:solidFill>
                  <a:srgbClr val="0000FF"/>
                </a:solidFill>
              </a:rPr>
              <a:t>Đối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tượng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nghiên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cứu</a:t>
            </a:r>
            <a:r>
              <a:rPr lang="en-US" sz="2800" b="1" dirty="0" smtClean="0">
                <a:solidFill>
                  <a:srgbClr val="0000FF"/>
                </a:solidFill>
              </a:rPr>
              <a:t>:</a:t>
            </a:r>
            <a:endParaRPr lang="en-US" sz="2800" b="1" i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en-US" sz="2800" dirty="0" smtClean="0"/>
          </a:p>
          <a:p>
            <a:pPr>
              <a:lnSpc>
                <a:spcPct val="130000"/>
              </a:lnSpc>
            </a:pPr>
            <a:r>
              <a:rPr lang="en-US" sz="2800" dirty="0" smtClean="0"/>
              <a:t>       </a:t>
            </a:r>
          </a:p>
          <a:p>
            <a:pPr>
              <a:lnSpc>
                <a:spcPct val="130000"/>
              </a:lnSpc>
            </a:pPr>
            <a:endParaRPr lang="en-US" sz="2800" dirty="0" smtClean="0"/>
          </a:p>
          <a:p>
            <a:pPr>
              <a:lnSpc>
                <a:spcPct val="130000"/>
              </a:lnSpc>
            </a:pPr>
            <a:endParaRPr lang="en-US" sz="2800" dirty="0" smtClean="0"/>
          </a:p>
          <a:p>
            <a:pPr>
              <a:lnSpc>
                <a:spcPct val="130000"/>
              </a:lnSpc>
            </a:pPr>
            <a:endParaRPr lang="en-US" sz="2800" dirty="0" smtClean="0"/>
          </a:p>
          <a:p>
            <a:pPr>
              <a:lnSpc>
                <a:spcPct val="120000"/>
              </a:lnSpc>
            </a:pPr>
            <a:r>
              <a:rPr lang="vi-VN" sz="2800" dirty="0"/>
              <a:t/>
            </a:r>
            <a:br>
              <a:rPr lang="vi-VN" sz="2800" dirty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/>
            </a:r>
            <a:br>
              <a:rPr lang="en-US" sz="2800" dirty="0"/>
            </a:b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9863" y="1756698"/>
            <a:ext cx="10720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rắn</a:t>
            </a:r>
            <a:r>
              <a:rPr lang="en-US" sz="2800" dirty="0" smtClean="0"/>
              <a:t> </a:t>
            </a:r>
            <a:r>
              <a:rPr lang="en-US" sz="2800" dirty="0" err="1" smtClean="0"/>
              <a:t>biến</a:t>
            </a:r>
            <a:r>
              <a:rPr lang="en-US" sz="2800" dirty="0" smtClean="0"/>
              <a:t> </a:t>
            </a:r>
            <a:r>
              <a:rPr lang="en-US" sz="2800" dirty="0" err="1" smtClean="0"/>
              <a:t>dạng</a:t>
            </a:r>
            <a:r>
              <a:rPr lang="en-US" sz="2800" dirty="0" smtClean="0"/>
              <a:t> </a:t>
            </a:r>
            <a:r>
              <a:rPr lang="en-US" sz="2800" dirty="0" err="1" smtClean="0"/>
              <a:t>mà</a:t>
            </a:r>
            <a:r>
              <a:rPr lang="en-US" sz="2800" dirty="0" smtClean="0"/>
              <a:t> </a:t>
            </a:r>
            <a:r>
              <a:rPr lang="en-US" sz="2800" dirty="0" err="1" smtClean="0"/>
              <a:t>chủ</a:t>
            </a:r>
            <a:r>
              <a:rPr lang="en-US" sz="2800" dirty="0" smtClean="0"/>
              <a:t> </a:t>
            </a:r>
            <a:r>
              <a:rPr lang="en-US" sz="2800" dirty="0" err="1" smtClean="0"/>
              <a:t>yếu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thanh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579" y="3352938"/>
            <a:ext cx="11321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Thanh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kích</a:t>
            </a:r>
            <a:r>
              <a:rPr lang="en-US" sz="2800" dirty="0" smtClean="0"/>
              <a:t> </a:t>
            </a:r>
            <a:r>
              <a:rPr lang="en-US" sz="2800" dirty="0" err="1" smtClean="0"/>
              <a:t>thước</a:t>
            </a:r>
            <a:r>
              <a:rPr lang="en-US" sz="2800" dirty="0" smtClean="0"/>
              <a:t> </a:t>
            </a:r>
            <a:r>
              <a:rPr lang="en-US" sz="2800" dirty="0" err="1" smtClean="0"/>
              <a:t>theo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phương</a:t>
            </a:r>
            <a:r>
              <a:rPr lang="en-US" sz="2800" dirty="0" smtClean="0"/>
              <a:t> </a:t>
            </a:r>
            <a:r>
              <a:rPr lang="en-US" sz="2800" dirty="0" err="1" smtClean="0"/>
              <a:t>rất</a:t>
            </a:r>
            <a:r>
              <a:rPr lang="en-US" sz="2800" dirty="0" smtClean="0"/>
              <a:t> </a:t>
            </a:r>
            <a:r>
              <a:rPr lang="en-US" sz="2800" dirty="0" err="1" smtClean="0"/>
              <a:t>lớn</a:t>
            </a:r>
            <a:r>
              <a:rPr lang="en-US" sz="2800" dirty="0" smtClean="0"/>
              <a:t> so </a:t>
            </a:r>
            <a:r>
              <a:rPr lang="en-US" sz="2800" dirty="0" err="1" smtClean="0"/>
              <a:t>với</a:t>
            </a:r>
            <a:r>
              <a:rPr lang="en-US" sz="2800" dirty="0" smtClean="0"/>
              <a:t> 2 </a:t>
            </a:r>
            <a:r>
              <a:rPr lang="en-US" sz="2800" dirty="0" err="1" smtClean="0"/>
              <a:t>phương</a:t>
            </a:r>
            <a:r>
              <a:rPr lang="en-US" sz="2800" dirty="0" smtClean="0"/>
              <a:t> </a:t>
            </a:r>
            <a:r>
              <a:rPr lang="en-US" sz="2800" dirty="0" err="1" smtClean="0"/>
              <a:t>kia</a:t>
            </a:r>
            <a:r>
              <a:rPr lang="en-US" sz="2800" dirty="0" smtClean="0"/>
              <a:t>.</a:t>
            </a:r>
            <a:endParaRPr lang="en-US" sz="2800" b="1" u="sng" dirty="0" smtClean="0"/>
          </a:p>
        </p:txBody>
      </p:sp>
      <p:sp>
        <p:nvSpPr>
          <p:cNvPr id="31" name="TextBox 30"/>
          <p:cNvSpPr txBox="1"/>
          <p:nvPr/>
        </p:nvSpPr>
        <p:spPr>
          <a:xfrm>
            <a:off x="657726" y="3906340"/>
            <a:ext cx="10720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 </a:t>
            </a:r>
            <a:r>
              <a:rPr lang="en-US" sz="2800" dirty="0" err="1" smtClean="0"/>
              <a:t>gọi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mặt</a:t>
            </a:r>
            <a:r>
              <a:rPr lang="en-US" sz="2800" dirty="0" smtClean="0"/>
              <a:t> </a:t>
            </a:r>
            <a:r>
              <a:rPr lang="en-US" sz="2800" dirty="0" err="1" smtClean="0"/>
              <a:t>cắt</a:t>
            </a:r>
            <a:r>
              <a:rPr lang="en-US" sz="2800" dirty="0" smtClean="0"/>
              <a:t> </a:t>
            </a:r>
            <a:r>
              <a:rPr lang="en-US" sz="2800" dirty="0" err="1" smtClean="0"/>
              <a:t>ngang</a:t>
            </a:r>
            <a:r>
              <a:rPr lang="en-US" sz="2800" dirty="0" smtClean="0"/>
              <a:t> (hay </a:t>
            </a:r>
            <a:r>
              <a:rPr lang="en-US" sz="2800" dirty="0" err="1" smtClean="0"/>
              <a:t>tiết</a:t>
            </a:r>
            <a:r>
              <a:rPr lang="en-US" sz="2800" dirty="0" smtClean="0"/>
              <a:t> </a:t>
            </a:r>
            <a:r>
              <a:rPr lang="en-US" sz="2800" dirty="0" err="1" smtClean="0"/>
              <a:t>diện</a:t>
            </a:r>
            <a:r>
              <a:rPr lang="en-US" sz="2800" dirty="0" smtClean="0"/>
              <a:t>)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thanh</a:t>
            </a:r>
            <a:endParaRPr lang="en-US" sz="2800" dirty="0" smtClean="0"/>
          </a:p>
        </p:txBody>
      </p:sp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2270139" y="2187434"/>
            <a:ext cx="5875254" cy="1049047"/>
            <a:chOff x="2134" y="8580"/>
            <a:chExt cx="8305" cy="1301"/>
          </a:xfrm>
        </p:grpSpPr>
        <p:sp>
          <p:nvSpPr>
            <p:cNvPr id="2051" name="AutoShape 3"/>
            <p:cNvSpPr>
              <a:spLocks noChangeArrowheads="1"/>
            </p:cNvSpPr>
            <p:nvPr/>
          </p:nvSpPr>
          <p:spPr bwMode="auto">
            <a:xfrm>
              <a:off x="6404" y="9120"/>
              <a:ext cx="3420" cy="540"/>
            </a:xfrm>
            <a:prstGeom prst="cube">
              <a:avLst>
                <a:gd name="adj" fmla="val 25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2" name="Line 4"/>
            <p:cNvSpPr>
              <a:spLocks noChangeShapeType="1"/>
            </p:cNvSpPr>
            <p:nvPr/>
          </p:nvSpPr>
          <p:spPr bwMode="auto">
            <a:xfrm>
              <a:off x="6053" y="9420"/>
              <a:ext cx="411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3" name="Line 5"/>
            <p:cNvSpPr>
              <a:spLocks noChangeShapeType="1"/>
            </p:cNvSpPr>
            <p:nvPr/>
          </p:nvSpPr>
          <p:spPr bwMode="auto">
            <a:xfrm flipV="1">
              <a:off x="9764" y="8940"/>
              <a:ext cx="220" cy="3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4" name="Text Box 6"/>
            <p:cNvSpPr txBox="1">
              <a:spLocks noChangeArrowheads="1"/>
            </p:cNvSpPr>
            <p:nvPr/>
          </p:nvSpPr>
          <p:spPr bwMode="auto">
            <a:xfrm>
              <a:off x="9899" y="8580"/>
              <a:ext cx="54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F</a:t>
              </a:r>
              <a:endPara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5" name="Arc 7"/>
            <p:cNvSpPr>
              <a:spLocks/>
            </p:cNvSpPr>
            <p:nvPr/>
          </p:nvSpPr>
          <p:spPr bwMode="auto">
            <a:xfrm rot="10800000">
              <a:off x="2281" y="8980"/>
              <a:ext cx="3274" cy="540"/>
            </a:xfrm>
            <a:custGeom>
              <a:avLst/>
              <a:gdLst>
                <a:gd name="G0" fmla="+- 19265 0 0"/>
                <a:gd name="G1" fmla="+- 0 0 0"/>
                <a:gd name="G2" fmla="+- 21600 0 0"/>
                <a:gd name="T0" fmla="*/ 39944 w 39944"/>
                <a:gd name="T1" fmla="*/ 6241 h 21600"/>
                <a:gd name="T2" fmla="*/ 0 w 39944"/>
                <a:gd name="T3" fmla="*/ 9769 h 21600"/>
                <a:gd name="T4" fmla="*/ 19265 w 3994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944" h="21600" fill="none" extrusionOk="0">
                  <a:moveTo>
                    <a:pt x="39943" y="6240"/>
                  </a:moveTo>
                  <a:cubicBezTo>
                    <a:pt x="37191" y="15360"/>
                    <a:pt x="28790" y="21599"/>
                    <a:pt x="19265" y="21600"/>
                  </a:cubicBezTo>
                  <a:cubicBezTo>
                    <a:pt x="11127" y="21600"/>
                    <a:pt x="3680" y="17026"/>
                    <a:pt x="0" y="9768"/>
                  </a:cubicBezTo>
                </a:path>
                <a:path w="39944" h="21600" stroke="0" extrusionOk="0">
                  <a:moveTo>
                    <a:pt x="39943" y="6240"/>
                  </a:moveTo>
                  <a:cubicBezTo>
                    <a:pt x="37191" y="15360"/>
                    <a:pt x="28790" y="21599"/>
                    <a:pt x="19265" y="21600"/>
                  </a:cubicBezTo>
                  <a:cubicBezTo>
                    <a:pt x="11127" y="21600"/>
                    <a:pt x="3680" y="17026"/>
                    <a:pt x="0" y="9768"/>
                  </a:cubicBezTo>
                  <a:lnTo>
                    <a:pt x="19265" y="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6" name="Arc 8"/>
            <p:cNvSpPr>
              <a:spLocks/>
            </p:cNvSpPr>
            <p:nvPr/>
          </p:nvSpPr>
          <p:spPr bwMode="auto">
            <a:xfrm rot="10800000">
              <a:off x="2315" y="9341"/>
              <a:ext cx="3109" cy="540"/>
            </a:xfrm>
            <a:custGeom>
              <a:avLst/>
              <a:gdLst>
                <a:gd name="G0" fmla="+- 17260 0 0"/>
                <a:gd name="G1" fmla="+- 0 0 0"/>
                <a:gd name="G2" fmla="+- 21600 0 0"/>
                <a:gd name="T0" fmla="*/ 37939 w 37939"/>
                <a:gd name="T1" fmla="*/ 6241 h 21600"/>
                <a:gd name="T2" fmla="*/ 0 w 37939"/>
                <a:gd name="T3" fmla="*/ 12987 h 21600"/>
                <a:gd name="T4" fmla="*/ 17260 w 37939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939" h="21600" fill="none" extrusionOk="0">
                  <a:moveTo>
                    <a:pt x="37938" y="6240"/>
                  </a:moveTo>
                  <a:cubicBezTo>
                    <a:pt x="35186" y="15360"/>
                    <a:pt x="26785" y="21599"/>
                    <a:pt x="17260" y="21600"/>
                  </a:cubicBezTo>
                  <a:cubicBezTo>
                    <a:pt x="10473" y="21600"/>
                    <a:pt x="4080" y="18410"/>
                    <a:pt x="0" y="12986"/>
                  </a:cubicBezTo>
                </a:path>
                <a:path w="37939" h="21600" stroke="0" extrusionOk="0">
                  <a:moveTo>
                    <a:pt x="37938" y="6240"/>
                  </a:moveTo>
                  <a:cubicBezTo>
                    <a:pt x="35186" y="15360"/>
                    <a:pt x="26785" y="21599"/>
                    <a:pt x="17260" y="21600"/>
                  </a:cubicBezTo>
                  <a:cubicBezTo>
                    <a:pt x="10473" y="21600"/>
                    <a:pt x="4080" y="18410"/>
                    <a:pt x="0" y="12986"/>
                  </a:cubicBezTo>
                  <a:lnTo>
                    <a:pt x="17260" y="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7" name="Oval 9"/>
            <p:cNvSpPr>
              <a:spLocks noChangeArrowheads="1"/>
            </p:cNvSpPr>
            <p:nvPr/>
          </p:nvSpPr>
          <p:spPr bwMode="auto">
            <a:xfrm>
              <a:off x="2196" y="9370"/>
              <a:ext cx="180" cy="360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Arc 10"/>
            <p:cNvSpPr>
              <a:spLocks/>
            </p:cNvSpPr>
            <p:nvPr/>
          </p:nvSpPr>
          <p:spPr bwMode="auto">
            <a:xfrm rot="10800000">
              <a:off x="2134" y="9160"/>
              <a:ext cx="3570" cy="705"/>
            </a:xfrm>
            <a:custGeom>
              <a:avLst/>
              <a:gdLst>
                <a:gd name="G0" fmla="+- 19182 0 0"/>
                <a:gd name="G1" fmla="+- 0 0 0"/>
                <a:gd name="G2" fmla="+- 21600 0 0"/>
                <a:gd name="T0" fmla="*/ 40769 w 40769"/>
                <a:gd name="T1" fmla="*/ 739 h 21600"/>
                <a:gd name="T2" fmla="*/ 0 w 40769"/>
                <a:gd name="T3" fmla="*/ 9930 h 21600"/>
                <a:gd name="T4" fmla="*/ 19182 w 40769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769" h="21600" fill="none" extrusionOk="0">
                  <a:moveTo>
                    <a:pt x="40769" y="739"/>
                  </a:moveTo>
                  <a:cubicBezTo>
                    <a:pt x="40371" y="12373"/>
                    <a:pt x="30823" y="21599"/>
                    <a:pt x="19182" y="21600"/>
                  </a:cubicBezTo>
                  <a:cubicBezTo>
                    <a:pt x="11109" y="21600"/>
                    <a:pt x="3710" y="17098"/>
                    <a:pt x="-1" y="9930"/>
                  </a:cubicBezTo>
                </a:path>
                <a:path w="40769" h="21600" stroke="0" extrusionOk="0">
                  <a:moveTo>
                    <a:pt x="40769" y="739"/>
                  </a:moveTo>
                  <a:cubicBezTo>
                    <a:pt x="40371" y="12373"/>
                    <a:pt x="30823" y="21599"/>
                    <a:pt x="19182" y="21600"/>
                  </a:cubicBezTo>
                  <a:cubicBezTo>
                    <a:pt x="11109" y="21600"/>
                    <a:pt x="3710" y="17098"/>
                    <a:pt x="-1" y="9930"/>
                  </a:cubicBezTo>
                  <a:lnTo>
                    <a:pt x="19182" y="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lgDash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Line 11"/>
            <p:cNvSpPr>
              <a:spLocks noChangeShapeType="1"/>
            </p:cNvSpPr>
            <p:nvPr/>
          </p:nvSpPr>
          <p:spPr bwMode="auto">
            <a:xfrm>
              <a:off x="2316" y="9160"/>
              <a:ext cx="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0" name="Text Box 12"/>
            <p:cNvSpPr txBox="1">
              <a:spLocks noChangeArrowheads="1"/>
            </p:cNvSpPr>
            <p:nvPr/>
          </p:nvSpPr>
          <p:spPr bwMode="auto">
            <a:xfrm>
              <a:off x="2136" y="8740"/>
              <a:ext cx="54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F</a:t>
              </a:r>
              <a:endPara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1" name="Arc 13"/>
            <p:cNvSpPr>
              <a:spLocks/>
            </p:cNvSpPr>
            <p:nvPr/>
          </p:nvSpPr>
          <p:spPr bwMode="auto">
            <a:xfrm rot="5400000">
              <a:off x="5235" y="9246"/>
              <a:ext cx="282" cy="36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16923"/>
                <a:gd name="T1" fmla="*/ 0 h 21600"/>
                <a:gd name="T2" fmla="*/ 16923 w 16923"/>
                <a:gd name="T3" fmla="*/ 8177 h 21600"/>
                <a:gd name="T4" fmla="*/ 0 w 16923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923" h="21600" fill="none" extrusionOk="0">
                  <a:moveTo>
                    <a:pt x="-1" y="0"/>
                  </a:moveTo>
                  <a:cubicBezTo>
                    <a:pt x="6593" y="0"/>
                    <a:pt x="12825" y="3011"/>
                    <a:pt x="16922" y="8177"/>
                  </a:cubicBezTo>
                </a:path>
                <a:path w="16923" h="21600" stroke="0" extrusionOk="0">
                  <a:moveTo>
                    <a:pt x="-1" y="0"/>
                  </a:moveTo>
                  <a:cubicBezTo>
                    <a:pt x="6593" y="0"/>
                    <a:pt x="12825" y="3011"/>
                    <a:pt x="16922" y="8177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198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6451">
        <p:push dir="u"/>
      </p:transition>
    </mc:Choice>
    <mc:Fallback xmlns="">
      <p:transition spd="slow" advTm="645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GV: Dương Thị 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321881" y="92778"/>
            <a:ext cx="7941056" cy="629118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7.1. </a:t>
            </a:r>
            <a:r>
              <a:rPr lang="en-US" sz="2800" b="1" dirty="0" smtClean="0">
                <a:solidFill>
                  <a:srgbClr val="C00000"/>
                </a:solidFill>
              </a:rPr>
              <a:t>CÁC KHÁI NIỆM CƠ BẢN VỀ SỨC BỀN VẬT LIỆU</a:t>
            </a:r>
            <a:endParaRPr lang="en-US" sz="28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56595" y="6333893"/>
            <a:ext cx="255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Môn học Cơ kỹ thuật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1" y="6397203"/>
            <a:ext cx="3753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GV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43176" y="6347408"/>
            <a:ext cx="320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1763" y="687028"/>
            <a:ext cx="1155169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solidFill>
                  <a:srgbClr val="0000FF"/>
                </a:solidFill>
              </a:rPr>
              <a:t>7.1.3. </a:t>
            </a:r>
            <a:r>
              <a:rPr lang="en-US" sz="3200" b="1" dirty="0" err="1" smtClean="0">
                <a:solidFill>
                  <a:srgbClr val="0000FF"/>
                </a:solidFill>
              </a:rPr>
              <a:t>Các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giả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thuyết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cơ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bản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về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vật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liệu</a:t>
            </a:r>
            <a:r>
              <a:rPr lang="en-US" sz="3200" b="1" dirty="0" smtClean="0">
                <a:solidFill>
                  <a:srgbClr val="0000FF"/>
                </a:solidFill>
              </a:rPr>
              <a:t>:</a:t>
            </a:r>
            <a:endParaRPr lang="en-US" sz="3200" dirty="0" smtClean="0">
              <a:solidFill>
                <a:srgbClr val="0000FF"/>
              </a:solidFill>
            </a:endParaRPr>
          </a:p>
          <a:p>
            <a:r>
              <a:rPr lang="en-US" sz="2800" b="1" dirty="0" smtClean="0">
                <a:solidFill>
                  <a:srgbClr val="0000FF"/>
                </a:solidFill>
              </a:rPr>
              <a:t>7.1.2.1. </a:t>
            </a:r>
            <a:r>
              <a:rPr lang="en-US" sz="2800" b="1" dirty="0" err="1" smtClean="0">
                <a:solidFill>
                  <a:srgbClr val="0000FF"/>
                </a:solidFill>
              </a:rPr>
              <a:t>Giả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thuyết</a:t>
            </a:r>
            <a:r>
              <a:rPr lang="en-US" sz="2800" b="1" dirty="0" smtClean="0">
                <a:solidFill>
                  <a:srgbClr val="0000FF"/>
                </a:solidFill>
              </a:rPr>
              <a:t> 1:</a:t>
            </a:r>
            <a:endParaRPr lang="en-US" sz="2800" b="1" i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en-US" sz="2800" dirty="0" smtClean="0"/>
          </a:p>
          <a:p>
            <a:pPr>
              <a:lnSpc>
                <a:spcPct val="130000"/>
              </a:lnSpc>
            </a:pPr>
            <a:r>
              <a:rPr lang="en-US" sz="2800" dirty="0" smtClean="0"/>
              <a:t>       </a:t>
            </a:r>
          </a:p>
          <a:p>
            <a:pPr>
              <a:lnSpc>
                <a:spcPct val="130000"/>
              </a:lnSpc>
            </a:pPr>
            <a:endParaRPr lang="en-US" sz="2800" dirty="0" smtClean="0"/>
          </a:p>
          <a:p>
            <a:pPr>
              <a:lnSpc>
                <a:spcPct val="130000"/>
              </a:lnSpc>
            </a:pPr>
            <a:endParaRPr lang="en-US" sz="2800" dirty="0" smtClean="0"/>
          </a:p>
          <a:p>
            <a:pPr>
              <a:lnSpc>
                <a:spcPct val="130000"/>
              </a:lnSpc>
            </a:pPr>
            <a:endParaRPr lang="en-US" sz="2800" dirty="0" smtClean="0"/>
          </a:p>
          <a:p>
            <a:pPr>
              <a:lnSpc>
                <a:spcPct val="120000"/>
              </a:lnSpc>
            </a:pPr>
            <a:r>
              <a:rPr lang="vi-VN" sz="2800" dirty="0"/>
              <a:t/>
            </a:r>
            <a:br>
              <a:rPr lang="vi-VN" sz="2800" dirty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/>
            </a:r>
            <a:br>
              <a:rPr lang="en-US" sz="2800" dirty="0"/>
            </a:b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9863" y="1756698"/>
            <a:ext cx="10720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 smtClean="0"/>
              <a:t>liên</a:t>
            </a:r>
            <a:r>
              <a:rPr lang="en-US" sz="2800" dirty="0" smtClean="0"/>
              <a:t> </a:t>
            </a:r>
            <a:r>
              <a:rPr lang="en-US" sz="2800" dirty="0" err="1" smtClean="0"/>
              <a:t>tục</a:t>
            </a:r>
            <a:r>
              <a:rPr lang="en-US" sz="2800" dirty="0" smtClean="0"/>
              <a:t>, </a:t>
            </a:r>
            <a:r>
              <a:rPr lang="en-US" sz="2800" dirty="0" err="1" smtClean="0"/>
              <a:t>đồng</a:t>
            </a:r>
            <a:r>
              <a:rPr lang="en-US" sz="2800" dirty="0" smtClean="0"/>
              <a:t> </a:t>
            </a: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đẳng</a:t>
            </a:r>
            <a:r>
              <a:rPr lang="en-US" sz="2800" dirty="0" smtClean="0"/>
              <a:t> </a:t>
            </a:r>
            <a:r>
              <a:rPr lang="en-US" sz="2800" dirty="0" err="1" smtClean="0"/>
              <a:t>hướng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62263" y="2306154"/>
            <a:ext cx="10720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+ </a:t>
            </a:r>
            <a:r>
              <a:rPr lang="en-US" sz="2800" dirty="0" err="1" smtClean="0"/>
              <a:t>Liên</a:t>
            </a:r>
            <a:r>
              <a:rPr lang="en-US" sz="2800" dirty="0" smtClean="0"/>
              <a:t> </a:t>
            </a:r>
            <a:r>
              <a:rPr lang="en-US" sz="2800" dirty="0" err="1" smtClean="0"/>
              <a:t>tục</a:t>
            </a:r>
            <a:r>
              <a:rPr lang="en-US" sz="2800" dirty="0" smtClean="0"/>
              <a:t>: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tích</a:t>
            </a:r>
            <a:r>
              <a:rPr lang="en-US" sz="2800" dirty="0" smtClean="0"/>
              <a:t> </a:t>
            </a:r>
            <a:r>
              <a:rPr lang="en-US" sz="2800" dirty="0" err="1" smtClean="0"/>
              <a:t>đồng</a:t>
            </a:r>
            <a:r>
              <a:rPr lang="en-US" sz="2800" dirty="0" smtClean="0"/>
              <a:t> </a:t>
            </a:r>
            <a:r>
              <a:rPr lang="en-US" sz="2800" dirty="0" err="1" smtClean="0"/>
              <a:t>đều</a:t>
            </a:r>
            <a:r>
              <a:rPr lang="en-US" sz="2800" dirty="0" smtClean="0"/>
              <a:t>,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khe</a:t>
            </a:r>
            <a:r>
              <a:rPr lang="en-US" sz="2800" dirty="0" smtClean="0"/>
              <a:t> </a:t>
            </a:r>
            <a:r>
              <a:rPr lang="en-US" sz="2800" dirty="0" err="1" smtClean="0"/>
              <a:t>hở</a:t>
            </a:r>
            <a:endParaRPr lang="en-US" sz="2800" dirty="0" smtClean="0"/>
          </a:p>
        </p:txBody>
      </p:sp>
      <p:sp>
        <p:nvSpPr>
          <p:cNvPr id="21" name="TextBox 20"/>
          <p:cNvSpPr txBox="1"/>
          <p:nvPr/>
        </p:nvSpPr>
        <p:spPr>
          <a:xfrm>
            <a:off x="854242" y="2951866"/>
            <a:ext cx="108805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+ </a:t>
            </a:r>
            <a:r>
              <a:rPr lang="en-US" sz="2800" dirty="0" err="1" smtClean="0"/>
              <a:t>Đồng</a:t>
            </a:r>
            <a:r>
              <a:rPr lang="en-US" sz="2800" dirty="0" smtClean="0"/>
              <a:t> </a:t>
            </a:r>
            <a:r>
              <a:rPr lang="en-US" sz="2800" dirty="0" err="1" smtClean="0"/>
              <a:t>tính</a:t>
            </a:r>
            <a:r>
              <a:rPr lang="en-US" sz="2800" dirty="0" smtClean="0"/>
              <a:t>: </a:t>
            </a: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cơ</a:t>
            </a:r>
            <a:r>
              <a:rPr lang="en-US" sz="2800" dirty="0" smtClean="0"/>
              <a:t> </a:t>
            </a:r>
            <a:r>
              <a:rPr lang="en-US" sz="2800" dirty="0" err="1" smtClean="0"/>
              <a:t>lý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r>
              <a:rPr lang="en-US" sz="2800" dirty="0" smtClean="0"/>
              <a:t> ở </a:t>
            </a:r>
            <a:r>
              <a:rPr lang="en-US" sz="2800" dirty="0" err="1" smtClean="0"/>
              <a:t>mọi</a:t>
            </a:r>
            <a:r>
              <a:rPr lang="en-US" sz="2800" dirty="0" smtClean="0"/>
              <a:t> </a:t>
            </a:r>
            <a:r>
              <a:rPr lang="en-US" sz="2800" dirty="0" err="1" smtClean="0"/>
              <a:t>nơi</a:t>
            </a:r>
            <a:r>
              <a:rPr lang="en-US" sz="2800" dirty="0" smtClean="0"/>
              <a:t>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đều</a:t>
            </a:r>
            <a:r>
              <a:rPr lang="en-US" sz="2800" dirty="0" smtClean="0"/>
              <a:t> </a:t>
            </a:r>
            <a:r>
              <a:rPr lang="en-US" sz="2800" dirty="0" err="1" smtClean="0"/>
              <a:t>giống</a:t>
            </a:r>
            <a:r>
              <a:rPr lang="en-US" sz="2800" dirty="0" smtClean="0"/>
              <a:t> </a:t>
            </a:r>
            <a:r>
              <a:rPr lang="en-US" sz="2800" dirty="0" err="1" smtClean="0"/>
              <a:t>nhau</a:t>
            </a:r>
            <a:r>
              <a:rPr lang="en-US" sz="2800" dirty="0" smtClean="0"/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54242" y="3962502"/>
            <a:ext cx="109286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+ </a:t>
            </a:r>
            <a:r>
              <a:rPr lang="en-US" sz="2800" dirty="0" err="1" smtClean="0"/>
              <a:t>Đẳng</a:t>
            </a:r>
            <a:r>
              <a:rPr lang="en-US" sz="2800" dirty="0" smtClean="0"/>
              <a:t> </a:t>
            </a:r>
            <a:r>
              <a:rPr lang="en-US" sz="2800" dirty="0" err="1" smtClean="0"/>
              <a:t>hướng</a:t>
            </a:r>
            <a:r>
              <a:rPr lang="en-US" sz="2800" dirty="0" smtClean="0"/>
              <a:t>: </a:t>
            </a: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 smtClean="0"/>
              <a:t>chất</a:t>
            </a:r>
            <a:r>
              <a:rPr lang="en-US" sz="2800" dirty="0" smtClean="0"/>
              <a:t> </a:t>
            </a:r>
            <a:r>
              <a:rPr lang="en-US" sz="2800" dirty="0" err="1" smtClean="0"/>
              <a:t>cơ</a:t>
            </a:r>
            <a:r>
              <a:rPr lang="en-US" sz="2800" dirty="0" smtClean="0"/>
              <a:t> </a:t>
            </a:r>
            <a:r>
              <a:rPr lang="en-US" sz="2800" dirty="0" err="1" smtClean="0"/>
              <a:t>lý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r>
              <a:rPr lang="en-US" sz="2800" dirty="0" smtClean="0"/>
              <a:t> </a:t>
            </a:r>
            <a:r>
              <a:rPr lang="en-US" sz="2800" dirty="0" err="1" smtClean="0"/>
              <a:t>quanh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điểm</a:t>
            </a:r>
            <a:r>
              <a:rPr lang="en-US" sz="2800" dirty="0" smtClean="0"/>
              <a:t> </a:t>
            </a:r>
            <a:r>
              <a:rPr lang="en-US" sz="2800" dirty="0" err="1" smtClean="0"/>
              <a:t>bất</a:t>
            </a:r>
            <a:r>
              <a:rPr lang="en-US" sz="2800" dirty="0" smtClean="0"/>
              <a:t> </a:t>
            </a:r>
            <a:r>
              <a:rPr lang="en-US" sz="2800" dirty="0" err="1" smtClean="0"/>
              <a:t>kỳ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theo</a:t>
            </a:r>
            <a:r>
              <a:rPr lang="en-US" sz="2800" dirty="0" smtClean="0"/>
              <a:t> </a:t>
            </a:r>
            <a:r>
              <a:rPr lang="en-US" sz="2800" dirty="0" err="1" smtClean="0"/>
              <a:t>mọi</a:t>
            </a:r>
            <a:r>
              <a:rPr lang="en-US" sz="2800" dirty="0" smtClean="0"/>
              <a:t> </a:t>
            </a:r>
            <a:r>
              <a:rPr lang="en-US" sz="2800" dirty="0" err="1" smtClean="0"/>
              <a:t>phương</a:t>
            </a:r>
            <a:r>
              <a:rPr lang="en-US" sz="2800" dirty="0" smtClean="0"/>
              <a:t> </a:t>
            </a:r>
            <a:r>
              <a:rPr lang="en-US" sz="2800" dirty="0" err="1" smtClean="0"/>
              <a:t>đều</a:t>
            </a:r>
            <a:r>
              <a:rPr lang="en-US" sz="2800" dirty="0" smtClean="0"/>
              <a:t> </a:t>
            </a:r>
            <a:r>
              <a:rPr lang="en-US" sz="2800" dirty="0" err="1" smtClean="0"/>
              <a:t>như</a:t>
            </a:r>
            <a:r>
              <a:rPr lang="en-US" sz="2800" dirty="0" smtClean="0"/>
              <a:t> </a:t>
            </a:r>
            <a:r>
              <a:rPr lang="en-US" sz="2800" dirty="0" err="1" smtClean="0"/>
              <a:t>nhau</a:t>
            </a:r>
            <a:endParaRPr lang="en-US" sz="2800" dirty="0" smtClean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351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630">
        <p:push dir="u"/>
      </p:transition>
    </mc:Choice>
    <mc:Fallback xmlns="">
      <p:transition spd="slow" advTm="63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883" y="757989"/>
            <a:ext cx="11646569" cy="5418974"/>
          </a:xfrm>
        </p:spPr>
        <p:txBody>
          <a:bodyPr/>
          <a:lstStyle/>
          <a:p>
            <a:pPr>
              <a:buNone/>
            </a:pPr>
            <a:r>
              <a:rPr lang="en-US" sz="3200" b="1" dirty="0" smtClean="0">
                <a:solidFill>
                  <a:srgbClr val="0000FF"/>
                </a:solidFill>
              </a:rPr>
              <a:t>7.1.2. </a:t>
            </a:r>
            <a:r>
              <a:rPr lang="en-US" sz="3200" b="1" dirty="0" err="1" smtClean="0">
                <a:solidFill>
                  <a:srgbClr val="0000FF"/>
                </a:solidFill>
              </a:rPr>
              <a:t>Các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giả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thuyết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cơ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bản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về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vật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liệu</a:t>
            </a:r>
            <a:r>
              <a:rPr lang="en-US" sz="3200" b="1" dirty="0" smtClean="0">
                <a:solidFill>
                  <a:srgbClr val="0000FF"/>
                </a:solidFill>
              </a:rPr>
              <a:t>:</a:t>
            </a:r>
            <a:endParaRPr lang="en-US" sz="3200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0000FF"/>
                </a:solidFill>
              </a:rPr>
              <a:t>7.1.2.2. </a:t>
            </a:r>
            <a:r>
              <a:rPr lang="en-US" b="1" dirty="0" err="1" smtClean="0">
                <a:solidFill>
                  <a:srgbClr val="0000FF"/>
                </a:solidFill>
              </a:rPr>
              <a:t>Giả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thuyết</a:t>
            </a:r>
            <a:r>
              <a:rPr lang="en-US" b="1" dirty="0" smtClean="0">
                <a:solidFill>
                  <a:srgbClr val="0000FF"/>
                </a:solidFill>
              </a:rPr>
              <a:t> 2:</a:t>
            </a:r>
            <a:endParaRPr lang="en-US" b="1" i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61936" y="180475"/>
            <a:ext cx="8217569" cy="637672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7.1. </a:t>
            </a:r>
            <a:r>
              <a:rPr lang="en-US" sz="2800" b="1" dirty="0" smtClean="0">
                <a:solidFill>
                  <a:srgbClr val="C00000"/>
                </a:solidFill>
              </a:rPr>
              <a:t>CÁC KHÁI NIỆM CƠ BẢN VỀ SỨC BỀN VẬT LIỆU</a:t>
            </a:r>
            <a:endParaRPr lang="en-US" sz="28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9863" y="1756698"/>
            <a:ext cx="10720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 smtClean="0"/>
              <a:t>đàn</a:t>
            </a:r>
            <a:r>
              <a:rPr lang="en-US" sz="2800" dirty="0" smtClean="0"/>
              <a:t> </a:t>
            </a:r>
            <a:r>
              <a:rPr lang="en-US" sz="2800" dirty="0" err="1" smtClean="0"/>
              <a:t>hồi</a:t>
            </a:r>
            <a:r>
              <a:rPr lang="en-US" sz="2800" dirty="0" smtClean="0"/>
              <a:t> </a:t>
            </a:r>
            <a:r>
              <a:rPr lang="en-US" sz="2800" dirty="0" err="1" smtClean="0"/>
              <a:t>tuyệt</a:t>
            </a:r>
            <a:r>
              <a:rPr lang="en-US" sz="2800" dirty="0" smtClean="0"/>
              <a:t> </a:t>
            </a:r>
            <a:r>
              <a:rPr lang="en-US" sz="2800" dirty="0" err="1" smtClean="0"/>
              <a:t>đối</a:t>
            </a:r>
            <a:r>
              <a:rPr lang="en-US" sz="2800" dirty="0" smtClean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3031" y="2270033"/>
            <a:ext cx="10720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7.1.2.3. </a:t>
            </a:r>
            <a:r>
              <a:rPr lang="en-US" sz="2800" b="1" dirty="0" err="1" smtClean="0">
                <a:solidFill>
                  <a:srgbClr val="0000FF"/>
                </a:solidFill>
              </a:rPr>
              <a:t>Giả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thuyết</a:t>
            </a:r>
            <a:r>
              <a:rPr lang="en-US" sz="2800" b="1" dirty="0" smtClean="0">
                <a:solidFill>
                  <a:srgbClr val="0000FF"/>
                </a:solidFill>
              </a:rPr>
              <a:t> 3:</a:t>
            </a:r>
            <a:endParaRPr lang="en-US" sz="2800" b="1" i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9916" y="2775352"/>
            <a:ext cx="62514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r>
              <a:rPr lang="en-US" sz="2800" dirty="0" smtClean="0"/>
              <a:t> </a:t>
            </a:r>
            <a:r>
              <a:rPr lang="en-US" sz="2800" dirty="0" err="1" smtClean="0"/>
              <a:t>tuân</a:t>
            </a:r>
            <a:r>
              <a:rPr lang="en-US" sz="2800" dirty="0" smtClean="0"/>
              <a:t> </a:t>
            </a:r>
            <a:r>
              <a:rPr lang="en-US" sz="2800" dirty="0" err="1" smtClean="0"/>
              <a:t>theo</a:t>
            </a:r>
            <a:r>
              <a:rPr lang="en-US" sz="2800" dirty="0" smtClean="0"/>
              <a:t> </a:t>
            </a:r>
            <a:r>
              <a:rPr lang="en-US" sz="2800" dirty="0" err="1" smtClean="0"/>
              <a:t>định</a:t>
            </a:r>
            <a:r>
              <a:rPr lang="en-US" sz="2800" dirty="0" smtClean="0"/>
              <a:t> </a:t>
            </a:r>
            <a:r>
              <a:rPr lang="en-US" sz="2800" dirty="0" err="1" smtClean="0"/>
              <a:t>luật</a:t>
            </a:r>
            <a:r>
              <a:rPr lang="en-US" sz="2800" dirty="0" smtClean="0"/>
              <a:t> Hooke: </a:t>
            </a:r>
            <a:r>
              <a:rPr lang="en-US" sz="2800" b="1" dirty="0" smtClean="0"/>
              <a:t>“ </a:t>
            </a:r>
            <a:r>
              <a:rPr lang="en-US" sz="2800" b="1" dirty="0" err="1" smtClean="0"/>
              <a:t>Biến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dạng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của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vật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liệu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tỷ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lệ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bậc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nhất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với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lực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gây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biến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dạng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đó</a:t>
            </a:r>
            <a:r>
              <a:rPr lang="en-US" sz="2800" b="1" dirty="0" smtClean="0"/>
              <a:t>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3665" y="4260033"/>
            <a:ext cx="10720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 P = C . </a:t>
            </a:r>
            <a:r>
              <a:rPr lang="en-US" sz="2800" dirty="0" smtClean="0">
                <a:sym typeface="Symbol"/>
              </a:rPr>
              <a:t></a:t>
            </a:r>
            <a:r>
              <a:rPr lang="en-US" sz="2800" dirty="0" smtClean="0"/>
              <a:t>l   ( C: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hệ</a:t>
            </a:r>
            <a:r>
              <a:rPr lang="en-US" sz="2800" dirty="0" smtClean="0"/>
              <a:t> </a:t>
            </a:r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biến</a:t>
            </a:r>
            <a:r>
              <a:rPr lang="en-US" sz="2800" dirty="0" smtClean="0"/>
              <a:t> </a:t>
            </a:r>
            <a:r>
              <a:rPr lang="en-US" sz="2800" dirty="0" err="1" smtClean="0"/>
              <a:t>dạng</a:t>
            </a:r>
            <a:r>
              <a:rPr lang="en-US" sz="2800" dirty="0" smtClean="0"/>
              <a:t>)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7711447" y="2676385"/>
            <a:ext cx="2539062" cy="2153652"/>
            <a:chOff x="7711447" y="2502217"/>
            <a:chExt cx="2539062" cy="2153652"/>
          </a:xfrm>
        </p:grpSpPr>
        <p:grpSp>
          <p:nvGrpSpPr>
            <p:cNvPr id="3074" name="Group 2"/>
            <p:cNvGrpSpPr>
              <a:grpSpLocks/>
            </p:cNvGrpSpPr>
            <p:nvPr/>
          </p:nvGrpSpPr>
          <p:grpSpPr bwMode="auto">
            <a:xfrm>
              <a:off x="7711447" y="2502217"/>
              <a:ext cx="2539062" cy="2153652"/>
              <a:chOff x="2721" y="3115"/>
              <a:chExt cx="2704" cy="2160"/>
            </a:xfrm>
          </p:grpSpPr>
          <p:sp>
            <p:nvSpPr>
              <p:cNvPr id="3075" name="Line 3"/>
              <p:cNvSpPr>
                <a:spLocks noChangeShapeType="1"/>
              </p:cNvSpPr>
              <p:nvPr/>
            </p:nvSpPr>
            <p:spPr bwMode="auto">
              <a:xfrm>
                <a:off x="3141" y="3295"/>
                <a:ext cx="0" cy="162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arrow" w="sm" len="lg"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6" name="Line 4"/>
              <p:cNvSpPr>
                <a:spLocks noChangeShapeType="1"/>
              </p:cNvSpPr>
              <p:nvPr/>
            </p:nvSpPr>
            <p:spPr bwMode="auto">
              <a:xfrm>
                <a:off x="3141" y="4914"/>
                <a:ext cx="180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arrow" w="sm" len="lg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7" name="Line 5"/>
              <p:cNvSpPr>
                <a:spLocks noChangeShapeType="1"/>
              </p:cNvSpPr>
              <p:nvPr/>
            </p:nvSpPr>
            <p:spPr bwMode="auto">
              <a:xfrm flipV="1">
                <a:off x="3141" y="3654"/>
                <a:ext cx="720" cy="126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8" name="Text Box 6"/>
              <p:cNvSpPr txBox="1">
                <a:spLocks noChangeArrowheads="1"/>
              </p:cNvSpPr>
              <p:nvPr/>
            </p:nvSpPr>
            <p:spPr bwMode="auto">
              <a:xfrm>
                <a:off x="2781" y="4735"/>
                <a:ext cx="54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O</a:t>
                </a:r>
                <a:endParaRPr kumimoji="0" lang="en-US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79" name="Text Box 7"/>
              <p:cNvSpPr txBox="1">
                <a:spLocks noChangeArrowheads="1"/>
              </p:cNvSpPr>
              <p:nvPr/>
            </p:nvSpPr>
            <p:spPr bwMode="auto">
              <a:xfrm>
                <a:off x="2721" y="3115"/>
                <a:ext cx="509" cy="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80" name="Text Box 8"/>
              <p:cNvSpPr txBox="1">
                <a:spLocks noChangeArrowheads="1"/>
              </p:cNvSpPr>
              <p:nvPr/>
            </p:nvSpPr>
            <p:spPr bwMode="auto">
              <a:xfrm>
                <a:off x="4885" y="4660"/>
                <a:ext cx="54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  <a:sym typeface="Symbol" pitchFamily="18" charset="2"/>
                  </a:rPr>
                  <a:t></a:t>
                </a:r>
                <a:r>
                  <a:rPr kumimoji="0" lang="en-US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l</a:t>
                </a:r>
                <a:endParaRPr kumimoji="0" lang="en-US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7792759" y="2975430"/>
              <a:ext cx="526208" cy="4427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dirty="0" smtClean="0">
                  <a:latin typeface="Times New Roman" pitchFamily="18" charset="0"/>
                  <a:cs typeface="Arial" pitchFamily="34" charset="0"/>
                  <a:sym typeface="Symbol" pitchFamily="18" charset="2"/>
                </a:rPr>
                <a:t>P</a:t>
              </a:r>
              <a:endPara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GV: PHAN THỊ XUÂN TRANG                                                                                                    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CƠ KỸ THUẬT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GV: Dương Thị 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321881" y="246744"/>
            <a:ext cx="7374379" cy="609600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7.2. NGOẠI LỰC – NỘI LỰC - ỨNG SUẤT</a:t>
            </a:r>
            <a:endParaRPr lang="en-US" sz="30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56595" y="6333893"/>
            <a:ext cx="255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Môn học Cơ kỹ thuật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6397203"/>
            <a:ext cx="3477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GV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43176" y="6347408"/>
            <a:ext cx="320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ontent Placeholder 2"/>
          <p:cNvSpPr>
            <a:spLocks noGrp="1"/>
          </p:cNvSpPr>
          <p:nvPr>
            <p:ph idx="1"/>
          </p:nvPr>
        </p:nvSpPr>
        <p:spPr>
          <a:xfrm>
            <a:off x="336883" y="899885"/>
            <a:ext cx="11646569" cy="5277077"/>
          </a:xfrm>
        </p:spPr>
        <p:txBody>
          <a:bodyPr/>
          <a:lstStyle/>
          <a:p>
            <a:pPr>
              <a:buNone/>
            </a:pPr>
            <a:r>
              <a:rPr lang="en-US" sz="3200" b="1" dirty="0" smtClean="0">
                <a:solidFill>
                  <a:srgbClr val="0000FF"/>
                </a:solidFill>
              </a:rPr>
              <a:t>7.2.1. </a:t>
            </a:r>
            <a:r>
              <a:rPr lang="en-US" sz="3200" b="1" dirty="0" err="1" smtClean="0">
                <a:solidFill>
                  <a:srgbClr val="0000FF"/>
                </a:solidFill>
              </a:rPr>
              <a:t>Ngoại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lực</a:t>
            </a:r>
            <a:r>
              <a:rPr lang="en-US" sz="3200" b="1" dirty="0" smtClean="0">
                <a:solidFill>
                  <a:srgbClr val="0000FF"/>
                </a:solidFill>
              </a:rPr>
              <a:t>:</a:t>
            </a:r>
            <a:endParaRPr lang="en-US" sz="3200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0000FF"/>
                </a:solidFill>
              </a:rPr>
              <a:t>     </a:t>
            </a:r>
            <a:r>
              <a:rPr lang="en-US" b="1" dirty="0" err="1" smtClean="0">
                <a:solidFill>
                  <a:srgbClr val="0000FF"/>
                </a:solidFill>
              </a:rPr>
              <a:t>Định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nghĩa</a:t>
            </a:r>
            <a:r>
              <a:rPr lang="en-US" b="1" dirty="0" smtClean="0">
                <a:solidFill>
                  <a:srgbClr val="0000FF"/>
                </a:solidFill>
              </a:rPr>
              <a:t>:</a:t>
            </a:r>
            <a:endParaRPr lang="en-US" b="1" i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95349" y="1988927"/>
            <a:ext cx="107201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Ngoại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những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tác</a:t>
            </a:r>
            <a:r>
              <a:rPr lang="en-US" sz="2800" dirty="0" smtClean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 </a:t>
            </a:r>
            <a:r>
              <a:rPr lang="en-US" sz="2800" dirty="0" err="1" smtClean="0"/>
              <a:t>từ</a:t>
            </a:r>
            <a:r>
              <a:rPr lang="en-US" sz="2800" dirty="0" smtClean="0"/>
              <a:t> </a:t>
            </a:r>
            <a:r>
              <a:rPr lang="en-US" sz="2800" dirty="0" err="1" smtClean="0"/>
              <a:t>môi</a:t>
            </a:r>
            <a:r>
              <a:rPr lang="en-US" sz="2800" dirty="0" smtClean="0"/>
              <a:t> </a:t>
            </a:r>
            <a:r>
              <a:rPr lang="en-US" sz="2800" dirty="0" err="1" smtClean="0"/>
              <a:t>trường</a:t>
            </a:r>
            <a:r>
              <a:rPr lang="en-US" sz="2800" dirty="0" smtClean="0"/>
              <a:t> </a:t>
            </a:r>
            <a:r>
              <a:rPr lang="en-US" sz="2800" dirty="0" err="1" smtClean="0"/>
              <a:t>bên</a:t>
            </a:r>
            <a:r>
              <a:rPr lang="en-US" sz="2800" dirty="0" smtClean="0"/>
              <a:t> </a:t>
            </a:r>
            <a:r>
              <a:rPr lang="en-US" sz="2800" dirty="0" err="1" smtClean="0"/>
              <a:t>ngoài</a:t>
            </a:r>
            <a:r>
              <a:rPr lang="en-US" sz="2800" dirty="0" smtClean="0"/>
              <a:t> hay </a:t>
            </a:r>
            <a:r>
              <a:rPr lang="en-US" sz="2800" dirty="0" err="1" smtClean="0"/>
              <a:t>từ</a:t>
            </a:r>
            <a:r>
              <a:rPr lang="en-US" sz="2800" dirty="0" smtClean="0"/>
              <a:t> </a:t>
            </a:r>
            <a:r>
              <a:rPr lang="en-US" sz="2800" dirty="0" err="1" smtClean="0"/>
              <a:t>những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khác</a:t>
            </a:r>
            <a:r>
              <a:rPr lang="en-US" sz="2800" dirty="0" smtClean="0"/>
              <a:t> </a:t>
            </a:r>
            <a:r>
              <a:rPr lang="en-US" sz="2800" dirty="0" err="1" smtClean="0"/>
              <a:t>lên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đang</a:t>
            </a:r>
            <a:r>
              <a:rPr lang="en-US" sz="2800" dirty="0" smtClean="0"/>
              <a:t> </a:t>
            </a:r>
            <a:r>
              <a:rPr lang="en-US" sz="2800" dirty="0" err="1" smtClean="0"/>
              <a:t>xét</a:t>
            </a:r>
            <a:r>
              <a:rPr lang="en-US" sz="2800" dirty="0" smtClean="0"/>
              <a:t> </a:t>
            </a:r>
            <a:r>
              <a:rPr lang="en-US" sz="2800" dirty="0" err="1" smtClean="0"/>
              <a:t>làm</a:t>
            </a:r>
            <a:r>
              <a:rPr lang="en-US" sz="2800" dirty="0" smtClean="0"/>
              <a:t> </a:t>
            </a:r>
            <a:r>
              <a:rPr lang="en-US" sz="2800" dirty="0" err="1" smtClean="0"/>
              <a:t>nó</a:t>
            </a:r>
            <a:r>
              <a:rPr lang="en-US" sz="2800" dirty="0" smtClean="0"/>
              <a:t> </a:t>
            </a:r>
            <a:r>
              <a:rPr lang="en-US" sz="2800" dirty="0" err="1" smtClean="0"/>
              <a:t>bị</a:t>
            </a:r>
            <a:r>
              <a:rPr lang="en-US" sz="2800" dirty="0" smtClean="0"/>
              <a:t> </a:t>
            </a:r>
            <a:r>
              <a:rPr lang="en-US" sz="2800" dirty="0" err="1" smtClean="0"/>
              <a:t>biến</a:t>
            </a:r>
            <a:r>
              <a:rPr lang="en-US" sz="2800" dirty="0" smtClean="0"/>
              <a:t> </a:t>
            </a:r>
            <a:r>
              <a:rPr lang="en-US" sz="2800" dirty="0" err="1" smtClean="0"/>
              <a:t>dạng</a:t>
            </a:r>
            <a:r>
              <a:rPr lang="en-US" sz="2800" dirty="0" smtClean="0"/>
              <a:t>.</a:t>
            </a:r>
          </a:p>
        </p:txBody>
      </p:sp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4004830" y="3308797"/>
            <a:ext cx="4036386" cy="1553482"/>
            <a:chOff x="3924" y="4684"/>
            <a:chExt cx="4429" cy="1676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7973" y="5503"/>
              <a:ext cx="380" cy="5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B</a:t>
              </a:r>
              <a:endPara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00" name="Rectangle 4"/>
            <p:cNvSpPr>
              <a:spLocks noChangeArrowheads="1"/>
            </p:cNvSpPr>
            <p:nvPr/>
          </p:nvSpPr>
          <p:spPr bwMode="auto">
            <a:xfrm>
              <a:off x="4039" y="5489"/>
              <a:ext cx="333" cy="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A</a:t>
              </a:r>
              <a:endPara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101" name="AutoShape 5"/>
            <p:cNvCxnSpPr>
              <a:cxnSpLocks noChangeShapeType="1"/>
            </p:cNvCxnSpPr>
            <p:nvPr/>
          </p:nvCxnSpPr>
          <p:spPr bwMode="auto">
            <a:xfrm>
              <a:off x="3950" y="5396"/>
              <a:ext cx="4296" cy="0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</p:cxnSp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7835" y="5300"/>
              <a:ext cx="415" cy="191"/>
              <a:chOff x="8130" y="10587"/>
              <a:chExt cx="884" cy="423"/>
            </a:xfrm>
          </p:grpSpPr>
          <p:cxnSp>
            <p:nvCxnSpPr>
              <p:cNvPr id="4103" name="AutoShape 7"/>
              <p:cNvCxnSpPr>
                <a:cxnSpLocks noChangeShapeType="1"/>
              </p:cNvCxnSpPr>
              <p:nvPr/>
            </p:nvCxnSpPr>
            <p:spPr bwMode="auto">
              <a:xfrm>
                <a:off x="8190" y="10920"/>
                <a:ext cx="780" cy="0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4104" name="AutoShape 8"/>
              <p:cNvCxnSpPr>
                <a:cxnSpLocks noChangeShapeType="1"/>
              </p:cNvCxnSpPr>
              <p:nvPr/>
            </p:nvCxnSpPr>
            <p:spPr bwMode="auto">
              <a:xfrm>
                <a:off x="8190" y="10680"/>
                <a:ext cx="780" cy="0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</p:cxnSp>
          <p:grpSp>
            <p:nvGrpSpPr>
              <p:cNvPr id="4105" name="Group 9"/>
              <p:cNvGrpSpPr>
                <a:grpSpLocks/>
              </p:cNvGrpSpPr>
              <p:nvPr/>
            </p:nvGrpSpPr>
            <p:grpSpPr bwMode="auto">
              <a:xfrm>
                <a:off x="8190" y="10587"/>
                <a:ext cx="374" cy="93"/>
                <a:chOff x="7968" y="6233"/>
                <a:chExt cx="374" cy="93"/>
              </a:xfrm>
            </p:grpSpPr>
            <p:sp>
              <p:nvSpPr>
                <p:cNvPr id="4106" name="Line 10"/>
                <p:cNvSpPr>
                  <a:spLocks noChangeShapeType="1"/>
                </p:cNvSpPr>
                <p:nvPr/>
              </p:nvSpPr>
              <p:spPr bwMode="auto">
                <a:xfrm flipH="1">
                  <a:off x="8169" y="6233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07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8032" y="6233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08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8233" y="6233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09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7968" y="6233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10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8103" y="6233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</p:grpSp>
          <p:sp>
            <p:nvSpPr>
              <p:cNvPr id="4111" name="Line 15"/>
              <p:cNvSpPr>
                <a:spLocks noChangeShapeType="1"/>
              </p:cNvSpPr>
              <p:nvPr/>
            </p:nvSpPr>
            <p:spPr bwMode="auto">
              <a:xfrm flipH="1">
                <a:off x="8796" y="10587"/>
                <a:ext cx="109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/>
              </a:p>
            </p:txBody>
          </p:sp>
          <p:sp>
            <p:nvSpPr>
              <p:cNvPr id="4112" name="Line 16"/>
              <p:cNvSpPr>
                <a:spLocks noChangeShapeType="1"/>
              </p:cNvSpPr>
              <p:nvPr/>
            </p:nvSpPr>
            <p:spPr bwMode="auto">
              <a:xfrm flipH="1">
                <a:off x="8584" y="10587"/>
                <a:ext cx="109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/>
              </a:p>
            </p:txBody>
          </p:sp>
          <p:sp>
            <p:nvSpPr>
              <p:cNvPr id="4113" name="Line 17"/>
              <p:cNvSpPr>
                <a:spLocks noChangeShapeType="1"/>
              </p:cNvSpPr>
              <p:nvPr/>
            </p:nvSpPr>
            <p:spPr bwMode="auto">
              <a:xfrm flipH="1">
                <a:off x="8905" y="10587"/>
                <a:ext cx="109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/>
              </a:p>
            </p:txBody>
          </p:sp>
          <p:sp>
            <p:nvSpPr>
              <p:cNvPr id="4114" name="Line 18"/>
              <p:cNvSpPr>
                <a:spLocks noChangeShapeType="1"/>
              </p:cNvSpPr>
              <p:nvPr/>
            </p:nvSpPr>
            <p:spPr bwMode="auto">
              <a:xfrm flipH="1">
                <a:off x="8520" y="10587"/>
                <a:ext cx="109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/>
              </a:p>
            </p:txBody>
          </p:sp>
          <p:sp>
            <p:nvSpPr>
              <p:cNvPr id="4115" name="Line 19"/>
              <p:cNvSpPr>
                <a:spLocks noChangeShapeType="1"/>
              </p:cNvSpPr>
              <p:nvPr/>
            </p:nvSpPr>
            <p:spPr bwMode="auto">
              <a:xfrm flipH="1">
                <a:off x="8655" y="10587"/>
                <a:ext cx="109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/>
              </a:p>
            </p:txBody>
          </p:sp>
          <p:sp>
            <p:nvSpPr>
              <p:cNvPr id="4116" name="Line 20"/>
              <p:cNvSpPr>
                <a:spLocks noChangeShapeType="1"/>
              </p:cNvSpPr>
              <p:nvPr/>
            </p:nvSpPr>
            <p:spPr bwMode="auto">
              <a:xfrm flipH="1">
                <a:off x="8721" y="10587"/>
                <a:ext cx="109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/>
              </a:p>
            </p:txBody>
          </p:sp>
          <p:sp>
            <p:nvSpPr>
              <p:cNvPr id="4117" name="Line 21"/>
              <p:cNvSpPr>
                <a:spLocks noChangeShapeType="1"/>
              </p:cNvSpPr>
              <p:nvPr/>
            </p:nvSpPr>
            <p:spPr bwMode="auto">
              <a:xfrm flipH="1">
                <a:off x="8854" y="10587"/>
                <a:ext cx="109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/>
              </a:p>
            </p:txBody>
          </p:sp>
          <p:grpSp>
            <p:nvGrpSpPr>
              <p:cNvPr id="4118" name="Group 22"/>
              <p:cNvGrpSpPr>
                <a:grpSpLocks/>
              </p:cNvGrpSpPr>
              <p:nvPr/>
            </p:nvGrpSpPr>
            <p:grpSpPr bwMode="auto">
              <a:xfrm>
                <a:off x="8130" y="10917"/>
                <a:ext cx="824" cy="93"/>
                <a:chOff x="2760" y="11607"/>
                <a:chExt cx="824" cy="93"/>
              </a:xfrm>
            </p:grpSpPr>
            <p:grpSp>
              <p:nvGrpSpPr>
                <p:cNvPr id="4119" name="Group 23"/>
                <p:cNvGrpSpPr>
                  <a:grpSpLocks/>
                </p:cNvGrpSpPr>
                <p:nvPr/>
              </p:nvGrpSpPr>
              <p:grpSpPr bwMode="auto">
                <a:xfrm>
                  <a:off x="2760" y="11607"/>
                  <a:ext cx="374" cy="93"/>
                  <a:chOff x="7968" y="6233"/>
                  <a:chExt cx="374" cy="93"/>
                </a:xfrm>
              </p:grpSpPr>
              <p:sp>
                <p:nvSpPr>
                  <p:cNvPr id="4120" name="Line 2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69" y="6233"/>
                    <a:ext cx="109" cy="9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b="1"/>
                  </a:p>
                </p:txBody>
              </p:sp>
              <p:sp>
                <p:nvSpPr>
                  <p:cNvPr id="4121" name="Line 2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032" y="6233"/>
                    <a:ext cx="109" cy="9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b="1"/>
                  </a:p>
                </p:txBody>
              </p:sp>
              <p:sp>
                <p:nvSpPr>
                  <p:cNvPr id="4122" name="Line 2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233" y="6233"/>
                    <a:ext cx="109" cy="9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b="1"/>
                  </a:p>
                </p:txBody>
              </p:sp>
              <p:sp>
                <p:nvSpPr>
                  <p:cNvPr id="4123" name="Line 2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968" y="6233"/>
                    <a:ext cx="109" cy="9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b="1"/>
                  </a:p>
                </p:txBody>
              </p:sp>
              <p:sp>
                <p:nvSpPr>
                  <p:cNvPr id="4124" name="Line 2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03" y="6233"/>
                    <a:ext cx="109" cy="9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b="1"/>
                  </a:p>
                </p:txBody>
              </p:sp>
            </p:grpSp>
            <p:sp>
              <p:nvSpPr>
                <p:cNvPr id="4125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3366" y="11607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26" name="Line 30"/>
                <p:cNvSpPr>
                  <a:spLocks noChangeShapeType="1"/>
                </p:cNvSpPr>
                <p:nvPr/>
              </p:nvSpPr>
              <p:spPr bwMode="auto">
                <a:xfrm flipH="1">
                  <a:off x="3154" y="11607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27" name="Line 31"/>
                <p:cNvSpPr>
                  <a:spLocks noChangeShapeType="1"/>
                </p:cNvSpPr>
                <p:nvPr/>
              </p:nvSpPr>
              <p:spPr bwMode="auto">
                <a:xfrm flipH="1">
                  <a:off x="3475" y="11607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28" name="Line 32"/>
                <p:cNvSpPr>
                  <a:spLocks noChangeShapeType="1"/>
                </p:cNvSpPr>
                <p:nvPr/>
              </p:nvSpPr>
              <p:spPr bwMode="auto">
                <a:xfrm flipH="1">
                  <a:off x="3090" y="11607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29" name="Line 33"/>
                <p:cNvSpPr>
                  <a:spLocks noChangeShapeType="1"/>
                </p:cNvSpPr>
                <p:nvPr/>
              </p:nvSpPr>
              <p:spPr bwMode="auto">
                <a:xfrm flipH="1">
                  <a:off x="3225" y="11607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30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3291" y="11607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31" name="Line 35"/>
                <p:cNvSpPr>
                  <a:spLocks noChangeShapeType="1"/>
                </p:cNvSpPr>
                <p:nvPr/>
              </p:nvSpPr>
              <p:spPr bwMode="auto">
                <a:xfrm flipH="1">
                  <a:off x="3424" y="11607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</p:grpSp>
        </p:grpSp>
        <p:grpSp>
          <p:nvGrpSpPr>
            <p:cNvPr id="4132" name="Group 36"/>
            <p:cNvGrpSpPr>
              <a:grpSpLocks/>
            </p:cNvGrpSpPr>
            <p:nvPr/>
          </p:nvGrpSpPr>
          <p:grpSpPr bwMode="auto">
            <a:xfrm>
              <a:off x="3924" y="5300"/>
              <a:ext cx="415" cy="191"/>
              <a:chOff x="3205" y="13997"/>
              <a:chExt cx="638" cy="215"/>
            </a:xfrm>
          </p:grpSpPr>
          <p:cxnSp>
            <p:nvCxnSpPr>
              <p:cNvPr id="4133" name="AutoShape 37"/>
              <p:cNvCxnSpPr>
                <a:cxnSpLocks noChangeShapeType="1"/>
              </p:cNvCxnSpPr>
              <p:nvPr/>
            </p:nvCxnSpPr>
            <p:spPr bwMode="auto">
              <a:xfrm>
                <a:off x="3248" y="14166"/>
                <a:ext cx="563" cy="0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4134" name="AutoShape 38"/>
              <p:cNvCxnSpPr>
                <a:cxnSpLocks noChangeShapeType="1"/>
              </p:cNvCxnSpPr>
              <p:nvPr/>
            </p:nvCxnSpPr>
            <p:spPr bwMode="auto">
              <a:xfrm>
                <a:off x="3248" y="14044"/>
                <a:ext cx="563" cy="0"/>
              </a:xfrm>
              <a:prstGeom prst="straightConnector1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</p:cxnSp>
          <p:grpSp>
            <p:nvGrpSpPr>
              <p:cNvPr id="4135" name="Group 39"/>
              <p:cNvGrpSpPr>
                <a:grpSpLocks/>
              </p:cNvGrpSpPr>
              <p:nvPr/>
            </p:nvGrpSpPr>
            <p:grpSpPr bwMode="auto">
              <a:xfrm>
                <a:off x="3248" y="13997"/>
                <a:ext cx="270" cy="47"/>
                <a:chOff x="7968" y="6233"/>
                <a:chExt cx="374" cy="93"/>
              </a:xfrm>
            </p:grpSpPr>
            <p:sp>
              <p:nvSpPr>
                <p:cNvPr id="4136" name="Line 40"/>
                <p:cNvSpPr>
                  <a:spLocks noChangeShapeType="1"/>
                </p:cNvSpPr>
                <p:nvPr/>
              </p:nvSpPr>
              <p:spPr bwMode="auto">
                <a:xfrm flipH="1">
                  <a:off x="8169" y="6233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37" name="Line 41"/>
                <p:cNvSpPr>
                  <a:spLocks noChangeShapeType="1"/>
                </p:cNvSpPr>
                <p:nvPr/>
              </p:nvSpPr>
              <p:spPr bwMode="auto">
                <a:xfrm flipH="1">
                  <a:off x="8032" y="6233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38" name="Line 42"/>
                <p:cNvSpPr>
                  <a:spLocks noChangeShapeType="1"/>
                </p:cNvSpPr>
                <p:nvPr/>
              </p:nvSpPr>
              <p:spPr bwMode="auto">
                <a:xfrm flipH="1">
                  <a:off x="8233" y="6233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39" name="Line 43"/>
                <p:cNvSpPr>
                  <a:spLocks noChangeShapeType="1"/>
                </p:cNvSpPr>
                <p:nvPr/>
              </p:nvSpPr>
              <p:spPr bwMode="auto">
                <a:xfrm flipH="1">
                  <a:off x="7968" y="6233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40" name="Line 44"/>
                <p:cNvSpPr>
                  <a:spLocks noChangeShapeType="1"/>
                </p:cNvSpPr>
                <p:nvPr/>
              </p:nvSpPr>
              <p:spPr bwMode="auto">
                <a:xfrm flipH="1">
                  <a:off x="8103" y="6233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</p:grpSp>
          <p:sp>
            <p:nvSpPr>
              <p:cNvPr id="4141" name="Line 45"/>
              <p:cNvSpPr>
                <a:spLocks noChangeShapeType="1"/>
              </p:cNvSpPr>
              <p:nvPr/>
            </p:nvSpPr>
            <p:spPr bwMode="auto">
              <a:xfrm flipH="1">
                <a:off x="3686" y="13997"/>
                <a:ext cx="78" cy="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/>
              </a:p>
            </p:txBody>
          </p:sp>
          <p:sp>
            <p:nvSpPr>
              <p:cNvPr id="4142" name="Line 46"/>
              <p:cNvSpPr>
                <a:spLocks noChangeShapeType="1"/>
              </p:cNvSpPr>
              <p:nvPr/>
            </p:nvSpPr>
            <p:spPr bwMode="auto">
              <a:xfrm flipH="1">
                <a:off x="3533" y="13997"/>
                <a:ext cx="78" cy="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/>
              </a:p>
            </p:txBody>
          </p:sp>
          <p:sp>
            <p:nvSpPr>
              <p:cNvPr id="4143" name="Line 47"/>
              <p:cNvSpPr>
                <a:spLocks noChangeShapeType="1"/>
              </p:cNvSpPr>
              <p:nvPr/>
            </p:nvSpPr>
            <p:spPr bwMode="auto">
              <a:xfrm flipH="1">
                <a:off x="3764" y="13997"/>
                <a:ext cx="79" cy="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/>
              </a:p>
            </p:txBody>
          </p:sp>
          <p:sp>
            <p:nvSpPr>
              <p:cNvPr id="4144" name="Line 48"/>
              <p:cNvSpPr>
                <a:spLocks noChangeShapeType="1"/>
              </p:cNvSpPr>
              <p:nvPr/>
            </p:nvSpPr>
            <p:spPr bwMode="auto">
              <a:xfrm flipH="1">
                <a:off x="3486" y="13997"/>
                <a:ext cx="79" cy="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/>
              </a:p>
            </p:txBody>
          </p:sp>
          <p:sp>
            <p:nvSpPr>
              <p:cNvPr id="4145" name="Line 49"/>
              <p:cNvSpPr>
                <a:spLocks noChangeShapeType="1"/>
              </p:cNvSpPr>
              <p:nvPr/>
            </p:nvSpPr>
            <p:spPr bwMode="auto">
              <a:xfrm flipH="1">
                <a:off x="3584" y="13997"/>
                <a:ext cx="78" cy="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/>
              </a:p>
            </p:txBody>
          </p:sp>
          <p:sp>
            <p:nvSpPr>
              <p:cNvPr id="4146" name="Line 50"/>
              <p:cNvSpPr>
                <a:spLocks noChangeShapeType="1"/>
              </p:cNvSpPr>
              <p:nvPr/>
            </p:nvSpPr>
            <p:spPr bwMode="auto">
              <a:xfrm flipH="1">
                <a:off x="3631" y="13997"/>
                <a:ext cx="79" cy="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/>
              </a:p>
            </p:txBody>
          </p:sp>
          <p:sp>
            <p:nvSpPr>
              <p:cNvPr id="4147" name="Line 51"/>
              <p:cNvSpPr>
                <a:spLocks noChangeShapeType="1"/>
              </p:cNvSpPr>
              <p:nvPr/>
            </p:nvSpPr>
            <p:spPr bwMode="auto">
              <a:xfrm flipH="1">
                <a:off x="3727" y="13997"/>
                <a:ext cx="79" cy="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1"/>
              </a:p>
            </p:txBody>
          </p:sp>
          <p:grpSp>
            <p:nvGrpSpPr>
              <p:cNvPr id="4148" name="Group 52"/>
              <p:cNvGrpSpPr>
                <a:grpSpLocks/>
              </p:cNvGrpSpPr>
              <p:nvPr/>
            </p:nvGrpSpPr>
            <p:grpSpPr bwMode="auto">
              <a:xfrm>
                <a:off x="3205" y="14165"/>
                <a:ext cx="595" cy="47"/>
                <a:chOff x="2760" y="11607"/>
                <a:chExt cx="824" cy="93"/>
              </a:xfrm>
            </p:grpSpPr>
            <p:grpSp>
              <p:nvGrpSpPr>
                <p:cNvPr id="4149" name="Group 53"/>
                <p:cNvGrpSpPr>
                  <a:grpSpLocks/>
                </p:cNvGrpSpPr>
                <p:nvPr/>
              </p:nvGrpSpPr>
              <p:grpSpPr bwMode="auto">
                <a:xfrm>
                  <a:off x="2760" y="11607"/>
                  <a:ext cx="374" cy="93"/>
                  <a:chOff x="7968" y="6233"/>
                  <a:chExt cx="374" cy="93"/>
                </a:xfrm>
              </p:grpSpPr>
              <p:sp>
                <p:nvSpPr>
                  <p:cNvPr id="4150" name="Line 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69" y="6233"/>
                    <a:ext cx="109" cy="9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b="1"/>
                  </a:p>
                </p:txBody>
              </p:sp>
              <p:sp>
                <p:nvSpPr>
                  <p:cNvPr id="4151" name="Line 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032" y="6233"/>
                    <a:ext cx="109" cy="9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b="1"/>
                  </a:p>
                </p:txBody>
              </p:sp>
              <p:sp>
                <p:nvSpPr>
                  <p:cNvPr id="4152" name="Line 5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233" y="6233"/>
                    <a:ext cx="109" cy="9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b="1"/>
                  </a:p>
                </p:txBody>
              </p:sp>
              <p:sp>
                <p:nvSpPr>
                  <p:cNvPr id="4153" name="Line 5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968" y="6233"/>
                    <a:ext cx="109" cy="9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b="1"/>
                  </a:p>
                </p:txBody>
              </p:sp>
              <p:sp>
                <p:nvSpPr>
                  <p:cNvPr id="4154" name="Line 5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03" y="6233"/>
                    <a:ext cx="109" cy="9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b="1"/>
                  </a:p>
                </p:txBody>
              </p:sp>
            </p:grpSp>
            <p:sp>
              <p:nvSpPr>
                <p:cNvPr id="4155" name="Line 59"/>
                <p:cNvSpPr>
                  <a:spLocks noChangeShapeType="1"/>
                </p:cNvSpPr>
                <p:nvPr/>
              </p:nvSpPr>
              <p:spPr bwMode="auto">
                <a:xfrm flipH="1">
                  <a:off x="3366" y="11607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56" name="Line 60"/>
                <p:cNvSpPr>
                  <a:spLocks noChangeShapeType="1"/>
                </p:cNvSpPr>
                <p:nvPr/>
              </p:nvSpPr>
              <p:spPr bwMode="auto">
                <a:xfrm flipH="1">
                  <a:off x="3154" y="11607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57" name="Line 61"/>
                <p:cNvSpPr>
                  <a:spLocks noChangeShapeType="1"/>
                </p:cNvSpPr>
                <p:nvPr/>
              </p:nvSpPr>
              <p:spPr bwMode="auto">
                <a:xfrm flipH="1">
                  <a:off x="3475" y="11607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58" name="Line 62"/>
                <p:cNvSpPr>
                  <a:spLocks noChangeShapeType="1"/>
                </p:cNvSpPr>
                <p:nvPr/>
              </p:nvSpPr>
              <p:spPr bwMode="auto">
                <a:xfrm flipH="1">
                  <a:off x="3090" y="11607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59" name="Line 63"/>
                <p:cNvSpPr>
                  <a:spLocks noChangeShapeType="1"/>
                </p:cNvSpPr>
                <p:nvPr/>
              </p:nvSpPr>
              <p:spPr bwMode="auto">
                <a:xfrm flipH="1">
                  <a:off x="3225" y="11607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60" name="Line 64"/>
                <p:cNvSpPr>
                  <a:spLocks noChangeShapeType="1"/>
                </p:cNvSpPr>
                <p:nvPr/>
              </p:nvSpPr>
              <p:spPr bwMode="auto">
                <a:xfrm flipH="1">
                  <a:off x="3291" y="11607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  <p:sp>
              <p:nvSpPr>
                <p:cNvPr id="4161" name="Line 65"/>
                <p:cNvSpPr>
                  <a:spLocks noChangeShapeType="1"/>
                </p:cNvSpPr>
                <p:nvPr/>
              </p:nvSpPr>
              <p:spPr bwMode="auto">
                <a:xfrm flipH="1">
                  <a:off x="3424" y="11607"/>
                  <a:ext cx="109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1"/>
                </a:p>
              </p:txBody>
            </p:sp>
          </p:grpSp>
        </p:grpSp>
        <p:sp>
          <p:nvSpPr>
            <p:cNvPr id="4162" name="Rectangle 66"/>
            <p:cNvSpPr>
              <a:spLocks noChangeArrowheads="1"/>
            </p:cNvSpPr>
            <p:nvPr/>
          </p:nvSpPr>
          <p:spPr bwMode="auto">
            <a:xfrm>
              <a:off x="5022" y="4684"/>
              <a:ext cx="211" cy="142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cxnSp>
          <p:nvCxnSpPr>
            <p:cNvPr id="4163" name="AutoShape 67"/>
            <p:cNvCxnSpPr>
              <a:cxnSpLocks noChangeShapeType="1"/>
            </p:cNvCxnSpPr>
            <p:nvPr/>
          </p:nvCxnSpPr>
          <p:spPr bwMode="auto">
            <a:xfrm flipV="1">
              <a:off x="5121" y="5394"/>
              <a:ext cx="0" cy="647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 type="triangle" w="sm" len="med"/>
              <a:tailEnd/>
            </a:ln>
          </p:spPr>
        </p:cxnSp>
        <p:grpSp>
          <p:nvGrpSpPr>
            <p:cNvPr id="4164" name="Group 68"/>
            <p:cNvGrpSpPr>
              <a:grpSpLocks/>
            </p:cNvGrpSpPr>
            <p:nvPr/>
          </p:nvGrpSpPr>
          <p:grpSpPr bwMode="auto">
            <a:xfrm>
              <a:off x="5087" y="5342"/>
              <a:ext cx="71" cy="94"/>
              <a:chOff x="7353" y="14021"/>
              <a:chExt cx="109" cy="107"/>
            </a:xfrm>
          </p:grpSpPr>
          <p:cxnSp>
            <p:nvCxnSpPr>
              <p:cNvPr id="4165" name="AutoShape 69"/>
              <p:cNvCxnSpPr>
                <a:cxnSpLocks noChangeShapeType="1"/>
              </p:cNvCxnSpPr>
              <p:nvPr/>
            </p:nvCxnSpPr>
            <p:spPr bwMode="auto">
              <a:xfrm flipH="1">
                <a:off x="7353" y="14044"/>
                <a:ext cx="109" cy="69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4166" name="AutoShape 70"/>
              <p:cNvCxnSpPr>
                <a:cxnSpLocks noChangeShapeType="1"/>
              </p:cNvCxnSpPr>
              <p:nvPr/>
            </p:nvCxnSpPr>
            <p:spPr bwMode="auto">
              <a:xfrm>
                <a:off x="7364" y="14021"/>
                <a:ext cx="76" cy="107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sp>
          <p:nvSpPr>
            <p:cNvPr id="4167" name="Rectangle 71"/>
            <p:cNvSpPr>
              <a:spLocks noChangeArrowheads="1"/>
            </p:cNvSpPr>
            <p:nvPr/>
          </p:nvSpPr>
          <p:spPr bwMode="auto">
            <a:xfrm>
              <a:off x="4767" y="5509"/>
              <a:ext cx="320" cy="6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P</a:t>
              </a:r>
              <a:r>
                <a:rPr kumimoji="0" lang="en-US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</a:t>
              </a:r>
              <a:endParaRPr kumimoji="0" lang="en-US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68" name="Rectangle 72"/>
            <p:cNvSpPr>
              <a:spLocks noChangeArrowheads="1"/>
            </p:cNvSpPr>
            <p:nvPr/>
          </p:nvSpPr>
          <p:spPr bwMode="auto">
            <a:xfrm>
              <a:off x="6822" y="4876"/>
              <a:ext cx="262" cy="99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  <p:grpSp>
          <p:nvGrpSpPr>
            <p:cNvPr id="4169" name="Group 73"/>
            <p:cNvGrpSpPr>
              <a:grpSpLocks/>
            </p:cNvGrpSpPr>
            <p:nvPr/>
          </p:nvGrpSpPr>
          <p:grpSpPr bwMode="auto">
            <a:xfrm>
              <a:off x="6908" y="5336"/>
              <a:ext cx="70" cy="88"/>
              <a:chOff x="7353" y="14021"/>
              <a:chExt cx="109" cy="107"/>
            </a:xfrm>
          </p:grpSpPr>
          <p:cxnSp>
            <p:nvCxnSpPr>
              <p:cNvPr id="4170" name="AutoShape 74"/>
              <p:cNvCxnSpPr>
                <a:cxnSpLocks noChangeShapeType="1"/>
              </p:cNvCxnSpPr>
              <p:nvPr/>
            </p:nvCxnSpPr>
            <p:spPr bwMode="auto">
              <a:xfrm flipH="1">
                <a:off x="7353" y="14044"/>
                <a:ext cx="109" cy="69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4171" name="AutoShape 75"/>
              <p:cNvCxnSpPr>
                <a:cxnSpLocks noChangeShapeType="1"/>
              </p:cNvCxnSpPr>
              <p:nvPr/>
            </p:nvCxnSpPr>
            <p:spPr bwMode="auto">
              <a:xfrm>
                <a:off x="7364" y="14021"/>
                <a:ext cx="76" cy="107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sp>
          <p:nvSpPr>
            <p:cNvPr id="4172" name="Rectangle 76"/>
            <p:cNvSpPr>
              <a:spLocks noChangeArrowheads="1"/>
            </p:cNvSpPr>
            <p:nvPr/>
          </p:nvSpPr>
          <p:spPr bwMode="auto">
            <a:xfrm>
              <a:off x="7158" y="5531"/>
              <a:ext cx="562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P</a:t>
              </a:r>
              <a:r>
                <a:rPr kumimoji="0" lang="en-US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2</a:t>
              </a:r>
              <a:endParaRPr kumimoji="0" lang="en-US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173" name="AutoShape 77"/>
            <p:cNvCxnSpPr>
              <a:cxnSpLocks noChangeShapeType="1"/>
            </p:cNvCxnSpPr>
            <p:nvPr/>
          </p:nvCxnSpPr>
          <p:spPr bwMode="auto">
            <a:xfrm flipV="1">
              <a:off x="6948" y="5396"/>
              <a:ext cx="0" cy="647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 type="triangle" w="sm" len="med"/>
              <a:tailEnd/>
            </a:ln>
          </p:spPr>
        </p:cxnSp>
        <p:cxnSp>
          <p:nvCxnSpPr>
            <p:cNvPr id="4174" name="AutoShape 78"/>
            <p:cNvCxnSpPr>
              <a:cxnSpLocks noChangeShapeType="1"/>
            </p:cNvCxnSpPr>
            <p:nvPr/>
          </p:nvCxnSpPr>
          <p:spPr bwMode="auto">
            <a:xfrm flipV="1">
              <a:off x="6036" y="5379"/>
              <a:ext cx="1" cy="861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 type="triangle" w="sm" len="med"/>
              <a:tailEnd/>
            </a:ln>
          </p:spPr>
        </p:cxnSp>
        <p:sp>
          <p:nvSpPr>
            <p:cNvPr id="4175" name="Rectangle 79"/>
            <p:cNvSpPr>
              <a:spLocks noChangeArrowheads="1"/>
            </p:cNvSpPr>
            <p:nvPr/>
          </p:nvSpPr>
          <p:spPr bwMode="auto">
            <a:xfrm>
              <a:off x="6127" y="5749"/>
              <a:ext cx="320" cy="6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P</a:t>
              </a:r>
              <a:endParaRPr kumimoji="0" lang="en-US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187274" y="3060700"/>
            <a:ext cx="3933468" cy="894055"/>
            <a:chOff x="4143732" y="2741392"/>
            <a:chExt cx="3933468" cy="894055"/>
          </a:xfrm>
        </p:grpSpPr>
        <p:cxnSp>
          <p:nvCxnSpPr>
            <p:cNvPr id="103" name="Straight Arrow Connector 102"/>
            <p:cNvCxnSpPr/>
            <p:nvPr/>
          </p:nvCxnSpPr>
          <p:spPr>
            <a:xfrm rot="5400000" flipH="1" flipV="1">
              <a:off x="3748457" y="3211047"/>
              <a:ext cx="797904" cy="7353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Arrow Connector 104"/>
            <p:cNvCxnSpPr/>
            <p:nvPr/>
          </p:nvCxnSpPr>
          <p:spPr>
            <a:xfrm rot="5400000" flipH="1" flipV="1">
              <a:off x="7311715" y="3232818"/>
              <a:ext cx="797904" cy="7353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Rectangle 4"/>
            <p:cNvSpPr>
              <a:spLocks noChangeArrowheads="1"/>
            </p:cNvSpPr>
            <p:nvPr/>
          </p:nvSpPr>
          <p:spPr bwMode="auto">
            <a:xfrm>
              <a:off x="4218864" y="2741392"/>
              <a:ext cx="280565" cy="582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A</a:t>
              </a:r>
              <a:r>
                <a:rPr kumimoji="0" lang="en-US" b="1" i="0" u="none" strike="noStrike" cap="none" normalizeH="0" baseline="-25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y</a:t>
              </a:r>
              <a:endPara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7" name="Rectangle 4"/>
            <p:cNvSpPr>
              <a:spLocks noChangeArrowheads="1"/>
            </p:cNvSpPr>
            <p:nvPr/>
          </p:nvSpPr>
          <p:spPr bwMode="auto">
            <a:xfrm>
              <a:off x="7796635" y="2777677"/>
              <a:ext cx="280565" cy="582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B</a:t>
              </a:r>
              <a:r>
                <a:rPr kumimoji="0" lang="en-US" b="1" i="0" u="none" strike="noStrike" cap="none" normalizeH="0" baseline="-25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y</a:t>
              </a:r>
              <a:endPara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5" name="TextBox 94"/>
          <p:cNvSpPr txBox="1"/>
          <p:nvPr/>
        </p:nvSpPr>
        <p:spPr>
          <a:xfrm>
            <a:off x="767919" y="4978871"/>
            <a:ext cx="10720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Ngoại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gồm</a:t>
            </a:r>
            <a:r>
              <a:rPr lang="en-US" sz="2800" dirty="0" smtClean="0"/>
              <a:t>: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tác</a:t>
            </a:r>
            <a:r>
              <a:rPr lang="en-US" sz="2800" dirty="0" smtClean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phản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liên</a:t>
            </a:r>
            <a:r>
              <a:rPr lang="en-US" sz="2800" dirty="0" smtClean="0"/>
              <a:t> </a:t>
            </a:r>
            <a:r>
              <a:rPr lang="en-US" sz="2800" dirty="0" err="1" smtClean="0"/>
              <a:t>kết</a:t>
            </a:r>
            <a:r>
              <a:rPr lang="en-US" sz="2800" dirty="0" smtClean="0"/>
              <a:t>.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746147" y="5450588"/>
            <a:ext cx="10720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Đơn</a:t>
            </a:r>
            <a:r>
              <a:rPr lang="en-US" sz="2800" dirty="0" smtClean="0"/>
              <a:t> </a:t>
            </a:r>
            <a:r>
              <a:rPr lang="en-US" sz="2800" dirty="0" err="1" smtClean="0"/>
              <a:t>vị</a:t>
            </a:r>
            <a:r>
              <a:rPr lang="en-US" sz="2800" dirty="0" smtClean="0"/>
              <a:t> </a:t>
            </a:r>
            <a:r>
              <a:rPr lang="en-US" sz="2800" dirty="0" err="1" smtClean="0"/>
              <a:t>ngoại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: N, N/m, Nm.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73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95" grpId="0"/>
      <p:bldP spid="96" grpId="0"/>
      <p:bldP spid="9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310711"/>
            <a:ext cx="2687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GV: Dương Thị Hồng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408810" y="174171"/>
            <a:ext cx="7374379" cy="653143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7.2. NGOẠI LỰC – NỘI LỰC - ỨNG SUẤT</a:t>
            </a:r>
            <a:endParaRPr lang="en-US" sz="28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56595" y="6333893"/>
            <a:ext cx="255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Môn học Cơ kỹ thuật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-1" y="6397203"/>
            <a:ext cx="3789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GV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43176" y="6347408"/>
            <a:ext cx="320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36883" y="757989"/>
            <a:ext cx="11646569" cy="5418974"/>
          </a:xfrm>
        </p:spPr>
        <p:txBody>
          <a:bodyPr/>
          <a:lstStyle/>
          <a:p>
            <a:pPr>
              <a:buNone/>
            </a:pPr>
            <a:r>
              <a:rPr lang="en-US" sz="3200" b="1" dirty="0" smtClean="0">
                <a:solidFill>
                  <a:srgbClr val="0000FF"/>
                </a:solidFill>
              </a:rPr>
              <a:t>7.2.2. </a:t>
            </a:r>
            <a:r>
              <a:rPr lang="en-US" sz="3200" b="1" dirty="0" err="1" smtClean="0">
                <a:solidFill>
                  <a:srgbClr val="0000FF"/>
                </a:solidFill>
              </a:rPr>
              <a:t>Nội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lực</a:t>
            </a:r>
            <a:r>
              <a:rPr lang="en-US" sz="3200" b="1" dirty="0" smtClean="0">
                <a:solidFill>
                  <a:srgbClr val="0000FF"/>
                </a:solidFill>
              </a:rPr>
              <a:t>:</a:t>
            </a:r>
            <a:endParaRPr lang="en-US" sz="3200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en-US" b="1" i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3526935" y="1494974"/>
            <a:ext cx="3976913" cy="537061"/>
            <a:chOff x="1611087" y="3280196"/>
            <a:chExt cx="3976913" cy="537061"/>
          </a:xfrm>
        </p:grpSpPr>
        <p:sp>
          <p:nvSpPr>
            <p:cNvPr id="23" name="Oval 22"/>
            <p:cNvSpPr/>
            <p:nvPr/>
          </p:nvSpPr>
          <p:spPr>
            <a:xfrm>
              <a:off x="5218101" y="3286667"/>
              <a:ext cx="369899" cy="53059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Arc 30"/>
            <p:cNvSpPr/>
            <p:nvPr/>
          </p:nvSpPr>
          <p:spPr>
            <a:xfrm>
              <a:off x="1611087" y="3280196"/>
              <a:ext cx="369345" cy="530577"/>
            </a:xfrm>
            <a:prstGeom prst="arc">
              <a:avLst>
                <a:gd name="adj1" fmla="val 5589802"/>
                <a:gd name="adj2" fmla="val 16299617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1773654" y="3811102"/>
              <a:ext cx="3680200" cy="614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1805087" y="3280535"/>
              <a:ext cx="3680200" cy="614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/>
          <p:nvPr/>
        </p:nvGrpSpPr>
        <p:grpSpPr>
          <a:xfrm>
            <a:off x="2772229" y="1727200"/>
            <a:ext cx="5268685" cy="490688"/>
            <a:chOff x="2772229" y="1727200"/>
            <a:chExt cx="5268685" cy="490688"/>
          </a:xfrm>
        </p:grpSpPr>
        <p:cxnSp>
          <p:nvCxnSpPr>
            <p:cNvPr id="38" name="Straight Arrow Connector 37"/>
            <p:cNvCxnSpPr/>
            <p:nvPr/>
          </p:nvCxnSpPr>
          <p:spPr>
            <a:xfrm>
              <a:off x="7358743" y="1727200"/>
              <a:ext cx="682171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rot="10800000" flipV="1">
              <a:off x="2772229" y="1734458"/>
              <a:ext cx="776514" cy="725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2859312" y="1756223"/>
              <a:ext cx="343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P</a:t>
              </a:r>
              <a:endParaRPr lang="en-US" sz="24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678061" y="1727200"/>
              <a:ext cx="343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P</a:t>
              </a:r>
              <a:endParaRPr lang="en-US" sz="2400" dirty="0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368777" y="2373556"/>
            <a:ext cx="107201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    </a:t>
            </a:r>
            <a:r>
              <a:rPr lang="en-US" sz="2800" dirty="0" err="1" smtClean="0"/>
              <a:t>Khi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ngoại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tác</a:t>
            </a:r>
            <a:r>
              <a:rPr lang="en-US" sz="2800" dirty="0" smtClean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,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bị</a:t>
            </a:r>
            <a:r>
              <a:rPr lang="en-US" sz="2800" dirty="0" smtClean="0"/>
              <a:t> </a:t>
            </a:r>
            <a:r>
              <a:rPr lang="en-US" sz="2800" dirty="0" err="1" smtClean="0"/>
              <a:t>biến</a:t>
            </a:r>
            <a:r>
              <a:rPr lang="en-US" sz="2800" dirty="0" smtClean="0"/>
              <a:t> </a:t>
            </a:r>
            <a:r>
              <a:rPr lang="en-US" sz="2800" dirty="0" err="1" smtClean="0"/>
              <a:t>dạng</a:t>
            </a:r>
            <a:r>
              <a:rPr lang="en-US" sz="2800" dirty="0" smtClean="0"/>
              <a:t>,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liên</a:t>
            </a:r>
            <a:r>
              <a:rPr lang="en-US" sz="2800" dirty="0" smtClean="0"/>
              <a:t> </a:t>
            </a:r>
            <a:r>
              <a:rPr lang="en-US" sz="2800" dirty="0" err="1" smtClean="0"/>
              <a:t>kết</a:t>
            </a:r>
            <a:r>
              <a:rPr lang="en-US" sz="2800" dirty="0" smtClean="0"/>
              <a:t> </a:t>
            </a:r>
            <a:r>
              <a:rPr lang="en-US" sz="2800" dirty="0" err="1" smtClean="0"/>
              <a:t>giữa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phân</a:t>
            </a:r>
            <a:r>
              <a:rPr lang="en-US" sz="2800" dirty="0" smtClean="0"/>
              <a:t> </a:t>
            </a:r>
            <a:r>
              <a:rPr lang="en-US" sz="2800" dirty="0" err="1" smtClean="0"/>
              <a:t>tố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tăng</a:t>
            </a:r>
            <a:r>
              <a:rPr lang="en-US" sz="2800" dirty="0" smtClean="0"/>
              <a:t> </a:t>
            </a:r>
            <a:r>
              <a:rPr lang="en-US" sz="2800" dirty="0" err="1" smtClean="0"/>
              <a:t>lên</a:t>
            </a:r>
            <a:r>
              <a:rPr lang="en-US" sz="2800" dirty="0" smtClean="0"/>
              <a:t> </a:t>
            </a:r>
            <a:r>
              <a:rPr lang="en-US" sz="2800" dirty="0" err="1" smtClean="0"/>
              <a:t>để</a:t>
            </a:r>
            <a:r>
              <a:rPr lang="en-US" sz="2800" dirty="0" smtClean="0"/>
              <a:t> </a:t>
            </a:r>
            <a:r>
              <a:rPr lang="en-US" sz="2800" dirty="0" err="1" smtClean="0"/>
              <a:t>chống</a:t>
            </a:r>
            <a:r>
              <a:rPr lang="en-US" sz="2800" dirty="0" smtClean="0"/>
              <a:t> </a:t>
            </a:r>
            <a:r>
              <a:rPr lang="en-US" sz="2800" dirty="0" err="1" smtClean="0"/>
              <a:t>lại</a:t>
            </a:r>
            <a:r>
              <a:rPr lang="en-US" sz="2800" dirty="0" smtClean="0"/>
              <a:t> </a:t>
            </a:r>
            <a:r>
              <a:rPr lang="en-US" sz="2800" dirty="0" err="1" smtClean="0"/>
              <a:t>sự</a:t>
            </a:r>
            <a:r>
              <a:rPr lang="en-US" sz="2800" dirty="0" smtClean="0"/>
              <a:t> </a:t>
            </a:r>
            <a:r>
              <a:rPr lang="en-US" sz="2800" dirty="0" err="1" smtClean="0"/>
              <a:t>biến</a:t>
            </a:r>
            <a:r>
              <a:rPr lang="en-US" sz="2800" dirty="0" smtClean="0"/>
              <a:t> </a:t>
            </a:r>
            <a:r>
              <a:rPr lang="en-US" sz="2800" dirty="0" err="1" smtClean="0"/>
              <a:t>dạng</a:t>
            </a:r>
            <a:r>
              <a:rPr lang="en-US" sz="2800" dirty="0" smtClean="0"/>
              <a:t> </a:t>
            </a:r>
            <a:r>
              <a:rPr lang="en-US" sz="2800" dirty="0" err="1" smtClean="0"/>
              <a:t>đó</a:t>
            </a:r>
            <a:r>
              <a:rPr lang="en-US" sz="2800" dirty="0" smtClean="0"/>
              <a:t>. </a:t>
            </a:r>
            <a:r>
              <a:rPr lang="en-US" sz="2800" dirty="0" err="1" smtClean="0"/>
              <a:t>Độ</a:t>
            </a:r>
            <a:r>
              <a:rPr lang="en-US" sz="2800" dirty="0" smtClean="0"/>
              <a:t> </a:t>
            </a:r>
            <a:r>
              <a:rPr lang="en-US" sz="2800" dirty="0" err="1" smtClean="0"/>
              <a:t>tăng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liên</a:t>
            </a:r>
            <a:r>
              <a:rPr lang="en-US" sz="2800" dirty="0" smtClean="0"/>
              <a:t> </a:t>
            </a:r>
            <a:r>
              <a:rPr lang="en-US" sz="2800" dirty="0" err="1" smtClean="0"/>
              <a:t>kết</a:t>
            </a:r>
            <a:r>
              <a:rPr lang="en-US" sz="2800" dirty="0" smtClean="0"/>
              <a:t> </a:t>
            </a:r>
            <a:r>
              <a:rPr lang="en-US" sz="2800" dirty="0" err="1" smtClean="0"/>
              <a:t>được</a:t>
            </a:r>
            <a:r>
              <a:rPr lang="en-US" sz="2800" dirty="0" smtClean="0"/>
              <a:t> </a:t>
            </a:r>
            <a:r>
              <a:rPr lang="en-US" sz="2800" dirty="0" err="1" smtClean="0"/>
              <a:t>gọi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 smtClean="0"/>
              <a:t>nội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92149" y="3861272"/>
            <a:ext cx="107201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    </a:t>
            </a:r>
            <a:r>
              <a:rPr lang="en-US" sz="2800" dirty="0" err="1" smtClean="0"/>
              <a:t>Nếu</a:t>
            </a:r>
            <a:r>
              <a:rPr lang="en-US" sz="2800" dirty="0" smtClean="0"/>
              <a:t> </a:t>
            </a:r>
            <a:r>
              <a:rPr lang="en-US" sz="2800" dirty="0" err="1" smtClean="0"/>
              <a:t>ngoại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tăng</a:t>
            </a:r>
            <a:r>
              <a:rPr lang="en-US" sz="2800" dirty="0" smtClean="0"/>
              <a:t> </a:t>
            </a:r>
            <a:r>
              <a:rPr lang="en-US" sz="2800" dirty="0" err="1" smtClean="0"/>
              <a:t>thì</a:t>
            </a:r>
            <a:r>
              <a:rPr lang="en-US" sz="2800" dirty="0" smtClean="0"/>
              <a:t> </a:t>
            </a:r>
            <a:r>
              <a:rPr lang="en-US" sz="2800" dirty="0" err="1" smtClean="0"/>
              <a:t>nội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cũng</a:t>
            </a:r>
            <a:r>
              <a:rPr lang="en-US" sz="2800" dirty="0" smtClean="0"/>
              <a:t> </a:t>
            </a:r>
            <a:r>
              <a:rPr lang="en-US" sz="2800" dirty="0" err="1" smtClean="0"/>
              <a:t>tăng</a:t>
            </a:r>
            <a:r>
              <a:rPr lang="en-US" sz="2800" dirty="0" smtClean="0"/>
              <a:t> </a:t>
            </a:r>
            <a:r>
              <a:rPr lang="en-US" sz="2800" dirty="0" err="1" smtClean="0"/>
              <a:t>để</a:t>
            </a:r>
            <a:r>
              <a:rPr lang="en-US" sz="2800" dirty="0" smtClean="0"/>
              <a:t> </a:t>
            </a:r>
            <a:r>
              <a:rPr lang="en-US" sz="2800" dirty="0" err="1" smtClean="0"/>
              <a:t>cân</a:t>
            </a:r>
            <a:r>
              <a:rPr lang="en-US" sz="2800" dirty="0" smtClean="0"/>
              <a:t> </a:t>
            </a:r>
            <a:r>
              <a:rPr lang="en-US" sz="2800" dirty="0" err="1" smtClean="0"/>
              <a:t>bằng</a:t>
            </a:r>
            <a:r>
              <a:rPr lang="en-US" sz="2800" dirty="0" smtClean="0"/>
              <a:t> </a:t>
            </a:r>
            <a:r>
              <a:rPr lang="en-US" sz="2800" dirty="0" err="1" smtClean="0"/>
              <a:t>với</a:t>
            </a:r>
            <a:r>
              <a:rPr lang="en-US" sz="2800" dirty="0" smtClean="0"/>
              <a:t> </a:t>
            </a:r>
            <a:r>
              <a:rPr lang="en-US" sz="2800" dirty="0" err="1" smtClean="0"/>
              <a:t>ngoại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. </a:t>
            </a:r>
            <a:r>
              <a:rPr lang="en-US" sz="2800" dirty="0" err="1" smtClean="0"/>
              <a:t>Tùy</a:t>
            </a:r>
            <a:r>
              <a:rPr lang="en-US" sz="2800" dirty="0" smtClean="0"/>
              <a:t> </a:t>
            </a:r>
            <a:r>
              <a:rPr lang="en-US" sz="2800" dirty="0" err="1" smtClean="0"/>
              <a:t>từng</a:t>
            </a:r>
            <a:r>
              <a:rPr lang="en-US" sz="2800" dirty="0" smtClean="0"/>
              <a:t> </a:t>
            </a:r>
            <a:r>
              <a:rPr lang="en-US" sz="2800" dirty="0" err="1" smtClean="0"/>
              <a:t>loại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r>
              <a:rPr lang="en-US" sz="2800" dirty="0" smtClean="0"/>
              <a:t>, </a:t>
            </a:r>
            <a:r>
              <a:rPr lang="en-US" sz="2800" dirty="0" err="1" smtClean="0"/>
              <a:t>nội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chỉ</a:t>
            </a:r>
            <a:r>
              <a:rPr lang="en-US" sz="2800" dirty="0" smtClean="0"/>
              <a:t> </a:t>
            </a:r>
            <a:r>
              <a:rPr lang="en-US" sz="2800" dirty="0" err="1" smtClean="0"/>
              <a:t>tăng</a:t>
            </a:r>
            <a:r>
              <a:rPr lang="en-US" sz="2800" dirty="0" smtClean="0"/>
              <a:t> </a:t>
            </a:r>
            <a:r>
              <a:rPr lang="en-US" sz="2800" dirty="0" err="1" smtClean="0"/>
              <a:t>đến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giới</a:t>
            </a:r>
            <a:r>
              <a:rPr lang="en-US" sz="2800" dirty="0" smtClean="0"/>
              <a:t> </a:t>
            </a:r>
            <a:r>
              <a:rPr lang="en-US" sz="2800" dirty="0" err="1" smtClean="0"/>
              <a:t>hạn</a:t>
            </a:r>
            <a:r>
              <a:rPr lang="en-US" sz="2800" dirty="0" smtClean="0"/>
              <a:t> </a:t>
            </a:r>
            <a:r>
              <a:rPr lang="en-US" sz="2800" dirty="0" err="1" smtClean="0"/>
              <a:t>nhất</a:t>
            </a:r>
            <a:r>
              <a:rPr lang="en-US" sz="2800" dirty="0" smtClean="0"/>
              <a:t> </a:t>
            </a:r>
            <a:r>
              <a:rPr lang="en-US" sz="2800" dirty="0" err="1" smtClean="0"/>
              <a:t>định</a:t>
            </a:r>
            <a:r>
              <a:rPr lang="en-US" sz="2800" dirty="0" smtClean="0"/>
              <a:t>. </a:t>
            </a:r>
            <a:r>
              <a:rPr lang="en-US" sz="2800" dirty="0" err="1" smtClean="0"/>
              <a:t>Khi</a:t>
            </a:r>
            <a:r>
              <a:rPr lang="en-US" sz="2800" dirty="0" smtClean="0"/>
              <a:t> </a:t>
            </a:r>
            <a:r>
              <a:rPr lang="en-US" sz="2800" dirty="0" err="1" smtClean="0"/>
              <a:t>ngoại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quá</a:t>
            </a:r>
            <a:r>
              <a:rPr lang="en-US" sz="2800" dirty="0" smtClean="0"/>
              <a:t> </a:t>
            </a:r>
            <a:r>
              <a:rPr lang="en-US" sz="2800" dirty="0" err="1" smtClean="0"/>
              <a:t>lớn</a:t>
            </a:r>
            <a:r>
              <a:rPr lang="en-US" sz="2800" dirty="0" smtClean="0"/>
              <a:t>, </a:t>
            </a:r>
            <a:r>
              <a:rPr lang="en-US" sz="2800" dirty="0" err="1" smtClean="0"/>
              <a:t>nội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đủ</a:t>
            </a:r>
            <a:r>
              <a:rPr lang="en-US" sz="2800" dirty="0" smtClean="0"/>
              <a:t> </a:t>
            </a:r>
            <a:r>
              <a:rPr lang="en-US" sz="2800" dirty="0" err="1" smtClean="0"/>
              <a:t>sức</a:t>
            </a:r>
            <a:r>
              <a:rPr lang="en-US" sz="2800" dirty="0" smtClean="0"/>
              <a:t> </a:t>
            </a:r>
            <a:r>
              <a:rPr lang="en-US" sz="2800" dirty="0" err="1" smtClean="0"/>
              <a:t>chống</a:t>
            </a:r>
            <a:r>
              <a:rPr lang="en-US" sz="2800" dirty="0" smtClean="0"/>
              <a:t> </a:t>
            </a:r>
            <a:r>
              <a:rPr lang="en-US" sz="2800" dirty="0" err="1" smtClean="0"/>
              <a:t>lại</a:t>
            </a:r>
            <a:r>
              <a:rPr lang="en-US" sz="2800" dirty="0" smtClean="0"/>
              <a:t>,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r>
              <a:rPr lang="en-US" sz="2800" dirty="0" smtClean="0"/>
              <a:t> </a:t>
            </a:r>
            <a:r>
              <a:rPr lang="en-US" sz="2800" dirty="0" err="1" smtClean="0"/>
              <a:t>sẽ</a:t>
            </a:r>
            <a:r>
              <a:rPr lang="en-US" sz="2800" dirty="0" smtClean="0"/>
              <a:t> </a:t>
            </a:r>
            <a:r>
              <a:rPr lang="en-US" sz="2800" dirty="0" err="1" smtClean="0"/>
              <a:t>bị</a:t>
            </a:r>
            <a:r>
              <a:rPr lang="en-US" sz="2800" dirty="0" smtClean="0"/>
              <a:t> </a:t>
            </a:r>
            <a:r>
              <a:rPr lang="en-US" sz="2800" dirty="0" err="1" smtClean="0"/>
              <a:t>phá</a:t>
            </a:r>
            <a:r>
              <a:rPr lang="en-US" sz="2800" dirty="0" smtClean="0"/>
              <a:t> </a:t>
            </a:r>
            <a:r>
              <a:rPr lang="en-US" sz="2800" dirty="0" err="1" smtClean="0"/>
              <a:t>hủy</a:t>
            </a:r>
            <a:r>
              <a:rPr lang="en-US" sz="2800" dirty="0" smtClean="0"/>
              <a:t>. 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64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8"/>
          <p:cNvGrpSpPr>
            <a:grpSpLocks/>
          </p:cNvGrpSpPr>
          <p:nvPr/>
        </p:nvGrpSpPr>
        <p:grpSpPr bwMode="auto">
          <a:xfrm>
            <a:off x="2336801" y="2257171"/>
            <a:ext cx="1519767" cy="2122487"/>
            <a:chOff x="480" y="-816"/>
            <a:chExt cx="718" cy="1337"/>
          </a:xfrm>
        </p:grpSpPr>
        <p:sp>
          <p:nvSpPr>
            <p:cNvPr id="15379" name="Freeform 19"/>
            <p:cNvSpPr>
              <a:spLocks/>
            </p:cNvSpPr>
            <p:nvPr/>
          </p:nvSpPr>
          <p:spPr bwMode="auto">
            <a:xfrm>
              <a:off x="480" y="-816"/>
              <a:ext cx="718" cy="1337"/>
            </a:xfrm>
            <a:custGeom>
              <a:avLst/>
              <a:gdLst>
                <a:gd name="T0" fmla="*/ 1020 w 1020"/>
                <a:gd name="T1" fmla="*/ 653 h 2123"/>
                <a:gd name="T2" fmla="*/ 1005 w 1020"/>
                <a:gd name="T3" fmla="*/ 128 h 2123"/>
                <a:gd name="T4" fmla="*/ 945 w 1020"/>
                <a:gd name="T5" fmla="*/ 8 h 2123"/>
                <a:gd name="T6" fmla="*/ 870 w 1020"/>
                <a:gd name="T7" fmla="*/ 68 h 2123"/>
                <a:gd name="T8" fmla="*/ 825 w 1020"/>
                <a:gd name="T9" fmla="*/ 98 h 2123"/>
                <a:gd name="T10" fmla="*/ 705 w 1020"/>
                <a:gd name="T11" fmla="*/ 203 h 2123"/>
                <a:gd name="T12" fmla="*/ 630 w 1020"/>
                <a:gd name="T13" fmla="*/ 278 h 2123"/>
                <a:gd name="T14" fmla="*/ 600 w 1020"/>
                <a:gd name="T15" fmla="*/ 323 h 2123"/>
                <a:gd name="T16" fmla="*/ 510 w 1020"/>
                <a:gd name="T17" fmla="*/ 383 h 2123"/>
                <a:gd name="T18" fmla="*/ 465 w 1020"/>
                <a:gd name="T19" fmla="*/ 413 h 2123"/>
                <a:gd name="T20" fmla="*/ 435 w 1020"/>
                <a:gd name="T21" fmla="*/ 458 h 2123"/>
                <a:gd name="T22" fmla="*/ 390 w 1020"/>
                <a:gd name="T23" fmla="*/ 473 h 2123"/>
                <a:gd name="T24" fmla="*/ 345 w 1020"/>
                <a:gd name="T25" fmla="*/ 503 h 2123"/>
                <a:gd name="T26" fmla="*/ 300 w 1020"/>
                <a:gd name="T27" fmla="*/ 518 h 2123"/>
                <a:gd name="T28" fmla="*/ 75 w 1020"/>
                <a:gd name="T29" fmla="*/ 638 h 2123"/>
                <a:gd name="T30" fmla="*/ 45 w 1020"/>
                <a:gd name="T31" fmla="*/ 683 h 2123"/>
                <a:gd name="T32" fmla="*/ 15 w 1020"/>
                <a:gd name="T33" fmla="*/ 773 h 2123"/>
                <a:gd name="T34" fmla="*/ 30 w 1020"/>
                <a:gd name="T35" fmla="*/ 1328 h 2123"/>
                <a:gd name="T36" fmla="*/ 45 w 1020"/>
                <a:gd name="T37" fmla="*/ 1463 h 2123"/>
                <a:gd name="T38" fmla="*/ 75 w 1020"/>
                <a:gd name="T39" fmla="*/ 1553 h 2123"/>
                <a:gd name="T40" fmla="*/ 90 w 1020"/>
                <a:gd name="T41" fmla="*/ 1898 h 2123"/>
                <a:gd name="T42" fmla="*/ 105 w 1020"/>
                <a:gd name="T43" fmla="*/ 2093 h 2123"/>
                <a:gd name="T44" fmla="*/ 195 w 1020"/>
                <a:gd name="T45" fmla="*/ 2123 h 2123"/>
                <a:gd name="T46" fmla="*/ 255 w 1020"/>
                <a:gd name="T47" fmla="*/ 2063 h 2123"/>
                <a:gd name="T48" fmla="*/ 285 w 1020"/>
                <a:gd name="T49" fmla="*/ 2018 h 2123"/>
                <a:gd name="T50" fmla="*/ 510 w 1020"/>
                <a:gd name="T51" fmla="*/ 1883 h 2123"/>
                <a:gd name="T52" fmla="*/ 585 w 1020"/>
                <a:gd name="T53" fmla="*/ 1823 h 2123"/>
                <a:gd name="T54" fmla="*/ 615 w 1020"/>
                <a:gd name="T55" fmla="*/ 1778 h 2123"/>
                <a:gd name="T56" fmla="*/ 660 w 1020"/>
                <a:gd name="T57" fmla="*/ 1763 h 2123"/>
                <a:gd name="T58" fmla="*/ 675 w 1020"/>
                <a:gd name="T59" fmla="*/ 1748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20" h="2123">
                  <a:moveTo>
                    <a:pt x="1020" y="653"/>
                  </a:moveTo>
                  <a:cubicBezTo>
                    <a:pt x="1015" y="478"/>
                    <a:pt x="1013" y="303"/>
                    <a:pt x="1005" y="128"/>
                  </a:cubicBezTo>
                  <a:cubicBezTo>
                    <a:pt x="999" y="11"/>
                    <a:pt x="1018" y="32"/>
                    <a:pt x="945" y="8"/>
                  </a:cubicBezTo>
                  <a:cubicBezTo>
                    <a:pt x="857" y="37"/>
                    <a:pt x="938" y="0"/>
                    <a:pt x="870" y="68"/>
                  </a:cubicBezTo>
                  <a:cubicBezTo>
                    <a:pt x="857" y="81"/>
                    <a:pt x="839" y="86"/>
                    <a:pt x="825" y="98"/>
                  </a:cubicBezTo>
                  <a:cubicBezTo>
                    <a:pt x="769" y="145"/>
                    <a:pt x="776" y="179"/>
                    <a:pt x="705" y="203"/>
                  </a:cubicBezTo>
                  <a:cubicBezTo>
                    <a:pt x="625" y="323"/>
                    <a:pt x="730" y="178"/>
                    <a:pt x="630" y="278"/>
                  </a:cubicBezTo>
                  <a:cubicBezTo>
                    <a:pt x="617" y="291"/>
                    <a:pt x="614" y="311"/>
                    <a:pt x="600" y="323"/>
                  </a:cubicBezTo>
                  <a:cubicBezTo>
                    <a:pt x="573" y="347"/>
                    <a:pt x="540" y="363"/>
                    <a:pt x="510" y="383"/>
                  </a:cubicBezTo>
                  <a:cubicBezTo>
                    <a:pt x="495" y="393"/>
                    <a:pt x="465" y="413"/>
                    <a:pt x="465" y="413"/>
                  </a:cubicBezTo>
                  <a:cubicBezTo>
                    <a:pt x="455" y="428"/>
                    <a:pt x="449" y="447"/>
                    <a:pt x="435" y="458"/>
                  </a:cubicBezTo>
                  <a:cubicBezTo>
                    <a:pt x="423" y="468"/>
                    <a:pt x="404" y="466"/>
                    <a:pt x="390" y="473"/>
                  </a:cubicBezTo>
                  <a:cubicBezTo>
                    <a:pt x="374" y="481"/>
                    <a:pt x="361" y="495"/>
                    <a:pt x="345" y="503"/>
                  </a:cubicBezTo>
                  <a:cubicBezTo>
                    <a:pt x="331" y="510"/>
                    <a:pt x="314" y="510"/>
                    <a:pt x="300" y="518"/>
                  </a:cubicBezTo>
                  <a:cubicBezTo>
                    <a:pt x="222" y="561"/>
                    <a:pt x="160" y="610"/>
                    <a:pt x="75" y="638"/>
                  </a:cubicBezTo>
                  <a:cubicBezTo>
                    <a:pt x="65" y="653"/>
                    <a:pt x="52" y="667"/>
                    <a:pt x="45" y="683"/>
                  </a:cubicBezTo>
                  <a:cubicBezTo>
                    <a:pt x="32" y="712"/>
                    <a:pt x="15" y="773"/>
                    <a:pt x="15" y="773"/>
                  </a:cubicBezTo>
                  <a:cubicBezTo>
                    <a:pt x="0" y="962"/>
                    <a:pt x="6" y="1140"/>
                    <a:pt x="30" y="1328"/>
                  </a:cubicBezTo>
                  <a:cubicBezTo>
                    <a:pt x="36" y="1373"/>
                    <a:pt x="36" y="1419"/>
                    <a:pt x="45" y="1463"/>
                  </a:cubicBezTo>
                  <a:cubicBezTo>
                    <a:pt x="51" y="1494"/>
                    <a:pt x="75" y="1553"/>
                    <a:pt x="75" y="1553"/>
                  </a:cubicBezTo>
                  <a:cubicBezTo>
                    <a:pt x="80" y="1668"/>
                    <a:pt x="84" y="1783"/>
                    <a:pt x="90" y="1898"/>
                  </a:cubicBezTo>
                  <a:cubicBezTo>
                    <a:pt x="94" y="1963"/>
                    <a:pt x="77" y="2034"/>
                    <a:pt x="105" y="2093"/>
                  </a:cubicBezTo>
                  <a:cubicBezTo>
                    <a:pt x="118" y="2122"/>
                    <a:pt x="195" y="2123"/>
                    <a:pt x="195" y="2123"/>
                  </a:cubicBezTo>
                  <a:cubicBezTo>
                    <a:pt x="228" y="2025"/>
                    <a:pt x="182" y="2121"/>
                    <a:pt x="255" y="2063"/>
                  </a:cubicBezTo>
                  <a:cubicBezTo>
                    <a:pt x="269" y="2052"/>
                    <a:pt x="271" y="2030"/>
                    <a:pt x="285" y="2018"/>
                  </a:cubicBezTo>
                  <a:cubicBezTo>
                    <a:pt x="356" y="1956"/>
                    <a:pt x="435" y="1933"/>
                    <a:pt x="510" y="1883"/>
                  </a:cubicBezTo>
                  <a:cubicBezTo>
                    <a:pt x="596" y="1754"/>
                    <a:pt x="481" y="1906"/>
                    <a:pt x="585" y="1823"/>
                  </a:cubicBezTo>
                  <a:cubicBezTo>
                    <a:pt x="599" y="1812"/>
                    <a:pt x="601" y="1789"/>
                    <a:pt x="615" y="1778"/>
                  </a:cubicBezTo>
                  <a:cubicBezTo>
                    <a:pt x="627" y="1768"/>
                    <a:pt x="646" y="1770"/>
                    <a:pt x="660" y="1763"/>
                  </a:cubicBezTo>
                  <a:cubicBezTo>
                    <a:pt x="666" y="1760"/>
                    <a:pt x="670" y="1753"/>
                    <a:pt x="675" y="1748"/>
                  </a:cubicBezTo>
                </a:path>
              </a:pathLst>
            </a:custGeom>
            <a:solidFill>
              <a:schemeClr val="bg1"/>
            </a:solidFill>
            <a:ln w="28575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147"/>
            <p:cNvGrpSpPr>
              <a:grpSpLocks/>
            </p:cNvGrpSpPr>
            <p:nvPr/>
          </p:nvGrpSpPr>
          <p:grpSpPr bwMode="auto">
            <a:xfrm>
              <a:off x="795" y="-474"/>
              <a:ext cx="261" cy="677"/>
              <a:chOff x="1365" y="-474"/>
              <a:chExt cx="261" cy="677"/>
            </a:xfrm>
          </p:grpSpPr>
          <p:sp>
            <p:nvSpPr>
              <p:cNvPr id="15369" name="Line 9"/>
              <p:cNvSpPr>
                <a:spLocks noChangeShapeType="1"/>
              </p:cNvSpPr>
              <p:nvPr/>
            </p:nvSpPr>
            <p:spPr bwMode="auto">
              <a:xfrm flipH="1">
                <a:off x="1365" y="-466"/>
                <a:ext cx="252" cy="227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4" name="Line 14"/>
              <p:cNvSpPr>
                <a:spLocks noChangeShapeType="1"/>
              </p:cNvSpPr>
              <p:nvPr/>
            </p:nvSpPr>
            <p:spPr bwMode="auto">
              <a:xfrm>
                <a:off x="1365" y="-251"/>
                <a:ext cx="0" cy="453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7" name="Line 27"/>
              <p:cNvSpPr>
                <a:spLocks noChangeShapeType="1"/>
              </p:cNvSpPr>
              <p:nvPr/>
            </p:nvSpPr>
            <p:spPr bwMode="auto">
              <a:xfrm flipH="1">
                <a:off x="1365" y="-24"/>
                <a:ext cx="252" cy="22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8" name="Line 28"/>
              <p:cNvSpPr>
                <a:spLocks noChangeShapeType="1"/>
              </p:cNvSpPr>
              <p:nvPr/>
            </p:nvSpPr>
            <p:spPr bwMode="auto">
              <a:xfrm>
                <a:off x="1626" y="-474"/>
                <a:ext cx="0" cy="45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3759201" y="2841371"/>
            <a:ext cx="1178983" cy="1778000"/>
            <a:chOff x="3759201" y="2841371"/>
            <a:chExt cx="1178983" cy="1778000"/>
          </a:xfrm>
        </p:grpSpPr>
        <p:sp>
          <p:nvSpPr>
            <p:cNvPr id="15431" name="Line 71"/>
            <p:cNvSpPr>
              <a:spLocks noChangeShapeType="1"/>
            </p:cNvSpPr>
            <p:nvPr/>
          </p:nvSpPr>
          <p:spPr bwMode="auto">
            <a:xfrm flipH="1" flipV="1">
              <a:off x="3759201" y="3785933"/>
              <a:ext cx="353484" cy="833438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32" name="Line 72"/>
            <p:cNvSpPr>
              <a:spLocks noChangeShapeType="1"/>
            </p:cNvSpPr>
            <p:nvPr/>
          </p:nvSpPr>
          <p:spPr bwMode="auto">
            <a:xfrm rot="614872" flipH="1">
              <a:off x="4673600" y="2841371"/>
              <a:ext cx="264584" cy="53975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62001" y="1998639"/>
            <a:ext cx="1477735" cy="1960332"/>
            <a:chOff x="762001" y="1998639"/>
            <a:chExt cx="1477735" cy="1960332"/>
          </a:xfrm>
        </p:grpSpPr>
        <p:grpSp>
          <p:nvGrpSpPr>
            <p:cNvPr id="4" name="Group 136"/>
            <p:cNvGrpSpPr>
              <a:grpSpLocks/>
            </p:cNvGrpSpPr>
            <p:nvPr/>
          </p:nvGrpSpPr>
          <p:grpSpPr bwMode="auto">
            <a:xfrm>
              <a:off x="1166585" y="1998639"/>
              <a:ext cx="1073151" cy="596900"/>
              <a:chOff x="-624" y="491"/>
              <a:chExt cx="507" cy="376"/>
            </a:xfrm>
          </p:grpSpPr>
          <p:sp>
            <p:nvSpPr>
              <p:cNvPr id="15429" name="Line 69"/>
              <p:cNvSpPr>
                <a:spLocks noChangeShapeType="1"/>
              </p:cNvSpPr>
              <p:nvPr/>
            </p:nvSpPr>
            <p:spPr bwMode="auto">
              <a:xfrm rot="415647">
                <a:off x="-388" y="527"/>
                <a:ext cx="254" cy="340"/>
              </a:xfrm>
              <a:prstGeom prst="line">
                <a:avLst/>
              </a:prstGeom>
              <a:noFill/>
              <a:ln w="28575">
                <a:solidFill>
                  <a:srgbClr val="CC3300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49" name="Text Box 89"/>
              <p:cNvSpPr txBox="1">
                <a:spLocks noChangeArrowheads="1"/>
              </p:cNvSpPr>
              <p:nvPr/>
            </p:nvSpPr>
            <p:spPr bwMode="auto">
              <a:xfrm>
                <a:off x="-624" y="491"/>
                <a:ext cx="507" cy="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 eaLnBrk="0" hangingPunct="0"/>
                <a:r>
                  <a:rPr lang="en-US" sz="2800" dirty="0">
                    <a:solidFill>
                      <a:srgbClr val="CC3300"/>
                    </a:solidFill>
                  </a:rPr>
                  <a:t>P</a:t>
                </a:r>
                <a:r>
                  <a:rPr lang="en-US" sz="2800" baseline="-25000" dirty="0">
                    <a:solidFill>
                      <a:srgbClr val="CC3300"/>
                    </a:solidFill>
                  </a:rPr>
                  <a:t>1</a:t>
                </a:r>
                <a:endParaRPr lang="en-US" sz="2800" dirty="0">
                  <a:solidFill>
                    <a:srgbClr val="CC3300"/>
                  </a:solidFill>
                </a:endParaRPr>
              </a:p>
            </p:txBody>
          </p:sp>
        </p:grpSp>
        <p:grpSp>
          <p:nvGrpSpPr>
            <p:cNvPr id="5" name="Group 137"/>
            <p:cNvGrpSpPr>
              <a:grpSpLocks/>
            </p:cNvGrpSpPr>
            <p:nvPr/>
          </p:nvGrpSpPr>
          <p:grpSpPr bwMode="auto">
            <a:xfrm>
              <a:off x="762001" y="3171571"/>
              <a:ext cx="1301751" cy="787400"/>
              <a:chOff x="-810" y="1111"/>
              <a:chExt cx="615" cy="496"/>
            </a:xfrm>
          </p:grpSpPr>
          <p:sp>
            <p:nvSpPr>
              <p:cNvPr id="15430" name="Line 70"/>
              <p:cNvSpPr>
                <a:spLocks noChangeShapeType="1"/>
              </p:cNvSpPr>
              <p:nvPr/>
            </p:nvSpPr>
            <p:spPr bwMode="auto">
              <a:xfrm flipV="1">
                <a:off x="-576" y="1111"/>
                <a:ext cx="381" cy="227"/>
              </a:xfrm>
              <a:prstGeom prst="line">
                <a:avLst/>
              </a:prstGeom>
              <a:noFill/>
              <a:ln w="28575">
                <a:solidFill>
                  <a:srgbClr val="CC3300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51" name="Text Box 91"/>
              <p:cNvSpPr txBox="1">
                <a:spLocks noChangeArrowheads="1"/>
              </p:cNvSpPr>
              <p:nvPr/>
            </p:nvSpPr>
            <p:spPr bwMode="auto">
              <a:xfrm>
                <a:off x="-810" y="1176"/>
                <a:ext cx="432" cy="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l" eaLnBrk="0" hangingPunct="0"/>
                <a:r>
                  <a:rPr lang="en-US" sz="2800" dirty="0">
                    <a:solidFill>
                      <a:srgbClr val="CC3300"/>
                    </a:solidFill>
                  </a:rPr>
                  <a:t>P</a:t>
                </a:r>
                <a:r>
                  <a:rPr lang="en-US" sz="2800" baseline="-25000" dirty="0">
                    <a:solidFill>
                      <a:srgbClr val="CC3300"/>
                    </a:solidFill>
                  </a:rPr>
                  <a:t>2</a:t>
                </a:r>
                <a:endParaRPr lang="en-US" sz="2800" dirty="0">
                  <a:solidFill>
                    <a:srgbClr val="CC3300"/>
                  </a:solidFill>
                </a:endParaRPr>
              </a:p>
            </p:txBody>
          </p:sp>
        </p:grpSp>
      </p:grpSp>
      <p:grpSp>
        <p:nvGrpSpPr>
          <p:cNvPr id="24" name="Group 135"/>
          <p:cNvGrpSpPr>
            <a:grpSpLocks/>
          </p:cNvGrpSpPr>
          <p:nvPr/>
        </p:nvGrpSpPr>
        <p:grpSpPr bwMode="auto">
          <a:xfrm>
            <a:off x="1663700" y="2412746"/>
            <a:ext cx="4743451" cy="2195512"/>
            <a:chOff x="786" y="633"/>
            <a:chExt cx="2241" cy="1383"/>
          </a:xfrm>
        </p:grpSpPr>
        <p:sp>
          <p:nvSpPr>
            <p:cNvPr id="15366" name="Line 6"/>
            <p:cNvSpPr>
              <a:spLocks noChangeShapeType="1"/>
            </p:cNvSpPr>
            <p:nvPr/>
          </p:nvSpPr>
          <p:spPr bwMode="auto">
            <a:xfrm>
              <a:off x="1662" y="883"/>
              <a:ext cx="888" cy="33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71" name="Line 11"/>
            <p:cNvSpPr>
              <a:spLocks noChangeShapeType="1"/>
            </p:cNvSpPr>
            <p:nvPr/>
          </p:nvSpPr>
          <p:spPr bwMode="auto">
            <a:xfrm flipH="1">
              <a:off x="2296" y="1222"/>
              <a:ext cx="254" cy="22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72" name="Line 12"/>
            <p:cNvSpPr>
              <a:spLocks noChangeShapeType="1"/>
            </p:cNvSpPr>
            <p:nvPr/>
          </p:nvSpPr>
          <p:spPr bwMode="auto">
            <a:xfrm>
              <a:off x="797" y="863"/>
              <a:ext cx="0" cy="45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76" name="Line 16"/>
            <p:cNvSpPr>
              <a:spLocks noChangeShapeType="1"/>
            </p:cNvSpPr>
            <p:nvPr/>
          </p:nvSpPr>
          <p:spPr bwMode="auto">
            <a:xfrm>
              <a:off x="2296" y="1449"/>
              <a:ext cx="0" cy="45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77" name="Line 17"/>
            <p:cNvSpPr>
              <a:spLocks noChangeShapeType="1"/>
            </p:cNvSpPr>
            <p:nvPr/>
          </p:nvSpPr>
          <p:spPr bwMode="auto">
            <a:xfrm>
              <a:off x="2550" y="1222"/>
              <a:ext cx="0" cy="45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78" name="Line 18"/>
            <p:cNvSpPr>
              <a:spLocks noChangeShapeType="1"/>
            </p:cNvSpPr>
            <p:nvPr/>
          </p:nvSpPr>
          <p:spPr bwMode="auto">
            <a:xfrm flipH="1">
              <a:off x="2296" y="1676"/>
              <a:ext cx="254" cy="22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0" name="Line 20"/>
            <p:cNvSpPr>
              <a:spLocks noChangeShapeType="1"/>
            </p:cNvSpPr>
            <p:nvPr/>
          </p:nvSpPr>
          <p:spPr bwMode="auto">
            <a:xfrm>
              <a:off x="1061" y="640"/>
              <a:ext cx="0" cy="45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1" name="Line 21"/>
            <p:cNvSpPr>
              <a:spLocks noChangeShapeType="1"/>
            </p:cNvSpPr>
            <p:nvPr/>
          </p:nvSpPr>
          <p:spPr bwMode="auto">
            <a:xfrm flipH="1">
              <a:off x="807" y="1091"/>
              <a:ext cx="254" cy="22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2" name="Line 22"/>
            <p:cNvSpPr>
              <a:spLocks noChangeShapeType="1"/>
            </p:cNvSpPr>
            <p:nvPr/>
          </p:nvSpPr>
          <p:spPr bwMode="auto">
            <a:xfrm rot="-1261195">
              <a:off x="1066" y="1090"/>
              <a:ext cx="48" cy="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3" name="Line 23"/>
            <p:cNvSpPr>
              <a:spLocks noChangeShapeType="1"/>
            </p:cNvSpPr>
            <p:nvPr/>
          </p:nvSpPr>
          <p:spPr bwMode="auto">
            <a:xfrm>
              <a:off x="1059" y="1093"/>
              <a:ext cx="1503" cy="5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4" name="Line 24"/>
            <p:cNvSpPr>
              <a:spLocks noChangeShapeType="1"/>
            </p:cNvSpPr>
            <p:nvPr/>
          </p:nvSpPr>
          <p:spPr bwMode="auto">
            <a:xfrm>
              <a:off x="2423" y="1110"/>
              <a:ext cx="0" cy="90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5" name="Line 25"/>
            <p:cNvSpPr>
              <a:spLocks noChangeShapeType="1"/>
            </p:cNvSpPr>
            <p:nvPr/>
          </p:nvSpPr>
          <p:spPr bwMode="auto">
            <a:xfrm flipV="1">
              <a:off x="2222" y="1280"/>
              <a:ext cx="508" cy="45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6" name="Line 26"/>
            <p:cNvSpPr>
              <a:spLocks noChangeShapeType="1"/>
            </p:cNvSpPr>
            <p:nvPr/>
          </p:nvSpPr>
          <p:spPr bwMode="auto">
            <a:xfrm rot="114830">
              <a:off x="2420" y="1571"/>
              <a:ext cx="554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67" name="Line 7"/>
            <p:cNvSpPr>
              <a:spLocks noChangeShapeType="1"/>
            </p:cNvSpPr>
            <p:nvPr/>
          </p:nvSpPr>
          <p:spPr bwMode="auto">
            <a:xfrm flipH="1">
              <a:off x="802" y="633"/>
              <a:ext cx="254" cy="22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53" name="Text Box 93"/>
            <p:cNvSpPr txBox="1">
              <a:spLocks noChangeArrowheads="1"/>
            </p:cNvSpPr>
            <p:nvPr/>
          </p:nvSpPr>
          <p:spPr bwMode="auto">
            <a:xfrm>
              <a:off x="2741" y="1672"/>
              <a:ext cx="187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0" hangingPunct="0"/>
              <a:r>
                <a:rPr lang="en-US" sz="2800" dirty="0"/>
                <a:t>z</a:t>
              </a:r>
            </a:p>
          </p:txBody>
        </p:sp>
        <p:sp>
          <p:nvSpPr>
            <p:cNvPr id="15456" name="Text Box 96"/>
            <p:cNvSpPr txBox="1">
              <a:spLocks noChangeArrowheads="1"/>
            </p:cNvSpPr>
            <p:nvPr/>
          </p:nvSpPr>
          <p:spPr bwMode="auto">
            <a:xfrm>
              <a:off x="2647" y="1110"/>
              <a:ext cx="380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0" hangingPunct="0"/>
              <a:r>
                <a:rPr lang="en-US" sz="2800" dirty="0" smtClean="0"/>
                <a:t>x</a:t>
              </a:r>
              <a:endParaRPr lang="en-US" sz="2800" dirty="0"/>
            </a:p>
          </p:txBody>
        </p:sp>
        <p:sp>
          <p:nvSpPr>
            <p:cNvPr id="15459" name="Text Box 99"/>
            <p:cNvSpPr txBox="1">
              <a:spLocks noChangeArrowheads="1"/>
            </p:cNvSpPr>
            <p:nvPr/>
          </p:nvSpPr>
          <p:spPr bwMode="auto">
            <a:xfrm>
              <a:off x="2344" y="849"/>
              <a:ext cx="381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0" hangingPunct="0"/>
              <a:r>
                <a:rPr lang="en-US" sz="2800"/>
                <a:t> y</a:t>
              </a:r>
            </a:p>
          </p:txBody>
        </p:sp>
        <p:sp>
          <p:nvSpPr>
            <p:cNvPr id="15492" name="Line 132"/>
            <p:cNvSpPr>
              <a:spLocks noChangeShapeType="1"/>
            </p:cNvSpPr>
            <p:nvPr/>
          </p:nvSpPr>
          <p:spPr bwMode="auto">
            <a:xfrm>
              <a:off x="1050" y="651"/>
              <a:ext cx="1503" cy="5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93" name="Line 133"/>
            <p:cNvSpPr>
              <a:spLocks noChangeShapeType="1"/>
            </p:cNvSpPr>
            <p:nvPr/>
          </p:nvSpPr>
          <p:spPr bwMode="auto">
            <a:xfrm>
              <a:off x="789" y="876"/>
              <a:ext cx="1503" cy="5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94" name="Line 134"/>
            <p:cNvSpPr>
              <a:spLocks noChangeShapeType="1"/>
            </p:cNvSpPr>
            <p:nvPr/>
          </p:nvSpPr>
          <p:spPr bwMode="auto">
            <a:xfrm>
              <a:off x="786" y="1305"/>
              <a:ext cx="1503" cy="5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1" name="Rounded Rectangle 140"/>
          <p:cNvSpPr/>
          <p:nvPr/>
        </p:nvSpPr>
        <p:spPr>
          <a:xfrm>
            <a:off x="2336446" y="203202"/>
            <a:ext cx="7374379" cy="522515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7.2. NGOẠI LỰC – NỘI LỰC - ỨNG SUẤT</a:t>
            </a:r>
            <a:endParaRPr lang="en-US" sz="32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485789" y="763567"/>
            <a:ext cx="11624435" cy="3083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srgbClr val="0000FF"/>
                </a:solidFill>
              </a:rPr>
              <a:t>7.2.2. </a:t>
            </a:r>
            <a:r>
              <a:rPr lang="en-US" sz="2800" b="1" dirty="0" err="1" smtClean="0">
                <a:solidFill>
                  <a:srgbClr val="0000FF"/>
                </a:solidFill>
              </a:rPr>
              <a:t>Nội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lực</a:t>
            </a:r>
            <a:r>
              <a:rPr lang="en-US" sz="2800" b="1" dirty="0" smtClean="0">
                <a:solidFill>
                  <a:srgbClr val="0000FF"/>
                </a:solidFill>
              </a:rPr>
              <a:t>:</a:t>
            </a:r>
            <a:endParaRPr lang="en-US" sz="2800" dirty="0" smtClean="0">
              <a:solidFill>
                <a:srgbClr val="0000FF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srgbClr val="0000FF"/>
                </a:solidFill>
              </a:rPr>
              <a:t>       </a:t>
            </a:r>
            <a:r>
              <a:rPr lang="en-US" sz="2800" b="1" dirty="0" err="1" smtClean="0">
                <a:solidFill>
                  <a:srgbClr val="0000FF"/>
                </a:solidFill>
              </a:rPr>
              <a:t>Phương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pháp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mặt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cắt</a:t>
            </a:r>
            <a:r>
              <a:rPr lang="en-US" sz="2800" b="1" dirty="0" smtClean="0">
                <a:solidFill>
                  <a:srgbClr val="0000FF"/>
                </a:solidFill>
              </a:rPr>
              <a:t>:</a:t>
            </a:r>
            <a:endParaRPr lang="en-US" sz="2800" b="1" i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vi-VN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800" dirty="0"/>
              <a:t/>
            </a:r>
            <a:br>
              <a:rPr lang="en-US" sz="2800" dirty="0"/>
            </a:b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144"/>
          <p:cNvGrpSpPr>
            <a:grpSpLocks/>
          </p:cNvGrpSpPr>
          <p:nvPr/>
        </p:nvGrpSpPr>
        <p:grpSpPr bwMode="auto">
          <a:xfrm>
            <a:off x="7634506" y="1115094"/>
            <a:ext cx="2599267" cy="1976437"/>
            <a:chOff x="3428" y="258"/>
            <a:chExt cx="1228" cy="1245"/>
          </a:xfrm>
        </p:grpSpPr>
        <p:sp>
          <p:nvSpPr>
            <p:cNvPr id="15389" name="Line 29"/>
            <p:cNvSpPr>
              <a:spLocks noChangeShapeType="1"/>
            </p:cNvSpPr>
            <p:nvPr/>
          </p:nvSpPr>
          <p:spPr bwMode="auto">
            <a:xfrm flipH="1">
              <a:off x="3884" y="459"/>
              <a:ext cx="260" cy="24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90" name="Line 30"/>
            <p:cNvSpPr>
              <a:spLocks noChangeShapeType="1"/>
            </p:cNvSpPr>
            <p:nvPr/>
          </p:nvSpPr>
          <p:spPr bwMode="auto">
            <a:xfrm flipH="1">
              <a:off x="3875" y="938"/>
              <a:ext cx="260" cy="2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91" name="Line 31"/>
            <p:cNvSpPr>
              <a:spLocks noChangeShapeType="1"/>
            </p:cNvSpPr>
            <p:nvPr/>
          </p:nvSpPr>
          <p:spPr bwMode="auto">
            <a:xfrm>
              <a:off x="4135" y="459"/>
              <a:ext cx="0" cy="47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92" name="Line 32"/>
            <p:cNvSpPr>
              <a:spLocks noChangeShapeType="1"/>
            </p:cNvSpPr>
            <p:nvPr/>
          </p:nvSpPr>
          <p:spPr bwMode="auto">
            <a:xfrm>
              <a:off x="3886" y="708"/>
              <a:ext cx="0" cy="47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93" name="Line 33"/>
            <p:cNvSpPr>
              <a:spLocks noChangeShapeType="1"/>
            </p:cNvSpPr>
            <p:nvPr/>
          </p:nvSpPr>
          <p:spPr bwMode="auto">
            <a:xfrm flipH="1">
              <a:off x="4396" y="708"/>
              <a:ext cx="260" cy="23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94" name="Line 34"/>
            <p:cNvSpPr>
              <a:spLocks noChangeShapeType="1"/>
            </p:cNvSpPr>
            <p:nvPr/>
          </p:nvSpPr>
          <p:spPr bwMode="auto">
            <a:xfrm flipH="1">
              <a:off x="4396" y="1187"/>
              <a:ext cx="260" cy="23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95" name="Line 35"/>
            <p:cNvSpPr>
              <a:spLocks noChangeShapeType="1"/>
            </p:cNvSpPr>
            <p:nvPr/>
          </p:nvSpPr>
          <p:spPr bwMode="auto">
            <a:xfrm>
              <a:off x="4656" y="708"/>
              <a:ext cx="0" cy="47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96" name="Line 36"/>
            <p:cNvSpPr>
              <a:spLocks noChangeShapeType="1"/>
            </p:cNvSpPr>
            <p:nvPr/>
          </p:nvSpPr>
          <p:spPr bwMode="auto">
            <a:xfrm>
              <a:off x="4396" y="947"/>
              <a:ext cx="0" cy="47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97" name="Line 37"/>
            <p:cNvSpPr>
              <a:spLocks noChangeShapeType="1"/>
            </p:cNvSpPr>
            <p:nvPr/>
          </p:nvSpPr>
          <p:spPr bwMode="auto">
            <a:xfrm rot="-567497">
              <a:off x="4152" y="422"/>
              <a:ext cx="471" cy="31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98" name="Line 38"/>
            <p:cNvSpPr>
              <a:spLocks noChangeShapeType="1"/>
            </p:cNvSpPr>
            <p:nvPr/>
          </p:nvSpPr>
          <p:spPr bwMode="auto">
            <a:xfrm rot="-567497">
              <a:off x="3897" y="658"/>
              <a:ext cx="471" cy="31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99" name="Line 39"/>
            <p:cNvSpPr>
              <a:spLocks noChangeShapeType="1"/>
            </p:cNvSpPr>
            <p:nvPr/>
          </p:nvSpPr>
          <p:spPr bwMode="auto">
            <a:xfrm rot="-567497">
              <a:off x="3897" y="1147"/>
              <a:ext cx="471" cy="31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00" name="Line 40"/>
            <p:cNvSpPr>
              <a:spLocks noChangeShapeType="1"/>
            </p:cNvSpPr>
            <p:nvPr/>
          </p:nvSpPr>
          <p:spPr bwMode="auto">
            <a:xfrm rot="-567497">
              <a:off x="4157" y="908"/>
              <a:ext cx="471" cy="3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04" name="Line 44"/>
            <p:cNvSpPr>
              <a:spLocks noChangeShapeType="1"/>
            </p:cNvSpPr>
            <p:nvPr/>
          </p:nvSpPr>
          <p:spPr bwMode="auto">
            <a:xfrm flipH="1">
              <a:off x="4396" y="838"/>
              <a:ext cx="129" cy="2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05" name="Line 45"/>
            <p:cNvSpPr>
              <a:spLocks noChangeShapeType="1"/>
            </p:cNvSpPr>
            <p:nvPr/>
          </p:nvSpPr>
          <p:spPr bwMode="auto">
            <a:xfrm rot="279476" flipH="1">
              <a:off x="4414" y="699"/>
              <a:ext cx="213" cy="5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06" name="Line 46"/>
            <p:cNvSpPr>
              <a:spLocks noChangeShapeType="1"/>
            </p:cNvSpPr>
            <p:nvPr/>
          </p:nvSpPr>
          <p:spPr bwMode="auto">
            <a:xfrm flipH="1">
              <a:off x="4396" y="838"/>
              <a:ext cx="260" cy="47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07" name="Line 47"/>
            <p:cNvSpPr>
              <a:spLocks noChangeShapeType="1"/>
            </p:cNvSpPr>
            <p:nvPr/>
          </p:nvSpPr>
          <p:spPr bwMode="auto">
            <a:xfrm flipH="1">
              <a:off x="4396" y="947"/>
              <a:ext cx="260" cy="47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08" name="Line 48"/>
            <p:cNvSpPr>
              <a:spLocks noChangeShapeType="1"/>
            </p:cNvSpPr>
            <p:nvPr/>
          </p:nvSpPr>
          <p:spPr bwMode="auto">
            <a:xfrm flipH="1">
              <a:off x="4525" y="1058"/>
              <a:ext cx="131" cy="2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33" name="Line 73"/>
            <p:cNvSpPr>
              <a:spLocks noChangeShapeType="1"/>
            </p:cNvSpPr>
            <p:nvPr/>
          </p:nvSpPr>
          <p:spPr bwMode="auto">
            <a:xfrm rot="415647">
              <a:off x="3839" y="320"/>
              <a:ext cx="260" cy="359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34" name="Line 74"/>
            <p:cNvSpPr>
              <a:spLocks noChangeShapeType="1"/>
            </p:cNvSpPr>
            <p:nvPr/>
          </p:nvSpPr>
          <p:spPr bwMode="auto">
            <a:xfrm flipV="1">
              <a:off x="3680" y="958"/>
              <a:ext cx="391" cy="239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50" name="Text Box 90"/>
            <p:cNvSpPr txBox="1">
              <a:spLocks noChangeArrowheads="1"/>
            </p:cNvSpPr>
            <p:nvPr/>
          </p:nvSpPr>
          <p:spPr bwMode="auto">
            <a:xfrm>
              <a:off x="3640" y="258"/>
              <a:ext cx="520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0" hangingPunct="0"/>
              <a:r>
                <a:rPr lang="en-US" sz="2800">
                  <a:solidFill>
                    <a:srgbClr val="CC3300"/>
                  </a:solidFill>
                </a:rPr>
                <a:t>P</a:t>
              </a:r>
              <a:r>
                <a:rPr lang="en-US" sz="2800" baseline="-25000">
                  <a:solidFill>
                    <a:srgbClr val="CC3300"/>
                  </a:solidFill>
                </a:rPr>
                <a:t>1</a:t>
              </a:r>
              <a:endParaRPr lang="en-US" sz="2800">
                <a:solidFill>
                  <a:srgbClr val="CC3300"/>
                </a:solidFill>
              </a:endParaRPr>
            </a:p>
          </p:txBody>
        </p:sp>
        <p:sp>
          <p:nvSpPr>
            <p:cNvPr id="15452" name="Text Box 92"/>
            <p:cNvSpPr txBox="1">
              <a:spLocks noChangeArrowheads="1"/>
            </p:cNvSpPr>
            <p:nvPr/>
          </p:nvSpPr>
          <p:spPr bwMode="auto">
            <a:xfrm>
              <a:off x="3428" y="1060"/>
              <a:ext cx="520" cy="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eaLnBrk="0" hangingPunct="0"/>
              <a:r>
                <a:rPr lang="en-US" sz="2800" dirty="0">
                  <a:solidFill>
                    <a:srgbClr val="CC3300"/>
                  </a:solidFill>
                </a:rPr>
                <a:t>P</a:t>
              </a:r>
              <a:r>
                <a:rPr lang="en-US" sz="2800" baseline="-25000" dirty="0">
                  <a:solidFill>
                    <a:srgbClr val="CC3300"/>
                  </a:solidFill>
                </a:rPr>
                <a:t>2</a:t>
              </a:r>
              <a:endParaRPr lang="en-US" sz="2800" dirty="0">
                <a:solidFill>
                  <a:srgbClr val="CC3300"/>
                </a:solidFill>
              </a:endParaRPr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9891478" y="1702004"/>
            <a:ext cx="496812" cy="1748971"/>
            <a:chOff x="9470572" y="1890686"/>
            <a:chExt cx="496812" cy="1748971"/>
          </a:xfrm>
        </p:grpSpPr>
        <p:sp>
          <p:nvSpPr>
            <p:cNvPr id="143" name="Line 71"/>
            <p:cNvSpPr>
              <a:spLocks noChangeShapeType="1"/>
            </p:cNvSpPr>
            <p:nvPr/>
          </p:nvSpPr>
          <p:spPr bwMode="auto">
            <a:xfrm flipH="1" flipV="1">
              <a:off x="9470572" y="2806219"/>
              <a:ext cx="353484" cy="833438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Line 72"/>
            <p:cNvSpPr>
              <a:spLocks noChangeShapeType="1"/>
            </p:cNvSpPr>
            <p:nvPr/>
          </p:nvSpPr>
          <p:spPr bwMode="auto">
            <a:xfrm rot="614872" flipH="1">
              <a:off x="9702800" y="1890686"/>
              <a:ext cx="264584" cy="53975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6" name="TextBox 145"/>
          <p:cNvSpPr txBox="1"/>
          <p:nvPr/>
        </p:nvSpPr>
        <p:spPr>
          <a:xfrm>
            <a:off x="6400806" y="3483429"/>
            <a:ext cx="519611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800" dirty="0" smtClean="0"/>
              <a:t>    </a:t>
            </a:r>
            <a:r>
              <a:rPr lang="en-US" sz="2800" dirty="0" err="1" smtClean="0"/>
              <a:t>Quy</a:t>
            </a:r>
            <a:r>
              <a:rPr lang="en-US" sz="2800" dirty="0" smtClean="0"/>
              <a:t> </a:t>
            </a:r>
            <a:r>
              <a:rPr lang="en-US" sz="2800" dirty="0" err="1" smtClean="0"/>
              <a:t>luật</a:t>
            </a:r>
            <a:r>
              <a:rPr lang="en-US" sz="2800" dirty="0" smtClean="0"/>
              <a:t> </a:t>
            </a:r>
            <a:r>
              <a:rPr lang="en-US" sz="2800" dirty="0" err="1" smtClean="0"/>
              <a:t>phân</a:t>
            </a:r>
            <a:r>
              <a:rPr lang="en-US" sz="2800" dirty="0" smtClean="0"/>
              <a:t> </a:t>
            </a:r>
            <a:r>
              <a:rPr lang="en-US" sz="2800" dirty="0" err="1" smtClean="0"/>
              <a:t>bố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hệ</a:t>
            </a:r>
            <a:r>
              <a:rPr lang="en-US" sz="2800" dirty="0" smtClean="0"/>
              <a:t> </a:t>
            </a:r>
            <a:r>
              <a:rPr lang="en-US" sz="2800" dirty="0" err="1" smtClean="0"/>
              <a:t>nội</a:t>
            </a:r>
            <a:r>
              <a:rPr lang="en-US" sz="2800" dirty="0" smtClean="0"/>
              <a:t> </a:t>
            </a:r>
            <a:r>
              <a:rPr lang="en-US" sz="2800" dirty="0" err="1" smtClean="0"/>
              <a:t>lực</a:t>
            </a:r>
            <a:r>
              <a:rPr lang="en-US" sz="2800" dirty="0" smtClean="0"/>
              <a:t> </a:t>
            </a:r>
            <a:r>
              <a:rPr lang="en-US" sz="2800" dirty="0" err="1" smtClean="0"/>
              <a:t>này</a:t>
            </a:r>
            <a:r>
              <a:rPr lang="en-US" sz="2800" dirty="0" smtClean="0"/>
              <a:t> </a:t>
            </a:r>
            <a:r>
              <a:rPr lang="en-US" sz="2800" dirty="0" err="1" smtClean="0"/>
              <a:t>chưa</a:t>
            </a:r>
            <a:r>
              <a:rPr lang="en-US" sz="2800" dirty="0" smtClean="0"/>
              <a:t> </a:t>
            </a:r>
            <a:r>
              <a:rPr lang="en-US" sz="2800" dirty="0" err="1" smtClean="0"/>
              <a:t>xác</a:t>
            </a:r>
            <a:r>
              <a:rPr lang="en-US" sz="2800" dirty="0" smtClean="0"/>
              <a:t> </a:t>
            </a:r>
            <a:r>
              <a:rPr lang="en-US" sz="2800" dirty="0" err="1" smtClean="0"/>
              <a:t>định</a:t>
            </a:r>
            <a:r>
              <a:rPr lang="en-US" sz="2800" dirty="0" smtClean="0"/>
              <a:t> </a:t>
            </a:r>
            <a:r>
              <a:rPr lang="en-US" sz="2800" dirty="0" err="1" smtClean="0"/>
              <a:t>được</a:t>
            </a:r>
            <a:r>
              <a:rPr lang="en-US" sz="2800" dirty="0" smtClean="0"/>
              <a:t> </a:t>
            </a:r>
            <a:r>
              <a:rPr lang="en-US" sz="2800" dirty="0" err="1" smtClean="0"/>
              <a:t>nhưng</a:t>
            </a:r>
            <a:r>
              <a:rPr lang="en-US" sz="2800" dirty="0" smtClean="0"/>
              <a:t> </a:t>
            </a:r>
            <a:r>
              <a:rPr lang="en-US" sz="2800" dirty="0" err="1" smtClean="0"/>
              <a:t>nếu</a:t>
            </a:r>
            <a:r>
              <a:rPr lang="en-US" sz="2800" dirty="0" smtClean="0"/>
              <a:t> </a:t>
            </a:r>
            <a:r>
              <a:rPr lang="en-US" sz="2800" dirty="0" err="1" smtClean="0"/>
              <a:t>thu</a:t>
            </a:r>
            <a:r>
              <a:rPr lang="en-US" sz="2800" dirty="0" smtClean="0"/>
              <a:t> </a:t>
            </a:r>
            <a:r>
              <a:rPr lang="en-US" sz="2800" dirty="0" err="1" smtClean="0"/>
              <a:t>gọn</a:t>
            </a:r>
            <a:r>
              <a:rPr lang="en-US" sz="2800" dirty="0" smtClean="0"/>
              <a:t> </a:t>
            </a:r>
            <a:r>
              <a:rPr lang="en-US" sz="2800" dirty="0" err="1" smtClean="0"/>
              <a:t>về</a:t>
            </a:r>
            <a:r>
              <a:rPr lang="en-US" sz="2800" dirty="0" smtClean="0"/>
              <a:t> </a:t>
            </a:r>
            <a:r>
              <a:rPr lang="en-US" sz="2800" dirty="0" err="1" smtClean="0"/>
              <a:t>tâm</a:t>
            </a:r>
            <a:r>
              <a:rPr lang="en-US" sz="2800" dirty="0" smtClean="0"/>
              <a:t> C </a:t>
            </a:r>
            <a:r>
              <a:rPr lang="en-US" sz="2800" dirty="0" err="1" smtClean="0"/>
              <a:t>ta</a:t>
            </a:r>
            <a:r>
              <a:rPr lang="en-US" sz="2800" dirty="0" smtClean="0"/>
              <a:t> </a:t>
            </a:r>
            <a:r>
              <a:rPr lang="en-US" sz="2800" dirty="0" err="1" smtClean="0"/>
              <a:t>sẽ</a:t>
            </a:r>
            <a:r>
              <a:rPr lang="en-US" sz="2800" dirty="0" smtClean="0"/>
              <a:t> </a:t>
            </a:r>
            <a:r>
              <a:rPr lang="en-US" sz="2800" dirty="0" err="1" smtClean="0"/>
              <a:t>được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véctơ</a:t>
            </a:r>
            <a:r>
              <a:rPr lang="en-US" sz="2800" dirty="0" smtClean="0"/>
              <a:t> </a:t>
            </a:r>
            <a:r>
              <a:rPr lang="en-US" sz="2800" dirty="0" err="1" smtClean="0"/>
              <a:t>chính</a:t>
            </a:r>
            <a:r>
              <a:rPr lang="en-US" sz="2800" dirty="0" smtClean="0"/>
              <a:t> 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mômen</a:t>
            </a:r>
            <a:r>
              <a:rPr lang="en-US" sz="2800" dirty="0" smtClean="0"/>
              <a:t> </a:t>
            </a:r>
            <a:r>
              <a:rPr lang="en-US" sz="2800" dirty="0" err="1" smtClean="0"/>
              <a:t>chính</a:t>
            </a:r>
            <a:r>
              <a:rPr lang="en-US" sz="2800" dirty="0" smtClean="0"/>
              <a:t>  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TextBox 148"/>
          <p:cNvSpPr txBox="1"/>
          <p:nvPr/>
        </p:nvSpPr>
        <p:spPr>
          <a:xfrm>
            <a:off x="-1" y="6397203"/>
            <a:ext cx="3789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GV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9343176" y="6390950"/>
            <a:ext cx="320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368774" y="5610241"/>
            <a:ext cx="11503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Trị</a:t>
            </a:r>
            <a:r>
              <a:rPr lang="en-US" sz="2800" dirty="0" smtClean="0"/>
              <a:t> </a:t>
            </a:r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R </a:t>
            </a:r>
            <a:r>
              <a:rPr lang="en-US" sz="2800" dirty="0" err="1" smtClean="0"/>
              <a:t>và</a:t>
            </a:r>
            <a:r>
              <a:rPr lang="en-US" sz="2800" dirty="0" smtClean="0"/>
              <a:t> M </a:t>
            </a:r>
            <a:r>
              <a:rPr lang="en-US" sz="2800" dirty="0" err="1" smtClean="0"/>
              <a:t>sẽ</a:t>
            </a:r>
            <a:r>
              <a:rPr lang="en-US" sz="2800" dirty="0" smtClean="0"/>
              <a:t> </a:t>
            </a:r>
            <a:r>
              <a:rPr lang="en-US" sz="2800" dirty="0" err="1" smtClean="0"/>
              <a:t>xác</a:t>
            </a:r>
            <a:r>
              <a:rPr lang="en-US" sz="2800" dirty="0" smtClean="0"/>
              <a:t> </a:t>
            </a:r>
            <a:r>
              <a:rPr lang="en-US" sz="2800" dirty="0" err="1" smtClean="0"/>
              <a:t>định</a:t>
            </a:r>
            <a:r>
              <a:rPr lang="en-US" sz="2800" dirty="0" smtClean="0"/>
              <a:t> </a:t>
            </a:r>
            <a:r>
              <a:rPr lang="en-US" sz="2800" dirty="0" err="1" smtClean="0"/>
              <a:t>được</a:t>
            </a:r>
            <a:r>
              <a:rPr lang="en-US" sz="2800" dirty="0" smtClean="0"/>
              <a:t> qua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phương</a:t>
            </a:r>
            <a:r>
              <a:rPr lang="en-US" sz="2800" dirty="0" smtClean="0"/>
              <a:t> </a:t>
            </a:r>
            <a:r>
              <a:rPr lang="en-US" sz="2800" dirty="0" err="1" smtClean="0"/>
              <a:t>trình</a:t>
            </a:r>
            <a:r>
              <a:rPr lang="en-US" sz="2800" dirty="0" smtClean="0"/>
              <a:t> </a:t>
            </a:r>
            <a:r>
              <a:rPr lang="en-US" sz="2800" dirty="0" err="1" smtClean="0"/>
              <a:t>cân</a:t>
            </a:r>
            <a:r>
              <a:rPr lang="en-US" sz="2800" dirty="0" smtClean="0"/>
              <a:t> </a:t>
            </a:r>
            <a:r>
              <a:rPr lang="en-US" sz="2800" dirty="0" err="1" smtClean="0"/>
              <a:t>bằng</a:t>
            </a:r>
            <a:r>
              <a:rPr lang="en-US" sz="2800" dirty="0" smtClean="0"/>
              <a:t> </a:t>
            </a:r>
            <a:r>
              <a:rPr lang="en-US" sz="2800" dirty="0" err="1" smtClean="0"/>
              <a:t>tĩnh</a:t>
            </a:r>
            <a:r>
              <a:rPr lang="en-US" sz="2800" dirty="0" smtClean="0"/>
              <a:t> </a:t>
            </a:r>
            <a:r>
              <a:rPr lang="en-US" sz="2800" dirty="0" err="1" smtClean="0"/>
              <a:t>học</a:t>
            </a:r>
            <a:r>
              <a:rPr lang="en-US" sz="2800" dirty="0" smtClean="0"/>
              <a:t>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/>
      <p:bldP spid="1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336446" y="203202"/>
            <a:ext cx="7374379" cy="522515"/>
          </a:xfrm>
          <a:prstGeom prst="round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7.2. NGOẠI LỰC – NỘI LỰC - ỨNG SUẤT</a:t>
            </a:r>
            <a:endParaRPr lang="en-US" sz="32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36883" y="757989"/>
            <a:ext cx="11646569" cy="5418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7.2.2. </a:t>
            </a:r>
            <a:r>
              <a:rPr lang="en-US" sz="3200" b="1" dirty="0" err="1" smtClean="0">
                <a:solidFill>
                  <a:srgbClr val="0000FF"/>
                </a:solidFill>
              </a:rPr>
              <a:t>Nội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lực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endParaRPr kumimoji="0" lang="en-US" sz="2800" b="1" i="1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305738"/>
            <a:ext cx="12192000" cy="55226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-1" y="6397203"/>
            <a:ext cx="3789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GV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43176" y="6390950"/>
            <a:ext cx="320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526935" y="1480460"/>
            <a:ext cx="3976913" cy="537061"/>
            <a:chOff x="1611087" y="3280196"/>
            <a:chExt cx="3976913" cy="537061"/>
          </a:xfrm>
        </p:grpSpPr>
        <p:sp>
          <p:nvSpPr>
            <p:cNvPr id="11" name="Oval 10"/>
            <p:cNvSpPr/>
            <p:nvPr/>
          </p:nvSpPr>
          <p:spPr>
            <a:xfrm>
              <a:off x="5218101" y="3286667"/>
              <a:ext cx="369899" cy="53059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rc 11"/>
            <p:cNvSpPr/>
            <p:nvPr/>
          </p:nvSpPr>
          <p:spPr>
            <a:xfrm>
              <a:off x="1611087" y="3280196"/>
              <a:ext cx="369345" cy="530577"/>
            </a:xfrm>
            <a:prstGeom prst="arc">
              <a:avLst>
                <a:gd name="adj1" fmla="val 5589802"/>
                <a:gd name="adj2" fmla="val 16299617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1773654" y="3811102"/>
              <a:ext cx="3680200" cy="614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805087" y="3280535"/>
              <a:ext cx="3680200" cy="614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2772229" y="1727200"/>
            <a:ext cx="5268685" cy="490688"/>
            <a:chOff x="2772229" y="1727200"/>
            <a:chExt cx="5268685" cy="490688"/>
          </a:xfrm>
        </p:grpSpPr>
        <p:cxnSp>
          <p:nvCxnSpPr>
            <p:cNvPr id="16" name="Straight Arrow Connector 15"/>
            <p:cNvCxnSpPr/>
            <p:nvPr/>
          </p:nvCxnSpPr>
          <p:spPr>
            <a:xfrm>
              <a:off x="7358743" y="1727200"/>
              <a:ext cx="682171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rot="10800000" flipV="1">
              <a:off x="2772229" y="1734458"/>
              <a:ext cx="776514" cy="725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2859312" y="1756223"/>
              <a:ext cx="343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P</a:t>
              </a:r>
              <a:endParaRPr lang="en-US" sz="24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678061" y="1727200"/>
              <a:ext cx="343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P</a:t>
              </a:r>
              <a:endParaRPr lang="en-US" sz="2400" dirty="0"/>
            </a:p>
          </p:txBody>
        </p:sp>
      </p:grpSp>
      <p:sp>
        <p:nvSpPr>
          <p:cNvPr id="20" name="Freeform 19"/>
          <p:cNvSpPr/>
          <p:nvPr/>
        </p:nvSpPr>
        <p:spPr>
          <a:xfrm>
            <a:off x="5326742" y="1262743"/>
            <a:ext cx="72571" cy="972457"/>
          </a:xfrm>
          <a:custGeom>
            <a:avLst/>
            <a:gdLst>
              <a:gd name="connsiteX0" fmla="*/ 319314 w 319314"/>
              <a:gd name="connsiteY0" fmla="*/ 0 h 1161143"/>
              <a:gd name="connsiteX1" fmla="*/ 275771 w 319314"/>
              <a:gd name="connsiteY1" fmla="*/ 14514 h 1161143"/>
              <a:gd name="connsiteX2" fmla="*/ 188685 w 319314"/>
              <a:gd name="connsiteY2" fmla="*/ 58057 h 1161143"/>
              <a:gd name="connsiteX3" fmla="*/ 116114 w 319314"/>
              <a:gd name="connsiteY3" fmla="*/ 130628 h 1161143"/>
              <a:gd name="connsiteX4" fmla="*/ 43543 w 319314"/>
              <a:gd name="connsiteY4" fmla="*/ 217714 h 1161143"/>
              <a:gd name="connsiteX5" fmla="*/ 14514 w 319314"/>
              <a:gd name="connsiteY5" fmla="*/ 304800 h 1161143"/>
              <a:gd name="connsiteX6" fmla="*/ 0 w 319314"/>
              <a:gd name="connsiteY6" fmla="*/ 348343 h 1161143"/>
              <a:gd name="connsiteX7" fmla="*/ 14514 w 319314"/>
              <a:gd name="connsiteY7" fmla="*/ 478971 h 1161143"/>
              <a:gd name="connsiteX8" fmla="*/ 43543 w 319314"/>
              <a:gd name="connsiteY8" fmla="*/ 551543 h 1161143"/>
              <a:gd name="connsiteX9" fmla="*/ 58057 w 319314"/>
              <a:gd name="connsiteY9" fmla="*/ 609600 h 1161143"/>
              <a:gd name="connsiteX10" fmla="*/ 87085 w 319314"/>
              <a:gd name="connsiteY10" fmla="*/ 653143 h 1161143"/>
              <a:gd name="connsiteX11" fmla="*/ 130628 w 319314"/>
              <a:gd name="connsiteY11" fmla="*/ 812800 h 1161143"/>
              <a:gd name="connsiteX12" fmla="*/ 145143 w 319314"/>
              <a:gd name="connsiteY12" fmla="*/ 856343 h 1161143"/>
              <a:gd name="connsiteX13" fmla="*/ 159657 w 319314"/>
              <a:gd name="connsiteY13" fmla="*/ 928914 h 1161143"/>
              <a:gd name="connsiteX14" fmla="*/ 145143 w 319314"/>
              <a:gd name="connsiteY14" fmla="*/ 1074057 h 1161143"/>
              <a:gd name="connsiteX15" fmla="*/ 116114 w 319314"/>
              <a:gd name="connsiteY15" fmla="*/ 1117600 h 1161143"/>
              <a:gd name="connsiteX16" fmla="*/ 72571 w 319314"/>
              <a:gd name="connsiteY16" fmla="*/ 1161143 h 116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19314" h="1161143">
                <a:moveTo>
                  <a:pt x="319314" y="0"/>
                </a:moveTo>
                <a:cubicBezTo>
                  <a:pt x="304800" y="4838"/>
                  <a:pt x="289455" y="7672"/>
                  <a:pt x="275771" y="14514"/>
                </a:cubicBezTo>
                <a:cubicBezTo>
                  <a:pt x="163225" y="70787"/>
                  <a:pt x="298131" y="21576"/>
                  <a:pt x="188685" y="58057"/>
                </a:cubicBezTo>
                <a:cubicBezTo>
                  <a:pt x="108858" y="111277"/>
                  <a:pt x="176590" y="58057"/>
                  <a:pt x="116114" y="130628"/>
                </a:cubicBezTo>
                <a:cubicBezTo>
                  <a:pt x="83560" y="169692"/>
                  <a:pt x="64135" y="171381"/>
                  <a:pt x="43543" y="217714"/>
                </a:cubicBezTo>
                <a:cubicBezTo>
                  <a:pt x="31116" y="245676"/>
                  <a:pt x="24190" y="275771"/>
                  <a:pt x="14514" y="304800"/>
                </a:cubicBezTo>
                <a:lnTo>
                  <a:pt x="0" y="348343"/>
                </a:lnTo>
                <a:cubicBezTo>
                  <a:pt x="4838" y="391886"/>
                  <a:pt x="5334" y="436133"/>
                  <a:pt x="14514" y="478971"/>
                </a:cubicBezTo>
                <a:cubicBezTo>
                  <a:pt x="19973" y="504447"/>
                  <a:pt x="35304" y="526826"/>
                  <a:pt x="43543" y="551543"/>
                </a:cubicBezTo>
                <a:cubicBezTo>
                  <a:pt x="49851" y="570467"/>
                  <a:pt x="50199" y="591265"/>
                  <a:pt x="58057" y="609600"/>
                </a:cubicBezTo>
                <a:cubicBezTo>
                  <a:pt x="64928" y="625634"/>
                  <a:pt x="80000" y="637203"/>
                  <a:pt x="87085" y="653143"/>
                </a:cubicBezTo>
                <a:cubicBezTo>
                  <a:pt x="122675" y="733220"/>
                  <a:pt x="111113" y="734743"/>
                  <a:pt x="130628" y="812800"/>
                </a:cubicBezTo>
                <a:cubicBezTo>
                  <a:pt x="134339" y="827643"/>
                  <a:pt x="141432" y="841500"/>
                  <a:pt x="145143" y="856343"/>
                </a:cubicBezTo>
                <a:cubicBezTo>
                  <a:pt x="151126" y="880276"/>
                  <a:pt x="154819" y="904724"/>
                  <a:pt x="159657" y="928914"/>
                </a:cubicBezTo>
                <a:cubicBezTo>
                  <a:pt x="154819" y="977295"/>
                  <a:pt x="156076" y="1026680"/>
                  <a:pt x="145143" y="1074057"/>
                </a:cubicBezTo>
                <a:cubicBezTo>
                  <a:pt x="141221" y="1091054"/>
                  <a:pt x="127281" y="1104199"/>
                  <a:pt x="116114" y="1117600"/>
                </a:cubicBezTo>
                <a:cubicBezTo>
                  <a:pt x="102973" y="1133369"/>
                  <a:pt x="72571" y="1161143"/>
                  <a:pt x="72571" y="1161143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2764972" y="2553713"/>
            <a:ext cx="2743204" cy="774518"/>
            <a:chOff x="2764972" y="2553713"/>
            <a:chExt cx="2743204" cy="774518"/>
          </a:xfrm>
        </p:grpSpPr>
        <p:sp>
          <p:nvSpPr>
            <p:cNvPr id="22" name="Oval 21"/>
            <p:cNvSpPr/>
            <p:nvPr/>
          </p:nvSpPr>
          <p:spPr>
            <a:xfrm>
              <a:off x="5138277" y="2553713"/>
              <a:ext cx="369899" cy="53059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a:endParaRPr>
            </a:p>
          </p:txBody>
        </p:sp>
        <p:sp>
          <p:nvSpPr>
            <p:cNvPr id="23" name="Arc 22"/>
            <p:cNvSpPr/>
            <p:nvPr/>
          </p:nvSpPr>
          <p:spPr>
            <a:xfrm>
              <a:off x="3548709" y="2576270"/>
              <a:ext cx="369345" cy="530577"/>
            </a:xfrm>
            <a:prstGeom prst="arc">
              <a:avLst>
                <a:gd name="adj1" fmla="val 5589802"/>
                <a:gd name="adj2" fmla="val 16299617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 flipV="1">
              <a:off x="3711276" y="3091543"/>
              <a:ext cx="1659010" cy="1563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3728195" y="2554515"/>
              <a:ext cx="1627577" cy="758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rot="10800000" flipV="1">
              <a:off x="2764972" y="2844801"/>
              <a:ext cx="776514" cy="725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2852055" y="2866566"/>
              <a:ext cx="343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P</a:t>
              </a:r>
              <a:endParaRPr lang="en-US" sz="2400" dirty="0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334040" y="2590800"/>
            <a:ext cx="1161842" cy="461665"/>
            <a:chOff x="5334040" y="2590800"/>
            <a:chExt cx="1161842" cy="461665"/>
          </a:xfrm>
        </p:grpSpPr>
        <p:cxnSp>
          <p:nvCxnSpPr>
            <p:cNvPr id="31" name="Straight Arrow Connector 30"/>
            <p:cNvCxnSpPr/>
            <p:nvPr/>
          </p:nvCxnSpPr>
          <p:spPr>
            <a:xfrm>
              <a:off x="5334040" y="2823029"/>
              <a:ext cx="682171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6030690" y="2590800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/>
                <a:t>N</a:t>
              </a:r>
              <a:r>
                <a:rPr lang="en-US" sz="2400" baseline="-25000" dirty="0" err="1" smtClean="0"/>
                <a:t>z</a:t>
              </a:r>
              <a:endParaRPr lang="en-US" sz="2400" dirty="0"/>
            </a:p>
          </p:txBody>
        </p:sp>
      </p:grp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7750628" y="2540002"/>
          <a:ext cx="1582058" cy="551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" name="Equation" r:id="rId4" imgW="622030" imgH="253890" progId="Equation.3">
                  <p:embed/>
                </p:oleObj>
              </mc:Choice>
              <mc:Fallback>
                <p:oleObj name="Equation" r:id="rId4" imgW="622030" imgH="25389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50628" y="2540002"/>
                        <a:ext cx="1582058" cy="5515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7852228" y="3106061"/>
          <a:ext cx="198845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name="Equation" r:id="rId6" imgW="901309" imgH="215806" progId="Equation.3">
                  <p:embed/>
                </p:oleObj>
              </mc:Choice>
              <mc:Fallback>
                <p:oleObj name="Equation" r:id="rId6" imgW="901309" imgH="215806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2228" y="3106061"/>
                        <a:ext cx="1988458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151" name="Object 7"/>
          <p:cNvGraphicFramePr>
            <a:graphicFrameLocks noChangeAspect="1"/>
          </p:cNvGraphicFramePr>
          <p:nvPr/>
        </p:nvGraphicFramePr>
        <p:xfrm>
          <a:off x="7910285" y="3497951"/>
          <a:ext cx="1349829" cy="420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1" name="Equation" r:id="rId8" imgW="647419" imgH="215806" progId="Equation.3">
                  <p:embed/>
                </p:oleObj>
              </mc:Choice>
              <mc:Fallback>
                <p:oleObj name="Equation" r:id="rId8" imgW="647419" imgH="215806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10285" y="3497951"/>
                        <a:ext cx="1349829" cy="4209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1138026" y="1430128"/>
            <a:ext cx="3042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Ví</a:t>
            </a:r>
            <a:r>
              <a:rPr lang="en-US" sz="2800" dirty="0" smtClean="0"/>
              <a:t> </a:t>
            </a:r>
            <a:r>
              <a:rPr lang="en-US" sz="2800" dirty="0" err="1" smtClean="0"/>
              <a:t>dụ</a:t>
            </a:r>
            <a:r>
              <a:rPr lang="en-US" sz="2800" dirty="0" smtClean="0"/>
              <a:t>: 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399">
        <p:push dir="u"/>
      </p:transition>
    </mc:Choice>
    <mc:Fallback xmlns="">
      <p:transition spd="slow" advTm="4399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1" animBg="1"/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2|0.2|0.2|0.7|0.3|0.2|0.2|0.2|0.2|0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2|1.7|1.3|1.3|1.3|1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2|0.2|0.2|0.2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1.1|1|1.3|1.2|1.2|1.4|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8|1.7|0.6|0.4|0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4|0.3|0.3|0.2|0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3|0.2|0.3|0.2|0.2|0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2|0.2|0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2|0.2|0.2|0.4|0.5|0.2|0.3|0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2|0.2|0.2|0.2|0.4|0.2|0.2|0.2|0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solidFill>
            <a:schemeClr val="tx1"/>
          </a:solidFill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2510</TotalTime>
  <Words>1185</Words>
  <Application>Microsoft Office PowerPoint</Application>
  <PresentationFormat>Widescreen</PresentationFormat>
  <Paragraphs>173</Paragraphs>
  <Slides>12</Slides>
  <Notes>1</Notes>
  <HiddenSlides>0</HiddenSlides>
  <MMClips>5</MMClips>
  <ScaleCrop>false</ScaleCrop>
  <HeadingPairs>
    <vt:vector size="10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  <vt:variant>
        <vt:lpstr>Custom Shows</vt:lpstr>
      </vt:variant>
      <vt:variant>
        <vt:i4>1</vt:i4>
      </vt:variant>
    </vt:vector>
  </HeadingPairs>
  <TitlesOfParts>
    <vt:vector size="20" baseType="lpstr">
      <vt:lpstr>Arial</vt:lpstr>
      <vt:lpstr>Calibri</vt:lpstr>
      <vt:lpstr>Calibri Light</vt:lpstr>
      <vt:lpstr>Symbol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7.1. CÁC KHÁI NIỆM CƠ BẢN VỀ SỨC BỀN VẬT LIỆU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CÂU HỎI ÔN TẬP CHƯƠNG 7</vt:lpstr>
      <vt:lpstr>Custom Show 1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DUONG HONG</dc:creator>
  <cp:lastModifiedBy>Microsoft account</cp:lastModifiedBy>
  <cp:revision>296</cp:revision>
  <dcterms:created xsi:type="dcterms:W3CDTF">2020-03-21T07:33:23Z</dcterms:created>
  <dcterms:modified xsi:type="dcterms:W3CDTF">2021-06-14T03:06:18Z</dcterms:modified>
</cp:coreProperties>
</file>